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98" r:id="rId3"/>
    <p:sldId id="257" r:id="rId4"/>
    <p:sldId id="262" r:id="rId5"/>
    <p:sldId id="292" r:id="rId6"/>
    <p:sldId id="264" r:id="rId7"/>
    <p:sldId id="294" r:id="rId8"/>
    <p:sldId id="300" r:id="rId9"/>
    <p:sldId id="260" r:id="rId10"/>
    <p:sldId id="291" r:id="rId11"/>
    <p:sldId id="293" r:id="rId12"/>
    <p:sldId id="299" r:id="rId13"/>
    <p:sldId id="301" r:id="rId14"/>
    <p:sldId id="296" r:id="rId15"/>
    <p:sldId id="297" r:id="rId16"/>
    <p:sldId id="259" r:id="rId17"/>
    <p:sldId id="270" r:id="rId18"/>
    <p:sldId id="267" r:id="rId19"/>
    <p:sldId id="273" r:id="rId20"/>
    <p:sldId id="274" r:id="rId21"/>
    <p:sldId id="276" r:id="rId22"/>
    <p:sldId id="277" r:id="rId23"/>
    <p:sldId id="280" r:id="rId24"/>
    <p:sldId id="283" r:id="rId25"/>
    <p:sldId id="288" r:id="rId26"/>
    <p:sldId id="287" r:id="rId27"/>
    <p:sldId id="285" r:id="rId28"/>
    <p:sldId id="284" r:id="rId29"/>
    <p:sldId id="278" r:id="rId30"/>
    <p:sldId id="302" r:id="rId31"/>
    <p:sldId id="295" r:id="rId32"/>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A39"/>
    <a:srgbClr val="FFE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87817" autoAdjust="0"/>
  </p:normalViewPr>
  <p:slideViewPr>
    <p:cSldViewPr snapToGrid="0">
      <p:cViewPr varScale="1">
        <p:scale>
          <a:sx n="114" d="100"/>
          <a:sy n="114" d="100"/>
        </p:scale>
        <p:origin x="-1194" y="-108"/>
      </p:cViewPr>
      <p:guideLst>
        <p:guide orient="horz" pos="2160"/>
        <p:guide pos="3120"/>
      </p:guideLst>
    </p:cSldViewPr>
  </p:slideViewPr>
  <p:notesTextViewPr>
    <p:cViewPr>
      <p:scale>
        <a:sx n="3" d="2"/>
        <a:sy n="3" d="2"/>
      </p:scale>
      <p:origin x="0" y="0"/>
    </p:cViewPr>
  </p:notesTextViewPr>
  <p:notesViewPr>
    <p:cSldViewPr snapToGrid="0">
      <p:cViewPr varScale="1">
        <p:scale>
          <a:sx n="57" d="100"/>
          <a:sy n="57" d="100"/>
        </p:scale>
        <p:origin x="175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037AA-C431-42AE-B611-BE1C48351311}" type="doc">
      <dgm:prSet loTypeId="urn:microsoft.com/office/officeart/2005/8/layout/arrow2" loCatId="process" qsTypeId="urn:microsoft.com/office/officeart/2005/8/quickstyle/simple1" qsCatId="simple" csTypeId="urn:microsoft.com/office/officeart/2005/8/colors/accent1_2" csCatId="accent1" phldr="1"/>
      <dgm:spPr/>
    </dgm:pt>
    <dgm:pt modelId="{785E64A8-27CE-4797-B818-1333F9EE6C55}">
      <dgm:prSet phldrT="[Text]" custT="1"/>
      <dgm:spPr/>
      <dgm:t>
        <a:bodyPr/>
        <a:lstStyle/>
        <a:p>
          <a:r>
            <a:rPr lang="de-DE" sz="2800" dirty="0" smtClean="0"/>
            <a:t>Katastrophenmanagement</a:t>
          </a:r>
          <a:endParaRPr lang="de-DE" sz="2800" dirty="0"/>
        </a:p>
      </dgm:t>
    </dgm:pt>
    <dgm:pt modelId="{B468421D-7A88-4680-B500-6B4BA5C3DC86}" type="parTrans" cxnId="{B9D793E0-1B62-4EFC-86AB-74F998C086FA}">
      <dgm:prSet/>
      <dgm:spPr/>
      <dgm:t>
        <a:bodyPr/>
        <a:lstStyle/>
        <a:p>
          <a:endParaRPr lang="de-DE"/>
        </a:p>
      </dgm:t>
    </dgm:pt>
    <dgm:pt modelId="{26519087-E385-46BD-A642-15E4BE04E2E7}" type="sibTrans" cxnId="{B9D793E0-1B62-4EFC-86AB-74F998C086FA}">
      <dgm:prSet/>
      <dgm:spPr/>
      <dgm:t>
        <a:bodyPr/>
        <a:lstStyle/>
        <a:p>
          <a:endParaRPr lang="de-DE"/>
        </a:p>
      </dgm:t>
    </dgm:pt>
    <dgm:pt modelId="{AC249820-7B74-4EA5-88BA-B34CDCF981D6}">
      <dgm:prSet phldrT="[Text]" custT="1"/>
      <dgm:spPr/>
      <dgm:t>
        <a:bodyPr/>
        <a:lstStyle/>
        <a:p>
          <a:r>
            <a:rPr lang="de-DE" sz="2800" dirty="0" smtClean="0"/>
            <a:t>Informationsgrundlage für Entscheidungsprozesse</a:t>
          </a:r>
          <a:endParaRPr lang="de-DE" sz="2800" dirty="0"/>
        </a:p>
      </dgm:t>
    </dgm:pt>
    <dgm:pt modelId="{5A530153-1C21-47AD-9A0C-F554D1911644}" type="parTrans" cxnId="{41B7D4CC-C2DB-4FFB-8196-557AA2116753}">
      <dgm:prSet/>
      <dgm:spPr/>
      <dgm:t>
        <a:bodyPr/>
        <a:lstStyle/>
        <a:p>
          <a:endParaRPr lang="de-DE"/>
        </a:p>
      </dgm:t>
    </dgm:pt>
    <dgm:pt modelId="{BAA65BCE-16E9-45B0-B023-29C305017178}" type="sibTrans" cxnId="{41B7D4CC-C2DB-4FFB-8196-557AA2116753}">
      <dgm:prSet/>
      <dgm:spPr/>
      <dgm:t>
        <a:bodyPr/>
        <a:lstStyle/>
        <a:p>
          <a:endParaRPr lang="de-DE"/>
        </a:p>
      </dgm:t>
    </dgm:pt>
    <dgm:pt modelId="{AC110A2C-C0C6-4B9C-A64A-C0B9165B935E}">
      <dgm:prSet phldrT="[Text]" custT="1"/>
      <dgm:spPr/>
      <dgm:t>
        <a:bodyPr/>
        <a:lstStyle/>
        <a:p>
          <a:pPr>
            <a:spcAft>
              <a:spcPts val="0"/>
            </a:spcAft>
          </a:pPr>
          <a:r>
            <a:rPr lang="de-DE" sz="2800" dirty="0" smtClean="0"/>
            <a:t>Geodaten</a:t>
          </a:r>
          <a:endParaRPr lang="de-DE" sz="2800" dirty="0"/>
        </a:p>
      </dgm:t>
    </dgm:pt>
    <dgm:pt modelId="{D0A5E4CC-A751-45D4-9605-ED23561D9900}" type="parTrans" cxnId="{F14CF58B-049F-47F6-BF11-A967486BA6B1}">
      <dgm:prSet/>
      <dgm:spPr/>
      <dgm:t>
        <a:bodyPr/>
        <a:lstStyle/>
        <a:p>
          <a:endParaRPr lang="de-DE"/>
        </a:p>
      </dgm:t>
    </dgm:pt>
    <dgm:pt modelId="{09D540ED-2379-4468-8BE7-31AFE8A66965}" type="sibTrans" cxnId="{F14CF58B-049F-47F6-BF11-A967486BA6B1}">
      <dgm:prSet/>
      <dgm:spPr/>
      <dgm:t>
        <a:bodyPr/>
        <a:lstStyle/>
        <a:p>
          <a:endParaRPr lang="de-DE"/>
        </a:p>
      </dgm:t>
    </dgm:pt>
    <dgm:pt modelId="{209FCDF0-651A-4FD6-BC1A-FD5E08C3C6C9}" type="pres">
      <dgm:prSet presAssocID="{C6C037AA-C431-42AE-B611-BE1C48351311}" presName="arrowDiagram" presStyleCnt="0">
        <dgm:presLayoutVars>
          <dgm:chMax val="5"/>
          <dgm:dir/>
          <dgm:resizeHandles val="exact"/>
        </dgm:presLayoutVars>
      </dgm:prSet>
      <dgm:spPr/>
    </dgm:pt>
    <dgm:pt modelId="{6C55006C-4DDF-40F5-A02F-07C8F30049D9}" type="pres">
      <dgm:prSet presAssocID="{C6C037AA-C431-42AE-B611-BE1C48351311}" presName="arrow" presStyleLbl="bgShp" presStyleIdx="0" presStyleCnt="1" custAng="0" custScaleX="136788" custScaleY="91184" custLinFactNeighborX="-2831" custLinFactNeighborY="1144"/>
      <dgm:spPr/>
    </dgm:pt>
    <dgm:pt modelId="{2772ACFB-7DE9-40E4-82B4-98F76D12C8D4}" type="pres">
      <dgm:prSet presAssocID="{C6C037AA-C431-42AE-B611-BE1C48351311}" presName="arrowDiagram3" presStyleCnt="0"/>
      <dgm:spPr/>
    </dgm:pt>
    <dgm:pt modelId="{E1246851-8E63-4038-AFA5-EABAD3A8F65C}" type="pres">
      <dgm:prSet presAssocID="{785E64A8-27CE-4797-B818-1333F9EE6C55}" presName="bullet3a" presStyleLbl="node1" presStyleIdx="0" presStyleCnt="3" custLinFactX="-400000" custLinFactY="42661" custLinFactNeighborX="-450397" custLinFactNeighborY="100000"/>
      <dgm:spPr/>
    </dgm:pt>
    <dgm:pt modelId="{96F5038F-FDA5-4206-8EF3-5384117264E4}" type="pres">
      <dgm:prSet presAssocID="{785E64A8-27CE-4797-B818-1333F9EE6C55}" presName="textBox3a" presStyleLbl="revTx" presStyleIdx="0" presStyleCnt="3" custScaleX="259649" custScaleY="50772" custLinFactNeighborX="-14638" custLinFactNeighborY="11833">
        <dgm:presLayoutVars>
          <dgm:bulletEnabled val="1"/>
        </dgm:presLayoutVars>
      </dgm:prSet>
      <dgm:spPr/>
      <dgm:t>
        <a:bodyPr/>
        <a:lstStyle/>
        <a:p>
          <a:endParaRPr lang="de-DE"/>
        </a:p>
      </dgm:t>
    </dgm:pt>
    <dgm:pt modelId="{B8C4FFB9-9B08-4F42-B93C-A7C775D1E992}" type="pres">
      <dgm:prSet presAssocID="{AC249820-7B74-4EA5-88BA-B34CDCF981D6}" presName="bullet3b" presStyleLbl="node1" presStyleIdx="1" presStyleCnt="3" custScaleX="143051" custScaleY="143318" custLinFactX="20074" custLinFactNeighborX="100000" custLinFactNeighborY="-36916"/>
      <dgm:spPr/>
    </dgm:pt>
    <dgm:pt modelId="{213F4020-6B61-4898-A79B-A1F1604DAC0C}" type="pres">
      <dgm:prSet presAssocID="{AC249820-7B74-4EA5-88BA-B34CDCF981D6}" presName="textBox3b" presStyleLbl="revTx" presStyleIdx="1" presStyleCnt="3" custScaleX="225121" custScaleY="26633" custLinFactX="-27527" custLinFactNeighborX="-100000" custLinFactNeighborY="-82850">
        <dgm:presLayoutVars>
          <dgm:bulletEnabled val="1"/>
        </dgm:presLayoutVars>
      </dgm:prSet>
      <dgm:spPr/>
      <dgm:t>
        <a:bodyPr/>
        <a:lstStyle/>
        <a:p>
          <a:endParaRPr lang="de-DE"/>
        </a:p>
      </dgm:t>
    </dgm:pt>
    <dgm:pt modelId="{A2233395-D735-40BE-A641-D12BB807B06F}" type="pres">
      <dgm:prSet presAssocID="{AC110A2C-C0C6-4B9C-A64A-C0B9165B935E}" presName="bullet3c" presStyleLbl="node1" presStyleIdx="2" presStyleCnt="3" custScaleX="169714" custScaleY="163614" custLinFactX="281748" custLinFactNeighborX="300000" custLinFactNeighborY="-24108"/>
      <dgm:spPr/>
    </dgm:pt>
    <dgm:pt modelId="{02A224C4-0C95-43AE-8F1A-963479A78A53}" type="pres">
      <dgm:prSet presAssocID="{AC110A2C-C0C6-4B9C-A64A-C0B9165B935E}" presName="textBox3c" presStyleLbl="revTx" presStyleIdx="2" presStyleCnt="3" custScaleX="103303" custScaleY="22262" custLinFactX="19857" custLinFactNeighborX="100000" custLinFactNeighborY="-6388">
        <dgm:presLayoutVars>
          <dgm:bulletEnabled val="1"/>
        </dgm:presLayoutVars>
      </dgm:prSet>
      <dgm:spPr/>
      <dgm:t>
        <a:bodyPr/>
        <a:lstStyle/>
        <a:p>
          <a:endParaRPr lang="de-DE"/>
        </a:p>
      </dgm:t>
    </dgm:pt>
  </dgm:ptLst>
  <dgm:cxnLst>
    <dgm:cxn modelId="{CBFBD7E0-6D48-495F-BCF8-8931EEAADCD3}" type="presOf" srcId="{AC249820-7B74-4EA5-88BA-B34CDCF981D6}" destId="{213F4020-6B61-4898-A79B-A1F1604DAC0C}" srcOrd="0" destOrd="0" presId="urn:microsoft.com/office/officeart/2005/8/layout/arrow2"/>
    <dgm:cxn modelId="{41B7D4CC-C2DB-4FFB-8196-557AA2116753}" srcId="{C6C037AA-C431-42AE-B611-BE1C48351311}" destId="{AC249820-7B74-4EA5-88BA-B34CDCF981D6}" srcOrd="1" destOrd="0" parTransId="{5A530153-1C21-47AD-9A0C-F554D1911644}" sibTransId="{BAA65BCE-16E9-45B0-B023-29C305017178}"/>
    <dgm:cxn modelId="{D09C3BB8-F469-461F-8780-8F920B2AA349}" type="presOf" srcId="{785E64A8-27CE-4797-B818-1333F9EE6C55}" destId="{96F5038F-FDA5-4206-8EF3-5384117264E4}" srcOrd="0" destOrd="0" presId="urn:microsoft.com/office/officeart/2005/8/layout/arrow2"/>
    <dgm:cxn modelId="{80F7BF73-6680-4452-9681-EEE6B579C8E8}" type="presOf" srcId="{C6C037AA-C431-42AE-B611-BE1C48351311}" destId="{209FCDF0-651A-4FD6-BC1A-FD5E08C3C6C9}" srcOrd="0" destOrd="0" presId="urn:microsoft.com/office/officeart/2005/8/layout/arrow2"/>
    <dgm:cxn modelId="{F14CF58B-049F-47F6-BF11-A967486BA6B1}" srcId="{C6C037AA-C431-42AE-B611-BE1C48351311}" destId="{AC110A2C-C0C6-4B9C-A64A-C0B9165B935E}" srcOrd="2" destOrd="0" parTransId="{D0A5E4CC-A751-45D4-9605-ED23561D9900}" sibTransId="{09D540ED-2379-4468-8BE7-31AFE8A66965}"/>
    <dgm:cxn modelId="{B9D793E0-1B62-4EFC-86AB-74F998C086FA}" srcId="{C6C037AA-C431-42AE-B611-BE1C48351311}" destId="{785E64A8-27CE-4797-B818-1333F9EE6C55}" srcOrd="0" destOrd="0" parTransId="{B468421D-7A88-4680-B500-6B4BA5C3DC86}" sibTransId="{26519087-E385-46BD-A642-15E4BE04E2E7}"/>
    <dgm:cxn modelId="{D56FBF6E-72DF-4BB3-82A9-7F1B69577E5C}" type="presOf" srcId="{AC110A2C-C0C6-4B9C-A64A-C0B9165B935E}" destId="{02A224C4-0C95-43AE-8F1A-963479A78A53}" srcOrd="0" destOrd="0" presId="urn:microsoft.com/office/officeart/2005/8/layout/arrow2"/>
    <dgm:cxn modelId="{0263D981-1AEC-42F4-94F5-147BDA7E76DB}" type="presParOf" srcId="{209FCDF0-651A-4FD6-BC1A-FD5E08C3C6C9}" destId="{6C55006C-4DDF-40F5-A02F-07C8F30049D9}" srcOrd="0" destOrd="0" presId="urn:microsoft.com/office/officeart/2005/8/layout/arrow2"/>
    <dgm:cxn modelId="{BF9B62F3-8020-4BB3-ADA5-26936592C701}" type="presParOf" srcId="{209FCDF0-651A-4FD6-BC1A-FD5E08C3C6C9}" destId="{2772ACFB-7DE9-40E4-82B4-98F76D12C8D4}" srcOrd="1" destOrd="0" presId="urn:microsoft.com/office/officeart/2005/8/layout/arrow2"/>
    <dgm:cxn modelId="{2E9064C4-4E96-4A1F-B0E5-A9AFDCA94885}" type="presParOf" srcId="{2772ACFB-7DE9-40E4-82B4-98F76D12C8D4}" destId="{E1246851-8E63-4038-AFA5-EABAD3A8F65C}" srcOrd="0" destOrd="0" presId="urn:microsoft.com/office/officeart/2005/8/layout/arrow2"/>
    <dgm:cxn modelId="{308C0775-DDF1-42D9-85B2-F8E3BBE87625}" type="presParOf" srcId="{2772ACFB-7DE9-40E4-82B4-98F76D12C8D4}" destId="{96F5038F-FDA5-4206-8EF3-5384117264E4}" srcOrd="1" destOrd="0" presId="urn:microsoft.com/office/officeart/2005/8/layout/arrow2"/>
    <dgm:cxn modelId="{1D7BA3E2-F581-4E75-B59B-CF1BFCF1EB2A}" type="presParOf" srcId="{2772ACFB-7DE9-40E4-82B4-98F76D12C8D4}" destId="{B8C4FFB9-9B08-4F42-B93C-A7C775D1E992}" srcOrd="2" destOrd="0" presId="urn:microsoft.com/office/officeart/2005/8/layout/arrow2"/>
    <dgm:cxn modelId="{239D4079-0F48-4A8A-9766-04956956E279}" type="presParOf" srcId="{2772ACFB-7DE9-40E4-82B4-98F76D12C8D4}" destId="{213F4020-6B61-4898-A79B-A1F1604DAC0C}" srcOrd="3" destOrd="0" presId="urn:microsoft.com/office/officeart/2005/8/layout/arrow2"/>
    <dgm:cxn modelId="{F16C4A13-EC21-4062-B075-DA2A8178E744}" type="presParOf" srcId="{2772ACFB-7DE9-40E4-82B4-98F76D12C8D4}" destId="{A2233395-D735-40BE-A641-D12BB807B06F}" srcOrd="4" destOrd="0" presId="urn:microsoft.com/office/officeart/2005/8/layout/arrow2"/>
    <dgm:cxn modelId="{A5BF1DC9-8BE8-4CA8-B818-9D40EDE181A2}" type="presParOf" srcId="{2772ACFB-7DE9-40E4-82B4-98F76D12C8D4}" destId="{02A224C4-0C95-43AE-8F1A-963479A78A5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25A6E-DEFF-40D9-9B11-F6DAA7DAC73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e-DE"/>
        </a:p>
      </dgm:t>
    </dgm:pt>
    <dgm:pt modelId="{91B7BD78-18A5-4358-914C-65D2E4B59F03}">
      <dgm:prSet phldrT="[Text]"/>
      <dgm:spPr/>
      <dgm:t>
        <a:bodyPr/>
        <a:lstStyle/>
        <a:p>
          <a:r>
            <a:rPr lang="de-DE" dirty="0" smtClean="0"/>
            <a:t>VALID-Studie</a:t>
          </a:r>
          <a:endParaRPr lang="de-DE" dirty="0"/>
        </a:p>
      </dgm:t>
    </dgm:pt>
    <dgm:pt modelId="{716A3C85-63C9-45F1-B344-B56F7174EEA0}" type="parTrans" cxnId="{B589ACC1-9857-4C0A-8DDB-BB3FF4EF95FF}">
      <dgm:prSet/>
      <dgm:spPr/>
      <dgm:t>
        <a:bodyPr/>
        <a:lstStyle/>
        <a:p>
          <a:endParaRPr lang="de-DE"/>
        </a:p>
      </dgm:t>
    </dgm:pt>
    <dgm:pt modelId="{E7C20857-D135-4277-8E36-A8B42AEC27FC}" type="sibTrans" cxnId="{B589ACC1-9857-4C0A-8DDB-BB3FF4EF95FF}">
      <dgm:prSet/>
      <dgm:spPr/>
      <dgm:t>
        <a:bodyPr/>
        <a:lstStyle/>
        <a:p>
          <a:endParaRPr lang="de-DE"/>
        </a:p>
      </dgm:t>
    </dgm:pt>
    <dgm:pt modelId="{828773F1-6FF9-44B2-B989-A68BD47C6CF5}">
      <dgm:prSet phldrT="[Text]" custT="1"/>
      <dgm:spPr/>
      <dgm:t>
        <a:bodyPr/>
        <a:lstStyle/>
        <a:p>
          <a:r>
            <a:rPr lang="de-DE" sz="2000" b="1" dirty="0" smtClean="0"/>
            <a:t>Wirtschaftlicher</a:t>
          </a:r>
        </a:p>
        <a:p>
          <a:r>
            <a:rPr lang="de-DE" sz="2000" b="1" dirty="0" smtClean="0"/>
            <a:t>Mehrwert</a:t>
          </a:r>
          <a:endParaRPr lang="de-DE" sz="2000" b="1" dirty="0"/>
        </a:p>
      </dgm:t>
    </dgm:pt>
    <dgm:pt modelId="{53AB8FB2-4AC8-4BC5-B7CB-35302F24F155}" type="parTrans" cxnId="{08CE91AE-B37F-4759-A7F4-76BFBF94C33B}">
      <dgm:prSet/>
      <dgm:spPr/>
      <dgm:t>
        <a:bodyPr/>
        <a:lstStyle/>
        <a:p>
          <a:endParaRPr lang="de-DE"/>
        </a:p>
      </dgm:t>
    </dgm:pt>
    <dgm:pt modelId="{F549D519-AC5D-4CE3-9195-A7D70F2E1DC9}" type="sibTrans" cxnId="{08CE91AE-B37F-4759-A7F4-76BFBF94C33B}">
      <dgm:prSet/>
      <dgm:spPr/>
      <dgm:t>
        <a:bodyPr/>
        <a:lstStyle/>
        <a:p>
          <a:endParaRPr lang="de-DE"/>
        </a:p>
      </dgm:t>
    </dgm:pt>
    <dgm:pt modelId="{758FF427-AABD-47EC-B477-57A1611EEB8E}">
      <dgm:prSet phldrT="[Text]" custT="1"/>
      <dgm:spPr/>
      <dgm:t>
        <a:bodyPr/>
        <a:lstStyle/>
        <a:p>
          <a:pPr algn="ctr"/>
          <a:r>
            <a:rPr lang="de-DE" sz="2000" b="1" dirty="0" smtClean="0"/>
            <a:t>Strategischer und operationeller Vorteil</a:t>
          </a:r>
          <a:endParaRPr lang="de-DE" sz="2000" b="1" dirty="0"/>
        </a:p>
      </dgm:t>
    </dgm:pt>
    <dgm:pt modelId="{E31D213A-DFC0-4924-858A-B3D40EA585F7}" type="parTrans" cxnId="{6C7F019F-0490-482F-8351-BADBBB38A24F}">
      <dgm:prSet/>
      <dgm:spPr/>
      <dgm:t>
        <a:bodyPr/>
        <a:lstStyle/>
        <a:p>
          <a:endParaRPr lang="de-DE"/>
        </a:p>
      </dgm:t>
    </dgm:pt>
    <dgm:pt modelId="{A82249E5-15F2-46F4-A776-8F31BB87FCCE}" type="sibTrans" cxnId="{6C7F019F-0490-482F-8351-BADBBB38A24F}">
      <dgm:prSet/>
      <dgm:spPr/>
      <dgm:t>
        <a:bodyPr/>
        <a:lstStyle/>
        <a:p>
          <a:endParaRPr lang="de-DE"/>
        </a:p>
      </dgm:t>
    </dgm:pt>
    <dgm:pt modelId="{B602E84D-A6B3-42DE-8DAA-BFB2AFF51656}" type="pres">
      <dgm:prSet presAssocID="{1F225A6E-DEFF-40D9-9B11-F6DAA7DAC73F}" presName="Name0" presStyleCnt="0">
        <dgm:presLayoutVars>
          <dgm:chMax val="1"/>
          <dgm:dir/>
          <dgm:animLvl val="ctr"/>
          <dgm:resizeHandles val="exact"/>
        </dgm:presLayoutVars>
      </dgm:prSet>
      <dgm:spPr/>
      <dgm:t>
        <a:bodyPr/>
        <a:lstStyle/>
        <a:p>
          <a:endParaRPr lang="de-DE"/>
        </a:p>
      </dgm:t>
    </dgm:pt>
    <dgm:pt modelId="{B1085118-A0E5-4FBA-9D90-B0552173979C}" type="pres">
      <dgm:prSet presAssocID="{91B7BD78-18A5-4358-914C-65D2E4B59F03}" presName="centerShape" presStyleLbl="node0" presStyleIdx="0" presStyleCnt="1" custScaleX="136949" custScaleY="124859" custLinFactNeighborX="4723" custLinFactNeighborY="2806"/>
      <dgm:spPr/>
      <dgm:t>
        <a:bodyPr/>
        <a:lstStyle/>
        <a:p>
          <a:endParaRPr lang="de-DE"/>
        </a:p>
      </dgm:t>
    </dgm:pt>
    <dgm:pt modelId="{D891E4A3-2B40-4DCD-B77E-B0F56FF77902}" type="pres">
      <dgm:prSet presAssocID="{828773F1-6FF9-44B2-B989-A68BD47C6CF5}" presName="node" presStyleLbl="node1" presStyleIdx="0" presStyleCnt="2" custScaleX="262850" custScaleY="102755" custRadScaleRad="187631" custRadScaleInc="-151079">
        <dgm:presLayoutVars>
          <dgm:bulletEnabled val="1"/>
        </dgm:presLayoutVars>
      </dgm:prSet>
      <dgm:spPr/>
      <dgm:t>
        <a:bodyPr/>
        <a:lstStyle/>
        <a:p>
          <a:endParaRPr lang="de-DE"/>
        </a:p>
      </dgm:t>
    </dgm:pt>
    <dgm:pt modelId="{DD7303F5-2950-4A96-A085-D958972C0921}" type="pres">
      <dgm:prSet presAssocID="{828773F1-6FF9-44B2-B989-A68BD47C6CF5}" presName="dummy" presStyleCnt="0"/>
      <dgm:spPr/>
    </dgm:pt>
    <dgm:pt modelId="{CDFE5473-4C69-4D4F-90AC-A80A3A909648}" type="pres">
      <dgm:prSet presAssocID="{F549D519-AC5D-4CE3-9195-A7D70F2E1DC9}" presName="sibTrans" presStyleLbl="sibTrans2D1" presStyleIdx="0" presStyleCnt="2" custScaleY="60744"/>
      <dgm:spPr/>
      <dgm:t>
        <a:bodyPr/>
        <a:lstStyle/>
        <a:p>
          <a:endParaRPr lang="de-DE"/>
        </a:p>
      </dgm:t>
    </dgm:pt>
    <dgm:pt modelId="{EA8FF400-B241-4109-83DE-DC357C577D7E}" type="pres">
      <dgm:prSet presAssocID="{758FF427-AABD-47EC-B477-57A1611EEB8E}" presName="node" presStyleLbl="node1" presStyleIdx="1" presStyleCnt="2" custScaleX="228282" custScaleY="105248" custRadScaleRad="202773" custRadScaleInc="-147140">
        <dgm:presLayoutVars>
          <dgm:bulletEnabled val="1"/>
        </dgm:presLayoutVars>
      </dgm:prSet>
      <dgm:spPr/>
      <dgm:t>
        <a:bodyPr/>
        <a:lstStyle/>
        <a:p>
          <a:endParaRPr lang="de-DE"/>
        </a:p>
      </dgm:t>
    </dgm:pt>
    <dgm:pt modelId="{CA85E8AA-8269-4B55-B49B-2CF8D6C98545}" type="pres">
      <dgm:prSet presAssocID="{758FF427-AABD-47EC-B477-57A1611EEB8E}" presName="dummy" presStyleCnt="0"/>
      <dgm:spPr/>
    </dgm:pt>
    <dgm:pt modelId="{C2C32827-147F-4A3D-BE61-BBEA77835F5C}" type="pres">
      <dgm:prSet presAssocID="{A82249E5-15F2-46F4-A776-8F31BB87FCCE}" presName="sibTrans" presStyleLbl="sibTrans2D1" presStyleIdx="1" presStyleCnt="2" custScaleY="63599"/>
      <dgm:spPr/>
      <dgm:t>
        <a:bodyPr/>
        <a:lstStyle/>
        <a:p>
          <a:endParaRPr lang="de-DE"/>
        </a:p>
      </dgm:t>
    </dgm:pt>
  </dgm:ptLst>
  <dgm:cxnLst>
    <dgm:cxn modelId="{08CE91AE-B37F-4759-A7F4-76BFBF94C33B}" srcId="{91B7BD78-18A5-4358-914C-65D2E4B59F03}" destId="{828773F1-6FF9-44B2-B989-A68BD47C6CF5}" srcOrd="0" destOrd="0" parTransId="{53AB8FB2-4AC8-4BC5-B7CB-35302F24F155}" sibTransId="{F549D519-AC5D-4CE3-9195-A7D70F2E1DC9}"/>
    <dgm:cxn modelId="{6C7F019F-0490-482F-8351-BADBBB38A24F}" srcId="{91B7BD78-18A5-4358-914C-65D2E4B59F03}" destId="{758FF427-AABD-47EC-B477-57A1611EEB8E}" srcOrd="1" destOrd="0" parTransId="{E31D213A-DFC0-4924-858A-B3D40EA585F7}" sibTransId="{A82249E5-15F2-46F4-A776-8F31BB87FCCE}"/>
    <dgm:cxn modelId="{A376F3EF-8B54-4238-9624-4A7DB1804D5B}" type="presOf" srcId="{1F225A6E-DEFF-40D9-9B11-F6DAA7DAC73F}" destId="{B602E84D-A6B3-42DE-8DAA-BFB2AFF51656}" srcOrd="0" destOrd="0" presId="urn:microsoft.com/office/officeart/2005/8/layout/radial6"/>
    <dgm:cxn modelId="{E2EE9522-5CD6-449C-A22F-3A9A3228886F}" type="presOf" srcId="{758FF427-AABD-47EC-B477-57A1611EEB8E}" destId="{EA8FF400-B241-4109-83DE-DC357C577D7E}" srcOrd="0" destOrd="0" presId="urn:microsoft.com/office/officeart/2005/8/layout/radial6"/>
    <dgm:cxn modelId="{8178C609-5657-41B1-8D2A-B9641EE4F2D3}" type="presOf" srcId="{91B7BD78-18A5-4358-914C-65D2E4B59F03}" destId="{B1085118-A0E5-4FBA-9D90-B0552173979C}" srcOrd="0" destOrd="0" presId="urn:microsoft.com/office/officeart/2005/8/layout/radial6"/>
    <dgm:cxn modelId="{B5B60B1D-F81D-4B72-BE58-843D9FDFEBCF}" type="presOf" srcId="{A82249E5-15F2-46F4-A776-8F31BB87FCCE}" destId="{C2C32827-147F-4A3D-BE61-BBEA77835F5C}" srcOrd="0" destOrd="0" presId="urn:microsoft.com/office/officeart/2005/8/layout/radial6"/>
    <dgm:cxn modelId="{3264AC8B-617F-46A7-B5EA-9E654AE89092}" type="presOf" srcId="{F549D519-AC5D-4CE3-9195-A7D70F2E1DC9}" destId="{CDFE5473-4C69-4D4F-90AC-A80A3A909648}" srcOrd="0" destOrd="0" presId="urn:microsoft.com/office/officeart/2005/8/layout/radial6"/>
    <dgm:cxn modelId="{6C95FCF2-D747-4DAC-B3CA-4EEC5C50FF2B}" type="presOf" srcId="{828773F1-6FF9-44B2-B989-A68BD47C6CF5}" destId="{D891E4A3-2B40-4DCD-B77E-B0F56FF77902}" srcOrd="0" destOrd="0" presId="urn:microsoft.com/office/officeart/2005/8/layout/radial6"/>
    <dgm:cxn modelId="{B589ACC1-9857-4C0A-8DDB-BB3FF4EF95FF}" srcId="{1F225A6E-DEFF-40D9-9B11-F6DAA7DAC73F}" destId="{91B7BD78-18A5-4358-914C-65D2E4B59F03}" srcOrd="0" destOrd="0" parTransId="{716A3C85-63C9-45F1-B344-B56F7174EEA0}" sibTransId="{E7C20857-D135-4277-8E36-A8B42AEC27FC}"/>
    <dgm:cxn modelId="{8C9A1B7C-179B-4DD3-8A5F-DF008F0575DE}" type="presParOf" srcId="{B602E84D-A6B3-42DE-8DAA-BFB2AFF51656}" destId="{B1085118-A0E5-4FBA-9D90-B0552173979C}" srcOrd="0" destOrd="0" presId="urn:microsoft.com/office/officeart/2005/8/layout/radial6"/>
    <dgm:cxn modelId="{C5C55F3F-E829-4712-8FFF-0B27FB9E2466}" type="presParOf" srcId="{B602E84D-A6B3-42DE-8DAA-BFB2AFF51656}" destId="{D891E4A3-2B40-4DCD-B77E-B0F56FF77902}" srcOrd="1" destOrd="0" presId="urn:microsoft.com/office/officeart/2005/8/layout/radial6"/>
    <dgm:cxn modelId="{27FA82B8-070F-429E-B087-B489CA4934C6}" type="presParOf" srcId="{B602E84D-A6B3-42DE-8DAA-BFB2AFF51656}" destId="{DD7303F5-2950-4A96-A085-D958972C0921}" srcOrd="2" destOrd="0" presId="urn:microsoft.com/office/officeart/2005/8/layout/radial6"/>
    <dgm:cxn modelId="{23130451-B428-4EE9-87C7-551DCDD00078}" type="presParOf" srcId="{B602E84D-A6B3-42DE-8DAA-BFB2AFF51656}" destId="{CDFE5473-4C69-4D4F-90AC-A80A3A909648}" srcOrd="3" destOrd="0" presId="urn:microsoft.com/office/officeart/2005/8/layout/radial6"/>
    <dgm:cxn modelId="{0A29C376-E810-487B-939E-6933DEFD682E}" type="presParOf" srcId="{B602E84D-A6B3-42DE-8DAA-BFB2AFF51656}" destId="{EA8FF400-B241-4109-83DE-DC357C577D7E}" srcOrd="4" destOrd="0" presId="urn:microsoft.com/office/officeart/2005/8/layout/radial6"/>
    <dgm:cxn modelId="{FAE7B7A2-74D1-42D0-BA5E-0A1B1EDA7BFC}" type="presParOf" srcId="{B602E84D-A6B3-42DE-8DAA-BFB2AFF51656}" destId="{CA85E8AA-8269-4B55-B49B-2CF8D6C98545}" srcOrd="5" destOrd="0" presId="urn:microsoft.com/office/officeart/2005/8/layout/radial6"/>
    <dgm:cxn modelId="{1578CC4E-BB8B-4581-B80A-3684A27D155C}" type="presParOf" srcId="{B602E84D-A6B3-42DE-8DAA-BFB2AFF51656}" destId="{C2C32827-147F-4A3D-BE61-BBEA77835F5C}"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5006C-4DDF-40F5-A02F-07C8F30049D9}">
      <dsp:nvSpPr>
        <dsp:cNvPr id="0" name=""/>
        <dsp:cNvSpPr/>
      </dsp:nvSpPr>
      <dsp:spPr>
        <a:xfrm>
          <a:off x="-517512" y="271565"/>
          <a:ext cx="10705168" cy="44600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46851-8E63-4038-AFA5-EABAD3A8F65C}">
      <dsp:nvSpPr>
        <dsp:cNvPr id="0" name=""/>
        <dsp:cNvSpPr/>
      </dsp:nvSpPr>
      <dsp:spPr>
        <a:xfrm>
          <a:off x="185558" y="3666269"/>
          <a:ext cx="203478" cy="2034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5038F-FDA5-4206-8EF3-5384117264E4}">
      <dsp:nvSpPr>
        <dsp:cNvPr id="0" name=""/>
        <dsp:cNvSpPr/>
      </dsp:nvSpPr>
      <dsp:spPr>
        <a:xfrm>
          <a:off x="295168" y="3992935"/>
          <a:ext cx="4734652" cy="717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19" tIns="0" rIns="0" bIns="0" numCol="1" spcCol="1270" anchor="t" anchorCtr="0">
          <a:noAutofit/>
        </a:bodyPr>
        <a:lstStyle/>
        <a:p>
          <a:pPr lvl="0" algn="l" defTabSz="1244600">
            <a:lnSpc>
              <a:spcPct val="90000"/>
            </a:lnSpc>
            <a:spcBef>
              <a:spcPct val="0"/>
            </a:spcBef>
            <a:spcAft>
              <a:spcPct val="35000"/>
            </a:spcAft>
          </a:pPr>
          <a:r>
            <a:rPr lang="de-DE" sz="2800" kern="1200" dirty="0" smtClean="0"/>
            <a:t>Katastrophenmanagement</a:t>
          </a:r>
          <a:endParaRPr lang="de-DE" sz="2800" kern="1200" dirty="0"/>
        </a:p>
      </dsp:txBody>
      <dsp:txXfrm>
        <a:off x="295168" y="3992935"/>
        <a:ext cx="4734652" cy="717707"/>
      </dsp:txXfrm>
    </dsp:sp>
    <dsp:sp modelId="{B8C4FFB9-9B08-4F42-B93C-A7C775D1E992}">
      <dsp:nvSpPr>
        <dsp:cNvPr id="0" name=""/>
        <dsp:cNvSpPr/>
      </dsp:nvSpPr>
      <dsp:spPr>
        <a:xfrm>
          <a:off x="4074513" y="1831071"/>
          <a:ext cx="526179" cy="527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F4020-6B61-4898-A79B-A1F1604DAC0C}">
      <dsp:nvSpPr>
        <dsp:cNvPr id="0" name=""/>
        <dsp:cNvSpPr/>
      </dsp:nvSpPr>
      <dsp:spPr>
        <a:xfrm>
          <a:off x="325593" y="1002006"/>
          <a:ext cx="4228367" cy="70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904" tIns="0" rIns="0" bIns="0" numCol="1" spcCol="1270" anchor="t" anchorCtr="0">
          <a:noAutofit/>
        </a:bodyPr>
        <a:lstStyle/>
        <a:p>
          <a:pPr lvl="0" algn="l" defTabSz="1244600">
            <a:lnSpc>
              <a:spcPct val="90000"/>
            </a:lnSpc>
            <a:spcBef>
              <a:spcPct val="0"/>
            </a:spcBef>
            <a:spcAft>
              <a:spcPct val="35000"/>
            </a:spcAft>
          </a:pPr>
          <a:r>
            <a:rPr lang="de-DE" sz="2800" kern="1200" dirty="0" smtClean="0"/>
            <a:t>Informationsgrundlage für Entscheidungsprozesse</a:t>
          </a:r>
          <a:endParaRPr lang="de-DE" sz="2800" kern="1200" dirty="0"/>
        </a:p>
      </dsp:txBody>
      <dsp:txXfrm>
        <a:off x="325593" y="1002006"/>
        <a:ext cx="4228367" cy="708670"/>
      </dsp:txXfrm>
    </dsp:sp>
    <dsp:sp modelId="{A2233395-D735-40BE-A641-D12BB807B06F}">
      <dsp:nvSpPr>
        <dsp:cNvPr id="0" name=""/>
        <dsp:cNvSpPr/>
      </dsp:nvSpPr>
      <dsp:spPr>
        <a:xfrm>
          <a:off x="8654046" y="953064"/>
          <a:ext cx="863329" cy="8322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224C4-0C95-43AE-8F1A-963479A78A53}">
      <dsp:nvSpPr>
        <dsp:cNvPr id="0" name=""/>
        <dsp:cNvSpPr/>
      </dsp:nvSpPr>
      <dsp:spPr>
        <a:xfrm>
          <a:off x="7729839" y="2596030"/>
          <a:ext cx="1940303" cy="75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8" tIns="0" rIns="0" bIns="0" numCol="1" spcCol="1270" anchor="t" anchorCtr="0">
          <a:noAutofit/>
        </a:bodyPr>
        <a:lstStyle/>
        <a:p>
          <a:pPr lvl="0" algn="l" defTabSz="1244600">
            <a:lnSpc>
              <a:spcPct val="90000"/>
            </a:lnSpc>
            <a:spcBef>
              <a:spcPct val="0"/>
            </a:spcBef>
            <a:spcAft>
              <a:spcPts val="0"/>
            </a:spcAft>
          </a:pPr>
          <a:r>
            <a:rPr lang="de-DE" sz="2800" kern="1200" dirty="0" smtClean="0"/>
            <a:t>Geodaten</a:t>
          </a:r>
          <a:endParaRPr lang="de-DE" sz="2800" kern="1200" dirty="0"/>
        </a:p>
      </dsp:txBody>
      <dsp:txXfrm>
        <a:off x="7729839" y="2596030"/>
        <a:ext cx="1940303" cy="756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32827-147F-4A3D-BE61-BBEA77835F5C}">
      <dsp:nvSpPr>
        <dsp:cNvPr id="0" name=""/>
        <dsp:cNvSpPr/>
      </dsp:nvSpPr>
      <dsp:spPr>
        <a:xfrm>
          <a:off x="1536690" y="348508"/>
          <a:ext cx="6745608" cy="4290139"/>
        </a:xfrm>
        <a:prstGeom prst="blockArc">
          <a:avLst>
            <a:gd name="adj1" fmla="val 37207"/>
            <a:gd name="adj2" fmla="val 10837207"/>
            <a:gd name="adj3" fmla="val 25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FE5473-4C69-4D4F-90AC-A80A3A909648}">
      <dsp:nvSpPr>
        <dsp:cNvPr id="0" name=""/>
        <dsp:cNvSpPr/>
      </dsp:nvSpPr>
      <dsp:spPr>
        <a:xfrm>
          <a:off x="1536690" y="444801"/>
          <a:ext cx="6745608" cy="4097552"/>
        </a:xfrm>
        <a:prstGeom prst="blockArc">
          <a:avLst>
            <a:gd name="adj1" fmla="val 10837207"/>
            <a:gd name="adj2" fmla="val 37207"/>
            <a:gd name="adj3" fmla="val 25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085118-A0E5-4FBA-9D90-B0552173979C}">
      <dsp:nvSpPr>
        <dsp:cNvPr id="0" name=""/>
        <dsp:cNvSpPr/>
      </dsp:nvSpPr>
      <dsp:spPr>
        <a:xfrm>
          <a:off x="3801713" y="1448919"/>
          <a:ext cx="2352267" cy="2144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de-DE" sz="4500" kern="1200" dirty="0" smtClean="0"/>
            <a:t>VALID-Studie</a:t>
          </a:r>
          <a:endParaRPr lang="de-DE" sz="4500" kern="1200" dirty="0"/>
        </a:p>
      </dsp:txBody>
      <dsp:txXfrm>
        <a:off x="4146195" y="1762989"/>
        <a:ext cx="1663303" cy="1516466"/>
      </dsp:txXfrm>
    </dsp:sp>
    <dsp:sp modelId="{D891E4A3-2B40-4DCD-B77E-B0F56FF77902}">
      <dsp:nvSpPr>
        <dsp:cNvPr id="0" name=""/>
        <dsp:cNvSpPr/>
      </dsp:nvSpPr>
      <dsp:spPr>
        <a:xfrm>
          <a:off x="0" y="1839812"/>
          <a:ext cx="3160340" cy="12354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1" kern="1200" dirty="0" smtClean="0"/>
            <a:t>Wirtschaftlicher</a:t>
          </a:r>
        </a:p>
        <a:p>
          <a:pPr lvl="0" algn="ctr" defTabSz="889000">
            <a:lnSpc>
              <a:spcPct val="90000"/>
            </a:lnSpc>
            <a:spcBef>
              <a:spcPct val="0"/>
            </a:spcBef>
            <a:spcAft>
              <a:spcPct val="35000"/>
            </a:spcAft>
          </a:pPr>
          <a:r>
            <a:rPr lang="de-DE" sz="2000" b="1" kern="1200" dirty="0" smtClean="0"/>
            <a:t>Mehrwert</a:t>
          </a:r>
          <a:endParaRPr lang="de-DE" sz="2000" b="1" kern="1200" dirty="0"/>
        </a:p>
      </dsp:txBody>
      <dsp:txXfrm>
        <a:off x="462821" y="2020741"/>
        <a:ext cx="2234698" cy="873602"/>
      </dsp:txXfrm>
    </dsp:sp>
    <dsp:sp modelId="{EA8FF400-B241-4109-83DE-DC357C577D7E}">
      <dsp:nvSpPr>
        <dsp:cNvPr id="0" name=""/>
        <dsp:cNvSpPr/>
      </dsp:nvSpPr>
      <dsp:spPr>
        <a:xfrm>
          <a:off x="6866462" y="1896895"/>
          <a:ext cx="2744716" cy="1265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b="1" kern="1200" dirty="0" smtClean="0"/>
            <a:t>Strategischer und operationeller Vorteil</a:t>
          </a:r>
          <a:endParaRPr lang="de-DE" sz="2000" b="1" kern="1200" dirty="0"/>
        </a:p>
      </dsp:txBody>
      <dsp:txXfrm>
        <a:off x="7268416" y="2082214"/>
        <a:ext cx="1940808" cy="89479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164C5-1431-4BF9-BB32-84D224D06344}" type="datetimeFigureOut">
              <a:rPr lang="de-DE" smtClean="0"/>
              <a:t>28.07.2017</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B2826-898A-4325-99CC-30A0E955769D}" type="slidenum">
              <a:rPr lang="de-DE" smtClean="0"/>
              <a:t>‹Nr.›</a:t>
            </a:fld>
            <a:endParaRPr lang="de-DE"/>
          </a:p>
        </p:txBody>
      </p:sp>
    </p:spTree>
    <p:extLst>
      <p:ext uri="{BB962C8B-B14F-4D97-AF65-F5344CB8AC3E}">
        <p14:creationId xmlns:p14="http://schemas.microsoft.com/office/powerpoint/2010/main" val="242765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a:t>
            </a:fld>
            <a:endParaRPr lang="de-DE"/>
          </a:p>
        </p:txBody>
      </p:sp>
    </p:spTree>
    <p:extLst>
      <p:ext uri="{BB962C8B-B14F-4D97-AF65-F5344CB8AC3E}">
        <p14:creationId xmlns:p14="http://schemas.microsoft.com/office/powerpoint/2010/main" val="162380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21</a:t>
            </a:fld>
            <a:endParaRPr lang="de-DE"/>
          </a:p>
        </p:txBody>
      </p:sp>
    </p:spTree>
    <p:extLst>
      <p:ext uri="{BB962C8B-B14F-4D97-AF65-F5344CB8AC3E}">
        <p14:creationId xmlns:p14="http://schemas.microsoft.com/office/powerpoint/2010/main" val="381442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22</a:t>
            </a:fld>
            <a:endParaRPr lang="de-DE"/>
          </a:p>
        </p:txBody>
      </p:sp>
    </p:spTree>
    <p:extLst>
      <p:ext uri="{BB962C8B-B14F-4D97-AF65-F5344CB8AC3E}">
        <p14:creationId xmlns:p14="http://schemas.microsoft.com/office/powerpoint/2010/main" val="128974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23</a:t>
            </a:fld>
            <a:endParaRPr lang="de-DE"/>
          </a:p>
        </p:txBody>
      </p:sp>
    </p:spTree>
    <p:extLst>
      <p:ext uri="{BB962C8B-B14F-4D97-AF65-F5344CB8AC3E}">
        <p14:creationId xmlns:p14="http://schemas.microsoft.com/office/powerpoint/2010/main" val="373077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24</a:t>
            </a:fld>
            <a:endParaRPr lang="de-DE"/>
          </a:p>
        </p:txBody>
      </p:sp>
    </p:spTree>
    <p:extLst>
      <p:ext uri="{BB962C8B-B14F-4D97-AF65-F5344CB8AC3E}">
        <p14:creationId xmlns:p14="http://schemas.microsoft.com/office/powerpoint/2010/main" val="102092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25</a:t>
            </a:fld>
            <a:endParaRPr lang="de-DE"/>
          </a:p>
        </p:txBody>
      </p:sp>
    </p:spTree>
    <p:extLst>
      <p:ext uri="{BB962C8B-B14F-4D97-AF65-F5344CB8AC3E}">
        <p14:creationId xmlns:p14="http://schemas.microsoft.com/office/powerpoint/2010/main" val="375682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26</a:t>
            </a:fld>
            <a:endParaRPr lang="de-DE"/>
          </a:p>
        </p:txBody>
      </p:sp>
    </p:spTree>
    <p:extLst>
      <p:ext uri="{BB962C8B-B14F-4D97-AF65-F5344CB8AC3E}">
        <p14:creationId xmlns:p14="http://schemas.microsoft.com/office/powerpoint/2010/main" val="262068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28</a:t>
            </a:fld>
            <a:endParaRPr lang="de-DE"/>
          </a:p>
        </p:txBody>
      </p:sp>
    </p:spTree>
    <p:extLst>
      <p:ext uri="{BB962C8B-B14F-4D97-AF65-F5344CB8AC3E}">
        <p14:creationId xmlns:p14="http://schemas.microsoft.com/office/powerpoint/2010/main" val="99403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r>
              <a:rPr lang="de-DE" dirty="0" smtClean="0"/>
              <a:t>Für jede Regierungs-</a:t>
            </a:r>
            <a:r>
              <a:rPr lang="de-DE" baseline="0" dirty="0" smtClean="0"/>
              <a:t> Nichtregierungsorganisation nutzbar</a:t>
            </a:r>
          </a:p>
        </p:txBody>
      </p:sp>
      <p:sp>
        <p:nvSpPr>
          <p:cNvPr id="4" name="Foliennummernplatzhalter 3"/>
          <p:cNvSpPr>
            <a:spLocks noGrp="1"/>
          </p:cNvSpPr>
          <p:nvPr>
            <p:ph type="sldNum" sz="quarter" idx="10"/>
          </p:nvPr>
        </p:nvSpPr>
        <p:spPr/>
        <p:txBody>
          <a:bodyPr/>
          <a:lstStyle/>
          <a:p>
            <a:fld id="{D79B2826-898A-4325-99CC-30A0E955769D}" type="slidenum">
              <a:rPr lang="de-DE" smtClean="0"/>
              <a:t>29</a:t>
            </a:fld>
            <a:endParaRPr lang="de-DE"/>
          </a:p>
        </p:txBody>
      </p:sp>
    </p:spTree>
    <p:extLst>
      <p:ext uri="{BB962C8B-B14F-4D97-AF65-F5344CB8AC3E}">
        <p14:creationId xmlns:p14="http://schemas.microsoft.com/office/powerpoint/2010/main" val="105305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3</a:t>
            </a:fld>
            <a:endParaRPr lang="de-DE"/>
          </a:p>
        </p:txBody>
      </p:sp>
    </p:spTree>
    <p:extLst>
      <p:ext uri="{BB962C8B-B14F-4D97-AF65-F5344CB8AC3E}">
        <p14:creationId xmlns:p14="http://schemas.microsoft.com/office/powerpoint/2010/main" val="279377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r>
              <a:rPr lang="de-DE" dirty="0" smtClean="0"/>
              <a:t>Ca. 300 Katastrophen</a:t>
            </a:r>
            <a:r>
              <a:rPr lang="de-DE" baseline="0" dirty="0" smtClean="0"/>
              <a:t> in 2016</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4</a:t>
            </a:fld>
            <a:endParaRPr lang="de-DE"/>
          </a:p>
        </p:txBody>
      </p:sp>
    </p:spTree>
    <p:extLst>
      <p:ext uri="{BB962C8B-B14F-4D97-AF65-F5344CB8AC3E}">
        <p14:creationId xmlns:p14="http://schemas.microsoft.com/office/powerpoint/2010/main" val="161414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6</a:t>
            </a:fld>
            <a:endParaRPr lang="de-DE"/>
          </a:p>
        </p:txBody>
      </p:sp>
    </p:spTree>
    <p:extLst>
      <p:ext uri="{BB962C8B-B14F-4D97-AF65-F5344CB8AC3E}">
        <p14:creationId xmlns:p14="http://schemas.microsoft.com/office/powerpoint/2010/main" val="57038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Wirtschaftlich</a:t>
            </a:r>
            <a:r>
              <a:rPr lang="de-DE" baseline="0" dirty="0" smtClean="0"/>
              <a:t> - </a:t>
            </a:r>
            <a:r>
              <a:rPr lang="de-DE" dirty="0" smtClean="0"/>
              <a:t>Fallstudie: Einsparungen ca. 40 % der Gesamtschadenssumme</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Strategisch:</a:t>
            </a:r>
            <a:r>
              <a:rPr lang="de-DE" baseline="0" dirty="0" smtClean="0"/>
              <a:t> mittel bis hoch</a:t>
            </a:r>
          </a:p>
        </p:txBody>
      </p:sp>
      <p:sp>
        <p:nvSpPr>
          <p:cNvPr id="4" name="Foliennummernplatzhalter 3"/>
          <p:cNvSpPr>
            <a:spLocks noGrp="1"/>
          </p:cNvSpPr>
          <p:nvPr>
            <p:ph type="sldNum" sz="quarter" idx="10"/>
          </p:nvPr>
        </p:nvSpPr>
        <p:spPr/>
        <p:txBody>
          <a:bodyPr/>
          <a:lstStyle/>
          <a:p>
            <a:fld id="{D79B2826-898A-4325-99CC-30A0E955769D}" type="slidenum">
              <a:rPr lang="de-DE" smtClean="0"/>
              <a:t>9</a:t>
            </a:fld>
            <a:endParaRPr lang="de-DE"/>
          </a:p>
        </p:txBody>
      </p:sp>
    </p:spTree>
    <p:extLst>
      <p:ext uri="{BB962C8B-B14F-4D97-AF65-F5344CB8AC3E}">
        <p14:creationId xmlns:p14="http://schemas.microsoft.com/office/powerpoint/2010/main" val="313577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17</a:t>
            </a:fld>
            <a:endParaRPr lang="de-DE"/>
          </a:p>
        </p:txBody>
      </p:sp>
    </p:spTree>
    <p:extLst>
      <p:ext uri="{BB962C8B-B14F-4D97-AF65-F5344CB8AC3E}">
        <p14:creationId xmlns:p14="http://schemas.microsoft.com/office/powerpoint/2010/main" val="382176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r>
              <a:rPr lang="de-DE" dirty="0" smtClean="0"/>
              <a:t>Dateisystem:</a:t>
            </a:r>
            <a:r>
              <a:rPr lang="de-DE" baseline="0" dirty="0" smtClean="0"/>
              <a:t> Ordnerstruktur anlegen, Pfade für Dateien</a:t>
            </a:r>
          </a:p>
          <a:p>
            <a:r>
              <a:rPr lang="de-DE" baseline="0" dirty="0" smtClean="0"/>
              <a:t>Datenbank: Erstellen, Erweiterungen hinzufügen</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18</a:t>
            </a:fld>
            <a:endParaRPr lang="de-DE"/>
          </a:p>
        </p:txBody>
      </p:sp>
    </p:spTree>
    <p:extLst>
      <p:ext uri="{BB962C8B-B14F-4D97-AF65-F5344CB8AC3E}">
        <p14:creationId xmlns:p14="http://schemas.microsoft.com/office/powerpoint/2010/main" val="107314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19</a:t>
            </a:fld>
            <a:endParaRPr lang="de-DE"/>
          </a:p>
        </p:txBody>
      </p:sp>
    </p:spTree>
    <p:extLst>
      <p:ext uri="{BB962C8B-B14F-4D97-AF65-F5344CB8AC3E}">
        <p14:creationId xmlns:p14="http://schemas.microsoft.com/office/powerpoint/2010/main" val="322226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0150" y="1143000"/>
            <a:ext cx="4457700" cy="3086100"/>
          </a:xfrm>
        </p:spPr>
      </p:sp>
      <p:sp>
        <p:nvSpPr>
          <p:cNvPr id="3" name="Notizenplatzhalter 2"/>
          <p:cNvSpPr>
            <a:spLocks noGrp="1"/>
          </p:cNvSpPr>
          <p:nvPr>
            <p:ph type="body" idx="1"/>
          </p:nvPr>
        </p:nvSpPr>
        <p:spPr/>
        <p:txBody>
          <a:bodyPr/>
          <a:lstStyle/>
          <a:p>
            <a:r>
              <a:rPr lang="de-DE" dirty="0" smtClean="0"/>
              <a:t>Löschen</a:t>
            </a:r>
            <a:endParaRPr lang="de-DE" dirty="0"/>
          </a:p>
        </p:txBody>
      </p:sp>
      <p:sp>
        <p:nvSpPr>
          <p:cNvPr id="4" name="Foliennummernplatzhalter 3"/>
          <p:cNvSpPr>
            <a:spLocks noGrp="1"/>
          </p:cNvSpPr>
          <p:nvPr>
            <p:ph type="sldNum" sz="quarter" idx="10"/>
          </p:nvPr>
        </p:nvSpPr>
        <p:spPr/>
        <p:txBody>
          <a:bodyPr/>
          <a:lstStyle/>
          <a:p>
            <a:fld id="{D79B2826-898A-4325-99CC-30A0E955769D}" type="slidenum">
              <a:rPr lang="de-DE" smtClean="0"/>
              <a:t>20</a:t>
            </a:fld>
            <a:endParaRPr lang="de-DE"/>
          </a:p>
        </p:txBody>
      </p:sp>
    </p:spTree>
    <p:extLst>
      <p:ext uri="{BB962C8B-B14F-4D97-AF65-F5344CB8AC3E}">
        <p14:creationId xmlns:p14="http://schemas.microsoft.com/office/powerpoint/2010/main" val="49465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7"/>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fld id="{813EE732-27FC-4DDB-B413-91FCD4D37851}" type="datetime4">
              <a:rPr lang="de-DE" smtClean="0"/>
              <a:t>28. Juli 2017</a:t>
            </a:fld>
            <a:endParaRPr lang="de-DE" dirty="0"/>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5460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39A50F30-19A3-4A72-A77D-B2715351E614}" type="datetime4">
              <a:rPr lang="de-DE" smtClean="0"/>
              <a:t>28. Juli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38457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17255" y="609600"/>
            <a:ext cx="2024195"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739511" y="609600"/>
            <a:ext cx="5912644"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D3F6E568-24D0-4867-9857-CBFF9AC97A9C}" type="datetime4">
              <a:rPr lang="de-DE" smtClean="0"/>
              <a:t>28. Juli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595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pPr/>
              <a:t>‹Nr.›</a:t>
            </a:fld>
            <a:r>
              <a:rPr lang="de-DE" smtClean="0"/>
              <a:t> </a:t>
            </a:r>
            <a:endParaRPr lang="de-DE" dirty="0"/>
          </a:p>
        </p:txBody>
      </p:sp>
    </p:spTree>
    <p:extLst>
      <p:ext uri="{BB962C8B-B14F-4D97-AF65-F5344CB8AC3E}">
        <p14:creationId xmlns:p14="http://schemas.microsoft.com/office/powerpoint/2010/main" val="174455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2"/>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fld id="{F563EA2D-4B05-4174-8577-E614D3D53161}" type="datetime4">
              <a:rPr lang="de-DE" smtClean="0"/>
              <a:t>28. Juli 2017</a:t>
            </a:fld>
            <a:endParaRPr lang="de-DE"/>
          </a:p>
        </p:txBody>
      </p:sp>
      <p:sp>
        <p:nvSpPr>
          <p:cNvPr id="5"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6" name="Rectangle 6"/>
          <p:cNvSpPr/>
          <p:nvPr userDrawn="1"/>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Tree>
    <p:extLst>
      <p:ext uri="{BB962C8B-B14F-4D97-AF65-F5344CB8AC3E}">
        <p14:creationId xmlns:p14="http://schemas.microsoft.com/office/powerpoint/2010/main" val="316360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39511" y="1671638"/>
            <a:ext cx="396756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72171" y="1671638"/>
            <a:ext cx="3969279"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fld id="{7022A73A-01B7-40E1-9E4D-A673C968CE16}" type="datetime4">
              <a:rPr lang="de-DE" smtClean="0"/>
              <a:t>28. Juli 2017</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8027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fld id="{25BD5615-F771-4DC0-BCFF-569F916B4EE3}" type="datetime4">
              <a:rPr lang="de-DE" smtClean="0"/>
              <a:t>28. Juli 2017</a:t>
            </a:fld>
            <a:endParaRPr lang="de-DE"/>
          </a:p>
        </p:txBody>
      </p:sp>
      <p:sp>
        <p:nvSpPr>
          <p:cNvPr id="8"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24656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fld id="{1AEE5655-6AEC-41E5-879E-482E4DEB77B0}" type="datetime4">
              <a:rPr lang="de-DE" smtClean="0"/>
              <a:t>28. Juli 2017</a:t>
            </a:fld>
            <a:endParaRPr lang="de-DE"/>
          </a:p>
        </p:txBody>
      </p:sp>
      <p:sp>
        <p:nvSpPr>
          <p:cNvPr id="4"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414613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fld id="{084394EE-9054-4221-A4E8-C5CE6B1C4F67}" type="datetime4">
              <a:rPr lang="de-DE" smtClean="0"/>
              <a:t>28. Juli 2017</a:t>
            </a:fld>
            <a:endParaRPr lang="de-DE"/>
          </a:p>
        </p:txBody>
      </p:sp>
      <p:sp>
        <p:nvSpPr>
          <p:cNvPr id="3"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
        <p:nvSpPr>
          <p:cNvPr id="4"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Tree>
    <p:extLst>
      <p:ext uri="{BB962C8B-B14F-4D97-AF65-F5344CB8AC3E}">
        <p14:creationId xmlns:p14="http://schemas.microsoft.com/office/powerpoint/2010/main" val="12599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1"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fld id="{0EBA59BD-FA60-4451-811E-991005206836}" type="datetime4">
              <a:rPr lang="de-DE" smtClean="0"/>
              <a:t>28. Juli 2017</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16395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fld id="{B4C7E6EC-40F6-4A8C-B391-FB2CA6F16F2E}" type="datetime4">
              <a:rPr lang="de-DE" smtClean="0"/>
              <a:t>28. Juli 2017</a:t>
            </a:fld>
            <a:endParaRPr lang="de-DE"/>
          </a:p>
        </p:txBody>
      </p:sp>
      <p:sp>
        <p:nvSpPr>
          <p:cNvPr id="6" name="Foliennummernplatzhalter 4"/>
          <p:cNvSpPr>
            <a:spLocks noGrp="1"/>
          </p:cNvSpPr>
          <p:nvPr>
            <p:ph type="sldNum" sz="quarter" idx="11"/>
          </p:nvPr>
        </p:nvSpPr>
        <p:spPr>
          <a:ln/>
        </p:spPr>
        <p:txBody>
          <a:bodyPr/>
          <a:lstStyle>
            <a:lvl1pPr>
              <a:defRPr/>
            </a:lvl1pPr>
          </a:lstStyle>
          <a:p>
            <a:fld id="{4892D846-B0A7-4DFB-99C2-AC0D5C4C5C04}" type="slidenum">
              <a:rPr lang="de-DE" smtClean="0"/>
              <a:t>‹Nr.›</a:t>
            </a:fld>
            <a:endParaRPr lang="de-DE"/>
          </a:p>
        </p:txBody>
      </p:sp>
    </p:spTree>
    <p:extLst>
      <p:ext uri="{BB962C8B-B14F-4D97-AF65-F5344CB8AC3E}">
        <p14:creationId xmlns:p14="http://schemas.microsoft.com/office/powerpoint/2010/main" val="346599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1" y="2"/>
            <a:ext cx="271727"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defRPr/>
            </a:pPr>
            <a:endParaRPr lang="de-DE" altLang="de-DE" smtClean="0"/>
          </a:p>
        </p:txBody>
      </p:sp>
      <p:sp>
        <p:nvSpPr>
          <p:cNvPr id="1028" name="Rectangle 8"/>
          <p:cNvSpPr>
            <a:spLocks noChangeArrowheads="1"/>
          </p:cNvSpPr>
          <p:nvPr/>
        </p:nvSpPr>
        <p:spPr bwMode="auto">
          <a:xfrm rot="-5400000">
            <a:off x="-648622" y="3053028"/>
            <a:ext cx="152426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1" hangingPunct="1">
              <a:spcBef>
                <a:spcPct val="20000"/>
              </a:spcBef>
              <a:defRPr/>
            </a:pPr>
            <a:r>
              <a:rPr lang="de-DE" altLang="de-DE" dirty="0" smtClean="0">
                <a:solidFill>
                  <a:schemeClr val="bg1"/>
                </a:solidFill>
                <a:latin typeface="Tahoma" pitchFamily="34" charset="0"/>
              </a:rPr>
              <a:t>Rapid Mapping</a:t>
            </a:r>
          </a:p>
        </p:txBody>
      </p:sp>
      <p:sp>
        <p:nvSpPr>
          <p:cNvPr id="1029" name="Rectangle 9"/>
          <p:cNvSpPr>
            <a:spLocks noChangeArrowheads="1"/>
          </p:cNvSpPr>
          <p:nvPr/>
        </p:nvSpPr>
        <p:spPr bwMode="auto">
          <a:xfrm>
            <a:off x="-90647" y="4419600"/>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eaLnBrk="1" hangingPunct="1">
              <a:spcBef>
                <a:spcPct val="20000"/>
              </a:spcBef>
              <a:defRPr/>
            </a:pPr>
            <a:fld id="{5FBDFDC7-1EF7-43F9-AB67-405503ECAA8A}" type="slidenum">
              <a:rPr lang="de-DE" altLang="de-DE" sz="1200" smtClean="0">
                <a:solidFill>
                  <a:schemeClr val="bg1"/>
                </a:solidFill>
                <a:latin typeface="Tahoma" pitchFamily="34" charset="0"/>
              </a:rPr>
              <a:pPr algn="r" eaLnBrk="1" hangingPunct="1">
                <a:spcBef>
                  <a:spcPct val="20000"/>
                </a:spcBef>
                <a:defRPr/>
              </a:pPr>
              <a:t>‹Nr.›</a:t>
            </a:fld>
            <a:endParaRPr lang="de-DE" altLang="de-DE" sz="1200" dirty="0" smtClean="0">
              <a:solidFill>
                <a:schemeClr val="bg1"/>
              </a:solidFill>
              <a:latin typeface="Tahoma" pitchFamily="34" charset="0"/>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8218" y="169133"/>
            <a:ext cx="93355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739511" y="609600"/>
            <a:ext cx="810021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739512" y="1671638"/>
            <a:ext cx="8101939"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dirty="0" smtClean="0"/>
              <a:t>Klicken Sie, um die Formate des Vorlagentextes zu bearbeiten</a:t>
            </a:r>
          </a:p>
          <a:p>
            <a:pPr lvl="1"/>
            <a:r>
              <a:rPr lang="de-CH" altLang="de-CH" dirty="0" smtClean="0"/>
              <a:t>Zweite Ebene</a:t>
            </a:r>
          </a:p>
          <a:p>
            <a:pPr lvl="2"/>
            <a:r>
              <a:rPr lang="de-CH" altLang="de-CH" dirty="0" smtClean="0"/>
              <a:t>Dritte Ebene</a:t>
            </a:r>
          </a:p>
          <a:p>
            <a:pPr lvl="3"/>
            <a:r>
              <a:rPr lang="de-CH" altLang="de-CH" dirty="0" smtClean="0"/>
              <a:t>Vierte Ebene</a:t>
            </a:r>
          </a:p>
          <a:p>
            <a:pPr lvl="4"/>
            <a:r>
              <a:rPr lang="de-CH" altLang="de-CH" dirty="0" smtClean="0"/>
              <a:t>Fünfte Ebene</a:t>
            </a:r>
          </a:p>
        </p:txBody>
      </p:sp>
      <p:sp>
        <p:nvSpPr>
          <p:cNvPr id="11" name="Datumsplatzhalter 3"/>
          <p:cNvSpPr>
            <a:spLocks noGrp="1"/>
          </p:cNvSpPr>
          <p:nvPr>
            <p:ph type="dt" sz="half" idx="2"/>
          </p:nvPr>
        </p:nvSpPr>
        <p:spPr bwMode="auto">
          <a:xfrm>
            <a:off x="350838" y="6440488"/>
            <a:ext cx="2292483"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chemeClr val="bg2"/>
                </a:solidFill>
                <a:latin typeface="+mj-lt"/>
              </a:defRPr>
            </a:lvl1pPr>
          </a:lstStyle>
          <a:p>
            <a:fld id="{40555E9A-FE67-4572-8848-C2927C601076}" type="datetime4">
              <a:rPr lang="de-DE" smtClean="0"/>
              <a:t>28. Juli 2017</a:t>
            </a:fld>
            <a:endParaRPr lang="de-DE" dirty="0"/>
          </a:p>
        </p:txBody>
      </p:sp>
      <p:sp>
        <p:nvSpPr>
          <p:cNvPr id="12" name="Foliennummernplatzhalter 4"/>
          <p:cNvSpPr>
            <a:spLocks noGrp="1"/>
          </p:cNvSpPr>
          <p:nvPr>
            <p:ph type="sldNum" sz="quarter" idx="4"/>
          </p:nvPr>
        </p:nvSpPr>
        <p:spPr bwMode="auto">
          <a:xfrm>
            <a:off x="6856812" y="6324600"/>
            <a:ext cx="1984639"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rgbClr val="000066"/>
                </a:solidFill>
                <a:latin typeface="+mj-lt"/>
              </a:defRPr>
            </a:lvl1pPr>
          </a:lstStyle>
          <a:p>
            <a:fld id="{4892D846-B0A7-4DFB-99C2-AC0D5C4C5C04}" type="slidenum">
              <a:rPr lang="de-DE" smtClean="0"/>
              <a:pPr/>
              <a:t>‹Nr.›</a:t>
            </a:fld>
            <a:r>
              <a:rPr lang="de-DE" smtClean="0"/>
              <a:t> </a:t>
            </a:r>
            <a:endParaRPr lang="de-DE" dirty="0"/>
          </a:p>
        </p:txBody>
      </p:sp>
      <p:sp>
        <p:nvSpPr>
          <p:cNvPr id="14" name="Slide Number Placeholder 5"/>
          <p:cNvSpPr txBox="1">
            <a:spLocks/>
          </p:cNvSpPr>
          <p:nvPr userDrawn="1"/>
        </p:nvSpPr>
        <p:spPr>
          <a:xfrm>
            <a:off x="8744765" y="6459786"/>
            <a:ext cx="1066020" cy="365125"/>
          </a:xfrm>
          <a:prstGeom prst="rect">
            <a:avLst/>
          </a:prstGeom>
        </p:spPr>
        <p:txBody>
          <a:bodyPr vert="horz" lIns="91440" tIns="45720" rIns="91440" bIns="45720" rtlCol="0" anchor="ctr"/>
          <a:lstStyle>
            <a:defPPr>
              <a:defRPr lang="de-DE"/>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 20 </a:t>
            </a:r>
            <a:endParaRPr lang="de-DE" dirty="0"/>
          </a:p>
        </p:txBody>
      </p:sp>
      <p:sp>
        <p:nvSpPr>
          <p:cNvPr id="15" name="Textfeld 14"/>
          <p:cNvSpPr txBox="1"/>
          <p:nvPr userDrawn="1"/>
        </p:nvSpPr>
        <p:spPr>
          <a:xfrm>
            <a:off x="2021103" y="6459786"/>
            <a:ext cx="6526932" cy="365125"/>
          </a:xfrm>
          <a:prstGeom prst="rect">
            <a:avLst/>
          </a:prstGeom>
          <a:noFill/>
        </p:spPr>
        <p:txBody>
          <a:bodyPr wrap="square" rtlCol="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bg1"/>
                </a:solidFill>
              </a:rPr>
              <a:t>Rapid just-in-time and task-adequate geodata provision for Disaster Management</a:t>
            </a:r>
            <a:endParaRPr lang="de-DE" sz="105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Font typeface="Wingdings" panose="05000000000000000000" pitchFamily="2" charset="2"/>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isasterscharter.org/" TargetMode="External"/><Relationship Id="rId2" Type="http://schemas.openxmlformats.org/officeDocument/2006/relationships/hyperlink" Target="https://www.disasterscharter.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emergency.copernicus.eu/mapping/ems/service-over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zki.dlr.de/system/files/media/filefield/image/krisenkreislauf_e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19" y="1144060"/>
            <a:ext cx="5417344" cy="503872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481960" y="1335318"/>
            <a:ext cx="6996113" cy="2452769"/>
          </a:xfrm>
        </p:spPr>
        <p:txBody>
          <a:bodyPr>
            <a:noAutofit/>
          </a:bodyPr>
          <a:lstStyle/>
          <a:p>
            <a:pPr algn="ctr"/>
            <a:r>
              <a:rPr lang="en-GB" sz="4400" dirty="0"/>
              <a:t>Rapid just-in-time and task-adequate geodata provision for Disaster Management</a:t>
            </a:r>
            <a:endParaRPr lang="de-DE" sz="4400" dirty="0"/>
          </a:p>
        </p:txBody>
      </p:sp>
      <p:sp>
        <p:nvSpPr>
          <p:cNvPr id="3" name="Untertitel 2"/>
          <p:cNvSpPr>
            <a:spLocks noGrp="1"/>
          </p:cNvSpPr>
          <p:nvPr>
            <p:ph type="subTitle" idx="1"/>
          </p:nvPr>
        </p:nvSpPr>
        <p:spPr>
          <a:xfrm>
            <a:off x="762227" y="4139483"/>
            <a:ext cx="8172450" cy="1143000"/>
          </a:xfrm>
        </p:spPr>
        <p:txBody>
          <a:bodyPr/>
          <a:lstStyle/>
          <a:p>
            <a:pPr algn="ctr"/>
            <a:r>
              <a:rPr lang="de-DE" dirty="0" smtClean="0"/>
              <a:t>von</a:t>
            </a:r>
          </a:p>
          <a:p>
            <a:pPr algn="ctr"/>
            <a:r>
              <a:rPr lang="de-DE" cap="small" dirty="0" smtClean="0"/>
              <a:t>Steven Fleischhauer </a:t>
            </a:r>
            <a:r>
              <a:rPr lang="de-DE" cap="none" dirty="0" err="1" smtClean="0"/>
              <a:t>and</a:t>
            </a:r>
            <a:r>
              <a:rPr lang="de-DE" dirty="0" smtClean="0"/>
              <a:t> </a:t>
            </a:r>
            <a:r>
              <a:rPr lang="de-DE" cap="small" dirty="0" smtClean="0"/>
              <a:t>Franz-Josef Behr</a:t>
            </a:r>
            <a:endParaRPr lang="de-DE" cap="small" dirty="0"/>
          </a:p>
        </p:txBody>
      </p:sp>
      <p:sp>
        <p:nvSpPr>
          <p:cNvPr id="5" name="Datumsplatzhalter 4"/>
          <p:cNvSpPr>
            <a:spLocks noGrp="1"/>
          </p:cNvSpPr>
          <p:nvPr>
            <p:ph type="dt" sz="half" idx="10"/>
          </p:nvPr>
        </p:nvSpPr>
        <p:spPr/>
        <p:txBody>
          <a:bodyPr/>
          <a:lstStyle/>
          <a:p>
            <a:fld id="{0B952854-A31F-40C0-B361-8DE82D8D0448}" type="datetime4">
              <a:rPr lang="de-DE" smtClean="0"/>
              <a:t>28. Juli 2017</a:t>
            </a:fld>
            <a:endParaRPr lang="de-DE" dirty="0"/>
          </a:p>
        </p:txBody>
      </p:sp>
      <p:sp>
        <p:nvSpPr>
          <p:cNvPr id="7" name="Foliennummernplatzhalter 6"/>
          <p:cNvSpPr>
            <a:spLocks noGrp="1"/>
          </p:cNvSpPr>
          <p:nvPr>
            <p:ph type="sldNum" sz="quarter" idx="11"/>
          </p:nvPr>
        </p:nvSpPr>
        <p:spPr/>
        <p:txBody>
          <a:bodyPr/>
          <a:lstStyle/>
          <a:p>
            <a:fld id="{4892D846-B0A7-4DFB-99C2-AC0D5C4C5C04}" type="slidenum">
              <a:rPr lang="de-DE" smtClean="0"/>
              <a:t>1</a:t>
            </a:fld>
            <a:endParaRPr lang="de-DE" dirty="0"/>
          </a:p>
        </p:txBody>
      </p:sp>
      <p:sp>
        <p:nvSpPr>
          <p:cNvPr id="4" name="Textfeld 3"/>
          <p:cNvSpPr txBox="1"/>
          <p:nvPr/>
        </p:nvSpPr>
        <p:spPr>
          <a:xfrm>
            <a:off x="1232099" y="5813454"/>
            <a:ext cx="7495835" cy="369332"/>
          </a:xfrm>
          <a:prstGeom prst="rect">
            <a:avLst/>
          </a:prstGeom>
          <a:noFill/>
        </p:spPr>
        <p:txBody>
          <a:bodyPr wrap="square" rtlCol="0">
            <a:spAutoFit/>
          </a:bodyPr>
          <a:lstStyle/>
          <a:p>
            <a:r>
              <a:rPr lang="de-DE" dirty="0" smtClean="0"/>
              <a:t>AGSE 2017, </a:t>
            </a:r>
            <a:r>
              <a:rPr lang="de-DE" dirty="0" err="1" smtClean="0"/>
              <a:t>Kish</a:t>
            </a:r>
            <a:r>
              <a:rPr lang="de-DE" dirty="0" smtClean="0"/>
              <a:t>, Iran</a:t>
            </a:r>
            <a:endParaRPr lang="de-DE" dirty="0"/>
          </a:p>
        </p:txBody>
      </p:sp>
      <p:sp>
        <p:nvSpPr>
          <p:cNvPr id="6" name="Rechteck 5"/>
          <p:cNvSpPr/>
          <p:nvPr/>
        </p:nvSpPr>
        <p:spPr>
          <a:xfrm>
            <a:off x="3578874" y="3244334"/>
            <a:ext cx="3382464" cy="369332"/>
          </a:xfrm>
          <a:prstGeom prst="rect">
            <a:avLst/>
          </a:prstGeom>
        </p:spPr>
        <p:txBody>
          <a:bodyPr wrap="none">
            <a:spAutoFit/>
          </a:bodyPr>
          <a:lstStyle/>
          <a:p>
            <a:r>
              <a:rPr lang="de-DE"/>
              <a:t>https://www.zki.dlr.de/image/937</a:t>
            </a:r>
          </a:p>
        </p:txBody>
      </p:sp>
    </p:spTree>
    <p:extLst>
      <p:ext uri="{BB962C8B-B14F-4D97-AF65-F5344CB8AC3E}">
        <p14:creationId xmlns:p14="http://schemas.microsoft.com/office/powerpoint/2010/main" val="421404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Wolke 14"/>
          <p:cNvSpPr/>
          <p:nvPr/>
        </p:nvSpPr>
        <p:spPr>
          <a:xfrm>
            <a:off x="195025" y="1208315"/>
            <a:ext cx="9419031" cy="4425759"/>
          </a:xfrm>
          <a:prstGeom prst="cloud">
            <a:avLst/>
          </a:prstGeom>
          <a:solidFill>
            <a:schemeClr val="accent1">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r>
              <a:rPr lang="de-DE" dirty="0"/>
              <a:t>Existierende Lösungsansätze</a:t>
            </a:r>
          </a:p>
        </p:txBody>
      </p:sp>
      <p:sp>
        <p:nvSpPr>
          <p:cNvPr id="4" name="Datumsplatzhalter 3"/>
          <p:cNvSpPr>
            <a:spLocks noGrp="1"/>
          </p:cNvSpPr>
          <p:nvPr>
            <p:ph type="dt" sz="half" idx="10"/>
          </p:nvPr>
        </p:nvSpPr>
        <p:spPr/>
        <p:txBody>
          <a:bodyPr/>
          <a:lstStyle/>
          <a:p>
            <a:fld id="{CDCCC11D-3813-4618-8452-A0B161E58446}"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10</a:t>
            </a:fld>
            <a:r>
              <a:rPr lang="de-DE" smtClean="0"/>
              <a:t> </a:t>
            </a:r>
            <a:endParaRPr lang="de-DE" dirty="0"/>
          </a:p>
        </p:txBody>
      </p:sp>
      <p:sp>
        <p:nvSpPr>
          <p:cNvPr id="6" name="Rechteck 5"/>
          <p:cNvSpPr/>
          <p:nvPr/>
        </p:nvSpPr>
        <p:spPr>
          <a:xfrm>
            <a:off x="4534634" y="1794530"/>
            <a:ext cx="3665222" cy="646331"/>
          </a:xfrm>
          <a:prstGeom prst="rect">
            <a:avLst/>
          </a:prstGeom>
        </p:spPr>
        <p:txBody>
          <a:bodyPr wrap="square">
            <a:spAutoFit/>
          </a:bodyPr>
          <a:lstStyle/>
          <a:p>
            <a:pPr algn="ctr"/>
            <a:r>
              <a:rPr lang="de-DE" b="1" dirty="0">
                <a:effectLst>
                  <a:glow rad="1524000">
                    <a:schemeClr val="bg1">
                      <a:alpha val="40000"/>
                    </a:schemeClr>
                  </a:glow>
                </a:effectLst>
              </a:rPr>
              <a:t>Rapid Mapping </a:t>
            </a:r>
            <a:r>
              <a:rPr lang="de-DE" b="1" dirty="0" err="1" smtClean="0">
                <a:effectLst>
                  <a:glow rad="1524000">
                    <a:schemeClr val="bg1">
                      <a:alpha val="40000"/>
                    </a:schemeClr>
                  </a:glow>
                </a:effectLst>
              </a:rPr>
              <a:t>with</a:t>
            </a:r>
            <a:r>
              <a:rPr lang="de-DE" b="1" dirty="0" smtClean="0">
                <a:effectLst>
                  <a:glow rad="1524000">
                    <a:schemeClr val="bg1">
                      <a:alpha val="40000"/>
                    </a:schemeClr>
                  </a:glow>
                </a:effectLst>
              </a:rPr>
              <a:t> </a:t>
            </a:r>
            <a:r>
              <a:rPr lang="de-DE" b="1" dirty="0" err="1" smtClean="0">
                <a:effectLst>
                  <a:glow rad="1524000">
                    <a:schemeClr val="bg1">
                      <a:alpha val="40000"/>
                    </a:schemeClr>
                  </a:glow>
                </a:effectLst>
              </a:rPr>
              <a:t>remotely</a:t>
            </a:r>
            <a:r>
              <a:rPr lang="de-DE" b="1" dirty="0" smtClean="0">
                <a:effectLst>
                  <a:glow rad="1524000">
                    <a:schemeClr val="bg1">
                      <a:alpha val="40000"/>
                    </a:schemeClr>
                  </a:glow>
                </a:effectLst>
              </a:rPr>
              <a:t> </a:t>
            </a:r>
            <a:r>
              <a:rPr lang="de-DE" b="1" dirty="0" err="1" smtClean="0">
                <a:effectLst>
                  <a:glow rad="1524000">
                    <a:schemeClr val="bg1">
                      <a:alpha val="40000"/>
                    </a:schemeClr>
                  </a:glow>
                </a:effectLst>
              </a:rPr>
              <a:t>sensed</a:t>
            </a:r>
            <a:r>
              <a:rPr lang="de-DE" b="1" dirty="0" smtClean="0">
                <a:effectLst>
                  <a:glow rad="1524000">
                    <a:schemeClr val="bg1">
                      <a:alpha val="40000"/>
                    </a:schemeClr>
                  </a:glow>
                </a:effectLst>
              </a:rPr>
              <a:t> </a:t>
            </a:r>
            <a:r>
              <a:rPr lang="de-DE" b="1" dirty="0" err="1" smtClean="0">
                <a:effectLst>
                  <a:glow rad="1524000">
                    <a:schemeClr val="bg1">
                      <a:alpha val="40000"/>
                    </a:schemeClr>
                  </a:glow>
                </a:effectLst>
              </a:rPr>
              <a:t>data</a:t>
            </a:r>
            <a:endParaRPr lang="de-DE" b="1" dirty="0">
              <a:effectLst>
                <a:glow rad="1524000">
                  <a:schemeClr val="bg1">
                    <a:alpha val="40000"/>
                  </a:schemeClr>
                </a:glow>
              </a:effectLst>
            </a:endParaRPr>
          </a:p>
        </p:txBody>
      </p:sp>
      <p:sp>
        <p:nvSpPr>
          <p:cNvPr id="7" name="Rechteck 6"/>
          <p:cNvSpPr/>
          <p:nvPr/>
        </p:nvSpPr>
        <p:spPr>
          <a:xfrm>
            <a:off x="3664489" y="3304228"/>
            <a:ext cx="2480101" cy="646331"/>
          </a:xfrm>
          <a:prstGeom prst="rect">
            <a:avLst/>
          </a:prstGeom>
        </p:spPr>
        <p:txBody>
          <a:bodyPr wrap="square">
            <a:spAutoFit/>
          </a:bodyPr>
          <a:lstStyle/>
          <a:p>
            <a:pPr algn="ctr"/>
            <a:r>
              <a:rPr lang="de-DE" b="1" dirty="0">
                <a:effectLst>
                  <a:glow rad="1524000">
                    <a:schemeClr val="bg1">
                      <a:alpha val="40000"/>
                    </a:schemeClr>
                  </a:glow>
                </a:effectLst>
              </a:rPr>
              <a:t>Hochwassergefahrenkarten</a:t>
            </a:r>
          </a:p>
        </p:txBody>
      </p:sp>
      <p:sp>
        <p:nvSpPr>
          <p:cNvPr id="8" name="Rechteck 7"/>
          <p:cNvSpPr/>
          <p:nvPr/>
        </p:nvSpPr>
        <p:spPr>
          <a:xfrm>
            <a:off x="3300331" y="4578340"/>
            <a:ext cx="1234303" cy="369332"/>
          </a:xfrm>
          <a:prstGeom prst="rect">
            <a:avLst/>
          </a:prstGeom>
        </p:spPr>
        <p:txBody>
          <a:bodyPr wrap="square">
            <a:spAutoFit/>
          </a:bodyPr>
          <a:lstStyle/>
          <a:p>
            <a:pPr algn="ctr">
              <a:defRPr/>
            </a:pPr>
            <a:r>
              <a:rPr lang="de-DE" b="1" dirty="0">
                <a:effectLst>
                  <a:glow rad="1524000">
                    <a:schemeClr val="bg1">
                      <a:alpha val="40000"/>
                    </a:schemeClr>
                  </a:glow>
                </a:effectLst>
              </a:rPr>
              <a:t>SARONTAR</a:t>
            </a:r>
          </a:p>
        </p:txBody>
      </p:sp>
      <p:sp>
        <p:nvSpPr>
          <p:cNvPr id="9" name="Textfeld 8"/>
          <p:cNvSpPr txBox="1"/>
          <p:nvPr/>
        </p:nvSpPr>
        <p:spPr>
          <a:xfrm>
            <a:off x="2031176" y="1990047"/>
            <a:ext cx="2126241" cy="646331"/>
          </a:xfrm>
          <a:prstGeom prst="rect">
            <a:avLst/>
          </a:prstGeom>
        </p:spPr>
        <p:txBody>
          <a:bodyPr wrap="square">
            <a:spAutoFit/>
          </a:bodyPr>
          <a:lstStyle>
            <a:defPPr>
              <a:defRPr lang="de-DE"/>
            </a:defPPr>
            <a:lvl1pPr algn="ctr">
              <a:defRPr b="1">
                <a:effectLst>
                  <a:glow rad="1524000">
                    <a:schemeClr val="bg1">
                      <a:alpha val="40000"/>
                    </a:schemeClr>
                  </a:glow>
                </a:effectLst>
              </a:defRPr>
            </a:lvl1pPr>
          </a:lstStyle>
          <a:p>
            <a:r>
              <a:rPr lang="de-DE" b="0" dirty="0" err="1"/>
              <a:t>Crowdsourced</a:t>
            </a:r>
            <a:r>
              <a:rPr lang="de-DE" b="0" dirty="0"/>
              <a:t> Mapping</a:t>
            </a:r>
          </a:p>
        </p:txBody>
      </p:sp>
      <p:sp>
        <p:nvSpPr>
          <p:cNvPr id="10" name="Textfeld 9"/>
          <p:cNvSpPr txBox="1"/>
          <p:nvPr/>
        </p:nvSpPr>
        <p:spPr>
          <a:xfrm>
            <a:off x="951168" y="3198630"/>
            <a:ext cx="2163256" cy="369332"/>
          </a:xfrm>
          <a:prstGeom prst="rect">
            <a:avLst/>
          </a:prstGeom>
        </p:spPr>
        <p:txBody>
          <a:bodyPr wrap="square">
            <a:spAutoFit/>
          </a:bodyPr>
          <a:lstStyle>
            <a:defPPr>
              <a:defRPr lang="de-DE"/>
            </a:defPPr>
            <a:lvl1pPr algn="ctr">
              <a:defRPr b="1">
                <a:effectLst>
                  <a:glow rad="1524000">
                    <a:schemeClr val="bg1">
                      <a:alpha val="40000"/>
                    </a:schemeClr>
                  </a:glow>
                </a:effectLst>
              </a:defRPr>
            </a:lvl1pPr>
          </a:lstStyle>
          <a:p>
            <a:r>
              <a:rPr lang="de-DE" b="0" dirty="0" err="1" smtClean="0"/>
              <a:t>Flood</a:t>
            </a:r>
            <a:r>
              <a:rPr lang="de-DE" b="0" dirty="0" smtClean="0"/>
              <a:t> </a:t>
            </a:r>
            <a:r>
              <a:rPr lang="de-DE" b="0" dirty="0" err="1" smtClean="0"/>
              <a:t>risk</a:t>
            </a:r>
            <a:r>
              <a:rPr lang="de-DE" b="0" dirty="0" smtClean="0"/>
              <a:t> </a:t>
            </a:r>
            <a:r>
              <a:rPr lang="de-DE" b="0" dirty="0" err="1" smtClean="0"/>
              <a:t>maps</a:t>
            </a:r>
            <a:endParaRPr lang="de-DE" b="0" dirty="0"/>
          </a:p>
        </p:txBody>
      </p:sp>
      <p:sp>
        <p:nvSpPr>
          <p:cNvPr id="11" name="Textfeld 10"/>
          <p:cNvSpPr txBox="1"/>
          <p:nvPr/>
        </p:nvSpPr>
        <p:spPr>
          <a:xfrm>
            <a:off x="1739804" y="4393674"/>
            <a:ext cx="1004467" cy="646331"/>
          </a:xfrm>
          <a:prstGeom prst="rect">
            <a:avLst/>
          </a:prstGeom>
        </p:spPr>
        <p:txBody>
          <a:bodyPr wrap="square">
            <a:spAutoFit/>
          </a:bodyPr>
          <a:lstStyle>
            <a:defPPr>
              <a:defRPr lang="de-DE"/>
            </a:defPPr>
            <a:lvl1pPr algn="ctr">
              <a:defRPr b="0">
                <a:effectLst>
                  <a:glow rad="1524000">
                    <a:schemeClr val="bg1">
                      <a:alpha val="40000"/>
                    </a:schemeClr>
                  </a:glow>
                </a:effectLst>
              </a:defRPr>
            </a:lvl1pPr>
          </a:lstStyle>
          <a:p>
            <a:r>
              <a:rPr lang="de-DE" dirty="0"/>
              <a:t>Deich App</a:t>
            </a:r>
          </a:p>
        </p:txBody>
      </p:sp>
      <p:sp>
        <p:nvSpPr>
          <p:cNvPr id="12" name="Textfeld 11"/>
          <p:cNvSpPr txBox="1"/>
          <p:nvPr/>
        </p:nvSpPr>
        <p:spPr>
          <a:xfrm>
            <a:off x="6251983" y="2994348"/>
            <a:ext cx="2812007" cy="646331"/>
          </a:xfrm>
          <a:prstGeom prst="rect">
            <a:avLst/>
          </a:prstGeom>
        </p:spPr>
        <p:txBody>
          <a:bodyPr wrap="square">
            <a:spAutoFit/>
          </a:bodyPr>
          <a:lstStyle>
            <a:defPPr>
              <a:defRPr lang="de-DE"/>
            </a:defPPr>
            <a:lvl1pPr algn="ctr">
              <a:defRPr b="1">
                <a:effectLst>
                  <a:glow rad="1524000">
                    <a:schemeClr val="bg1">
                      <a:alpha val="40000"/>
                    </a:schemeClr>
                  </a:glow>
                </a:effectLst>
              </a:defRPr>
            </a:lvl1pPr>
          </a:lstStyle>
          <a:p>
            <a:r>
              <a:rPr lang="de-DE" b="0" dirty="0"/>
              <a:t>Waldbrandgefahrenstufenkarten</a:t>
            </a:r>
          </a:p>
        </p:txBody>
      </p:sp>
      <p:sp>
        <p:nvSpPr>
          <p:cNvPr id="13" name="Textfeld 12"/>
          <p:cNvSpPr txBox="1"/>
          <p:nvPr/>
        </p:nvSpPr>
        <p:spPr>
          <a:xfrm>
            <a:off x="5194033" y="4265883"/>
            <a:ext cx="2346423" cy="646331"/>
          </a:xfrm>
          <a:prstGeom prst="rect">
            <a:avLst/>
          </a:prstGeom>
          <a:noFill/>
        </p:spPr>
        <p:txBody>
          <a:bodyPr wrap="square" rtlCol="0">
            <a:spAutoFit/>
          </a:bodyPr>
          <a:lstStyle/>
          <a:p>
            <a:r>
              <a:rPr lang="de-DE" dirty="0" err="1">
                <a:effectLst>
                  <a:glow rad="1524000">
                    <a:schemeClr val="bg1">
                      <a:alpha val="40000"/>
                    </a:schemeClr>
                  </a:glow>
                </a:effectLst>
              </a:rPr>
              <a:t>OpenFloodRiskMap</a:t>
            </a:r>
            <a:r>
              <a:rPr lang="de-DE" dirty="0"/>
              <a:t> (OFRM)</a:t>
            </a:r>
          </a:p>
        </p:txBody>
      </p:sp>
      <p:sp>
        <p:nvSpPr>
          <p:cNvPr id="14" name="Rechteck 13"/>
          <p:cNvSpPr/>
          <p:nvPr/>
        </p:nvSpPr>
        <p:spPr>
          <a:xfrm>
            <a:off x="3929184" y="5736080"/>
            <a:ext cx="6036469" cy="1569660"/>
          </a:xfrm>
          <a:prstGeom prst="rect">
            <a:avLst/>
          </a:prstGeom>
        </p:spPr>
        <p:txBody>
          <a:bodyPr wrap="square">
            <a:spAutoFit/>
          </a:bodyPr>
          <a:lstStyle/>
          <a:p>
            <a:r>
              <a:rPr lang="de-DE" sz="1200" dirty="0" err="1" smtClean="0">
                <a:solidFill>
                  <a:srgbClr val="000000"/>
                </a:solidFill>
              </a:rPr>
              <a:t>Danzeglocke</a:t>
            </a:r>
            <a:r>
              <a:rPr lang="de-DE" sz="1200" dirty="0" smtClean="0">
                <a:solidFill>
                  <a:srgbClr val="000000"/>
                </a:solidFill>
              </a:rPr>
              <a:t> 2014</a:t>
            </a:r>
            <a:r>
              <a:rPr lang="de-DE" sz="1200" dirty="0" smtClean="0"/>
              <a:t>: </a:t>
            </a:r>
            <a:r>
              <a:rPr lang="de-DE" sz="1200" dirty="0"/>
              <a:t>Hochwasserkatastrophen – Unterstützung aus dem All</a:t>
            </a:r>
            <a:br>
              <a:rPr lang="de-DE" sz="1200" dirty="0"/>
            </a:br>
            <a:r>
              <a:rPr lang="de-DE" sz="1200" dirty="0"/>
              <a:t>Müller et al. </a:t>
            </a:r>
            <a:r>
              <a:rPr lang="de-DE" sz="1200" dirty="0" smtClean="0"/>
              <a:t>2009: </a:t>
            </a:r>
            <a:r>
              <a:rPr lang="de-DE" sz="1200" dirty="0"/>
              <a:t>GIS-Einsatz zur Web-basierten Darstellung von Hochwassergefahrenkarten in </a:t>
            </a:r>
            <a:r>
              <a:rPr lang="de-DE" sz="1200" dirty="0" smtClean="0"/>
              <a:t>Baden-Württemberg</a:t>
            </a:r>
          </a:p>
          <a:p>
            <a:r>
              <a:rPr lang="de-DE" sz="1200" dirty="0"/>
              <a:t>Prüller et al. </a:t>
            </a:r>
            <a:r>
              <a:rPr lang="de-DE" sz="1200" dirty="0" smtClean="0"/>
              <a:t>2015: </a:t>
            </a:r>
            <a:r>
              <a:rPr lang="de-DE" sz="1200" dirty="0"/>
              <a:t>SARONTAR – ein </a:t>
            </a:r>
            <a:r>
              <a:rPr lang="de-DE" sz="1200" dirty="0" smtClean="0"/>
              <a:t>Einsatzleitsystem für </a:t>
            </a:r>
            <a:r>
              <a:rPr lang="de-DE" sz="1200" dirty="0"/>
              <a:t>Notfälle in alpinen Regionen</a:t>
            </a:r>
            <a:br>
              <a:rPr lang="de-DE" sz="1200" dirty="0"/>
            </a:br>
            <a:r>
              <a:rPr lang="de-DE" sz="1200" dirty="0"/>
              <a:t/>
            </a:r>
            <a:br>
              <a:rPr lang="de-DE" sz="1200" dirty="0"/>
            </a:br>
            <a:endParaRPr lang="de-DE" sz="1200" dirty="0" smtClean="0">
              <a:solidFill>
                <a:srgbClr val="000000"/>
              </a:solidFill>
            </a:endParaRPr>
          </a:p>
          <a:p>
            <a:r>
              <a:rPr lang="de-DE" sz="1200" dirty="0">
                <a:solidFill>
                  <a:srgbClr val="000000"/>
                </a:solidFill>
              </a:rPr>
              <a:t/>
            </a:r>
            <a:br>
              <a:rPr lang="de-DE" sz="1200" dirty="0">
                <a:solidFill>
                  <a:srgbClr val="000000"/>
                </a:solidFill>
              </a:rPr>
            </a:br>
            <a:endParaRPr lang="de-DE" sz="1200" dirty="0"/>
          </a:p>
        </p:txBody>
      </p:sp>
    </p:spTree>
    <p:extLst>
      <p:ext uri="{BB962C8B-B14F-4D97-AF65-F5344CB8AC3E}">
        <p14:creationId xmlns:p14="http://schemas.microsoft.com/office/powerpoint/2010/main" val="312687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Satellite</a:t>
            </a:r>
            <a:r>
              <a:rPr lang="de-DE" dirty="0" smtClean="0"/>
              <a:t> </a:t>
            </a:r>
            <a:r>
              <a:rPr lang="de-DE" dirty="0" err="1" smtClean="0"/>
              <a:t>Imagery</a:t>
            </a:r>
            <a:endParaRPr lang="de-DE" dirty="0"/>
          </a:p>
        </p:txBody>
      </p:sp>
      <p:sp>
        <p:nvSpPr>
          <p:cNvPr id="7" name="Inhaltsplatzhalter 6"/>
          <p:cNvSpPr>
            <a:spLocks noGrp="1"/>
          </p:cNvSpPr>
          <p:nvPr>
            <p:ph idx="1"/>
          </p:nvPr>
        </p:nvSpPr>
        <p:spPr/>
        <p:txBody>
          <a:bodyPr/>
          <a:lstStyle/>
          <a:p>
            <a:r>
              <a:rPr lang="en-US" dirty="0" smtClean="0"/>
              <a:t>Example: Copernicus Emergency Management Service (EMS)  Mapping (started February 2015)</a:t>
            </a:r>
          </a:p>
          <a:p>
            <a:r>
              <a:rPr lang="en-US" dirty="0" smtClean="0"/>
              <a:t>Often worldwide coverage</a:t>
            </a:r>
          </a:p>
          <a:p>
            <a:r>
              <a:rPr lang="en-US" dirty="0" smtClean="0"/>
              <a:t>To deal with natural or man-made disasters, i.e. </a:t>
            </a:r>
          </a:p>
          <a:p>
            <a:pPr lvl="1"/>
            <a:r>
              <a:rPr lang="de-DE" dirty="0" err="1"/>
              <a:t>Floods</a:t>
            </a:r>
            <a:endParaRPr lang="de-DE" dirty="0"/>
          </a:p>
          <a:p>
            <a:pPr lvl="1"/>
            <a:r>
              <a:rPr lang="de-DE" dirty="0" err="1"/>
              <a:t>Earthquakes</a:t>
            </a:r>
            <a:endParaRPr lang="de-DE" dirty="0"/>
          </a:p>
          <a:p>
            <a:pPr lvl="1"/>
            <a:r>
              <a:rPr lang="de-DE" dirty="0" err="1"/>
              <a:t>Landslides</a:t>
            </a:r>
            <a:endParaRPr lang="de-DE" dirty="0"/>
          </a:p>
          <a:p>
            <a:pPr lvl="1"/>
            <a:r>
              <a:rPr lang="de-DE" dirty="0" err="1"/>
              <a:t>Severe</a:t>
            </a:r>
            <a:r>
              <a:rPr lang="de-DE" dirty="0"/>
              <a:t> Storms</a:t>
            </a:r>
          </a:p>
          <a:p>
            <a:pPr lvl="1"/>
            <a:r>
              <a:rPr lang="de-DE" dirty="0" err="1"/>
              <a:t>Fires</a:t>
            </a:r>
            <a:endParaRPr lang="de-DE" dirty="0"/>
          </a:p>
          <a:p>
            <a:pPr lvl="1"/>
            <a:r>
              <a:rPr lang="de-DE" dirty="0"/>
              <a:t>Technological </a:t>
            </a:r>
            <a:r>
              <a:rPr lang="de-DE" dirty="0" err="1"/>
              <a:t>disasters</a:t>
            </a:r>
            <a:endParaRPr lang="de-DE" dirty="0"/>
          </a:p>
          <a:p>
            <a:pPr lvl="1"/>
            <a:r>
              <a:rPr lang="de-DE" dirty="0" err="1"/>
              <a:t>Volcanic</a:t>
            </a:r>
            <a:r>
              <a:rPr lang="de-DE" dirty="0"/>
              <a:t> </a:t>
            </a:r>
            <a:r>
              <a:rPr lang="de-DE" dirty="0" err="1"/>
              <a:t>eruptions</a:t>
            </a:r>
            <a:endParaRPr lang="de-DE" dirty="0"/>
          </a:p>
          <a:p>
            <a:pPr lvl="1"/>
            <a:r>
              <a:rPr lang="de-DE" dirty="0" err="1"/>
              <a:t>Humanitarian</a:t>
            </a:r>
            <a:r>
              <a:rPr lang="de-DE" dirty="0"/>
              <a:t> </a:t>
            </a:r>
            <a:r>
              <a:rPr lang="de-DE" dirty="0" err="1"/>
              <a:t>crises</a:t>
            </a:r>
            <a:endParaRPr lang="de-DE" dirty="0"/>
          </a:p>
          <a:p>
            <a:pPr lvl="1"/>
            <a:r>
              <a:rPr lang="de-DE" dirty="0"/>
              <a:t>Tsunamis</a:t>
            </a:r>
          </a:p>
          <a:p>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11</a:t>
            </a:fld>
            <a:r>
              <a:rPr lang="de-DE" smtClean="0"/>
              <a:t> </a:t>
            </a:r>
            <a:endParaRPr lang="de-DE" dirty="0"/>
          </a:p>
        </p:txBody>
      </p:sp>
    </p:spTree>
    <p:extLst>
      <p:ext uri="{BB962C8B-B14F-4D97-AF65-F5344CB8AC3E}">
        <p14:creationId xmlns:p14="http://schemas.microsoft.com/office/powerpoint/2010/main" val="208649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International Charter 'Space and Major Disasters'</a:t>
            </a:r>
            <a:endParaRPr lang="de-DE"/>
          </a:p>
        </p:txBody>
      </p:sp>
      <p:sp>
        <p:nvSpPr>
          <p:cNvPr id="3" name="Inhaltsplatzhalter 2"/>
          <p:cNvSpPr>
            <a:spLocks noGrp="1"/>
          </p:cNvSpPr>
          <p:nvPr>
            <p:ph idx="1"/>
          </p:nvPr>
        </p:nvSpPr>
        <p:spPr/>
        <p:txBody>
          <a:bodyPr/>
          <a:lstStyle/>
          <a:p>
            <a:r>
              <a:rPr lang="en-US"/>
              <a:t>The International Charter (</a:t>
            </a:r>
            <a:r>
              <a:rPr lang="en-US">
                <a:hlinkClick r:id="rId2"/>
              </a:rPr>
              <a:t>https://www.disasterscharter.org</a:t>
            </a:r>
            <a:r>
              <a:rPr lang="en-US"/>
              <a:t>) is a consortium of space agencies and satellite data providers aiming at providing a unified system of rapid space data acquisition and delivery in case of natural or man-made disasters. Each member agency of the Charter has committed resources to support some specified authorised users such as relief organisations as well as civil protection and defence organisations with free of charge satellite data in order to help mitigating the effects of disasters on human life and property. The Charter data will be used by the Authorized Users directly or will be analysed by associated Value Adders, like the ZKI. The results are provided to the Authorized Users, requesting authorities and also to the public.</a:t>
            </a:r>
          </a:p>
          <a:p>
            <a:r>
              <a:rPr lang="en-US"/>
              <a:t>The „International Charter Space and Major Disasters“ was initiated by the European Space Agency ESA and the French Space Agency CNES in 1999. In 2000 also the Canadian Space Agency joined the Charter. Since then, the consortium grew up to 16 partners distributed all over the globe, providing data of approx. 30 satellite missions. Some of the missions within the Charter are: SPOT 6/7, Pléiades, Landsat-7/8, RADARSAT 2, ALOS-2, RISAT-1, KOMPSAT-2/3 or the DMC-constellation. DLR cooperates with the Charter by providing management resources and satellite images acquired by TerraSAR-X/TanDEM-X. Additionally, DLR provides satellite images from the RapidEye mission.</a:t>
            </a:r>
          </a:p>
          <a:p>
            <a:r>
              <a:rPr lang="en-US"/>
              <a:t>The tasks of DLR ZKI are grouped into two categories:</a:t>
            </a:r>
          </a:p>
          <a:p>
            <a:r>
              <a:rPr lang="en-US"/>
              <a:t>1)    </a:t>
            </a:r>
            <a:r>
              <a:rPr lang="en-US" b="1"/>
              <a:t>The provision of the technical contribution</a:t>
            </a:r>
            <a:r>
              <a:rPr lang="en-US"/>
              <a:t> (operations) to the Charter. This task comprises the satellite tasking and data delivery of TerraSAR-X and TanDEM-X data and the ordering and delivery of RapidEye data, the Project Management for selected Charter activations and the Emergency On-Call Officer duties. This task is supported by the Federal Ministry of Economics and Technology.</a:t>
            </a:r>
          </a:p>
          <a:p>
            <a:r>
              <a:rPr lang="en-US"/>
              <a:t>2)    </a:t>
            </a:r>
            <a:r>
              <a:rPr lang="en-US" b="1"/>
              <a:t>Value adding based on Charter data</a:t>
            </a:r>
            <a:r>
              <a:rPr lang="en-US"/>
              <a:t>. The analysis of the data is outside the scope of the Charter. These activities are realized through other mechanisms (e.g. COPERNICUS) or organizations closely linked to the Charter. If DLR/ZKI is performing the value adding, all products are provided through the ZKI website.</a:t>
            </a:r>
          </a:p>
          <a:p>
            <a:r>
              <a:rPr lang="en-US"/>
              <a:t>Additional information about the “International Charter Space and Major Disasters” can be found on the </a:t>
            </a:r>
            <a:r>
              <a:rPr lang="en-US">
                <a:hlinkClick r:id="rId3"/>
              </a:rPr>
              <a:t>Charter homepage</a:t>
            </a:r>
            <a:r>
              <a:rPr lang="en-US"/>
              <a:t>.</a:t>
            </a:r>
          </a:p>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12</a:t>
            </a:fld>
            <a:r>
              <a:rPr lang="de-DE" smtClean="0"/>
              <a:t> </a:t>
            </a:r>
            <a:endParaRPr lang="de-DE" dirty="0"/>
          </a:p>
        </p:txBody>
      </p:sp>
    </p:spTree>
    <p:extLst>
      <p:ext uri="{BB962C8B-B14F-4D97-AF65-F5344CB8AC3E}">
        <p14:creationId xmlns:p14="http://schemas.microsoft.com/office/powerpoint/2010/main" val="351389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13</a:t>
            </a:fld>
            <a:r>
              <a:rPr lang="de-DE" smtClean="0"/>
              <a:t> </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381" y="0"/>
            <a:ext cx="7435949" cy="749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05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14</a:t>
            </a:fld>
            <a:r>
              <a:rPr lang="de-DE" smtClean="0"/>
              <a:t> </a:t>
            </a:r>
            <a:endParaRPr lang="de-DE" dirty="0"/>
          </a:p>
        </p:txBody>
      </p:sp>
      <p:pic>
        <p:nvPicPr>
          <p:cNvPr id="2050" name="Picture 2" descr="http://emergency.copernicus.eu/mapping/system/files/components/EMSR098_01KONISKOS_REFERENCE_DETAIL01_v2_1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08" y="678602"/>
            <a:ext cx="6476335" cy="56309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rot="16200000">
            <a:off x="5999864" y="3137455"/>
            <a:ext cx="6096000" cy="923330"/>
          </a:xfrm>
          <a:prstGeom prst="rect">
            <a:avLst/>
          </a:prstGeom>
        </p:spPr>
        <p:txBody>
          <a:bodyPr>
            <a:spAutoFit/>
          </a:bodyPr>
          <a:lstStyle/>
          <a:p>
            <a:r>
              <a:rPr lang="de-DE" dirty="0"/>
              <a:t>http://emergency.copernicus.eu/mapping/system/files/components/EMSR098_01KONISKOS_REFERENCE_DETAIL01_v2_100dpi.jpg</a:t>
            </a:r>
          </a:p>
        </p:txBody>
      </p:sp>
    </p:spTree>
    <p:extLst>
      <p:ext uri="{BB962C8B-B14F-4D97-AF65-F5344CB8AC3E}">
        <p14:creationId xmlns:p14="http://schemas.microsoft.com/office/powerpoint/2010/main" val="351004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15</a:t>
            </a:fld>
            <a:r>
              <a:rPr lang="de-DE" smtClean="0"/>
              <a:t> </a:t>
            </a:r>
            <a:endParaRPr lang="de-DE" dirty="0"/>
          </a:p>
        </p:txBody>
      </p:sp>
      <p:pic>
        <p:nvPicPr>
          <p:cNvPr id="3074" name="Picture 2" descr="http://emergency.copernicus.eu/mapping/system/files/components/EMSR098_01KONISKOS_DELINEATION_DETAIL01-MONIT01_v3_1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483" y="356798"/>
            <a:ext cx="6511131" cy="566123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rot="16200000">
            <a:off x="5861641" y="3211884"/>
            <a:ext cx="6096000" cy="923330"/>
          </a:xfrm>
          <a:prstGeom prst="rect">
            <a:avLst/>
          </a:prstGeom>
        </p:spPr>
        <p:txBody>
          <a:bodyPr>
            <a:spAutoFit/>
          </a:bodyPr>
          <a:lstStyle/>
          <a:p>
            <a:r>
              <a:rPr lang="de-DE" dirty="0"/>
              <a:t>http://emergency.copernicus.eu/mapping/system/files/components/EMSR098_01KONISKOS_DELINEATION_DETAIL01-MONIT01_v3_100dpi.jpg</a:t>
            </a:r>
          </a:p>
        </p:txBody>
      </p:sp>
    </p:spTree>
    <p:extLst>
      <p:ext uri="{BB962C8B-B14F-4D97-AF65-F5344CB8AC3E}">
        <p14:creationId xmlns:p14="http://schemas.microsoft.com/office/powerpoint/2010/main" val="213592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Our</a:t>
            </a:r>
            <a:r>
              <a:rPr lang="de-DE" dirty="0" smtClean="0"/>
              <a:t> </a:t>
            </a:r>
            <a:r>
              <a:rPr lang="de-DE" dirty="0" err="1" smtClean="0"/>
              <a:t>approach</a:t>
            </a:r>
            <a:r>
              <a:rPr lang="de-DE" dirty="0" smtClean="0"/>
              <a:t>: „</a:t>
            </a:r>
            <a:r>
              <a:rPr lang="de-DE" dirty="0" err="1" smtClean="0"/>
              <a:t>disaster</a:t>
            </a:r>
            <a:endParaRPr lang="de-DE" dirty="0"/>
          </a:p>
        </p:txBody>
      </p:sp>
      <p:sp>
        <p:nvSpPr>
          <p:cNvPr id="3" name="Datumsplatzhalter 2"/>
          <p:cNvSpPr>
            <a:spLocks noGrp="1"/>
          </p:cNvSpPr>
          <p:nvPr>
            <p:ph type="dt" sz="half" idx="10"/>
          </p:nvPr>
        </p:nvSpPr>
        <p:spPr/>
        <p:txBody>
          <a:bodyPr/>
          <a:lstStyle/>
          <a:p>
            <a:fld id="{A8ACB91E-E5C4-4E31-BF39-2C4765A986FC}"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16</a:t>
            </a:fld>
            <a:endParaRPr lang="de-DE"/>
          </a:p>
        </p:txBody>
      </p:sp>
      <p:sp>
        <p:nvSpPr>
          <p:cNvPr id="15" name="Flussdiagramm: Alternativer Prozess 14"/>
          <p:cNvSpPr/>
          <p:nvPr/>
        </p:nvSpPr>
        <p:spPr>
          <a:xfrm>
            <a:off x="689723" y="2010226"/>
            <a:ext cx="2847271"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Open Source Software</a:t>
            </a:r>
            <a:endParaRPr lang="de-DE" sz="2400" b="1" dirty="0"/>
          </a:p>
        </p:txBody>
      </p:sp>
      <p:sp>
        <p:nvSpPr>
          <p:cNvPr id="16" name="Flussdiagramm: Alternativer Prozess 15"/>
          <p:cNvSpPr/>
          <p:nvPr/>
        </p:nvSpPr>
        <p:spPr>
          <a:xfrm>
            <a:off x="689723" y="3262792"/>
            <a:ext cx="2847271"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Open Data</a:t>
            </a:r>
            <a:endParaRPr lang="de-DE" sz="2400" b="1" dirty="0"/>
          </a:p>
        </p:txBody>
      </p:sp>
      <p:sp>
        <p:nvSpPr>
          <p:cNvPr id="17" name="Flussdiagramm: Alternativer Prozess 16"/>
          <p:cNvSpPr/>
          <p:nvPr/>
        </p:nvSpPr>
        <p:spPr>
          <a:xfrm>
            <a:off x="6421372" y="2010227"/>
            <a:ext cx="2838969"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Windows</a:t>
            </a:r>
            <a:endParaRPr lang="de-DE" sz="2400" b="1" dirty="0"/>
          </a:p>
        </p:txBody>
      </p:sp>
      <p:sp>
        <p:nvSpPr>
          <p:cNvPr id="18" name="Flussdiagramm: Alternativer Prozess 17"/>
          <p:cNvSpPr/>
          <p:nvPr/>
        </p:nvSpPr>
        <p:spPr>
          <a:xfrm>
            <a:off x="6421372" y="3262792"/>
            <a:ext cx="2838969" cy="10014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Kommandozeilenbefehle</a:t>
            </a:r>
          </a:p>
          <a:p>
            <a:pPr algn="ctr"/>
            <a:r>
              <a:rPr lang="de-DE" sz="2400" b="1" dirty="0" smtClean="0"/>
              <a:t>Batchskript</a:t>
            </a:r>
            <a:endParaRPr lang="de-DE" sz="2400" b="1" dirty="0"/>
          </a:p>
        </p:txBody>
      </p:sp>
      <p:sp>
        <p:nvSpPr>
          <p:cNvPr id="22" name="Pfeil nach unten 21"/>
          <p:cNvSpPr/>
          <p:nvPr/>
        </p:nvSpPr>
        <p:spPr>
          <a:xfrm>
            <a:off x="4755119" y="4020013"/>
            <a:ext cx="448128" cy="798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1367658" y="5257316"/>
            <a:ext cx="6804769" cy="954107"/>
          </a:xfrm>
          <a:prstGeom prst="rect">
            <a:avLst/>
          </a:prstGeom>
          <a:noFill/>
        </p:spPr>
        <p:txBody>
          <a:bodyPr wrap="square" rtlCol="0">
            <a:spAutoFit/>
          </a:bodyPr>
          <a:lstStyle/>
          <a:p>
            <a:r>
              <a:rPr lang="de-DE" sz="2800" b="1" dirty="0" smtClean="0"/>
              <a:t>Geodata </a:t>
            </a:r>
            <a:r>
              <a:rPr lang="de-DE" sz="2800" b="1" dirty="0" err="1" smtClean="0"/>
              <a:t>product</a:t>
            </a:r>
            <a:r>
              <a:rPr lang="de-DE" sz="2800" b="1" dirty="0" smtClean="0"/>
              <a:t> </a:t>
            </a:r>
            <a:r>
              <a:rPr lang="de-DE" sz="2800" b="1" dirty="0" err="1" smtClean="0"/>
              <a:t>to</a:t>
            </a:r>
            <a:r>
              <a:rPr lang="de-DE" sz="2800" b="1" dirty="0" smtClean="0"/>
              <a:t> </a:t>
            </a:r>
            <a:r>
              <a:rPr lang="de-DE" sz="2800" b="1" dirty="0" err="1" smtClean="0"/>
              <a:t>support</a:t>
            </a:r>
            <a:r>
              <a:rPr lang="de-DE" sz="2800" b="1" dirty="0" smtClean="0"/>
              <a:t> </a:t>
            </a:r>
            <a:r>
              <a:rPr lang="de-DE" sz="2800" b="1" dirty="0" err="1" smtClean="0"/>
              <a:t>disaster</a:t>
            </a:r>
            <a:r>
              <a:rPr lang="de-DE" sz="2800" b="1" dirty="0" smtClean="0"/>
              <a:t> </a:t>
            </a:r>
            <a:r>
              <a:rPr lang="de-DE" sz="2800" b="1" dirty="0" err="1" smtClean="0"/>
              <a:t>management</a:t>
            </a:r>
            <a:endParaRPr lang="de-DE" sz="2800" b="1" dirty="0"/>
          </a:p>
        </p:txBody>
      </p:sp>
      <p:sp>
        <p:nvSpPr>
          <p:cNvPr id="8" name="Flussdiagramm: Prozess 7"/>
          <p:cNvSpPr/>
          <p:nvPr/>
        </p:nvSpPr>
        <p:spPr>
          <a:xfrm>
            <a:off x="3422877" y="2710543"/>
            <a:ext cx="3104309" cy="8654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t>disasterGIS</a:t>
            </a:r>
            <a:endParaRPr lang="de-DE" sz="4000" b="1" dirty="0"/>
          </a:p>
        </p:txBody>
      </p:sp>
    </p:spTree>
    <p:extLst>
      <p:ext uri="{BB962C8B-B14F-4D97-AF65-F5344CB8AC3E}">
        <p14:creationId xmlns:p14="http://schemas.microsoft.com/office/powerpoint/2010/main" val="88139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a:spLocks noGrp="1"/>
          </p:cNvSpPr>
          <p:nvPr>
            <p:ph type="title"/>
          </p:nvPr>
        </p:nvSpPr>
        <p:spPr/>
        <p:txBody>
          <a:bodyPr/>
          <a:lstStyle/>
          <a:p>
            <a:r>
              <a:rPr lang="de-DE" dirty="0" err="1" smtClean="0"/>
              <a:t>Our</a:t>
            </a:r>
            <a:r>
              <a:rPr lang="de-DE" dirty="0" smtClean="0"/>
              <a:t> </a:t>
            </a:r>
            <a:r>
              <a:rPr lang="de-DE" dirty="0" err="1" smtClean="0"/>
              <a:t>approch</a:t>
            </a:r>
            <a:r>
              <a:rPr lang="de-DE" dirty="0" smtClean="0"/>
              <a:t> – „disasterGIS“</a:t>
            </a:r>
            <a:endParaRPr lang="de-DE" dirty="0"/>
          </a:p>
        </p:txBody>
      </p:sp>
      <p:sp>
        <p:nvSpPr>
          <p:cNvPr id="2" name="Datumsplatzhalter 1"/>
          <p:cNvSpPr>
            <a:spLocks noGrp="1"/>
          </p:cNvSpPr>
          <p:nvPr>
            <p:ph type="dt" sz="half" idx="10"/>
          </p:nvPr>
        </p:nvSpPr>
        <p:spPr/>
        <p:txBody>
          <a:bodyPr/>
          <a:lstStyle/>
          <a:p>
            <a:fld id="{07DD84A4-CBDB-44C6-B556-DE8A1FCF6FA5}"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17</a:t>
            </a:fld>
            <a:endParaRPr lang="de-DE"/>
          </a:p>
        </p:txBody>
      </p:sp>
      <p:sp>
        <p:nvSpPr>
          <p:cNvPr id="86" name="Rechteck 85"/>
          <p:cNvSpPr/>
          <p:nvPr/>
        </p:nvSpPr>
        <p:spPr>
          <a:xfrm>
            <a:off x="8701221" y="1233715"/>
            <a:ext cx="1122201" cy="5021146"/>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7" name="Textfeld 86"/>
          <p:cNvSpPr txBox="1"/>
          <p:nvPr/>
        </p:nvSpPr>
        <p:spPr>
          <a:xfrm>
            <a:off x="8644769" y="3421122"/>
            <a:ext cx="1235102" cy="923330"/>
          </a:xfrm>
          <a:prstGeom prst="rect">
            <a:avLst/>
          </a:prstGeom>
          <a:noFill/>
          <a:ln>
            <a:noFill/>
          </a:ln>
        </p:spPr>
        <p:txBody>
          <a:bodyPr wrap="square" rtlCol="0">
            <a:spAutoFit/>
          </a:bodyPr>
          <a:lstStyle/>
          <a:p>
            <a:pPr algn="ctr"/>
            <a:r>
              <a:rPr lang="de-DE" b="1" dirty="0" err="1" smtClean="0">
                <a:solidFill>
                  <a:schemeClr val="accent6"/>
                </a:solidFill>
              </a:rPr>
              <a:t>Presentation</a:t>
            </a:r>
            <a:endParaRPr lang="de-DE" b="1" dirty="0">
              <a:solidFill>
                <a:schemeClr val="accent6"/>
              </a:solidFill>
            </a:endParaRPr>
          </a:p>
          <a:p>
            <a:pPr algn="ctr"/>
            <a:r>
              <a:rPr lang="de-DE" dirty="0">
                <a:solidFill>
                  <a:schemeClr val="accent6"/>
                </a:solidFill>
              </a:rPr>
              <a:t>Export</a:t>
            </a:r>
          </a:p>
        </p:txBody>
      </p:sp>
      <p:sp>
        <p:nvSpPr>
          <p:cNvPr id="88" name="Rechteck 87"/>
          <p:cNvSpPr/>
          <p:nvPr/>
        </p:nvSpPr>
        <p:spPr>
          <a:xfrm>
            <a:off x="7497015" y="1233714"/>
            <a:ext cx="1089337" cy="5021147"/>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 name="Textfeld 88"/>
          <p:cNvSpPr txBox="1"/>
          <p:nvPr/>
        </p:nvSpPr>
        <p:spPr>
          <a:xfrm>
            <a:off x="7435693" y="3421122"/>
            <a:ext cx="1208093" cy="923330"/>
          </a:xfrm>
          <a:prstGeom prst="rect">
            <a:avLst/>
          </a:prstGeom>
          <a:noFill/>
          <a:ln>
            <a:noFill/>
          </a:ln>
        </p:spPr>
        <p:txBody>
          <a:bodyPr wrap="square" rtlCol="0">
            <a:spAutoFit/>
          </a:bodyPr>
          <a:lstStyle/>
          <a:p>
            <a:pPr algn="ctr"/>
            <a:r>
              <a:rPr lang="de-DE" b="1" dirty="0">
                <a:solidFill>
                  <a:schemeClr val="accent5"/>
                </a:solidFill>
              </a:rPr>
              <a:t>Applikation</a:t>
            </a:r>
          </a:p>
          <a:p>
            <a:pPr algn="ctr"/>
            <a:r>
              <a:rPr lang="de-DE" dirty="0">
                <a:solidFill>
                  <a:schemeClr val="accent5"/>
                </a:solidFill>
              </a:rPr>
              <a:t>Styling</a:t>
            </a:r>
          </a:p>
        </p:txBody>
      </p:sp>
      <p:sp>
        <p:nvSpPr>
          <p:cNvPr id="90" name="Rechteck 89"/>
          <p:cNvSpPr/>
          <p:nvPr/>
        </p:nvSpPr>
        <p:spPr>
          <a:xfrm>
            <a:off x="55689" y="1233714"/>
            <a:ext cx="5126310" cy="5021148"/>
          </a:xfrm>
          <a:prstGeom prst="rect">
            <a:avLst/>
          </a:prstGeom>
          <a:solidFill>
            <a:srgbClr val="E74A39">
              <a:alpha val="30196"/>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1" name="Textfeld 90"/>
          <p:cNvSpPr txBox="1"/>
          <p:nvPr/>
        </p:nvSpPr>
        <p:spPr>
          <a:xfrm>
            <a:off x="1738184" y="5842752"/>
            <a:ext cx="1829969"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
        <p:nvSpPr>
          <p:cNvPr id="92" name="Rechteck 91"/>
          <p:cNvSpPr/>
          <p:nvPr/>
        </p:nvSpPr>
        <p:spPr>
          <a:xfrm>
            <a:off x="5265970" y="1233714"/>
            <a:ext cx="2112710" cy="5021147"/>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4" name="Rechteck 93"/>
          <p:cNvSpPr/>
          <p:nvPr/>
        </p:nvSpPr>
        <p:spPr>
          <a:xfrm>
            <a:off x="163074" y="1376064"/>
            <a:ext cx="4911539" cy="1319500"/>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163074" y="2857500"/>
            <a:ext cx="4911539" cy="1375197"/>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163074" y="4394634"/>
            <a:ext cx="4911539" cy="1305583"/>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2105926" y="1843634"/>
            <a:ext cx="1208093" cy="646331"/>
          </a:xfrm>
          <a:prstGeom prst="rect">
            <a:avLst/>
          </a:prstGeom>
          <a:noFill/>
          <a:ln>
            <a:noFill/>
          </a:ln>
        </p:spPr>
        <p:txBody>
          <a:bodyPr wrap="square" rtlCol="0">
            <a:spAutoFit/>
          </a:bodyPr>
          <a:lstStyle/>
          <a:p>
            <a:pPr algn="ctr"/>
            <a:r>
              <a:rPr lang="de-DE" dirty="0">
                <a:solidFill>
                  <a:srgbClr val="00B0F0"/>
                </a:solidFill>
              </a:rPr>
              <a:t>Update OSM</a:t>
            </a:r>
          </a:p>
        </p:txBody>
      </p:sp>
      <p:sp>
        <p:nvSpPr>
          <p:cNvPr id="122" name="Textfeld 121"/>
          <p:cNvSpPr txBox="1"/>
          <p:nvPr/>
        </p:nvSpPr>
        <p:spPr>
          <a:xfrm>
            <a:off x="1993162" y="3467420"/>
            <a:ext cx="1405620" cy="646331"/>
          </a:xfrm>
          <a:prstGeom prst="rect">
            <a:avLst/>
          </a:prstGeom>
          <a:noFill/>
          <a:ln>
            <a:noFill/>
          </a:ln>
        </p:spPr>
        <p:txBody>
          <a:bodyPr wrap="square" rtlCol="0">
            <a:spAutoFit/>
          </a:bodyPr>
          <a:lstStyle/>
          <a:p>
            <a:pPr algn="ctr"/>
            <a:r>
              <a:rPr lang="de-DE" dirty="0" smtClean="0">
                <a:solidFill>
                  <a:srgbClr val="002060"/>
                </a:solidFill>
              </a:rPr>
              <a:t>Initial OSM Import</a:t>
            </a:r>
            <a:endParaRPr lang="de-DE" dirty="0">
              <a:solidFill>
                <a:srgbClr val="002060"/>
              </a:solidFill>
            </a:endParaRPr>
          </a:p>
        </p:txBody>
      </p:sp>
      <p:sp>
        <p:nvSpPr>
          <p:cNvPr id="123" name="Textfeld 122"/>
          <p:cNvSpPr txBox="1"/>
          <p:nvPr/>
        </p:nvSpPr>
        <p:spPr>
          <a:xfrm>
            <a:off x="2021164" y="4934025"/>
            <a:ext cx="1377619" cy="646331"/>
          </a:xfrm>
          <a:prstGeom prst="rect">
            <a:avLst/>
          </a:prstGeom>
          <a:noFill/>
          <a:ln>
            <a:noFill/>
          </a:ln>
        </p:spPr>
        <p:txBody>
          <a:bodyPr wrap="square" rtlCol="0">
            <a:spAutoFit/>
          </a:bodyPr>
          <a:lstStyle/>
          <a:p>
            <a:pPr algn="ctr"/>
            <a:r>
              <a:rPr lang="de-DE" dirty="0" err="1" smtClean="0">
                <a:solidFill>
                  <a:srgbClr val="7030A0"/>
                </a:solidFill>
              </a:rPr>
              <a:t>Remotely</a:t>
            </a:r>
            <a:r>
              <a:rPr lang="de-DE" dirty="0" smtClean="0">
                <a:solidFill>
                  <a:srgbClr val="7030A0"/>
                </a:solidFill>
              </a:rPr>
              <a:t> </a:t>
            </a:r>
            <a:r>
              <a:rPr lang="de-DE" dirty="0" err="1" smtClean="0">
                <a:solidFill>
                  <a:srgbClr val="7030A0"/>
                </a:solidFill>
              </a:rPr>
              <a:t>sensed</a:t>
            </a:r>
            <a:r>
              <a:rPr lang="de-DE" dirty="0" smtClean="0">
                <a:solidFill>
                  <a:srgbClr val="7030A0"/>
                </a:solidFill>
              </a:rPr>
              <a:t> Data</a:t>
            </a:r>
            <a:endParaRPr lang="de-DE" dirty="0">
              <a:solidFill>
                <a:srgbClr val="7030A0"/>
              </a:solidFill>
            </a:endParaRPr>
          </a:p>
        </p:txBody>
      </p:sp>
      <p:sp>
        <p:nvSpPr>
          <p:cNvPr id="128" name="Textfeld 127"/>
          <p:cNvSpPr txBox="1"/>
          <p:nvPr/>
        </p:nvSpPr>
        <p:spPr>
          <a:xfrm>
            <a:off x="5718278" y="3421121"/>
            <a:ext cx="1368322" cy="646331"/>
          </a:xfrm>
          <a:prstGeom prst="rect">
            <a:avLst/>
          </a:prstGeom>
          <a:noFill/>
          <a:ln>
            <a:noFill/>
          </a:ln>
        </p:spPr>
        <p:txBody>
          <a:bodyPr wrap="square" rtlCol="0">
            <a:spAutoFit/>
          </a:bodyPr>
          <a:lstStyle/>
          <a:p>
            <a:pPr algn="ctr"/>
            <a:r>
              <a:rPr lang="de-DE" b="1" dirty="0" err="1" smtClean="0">
                <a:solidFill>
                  <a:srgbClr val="FFC000"/>
                </a:solidFill>
              </a:rPr>
              <a:t>Persistence</a:t>
            </a:r>
            <a:r>
              <a:rPr lang="de-DE" b="1" dirty="0" smtClean="0">
                <a:solidFill>
                  <a:srgbClr val="FFC000"/>
                </a:solidFill>
              </a:rPr>
              <a:t> Layer</a:t>
            </a:r>
            <a:endParaRPr lang="de-DE" b="1" dirty="0">
              <a:solidFill>
                <a:srgbClr val="FFC000"/>
              </a:solidFill>
            </a:endParaRPr>
          </a:p>
        </p:txBody>
      </p:sp>
    </p:spTree>
    <p:extLst>
      <p:ext uri="{BB962C8B-B14F-4D97-AF65-F5344CB8AC3E}">
        <p14:creationId xmlns:p14="http://schemas.microsoft.com/office/powerpoint/2010/main" val="23210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p:cNvSpPr>
            <a:spLocks noGrp="1"/>
          </p:cNvSpPr>
          <p:nvPr>
            <p:ph type="title"/>
          </p:nvPr>
        </p:nvSpPr>
        <p:spPr/>
        <p:txBody>
          <a:bodyPr/>
          <a:lstStyle/>
          <a:p>
            <a:r>
              <a:rPr lang="de-DE" dirty="0" smtClean="0"/>
              <a:t>Eigener Ansatz – „disasterGIS“</a:t>
            </a:r>
            <a:endParaRPr lang="de-DE" dirty="0"/>
          </a:p>
        </p:txBody>
      </p:sp>
      <p:sp>
        <p:nvSpPr>
          <p:cNvPr id="2" name="Datumsplatzhalter 1"/>
          <p:cNvSpPr>
            <a:spLocks noGrp="1"/>
          </p:cNvSpPr>
          <p:nvPr>
            <p:ph type="dt" sz="half" idx="10"/>
          </p:nvPr>
        </p:nvSpPr>
        <p:spPr/>
        <p:txBody>
          <a:bodyPr/>
          <a:lstStyle/>
          <a:p>
            <a:fld id="{CF8AC216-2195-44CA-BDFC-A33D93F6DFFD}"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18</a:t>
            </a:fld>
            <a:endParaRPr lang="de-DE" dirty="0"/>
          </a:p>
        </p:txBody>
      </p:sp>
      <p:sp>
        <p:nvSpPr>
          <p:cNvPr id="67" name="Rechteck 66"/>
          <p:cNvSpPr/>
          <p:nvPr/>
        </p:nvSpPr>
        <p:spPr>
          <a:xfrm>
            <a:off x="4015917" y="3067509"/>
            <a:ext cx="1670784" cy="78406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a:solidFill>
                  <a:schemeClr val="tx1"/>
                </a:solidFill>
                <a:ea typeface="Calibri" panose="020F0502020204030204" pitchFamily="34" charset="0"/>
                <a:cs typeface="Times New Roman" panose="02020603050405020304" pitchFamily="18" charset="0"/>
              </a:rPr>
              <a:t>PostgreSQL</a:t>
            </a:r>
            <a:r>
              <a:rPr lang="de-DE" b="1" dirty="0">
                <a:solidFill>
                  <a:schemeClr val="tx1"/>
                </a:solidFill>
                <a:ea typeface="Calibri" panose="020F0502020204030204" pitchFamily="34" charset="0"/>
                <a:cs typeface="Times New Roman" panose="02020603050405020304" pitchFamily="18" charset="0"/>
              </a:rPr>
              <a:t> + </a:t>
            </a:r>
            <a:r>
              <a:rPr lang="de-DE" b="1" dirty="0" err="1">
                <a:solidFill>
                  <a:schemeClr val="tx1"/>
                </a:solidFill>
                <a:ea typeface="Calibri" panose="020F0502020204030204" pitchFamily="34" charset="0"/>
                <a:cs typeface="Times New Roman" panose="02020603050405020304" pitchFamily="18" charset="0"/>
              </a:rPr>
              <a:t>PostGIS</a:t>
            </a:r>
            <a:endParaRPr lang="de-DE" b="1" dirty="0">
              <a:solidFill>
                <a:schemeClr val="tx1"/>
              </a:solidFill>
              <a:ea typeface="Calibri" panose="020F0502020204030204" pitchFamily="34" charset="0"/>
              <a:cs typeface="Times New Roman" panose="02020603050405020304" pitchFamily="18" charset="0"/>
            </a:endParaRPr>
          </a:p>
        </p:txBody>
      </p:sp>
      <p:sp>
        <p:nvSpPr>
          <p:cNvPr id="68" name="Flussdiagramm: Magnetplattenspeicher 67"/>
          <p:cNvSpPr/>
          <p:nvPr/>
        </p:nvSpPr>
        <p:spPr>
          <a:xfrm>
            <a:off x="3814087" y="1643960"/>
            <a:ext cx="2074912" cy="1008477"/>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smtClean="0">
                <a:solidFill>
                  <a:schemeClr val="tx1"/>
                </a:solidFill>
                <a:ea typeface="Calibri" panose="020F0502020204030204" pitchFamily="34" charset="0"/>
                <a:cs typeface="Times New Roman" panose="02020603050405020304" pitchFamily="18" charset="0"/>
              </a:rPr>
              <a:t>Interal</a:t>
            </a:r>
            <a:r>
              <a:rPr lang="de-DE" b="1" dirty="0" smtClean="0">
                <a:solidFill>
                  <a:schemeClr val="tx1"/>
                </a:solidFill>
                <a:ea typeface="Calibri" panose="020F0502020204030204" pitchFamily="34" charset="0"/>
                <a:cs typeface="Times New Roman" panose="02020603050405020304" pitchFamily="18" charset="0"/>
              </a:rPr>
              <a:t> OSM-Database</a:t>
            </a:r>
            <a:endParaRPr lang="de-DE" b="1" dirty="0">
              <a:solidFill>
                <a:schemeClr val="tx1"/>
              </a:solidFill>
              <a:ea typeface="Calibri" panose="020F0502020204030204" pitchFamily="34" charset="0"/>
              <a:cs typeface="Times New Roman" panose="02020603050405020304" pitchFamily="18" charset="0"/>
            </a:endParaRPr>
          </a:p>
        </p:txBody>
      </p:sp>
      <p:sp>
        <p:nvSpPr>
          <p:cNvPr id="72" name="Flussdiagramm: Mehrere Dokumente 71"/>
          <p:cNvSpPr/>
          <p:nvPr/>
        </p:nvSpPr>
        <p:spPr>
          <a:xfrm>
            <a:off x="3941678" y="4404505"/>
            <a:ext cx="1824607" cy="1113899"/>
          </a:xfrm>
          <a:prstGeom prst="flowChartMulti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smtClean="0">
                <a:solidFill>
                  <a:schemeClr val="tx1"/>
                </a:solidFill>
                <a:ea typeface="Calibri" panose="020F0502020204030204" pitchFamily="34" charset="0"/>
                <a:cs typeface="Times New Roman" panose="02020603050405020304" pitchFamily="18" charset="0"/>
              </a:rPr>
              <a:t>File System</a:t>
            </a:r>
            <a:endParaRPr lang="de-DE" b="1" dirty="0">
              <a:solidFill>
                <a:schemeClr val="tx1"/>
              </a:solidFill>
              <a:ea typeface="Calibri" panose="020F0502020204030204" pitchFamily="34" charset="0"/>
              <a:cs typeface="Times New Roman" panose="02020603050405020304" pitchFamily="18" charset="0"/>
            </a:endParaRPr>
          </a:p>
        </p:txBody>
      </p:sp>
      <p:cxnSp>
        <p:nvCxnSpPr>
          <p:cNvPr id="77" name="Gerade Verbindung mit Pfeil 48"/>
          <p:cNvCxnSpPr>
            <a:stCxn id="67" idx="3"/>
          </p:cNvCxnSpPr>
          <p:nvPr/>
        </p:nvCxnSpPr>
        <p:spPr>
          <a:xfrm flipV="1">
            <a:off x="5686702" y="2572764"/>
            <a:ext cx="2655332" cy="88677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54"/>
          <p:cNvCxnSpPr>
            <a:stCxn id="68" idx="3"/>
            <a:endCxn id="67" idx="0"/>
          </p:cNvCxnSpPr>
          <p:nvPr/>
        </p:nvCxnSpPr>
        <p:spPr>
          <a:xfrm rot="5400000">
            <a:off x="4643890" y="2859855"/>
            <a:ext cx="415072" cy="23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56"/>
          <p:cNvCxnSpPr>
            <a:stCxn id="67" idx="0"/>
            <a:endCxn id="68" idx="3"/>
          </p:cNvCxnSpPr>
          <p:nvPr/>
        </p:nvCxnSpPr>
        <p:spPr>
          <a:xfrm rot="5400000" flipH="1" flipV="1">
            <a:off x="4643890" y="2859855"/>
            <a:ext cx="415072" cy="23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hteck 87"/>
          <p:cNvSpPr/>
          <p:nvPr/>
        </p:nvSpPr>
        <p:spPr>
          <a:xfrm>
            <a:off x="8122844" y="1254209"/>
            <a:ext cx="1646473" cy="5000652"/>
          </a:xfrm>
          <a:prstGeom prst="rect">
            <a:avLst/>
          </a:prstGeom>
          <a:noFill/>
          <a:ln>
            <a:solidFill>
              <a:schemeClr val="accent5">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 name="Textfeld 88"/>
          <p:cNvSpPr txBox="1"/>
          <p:nvPr/>
        </p:nvSpPr>
        <p:spPr>
          <a:xfrm>
            <a:off x="8342034" y="5612616"/>
            <a:ext cx="1563966" cy="646331"/>
          </a:xfrm>
          <a:prstGeom prst="rect">
            <a:avLst/>
          </a:prstGeom>
          <a:noFill/>
          <a:ln>
            <a:noFill/>
          </a:ln>
        </p:spPr>
        <p:txBody>
          <a:bodyPr wrap="square" rtlCol="0">
            <a:spAutoFit/>
          </a:bodyPr>
          <a:lstStyle/>
          <a:p>
            <a:pPr algn="ctr"/>
            <a:r>
              <a:rPr lang="de-DE" b="1" dirty="0">
                <a:solidFill>
                  <a:schemeClr val="accent5">
                    <a:alpha val="30000"/>
                  </a:schemeClr>
                </a:solidFill>
              </a:rPr>
              <a:t>Applikation</a:t>
            </a:r>
          </a:p>
          <a:p>
            <a:pPr algn="ctr"/>
            <a:r>
              <a:rPr lang="de-DE" dirty="0" smtClean="0">
                <a:solidFill>
                  <a:schemeClr val="accent5">
                    <a:alpha val="30000"/>
                  </a:schemeClr>
                </a:solidFill>
              </a:rPr>
              <a:t>Tier</a:t>
            </a:r>
            <a:endParaRPr lang="de-DE" dirty="0">
              <a:solidFill>
                <a:schemeClr val="accent5">
                  <a:alpha val="30000"/>
                </a:schemeClr>
              </a:solidFill>
            </a:endParaRPr>
          </a:p>
        </p:txBody>
      </p:sp>
      <p:sp>
        <p:nvSpPr>
          <p:cNvPr id="90" name="Rechteck 89"/>
          <p:cNvSpPr/>
          <p:nvPr/>
        </p:nvSpPr>
        <p:spPr>
          <a:xfrm>
            <a:off x="55689" y="1233714"/>
            <a:ext cx="1524554" cy="5021148"/>
          </a:xfrm>
          <a:prstGeom prst="rect">
            <a:avLst/>
          </a:prstGeom>
          <a:noFill/>
          <a:ln>
            <a:solidFill>
              <a:srgbClr val="FF0000">
                <a:alpha val="3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2" name="Rechteck 91"/>
          <p:cNvSpPr/>
          <p:nvPr/>
        </p:nvSpPr>
        <p:spPr>
          <a:xfrm>
            <a:off x="2021541" y="1254209"/>
            <a:ext cx="5702780" cy="5000652"/>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3" name="Textfeld 92"/>
          <p:cNvSpPr txBox="1"/>
          <p:nvPr/>
        </p:nvSpPr>
        <p:spPr>
          <a:xfrm>
            <a:off x="4213104" y="5777227"/>
            <a:ext cx="1208093" cy="369332"/>
          </a:xfrm>
          <a:prstGeom prst="rect">
            <a:avLst/>
          </a:prstGeom>
          <a:noFill/>
          <a:ln>
            <a:noFill/>
          </a:ln>
        </p:spPr>
        <p:txBody>
          <a:bodyPr wrap="square" rtlCol="0">
            <a:spAutoFit/>
          </a:bodyPr>
          <a:lstStyle/>
          <a:p>
            <a:pPr algn="r"/>
            <a:r>
              <a:rPr lang="de-DE" b="1" dirty="0" smtClean="0">
                <a:solidFill>
                  <a:srgbClr val="FFC000"/>
                </a:solidFill>
              </a:rPr>
              <a:t>Data Tier</a:t>
            </a:r>
            <a:endParaRPr lang="de-DE" b="1" dirty="0">
              <a:solidFill>
                <a:srgbClr val="FFC000"/>
              </a:solidFill>
            </a:endParaRPr>
          </a:p>
        </p:txBody>
      </p:sp>
      <p:cxnSp>
        <p:nvCxnSpPr>
          <p:cNvPr id="98" name="Gerade Verbindung mit Pfeil 46"/>
          <p:cNvCxnSpPr>
            <a:endCxn id="67" idx="1"/>
          </p:cNvCxnSpPr>
          <p:nvPr/>
        </p:nvCxnSpPr>
        <p:spPr>
          <a:xfrm>
            <a:off x="1483125" y="2113896"/>
            <a:ext cx="2532792" cy="134564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65"/>
          <p:cNvCxnSpPr>
            <a:stCxn id="72" idx="3"/>
          </p:cNvCxnSpPr>
          <p:nvPr/>
        </p:nvCxnSpPr>
        <p:spPr>
          <a:xfrm flipV="1">
            <a:off x="5766285" y="4528458"/>
            <a:ext cx="2575749" cy="43299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44"/>
          <p:cNvCxnSpPr>
            <a:endCxn id="72" idx="1"/>
          </p:cNvCxnSpPr>
          <p:nvPr/>
        </p:nvCxnSpPr>
        <p:spPr>
          <a:xfrm flipV="1">
            <a:off x="1422013" y="4961455"/>
            <a:ext cx="2519666" cy="42391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feld 103"/>
          <p:cNvSpPr txBox="1"/>
          <p:nvPr/>
        </p:nvSpPr>
        <p:spPr>
          <a:xfrm>
            <a:off x="287626" y="5212308"/>
            <a:ext cx="1195500" cy="646331"/>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i="1" dirty="0" smtClean="0"/>
              <a:t>Rasterdaten</a:t>
            </a:r>
            <a:endParaRPr lang="de-DE" i="1" dirty="0"/>
          </a:p>
        </p:txBody>
      </p:sp>
      <p:sp>
        <p:nvSpPr>
          <p:cNvPr id="64" name="Textfeld 63"/>
          <p:cNvSpPr txBox="1"/>
          <p:nvPr/>
        </p:nvSpPr>
        <p:spPr>
          <a:xfrm>
            <a:off x="213919" y="5772731"/>
            <a:ext cx="1208093" cy="923330"/>
          </a:xfrm>
          <a:prstGeom prst="rect">
            <a:avLst/>
          </a:prstGeom>
          <a:noFill/>
          <a:ln>
            <a:noFill/>
          </a:ln>
        </p:spPr>
        <p:txBody>
          <a:bodyPr wrap="square" rtlCol="0">
            <a:spAutoFit/>
          </a:bodyPr>
          <a:lstStyle/>
          <a:p>
            <a:pPr algn="ctr"/>
            <a:r>
              <a:rPr lang="de-DE" b="1" dirty="0" smtClean="0">
                <a:solidFill>
                  <a:srgbClr val="FF0000">
                    <a:alpha val="30000"/>
                  </a:srgbClr>
                </a:solidFill>
              </a:rPr>
              <a:t>Data Import Tier</a:t>
            </a:r>
            <a:endParaRPr lang="de-DE" b="1" dirty="0">
              <a:solidFill>
                <a:srgbClr val="FF0000">
                  <a:alpha val="30000"/>
                </a:srgbClr>
              </a:solidFill>
            </a:endParaRPr>
          </a:p>
        </p:txBody>
      </p:sp>
      <p:sp>
        <p:nvSpPr>
          <p:cNvPr id="112" name="Textfeld 111"/>
          <p:cNvSpPr txBox="1"/>
          <p:nvPr/>
        </p:nvSpPr>
        <p:spPr>
          <a:xfrm>
            <a:off x="352528" y="1920262"/>
            <a:ext cx="1096941" cy="646331"/>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i="1" dirty="0" smtClean="0"/>
              <a:t>Vektordaten</a:t>
            </a:r>
          </a:p>
        </p:txBody>
      </p:sp>
    </p:spTree>
    <p:extLst>
      <p:ext uri="{BB962C8B-B14F-4D97-AF65-F5344CB8AC3E}">
        <p14:creationId xmlns:p14="http://schemas.microsoft.com/office/powerpoint/2010/main" val="251207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a:spLocks noGrp="1"/>
          </p:cNvSpPr>
          <p:nvPr>
            <p:ph type="title"/>
          </p:nvPr>
        </p:nvSpPr>
        <p:spPr/>
        <p:txBody>
          <a:bodyPr/>
          <a:lstStyle/>
          <a:p>
            <a:r>
              <a:rPr lang="de-DE" dirty="0" smtClean="0"/>
              <a:t>Eigener Ansatz – „disasterGIS“</a:t>
            </a:r>
            <a:endParaRPr lang="de-DE" dirty="0"/>
          </a:p>
        </p:txBody>
      </p:sp>
      <p:sp>
        <p:nvSpPr>
          <p:cNvPr id="2" name="Datumsplatzhalter 1"/>
          <p:cNvSpPr>
            <a:spLocks noGrp="1"/>
          </p:cNvSpPr>
          <p:nvPr>
            <p:ph type="dt" sz="half" idx="10"/>
          </p:nvPr>
        </p:nvSpPr>
        <p:spPr/>
        <p:txBody>
          <a:bodyPr/>
          <a:lstStyle/>
          <a:p>
            <a:fld id="{FCB2B9DC-02DD-42D6-9A2A-BE2BC6CCD4B0}"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19</a:t>
            </a:fld>
            <a:endParaRPr lang="de-DE"/>
          </a:p>
        </p:txBody>
      </p:sp>
      <p:sp>
        <p:nvSpPr>
          <p:cNvPr id="86" name="Rechteck 85"/>
          <p:cNvSpPr/>
          <p:nvPr/>
        </p:nvSpPr>
        <p:spPr>
          <a:xfrm>
            <a:off x="8701221" y="1233715"/>
            <a:ext cx="1122201" cy="5021146"/>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7" name="Textfeld 86"/>
          <p:cNvSpPr txBox="1"/>
          <p:nvPr/>
        </p:nvSpPr>
        <p:spPr>
          <a:xfrm>
            <a:off x="8644769" y="3421122"/>
            <a:ext cx="1235102" cy="923330"/>
          </a:xfrm>
          <a:prstGeom prst="rect">
            <a:avLst/>
          </a:prstGeom>
          <a:noFill/>
          <a:ln>
            <a:noFill/>
          </a:ln>
        </p:spPr>
        <p:txBody>
          <a:bodyPr wrap="square" rtlCol="0">
            <a:spAutoFit/>
          </a:bodyPr>
          <a:lstStyle/>
          <a:p>
            <a:pPr algn="ctr"/>
            <a:r>
              <a:rPr lang="de-DE" b="1" dirty="0" err="1" smtClean="0">
                <a:solidFill>
                  <a:schemeClr val="accent6"/>
                </a:solidFill>
              </a:rPr>
              <a:t>Presentation</a:t>
            </a:r>
            <a:endParaRPr lang="de-DE" b="1" dirty="0">
              <a:solidFill>
                <a:schemeClr val="accent6"/>
              </a:solidFill>
            </a:endParaRPr>
          </a:p>
          <a:p>
            <a:pPr algn="ctr"/>
            <a:r>
              <a:rPr lang="de-DE" dirty="0">
                <a:solidFill>
                  <a:schemeClr val="accent6"/>
                </a:solidFill>
              </a:rPr>
              <a:t>Export</a:t>
            </a:r>
          </a:p>
        </p:txBody>
      </p:sp>
      <p:sp>
        <p:nvSpPr>
          <p:cNvPr id="88" name="Rechteck 87"/>
          <p:cNvSpPr/>
          <p:nvPr/>
        </p:nvSpPr>
        <p:spPr>
          <a:xfrm>
            <a:off x="7497015" y="1233714"/>
            <a:ext cx="1089337" cy="5021147"/>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 name="Textfeld 88"/>
          <p:cNvSpPr txBox="1"/>
          <p:nvPr/>
        </p:nvSpPr>
        <p:spPr>
          <a:xfrm>
            <a:off x="7435693" y="3421122"/>
            <a:ext cx="1208093" cy="923330"/>
          </a:xfrm>
          <a:prstGeom prst="rect">
            <a:avLst/>
          </a:prstGeom>
          <a:noFill/>
          <a:ln>
            <a:noFill/>
          </a:ln>
        </p:spPr>
        <p:txBody>
          <a:bodyPr wrap="square" rtlCol="0">
            <a:spAutoFit/>
          </a:bodyPr>
          <a:lstStyle/>
          <a:p>
            <a:pPr algn="ctr"/>
            <a:r>
              <a:rPr lang="de-DE" b="1" dirty="0">
                <a:solidFill>
                  <a:schemeClr val="accent5"/>
                </a:solidFill>
              </a:rPr>
              <a:t>Applikation</a:t>
            </a:r>
          </a:p>
          <a:p>
            <a:pPr algn="ctr"/>
            <a:r>
              <a:rPr lang="de-DE" dirty="0">
                <a:solidFill>
                  <a:schemeClr val="accent5"/>
                </a:solidFill>
              </a:rPr>
              <a:t>Styling</a:t>
            </a:r>
          </a:p>
        </p:txBody>
      </p:sp>
      <p:sp>
        <p:nvSpPr>
          <p:cNvPr id="90" name="Rechteck 89"/>
          <p:cNvSpPr/>
          <p:nvPr/>
        </p:nvSpPr>
        <p:spPr>
          <a:xfrm>
            <a:off x="55689" y="1233714"/>
            <a:ext cx="5126310" cy="50211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1" name="Textfeld 90"/>
          <p:cNvSpPr txBox="1"/>
          <p:nvPr/>
        </p:nvSpPr>
        <p:spPr>
          <a:xfrm>
            <a:off x="2105927" y="5842752"/>
            <a:ext cx="1208093" cy="646331"/>
          </a:xfrm>
          <a:prstGeom prst="rect">
            <a:avLst/>
          </a:prstGeom>
          <a:noFill/>
          <a:ln>
            <a:noFill/>
          </a:ln>
        </p:spPr>
        <p:txBody>
          <a:bodyPr wrap="square" rtlCol="0">
            <a:spAutoFit/>
          </a:bodyPr>
          <a:lstStyle/>
          <a:p>
            <a:pPr algn="ctr"/>
            <a:r>
              <a:rPr lang="de-DE" b="1" dirty="0">
                <a:solidFill>
                  <a:srgbClr val="FF0000"/>
                </a:solidFill>
              </a:rPr>
              <a:t>Datenimport</a:t>
            </a:r>
          </a:p>
        </p:txBody>
      </p:sp>
      <p:sp>
        <p:nvSpPr>
          <p:cNvPr id="94" name="Rechteck 93"/>
          <p:cNvSpPr/>
          <p:nvPr/>
        </p:nvSpPr>
        <p:spPr>
          <a:xfrm>
            <a:off x="891539" y="1376064"/>
            <a:ext cx="4183073" cy="1319500"/>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891540" y="2857500"/>
            <a:ext cx="4183073" cy="1375197"/>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891539" y="4394634"/>
            <a:ext cx="4183073" cy="1305583"/>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2105926" y="1843634"/>
            <a:ext cx="1208093" cy="646331"/>
          </a:xfrm>
          <a:prstGeom prst="rect">
            <a:avLst/>
          </a:prstGeom>
          <a:noFill/>
          <a:ln>
            <a:noFill/>
          </a:ln>
        </p:spPr>
        <p:txBody>
          <a:bodyPr wrap="square" rtlCol="0">
            <a:spAutoFit/>
          </a:bodyPr>
          <a:lstStyle/>
          <a:p>
            <a:pPr algn="ctr"/>
            <a:r>
              <a:rPr lang="de-DE" dirty="0">
                <a:solidFill>
                  <a:srgbClr val="00B0F0"/>
                </a:solidFill>
              </a:rPr>
              <a:t>Update OSM</a:t>
            </a:r>
          </a:p>
        </p:txBody>
      </p:sp>
      <p:sp>
        <p:nvSpPr>
          <p:cNvPr id="122" name="Textfeld 121"/>
          <p:cNvSpPr txBox="1"/>
          <p:nvPr/>
        </p:nvSpPr>
        <p:spPr>
          <a:xfrm>
            <a:off x="1993162" y="3467420"/>
            <a:ext cx="1405620" cy="646331"/>
          </a:xfrm>
          <a:prstGeom prst="rect">
            <a:avLst/>
          </a:prstGeom>
          <a:noFill/>
          <a:ln>
            <a:noFill/>
          </a:ln>
        </p:spPr>
        <p:txBody>
          <a:bodyPr wrap="square" rtlCol="0">
            <a:spAutoFit/>
          </a:bodyPr>
          <a:lstStyle/>
          <a:p>
            <a:pPr algn="ctr"/>
            <a:r>
              <a:rPr lang="de-DE" dirty="0">
                <a:solidFill>
                  <a:srgbClr val="002060"/>
                </a:solidFill>
              </a:rPr>
              <a:t>Erstimport OSM</a:t>
            </a:r>
          </a:p>
        </p:txBody>
      </p:sp>
      <p:sp>
        <p:nvSpPr>
          <p:cNvPr id="123" name="Textfeld 122"/>
          <p:cNvSpPr txBox="1"/>
          <p:nvPr/>
        </p:nvSpPr>
        <p:spPr>
          <a:xfrm>
            <a:off x="2021164" y="4934025"/>
            <a:ext cx="1377619" cy="646331"/>
          </a:xfrm>
          <a:prstGeom prst="rect">
            <a:avLst/>
          </a:prstGeom>
          <a:noFill/>
          <a:ln>
            <a:noFill/>
          </a:ln>
        </p:spPr>
        <p:txBody>
          <a:bodyPr wrap="square" rtlCol="0">
            <a:spAutoFit/>
          </a:bodyPr>
          <a:lstStyle/>
          <a:p>
            <a:pPr algn="ctr"/>
            <a:r>
              <a:rPr lang="de-DE" dirty="0">
                <a:solidFill>
                  <a:srgbClr val="7030A0"/>
                </a:solidFill>
              </a:rPr>
              <a:t>Fernerkundung</a:t>
            </a:r>
          </a:p>
        </p:txBody>
      </p:sp>
      <p:sp>
        <p:nvSpPr>
          <p:cNvPr id="65" name="Rechteck 64"/>
          <p:cNvSpPr/>
          <p:nvPr/>
        </p:nvSpPr>
        <p:spPr>
          <a:xfrm>
            <a:off x="5696046" y="3345099"/>
            <a:ext cx="126920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a:solidFill>
                  <a:schemeClr val="tx1"/>
                </a:solidFill>
                <a:ea typeface="Calibri" panose="020F0502020204030204" pitchFamily="34" charset="0"/>
                <a:cs typeface="Times New Roman" panose="02020603050405020304" pitchFamily="18" charset="0"/>
              </a:rPr>
              <a:t>PostgreSQL</a:t>
            </a:r>
            <a:r>
              <a:rPr lang="de-DE" sz="1100" b="1" dirty="0">
                <a:solidFill>
                  <a:schemeClr val="tx1"/>
                </a:solidFill>
                <a:ea typeface="Calibri" panose="020F0502020204030204" pitchFamily="34" charset="0"/>
                <a:cs typeface="Times New Roman" panose="02020603050405020304" pitchFamily="18" charset="0"/>
              </a:rPr>
              <a:t> + </a:t>
            </a:r>
            <a:r>
              <a:rPr lang="de-DE" sz="1100" b="1" dirty="0" err="1">
                <a:solidFill>
                  <a:schemeClr val="tx1"/>
                </a:solidFill>
                <a:ea typeface="Calibri" panose="020F0502020204030204" pitchFamily="34" charset="0"/>
                <a:cs typeface="Times New Roman" panose="02020603050405020304" pitchFamily="18" charset="0"/>
              </a:rPr>
              <a:t>PostGIS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5696046" y="1865989"/>
            <a:ext cx="1272017" cy="509905"/>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Eigene </a:t>
            </a:r>
            <a:r>
              <a:rPr lang="de-DE" sz="1100" b="1" dirty="0" err="1">
                <a:solidFill>
                  <a:schemeClr val="tx1"/>
                </a:solidFill>
                <a:ea typeface="Calibri" panose="020F0502020204030204" pitchFamily="34" charset="0"/>
                <a:cs typeface="Times New Roman" panose="02020603050405020304" pitchFamily="18" charset="0"/>
              </a:rPr>
              <a:t>OSM-Datenbank</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5833216" y="4421944"/>
            <a:ext cx="978218" cy="625480"/>
          </a:xfrm>
          <a:prstGeom prst="flowChartMulti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a:stCxn id="66" idx="3"/>
            <a:endCxn id="65" idx="0"/>
          </p:cNvCxnSpPr>
          <p:nvPr/>
        </p:nvCxnSpPr>
        <p:spPr>
          <a:xfrm rot="5400000">
            <a:off x="5846749"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a:stCxn id="65" idx="0"/>
            <a:endCxn id="66" idx="3"/>
          </p:cNvCxnSpPr>
          <p:nvPr/>
        </p:nvCxnSpPr>
        <p:spPr>
          <a:xfrm rot="5400000" flipH="1" flipV="1">
            <a:off x="5846749"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5718278" y="5647529"/>
            <a:ext cx="1208093" cy="646331"/>
          </a:xfrm>
          <a:prstGeom prst="rect">
            <a:avLst/>
          </a:prstGeom>
          <a:noFill/>
          <a:ln>
            <a:noFill/>
          </a:ln>
        </p:spPr>
        <p:txBody>
          <a:bodyPr wrap="square" rtlCol="0">
            <a:spAutoFit/>
          </a:bodyPr>
          <a:lstStyle/>
          <a:p>
            <a:pPr algn="r"/>
            <a:r>
              <a:rPr lang="de-DE" b="1" dirty="0">
                <a:solidFill>
                  <a:srgbClr val="FFC000"/>
                </a:solidFill>
              </a:rPr>
              <a:t>Datenhaltung</a:t>
            </a:r>
          </a:p>
        </p:txBody>
      </p:sp>
      <p:sp>
        <p:nvSpPr>
          <p:cNvPr id="92" name="Rechteck 91"/>
          <p:cNvSpPr/>
          <p:nvPr/>
        </p:nvSpPr>
        <p:spPr>
          <a:xfrm>
            <a:off x="5265970" y="1233714"/>
            <a:ext cx="2112710" cy="5021147"/>
          </a:xfrm>
          <a:prstGeom prst="rect">
            <a:avLst/>
          </a:prstGeom>
          <a:solidFill>
            <a:schemeClr val="bg1">
              <a:lumMod val="85000"/>
              <a:alpha val="60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5" name="Gerade Verbindung mit Pfeil 108"/>
          <p:cNvCxnSpPr/>
          <p:nvPr/>
        </p:nvCxnSpPr>
        <p:spPr>
          <a:xfrm>
            <a:off x="833124" y="3585802"/>
            <a:ext cx="835850" cy="10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537092" y="1887089"/>
            <a:ext cx="1063449" cy="12003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579433" y="4029151"/>
            <a:ext cx="978764" cy="12003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28932" cy="11209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e-DE" sz="1200" b="1" dirty="0" smtClean="0">
                <a:solidFill>
                  <a:schemeClr val="tx1"/>
                </a:solidFill>
                <a:ea typeface="Calibri" panose="020F0502020204030204" pitchFamily="34" charset="0"/>
                <a:cs typeface="Times New Roman" panose="02020603050405020304" pitchFamily="18" charset="0"/>
              </a:rPr>
              <a:t>Open-Layers </a:t>
            </a:r>
            <a:endParaRPr lang="de-DE" sz="12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de-DE" sz="1200" dirty="0" err="1">
                <a:solidFill>
                  <a:schemeClr val="tx1"/>
                </a:solidFill>
                <a:ea typeface="Calibri" panose="020F0502020204030204" pitchFamily="34" charset="0"/>
                <a:cs typeface="Times New Roman" panose="02020603050405020304" pitchFamily="18" charset="0"/>
              </a:rPr>
              <a:t>Map</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Coverage</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Planner</a:t>
            </a:r>
            <a:endParaRPr lang="de-DE" sz="12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47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2</a:t>
            </a:fld>
            <a:r>
              <a:rPr lang="de-DE" smtClean="0"/>
              <a:t> </a:t>
            </a:r>
            <a:endParaRPr lang="de-DE" dirty="0"/>
          </a:p>
        </p:txBody>
      </p:sp>
      <p:pic>
        <p:nvPicPr>
          <p:cNvPr id="6" name="Picture 2" descr="E:\Proposal\sachgebiet_2_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05781" y="917576"/>
            <a:ext cx="5685631" cy="5248275"/>
          </a:xfrm>
          <a:prstGeom prst="rect">
            <a:avLst/>
          </a:prstGeom>
          <a:noFill/>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61" y="2636838"/>
            <a:ext cx="218757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J:\Einsatz_Brandenburg\einsatz_oderhochwass\20100531_175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9444" y="4292601"/>
            <a:ext cx="245715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MacGyver\Desktop\Proposal\Geodat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433" y="4292601"/>
            <a:ext cx="1724521"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8218" y="1066800"/>
            <a:ext cx="513099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56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4AE92055-DFBE-4FC9-BB74-70B9BE315E26}"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20</a:t>
            </a:fld>
            <a:endParaRPr lang="de-DE"/>
          </a:p>
        </p:txBody>
      </p:sp>
      <p:pic>
        <p:nvPicPr>
          <p:cNvPr id="1026" name="Picture 2" descr="C:\Users\Steven\AppData\Local\Temp\SNAGHTML14f60432.PNG"/>
          <p:cNvPicPr>
            <a:picLocks noChangeAspect="1" noChangeArrowheads="1"/>
          </p:cNvPicPr>
          <p:nvPr/>
        </p:nvPicPr>
        <p:blipFill rotWithShape="1">
          <a:blip r:embed="rId3">
            <a:extLst>
              <a:ext uri="{28A0092B-C50C-407E-A947-70E740481C1C}">
                <a14:useLocalDpi xmlns:a14="http://schemas.microsoft.com/office/drawing/2010/main" val="0"/>
              </a:ext>
            </a:extLst>
          </a:blip>
          <a:srcRect b="6925"/>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523749" y="1147440"/>
            <a:ext cx="5379806" cy="784702"/>
          </a:xfrm>
          <a:prstGeom prst="rect">
            <a:avLst/>
          </a:prstGeom>
        </p:spPr>
        <p:txBody>
          <a:bodyPr wrap="none">
            <a:spAutoFit/>
          </a:bodyPr>
          <a:lstStyle/>
          <a:p>
            <a:pPr algn="ctr">
              <a:lnSpc>
                <a:spcPct val="107000"/>
              </a:lnSpc>
              <a:spcAft>
                <a:spcPts val="800"/>
              </a:spcAft>
            </a:pPr>
            <a:r>
              <a:rPr lang="de-DE" sz="4400" dirty="0" err="1">
                <a:solidFill>
                  <a:srgbClr val="FF0000"/>
                </a:solidFill>
                <a:ea typeface="Calibri" panose="020F0502020204030204" pitchFamily="34" charset="0"/>
                <a:cs typeface="Times New Roman" panose="02020603050405020304" pitchFamily="18" charset="0"/>
              </a:rPr>
              <a:t>Map</a:t>
            </a:r>
            <a:r>
              <a:rPr lang="de-DE" sz="4400" dirty="0">
                <a:solidFill>
                  <a:srgbClr val="FF0000"/>
                </a:solidFill>
                <a:ea typeface="Calibri" panose="020F0502020204030204" pitchFamily="34" charset="0"/>
                <a:cs typeface="Times New Roman" panose="02020603050405020304" pitchFamily="18" charset="0"/>
              </a:rPr>
              <a:t> </a:t>
            </a:r>
            <a:r>
              <a:rPr lang="de-DE" sz="4400" dirty="0" err="1">
                <a:solidFill>
                  <a:srgbClr val="FF0000"/>
                </a:solidFill>
                <a:ea typeface="Calibri" panose="020F0502020204030204" pitchFamily="34" charset="0"/>
                <a:cs typeface="Times New Roman" panose="02020603050405020304" pitchFamily="18" charset="0"/>
              </a:rPr>
              <a:t>Coverage</a:t>
            </a:r>
            <a:r>
              <a:rPr lang="de-DE" sz="4400" dirty="0">
                <a:solidFill>
                  <a:srgbClr val="FF0000"/>
                </a:solidFill>
                <a:ea typeface="Calibri" panose="020F0502020204030204" pitchFamily="34" charset="0"/>
                <a:cs typeface="Times New Roman" panose="02020603050405020304" pitchFamily="18" charset="0"/>
              </a:rPr>
              <a:t> </a:t>
            </a:r>
            <a:r>
              <a:rPr lang="de-DE" sz="4400" dirty="0" err="1">
                <a:solidFill>
                  <a:srgbClr val="FF0000"/>
                </a:solidFill>
                <a:ea typeface="Calibri" panose="020F0502020204030204" pitchFamily="34" charset="0"/>
                <a:cs typeface="Times New Roman" panose="02020603050405020304" pitchFamily="18" charset="0"/>
              </a:rPr>
              <a:t>Planner</a:t>
            </a:r>
            <a:endParaRPr lang="de-DE" sz="44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454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a:spLocks noGrp="1"/>
          </p:cNvSpPr>
          <p:nvPr>
            <p:ph type="title"/>
          </p:nvPr>
        </p:nvSpPr>
        <p:spPr/>
        <p:txBody>
          <a:bodyPr/>
          <a:lstStyle/>
          <a:p>
            <a:r>
              <a:rPr lang="de-DE" dirty="0" smtClean="0"/>
              <a:t>Eigener Ansatz – „disasterGIS“</a:t>
            </a:r>
            <a:endParaRPr lang="de-DE" dirty="0"/>
          </a:p>
        </p:txBody>
      </p:sp>
      <p:sp>
        <p:nvSpPr>
          <p:cNvPr id="2" name="Datumsplatzhalter 1"/>
          <p:cNvSpPr>
            <a:spLocks noGrp="1"/>
          </p:cNvSpPr>
          <p:nvPr>
            <p:ph type="dt" sz="half" idx="10"/>
          </p:nvPr>
        </p:nvSpPr>
        <p:spPr/>
        <p:txBody>
          <a:bodyPr/>
          <a:lstStyle/>
          <a:p>
            <a:fld id="{8FF6C2C5-0CA8-4934-8DEE-13BF4C3D77B0}"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21</a:t>
            </a:fld>
            <a:endParaRPr lang="de-DE"/>
          </a:p>
        </p:txBody>
      </p:sp>
      <p:sp>
        <p:nvSpPr>
          <p:cNvPr id="90" name="Rechteck 89"/>
          <p:cNvSpPr/>
          <p:nvPr/>
        </p:nvSpPr>
        <p:spPr>
          <a:xfrm>
            <a:off x="0" y="1218383"/>
            <a:ext cx="7594432" cy="50211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1" name="Textfeld 90"/>
          <p:cNvSpPr txBox="1"/>
          <p:nvPr/>
        </p:nvSpPr>
        <p:spPr>
          <a:xfrm>
            <a:off x="3052889" y="5812369"/>
            <a:ext cx="2075701"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
        <p:nvSpPr>
          <p:cNvPr id="94" name="Rechteck 93"/>
          <p:cNvSpPr/>
          <p:nvPr/>
        </p:nvSpPr>
        <p:spPr>
          <a:xfrm>
            <a:off x="891539" y="1376064"/>
            <a:ext cx="6667682" cy="633214"/>
          </a:xfrm>
          <a:prstGeom prst="rect">
            <a:avLst/>
          </a:prstGeom>
          <a:noFill/>
          <a:ln>
            <a:solidFill>
              <a:srgbClr val="00B0F0">
                <a:alpha val="3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891541" y="2099080"/>
            <a:ext cx="6667681" cy="2907458"/>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891539" y="5118692"/>
            <a:ext cx="6667682" cy="581525"/>
          </a:xfrm>
          <a:prstGeom prst="rect">
            <a:avLst/>
          </a:prstGeom>
          <a:noFill/>
          <a:ln>
            <a:solidFill>
              <a:srgbClr val="7030A0">
                <a:alpha val="3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1711840" y="1508005"/>
            <a:ext cx="1208093" cy="646331"/>
          </a:xfrm>
          <a:prstGeom prst="rect">
            <a:avLst/>
          </a:prstGeom>
          <a:noFill/>
          <a:ln>
            <a:noFill/>
          </a:ln>
        </p:spPr>
        <p:txBody>
          <a:bodyPr wrap="square" rtlCol="0">
            <a:spAutoFit/>
          </a:bodyPr>
          <a:lstStyle/>
          <a:p>
            <a:pPr algn="ctr"/>
            <a:r>
              <a:rPr lang="de-DE" dirty="0">
                <a:solidFill>
                  <a:srgbClr val="00B0F0">
                    <a:alpha val="30000"/>
                  </a:srgbClr>
                </a:solidFill>
              </a:rPr>
              <a:t>Update OSM</a:t>
            </a:r>
          </a:p>
        </p:txBody>
      </p:sp>
      <p:sp>
        <p:nvSpPr>
          <p:cNvPr id="122" name="Textfeld 121"/>
          <p:cNvSpPr txBox="1"/>
          <p:nvPr/>
        </p:nvSpPr>
        <p:spPr>
          <a:xfrm>
            <a:off x="3179167" y="4558213"/>
            <a:ext cx="2386745" cy="369332"/>
          </a:xfrm>
          <a:prstGeom prst="rect">
            <a:avLst/>
          </a:prstGeom>
          <a:noFill/>
          <a:ln>
            <a:noFill/>
          </a:ln>
        </p:spPr>
        <p:txBody>
          <a:bodyPr wrap="square" rtlCol="0">
            <a:spAutoFit/>
          </a:bodyPr>
          <a:lstStyle/>
          <a:p>
            <a:pPr algn="ctr"/>
            <a:r>
              <a:rPr lang="de-DE" b="1" dirty="0" smtClean="0">
                <a:solidFill>
                  <a:srgbClr val="002060"/>
                </a:solidFill>
              </a:rPr>
              <a:t>Initial OSM Import</a:t>
            </a:r>
            <a:endParaRPr lang="de-DE" b="1" dirty="0">
              <a:solidFill>
                <a:srgbClr val="002060"/>
              </a:solidFill>
            </a:endParaRPr>
          </a:p>
        </p:txBody>
      </p:sp>
      <p:sp>
        <p:nvSpPr>
          <p:cNvPr id="123" name="Textfeld 122"/>
          <p:cNvSpPr txBox="1"/>
          <p:nvPr/>
        </p:nvSpPr>
        <p:spPr>
          <a:xfrm>
            <a:off x="1668974" y="5229995"/>
            <a:ext cx="1377619" cy="646331"/>
          </a:xfrm>
          <a:prstGeom prst="rect">
            <a:avLst/>
          </a:prstGeom>
          <a:noFill/>
          <a:ln>
            <a:noFill/>
          </a:ln>
        </p:spPr>
        <p:txBody>
          <a:bodyPr wrap="square" rtlCol="0">
            <a:spAutoFit/>
          </a:bodyPr>
          <a:lstStyle/>
          <a:p>
            <a:pPr algn="ctr"/>
            <a:r>
              <a:rPr lang="de-DE" dirty="0">
                <a:solidFill>
                  <a:srgbClr val="7030A0">
                    <a:alpha val="30000"/>
                  </a:srgbClr>
                </a:solidFill>
              </a:rPr>
              <a:t>Fernerkundung</a:t>
            </a:r>
          </a:p>
        </p:txBody>
      </p:sp>
      <p:sp>
        <p:nvSpPr>
          <p:cNvPr id="65" name="Rechteck 64"/>
          <p:cNvSpPr/>
          <p:nvPr/>
        </p:nvSpPr>
        <p:spPr>
          <a:xfrm>
            <a:off x="8243303" y="3345099"/>
            <a:ext cx="126920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a:solidFill>
                  <a:schemeClr val="tx1"/>
                </a:solidFill>
                <a:ea typeface="Calibri" panose="020F0502020204030204" pitchFamily="34" charset="0"/>
                <a:cs typeface="Times New Roman" panose="02020603050405020304" pitchFamily="18" charset="0"/>
              </a:rPr>
              <a:t>PostgreSQL</a:t>
            </a:r>
            <a:r>
              <a:rPr lang="de-DE" sz="1100" b="1" dirty="0">
                <a:solidFill>
                  <a:schemeClr val="tx1"/>
                </a:solidFill>
                <a:ea typeface="Calibri" panose="020F0502020204030204" pitchFamily="34" charset="0"/>
                <a:cs typeface="Times New Roman" panose="02020603050405020304" pitchFamily="18" charset="0"/>
              </a:rPr>
              <a:t> + </a:t>
            </a:r>
            <a:r>
              <a:rPr lang="de-DE" sz="1100" b="1" dirty="0" err="1">
                <a:solidFill>
                  <a:schemeClr val="tx1"/>
                </a:solidFill>
                <a:ea typeface="Calibri" panose="020F0502020204030204" pitchFamily="34" charset="0"/>
                <a:cs typeface="Times New Roman" panose="02020603050405020304" pitchFamily="18" charset="0"/>
              </a:rPr>
              <a:t>PostGIS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8243303" y="1865989"/>
            <a:ext cx="1272017" cy="509905"/>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Eigene </a:t>
            </a:r>
            <a:r>
              <a:rPr lang="de-DE" sz="1100" b="1" dirty="0" err="1">
                <a:solidFill>
                  <a:schemeClr val="tx1"/>
                </a:solidFill>
                <a:ea typeface="Calibri" panose="020F0502020204030204" pitchFamily="34" charset="0"/>
                <a:cs typeface="Times New Roman" panose="02020603050405020304" pitchFamily="18" charset="0"/>
              </a:rPr>
              <a:t>OSM-Datenbank</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8333300" y="4421944"/>
            <a:ext cx="978218" cy="625480"/>
          </a:xfrm>
          <a:prstGeom prst="flowChartMulti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8191310" y="5658086"/>
            <a:ext cx="1208093" cy="646331"/>
          </a:xfrm>
          <a:prstGeom prst="rect">
            <a:avLst/>
          </a:prstGeom>
          <a:noFill/>
          <a:ln>
            <a:noFill/>
          </a:ln>
        </p:spPr>
        <p:txBody>
          <a:bodyPr wrap="square" rtlCol="0">
            <a:spAutoFit/>
          </a:bodyPr>
          <a:lstStyle/>
          <a:p>
            <a:pPr algn="r"/>
            <a:r>
              <a:rPr lang="de-DE" b="1" dirty="0">
                <a:solidFill>
                  <a:srgbClr val="FFC000"/>
                </a:solidFill>
              </a:rPr>
              <a:t>Datenhaltung</a:t>
            </a:r>
          </a:p>
        </p:txBody>
      </p:sp>
      <p:sp>
        <p:nvSpPr>
          <p:cNvPr id="92" name="Rechteck 91"/>
          <p:cNvSpPr/>
          <p:nvPr/>
        </p:nvSpPr>
        <p:spPr>
          <a:xfrm>
            <a:off x="7739001" y="1214752"/>
            <a:ext cx="2112710" cy="5021147"/>
          </a:xfrm>
          <a:prstGeom prst="rect">
            <a:avLst/>
          </a:prstGeom>
          <a:solidFill>
            <a:schemeClr val="bg1">
              <a:lumMod val="85000"/>
              <a:alpha val="60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5" name="Gerade Verbindung mit Pfeil 108"/>
          <p:cNvCxnSpPr>
            <a:stCxn id="40" idx="4"/>
            <a:endCxn id="33" idx="1"/>
          </p:cNvCxnSpPr>
          <p:nvPr/>
        </p:nvCxnSpPr>
        <p:spPr>
          <a:xfrm>
            <a:off x="2504827" y="2399116"/>
            <a:ext cx="1063868" cy="26786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448614" y="1798611"/>
            <a:ext cx="1320799" cy="1119922"/>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480912" y="4208067"/>
            <a:ext cx="1256200" cy="1119920"/>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889722" cy="11209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dirty="0" err="1" smtClean="0">
                <a:solidFill>
                  <a:schemeClr val="tx1"/>
                </a:solidFill>
                <a:ea typeface="Calibri" panose="020F0502020204030204" pitchFamily="34" charset="0"/>
                <a:cs typeface="Times New Roman" panose="02020603050405020304" pitchFamily="18" charset="0"/>
              </a:rPr>
              <a:t>Map</a:t>
            </a:r>
            <a:r>
              <a:rPr lang="de-DE" sz="1200" dirty="0" smtClean="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Coverage</a:t>
            </a:r>
            <a:r>
              <a:rPr lang="de-DE" sz="1200" dirty="0">
                <a:solidFill>
                  <a:schemeClr val="tx1"/>
                </a:solidFill>
                <a:ea typeface="Calibri" panose="020F0502020204030204" pitchFamily="34" charset="0"/>
                <a:cs typeface="Times New Roman" panose="02020603050405020304" pitchFamily="18" charset="0"/>
              </a:rPr>
              <a:t> </a:t>
            </a:r>
            <a:r>
              <a:rPr lang="de-DE" sz="1200" dirty="0" err="1">
                <a:solidFill>
                  <a:schemeClr val="tx1"/>
                </a:solidFill>
                <a:ea typeface="Calibri" panose="020F0502020204030204" pitchFamily="34" charset="0"/>
                <a:cs typeface="Times New Roman" panose="02020603050405020304" pitchFamily="18" charset="0"/>
              </a:rPr>
              <a:t>Planner</a:t>
            </a:r>
            <a:endParaRPr lang="de-DE" sz="1200"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endParaRPr lang="de-DE" sz="1200" dirty="0">
              <a:solidFill>
                <a:schemeClr val="tx1"/>
              </a:solidFill>
              <a:ea typeface="Calibri" panose="020F0502020204030204" pitchFamily="34" charset="0"/>
              <a:cs typeface="Times New Roman" panose="02020603050405020304" pitchFamily="18" charset="0"/>
            </a:endParaRPr>
          </a:p>
        </p:txBody>
      </p:sp>
      <p:sp>
        <p:nvSpPr>
          <p:cNvPr id="31" name="Rechteck 30"/>
          <p:cNvSpPr/>
          <p:nvPr/>
        </p:nvSpPr>
        <p:spPr>
          <a:xfrm>
            <a:off x="5446287" y="1890414"/>
            <a:ext cx="1273143" cy="3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osm2pgsql</a:t>
            </a:r>
          </a:p>
        </p:txBody>
      </p:sp>
      <p:cxnSp>
        <p:nvCxnSpPr>
          <p:cNvPr id="32" name="Gerade Verbindung mit Pfeil 46"/>
          <p:cNvCxnSpPr>
            <a:stCxn id="31" idx="3"/>
          </p:cNvCxnSpPr>
          <p:nvPr/>
        </p:nvCxnSpPr>
        <p:spPr>
          <a:xfrm>
            <a:off x="6719429" y="2063660"/>
            <a:ext cx="1523873" cy="139074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568695" y="2205320"/>
            <a:ext cx="857519" cy="923330"/>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i="1" dirty="0"/>
              <a:t>regional</a:t>
            </a:r>
          </a:p>
          <a:p>
            <a:pPr algn="ctr"/>
            <a:r>
              <a:rPr lang="de-DE" i="1" dirty="0" err="1"/>
              <a:t>extract</a:t>
            </a:r>
            <a:endParaRPr lang="de-DE" i="1" dirty="0"/>
          </a:p>
        </p:txBody>
      </p:sp>
      <p:sp>
        <p:nvSpPr>
          <p:cNvPr id="34" name="Rechteck 33"/>
          <p:cNvSpPr/>
          <p:nvPr/>
        </p:nvSpPr>
        <p:spPr>
          <a:xfrm>
            <a:off x="3671339" y="3248138"/>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a:solidFill>
                  <a:schemeClr val="tx1"/>
                </a:solidFill>
                <a:ea typeface="Calibri" panose="020F0502020204030204" pitchFamily="34" charset="0"/>
                <a:cs typeface="Times New Roman" panose="02020603050405020304" pitchFamily="18" charset="0"/>
              </a:rPr>
              <a:t>wget</a:t>
            </a:r>
            <a:endParaRPr lang="de-DE"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a:endCxn id="31" idx="2"/>
          </p:cNvCxnSpPr>
          <p:nvPr/>
        </p:nvCxnSpPr>
        <p:spPr>
          <a:xfrm flipV="1">
            <a:off x="4314757" y="2236904"/>
            <a:ext cx="1768102" cy="198999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80154" y="4042236"/>
            <a:ext cx="634603" cy="369332"/>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i="1" dirty="0"/>
              <a:t>XAPI</a:t>
            </a:r>
          </a:p>
        </p:txBody>
      </p:sp>
      <p:cxnSp>
        <p:nvCxnSpPr>
          <p:cNvPr id="37" name="Gerade Verbindung mit Pfeil 36"/>
          <p:cNvCxnSpPr>
            <a:stCxn id="34" idx="2"/>
            <a:endCxn id="36" idx="0"/>
          </p:cNvCxnSpPr>
          <p:nvPr/>
        </p:nvCxnSpPr>
        <p:spPr>
          <a:xfrm>
            <a:off x="3997455" y="3611800"/>
            <a:ext cx="0" cy="430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H="1" flipV="1">
            <a:off x="3997455" y="3128650"/>
            <a:ext cx="1" cy="119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a:endCxn id="31" idx="2"/>
          </p:cNvCxnSpPr>
          <p:nvPr/>
        </p:nvCxnSpPr>
        <p:spPr>
          <a:xfrm flipV="1">
            <a:off x="4426214" y="2236904"/>
            <a:ext cx="1656645" cy="43008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40" idx="4"/>
            <a:endCxn id="36" idx="1"/>
          </p:cNvCxnSpPr>
          <p:nvPr/>
        </p:nvCxnSpPr>
        <p:spPr>
          <a:xfrm>
            <a:off x="2504826" y="2399116"/>
            <a:ext cx="1175328" cy="182778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ussdiagramm: Magnetplattenspeicher 39"/>
          <p:cNvSpPr/>
          <p:nvPr/>
        </p:nvSpPr>
        <p:spPr>
          <a:xfrm>
            <a:off x="1076017" y="1942130"/>
            <a:ext cx="1428810" cy="913972"/>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a:solidFill>
                  <a:schemeClr val="tx1"/>
                </a:solidFill>
                <a:ea typeface="Calibri" panose="020F0502020204030204" pitchFamily="34" charset="0"/>
                <a:cs typeface="Times New Roman" panose="02020603050405020304" pitchFamily="18" charset="0"/>
              </a:rPr>
              <a:t>OpenStreetMap</a:t>
            </a:r>
            <a:endParaRPr lang="de-DE" b="1" dirty="0">
              <a:solidFill>
                <a:schemeClr val="tx1"/>
              </a:solidFill>
              <a:ea typeface="Calibri" panose="020F0502020204030204" pitchFamily="34" charset="0"/>
              <a:cs typeface="Times New Roman" panose="02020603050405020304" pitchFamily="18" charset="0"/>
            </a:endParaRPr>
          </a:p>
        </p:txBody>
      </p:sp>
      <p:cxnSp>
        <p:nvCxnSpPr>
          <p:cNvPr id="41" name="Gerade Verbindung mit Pfeil 108"/>
          <p:cNvCxnSpPr>
            <a:stCxn id="28" idx="3"/>
          </p:cNvCxnSpPr>
          <p:nvPr/>
        </p:nvCxnSpPr>
        <p:spPr>
          <a:xfrm flipV="1">
            <a:off x="993913" y="2417111"/>
            <a:ext cx="1708448" cy="116233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54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a:spLocks noGrp="1"/>
          </p:cNvSpPr>
          <p:nvPr>
            <p:ph type="title"/>
          </p:nvPr>
        </p:nvSpPr>
        <p:spPr/>
        <p:txBody>
          <a:bodyPr/>
          <a:lstStyle/>
          <a:p>
            <a:r>
              <a:rPr lang="de-DE" dirty="0" smtClean="0"/>
              <a:t>Eigener Ansatz – „disasterGIS“</a:t>
            </a:r>
            <a:endParaRPr lang="de-DE" dirty="0"/>
          </a:p>
        </p:txBody>
      </p:sp>
      <p:sp>
        <p:nvSpPr>
          <p:cNvPr id="2" name="Datumsplatzhalter 1"/>
          <p:cNvSpPr>
            <a:spLocks noGrp="1"/>
          </p:cNvSpPr>
          <p:nvPr>
            <p:ph type="dt" sz="half" idx="10"/>
          </p:nvPr>
        </p:nvSpPr>
        <p:spPr/>
        <p:txBody>
          <a:bodyPr/>
          <a:lstStyle/>
          <a:p>
            <a:fld id="{EC19590E-015F-4E36-9776-6D2B594C28E6}"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22</a:t>
            </a:fld>
            <a:endParaRPr lang="de-DE"/>
          </a:p>
        </p:txBody>
      </p:sp>
      <p:sp>
        <p:nvSpPr>
          <p:cNvPr id="90" name="Rechteck 89"/>
          <p:cNvSpPr/>
          <p:nvPr/>
        </p:nvSpPr>
        <p:spPr>
          <a:xfrm>
            <a:off x="55688" y="1233714"/>
            <a:ext cx="7594432" cy="50211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4" name="Rechteck 93"/>
          <p:cNvSpPr/>
          <p:nvPr/>
        </p:nvSpPr>
        <p:spPr>
          <a:xfrm>
            <a:off x="891539" y="1376064"/>
            <a:ext cx="6667682" cy="633214"/>
          </a:xfrm>
          <a:prstGeom prst="rect">
            <a:avLst/>
          </a:prstGeom>
          <a:noFill/>
          <a:ln>
            <a:solidFill>
              <a:srgbClr val="00B0F0">
                <a:alpha val="3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103" name="Rechteck 102"/>
          <p:cNvSpPr/>
          <p:nvPr/>
        </p:nvSpPr>
        <p:spPr>
          <a:xfrm>
            <a:off x="891539" y="3746827"/>
            <a:ext cx="6667682" cy="1953390"/>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1711840" y="1508005"/>
            <a:ext cx="1208093" cy="646331"/>
          </a:xfrm>
          <a:prstGeom prst="rect">
            <a:avLst/>
          </a:prstGeom>
          <a:noFill/>
          <a:ln>
            <a:noFill/>
          </a:ln>
        </p:spPr>
        <p:txBody>
          <a:bodyPr wrap="square" rtlCol="0">
            <a:spAutoFit/>
          </a:bodyPr>
          <a:lstStyle/>
          <a:p>
            <a:pPr algn="ctr"/>
            <a:r>
              <a:rPr lang="de-DE" dirty="0">
                <a:solidFill>
                  <a:srgbClr val="00B0F0">
                    <a:alpha val="30000"/>
                  </a:srgbClr>
                </a:solidFill>
              </a:rPr>
              <a:t>Update OSM</a:t>
            </a:r>
          </a:p>
        </p:txBody>
      </p:sp>
      <p:sp>
        <p:nvSpPr>
          <p:cNvPr id="122" name="Textfeld 121"/>
          <p:cNvSpPr txBox="1"/>
          <p:nvPr/>
        </p:nvSpPr>
        <p:spPr>
          <a:xfrm>
            <a:off x="768872" y="3037080"/>
            <a:ext cx="1636574" cy="646331"/>
          </a:xfrm>
          <a:prstGeom prst="rect">
            <a:avLst/>
          </a:prstGeom>
          <a:noFill/>
          <a:ln>
            <a:noFill/>
          </a:ln>
        </p:spPr>
        <p:txBody>
          <a:bodyPr wrap="square" rtlCol="0">
            <a:spAutoFit/>
          </a:bodyPr>
          <a:lstStyle/>
          <a:p>
            <a:pPr algn="ctr"/>
            <a:r>
              <a:rPr lang="de-DE" dirty="0">
                <a:solidFill>
                  <a:srgbClr val="002060"/>
                </a:solidFill>
              </a:rPr>
              <a:t>Erstimport OSM</a:t>
            </a:r>
          </a:p>
        </p:txBody>
      </p:sp>
      <p:sp>
        <p:nvSpPr>
          <p:cNvPr id="123" name="Textfeld 122"/>
          <p:cNvSpPr txBox="1"/>
          <p:nvPr/>
        </p:nvSpPr>
        <p:spPr>
          <a:xfrm>
            <a:off x="1029071" y="5163941"/>
            <a:ext cx="1640294" cy="369332"/>
          </a:xfrm>
          <a:prstGeom prst="rect">
            <a:avLst/>
          </a:prstGeom>
          <a:noFill/>
          <a:ln>
            <a:noFill/>
          </a:ln>
        </p:spPr>
        <p:txBody>
          <a:bodyPr wrap="square" rtlCol="0">
            <a:spAutoFit/>
          </a:bodyPr>
          <a:lstStyle/>
          <a:p>
            <a:pPr algn="ctr"/>
            <a:r>
              <a:rPr lang="de-DE" b="1" dirty="0">
                <a:solidFill>
                  <a:srgbClr val="7030A0"/>
                </a:solidFill>
              </a:rPr>
              <a:t>Fernerkundung</a:t>
            </a:r>
          </a:p>
        </p:txBody>
      </p:sp>
      <p:sp>
        <p:nvSpPr>
          <p:cNvPr id="65" name="Rechteck 64"/>
          <p:cNvSpPr/>
          <p:nvPr/>
        </p:nvSpPr>
        <p:spPr>
          <a:xfrm>
            <a:off x="8243303" y="3345099"/>
            <a:ext cx="126920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a:solidFill>
                  <a:schemeClr val="tx1"/>
                </a:solidFill>
                <a:ea typeface="Calibri" panose="020F0502020204030204" pitchFamily="34" charset="0"/>
                <a:cs typeface="Times New Roman" panose="02020603050405020304" pitchFamily="18" charset="0"/>
              </a:rPr>
              <a:t>PostgreSQL</a:t>
            </a:r>
            <a:r>
              <a:rPr lang="de-DE" sz="1100" b="1" dirty="0">
                <a:solidFill>
                  <a:schemeClr val="tx1"/>
                </a:solidFill>
                <a:ea typeface="Calibri" panose="020F0502020204030204" pitchFamily="34" charset="0"/>
                <a:cs typeface="Times New Roman" panose="02020603050405020304" pitchFamily="18" charset="0"/>
              </a:rPr>
              <a:t> + </a:t>
            </a:r>
            <a:r>
              <a:rPr lang="de-DE" sz="1100" b="1" dirty="0" err="1">
                <a:solidFill>
                  <a:schemeClr val="tx1"/>
                </a:solidFill>
                <a:ea typeface="Calibri" panose="020F0502020204030204" pitchFamily="34" charset="0"/>
                <a:cs typeface="Times New Roman" panose="02020603050405020304" pitchFamily="18" charset="0"/>
              </a:rPr>
              <a:t>PostGIS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8243303" y="1865989"/>
            <a:ext cx="1272017" cy="509905"/>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Eigene </a:t>
            </a:r>
            <a:r>
              <a:rPr lang="de-DE" sz="1100" b="1" dirty="0" err="1">
                <a:solidFill>
                  <a:schemeClr val="tx1"/>
                </a:solidFill>
                <a:ea typeface="Calibri" panose="020F0502020204030204" pitchFamily="34" charset="0"/>
                <a:cs typeface="Times New Roman" panose="02020603050405020304" pitchFamily="18" charset="0"/>
              </a:rPr>
              <a:t>OSM-Datenbank</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8333300" y="4421944"/>
            <a:ext cx="978218" cy="625480"/>
          </a:xfrm>
          <a:prstGeom prst="flowChartMulti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8191310" y="5658086"/>
            <a:ext cx="1208093" cy="646331"/>
          </a:xfrm>
          <a:prstGeom prst="rect">
            <a:avLst/>
          </a:prstGeom>
          <a:noFill/>
          <a:ln>
            <a:noFill/>
          </a:ln>
        </p:spPr>
        <p:txBody>
          <a:bodyPr wrap="square" rtlCol="0">
            <a:spAutoFit/>
          </a:bodyPr>
          <a:lstStyle/>
          <a:p>
            <a:pPr algn="r"/>
            <a:r>
              <a:rPr lang="de-DE" b="1" dirty="0">
                <a:solidFill>
                  <a:srgbClr val="FFC000"/>
                </a:solidFill>
              </a:rPr>
              <a:t>Datenhaltung</a:t>
            </a:r>
          </a:p>
        </p:txBody>
      </p:sp>
      <p:cxnSp>
        <p:nvCxnSpPr>
          <p:cNvPr id="25" name="Gerade Verbindung mit Pfeil 108"/>
          <p:cNvCxnSpPr>
            <a:stCxn id="40" idx="4"/>
            <a:endCxn id="33" idx="1"/>
          </p:cNvCxnSpPr>
          <p:nvPr/>
        </p:nvCxnSpPr>
        <p:spPr>
          <a:xfrm>
            <a:off x="2064032" y="2192314"/>
            <a:ext cx="1485573" cy="112922"/>
          </a:xfrm>
          <a:prstGeom prst="bentConnector3">
            <a:avLst>
              <a:gd name="adj1" fmla="val 535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408416" y="1758412"/>
            <a:ext cx="1320800" cy="1200318"/>
          </a:xfrm>
          <a:prstGeom prst="bentConnector2">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805753" y="3802831"/>
            <a:ext cx="733315" cy="140750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28932" cy="11209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e-DE" sz="1200" b="1" dirty="0" smtClean="0">
                <a:solidFill>
                  <a:schemeClr val="tx1"/>
                </a:solidFill>
                <a:ea typeface="Calibri" panose="020F0502020204030204" pitchFamily="34" charset="0"/>
                <a:cs typeface="Times New Roman" panose="02020603050405020304" pitchFamily="18" charset="0"/>
              </a:rPr>
              <a:t>Open-Layers </a:t>
            </a:r>
            <a:endParaRPr lang="de-DE" sz="12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de-DE" sz="1200" dirty="0">
                <a:solidFill>
                  <a:schemeClr val="tx1"/>
                </a:solidFill>
                <a:ea typeface="Calibri" panose="020F0502020204030204" pitchFamily="34" charset="0"/>
                <a:cs typeface="Times New Roman" panose="02020603050405020304" pitchFamily="18" charset="0"/>
              </a:rPr>
              <a:t>Definition des Umringes</a:t>
            </a:r>
          </a:p>
        </p:txBody>
      </p:sp>
      <p:sp>
        <p:nvSpPr>
          <p:cNvPr id="31" name="Rechteck 30"/>
          <p:cNvSpPr/>
          <p:nvPr/>
        </p:nvSpPr>
        <p:spPr>
          <a:xfrm>
            <a:off x="5446287" y="1890414"/>
            <a:ext cx="1273143" cy="3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osm2pgsql</a:t>
            </a:r>
          </a:p>
        </p:txBody>
      </p:sp>
      <p:cxnSp>
        <p:nvCxnSpPr>
          <p:cNvPr id="32" name="Gerade Verbindung mit Pfeil 46"/>
          <p:cNvCxnSpPr>
            <a:stCxn id="31" idx="3"/>
            <a:endCxn id="65" idx="1"/>
          </p:cNvCxnSpPr>
          <p:nvPr/>
        </p:nvCxnSpPr>
        <p:spPr>
          <a:xfrm>
            <a:off x="6719429" y="2063659"/>
            <a:ext cx="1523873" cy="1414790"/>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3549605" y="2074404"/>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4" name="Rechteck 33"/>
          <p:cNvSpPr/>
          <p:nvPr/>
        </p:nvSpPr>
        <p:spPr>
          <a:xfrm>
            <a:off x="3648048" y="2707263"/>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a:endCxn id="31" idx="2"/>
          </p:cNvCxnSpPr>
          <p:nvPr/>
        </p:nvCxnSpPr>
        <p:spPr>
          <a:xfrm flipV="1">
            <a:off x="4291466" y="2236905"/>
            <a:ext cx="1791393" cy="116967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656863" y="3268080"/>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4" idx="2"/>
            <a:endCxn id="36" idx="0"/>
          </p:cNvCxnSpPr>
          <p:nvPr/>
        </p:nvCxnSpPr>
        <p:spPr>
          <a:xfrm>
            <a:off x="3974164" y="3070925"/>
            <a:ext cx="0" cy="1971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V="1">
            <a:off x="3974165" y="2536069"/>
            <a:ext cx="4200" cy="171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a:endCxn id="31" idx="2"/>
          </p:cNvCxnSpPr>
          <p:nvPr/>
        </p:nvCxnSpPr>
        <p:spPr>
          <a:xfrm flipV="1">
            <a:off x="4407124" y="2236904"/>
            <a:ext cx="1675735" cy="6833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40" idx="4"/>
            <a:endCxn id="36" idx="1"/>
          </p:cNvCxnSpPr>
          <p:nvPr/>
        </p:nvCxnSpPr>
        <p:spPr>
          <a:xfrm>
            <a:off x="2064032" y="2192315"/>
            <a:ext cx="1592831" cy="121426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ussdiagramm: Magnetplattenspeicher 39"/>
          <p:cNvSpPr/>
          <p:nvPr/>
        </p:nvSpPr>
        <p:spPr>
          <a:xfrm>
            <a:off x="979532" y="1933882"/>
            <a:ext cx="1084500" cy="516864"/>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OpenStreetMap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41" name="Gerade Verbindung mit Pfeil 108"/>
          <p:cNvCxnSpPr>
            <a:stCxn id="28" idx="3"/>
          </p:cNvCxnSpPr>
          <p:nvPr/>
        </p:nvCxnSpPr>
        <p:spPr>
          <a:xfrm flipV="1">
            <a:off x="833123" y="2192315"/>
            <a:ext cx="1572323" cy="1387135"/>
          </a:xfrm>
          <a:prstGeom prst="bentConnector3">
            <a:avLst>
              <a:gd name="adj1" fmla="val 9978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lussdiagramm: Magnetplattenspeicher 66"/>
          <p:cNvSpPr/>
          <p:nvPr/>
        </p:nvSpPr>
        <p:spPr>
          <a:xfrm>
            <a:off x="979533" y="3933914"/>
            <a:ext cx="1793263" cy="730776"/>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USGS EarthExplorer</a:t>
            </a:r>
          </a:p>
        </p:txBody>
      </p:sp>
      <p:sp>
        <p:nvSpPr>
          <p:cNvPr id="73" name="Rechteck 72"/>
          <p:cNvSpPr/>
          <p:nvPr/>
        </p:nvSpPr>
        <p:spPr>
          <a:xfrm>
            <a:off x="3332183" y="4540064"/>
            <a:ext cx="1244970" cy="6663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SNAP </a:t>
            </a:r>
            <a:r>
              <a:rPr lang="de-DE" b="1" dirty="0" err="1">
                <a:solidFill>
                  <a:schemeClr val="tx1"/>
                </a:solidFill>
                <a:ea typeface="Calibri" panose="020F0502020204030204" pitchFamily="34" charset="0"/>
                <a:cs typeface="Times New Roman" panose="02020603050405020304" pitchFamily="18" charset="0"/>
              </a:rPr>
              <a:t>pconvert</a:t>
            </a:r>
            <a:endParaRPr lang="de-DE" b="1" dirty="0">
              <a:solidFill>
                <a:schemeClr val="tx1"/>
              </a:solidFill>
              <a:ea typeface="Calibri" panose="020F0502020204030204" pitchFamily="34" charset="0"/>
              <a:cs typeface="Times New Roman" panose="02020603050405020304" pitchFamily="18" charset="0"/>
            </a:endParaRPr>
          </a:p>
        </p:txBody>
      </p:sp>
      <p:sp>
        <p:nvSpPr>
          <p:cNvPr id="74" name="Rechteck 73"/>
          <p:cNvSpPr/>
          <p:nvPr/>
        </p:nvSpPr>
        <p:spPr>
          <a:xfrm>
            <a:off x="5761614" y="4547789"/>
            <a:ext cx="1134789" cy="6377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GDAL </a:t>
            </a:r>
            <a:r>
              <a:rPr lang="de-DE" b="1" dirty="0" err="1">
                <a:solidFill>
                  <a:schemeClr val="tx1"/>
                </a:solidFill>
                <a:ea typeface="Calibri" panose="020F0502020204030204" pitchFamily="34" charset="0"/>
                <a:cs typeface="Times New Roman" panose="02020603050405020304" pitchFamily="18" charset="0"/>
              </a:rPr>
              <a:t>gdalwarp</a:t>
            </a:r>
            <a:endParaRPr lang="de-DE" b="1" dirty="0">
              <a:solidFill>
                <a:schemeClr val="tx1"/>
              </a:solidFill>
              <a:ea typeface="Calibri" panose="020F0502020204030204" pitchFamily="34" charset="0"/>
              <a:cs typeface="Times New Roman" panose="02020603050405020304" pitchFamily="18" charset="0"/>
            </a:endParaRPr>
          </a:p>
        </p:txBody>
      </p:sp>
      <p:cxnSp>
        <p:nvCxnSpPr>
          <p:cNvPr id="75" name="Gerade Verbindung mit Pfeil 37"/>
          <p:cNvCxnSpPr>
            <a:stCxn id="73" idx="3"/>
            <a:endCxn id="74" idx="1"/>
          </p:cNvCxnSpPr>
          <p:nvPr/>
        </p:nvCxnSpPr>
        <p:spPr>
          <a:xfrm flipV="1">
            <a:off x="4577153" y="4866655"/>
            <a:ext cx="1184461" cy="65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44"/>
          <p:cNvCxnSpPr>
            <a:stCxn id="74" idx="3"/>
          </p:cNvCxnSpPr>
          <p:nvPr/>
        </p:nvCxnSpPr>
        <p:spPr>
          <a:xfrm flipV="1">
            <a:off x="6896403" y="4775201"/>
            <a:ext cx="1436898" cy="9145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37"/>
          <p:cNvCxnSpPr>
            <a:stCxn id="67" idx="3"/>
            <a:endCxn id="73" idx="1"/>
          </p:cNvCxnSpPr>
          <p:nvPr/>
        </p:nvCxnSpPr>
        <p:spPr>
          <a:xfrm rot="16200000" flipH="1">
            <a:off x="2499897" y="4040957"/>
            <a:ext cx="208553" cy="145601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891541" y="2099080"/>
            <a:ext cx="6667681" cy="1557944"/>
          </a:xfrm>
          <a:prstGeom prst="rect">
            <a:avLst/>
          </a:prstGeom>
          <a:solidFill>
            <a:schemeClr val="bg1">
              <a:lumMod val="85000"/>
              <a:alpha val="60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92" name="Rechteck 91"/>
          <p:cNvSpPr/>
          <p:nvPr/>
        </p:nvSpPr>
        <p:spPr>
          <a:xfrm>
            <a:off x="7739001" y="1214752"/>
            <a:ext cx="2112710" cy="5021147"/>
          </a:xfrm>
          <a:prstGeom prst="rect">
            <a:avLst/>
          </a:prstGeom>
          <a:solidFill>
            <a:schemeClr val="bg1">
              <a:lumMod val="85000"/>
              <a:alpha val="60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2" name="Textfeld 41"/>
          <p:cNvSpPr txBox="1"/>
          <p:nvPr/>
        </p:nvSpPr>
        <p:spPr>
          <a:xfrm>
            <a:off x="3052889" y="5812369"/>
            <a:ext cx="2075701"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Tree>
    <p:extLst>
      <p:ext uri="{BB962C8B-B14F-4D97-AF65-F5344CB8AC3E}">
        <p14:creationId xmlns:p14="http://schemas.microsoft.com/office/powerpoint/2010/main" val="21415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a:spLocks noGrp="1"/>
          </p:cNvSpPr>
          <p:nvPr>
            <p:ph type="title"/>
          </p:nvPr>
        </p:nvSpPr>
        <p:spPr/>
        <p:txBody>
          <a:bodyPr/>
          <a:lstStyle/>
          <a:p>
            <a:r>
              <a:rPr lang="de-DE" dirty="0" smtClean="0"/>
              <a:t>Eigener Ansatz – „disasterGIS“</a:t>
            </a:r>
            <a:endParaRPr lang="de-DE" dirty="0"/>
          </a:p>
        </p:txBody>
      </p:sp>
      <p:sp>
        <p:nvSpPr>
          <p:cNvPr id="2" name="Datumsplatzhalter 1"/>
          <p:cNvSpPr>
            <a:spLocks noGrp="1"/>
          </p:cNvSpPr>
          <p:nvPr>
            <p:ph type="dt" sz="half" idx="10"/>
          </p:nvPr>
        </p:nvSpPr>
        <p:spPr/>
        <p:txBody>
          <a:bodyPr/>
          <a:lstStyle/>
          <a:p>
            <a:fld id="{B804EC80-EBD2-4C37-BA4F-99A860AA2325}"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23</a:t>
            </a:fld>
            <a:endParaRPr lang="de-DE"/>
          </a:p>
        </p:txBody>
      </p:sp>
      <p:sp>
        <p:nvSpPr>
          <p:cNvPr id="90" name="Rechteck 89"/>
          <p:cNvSpPr/>
          <p:nvPr/>
        </p:nvSpPr>
        <p:spPr>
          <a:xfrm>
            <a:off x="55688" y="1233714"/>
            <a:ext cx="7594432" cy="50211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4" name="Rechteck 93"/>
          <p:cNvSpPr/>
          <p:nvPr/>
        </p:nvSpPr>
        <p:spPr>
          <a:xfrm>
            <a:off x="922005" y="1376064"/>
            <a:ext cx="6667682" cy="1426316"/>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121" name="Textfeld 120"/>
          <p:cNvSpPr txBox="1"/>
          <p:nvPr/>
        </p:nvSpPr>
        <p:spPr>
          <a:xfrm>
            <a:off x="1089380" y="1447396"/>
            <a:ext cx="1208093" cy="646331"/>
          </a:xfrm>
          <a:prstGeom prst="rect">
            <a:avLst/>
          </a:prstGeom>
          <a:noFill/>
          <a:ln>
            <a:noFill/>
          </a:ln>
        </p:spPr>
        <p:txBody>
          <a:bodyPr wrap="square" rtlCol="0">
            <a:spAutoFit/>
          </a:bodyPr>
          <a:lstStyle/>
          <a:p>
            <a:pPr algn="ctr"/>
            <a:r>
              <a:rPr lang="de-DE" b="1" dirty="0">
                <a:solidFill>
                  <a:srgbClr val="00B0F0"/>
                </a:solidFill>
              </a:rPr>
              <a:t>Update OSM</a:t>
            </a:r>
          </a:p>
        </p:txBody>
      </p:sp>
      <p:sp>
        <p:nvSpPr>
          <p:cNvPr id="122" name="Textfeld 121"/>
          <p:cNvSpPr txBox="1"/>
          <p:nvPr/>
        </p:nvSpPr>
        <p:spPr>
          <a:xfrm>
            <a:off x="845639" y="4137835"/>
            <a:ext cx="1636574" cy="646331"/>
          </a:xfrm>
          <a:prstGeom prst="rect">
            <a:avLst/>
          </a:prstGeom>
          <a:noFill/>
          <a:ln>
            <a:noFill/>
          </a:ln>
        </p:spPr>
        <p:txBody>
          <a:bodyPr wrap="square" rtlCol="0">
            <a:spAutoFit/>
          </a:bodyPr>
          <a:lstStyle/>
          <a:p>
            <a:pPr algn="ctr"/>
            <a:r>
              <a:rPr lang="de-DE" dirty="0">
                <a:solidFill>
                  <a:srgbClr val="002060"/>
                </a:solidFill>
              </a:rPr>
              <a:t>Erstimport OSM</a:t>
            </a:r>
          </a:p>
        </p:txBody>
      </p:sp>
      <p:sp>
        <p:nvSpPr>
          <p:cNvPr id="123" name="Textfeld 122"/>
          <p:cNvSpPr txBox="1"/>
          <p:nvPr/>
        </p:nvSpPr>
        <p:spPr>
          <a:xfrm>
            <a:off x="799338" y="5484264"/>
            <a:ext cx="1640294" cy="369332"/>
          </a:xfrm>
          <a:prstGeom prst="rect">
            <a:avLst/>
          </a:prstGeom>
          <a:noFill/>
          <a:ln>
            <a:noFill/>
          </a:ln>
        </p:spPr>
        <p:txBody>
          <a:bodyPr wrap="square" rtlCol="0">
            <a:spAutoFit/>
          </a:bodyPr>
          <a:lstStyle/>
          <a:p>
            <a:pPr algn="ctr"/>
            <a:r>
              <a:rPr lang="de-DE" dirty="0">
                <a:solidFill>
                  <a:srgbClr val="7030A0"/>
                </a:solidFill>
              </a:rPr>
              <a:t>Fernerkundung</a:t>
            </a:r>
          </a:p>
        </p:txBody>
      </p:sp>
      <p:sp>
        <p:nvSpPr>
          <p:cNvPr id="65" name="Rechteck 64"/>
          <p:cNvSpPr/>
          <p:nvPr/>
        </p:nvSpPr>
        <p:spPr>
          <a:xfrm>
            <a:off x="8243303" y="3345099"/>
            <a:ext cx="126920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a:solidFill>
                  <a:schemeClr val="tx1"/>
                </a:solidFill>
                <a:ea typeface="Calibri" panose="020F0502020204030204" pitchFamily="34" charset="0"/>
                <a:cs typeface="Times New Roman" panose="02020603050405020304" pitchFamily="18" charset="0"/>
              </a:rPr>
              <a:t>PostgreSQL</a:t>
            </a:r>
            <a:r>
              <a:rPr lang="de-DE" sz="1100" b="1" dirty="0">
                <a:solidFill>
                  <a:schemeClr val="tx1"/>
                </a:solidFill>
                <a:ea typeface="Calibri" panose="020F0502020204030204" pitchFamily="34" charset="0"/>
                <a:cs typeface="Times New Roman" panose="02020603050405020304" pitchFamily="18" charset="0"/>
              </a:rPr>
              <a:t> + </a:t>
            </a:r>
            <a:r>
              <a:rPr lang="de-DE" sz="1100" b="1" dirty="0" err="1">
                <a:solidFill>
                  <a:schemeClr val="tx1"/>
                </a:solidFill>
                <a:ea typeface="Calibri" panose="020F0502020204030204" pitchFamily="34" charset="0"/>
                <a:cs typeface="Times New Roman" panose="02020603050405020304" pitchFamily="18" charset="0"/>
              </a:rPr>
              <a:t>PostGIS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8243303" y="1865989"/>
            <a:ext cx="1272017" cy="509905"/>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Eigene </a:t>
            </a:r>
            <a:r>
              <a:rPr lang="de-DE" sz="1100" b="1" dirty="0" err="1">
                <a:solidFill>
                  <a:schemeClr val="tx1"/>
                </a:solidFill>
                <a:ea typeface="Calibri" panose="020F0502020204030204" pitchFamily="34" charset="0"/>
                <a:cs typeface="Times New Roman" panose="02020603050405020304" pitchFamily="18" charset="0"/>
              </a:rPr>
              <a:t>OSM-Datenbank</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8333300" y="4421944"/>
            <a:ext cx="978218" cy="625480"/>
          </a:xfrm>
          <a:prstGeom prst="flowChartMulti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p:nvPr/>
        </p:nvCxnSpPr>
        <p:spPr>
          <a:xfrm rot="5400000">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p:nvPr/>
        </p:nvCxnSpPr>
        <p:spPr>
          <a:xfrm rot="5400000" flipH="1" flipV="1">
            <a:off x="8346833" y="2859793"/>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8191310" y="5658086"/>
            <a:ext cx="1208093" cy="646331"/>
          </a:xfrm>
          <a:prstGeom prst="rect">
            <a:avLst/>
          </a:prstGeom>
          <a:noFill/>
          <a:ln>
            <a:noFill/>
          </a:ln>
        </p:spPr>
        <p:txBody>
          <a:bodyPr wrap="square" rtlCol="0">
            <a:spAutoFit/>
          </a:bodyPr>
          <a:lstStyle/>
          <a:p>
            <a:pPr algn="r"/>
            <a:r>
              <a:rPr lang="de-DE" b="1" dirty="0">
                <a:solidFill>
                  <a:srgbClr val="FFC000"/>
                </a:solidFill>
              </a:rPr>
              <a:t>Datenhaltung</a:t>
            </a:r>
          </a:p>
        </p:txBody>
      </p:sp>
      <p:cxnSp>
        <p:nvCxnSpPr>
          <p:cNvPr id="25" name="Gerade Verbindung mit Pfeil 108"/>
          <p:cNvCxnSpPr>
            <a:stCxn id="77" idx="4"/>
            <a:endCxn id="33" idx="1"/>
          </p:cNvCxnSpPr>
          <p:nvPr/>
        </p:nvCxnSpPr>
        <p:spPr>
          <a:xfrm>
            <a:off x="2596578" y="2714378"/>
            <a:ext cx="1066756" cy="601754"/>
          </a:xfrm>
          <a:prstGeom prst="bentConnector3">
            <a:avLst>
              <a:gd name="adj1" fmla="val 55078"/>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1244793" y="1213839"/>
            <a:ext cx="1028999" cy="258126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a:endCxn id="123" idx="0"/>
          </p:cNvCxnSpPr>
          <p:nvPr/>
        </p:nvCxnSpPr>
        <p:spPr>
          <a:xfrm rot="16200000" flipH="1">
            <a:off x="371903" y="4236682"/>
            <a:ext cx="1344337" cy="1150827"/>
          </a:xfrm>
          <a:prstGeom prst="bentConnector3">
            <a:avLst>
              <a:gd name="adj1" fmla="val 100306"/>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28932" cy="11209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e-DE" sz="1200" b="1" dirty="0" smtClean="0">
                <a:solidFill>
                  <a:schemeClr val="tx1"/>
                </a:solidFill>
                <a:ea typeface="Calibri" panose="020F0502020204030204" pitchFamily="34" charset="0"/>
                <a:cs typeface="Times New Roman" panose="02020603050405020304" pitchFamily="18" charset="0"/>
              </a:rPr>
              <a:t>Open-Layers </a:t>
            </a:r>
            <a:endParaRPr lang="de-DE" sz="12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de-DE" sz="1200" dirty="0">
                <a:solidFill>
                  <a:schemeClr val="tx1"/>
                </a:solidFill>
                <a:ea typeface="Calibri" panose="020F0502020204030204" pitchFamily="34" charset="0"/>
                <a:cs typeface="Times New Roman" panose="02020603050405020304" pitchFamily="18" charset="0"/>
              </a:rPr>
              <a:t>Definition des Umringes</a:t>
            </a:r>
          </a:p>
        </p:txBody>
      </p:sp>
      <p:sp>
        <p:nvSpPr>
          <p:cNvPr id="33" name="Textfeld 32"/>
          <p:cNvSpPr txBox="1"/>
          <p:nvPr/>
        </p:nvSpPr>
        <p:spPr>
          <a:xfrm>
            <a:off x="3663333" y="3049354"/>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4" name="Rechteck 33"/>
          <p:cNvSpPr/>
          <p:nvPr/>
        </p:nvSpPr>
        <p:spPr>
          <a:xfrm>
            <a:off x="3765976" y="3682500"/>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35" name="Gewinkelte Verbindung 34"/>
          <p:cNvCxnSpPr>
            <a:stCxn id="36" idx="3"/>
          </p:cNvCxnSpPr>
          <p:nvPr/>
        </p:nvCxnSpPr>
        <p:spPr>
          <a:xfrm flipV="1">
            <a:off x="4409395" y="2906832"/>
            <a:ext cx="1791393" cy="1439444"/>
          </a:xfrm>
          <a:prstGeom prst="bentConnector3">
            <a:avLst>
              <a:gd name="adj1" fmla="val 100114"/>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3774791" y="4207777"/>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4" idx="2"/>
            <a:endCxn id="36" idx="0"/>
          </p:cNvCxnSpPr>
          <p:nvPr/>
        </p:nvCxnSpPr>
        <p:spPr>
          <a:xfrm>
            <a:off x="4092093" y="4046162"/>
            <a:ext cx="0" cy="161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4" idx="0"/>
            <a:endCxn id="33" idx="2"/>
          </p:cNvCxnSpPr>
          <p:nvPr/>
        </p:nvCxnSpPr>
        <p:spPr>
          <a:xfrm flipV="1">
            <a:off x="4092093" y="3511018"/>
            <a:ext cx="0" cy="171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winkelte Verbindung 38"/>
          <p:cNvCxnSpPr>
            <a:stCxn id="33" idx="3"/>
          </p:cNvCxnSpPr>
          <p:nvPr/>
        </p:nvCxnSpPr>
        <p:spPr>
          <a:xfrm flipV="1">
            <a:off x="4520852" y="2906832"/>
            <a:ext cx="1679935" cy="373354"/>
          </a:xfrm>
          <a:prstGeom prst="bentConnector3">
            <a:avLst>
              <a:gd name="adj1" fmla="val 100214"/>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08"/>
          <p:cNvCxnSpPr>
            <a:stCxn id="77" idx="4"/>
            <a:endCxn id="36" idx="1"/>
          </p:cNvCxnSpPr>
          <p:nvPr/>
        </p:nvCxnSpPr>
        <p:spPr>
          <a:xfrm>
            <a:off x="2596578" y="2714378"/>
            <a:ext cx="1178214" cy="1631898"/>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108"/>
          <p:cNvCxnSpPr/>
          <p:nvPr/>
        </p:nvCxnSpPr>
        <p:spPr>
          <a:xfrm flipV="1">
            <a:off x="856682" y="2716266"/>
            <a:ext cx="2063251" cy="1012330"/>
          </a:xfrm>
          <a:prstGeom prst="bentConnector3">
            <a:avLst>
              <a:gd name="adj1" fmla="val 99887"/>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Flussdiagramm: Magnetplattenspeicher 66"/>
          <p:cNvSpPr/>
          <p:nvPr/>
        </p:nvSpPr>
        <p:spPr>
          <a:xfrm>
            <a:off x="1015818" y="4778132"/>
            <a:ext cx="1217862" cy="499635"/>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USGS EarthExplorer</a:t>
            </a:r>
          </a:p>
        </p:txBody>
      </p:sp>
      <p:sp>
        <p:nvSpPr>
          <p:cNvPr id="73" name="Rechteck 72"/>
          <p:cNvSpPr/>
          <p:nvPr/>
        </p:nvSpPr>
        <p:spPr>
          <a:xfrm>
            <a:off x="3085777" y="5195032"/>
            <a:ext cx="721352" cy="564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SNAP </a:t>
            </a:r>
            <a:r>
              <a:rPr lang="de-DE" sz="1200" b="1" dirty="0" err="1">
                <a:solidFill>
                  <a:schemeClr val="tx1"/>
                </a:solidFill>
                <a:ea typeface="Calibri" panose="020F0502020204030204" pitchFamily="34" charset="0"/>
                <a:cs typeface="Times New Roman" panose="02020603050405020304" pitchFamily="18" charset="0"/>
              </a:rPr>
              <a:t>pconvert</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74" name="Rechteck 73"/>
          <p:cNvSpPr/>
          <p:nvPr/>
        </p:nvSpPr>
        <p:spPr>
          <a:xfrm>
            <a:off x="5081449" y="5155159"/>
            <a:ext cx="790607" cy="6377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GDAL </a:t>
            </a:r>
            <a:r>
              <a:rPr lang="de-DE" sz="1200" b="1" dirty="0" err="1">
                <a:solidFill>
                  <a:schemeClr val="tx1"/>
                </a:solidFill>
                <a:ea typeface="Calibri" panose="020F0502020204030204" pitchFamily="34" charset="0"/>
                <a:cs typeface="Times New Roman" panose="02020603050405020304" pitchFamily="18" charset="0"/>
              </a:rPr>
              <a:t>gdalwarp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75" name="Gerade Verbindung mit Pfeil 37"/>
          <p:cNvCxnSpPr>
            <a:stCxn id="73" idx="3"/>
            <a:endCxn id="74" idx="1"/>
          </p:cNvCxnSpPr>
          <p:nvPr/>
        </p:nvCxnSpPr>
        <p:spPr>
          <a:xfrm flipV="1">
            <a:off x="3807129" y="5474026"/>
            <a:ext cx="1274319" cy="320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44"/>
          <p:cNvCxnSpPr>
            <a:stCxn id="74" idx="3"/>
            <a:endCxn id="112" idx="1"/>
          </p:cNvCxnSpPr>
          <p:nvPr/>
        </p:nvCxnSpPr>
        <p:spPr>
          <a:xfrm flipV="1">
            <a:off x="5872056" y="4734685"/>
            <a:ext cx="2461245" cy="739341"/>
          </a:xfrm>
          <a:prstGeom prst="bentConnector3">
            <a:avLst>
              <a:gd name="adj1" fmla="val 50000"/>
            </a:avLst>
          </a:prstGeom>
          <a:ln>
            <a:solidFill>
              <a:schemeClr val="tx1">
                <a:alpha val="3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rade Verbindung mit Pfeil 37"/>
          <p:cNvCxnSpPr>
            <a:stCxn id="67" idx="3"/>
            <a:endCxn id="73" idx="1"/>
          </p:cNvCxnSpPr>
          <p:nvPr/>
        </p:nvCxnSpPr>
        <p:spPr>
          <a:xfrm rot="16200000" flipH="1">
            <a:off x="2255531" y="4646984"/>
            <a:ext cx="199464" cy="14610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hteck 102"/>
          <p:cNvSpPr/>
          <p:nvPr/>
        </p:nvSpPr>
        <p:spPr>
          <a:xfrm>
            <a:off x="922005" y="4659201"/>
            <a:ext cx="6667682" cy="1188623"/>
          </a:xfrm>
          <a:prstGeom prst="rect">
            <a:avLst/>
          </a:prstGeom>
          <a:solidFill>
            <a:schemeClr val="bg1">
              <a:lumMod val="85000"/>
              <a:alpha val="60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5" name="Rechteck 94"/>
          <p:cNvSpPr/>
          <p:nvPr/>
        </p:nvSpPr>
        <p:spPr>
          <a:xfrm>
            <a:off x="922006" y="2975624"/>
            <a:ext cx="6667681" cy="1578121"/>
          </a:xfrm>
          <a:prstGeom prst="rect">
            <a:avLst/>
          </a:prstGeom>
          <a:solidFill>
            <a:schemeClr val="bg1">
              <a:lumMod val="85000"/>
              <a:alpha val="60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77" name="Flussdiagramm: Magnetplattenspeicher 76"/>
          <p:cNvSpPr/>
          <p:nvPr/>
        </p:nvSpPr>
        <p:spPr>
          <a:xfrm>
            <a:off x="1167768" y="2257392"/>
            <a:ext cx="1428810" cy="913972"/>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a:solidFill>
                  <a:schemeClr val="tx1"/>
                </a:solidFill>
                <a:ea typeface="Calibri" panose="020F0502020204030204" pitchFamily="34" charset="0"/>
                <a:cs typeface="Times New Roman" panose="02020603050405020304" pitchFamily="18" charset="0"/>
              </a:rPr>
              <a:t>OpenStreetMap</a:t>
            </a:r>
            <a:endParaRPr lang="de-DE" b="1" dirty="0">
              <a:solidFill>
                <a:schemeClr val="tx1"/>
              </a:solidFill>
              <a:ea typeface="Calibri" panose="020F0502020204030204" pitchFamily="34" charset="0"/>
              <a:cs typeface="Times New Roman" panose="02020603050405020304" pitchFamily="18" charset="0"/>
            </a:endParaRPr>
          </a:p>
        </p:txBody>
      </p:sp>
      <p:sp>
        <p:nvSpPr>
          <p:cNvPr id="31" name="Rechteck 30"/>
          <p:cNvSpPr/>
          <p:nvPr/>
        </p:nvSpPr>
        <p:spPr>
          <a:xfrm>
            <a:off x="5449364" y="2560342"/>
            <a:ext cx="1358513" cy="44523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osm2pgsql</a:t>
            </a:r>
          </a:p>
        </p:txBody>
      </p:sp>
      <p:sp>
        <p:nvSpPr>
          <p:cNvPr id="113" name="Rechteck 112"/>
          <p:cNvSpPr/>
          <p:nvPr/>
        </p:nvSpPr>
        <p:spPr>
          <a:xfrm>
            <a:off x="3516997" y="1763586"/>
            <a:ext cx="1150191" cy="40778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tx1"/>
                </a:solidFill>
                <a:ea typeface="Calibri" panose="020F0502020204030204" pitchFamily="34" charset="0"/>
                <a:cs typeface="Times New Roman" panose="02020603050405020304" pitchFamily="18" charset="0"/>
              </a:rPr>
              <a:t>Osmosis</a:t>
            </a:r>
          </a:p>
        </p:txBody>
      </p:sp>
      <p:cxnSp>
        <p:nvCxnSpPr>
          <p:cNvPr id="116" name="Gewinkelte Verbindung 115"/>
          <p:cNvCxnSpPr>
            <a:stCxn id="113" idx="3"/>
            <a:endCxn id="31" idx="0"/>
          </p:cNvCxnSpPr>
          <p:nvPr/>
        </p:nvCxnSpPr>
        <p:spPr>
          <a:xfrm>
            <a:off x="4667189" y="1967480"/>
            <a:ext cx="1461432" cy="5928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hteck 91"/>
          <p:cNvSpPr/>
          <p:nvPr/>
        </p:nvSpPr>
        <p:spPr>
          <a:xfrm>
            <a:off x="7739001" y="1214752"/>
            <a:ext cx="2112710" cy="5021147"/>
          </a:xfrm>
          <a:prstGeom prst="rect">
            <a:avLst/>
          </a:prstGeom>
          <a:solidFill>
            <a:schemeClr val="bg1">
              <a:lumMod val="85000"/>
              <a:alpha val="60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32" name="Gerade Verbindung mit Pfeil 46"/>
          <p:cNvCxnSpPr>
            <a:stCxn id="31" idx="3"/>
            <a:endCxn id="65" idx="1"/>
          </p:cNvCxnSpPr>
          <p:nvPr/>
        </p:nvCxnSpPr>
        <p:spPr>
          <a:xfrm>
            <a:off x="6807878" y="2782961"/>
            <a:ext cx="1435425" cy="6954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Gewinkelte Verbindung 124"/>
          <p:cNvCxnSpPr>
            <a:endCxn id="113" idx="1"/>
          </p:cNvCxnSpPr>
          <p:nvPr/>
        </p:nvCxnSpPr>
        <p:spPr>
          <a:xfrm flipV="1">
            <a:off x="2607177" y="1967480"/>
            <a:ext cx="909820" cy="73247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3052889" y="5812369"/>
            <a:ext cx="2075701"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Tree>
    <p:extLst>
      <p:ext uri="{BB962C8B-B14F-4D97-AF65-F5344CB8AC3E}">
        <p14:creationId xmlns:p14="http://schemas.microsoft.com/office/powerpoint/2010/main" val="276683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a:spLocks noGrp="1"/>
          </p:cNvSpPr>
          <p:nvPr>
            <p:ph type="title"/>
          </p:nvPr>
        </p:nvSpPr>
        <p:spPr/>
        <p:txBody>
          <a:bodyPr/>
          <a:lstStyle/>
          <a:p>
            <a:r>
              <a:rPr lang="de-DE" dirty="0" smtClean="0"/>
              <a:t>Eigener Ansatz – „disasterGIS“</a:t>
            </a:r>
            <a:endParaRPr lang="de-DE" dirty="0"/>
          </a:p>
        </p:txBody>
      </p:sp>
      <p:sp>
        <p:nvSpPr>
          <p:cNvPr id="6" name="Foliennummernplatzhalter 5"/>
          <p:cNvSpPr>
            <a:spLocks noGrp="1"/>
          </p:cNvSpPr>
          <p:nvPr>
            <p:ph type="sldNum" sz="quarter" idx="11"/>
          </p:nvPr>
        </p:nvSpPr>
        <p:spPr/>
        <p:txBody>
          <a:bodyPr/>
          <a:lstStyle/>
          <a:p>
            <a:fld id="{4892D846-B0A7-4DFB-99C2-AC0D5C4C5C04}" type="slidenum">
              <a:rPr lang="de-DE" smtClean="0"/>
              <a:t>24</a:t>
            </a:fld>
            <a:endParaRPr lang="de-DE"/>
          </a:p>
        </p:txBody>
      </p:sp>
      <p:sp>
        <p:nvSpPr>
          <p:cNvPr id="86" name="Rechteck 85"/>
          <p:cNvSpPr/>
          <p:nvPr/>
        </p:nvSpPr>
        <p:spPr>
          <a:xfrm>
            <a:off x="8586628" y="1233715"/>
            <a:ext cx="1236794" cy="5021146"/>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6"/>
              </a:solidFill>
            </a:endParaRPr>
          </a:p>
        </p:txBody>
      </p:sp>
      <p:sp>
        <p:nvSpPr>
          <p:cNvPr id="87" name="Textfeld 86"/>
          <p:cNvSpPr txBox="1"/>
          <p:nvPr/>
        </p:nvSpPr>
        <p:spPr>
          <a:xfrm>
            <a:off x="8649456" y="5555247"/>
            <a:ext cx="1235102" cy="923330"/>
          </a:xfrm>
          <a:prstGeom prst="rect">
            <a:avLst/>
          </a:prstGeom>
          <a:noFill/>
          <a:ln>
            <a:noFill/>
          </a:ln>
        </p:spPr>
        <p:txBody>
          <a:bodyPr wrap="square" rtlCol="0">
            <a:spAutoFit/>
          </a:bodyPr>
          <a:lstStyle/>
          <a:p>
            <a:pPr algn="ctr"/>
            <a:r>
              <a:rPr lang="de-DE" b="1" dirty="0">
                <a:solidFill>
                  <a:schemeClr val="accent6"/>
                </a:solidFill>
              </a:rPr>
              <a:t>Präsentation</a:t>
            </a:r>
          </a:p>
          <a:p>
            <a:pPr algn="ctr"/>
            <a:r>
              <a:rPr lang="de-DE" dirty="0">
                <a:solidFill>
                  <a:schemeClr val="accent6"/>
                </a:solidFill>
              </a:rPr>
              <a:t>Export</a:t>
            </a:r>
          </a:p>
        </p:txBody>
      </p:sp>
      <p:sp>
        <p:nvSpPr>
          <p:cNvPr id="88" name="Rechteck 87"/>
          <p:cNvSpPr/>
          <p:nvPr/>
        </p:nvSpPr>
        <p:spPr>
          <a:xfrm>
            <a:off x="6086221" y="1233713"/>
            <a:ext cx="2394470" cy="5021147"/>
          </a:xfrm>
          <a:prstGeom prst="rect">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 name="Textfeld 88"/>
          <p:cNvSpPr txBox="1"/>
          <p:nvPr/>
        </p:nvSpPr>
        <p:spPr>
          <a:xfrm>
            <a:off x="6736707" y="5583296"/>
            <a:ext cx="1208093" cy="923330"/>
          </a:xfrm>
          <a:prstGeom prst="rect">
            <a:avLst/>
          </a:prstGeom>
          <a:noFill/>
          <a:ln>
            <a:noFill/>
          </a:ln>
        </p:spPr>
        <p:txBody>
          <a:bodyPr wrap="square" rtlCol="0">
            <a:spAutoFit/>
          </a:bodyPr>
          <a:lstStyle/>
          <a:p>
            <a:pPr algn="ctr"/>
            <a:r>
              <a:rPr lang="de-DE" b="1" dirty="0">
                <a:solidFill>
                  <a:schemeClr val="accent5"/>
                </a:solidFill>
              </a:rPr>
              <a:t>Applikation</a:t>
            </a:r>
          </a:p>
          <a:p>
            <a:pPr algn="ctr"/>
            <a:r>
              <a:rPr lang="de-DE" dirty="0">
                <a:solidFill>
                  <a:schemeClr val="accent5"/>
                </a:solidFill>
              </a:rPr>
              <a:t>Styling</a:t>
            </a:r>
          </a:p>
        </p:txBody>
      </p:sp>
      <p:sp>
        <p:nvSpPr>
          <p:cNvPr id="94" name="Rechteck 93"/>
          <p:cNvSpPr/>
          <p:nvPr/>
        </p:nvSpPr>
        <p:spPr>
          <a:xfrm>
            <a:off x="891539" y="1376064"/>
            <a:ext cx="3205005" cy="1319500"/>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lumMod val="60000"/>
                  <a:lumOff val="40000"/>
                </a:schemeClr>
              </a:solidFill>
            </a:endParaRPr>
          </a:p>
        </p:txBody>
      </p:sp>
      <p:sp>
        <p:nvSpPr>
          <p:cNvPr id="95" name="Rechteck 94"/>
          <p:cNvSpPr/>
          <p:nvPr/>
        </p:nvSpPr>
        <p:spPr>
          <a:xfrm>
            <a:off x="891541" y="2857500"/>
            <a:ext cx="3205003" cy="1375197"/>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endParaRPr>
          </a:p>
        </p:txBody>
      </p:sp>
      <p:sp>
        <p:nvSpPr>
          <p:cNvPr id="103" name="Rechteck 102"/>
          <p:cNvSpPr/>
          <p:nvPr/>
        </p:nvSpPr>
        <p:spPr>
          <a:xfrm>
            <a:off x="891539" y="4572830"/>
            <a:ext cx="3205005" cy="1305583"/>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1" name="Textfeld 120"/>
          <p:cNvSpPr txBox="1"/>
          <p:nvPr/>
        </p:nvSpPr>
        <p:spPr>
          <a:xfrm>
            <a:off x="1214667" y="1411916"/>
            <a:ext cx="1208093" cy="646331"/>
          </a:xfrm>
          <a:prstGeom prst="rect">
            <a:avLst/>
          </a:prstGeom>
          <a:noFill/>
          <a:ln>
            <a:noFill/>
          </a:ln>
        </p:spPr>
        <p:txBody>
          <a:bodyPr wrap="square" rtlCol="0">
            <a:spAutoFit/>
          </a:bodyPr>
          <a:lstStyle/>
          <a:p>
            <a:pPr algn="ctr"/>
            <a:r>
              <a:rPr lang="de-DE" dirty="0">
                <a:solidFill>
                  <a:srgbClr val="00B0F0"/>
                </a:solidFill>
              </a:rPr>
              <a:t>Update OSM</a:t>
            </a:r>
          </a:p>
        </p:txBody>
      </p:sp>
      <p:sp>
        <p:nvSpPr>
          <p:cNvPr id="122" name="Textfeld 121"/>
          <p:cNvSpPr txBox="1"/>
          <p:nvPr/>
        </p:nvSpPr>
        <p:spPr>
          <a:xfrm>
            <a:off x="881625" y="3819799"/>
            <a:ext cx="1405620" cy="646331"/>
          </a:xfrm>
          <a:prstGeom prst="rect">
            <a:avLst/>
          </a:prstGeom>
          <a:noFill/>
          <a:ln>
            <a:noFill/>
          </a:ln>
        </p:spPr>
        <p:txBody>
          <a:bodyPr wrap="square" rtlCol="0">
            <a:spAutoFit/>
          </a:bodyPr>
          <a:lstStyle/>
          <a:p>
            <a:pPr algn="ctr"/>
            <a:r>
              <a:rPr lang="de-DE" dirty="0">
                <a:solidFill>
                  <a:srgbClr val="002060"/>
                </a:solidFill>
              </a:rPr>
              <a:t>Erstimport OSM</a:t>
            </a:r>
          </a:p>
        </p:txBody>
      </p:sp>
      <p:sp>
        <p:nvSpPr>
          <p:cNvPr id="123" name="Textfeld 122"/>
          <p:cNvSpPr txBox="1"/>
          <p:nvPr/>
        </p:nvSpPr>
        <p:spPr>
          <a:xfrm>
            <a:off x="2285634" y="4682395"/>
            <a:ext cx="1377619" cy="646331"/>
          </a:xfrm>
          <a:prstGeom prst="rect">
            <a:avLst/>
          </a:prstGeom>
          <a:noFill/>
          <a:ln>
            <a:noFill/>
          </a:ln>
        </p:spPr>
        <p:txBody>
          <a:bodyPr wrap="square" rtlCol="0">
            <a:spAutoFit/>
          </a:bodyPr>
          <a:lstStyle/>
          <a:p>
            <a:pPr algn="ctr"/>
            <a:r>
              <a:rPr lang="de-DE" dirty="0">
                <a:solidFill>
                  <a:srgbClr val="7030A0"/>
                </a:solidFill>
              </a:rPr>
              <a:t>Fernerkundung</a:t>
            </a:r>
          </a:p>
        </p:txBody>
      </p:sp>
      <p:sp>
        <p:nvSpPr>
          <p:cNvPr id="65" name="Rechteck 64"/>
          <p:cNvSpPr/>
          <p:nvPr/>
        </p:nvSpPr>
        <p:spPr>
          <a:xfrm>
            <a:off x="4644368" y="3241727"/>
            <a:ext cx="126920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a:solidFill>
                  <a:schemeClr val="tx1"/>
                </a:solidFill>
                <a:ea typeface="Calibri" panose="020F0502020204030204" pitchFamily="34" charset="0"/>
                <a:cs typeface="Times New Roman" panose="02020603050405020304" pitchFamily="18" charset="0"/>
              </a:rPr>
              <a:t>PostgreSQL</a:t>
            </a:r>
            <a:r>
              <a:rPr lang="de-DE" sz="1100" b="1" dirty="0">
                <a:solidFill>
                  <a:schemeClr val="tx1"/>
                </a:solidFill>
                <a:ea typeface="Calibri" panose="020F0502020204030204" pitchFamily="34" charset="0"/>
                <a:cs typeface="Times New Roman" panose="02020603050405020304" pitchFamily="18" charset="0"/>
              </a:rPr>
              <a:t> + </a:t>
            </a:r>
            <a:r>
              <a:rPr lang="de-DE" sz="1100" b="1" dirty="0" err="1">
                <a:solidFill>
                  <a:schemeClr val="tx1"/>
                </a:solidFill>
                <a:ea typeface="Calibri" panose="020F0502020204030204" pitchFamily="34" charset="0"/>
                <a:cs typeface="Times New Roman" panose="02020603050405020304" pitchFamily="18" charset="0"/>
              </a:rPr>
              <a:t>PostGIS</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66" name="Flussdiagramm: Magnetplattenspeicher 65"/>
          <p:cNvSpPr/>
          <p:nvPr/>
        </p:nvSpPr>
        <p:spPr>
          <a:xfrm>
            <a:off x="4644368" y="1762617"/>
            <a:ext cx="1272017" cy="509905"/>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Eigene </a:t>
            </a:r>
            <a:r>
              <a:rPr lang="de-DE" sz="1100" b="1" dirty="0" err="1">
                <a:solidFill>
                  <a:schemeClr val="tx1"/>
                </a:solidFill>
                <a:ea typeface="Calibri" panose="020F0502020204030204" pitchFamily="34" charset="0"/>
                <a:cs typeface="Times New Roman" panose="02020603050405020304" pitchFamily="18" charset="0"/>
              </a:rPr>
              <a:t>OSM-Datenbank</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12" name="Flussdiagramm: Mehrere Dokumente 111"/>
          <p:cNvSpPr/>
          <p:nvPr/>
        </p:nvSpPr>
        <p:spPr>
          <a:xfrm>
            <a:off x="4781538" y="4318572"/>
            <a:ext cx="978218" cy="625480"/>
          </a:xfrm>
          <a:prstGeom prst="flowChartMulti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Dateisystem</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18" name="Gerade Verbindung mit Pfeil 54"/>
          <p:cNvCxnSpPr>
            <a:stCxn id="66" idx="3"/>
            <a:endCxn id="65" idx="0"/>
          </p:cNvCxnSpPr>
          <p:nvPr/>
        </p:nvCxnSpPr>
        <p:spPr>
          <a:xfrm rot="5400000">
            <a:off x="4795071" y="2756421"/>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56"/>
          <p:cNvCxnSpPr>
            <a:stCxn id="65" idx="0"/>
            <a:endCxn id="66" idx="3"/>
          </p:cNvCxnSpPr>
          <p:nvPr/>
        </p:nvCxnSpPr>
        <p:spPr>
          <a:xfrm rot="5400000" flipH="1" flipV="1">
            <a:off x="4795071" y="2756421"/>
            <a:ext cx="969206" cy="140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feld 127"/>
          <p:cNvSpPr txBox="1"/>
          <p:nvPr/>
        </p:nvSpPr>
        <p:spPr>
          <a:xfrm>
            <a:off x="4674924" y="5860294"/>
            <a:ext cx="1208093" cy="646331"/>
          </a:xfrm>
          <a:prstGeom prst="rect">
            <a:avLst/>
          </a:prstGeom>
          <a:noFill/>
          <a:ln>
            <a:noFill/>
          </a:ln>
        </p:spPr>
        <p:txBody>
          <a:bodyPr wrap="square" rtlCol="0">
            <a:spAutoFit/>
          </a:bodyPr>
          <a:lstStyle/>
          <a:p>
            <a:pPr algn="r"/>
            <a:r>
              <a:rPr lang="de-DE" b="1" dirty="0">
                <a:solidFill>
                  <a:srgbClr val="FFC000"/>
                </a:solidFill>
              </a:rPr>
              <a:t>Datenhaltung</a:t>
            </a:r>
          </a:p>
        </p:txBody>
      </p:sp>
      <p:cxnSp>
        <p:nvCxnSpPr>
          <p:cNvPr id="25" name="Gerade Verbindung mit Pfeil 108"/>
          <p:cNvCxnSpPr>
            <a:stCxn id="44" idx="4"/>
          </p:cNvCxnSpPr>
          <p:nvPr/>
        </p:nvCxnSpPr>
        <p:spPr>
          <a:xfrm>
            <a:off x="2095951" y="2755735"/>
            <a:ext cx="420086" cy="363824"/>
          </a:xfrm>
          <a:prstGeom prst="bentConnector3">
            <a:avLst>
              <a:gd name="adj1" fmla="val 6326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28" idx="0"/>
          </p:cNvCxnSpPr>
          <p:nvPr/>
        </p:nvCxnSpPr>
        <p:spPr>
          <a:xfrm rot="5400000" flipH="1" flipV="1">
            <a:off x="253994" y="2058300"/>
            <a:ext cx="1175337" cy="746009"/>
          </a:xfrm>
          <a:prstGeom prst="bentConnector3">
            <a:avLst>
              <a:gd name="adj1" fmla="val 10063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winkelte Verbindung 26"/>
          <p:cNvCxnSpPr>
            <a:stCxn id="28" idx="2"/>
          </p:cNvCxnSpPr>
          <p:nvPr/>
        </p:nvCxnSpPr>
        <p:spPr>
          <a:xfrm rot="16200000" flipH="1">
            <a:off x="344324" y="4264261"/>
            <a:ext cx="1350147" cy="110147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104191" y="3018971"/>
            <a:ext cx="728932" cy="112095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e-DE" sz="1200" b="1" dirty="0" smtClean="0">
                <a:solidFill>
                  <a:schemeClr val="tx1"/>
                </a:solidFill>
                <a:ea typeface="Calibri" panose="020F0502020204030204" pitchFamily="34" charset="0"/>
                <a:cs typeface="Times New Roman" panose="02020603050405020304" pitchFamily="18" charset="0"/>
              </a:rPr>
              <a:t>Open-Layers </a:t>
            </a:r>
            <a:endParaRPr lang="de-DE" sz="12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de-DE" sz="1200" dirty="0">
                <a:solidFill>
                  <a:schemeClr val="tx1"/>
                </a:solidFill>
                <a:ea typeface="Calibri" panose="020F0502020204030204" pitchFamily="34" charset="0"/>
                <a:cs typeface="Times New Roman" panose="02020603050405020304" pitchFamily="18" charset="0"/>
              </a:rPr>
              <a:t>Definition des Umringes</a:t>
            </a:r>
          </a:p>
        </p:txBody>
      </p:sp>
      <p:sp>
        <p:nvSpPr>
          <p:cNvPr id="34" name="Textfeld 33"/>
          <p:cNvSpPr txBox="1"/>
          <p:nvPr/>
        </p:nvSpPr>
        <p:spPr>
          <a:xfrm>
            <a:off x="2518835" y="2862819"/>
            <a:ext cx="857519" cy="461665"/>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regional</a:t>
            </a:r>
          </a:p>
          <a:p>
            <a:pPr algn="ctr"/>
            <a:r>
              <a:rPr lang="de-DE" sz="1200" i="1" dirty="0" err="1"/>
              <a:t>extract</a:t>
            </a:r>
            <a:endParaRPr lang="de-DE" sz="1200" i="1" dirty="0"/>
          </a:p>
        </p:txBody>
      </p:sp>
      <p:sp>
        <p:nvSpPr>
          <p:cNvPr id="35" name="Rechteck 34"/>
          <p:cNvSpPr/>
          <p:nvPr/>
        </p:nvSpPr>
        <p:spPr>
          <a:xfrm>
            <a:off x="2615073" y="3447621"/>
            <a:ext cx="652233" cy="3636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wget</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36" name="Textfeld 35"/>
          <p:cNvSpPr txBox="1"/>
          <p:nvPr/>
        </p:nvSpPr>
        <p:spPr>
          <a:xfrm>
            <a:off x="2624020" y="3929338"/>
            <a:ext cx="634603" cy="276999"/>
          </a:xfrm>
          <a:prstGeom prst="rect">
            <a:avLst/>
          </a:prstGeom>
          <a:solidFill>
            <a:schemeClr val="bg1">
              <a:alpha val="80000"/>
            </a:schemeClr>
          </a:solidFill>
          <a:effectLst/>
          <a:scene3d>
            <a:camera prst="orthographicFront"/>
            <a:lightRig rig="threePt" dir="t"/>
          </a:scene3d>
          <a:sp3d extrusionH="146050">
            <a:extrusionClr>
              <a:schemeClr val="bg1"/>
            </a:extrusionClr>
          </a:sp3d>
        </p:spPr>
        <p:txBody>
          <a:bodyPr wrap="square" rtlCol="0">
            <a:spAutoFit/>
            <a:sp3d/>
          </a:bodyPr>
          <a:lstStyle/>
          <a:p>
            <a:pPr algn="ctr"/>
            <a:r>
              <a:rPr lang="de-DE" sz="1200" i="1" dirty="0"/>
              <a:t>XAPI</a:t>
            </a:r>
          </a:p>
        </p:txBody>
      </p:sp>
      <p:cxnSp>
        <p:nvCxnSpPr>
          <p:cNvPr id="37" name="Gerade Verbindung mit Pfeil 36"/>
          <p:cNvCxnSpPr>
            <a:stCxn id="35" idx="2"/>
            <a:endCxn id="36" idx="0"/>
          </p:cNvCxnSpPr>
          <p:nvPr/>
        </p:nvCxnSpPr>
        <p:spPr>
          <a:xfrm>
            <a:off x="2941190" y="3811283"/>
            <a:ext cx="132" cy="118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35" idx="0"/>
            <a:endCxn id="34" idx="2"/>
          </p:cNvCxnSpPr>
          <p:nvPr/>
        </p:nvCxnSpPr>
        <p:spPr>
          <a:xfrm flipV="1">
            <a:off x="2941190" y="3324483"/>
            <a:ext cx="6404" cy="1231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Flussdiagramm: Magnetplattenspeicher 38"/>
          <p:cNvSpPr/>
          <p:nvPr/>
        </p:nvSpPr>
        <p:spPr>
          <a:xfrm>
            <a:off x="986945" y="4678384"/>
            <a:ext cx="1166385" cy="440562"/>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USGS EarthExplorer</a:t>
            </a:r>
          </a:p>
        </p:txBody>
      </p:sp>
      <p:sp>
        <p:nvSpPr>
          <p:cNvPr id="40" name="Rechteck 39"/>
          <p:cNvSpPr/>
          <p:nvPr/>
        </p:nvSpPr>
        <p:spPr>
          <a:xfrm>
            <a:off x="1897491" y="5207877"/>
            <a:ext cx="721352" cy="564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SNAP </a:t>
            </a:r>
            <a:r>
              <a:rPr lang="de-DE" sz="1200" b="1" dirty="0" err="1">
                <a:solidFill>
                  <a:schemeClr val="tx1"/>
                </a:solidFill>
                <a:ea typeface="Calibri" panose="020F0502020204030204" pitchFamily="34" charset="0"/>
                <a:cs typeface="Times New Roman" panose="02020603050405020304" pitchFamily="18" charset="0"/>
              </a:rPr>
              <a:t>pconvert</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41" name="Rechteck 40"/>
          <p:cNvSpPr/>
          <p:nvPr/>
        </p:nvSpPr>
        <p:spPr>
          <a:xfrm>
            <a:off x="3096562" y="5169781"/>
            <a:ext cx="790607" cy="6377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GDAL </a:t>
            </a:r>
            <a:r>
              <a:rPr lang="de-DE" sz="1200" b="1" dirty="0" err="1">
                <a:solidFill>
                  <a:schemeClr val="tx1"/>
                </a:solidFill>
                <a:ea typeface="Calibri" panose="020F0502020204030204" pitchFamily="34" charset="0"/>
                <a:cs typeface="Times New Roman" panose="02020603050405020304" pitchFamily="18" charset="0"/>
              </a:rPr>
              <a:t>gdalwarp</a:t>
            </a:r>
            <a:endParaRPr lang="de-DE" sz="1200" b="1" dirty="0">
              <a:solidFill>
                <a:schemeClr val="tx1"/>
              </a:solidFill>
              <a:ea typeface="Calibri" panose="020F0502020204030204" pitchFamily="34" charset="0"/>
              <a:cs typeface="Times New Roman" panose="02020603050405020304" pitchFamily="18" charset="0"/>
            </a:endParaRPr>
          </a:p>
        </p:txBody>
      </p:sp>
      <p:cxnSp>
        <p:nvCxnSpPr>
          <p:cNvPr id="42" name="Gerade Verbindung mit Pfeil 37"/>
          <p:cNvCxnSpPr>
            <a:stCxn id="40" idx="3"/>
            <a:endCxn id="41" idx="1"/>
          </p:cNvCxnSpPr>
          <p:nvPr/>
        </p:nvCxnSpPr>
        <p:spPr>
          <a:xfrm flipV="1">
            <a:off x="2618844" y="5488647"/>
            <a:ext cx="477718" cy="142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37"/>
          <p:cNvCxnSpPr>
            <a:stCxn id="39" idx="3"/>
            <a:endCxn id="40" idx="1"/>
          </p:cNvCxnSpPr>
          <p:nvPr/>
        </p:nvCxnSpPr>
        <p:spPr>
          <a:xfrm rot="16200000" flipH="1">
            <a:off x="1548250" y="5140833"/>
            <a:ext cx="371129" cy="32735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Flussdiagramm: Magnetplattenspeicher 43"/>
          <p:cNvSpPr/>
          <p:nvPr/>
        </p:nvSpPr>
        <p:spPr>
          <a:xfrm>
            <a:off x="1072084" y="2504897"/>
            <a:ext cx="1023868" cy="501676"/>
          </a:xfrm>
          <a:prstGeom prst="flowChartMagneticDisk">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err="1">
                <a:solidFill>
                  <a:schemeClr val="tx1"/>
                </a:solidFill>
                <a:ea typeface="Calibri" panose="020F0502020204030204" pitchFamily="34" charset="0"/>
                <a:cs typeface="Times New Roman" panose="02020603050405020304" pitchFamily="18" charset="0"/>
              </a:rPr>
              <a:t>OpenStreetMap</a:t>
            </a:r>
            <a:endParaRPr lang="de-DE" sz="1200" b="1" dirty="0">
              <a:solidFill>
                <a:schemeClr val="tx1"/>
              </a:solidFill>
              <a:ea typeface="Calibri" panose="020F0502020204030204" pitchFamily="34" charset="0"/>
              <a:cs typeface="Times New Roman" panose="02020603050405020304" pitchFamily="18" charset="0"/>
            </a:endParaRPr>
          </a:p>
        </p:txBody>
      </p:sp>
      <p:sp>
        <p:nvSpPr>
          <p:cNvPr id="45" name="Rechteck 44"/>
          <p:cNvSpPr/>
          <p:nvPr/>
        </p:nvSpPr>
        <p:spPr>
          <a:xfrm>
            <a:off x="3235771" y="1855792"/>
            <a:ext cx="724861" cy="31578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osm2pgsql</a:t>
            </a:r>
          </a:p>
        </p:txBody>
      </p:sp>
      <p:sp>
        <p:nvSpPr>
          <p:cNvPr id="46" name="Rechteck 45"/>
          <p:cNvSpPr/>
          <p:nvPr/>
        </p:nvSpPr>
        <p:spPr>
          <a:xfrm>
            <a:off x="1891348" y="1866190"/>
            <a:ext cx="688282" cy="30538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200" b="1" dirty="0">
                <a:solidFill>
                  <a:schemeClr val="tx1"/>
                </a:solidFill>
                <a:ea typeface="Calibri" panose="020F0502020204030204" pitchFamily="34" charset="0"/>
                <a:cs typeface="Times New Roman" panose="02020603050405020304" pitchFamily="18" charset="0"/>
              </a:rPr>
              <a:t>Osmosis</a:t>
            </a:r>
          </a:p>
        </p:txBody>
      </p:sp>
      <p:cxnSp>
        <p:nvCxnSpPr>
          <p:cNvPr id="47" name="Gerade Verbindung mit Pfeil 46"/>
          <p:cNvCxnSpPr>
            <a:stCxn id="45" idx="3"/>
            <a:endCxn id="65" idx="1"/>
          </p:cNvCxnSpPr>
          <p:nvPr/>
        </p:nvCxnSpPr>
        <p:spPr>
          <a:xfrm>
            <a:off x="3960632" y="2013683"/>
            <a:ext cx="683736" cy="136139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winkelte Verbindung 48"/>
          <p:cNvCxnSpPr>
            <a:stCxn id="44" idx="1"/>
            <a:endCxn id="46" idx="1"/>
          </p:cNvCxnSpPr>
          <p:nvPr/>
        </p:nvCxnSpPr>
        <p:spPr>
          <a:xfrm rot="5400000" flipH="1" flipV="1">
            <a:off x="1494676" y="2108226"/>
            <a:ext cx="486015" cy="3073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stCxn id="46" idx="3"/>
            <a:endCxn id="45" idx="1"/>
          </p:cNvCxnSpPr>
          <p:nvPr/>
        </p:nvCxnSpPr>
        <p:spPr>
          <a:xfrm flipV="1">
            <a:off x="2579630" y="2013684"/>
            <a:ext cx="656141" cy="519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46"/>
          <p:cNvCxnSpPr>
            <a:stCxn id="34" idx="3"/>
            <a:endCxn id="45" idx="2"/>
          </p:cNvCxnSpPr>
          <p:nvPr/>
        </p:nvCxnSpPr>
        <p:spPr>
          <a:xfrm flipV="1">
            <a:off x="3376354" y="2171575"/>
            <a:ext cx="221848" cy="9220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Gerade Verbindung mit Pfeil 46"/>
          <p:cNvCxnSpPr>
            <a:stCxn id="41" idx="3"/>
            <a:endCxn id="112" idx="1"/>
          </p:cNvCxnSpPr>
          <p:nvPr/>
        </p:nvCxnSpPr>
        <p:spPr>
          <a:xfrm flipV="1">
            <a:off x="3887169" y="4631313"/>
            <a:ext cx="894369" cy="85733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Gerade Verbindung mit Pfeil 108"/>
          <p:cNvCxnSpPr>
            <a:stCxn id="44" idx="4"/>
            <a:endCxn id="36" idx="1"/>
          </p:cNvCxnSpPr>
          <p:nvPr/>
        </p:nvCxnSpPr>
        <p:spPr>
          <a:xfrm>
            <a:off x="2095951" y="2755735"/>
            <a:ext cx="528069" cy="131210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winkelte Verbindung 105"/>
          <p:cNvCxnSpPr>
            <a:stCxn id="28" idx="3"/>
          </p:cNvCxnSpPr>
          <p:nvPr/>
        </p:nvCxnSpPr>
        <p:spPr>
          <a:xfrm flipV="1">
            <a:off x="833123" y="2755735"/>
            <a:ext cx="1402366" cy="823714"/>
          </a:xfrm>
          <a:prstGeom prst="bentConnector3">
            <a:avLst>
              <a:gd name="adj1" fmla="val 9988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Gerade Verbindung mit Pfeil 46"/>
          <p:cNvCxnSpPr>
            <a:stCxn id="36" idx="3"/>
            <a:endCxn id="45" idx="2"/>
          </p:cNvCxnSpPr>
          <p:nvPr/>
        </p:nvCxnSpPr>
        <p:spPr>
          <a:xfrm flipV="1">
            <a:off x="3258623" y="2171575"/>
            <a:ext cx="339579" cy="189626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hteck 89"/>
          <p:cNvSpPr/>
          <p:nvPr/>
        </p:nvSpPr>
        <p:spPr>
          <a:xfrm>
            <a:off x="55689" y="1233714"/>
            <a:ext cx="4117126" cy="5021148"/>
          </a:xfrm>
          <a:prstGeom prst="rect">
            <a:avLst/>
          </a:prstGeom>
          <a:solidFill>
            <a:schemeClr val="bg1">
              <a:lumMod val="85000"/>
              <a:alpha val="6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92" name="Rechteck 91"/>
          <p:cNvSpPr/>
          <p:nvPr/>
        </p:nvSpPr>
        <p:spPr>
          <a:xfrm>
            <a:off x="4265128" y="1233713"/>
            <a:ext cx="1715157" cy="5021147"/>
          </a:xfrm>
          <a:prstGeom prst="rect">
            <a:avLst/>
          </a:prstGeom>
          <a:solidFill>
            <a:schemeClr val="bg1">
              <a:lumMod val="85000"/>
              <a:alpha val="60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1" name="Rechteck 130"/>
          <p:cNvSpPr/>
          <p:nvPr/>
        </p:nvSpPr>
        <p:spPr>
          <a:xfrm>
            <a:off x="6893749" y="3915094"/>
            <a:ext cx="67123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err="1">
                <a:solidFill>
                  <a:schemeClr val="tx1"/>
                </a:solidFill>
                <a:ea typeface="Calibri" panose="020F0502020204030204" pitchFamily="34" charset="0"/>
                <a:cs typeface="Times New Roman" panose="02020603050405020304" pitchFamily="18" charset="0"/>
              </a:rPr>
              <a:t>Mapnik</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32" name="Gerade Verbindung mit Pfeil 48"/>
          <p:cNvCxnSpPr>
            <a:stCxn id="65" idx="3"/>
            <a:endCxn id="131" idx="1"/>
          </p:cNvCxnSpPr>
          <p:nvPr/>
        </p:nvCxnSpPr>
        <p:spPr>
          <a:xfrm>
            <a:off x="5913574" y="3375078"/>
            <a:ext cx="980176" cy="67336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Rechteck 132"/>
          <p:cNvSpPr/>
          <p:nvPr/>
        </p:nvSpPr>
        <p:spPr>
          <a:xfrm>
            <a:off x="6893750" y="2346892"/>
            <a:ext cx="67123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solidFill>
                  <a:schemeClr val="tx1"/>
                </a:solidFill>
                <a:ea typeface="Calibri" panose="020F0502020204030204" pitchFamily="34" charset="0"/>
                <a:cs typeface="Times New Roman" panose="02020603050405020304" pitchFamily="18" charset="0"/>
              </a:rPr>
              <a:t>Python</a:t>
            </a:r>
          </a:p>
        </p:txBody>
      </p:sp>
      <p:cxnSp>
        <p:nvCxnSpPr>
          <p:cNvPr id="134" name="Gerader Verbinder 133"/>
          <p:cNvCxnSpPr>
            <a:stCxn id="131" idx="0"/>
            <a:endCxn id="133" idx="2"/>
          </p:cNvCxnSpPr>
          <p:nvPr/>
        </p:nvCxnSpPr>
        <p:spPr>
          <a:xfrm flipV="1">
            <a:off x="7229368" y="2613592"/>
            <a:ext cx="1" cy="1301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Gerade Verbindung mit Pfeil 65"/>
          <p:cNvCxnSpPr>
            <a:stCxn id="112" idx="3"/>
            <a:endCxn id="131" idx="1"/>
          </p:cNvCxnSpPr>
          <p:nvPr/>
        </p:nvCxnSpPr>
        <p:spPr>
          <a:xfrm flipV="1">
            <a:off x="5759756" y="4048444"/>
            <a:ext cx="1133994" cy="58286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Gewinkelte Verbindung 135"/>
          <p:cNvCxnSpPr>
            <a:stCxn id="131" idx="3"/>
            <a:endCxn id="149" idx="1"/>
          </p:cNvCxnSpPr>
          <p:nvPr/>
        </p:nvCxnSpPr>
        <p:spPr>
          <a:xfrm flipV="1">
            <a:off x="7564985" y="2833598"/>
            <a:ext cx="1392529" cy="121484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Rechteck 148"/>
          <p:cNvSpPr/>
          <p:nvPr/>
        </p:nvSpPr>
        <p:spPr>
          <a:xfrm>
            <a:off x="8957515" y="2700247"/>
            <a:ext cx="741586"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Bilddatei</a:t>
            </a:r>
            <a:endParaRPr lang="de-DE" sz="1100" b="1" dirty="0">
              <a:solidFill>
                <a:schemeClr val="tx1"/>
              </a:solidFill>
              <a:ea typeface="Calibri" panose="020F0502020204030204" pitchFamily="34" charset="0"/>
              <a:cs typeface="Times New Roman" panose="02020603050405020304" pitchFamily="18" charset="0"/>
            </a:endParaRPr>
          </a:p>
        </p:txBody>
      </p:sp>
      <p:sp>
        <p:nvSpPr>
          <p:cNvPr id="150" name="Rechteck 149"/>
          <p:cNvSpPr/>
          <p:nvPr/>
        </p:nvSpPr>
        <p:spPr>
          <a:xfrm>
            <a:off x="8972472" y="4067932"/>
            <a:ext cx="741587" cy="266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smtClean="0">
                <a:solidFill>
                  <a:schemeClr val="tx1"/>
                </a:solidFill>
                <a:ea typeface="Calibri" panose="020F0502020204030204" pitchFamily="34" charset="0"/>
                <a:cs typeface="Times New Roman" panose="02020603050405020304" pitchFamily="18" charset="0"/>
              </a:rPr>
              <a:t>Kacheln</a:t>
            </a:r>
            <a:endParaRPr lang="de-DE" sz="1100" b="1" dirty="0">
              <a:solidFill>
                <a:schemeClr val="tx1"/>
              </a:solidFill>
              <a:ea typeface="Calibri" panose="020F0502020204030204" pitchFamily="34" charset="0"/>
              <a:cs typeface="Times New Roman" panose="02020603050405020304" pitchFamily="18" charset="0"/>
            </a:endParaRPr>
          </a:p>
        </p:txBody>
      </p:sp>
      <p:cxnSp>
        <p:nvCxnSpPr>
          <p:cNvPr id="151" name="Gewinkelte Verbindung 150"/>
          <p:cNvCxnSpPr>
            <a:stCxn id="131" idx="3"/>
            <a:endCxn id="150" idx="1"/>
          </p:cNvCxnSpPr>
          <p:nvPr/>
        </p:nvCxnSpPr>
        <p:spPr>
          <a:xfrm>
            <a:off x="7564985" y="4048444"/>
            <a:ext cx="1407487" cy="15283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1214174" y="5822308"/>
            <a:ext cx="2075701" cy="369332"/>
          </a:xfrm>
          <a:prstGeom prst="rect">
            <a:avLst/>
          </a:prstGeom>
          <a:noFill/>
          <a:ln>
            <a:noFill/>
          </a:ln>
        </p:spPr>
        <p:txBody>
          <a:bodyPr wrap="square" rtlCol="0">
            <a:spAutoFit/>
          </a:bodyPr>
          <a:lstStyle/>
          <a:p>
            <a:pPr algn="ctr"/>
            <a:r>
              <a:rPr lang="de-DE" b="1" dirty="0" smtClean="0">
                <a:solidFill>
                  <a:srgbClr val="FF0000"/>
                </a:solidFill>
              </a:rPr>
              <a:t>Data Import Tier</a:t>
            </a:r>
            <a:endParaRPr lang="de-DE" b="1" dirty="0">
              <a:solidFill>
                <a:srgbClr val="FF0000"/>
              </a:solidFill>
            </a:endParaRPr>
          </a:p>
        </p:txBody>
      </p:sp>
    </p:spTree>
    <p:extLst>
      <p:ext uri="{BB962C8B-B14F-4D97-AF65-F5344CB8AC3E}">
        <p14:creationId xmlns:p14="http://schemas.microsoft.com/office/powerpoint/2010/main" val="275942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350BE29-475A-49B1-8404-F5A7BA218647}"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25</a:t>
            </a:fld>
            <a:endParaRPr lang="de-DE"/>
          </a:p>
        </p:txBody>
      </p:sp>
      <p:pic>
        <p:nvPicPr>
          <p:cNvPr id="8" name="Grafik 7"/>
          <p:cNvPicPr>
            <a:picLocks noChangeAspect="1"/>
          </p:cNvPicPr>
          <p:nvPr/>
        </p:nvPicPr>
        <p:blipFill rotWithShape="1">
          <a:blip r:embed="rId3"/>
          <a:srcRect b="1252"/>
          <a:stretch/>
        </p:blipFill>
        <p:spPr>
          <a:xfrm>
            <a:off x="-23217" y="-12700"/>
            <a:ext cx="9954158" cy="6870700"/>
          </a:xfrm>
          <a:prstGeom prst="rect">
            <a:avLst/>
          </a:prstGeom>
        </p:spPr>
      </p:pic>
    </p:spTree>
    <p:extLst>
      <p:ext uri="{BB962C8B-B14F-4D97-AF65-F5344CB8AC3E}">
        <p14:creationId xmlns:p14="http://schemas.microsoft.com/office/powerpoint/2010/main" val="3477053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844312-ECAC-4AE0-8F8C-753B4A64EDB3}" type="datetime4">
              <a:rPr lang="de-DE" smtClean="0"/>
              <a:t>28. Juli 2017</a:t>
            </a:fld>
            <a:endParaRPr lang="de-DE"/>
          </a:p>
        </p:txBody>
      </p:sp>
      <p:sp>
        <p:nvSpPr>
          <p:cNvPr id="4" name="Foliennummernplatzhalter 3"/>
          <p:cNvSpPr>
            <a:spLocks noGrp="1"/>
          </p:cNvSpPr>
          <p:nvPr>
            <p:ph type="sldNum" sz="quarter" idx="11"/>
          </p:nvPr>
        </p:nvSpPr>
        <p:spPr/>
        <p:txBody>
          <a:bodyPr/>
          <a:lstStyle/>
          <a:p>
            <a:fld id="{4892D846-B0A7-4DFB-99C2-AC0D5C4C5C04}" type="slidenum">
              <a:rPr lang="de-DE" smtClean="0"/>
              <a:t>26</a:t>
            </a:fld>
            <a:endParaRPr lang="de-DE" dirty="0"/>
          </a:p>
        </p:txBody>
      </p:sp>
      <p:pic>
        <p:nvPicPr>
          <p:cNvPr id="5" name="Grafik 4"/>
          <p:cNvPicPr>
            <a:picLocks noChangeAspect="1"/>
          </p:cNvPicPr>
          <p:nvPr/>
        </p:nvPicPr>
        <p:blipFill rotWithShape="1">
          <a:blip r:embed="rId3"/>
          <a:srcRect l="81" r="-1" b="1074"/>
          <a:stretch/>
        </p:blipFill>
        <p:spPr>
          <a:xfrm>
            <a:off x="0" y="1"/>
            <a:ext cx="9906000" cy="6858000"/>
          </a:xfrm>
          <a:prstGeom prst="rect">
            <a:avLst/>
          </a:prstGeom>
        </p:spPr>
      </p:pic>
    </p:spTree>
    <p:extLst>
      <p:ext uri="{BB962C8B-B14F-4D97-AF65-F5344CB8AC3E}">
        <p14:creationId xmlns:p14="http://schemas.microsoft.com/office/powerpoint/2010/main" val="576430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3CDCED3-0AB0-4922-8131-69CB7A125434}" type="datetime4">
              <a:rPr lang="de-DE" smtClean="0"/>
              <a:t>28. Juli 2017</a:t>
            </a:fld>
            <a:endParaRPr lang="de-DE"/>
          </a:p>
        </p:txBody>
      </p:sp>
      <p:sp>
        <p:nvSpPr>
          <p:cNvPr id="4" name="Foliennummernplatzhalter 3"/>
          <p:cNvSpPr>
            <a:spLocks noGrp="1"/>
          </p:cNvSpPr>
          <p:nvPr>
            <p:ph type="sldNum" sz="quarter" idx="11"/>
          </p:nvPr>
        </p:nvSpPr>
        <p:spPr/>
        <p:txBody>
          <a:bodyPr/>
          <a:lstStyle/>
          <a:p>
            <a:fld id="{4892D846-B0A7-4DFB-99C2-AC0D5C4C5C04}" type="slidenum">
              <a:rPr lang="de-DE" smtClean="0"/>
              <a:t>27</a:t>
            </a:fld>
            <a:endParaRPr lang="de-DE"/>
          </a:p>
        </p:txBody>
      </p:sp>
      <p:pic>
        <p:nvPicPr>
          <p:cNvPr id="5" name="Grafik 4"/>
          <p:cNvPicPr>
            <a:picLocks noChangeAspect="1"/>
          </p:cNvPicPr>
          <p:nvPr/>
        </p:nvPicPr>
        <p:blipFill rotWithShape="1">
          <a:blip r:embed="rId2"/>
          <a:srcRect r="9379"/>
          <a:stretch/>
        </p:blipFill>
        <p:spPr>
          <a:xfrm>
            <a:off x="0" y="1"/>
            <a:ext cx="9910422" cy="6858000"/>
          </a:xfrm>
          <a:prstGeom prst="rect">
            <a:avLst/>
          </a:prstGeom>
        </p:spPr>
      </p:pic>
    </p:spTree>
    <p:extLst>
      <p:ext uri="{BB962C8B-B14F-4D97-AF65-F5344CB8AC3E}">
        <p14:creationId xmlns:p14="http://schemas.microsoft.com/office/powerpoint/2010/main" val="3294985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2C67C20D-5FBE-46D7-B09C-1441E7B1EFE0}"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28</a:t>
            </a:fld>
            <a:endParaRPr lang="de-DE"/>
          </a:p>
        </p:txBody>
      </p:sp>
      <p:pic>
        <p:nvPicPr>
          <p:cNvPr id="8" name="Grafik 7"/>
          <p:cNvPicPr>
            <a:picLocks noChangeAspect="1"/>
          </p:cNvPicPr>
          <p:nvPr/>
        </p:nvPicPr>
        <p:blipFill rotWithShape="1">
          <a:blip r:embed="rId3"/>
          <a:srcRect l="4480" r="5061"/>
          <a:stretch/>
        </p:blipFill>
        <p:spPr>
          <a:xfrm>
            <a:off x="1" y="0"/>
            <a:ext cx="9906000" cy="6858000"/>
          </a:xfrm>
          <a:prstGeom prst="rect">
            <a:avLst/>
          </a:prstGeom>
        </p:spPr>
      </p:pic>
    </p:spTree>
    <p:extLst>
      <p:ext uri="{BB962C8B-B14F-4D97-AF65-F5344CB8AC3E}">
        <p14:creationId xmlns:p14="http://schemas.microsoft.com/office/powerpoint/2010/main" val="1525934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a:t>
            </a:r>
            <a:endParaRPr lang="de-DE" dirty="0"/>
          </a:p>
        </p:txBody>
      </p:sp>
      <p:sp>
        <p:nvSpPr>
          <p:cNvPr id="3" name="Inhaltsplatzhalter 2"/>
          <p:cNvSpPr>
            <a:spLocks noGrp="1"/>
          </p:cNvSpPr>
          <p:nvPr>
            <p:ph idx="1"/>
          </p:nvPr>
        </p:nvSpPr>
        <p:spPr/>
        <p:txBody>
          <a:bodyPr/>
          <a:lstStyle/>
          <a:p>
            <a:pPr>
              <a:buFont typeface="Wingdings" panose="05000000000000000000" pitchFamily="2" charset="2"/>
              <a:buChar char="Ø"/>
            </a:pPr>
            <a:r>
              <a:rPr lang="de-DE" b="1" dirty="0" smtClean="0"/>
              <a:t> zwei vordefinierte Datenquellen</a:t>
            </a:r>
          </a:p>
          <a:p>
            <a:pPr>
              <a:buFont typeface="Wingdings" panose="05000000000000000000" pitchFamily="2" charset="2"/>
              <a:buChar char="Ø"/>
            </a:pPr>
            <a:r>
              <a:rPr lang="de-DE" b="1" dirty="0" smtClean="0"/>
              <a:t> skriptbasierte Nutzeroberfläche</a:t>
            </a:r>
          </a:p>
          <a:p>
            <a:pPr>
              <a:buFont typeface="Wingdings" panose="05000000000000000000" pitchFamily="2" charset="2"/>
              <a:buChar char="Ø"/>
            </a:pPr>
            <a:r>
              <a:rPr lang="de-DE" b="1" dirty="0" smtClean="0"/>
              <a:t> offenes Interface</a:t>
            </a:r>
          </a:p>
          <a:p>
            <a:pPr>
              <a:buFont typeface="Wingdings" panose="05000000000000000000" pitchFamily="2" charset="2"/>
              <a:buChar char="Ø"/>
            </a:pPr>
            <a:r>
              <a:rPr lang="de-DE" b="1" dirty="0"/>
              <a:t> </a:t>
            </a:r>
            <a:r>
              <a:rPr lang="de-DE" b="1" dirty="0" smtClean="0"/>
              <a:t>Bereitstellungszeit exklusive Downloadzeit </a:t>
            </a:r>
            <a:endParaRPr lang="de-DE" b="1" dirty="0"/>
          </a:p>
          <a:p>
            <a:pPr marL="0" indent="0">
              <a:buNone/>
            </a:pPr>
            <a:r>
              <a:rPr lang="de-DE" b="1" dirty="0"/>
              <a:t> </a:t>
            </a:r>
            <a:r>
              <a:rPr lang="de-DE" b="1" dirty="0" smtClean="0"/>
              <a:t>    ca. 7 Minuten</a:t>
            </a:r>
          </a:p>
          <a:p>
            <a:pPr marL="0" indent="0">
              <a:buNone/>
            </a:pPr>
            <a:endParaRPr lang="de-DE" b="1" dirty="0" smtClean="0"/>
          </a:p>
          <a:p>
            <a:pPr marL="0" indent="0">
              <a:buNone/>
            </a:pPr>
            <a:endParaRPr lang="de-DE" b="1" dirty="0"/>
          </a:p>
          <a:p>
            <a:pPr>
              <a:buFont typeface="Wingdings" panose="05000000000000000000" pitchFamily="2" charset="2"/>
              <a:buChar char="Ø"/>
            </a:pPr>
            <a:r>
              <a:rPr lang="de-DE" b="1" dirty="0" smtClean="0"/>
              <a:t> Kacheln oder Bilddateien für das Katastrophenmanagement</a:t>
            </a:r>
            <a:endParaRPr lang="de-DE" b="1" dirty="0"/>
          </a:p>
        </p:txBody>
      </p:sp>
      <p:sp>
        <p:nvSpPr>
          <p:cNvPr id="5" name="Datumsplatzhalter 4"/>
          <p:cNvSpPr>
            <a:spLocks noGrp="1"/>
          </p:cNvSpPr>
          <p:nvPr>
            <p:ph type="dt" sz="half" idx="10"/>
          </p:nvPr>
        </p:nvSpPr>
        <p:spPr/>
        <p:txBody>
          <a:bodyPr/>
          <a:lstStyle/>
          <a:p>
            <a:fld id="{6A6D9E50-E49A-49EC-B234-F922507EA1F2}"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29</a:t>
            </a:fld>
            <a:endParaRPr lang="de-DE"/>
          </a:p>
        </p:txBody>
      </p:sp>
      <p:pic>
        <p:nvPicPr>
          <p:cNvPr id="8" name="Grafik 7"/>
          <p:cNvPicPr>
            <a:picLocks noChangeAspect="1"/>
          </p:cNvPicPr>
          <p:nvPr/>
        </p:nvPicPr>
        <p:blipFill>
          <a:blip r:embed="rId3"/>
          <a:stretch>
            <a:fillRect/>
          </a:stretch>
        </p:blipFill>
        <p:spPr>
          <a:xfrm>
            <a:off x="5730176" y="1419840"/>
            <a:ext cx="3777579" cy="3163067"/>
          </a:xfrm>
          <a:prstGeom prst="rect">
            <a:avLst/>
          </a:prstGeom>
        </p:spPr>
      </p:pic>
    </p:spTree>
    <p:extLst>
      <p:ext uri="{BB962C8B-B14F-4D97-AF65-F5344CB8AC3E}">
        <p14:creationId xmlns:p14="http://schemas.microsoft.com/office/powerpoint/2010/main" val="262613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a:xfrm>
            <a:off x="2796748" y="1513341"/>
            <a:ext cx="4762790" cy="4871132"/>
          </a:xfrm>
        </p:spPr>
        <p:txBody>
          <a:bodyPr>
            <a:normAutofit lnSpcReduction="10000"/>
          </a:bodyPr>
          <a:lstStyle/>
          <a:p>
            <a:pPr>
              <a:spcBef>
                <a:spcPts val="2400"/>
              </a:spcBef>
              <a:spcAft>
                <a:spcPts val="2400"/>
              </a:spcAft>
              <a:buFont typeface="Wingdings" panose="05000000000000000000" pitchFamily="2" charset="2"/>
              <a:buChar char="§"/>
            </a:pPr>
            <a:r>
              <a:rPr lang="de-DE" sz="2800" dirty="0" smtClean="0"/>
              <a:t> </a:t>
            </a:r>
            <a:r>
              <a:rPr lang="de-DE" sz="2800" dirty="0" err="1" smtClean="0"/>
              <a:t>Relevance</a:t>
            </a:r>
            <a:endParaRPr lang="de-DE" sz="2800" dirty="0" smtClean="0"/>
          </a:p>
          <a:p>
            <a:pPr>
              <a:spcBef>
                <a:spcPts val="2400"/>
              </a:spcBef>
              <a:spcAft>
                <a:spcPts val="2400"/>
              </a:spcAft>
              <a:buFont typeface="Wingdings" panose="05000000000000000000" pitchFamily="2" charset="2"/>
              <a:buChar char="§"/>
            </a:pPr>
            <a:r>
              <a:rPr lang="de-DE" sz="2800" dirty="0" smtClean="0"/>
              <a:t> </a:t>
            </a:r>
            <a:r>
              <a:rPr lang="de-DE" sz="2800" dirty="0" err="1" smtClean="0"/>
              <a:t>Theory</a:t>
            </a:r>
            <a:r>
              <a:rPr lang="de-DE" sz="2800" dirty="0" smtClean="0"/>
              <a:t> </a:t>
            </a:r>
            <a:r>
              <a:rPr lang="de-DE" sz="2800" dirty="0" err="1" smtClean="0"/>
              <a:t>and</a:t>
            </a:r>
            <a:r>
              <a:rPr lang="de-DE" sz="2800" dirty="0" smtClean="0"/>
              <a:t> </a:t>
            </a:r>
            <a:r>
              <a:rPr lang="de-DE" sz="2800" dirty="0" err="1" smtClean="0"/>
              <a:t>existing</a:t>
            </a:r>
            <a:r>
              <a:rPr lang="de-DE" sz="2800" dirty="0" smtClean="0"/>
              <a:t> </a:t>
            </a:r>
            <a:r>
              <a:rPr lang="de-DE" sz="2800" dirty="0" err="1" smtClean="0"/>
              <a:t>solutions</a:t>
            </a:r>
            <a:endParaRPr lang="de-DE" sz="2800" dirty="0" smtClean="0"/>
          </a:p>
          <a:p>
            <a:pPr>
              <a:spcBef>
                <a:spcPts val="2400"/>
              </a:spcBef>
              <a:spcAft>
                <a:spcPts val="2400"/>
              </a:spcAft>
              <a:buFont typeface="Wingdings" panose="05000000000000000000" pitchFamily="2" charset="2"/>
              <a:buChar char="§"/>
            </a:pPr>
            <a:r>
              <a:rPr lang="de-DE" sz="2800" dirty="0" smtClean="0"/>
              <a:t> </a:t>
            </a:r>
            <a:r>
              <a:rPr lang="de-DE" sz="2800" dirty="0" err="1" smtClean="0"/>
              <a:t>Our</a:t>
            </a:r>
            <a:r>
              <a:rPr lang="de-DE" sz="2800" dirty="0" smtClean="0"/>
              <a:t> </a:t>
            </a:r>
            <a:r>
              <a:rPr lang="de-DE" sz="2800" dirty="0" err="1" smtClean="0"/>
              <a:t>approach</a:t>
            </a:r>
            <a:endParaRPr lang="de-DE" sz="2800" dirty="0" smtClean="0"/>
          </a:p>
          <a:p>
            <a:pPr>
              <a:spcBef>
                <a:spcPts val="2400"/>
              </a:spcBef>
              <a:spcAft>
                <a:spcPts val="2400"/>
              </a:spcAft>
              <a:buFont typeface="Wingdings" panose="05000000000000000000" pitchFamily="2" charset="2"/>
              <a:buChar char="§"/>
            </a:pPr>
            <a:r>
              <a:rPr lang="de-DE" sz="2800" dirty="0" smtClean="0"/>
              <a:t> </a:t>
            </a:r>
            <a:r>
              <a:rPr lang="de-DE" sz="2800" dirty="0" err="1" smtClean="0"/>
              <a:t>Result</a:t>
            </a:r>
            <a:endParaRPr lang="de-DE" sz="2800" dirty="0" smtClean="0"/>
          </a:p>
          <a:p>
            <a:pPr>
              <a:spcBef>
                <a:spcPts val="2400"/>
              </a:spcBef>
              <a:spcAft>
                <a:spcPts val="2400"/>
              </a:spcAft>
              <a:buFont typeface="Wingdings" panose="05000000000000000000" pitchFamily="2" charset="2"/>
              <a:buChar char="§"/>
            </a:pPr>
            <a:r>
              <a:rPr lang="de-DE" sz="2800" dirty="0" smtClean="0"/>
              <a:t>Summary</a:t>
            </a:r>
            <a:endParaRPr lang="de-DE" sz="2800" dirty="0"/>
          </a:p>
        </p:txBody>
      </p:sp>
      <p:sp>
        <p:nvSpPr>
          <p:cNvPr id="5" name="Datumsplatzhalter 4"/>
          <p:cNvSpPr>
            <a:spLocks noGrp="1"/>
          </p:cNvSpPr>
          <p:nvPr>
            <p:ph type="dt" sz="half" idx="10"/>
          </p:nvPr>
        </p:nvSpPr>
        <p:spPr/>
        <p:txBody>
          <a:bodyPr/>
          <a:lstStyle/>
          <a:p>
            <a:fld id="{0E997C84-4043-4389-9026-7F22C6311751}"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3</a:t>
            </a:fld>
            <a:endParaRPr lang="de-DE"/>
          </a:p>
        </p:txBody>
      </p:sp>
    </p:spTree>
    <p:extLst>
      <p:ext uri="{BB962C8B-B14F-4D97-AF65-F5344CB8AC3E}">
        <p14:creationId xmlns:p14="http://schemas.microsoft.com/office/powerpoint/2010/main" val="355079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3" name="Inhaltsplatzhalter 2"/>
          <p:cNvSpPr>
            <a:spLocks noGrp="1"/>
          </p:cNvSpPr>
          <p:nvPr>
            <p:ph idx="1"/>
          </p:nvPr>
        </p:nvSpPr>
        <p:spPr/>
        <p:txBody>
          <a:bodyPr/>
          <a:lstStyle/>
          <a:p>
            <a:r>
              <a:rPr lang="de-DE" dirty="0" smtClean="0"/>
              <a:t>Reference </a:t>
            </a:r>
            <a:r>
              <a:rPr lang="de-DE" dirty="0" err="1" smtClean="0"/>
              <a:t>Map</a:t>
            </a:r>
            <a:r>
              <a:rPr lang="de-DE" dirty="0" smtClean="0"/>
              <a:t> </a:t>
            </a:r>
            <a:r>
              <a:rPr lang="de-DE" dirty="0" err="1" smtClean="0"/>
              <a:t>created</a:t>
            </a:r>
            <a:r>
              <a:rPr lang="de-DE" dirty="0" smtClean="0"/>
              <a:t> – </a:t>
            </a:r>
            <a:r>
              <a:rPr lang="de-DE" dirty="0" err="1" smtClean="0"/>
              <a:t>including</a:t>
            </a:r>
            <a:r>
              <a:rPr lang="de-DE" smtClean="0"/>
              <a:t> vector</a:t>
            </a:r>
            <a:r>
              <a:rPr lang="de-DE" dirty="0" smtClean="0"/>
              <a:t> </a:t>
            </a:r>
            <a:r>
              <a:rPr lang="de-DE" dirty="0" err="1" smtClean="0"/>
              <a:t>data</a:t>
            </a:r>
            <a:r>
              <a:rPr lang="de-DE" dirty="0" smtClean="0"/>
              <a:t> </a:t>
            </a:r>
            <a:r>
              <a:rPr lang="de-DE" dirty="0" err="1" smtClean="0"/>
              <a:t>as</a:t>
            </a:r>
            <a:r>
              <a:rPr lang="de-DE" dirty="0" smtClean="0"/>
              <a:t> </a:t>
            </a:r>
            <a:r>
              <a:rPr lang="de-DE" dirty="0" err="1" smtClean="0"/>
              <a:t>well</a:t>
            </a:r>
            <a:r>
              <a:rPr lang="de-DE" dirty="0" smtClean="0"/>
              <a:t> </a:t>
            </a:r>
            <a:r>
              <a:rPr lang="de-DE" dirty="0" err="1" smtClean="0"/>
              <a:t>as</a:t>
            </a:r>
            <a:r>
              <a:rPr lang="de-DE" dirty="0" smtClean="0"/>
              <a:t> </a:t>
            </a:r>
            <a:r>
              <a:rPr lang="de-DE" dirty="0" err="1" smtClean="0"/>
              <a:t>remotely</a:t>
            </a:r>
            <a:r>
              <a:rPr lang="de-DE" dirty="0" smtClean="0"/>
              <a:t> </a:t>
            </a:r>
            <a:r>
              <a:rPr lang="de-DE" dirty="0" err="1" smtClean="0"/>
              <a:t>sensed</a:t>
            </a:r>
            <a:r>
              <a:rPr lang="de-DE" dirty="0" smtClean="0"/>
              <a:t> </a:t>
            </a:r>
            <a:r>
              <a:rPr lang="de-DE" dirty="0" err="1" smtClean="0"/>
              <a:t>imagery</a:t>
            </a:r>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30</a:t>
            </a:fld>
            <a:r>
              <a:rPr lang="de-DE" smtClean="0"/>
              <a:t> </a:t>
            </a:r>
            <a:endParaRPr lang="de-DE" dirty="0"/>
          </a:p>
        </p:txBody>
      </p:sp>
    </p:spTree>
    <p:extLst>
      <p:ext uri="{BB962C8B-B14F-4D97-AF65-F5344CB8AC3E}">
        <p14:creationId xmlns:p14="http://schemas.microsoft.com/office/powerpoint/2010/main" val="752314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Discussion</a:t>
            </a:r>
            <a:endParaRPr lang="de-DE" dirty="0"/>
          </a:p>
        </p:txBody>
      </p:sp>
      <p:sp>
        <p:nvSpPr>
          <p:cNvPr id="3" name="Inhaltsplatzhalter 2"/>
          <p:cNvSpPr>
            <a:spLocks noGrp="1"/>
          </p:cNvSpPr>
          <p:nvPr>
            <p:ph idx="1"/>
          </p:nvPr>
        </p:nvSpPr>
        <p:spPr/>
        <p:txBody>
          <a:bodyPr/>
          <a:lstStyle/>
          <a:p>
            <a:r>
              <a:rPr lang="en-US" dirty="0" smtClean="0"/>
              <a:t>“Domestic </a:t>
            </a:r>
            <a:r>
              <a:rPr lang="en-US" dirty="0"/>
              <a:t>actors have the primary </a:t>
            </a:r>
            <a:r>
              <a:rPr lang="en-US" dirty="0" smtClean="0"/>
              <a:t>role” – the approach enables local actors to collect and provide geospatial information [1]</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31</a:t>
            </a:fld>
            <a:r>
              <a:rPr lang="de-DE" smtClean="0"/>
              <a:t> </a:t>
            </a:r>
            <a:endParaRPr lang="de-DE" dirty="0"/>
          </a:p>
        </p:txBody>
      </p:sp>
      <p:sp>
        <p:nvSpPr>
          <p:cNvPr id="6" name="Textfeld 5"/>
          <p:cNvSpPr txBox="1"/>
          <p:nvPr/>
        </p:nvSpPr>
        <p:spPr>
          <a:xfrm>
            <a:off x="1009111" y="5940309"/>
            <a:ext cx="6954358" cy="830997"/>
          </a:xfrm>
          <a:prstGeom prst="rect">
            <a:avLst/>
          </a:prstGeom>
          <a:noFill/>
        </p:spPr>
        <p:txBody>
          <a:bodyPr wrap="square" rtlCol="0">
            <a:spAutoFit/>
          </a:bodyPr>
          <a:lstStyle/>
          <a:p>
            <a:r>
              <a:rPr lang="de-DE" sz="1600" dirty="0" smtClean="0">
                <a:solidFill>
                  <a:srgbClr val="000072"/>
                </a:solidFill>
              </a:rPr>
              <a:t>[1] </a:t>
            </a:r>
            <a:r>
              <a:rPr lang="en-US" sz="1600" dirty="0">
                <a:solidFill>
                  <a:srgbClr val="000072"/>
                </a:solidFill>
              </a:rPr>
              <a:t>International Federation of Red Cross and Red Crescent </a:t>
            </a:r>
            <a:r>
              <a:rPr lang="en-US" sz="1600" dirty="0" smtClean="0">
                <a:solidFill>
                  <a:srgbClr val="000072"/>
                </a:solidFill>
              </a:rPr>
              <a:t>Societies (2011): IDRL </a:t>
            </a:r>
            <a:r>
              <a:rPr lang="en-US" sz="1600" dirty="0">
                <a:solidFill>
                  <a:srgbClr val="000072"/>
                </a:solidFill>
              </a:rPr>
              <a:t>Guidelines </a:t>
            </a:r>
            <a:r>
              <a:rPr lang="en-US" sz="1600" dirty="0" err="1">
                <a:solidFill>
                  <a:srgbClr val="000072"/>
                </a:solidFill>
              </a:rPr>
              <a:t>Guidelines</a:t>
            </a:r>
            <a:r>
              <a:rPr lang="en-US" sz="1600" dirty="0">
                <a:solidFill>
                  <a:srgbClr val="000072"/>
                </a:solidFill>
              </a:rPr>
              <a:t> for the domestic facilitation and regulation of international disaster relief and initial recovery assistance</a:t>
            </a:r>
            <a:endParaRPr lang="de-DE" sz="1600" dirty="0">
              <a:solidFill>
                <a:srgbClr val="000072"/>
              </a:solidFill>
            </a:endParaRPr>
          </a:p>
        </p:txBody>
      </p:sp>
      <p:sp>
        <p:nvSpPr>
          <p:cNvPr id="8" name="Rechteck 7"/>
          <p:cNvSpPr/>
          <p:nvPr/>
        </p:nvSpPr>
        <p:spPr>
          <a:xfrm>
            <a:off x="869655" y="2710497"/>
            <a:ext cx="8054384" cy="1477328"/>
          </a:xfrm>
          <a:prstGeom prst="rect">
            <a:avLst/>
          </a:prstGeom>
        </p:spPr>
        <p:txBody>
          <a:bodyPr wrap="square">
            <a:spAutoFit/>
          </a:bodyPr>
          <a:lstStyle/>
          <a:p>
            <a:r>
              <a:rPr lang="en-US" dirty="0"/>
              <a:t>“Disaster” means a serious disruption of the functioning of society, which</a:t>
            </a:r>
          </a:p>
          <a:p>
            <a:r>
              <a:rPr lang="en-US" dirty="0"/>
              <a:t>poses a significant, widespread threat to human life, health, property or</a:t>
            </a:r>
          </a:p>
          <a:p>
            <a:r>
              <a:rPr lang="en-US" dirty="0"/>
              <a:t>the environment, whether arising from accident, nature or human activity,</a:t>
            </a:r>
          </a:p>
          <a:p>
            <a:r>
              <a:rPr lang="en-US" dirty="0"/>
              <a:t>whether developing suddenly or as the result of long-term processes, but</a:t>
            </a:r>
          </a:p>
          <a:p>
            <a:r>
              <a:rPr lang="en-US" dirty="0"/>
              <a:t>excluding armed conflict.</a:t>
            </a:r>
            <a:endParaRPr lang="de-DE" dirty="0"/>
          </a:p>
        </p:txBody>
      </p:sp>
    </p:spTree>
    <p:extLst>
      <p:ext uri="{BB962C8B-B14F-4D97-AF65-F5344CB8AC3E}">
        <p14:creationId xmlns:p14="http://schemas.microsoft.com/office/powerpoint/2010/main" val="399275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b="3535"/>
          <a:stretch/>
        </p:blipFill>
        <p:spPr>
          <a:xfrm>
            <a:off x="1103811" y="1328094"/>
            <a:ext cx="7747907" cy="4910767"/>
          </a:xfrm>
          <a:prstGeom prst="rect">
            <a:avLst/>
          </a:prstGeom>
        </p:spPr>
      </p:pic>
      <p:sp>
        <p:nvSpPr>
          <p:cNvPr id="2" name="Titel 1"/>
          <p:cNvSpPr>
            <a:spLocks noGrp="1"/>
          </p:cNvSpPr>
          <p:nvPr>
            <p:ph type="title"/>
          </p:nvPr>
        </p:nvSpPr>
        <p:spPr/>
        <p:txBody>
          <a:bodyPr/>
          <a:lstStyle/>
          <a:p>
            <a:r>
              <a:rPr lang="de-DE" dirty="0" err="1" smtClean="0"/>
              <a:t>Relevance</a:t>
            </a:r>
            <a:endParaRPr lang="de-DE" dirty="0"/>
          </a:p>
        </p:txBody>
      </p:sp>
      <p:sp>
        <p:nvSpPr>
          <p:cNvPr id="5" name="Datumsplatzhalter 4"/>
          <p:cNvSpPr>
            <a:spLocks noGrp="1"/>
          </p:cNvSpPr>
          <p:nvPr>
            <p:ph type="dt" sz="half" idx="10"/>
          </p:nvPr>
        </p:nvSpPr>
        <p:spPr/>
        <p:txBody>
          <a:bodyPr/>
          <a:lstStyle/>
          <a:p>
            <a:fld id="{86598F58-E432-4215-8848-12B881C94F64}"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4</a:t>
            </a:fld>
            <a:endParaRPr lang="de-DE"/>
          </a:p>
        </p:txBody>
      </p:sp>
    </p:spTree>
    <p:extLst>
      <p:ext uri="{BB962C8B-B14F-4D97-AF65-F5344CB8AC3E}">
        <p14:creationId xmlns:p14="http://schemas.microsoft.com/office/powerpoint/2010/main" val="291209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521" y="1275021"/>
            <a:ext cx="640020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err="1"/>
              <a:t>Relevance</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5</a:t>
            </a:fld>
            <a:r>
              <a:rPr lang="de-DE" smtClean="0"/>
              <a:t> </a:t>
            </a:r>
            <a:endParaRPr lang="de-DE" dirty="0"/>
          </a:p>
        </p:txBody>
      </p:sp>
      <p:sp>
        <p:nvSpPr>
          <p:cNvPr id="6" name="Rechteck 5"/>
          <p:cNvSpPr/>
          <p:nvPr/>
        </p:nvSpPr>
        <p:spPr>
          <a:xfrm rot="16200000">
            <a:off x="7153055" y="3059669"/>
            <a:ext cx="4307957" cy="738664"/>
          </a:xfrm>
          <a:prstGeom prst="rect">
            <a:avLst/>
          </a:prstGeom>
        </p:spPr>
        <p:txBody>
          <a:bodyPr wrap="square">
            <a:spAutoFit/>
          </a:bodyPr>
          <a:lstStyle/>
          <a:p>
            <a:r>
              <a:rPr lang="de-DE" sz="1400" dirty="0"/>
              <a:t>http://www.prevention-web.net/files/44281_19802014paketworldusde4zu3.pdf, [08.12.2016]: S. 3 </a:t>
            </a:r>
          </a:p>
        </p:txBody>
      </p:sp>
    </p:spTree>
    <p:extLst>
      <p:ext uri="{BB962C8B-B14F-4D97-AF65-F5344CB8AC3E}">
        <p14:creationId xmlns:p14="http://schemas.microsoft.com/office/powerpoint/2010/main" val="364693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Relevanz der Thematik</a:t>
            </a:r>
            <a:endParaRPr lang="de-DE" dirty="0"/>
          </a:p>
        </p:txBody>
      </p:sp>
      <p:sp>
        <p:nvSpPr>
          <p:cNvPr id="3" name="Datumsplatzhalter 2"/>
          <p:cNvSpPr>
            <a:spLocks noGrp="1"/>
          </p:cNvSpPr>
          <p:nvPr>
            <p:ph type="dt" sz="half" idx="10"/>
          </p:nvPr>
        </p:nvSpPr>
        <p:spPr/>
        <p:txBody>
          <a:bodyPr/>
          <a:lstStyle/>
          <a:p>
            <a:fld id="{EEA094B9-9ECF-4E9B-B169-FE2E770C9D2D}"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6</a:t>
            </a:fld>
            <a:endParaRPr lang="de-DE"/>
          </a:p>
        </p:txBody>
      </p:sp>
      <p:graphicFrame>
        <p:nvGraphicFramePr>
          <p:cNvPr id="10" name="Diagramm 9"/>
          <p:cNvGraphicFramePr/>
          <p:nvPr>
            <p:extLst>
              <p:ext uri="{D42A27DB-BD31-4B8C-83A1-F6EECF244321}">
                <p14:modId xmlns:p14="http://schemas.microsoft.com/office/powerpoint/2010/main" val="3374381610"/>
              </p:ext>
            </p:extLst>
          </p:nvPr>
        </p:nvGraphicFramePr>
        <p:xfrm>
          <a:off x="106136" y="1349829"/>
          <a:ext cx="9670143" cy="489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97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dirty="0" smtClean="0"/>
              <a:t>Disaster: a </a:t>
            </a:r>
            <a:r>
              <a:rPr lang="en-US" dirty="0"/>
              <a:t>serious disruption of the functioning of society, </a:t>
            </a:r>
            <a:r>
              <a:rPr lang="en-US" dirty="0" smtClean="0"/>
              <a:t>which poses </a:t>
            </a:r>
            <a:r>
              <a:rPr lang="en-US" dirty="0"/>
              <a:t>a significant, widespread threat to human life, health, property </a:t>
            </a:r>
            <a:r>
              <a:rPr lang="en-US" dirty="0" smtClean="0"/>
              <a:t>or the </a:t>
            </a:r>
            <a:r>
              <a:rPr lang="en-US" dirty="0"/>
              <a:t>environment, whether arising from accident, nature or human activity</a:t>
            </a:r>
            <a:r>
              <a:rPr lang="en-US" dirty="0" smtClean="0"/>
              <a:t>, whether </a:t>
            </a:r>
            <a:r>
              <a:rPr lang="en-US" dirty="0"/>
              <a:t>developing suddenly or as the result of long-term processes, </a:t>
            </a:r>
            <a:r>
              <a:rPr lang="en-US" dirty="0" smtClean="0"/>
              <a:t>but excluding </a:t>
            </a:r>
            <a:r>
              <a:rPr lang="en-US" dirty="0"/>
              <a:t>armed </a:t>
            </a:r>
            <a:r>
              <a:rPr lang="en-US" dirty="0" smtClean="0"/>
              <a:t>conflict. </a:t>
            </a:r>
            <a:r>
              <a:rPr lang="en-US" sz="1200" dirty="0" smtClean="0"/>
              <a:t>[</a:t>
            </a:r>
            <a:r>
              <a:rPr lang="en-US" sz="1200" dirty="0" err="1" smtClean="0"/>
              <a:t>IdRL</a:t>
            </a:r>
            <a:r>
              <a:rPr lang="en-US" sz="1200" dirty="0" smtClean="0"/>
              <a:t> 2011]</a:t>
            </a:r>
            <a:endParaRPr lang="de-DE" sz="1200" dirty="0"/>
          </a:p>
          <a:p>
            <a:endParaRPr lang="en-US" dirty="0" smtClean="0"/>
          </a:p>
          <a:p>
            <a:r>
              <a:rPr lang="en-US" dirty="0" smtClean="0"/>
              <a:t>Rapid Mapping: “consists </a:t>
            </a:r>
            <a:r>
              <a:rPr lang="en-US" dirty="0"/>
              <a:t>of the </a:t>
            </a:r>
            <a:r>
              <a:rPr lang="en-US" dirty="0" smtClean="0"/>
              <a:t>[… ] provision </a:t>
            </a:r>
            <a:r>
              <a:rPr lang="en-US" dirty="0"/>
              <a:t>(within hours or days) of geospatial information in support of emergency management activities immediately following an emergency event. The products are </a:t>
            </a:r>
            <a:r>
              <a:rPr lang="en-US" dirty="0" err="1"/>
              <a:t>standardised</a:t>
            </a:r>
            <a:r>
              <a:rPr lang="en-US" dirty="0" smtClean="0"/>
              <a:t>.”</a:t>
            </a:r>
          </a:p>
          <a:p>
            <a:endParaRPr lang="en-US" dirty="0"/>
          </a:p>
          <a:p>
            <a:r>
              <a:rPr lang="en-US" dirty="0"/>
              <a:t>Reference Maps: shows </a:t>
            </a:r>
            <a:r>
              <a:rPr lang="en-US" dirty="0" smtClean="0"/>
              <a:t>the </a:t>
            </a:r>
            <a:r>
              <a:rPr lang="en-US" dirty="0"/>
              <a:t>boundaries, names and unique identifiers of standard geographic areas, as well as major cultural and physical features, such as roads, railroads, coastlines, rivers and lakes. </a:t>
            </a:r>
            <a:endParaRPr lang="en-US" dirty="0" smtClean="0"/>
          </a:p>
          <a:p>
            <a:r>
              <a:rPr lang="en-US" dirty="0" smtClean="0"/>
              <a:t>Delineation Maps: extents of the area affected by the disaster</a:t>
            </a:r>
          </a:p>
          <a:p>
            <a:r>
              <a:rPr lang="en-US" dirty="0" smtClean="0"/>
              <a:t>Grading Maps: assessment </a:t>
            </a:r>
            <a:r>
              <a:rPr lang="en-US" dirty="0"/>
              <a:t>of the damage grade and its spatial </a:t>
            </a:r>
            <a:r>
              <a:rPr lang="en-US" dirty="0" smtClean="0"/>
              <a:t>distribution after the disaster</a:t>
            </a:r>
            <a:endParaRPr lang="de-DE" dirty="0"/>
          </a:p>
        </p:txBody>
      </p:sp>
      <p:sp>
        <p:nvSpPr>
          <p:cNvPr id="2" name="Titel 1"/>
          <p:cNvSpPr>
            <a:spLocks noGrp="1"/>
          </p:cNvSpPr>
          <p:nvPr>
            <p:ph type="title"/>
          </p:nvPr>
        </p:nvSpPr>
        <p:spPr/>
        <p:txBody>
          <a:bodyPr/>
          <a:lstStyle/>
          <a:p>
            <a:r>
              <a:rPr lang="de-DE" dirty="0" err="1" smtClean="0"/>
              <a:t>Definitions</a:t>
            </a:r>
            <a:endParaRPr lang="de-DE" dirty="0"/>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7</a:t>
            </a:fld>
            <a:r>
              <a:rPr lang="de-DE" smtClean="0"/>
              <a:t> </a:t>
            </a:r>
            <a:endParaRPr lang="de-DE" dirty="0"/>
          </a:p>
        </p:txBody>
      </p:sp>
      <p:sp>
        <p:nvSpPr>
          <p:cNvPr id="6" name="Textfeld 5"/>
          <p:cNvSpPr txBox="1"/>
          <p:nvPr/>
        </p:nvSpPr>
        <p:spPr>
          <a:xfrm>
            <a:off x="1060947" y="5887144"/>
            <a:ext cx="6954358" cy="830997"/>
          </a:xfrm>
          <a:prstGeom prst="rect">
            <a:avLst/>
          </a:prstGeom>
          <a:noFill/>
        </p:spPr>
        <p:txBody>
          <a:bodyPr wrap="square" rtlCol="0">
            <a:spAutoFit/>
          </a:bodyPr>
          <a:lstStyle/>
          <a:p>
            <a:r>
              <a:rPr lang="de-DE" sz="1600" dirty="0">
                <a:solidFill>
                  <a:srgbClr val="000072"/>
                </a:solidFill>
              </a:rPr>
              <a:t>[1] </a:t>
            </a:r>
            <a:r>
              <a:rPr lang="de-DE" sz="1600" dirty="0">
                <a:solidFill>
                  <a:srgbClr val="000072"/>
                </a:solidFill>
                <a:hlinkClick r:id="rId2"/>
              </a:rPr>
              <a:t>http://</a:t>
            </a:r>
            <a:r>
              <a:rPr lang="de-DE" sz="1600" dirty="0" smtClean="0">
                <a:solidFill>
                  <a:srgbClr val="000072"/>
                </a:solidFill>
                <a:hlinkClick r:id="rId2"/>
              </a:rPr>
              <a:t>emergency.copernicus.eu/mapping/ems/service-overview</a:t>
            </a:r>
            <a:endParaRPr lang="de-DE" sz="1600" dirty="0" smtClean="0">
              <a:solidFill>
                <a:srgbClr val="000072"/>
              </a:solidFill>
            </a:endParaRPr>
          </a:p>
          <a:p>
            <a:r>
              <a:rPr lang="de-DE" sz="1600" dirty="0">
                <a:solidFill>
                  <a:srgbClr val="000072"/>
                </a:solidFill>
              </a:rPr>
              <a:t>[2] http://www.statcan.gc.ca/pub/92-195-x/2011001/other-autre/map-carte/def-eng.htm</a:t>
            </a:r>
          </a:p>
        </p:txBody>
      </p:sp>
      <p:sp>
        <p:nvSpPr>
          <p:cNvPr id="7" name="Textfeld 6"/>
          <p:cNvSpPr txBox="1"/>
          <p:nvPr/>
        </p:nvSpPr>
        <p:spPr>
          <a:xfrm>
            <a:off x="1082748" y="5148582"/>
            <a:ext cx="7703068" cy="830997"/>
          </a:xfrm>
          <a:prstGeom prst="rect">
            <a:avLst/>
          </a:prstGeom>
          <a:noFill/>
        </p:spPr>
        <p:txBody>
          <a:bodyPr wrap="square" rtlCol="0">
            <a:spAutoFit/>
          </a:bodyPr>
          <a:lstStyle/>
          <a:p>
            <a:r>
              <a:rPr lang="de-DE" sz="1600" dirty="0" smtClean="0">
                <a:solidFill>
                  <a:srgbClr val="000072"/>
                </a:solidFill>
              </a:rPr>
              <a:t>[IDRL 2016] </a:t>
            </a:r>
            <a:r>
              <a:rPr lang="en-US" sz="1600" dirty="0">
                <a:solidFill>
                  <a:srgbClr val="000072"/>
                </a:solidFill>
              </a:rPr>
              <a:t>International Federation of Red Cross and Red Crescent </a:t>
            </a:r>
            <a:r>
              <a:rPr lang="en-US" sz="1600" dirty="0" smtClean="0">
                <a:solidFill>
                  <a:srgbClr val="000072"/>
                </a:solidFill>
              </a:rPr>
              <a:t>Societies (2011): IDRL </a:t>
            </a:r>
            <a:r>
              <a:rPr lang="en-US" sz="1600" dirty="0">
                <a:solidFill>
                  <a:srgbClr val="000072"/>
                </a:solidFill>
              </a:rPr>
              <a:t>Guidelines </a:t>
            </a:r>
            <a:r>
              <a:rPr lang="en-US" sz="1600" dirty="0" err="1">
                <a:solidFill>
                  <a:srgbClr val="000072"/>
                </a:solidFill>
              </a:rPr>
              <a:t>Guidelines</a:t>
            </a:r>
            <a:r>
              <a:rPr lang="en-US" sz="1600" dirty="0">
                <a:solidFill>
                  <a:srgbClr val="000072"/>
                </a:solidFill>
              </a:rPr>
              <a:t> for the domestic facilitation and regulation of international disaster relief and initial recovery assistance</a:t>
            </a:r>
            <a:endParaRPr lang="de-DE" sz="1600" dirty="0">
              <a:solidFill>
                <a:srgbClr val="000072"/>
              </a:solidFill>
            </a:endParaRPr>
          </a:p>
        </p:txBody>
      </p:sp>
    </p:spTree>
    <p:extLst>
      <p:ext uri="{BB962C8B-B14F-4D97-AF65-F5344CB8AC3E}">
        <p14:creationId xmlns:p14="http://schemas.microsoft.com/office/powerpoint/2010/main" val="249544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a:t>According to the Emergency Mapping Guidelines drafted by the International Working Group on Satellite Emergency Mapping (IWG-SEM), Emergency Mapping can be defined as the</a:t>
            </a:r>
          </a:p>
          <a:p>
            <a:endParaRPr lang="en-US"/>
          </a:p>
          <a:p>
            <a:r>
              <a:rPr lang="en-US"/>
              <a:t>    creation of maps, geo-information products and spatial analyses dedicated to providing situational awareness emergency management and immediate crisis information for response by means of extraction of reference (pre-event) and crisis (post-event) geographic information/data.</a:t>
            </a:r>
          </a:p>
          <a:p>
            <a:endParaRPr lang="de-DE"/>
          </a:p>
        </p:txBody>
      </p:sp>
      <p:sp>
        <p:nvSpPr>
          <p:cNvPr id="4" name="Datumsplatzhalter 3"/>
          <p:cNvSpPr>
            <a:spLocks noGrp="1"/>
          </p:cNvSpPr>
          <p:nvPr>
            <p:ph type="dt" sz="half" idx="10"/>
          </p:nvPr>
        </p:nvSpPr>
        <p:spPr/>
        <p:txBody>
          <a:bodyPr/>
          <a:lstStyle/>
          <a:p>
            <a:fld id="{A82C3AC8-AFDA-4F1D-B7BE-F3C6E9DC479E}" type="datetime4">
              <a:rPr lang="de-DE" smtClean="0"/>
              <a:t>28. Juli 2017</a:t>
            </a:fld>
            <a:endParaRPr lang="de-DE"/>
          </a:p>
        </p:txBody>
      </p:sp>
      <p:sp>
        <p:nvSpPr>
          <p:cNvPr id="5" name="Foliennummernplatzhalter 4"/>
          <p:cNvSpPr>
            <a:spLocks noGrp="1"/>
          </p:cNvSpPr>
          <p:nvPr>
            <p:ph type="sldNum" sz="quarter" idx="11"/>
          </p:nvPr>
        </p:nvSpPr>
        <p:spPr/>
        <p:txBody>
          <a:bodyPr/>
          <a:lstStyle/>
          <a:p>
            <a:fld id="{4892D846-B0A7-4DFB-99C2-AC0D5C4C5C04}" type="slidenum">
              <a:rPr lang="de-DE" smtClean="0"/>
              <a:pPr/>
              <a:t>8</a:t>
            </a:fld>
            <a:r>
              <a:rPr lang="de-DE" smtClean="0"/>
              <a:t> </a:t>
            </a:r>
            <a:endParaRPr lang="de-DE" dirty="0"/>
          </a:p>
        </p:txBody>
      </p:sp>
      <p:sp>
        <p:nvSpPr>
          <p:cNvPr id="7" name="Rechteck 6"/>
          <p:cNvSpPr/>
          <p:nvPr/>
        </p:nvSpPr>
        <p:spPr>
          <a:xfrm rot="16200000">
            <a:off x="6926544" y="3091935"/>
            <a:ext cx="5107617" cy="369332"/>
          </a:xfrm>
          <a:prstGeom prst="rect">
            <a:avLst/>
          </a:prstGeom>
        </p:spPr>
        <p:txBody>
          <a:bodyPr wrap="none">
            <a:spAutoFit/>
          </a:bodyPr>
          <a:lstStyle/>
          <a:p>
            <a:r>
              <a:rPr lang="de-DE"/>
              <a:t>http://www.ithacaweb.org/projects/rapid-mapping/</a:t>
            </a:r>
          </a:p>
        </p:txBody>
      </p:sp>
    </p:spTree>
    <p:extLst>
      <p:ext uri="{BB962C8B-B14F-4D97-AF65-F5344CB8AC3E}">
        <p14:creationId xmlns:p14="http://schemas.microsoft.com/office/powerpoint/2010/main" val="309611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spcBef>
                <a:spcPts val="2400"/>
              </a:spcBef>
              <a:spcAft>
                <a:spcPts val="2400"/>
              </a:spcAft>
            </a:pPr>
            <a:r>
              <a:rPr lang="de-DE" dirty="0"/>
              <a:t>Theoretische Vorbetrachtung</a:t>
            </a:r>
          </a:p>
        </p:txBody>
      </p:sp>
      <p:sp>
        <p:nvSpPr>
          <p:cNvPr id="5" name="Datumsplatzhalter 4"/>
          <p:cNvSpPr>
            <a:spLocks noGrp="1"/>
          </p:cNvSpPr>
          <p:nvPr>
            <p:ph type="dt" sz="half" idx="10"/>
          </p:nvPr>
        </p:nvSpPr>
        <p:spPr/>
        <p:txBody>
          <a:bodyPr/>
          <a:lstStyle/>
          <a:p>
            <a:fld id="{3AD3D5AA-D7D7-4DDE-AD37-7839DBFF793B}" type="datetime4">
              <a:rPr lang="de-DE" smtClean="0"/>
              <a:t>28. Juli 2017</a:t>
            </a:fld>
            <a:endParaRPr lang="de-DE"/>
          </a:p>
        </p:txBody>
      </p:sp>
      <p:sp>
        <p:nvSpPr>
          <p:cNvPr id="6" name="Foliennummernplatzhalter 5"/>
          <p:cNvSpPr>
            <a:spLocks noGrp="1"/>
          </p:cNvSpPr>
          <p:nvPr>
            <p:ph type="sldNum" sz="quarter" idx="11"/>
          </p:nvPr>
        </p:nvSpPr>
        <p:spPr/>
        <p:txBody>
          <a:bodyPr/>
          <a:lstStyle/>
          <a:p>
            <a:fld id="{4892D846-B0A7-4DFB-99C2-AC0D5C4C5C04}" type="slidenum">
              <a:rPr lang="de-DE" smtClean="0"/>
              <a:t>9</a:t>
            </a:fld>
            <a:endParaRPr lang="de-DE" dirty="0"/>
          </a:p>
        </p:txBody>
      </p:sp>
      <p:graphicFrame>
        <p:nvGraphicFramePr>
          <p:cNvPr id="7" name="Diagramm 6"/>
          <p:cNvGraphicFramePr/>
          <p:nvPr>
            <p:extLst>
              <p:ext uri="{D42A27DB-BD31-4B8C-83A1-F6EECF244321}">
                <p14:modId xmlns:p14="http://schemas.microsoft.com/office/powerpoint/2010/main" val="652034358"/>
              </p:ext>
            </p:extLst>
          </p:nvPr>
        </p:nvGraphicFramePr>
        <p:xfrm>
          <a:off x="148700" y="1260716"/>
          <a:ext cx="9611179" cy="485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5319177" y="6079766"/>
            <a:ext cx="4736306" cy="646331"/>
          </a:xfrm>
          <a:prstGeom prst="rect">
            <a:avLst/>
          </a:prstGeom>
          <a:noFill/>
        </p:spPr>
        <p:txBody>
          <a:bodyPr wrap="square" rtlCol="0">
            <a:spAutoFit/>
          </a:bodyPr>
          <a:lstStyle/>
          <a:p>
            <a:r>
              <a:rPr lang="de-DE" sz="1200" dirty="0" smtClean="0"/>
              <a:t>Altan </a:t>
            </a:r>
            <a:r>
              <a:rPr lang="de-DE" sz="1200" dirty="0"/>
              <a:t>et al. </a:t>
            </a:r>
            <a:r>
              <a:rPr lang="de-DE" sz="1200" dirty="0" smtClean="0"/>
              <a:t>2013: </a:t>
            </a:r>
            <a:r>
              <a:rPr lang="en-US" sz="1200" dirty="0" smtClean="0"/>
              <a:t>The </a:t>
            </a:r>
            <a:r>
              <a:rPr lang="en-US" sz="1200" dirty="0"/>
              <a:t>Value of Geoinformation for Disaster and Risk Management (VALID)</a:t>
            </a:r>
            <a:r>
              <a:rPr lang="de-DE" sz="1200" dirty="0"/>
              <a:t/>
            </a:r>
            <a:br>
              <a:rPr lang="de-DE" sz="1200" dirty="0"/>
            </a:br>
            <a:endParaRPr lang="de-DE" sz="1200" dirty="0"/>
          </a:p>
        </p:txBody>
      </p:sp>
    </p:spTree>
    <p:extLst>
      <p:ext uri="{BB962C8B-B14F-4D97-AF65-F5344CB8AC3E}">
        <p14:creationId xmlns:p14="http://schemas.microsoft.com/office/powerpoint/2010/main" val="99551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FT_FJB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HFT_FJB01</Template>
  <TotalTime>0</TotalTime>
  <Words>1174</Words>
  <Application>Microsoft Office PowerPoint</Application>
  <PresentationFormat>A4-Papier (210x297 mm)</PresentationFormat>
  <Paragraphs>309</Paragraphs>
  <Slides>31</Slides>
  <Notes>17</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HFT_FJB01</vt:lpstr>
      <vt:lpstr>Rapid just-in-time and task-adequate geodata provision for Disaster Management</vt:lpstr>
      <vt:lpstr>PowerPoint-Präsentation</vt:lpstr>
      <vt:lpstr>Outline</vt:lpstr>
      <vt:lpstr>Relevance</vt:lpstr>
      <vt:lpstr>Relevance</vt:lpstr>
      <vt:lpstr>Relevanz der Thematik</vt:lpstr>
      <vt:lpstr>Definitions</vt:lpstr>
      <vt:lpstr>PowerPoint-Präsentation</vt:lpstr>
      <vt:lpstr>Theoretische Vorbetrachtung</vt:lpstr>
      <vt:lpstr>Existierende Lösungsansätze</vt:lpstr>
      <vt:lpstr>Satellite Imagery</vt:lpstr>
      <vt:lpstr>International Charter 'Space and Major Disasters'</vt:lpstr>
      <vt:lpstr>PowerPoint-Präsentation</vt:lpstr>
      <vt:lpstr>PowerPoint-Präsentation</vt:lpstr>
      <vt:lpstr>PowerPoint-Präsentation</vt:lpstr>
      <vt:lpstr>Our approach: „disaster</vt:lpstr>
      <vt:lpstr>Our approch – „disasterGIS“</vt:lpstr>
      <vt:lpstr>Eigener Ansatz – „disasterGIS“</vt:lpstr>
      <vt:lpstr>Eigener Ansatz – „disasterGIS“</vt:lpstr>
      <vt:lpstr>PowerPoint-Präsentation</vt:lpstr>
      <vt:lpstr>Eigener Ansatz – „disasterGIS“</vt:lpstr>
      <vt:lpstr>Eigener Ansatz – „disasterGIS“</vt:lpstr>
      <vt:lpstr>Eigener Ansatz – „disasterGIS“</vt:lpstr>
      <vt:lpstr>Eigener Ansatz – „disasterGIS“</vt:lpstr>
      <vt:lpstr>PowerPoint-Präsentation</vt:lpstr>
      <vt:lpstr>PowerPoint-Präsentation</vt:lpstr>
      <vt:lpstr>PowerPoint-Präsentation</vt:lpstr>
      <vt:lpstr>PowerPoint-Präsentation</vt:lpstr>
      <vt:lpstr>Ergebnis</vt:lpstr>
      <vt:lpstr>Summary</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Konzept und Implementierung einer Architektur zur sofortigen Geodatenbereitstellung im Katastrophenmanagement</dc:title>
  <dc:creator>Steven F;"Franz-Josef Behr" &lt;franz-josef.behr@hft-stuttgart.de&gt;</dc:creator>
  <cp:lastModifiedBy>Dr. Franz-Josef Behr</cp:lastModifiedBy>
  <cp:revision>116</cp:revision>
  <dcterms:created xsi:type="dcterms:W3CDTF">2017-01-29T18:10:11Z</dcterms:created>
  <dcterms:modified xsi:type="dcterms:W3CDTF">2017-07-29T10:19:44Z</dcterms:modified>
</cp:coreProperties>
</file>