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04"/>
  </p:notesMasterIdLst>
  <p:handoutMasterIdLst>
    <p:handoutMasterId r:id="rId105"/>
  </p:handoutMasterIdLst>
  <p:sldIdLst>
    <p:sldId id="535" r:id="rId2"/>
    <p:sldId id="510" r:id="rId3"/>
    <p:sldId id="601" r:id="rId4"/>
    <p:sldId id="667" r:id="rId5"/>
    <p:sldId id="668" r:id="rId6"/>
    <p:sldId id="643" r:id="rId7"/>
    <p:sldId id="666" r:id="rId8"/>
    <p:sldId id="661" r:id="rId9"/>
    <p:sldId id="662" r:id="rId10"/>
    <p:sldId id="665" r:id="rId11"/>
    <p:sldId id="656" r:id="rId12"/>
    <p:sldId id="657" r:id="rId13"/>
    <p:sldId id="671" r:id="rId14"/>
    <p:sldId id="670" r:id="rId15"/>
    <p:sldId id="658" r:id="rId16"/>
    <p:sldId id="645" r:id="rId17"/>
    <p:sldId id="548" r:id="rId18"/>
    <p:sldId id="603" r:id="rId19"/>
    <p:sldId id="669" r:id="rId20"/>
    <p:sldId id="650" r:id="rId21"/>
    <p:sldId id="615" r:id="rId22"/>
    <p:sldId id="616" r:id="rId23"/>
    <p:sldId id="652" r:id="rId24"/>
    <p:sldId id="654" r:id="rId25"/>
    <p:sldId id="655" r:id="rId26"/>
    <p:sldId id="550" r:id="rId27"/>
    <p:sldId id="618" r:id="rId28"/>
    <p:sldId id="549" r:id="rId29"/>
    <p:sldId id="659" r:id="rId30"/>
    <p:sldId id="606" r:id="rId31"/>
    <p:sldId id="551" r:id="rId32"/>
    <p:sldId id="640" r:id="rId33"/>
    <p:sldId id="653" r:id="rId34"/>
    <p:sldId id="553" r:id="rId35"/>
    <p:sldId id="538" r:id="rId36"/>
    <p:sldId id="543" r:id="rId37"/>
    <p:sldId id="544" r:id="rId38"/>
    <p:sldId id="599" r:id="rId39"/>
    <p:sldId id="558" r:id="rId40"/>
    <p:sldId id="581" r:id="rId41"/>
    <p:sldId id="610" r:id="rId42"/>
    <p:sldId id="582" r:id="rId43"/>
    <p:sldId id="579" r:id="rId44"/>
    <p:sldId id="580" r:id="rId45"/>
    <p:sldId id="584" r:id="rId46"/>
    <p:sldId id="600" r:id="rId47"/>
    <p:sldId id="635" r:id="rId48"/>
    <p:sldId id="578" r:id="rId49"/>
    <p:sldId id="605" r:id="rId50"/>
    <p:sldId id="636" r:id="rId51"/>
    <p:sldId id="560" r:id="rId52"/>
    <p:sldId id="561" r:id="rId53"/>
    <p:sldId id="611" r:id="rId54"/>
    <p:sldId id="612" r:id="rId55"/>
    <p:sldId id="648" r:id="rId56"/>
    <p:sldId id="627" r:id="rId57"/>
    <p:sldId id="628" r:id="rId58"/>
    <p:sldId id="637" r:id="rId59"/>
    <p:sldId id="629" r:id="rId60"/>
    <p:sldId id="638" r:id="rId61"/>
    <p:sldId id="639" r:id="rId62"/>
    <p:sldId id="583" r:id="rId63"/>
    <p:sldId id="539" r:id="rId64"/>
    <p:sldId id="626" r:id="rId65"/>
    <p:sldId id="613" r:id="rId66"/>
    <p:sldId id="660" r:id="rId67"/>
    <p:sldId id="545" r:id="rId68"/>
    <p:sldId id="564" r:id="rId69"/>
    <p:sldId id="585" r:id="rId70"/>
    <p:sldId id="586" r:id="rId71"/>
    <p:sldId id="587" r:id="rId72"/>
    <p:sldId id="588" r:id="rId73"/>
    <p:sldId id="621" r:id="rId74"/>
    <p:sldId id="566" r:id="rId75"/>
    <p:sldId id="567" r:id="rId76"/>
    <p:sldId id="589" r:id="rId77"/>
    <p:sldId id="590" r:id="rId78"/>
    <p:sldId id="591" r:id="rId79"/>
    <p:sldId id="592" r:id="rId80"/>
    <p:sldId id="593" r:id="rId81"/>
    <p:sldId id="568" r:id="rId82"/>
    <p:sldId id="622" r:id="rId83"/>
    <p:sldId id="569" r:id="rId84"/>
    <p:sldId id="649" r:id="rId85"/>
    <p:sldId id="570" r:id="rId86"/>
    <p:sldId id="623" r:id="rId87"/>
    <p:sldId id="624" r:id="rId88"/>
    <p:sldId id="625" r:id="rId89"/>
    <p:sldId id="632" r:id="rId90"/>
    <p:sldId id="574" r:id="rId91"/>
    <p:sldId id="575" r:id="rId92"/>
    <p:sldId id="576" r:id="rId93"/>
    <p:sldId id="608" r:id="rId94"/>
    <p:sldId id="542" r:id="rId95"/>
    <p:sldId id="631" r:id="rId96"/>
    <p:sldId id="633" r:id="rId97"/>
    <p:sldId id="594" r:id="rId98"/>
    <p:sldId id="630" r:id="rId99"/>
    <p:sldId id="596" r:id="rId100"/>
    <p:sldId id="604" r:id="rId101"/>
    <p:sldId id="647" r:id="rId102"/>
    <p:sldId id="646" r:id="rId103"/>
  </p:sldIdLst>
  <p:sldSz cx="9144000" cy="6858000" type="screen4x3"/>
  <p:notesSz cx="6797675" cy="9926638"/>
  <p:defaultTextStyle>
    <a:defPPr>
      <a:defRPr lang="de-DE"/>
    </a:defPPr>
    <a:lvl1pPr algn="l" rtl="0" fontAlgn="base">
      <a:spcBef>
        <a:spcPct val="0"/>
      </a:spcBef>
      <a:spcAft>
        <a:spcPct val="0"/>
      </a:spcAft>
      <a:defRPr sz="1600" kern="1200">
        <a:solidFill>
          <a:schemeClr val="tx1"/>
        </a:solidFill>
        <a:latin typeface="Calibri" pitchFamily="34" charset="0"/>
        <a:ea typeface="+mn-ea"/>
        <a:cs typeface="Arial" charset="0"/>
      </a:defRPr>
    </a:lvl1pPr>
    <a:lvl2pPr marL="457200" algn="l" rtl="0" fontAlgn="base">
      <a:spcBef>
        <a:spcPct val="0"/>
      </a:spcBef>
      <a:spcAft>
        <a:spcPct val="0"/>
      </a:spcAft>
      <a:defRPr sz="1600" kern="1200">
        <a:solidFill>
          <a:schemeClr val="tx1"/>
        </a:solidFill>
        <a:latin typeface="Calibri" pitchFamily="34" charset="0"/>
        <a:ea typeface="+mn-ea"/>
        <a:cs typeface="Arial" charset="0"/>
      </a:defRPr>
    </a:lvl2pPr>
    <a:lvl3pPr marL="914400" algn="l" rtl="0" fontAlgn="base">
      <a:spcBef>
        <a:spcPct val="0"/>
      </a:spcBef>
      <a:spcAft>
        <a:spcPct val="0"/>
      </a:spcAft>
      <a:defRPr sz="1600" kern="1200">
        <a:solidFill>
          <a:schemeClr val="tx1"/>
        </a:solidFill>
        <a:latin typeface="Calibri" pitchFamily="34" charset="0"/>
        <a:ea typeface="+mn-ea"/>
        <a:cs typeface="Arial" charset="0"/>
      </a:defRPr>
    </a:lvl3pPr>
    <a:lvl4pPr marL="1371600" algn="l" rtl="0" fontAlgn="base">
      <a:spcBef>
        <a:spcPct val="0"/>
      </a:spcBef>
      <a:spcAft>
        <a:spcPct val="0"/>
      </a:spcAft>
      <a:defRPr sz="1600" kern="1200">
        <a:solidFill>
          <a:schemeClr val="tx1"/>
        </a:solidFill>
        <a:latin typeface="Calibri" pitchFamily="34" charset="0"/>
        <a:ea typeface="+mn-ea"/>
        <a:cs typeface="Arial" charset="0"/>
      </a:defRPr>
    </a:lvl4pPr>
    <a:lvl5pPr marL="1828800" algn="l" rtl="0" fontAlgn="base">
      <a:spcBef>
        <a:spcPct val="0"/>
      </a:spcBef>
      <a:spcAft>
        <a:spcPct val="0"/>
      </a:spcAft>
      <a:defRPr sz="1600" kern="1200">
        <a:solidFill>
          <a:schemeClr val="tx1"/>
        </a:solidFill>
        <a:latin typeface="Calibri" pitchFamily="34" charset="0"/>
        <a:ea typeface="+mn-ea"/>
        <a:cs typeface="Arial" charset="0"/>
      </a:defRPr>
    </a:lvl5pPr>
    <a:lvl6pPr marL="2286000" algn="l" defTabSz="914400" rtl="0" eaLnBrk="1" latinLnBrk="0" hangingPunct="1">
      <a:defRPr sz="1600" kern="1200">
        <a:solidFill>
          <a:schemeClr val="tx1"/>
        </a:solidFill>
        <a:latin typeface="Calibri" pitchFamily="34" charset="0"/>
        <a:ea typeface="+mn-ea"/>
        <a:cs typeface="Arial" charset="0"/>
      </a:defRPr>
    </a:lvl6pPr>
    <a:lvl7pPr marL="2743200" algn="l" defTabSz="914400" rtl="0" eaLnBrk="1" latinLnBrk="0" hangingPunct="1">
      <a:defRPr sz="1600" kern="1200">
        <a:solidFill>
          <a:schemeClr val="tx1"/>
        </a:solidFill>
        <a:latin typeface="Calibri" pitchFamily="34" charset="0"/>
        <a:ea typeface="+mn-ea"/>
        <a:cs typeface="Arial" charset="0"/>
      </a:defRPr>
    </a:lvl7pPr>
    <a:lvl8pPr marL="3200400" algn="l" defTabSz="914400" rtl="0" eaLnBrk="1" latinLnBrk="0" hangingPunct="1">
      <a:defRPr sz="1600" kern="1200">
        <a:solidFill>
          <a:schemeClr val="tx1"/>
        </a:solidFill>
        <a:latin typeface="Calibri" pitchFamily="34" charset="0"/>
        <a:ea typeface="+mn-ea"/>
        <a:cs typeface="Arial" charset="0"/>
      </a:defRPr>
    </a:lvl8pPr>
    <a:lvl9pPr marL="3657600" algn="l" defTabSz="914400" rtl="0" eaLnBrk="1" latinLnBrk="0" hangingPunct="1">
      <a:defRPr sz="1600"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Standardabschnitt" id="{254C2D20-D517-41DE-AF75-585C714B6248}">
          <p14:sldIdLst>
            <p14:sldId id="535"/>
            <p14:sldId id="510"/>
            <p14:sldId id="601"/>
            <p14:sldId id="667"/>
            <p14:sldId id="668"/>
            <p14:sldId id="643"/>
            <p14:sldId id="666"/>
            <p14:sldId id="661"/>
            <p14:sldId id="662"/>
            <p14:sldId id="665"/>
            <p14:sldId id="656"/>
            <p14:sldId id="657"/>
            <p14:sldId id="671"/>
            <p14:sldId id="670"/>
            <p14:sldId id="658"/>
            <p14:sldId id="645"/>
            <p14:sldId id="548"/>
            <p14:sldId id="603"/>
            <p14:sldId id="669"/>
            <p14:sldId id="650"/>
            <p14:sldId id="615"/>
            <p14:sldId id="616"/>
            <p14:sldId id="652"/>
            <p14:sldId id="654"/>
            <p14:sldId id="655"/>
            <p14:sldId id="550"/>
            <p14:sldId id="618"/>
            <p14:sldId id="549"/>
            <p14:sldId id="659"/>
            <p14:sldId id="606"/>
            <p14:sldId id="551"/>
            <p14:sldId id="640"/>
            <p14:sldId id="653"/>
            <p14:sldId id="553"/>
            <p14:sldId id="538"/>
            <p14:sldId id="543"/>
            <p14:sldId id="544"/>
            <p14:sldId id="599"/>
            <p14:sldId id="558"/>
            <p14:sldId id="581"/>
            <p14:sldId id="610"/>
            <p14:sldId id="582"/>
            <p14:sldId id="579"/>
            <p14:sldId id="580"/>
            <p14:sldId id="584"/>
            <p14:sldId id="600"/>
          </p14:sldIdLst>
        </p14:section>
        <p14:section name="Gebäude" id="{9FA604A9-9BE0-4C43-AC4B-9DC15D9A8804}">
          <p14:sldIdLst>
            <p14:sldId id="635"/>
            <p14:sldId id="578"/>
            <p14:sldId id="605"/>
            <p14:sldId id="636"/>
            <p14:sldId id="560"/>
            <p14:sldId id="561"/>
            <p14:sldId id="611"/>
            <p14:sldId id="612"/>
            <p14:sldId id="648"/>
            <p14:sldId id="627"/>
            <p14:sldId id="628"/>
            <p14:sldId id="637"/>
            <p14:sldId id="629"/>
            <p14:sldId id="638"/>
            <p14:sldId id="639"/>
            <p14:sldId id="583"/>
            <p14:sldId id="539"/>
          </p14:sldIdLst>
        </p14:section>
        <p14:section name="Lagefestpunkte" id="{AB43025F-C7E7-4849-B6E9-019ACEA4ACDA}">
          <p14:sldIdLst>
            <p14:sldId id="626"/>
            <p14:sldId id="613"/>
            <p14:sldId id="660"/>
            <p14:sldId id="545"/>
            <p14:sldId id="564"/>
            <p14:sldId id="585"/>
            <p14:sldId id="586"/>
            <p14:sldId id="587"/>
            <p14:sldId id="588"/>
          </p14:sldIdLst>
        </p14:section>
        <p14:section name="Nutzung" id="{4FA9AA77-8E82-4A47-A595-0B28E7F196C1}">
          <p14:sldIdLst>
            <p14:sldId id="621"/>
            <p14:sldId id="566"/>
            <p14:sldId id="567"/>
            <p14:sldId id="589"/>
            <p14:sldId id="590"/>
            <p14:sldId id="591"/>
            <p14:sldId id="592"/>
            <p14:sldId id="593"/>
            <p14:sldId id="568"/>
          </p14:sldIdLst>
        </p14:section>
        <p14:section name="Flst Eigentümer" id="{83953E20-45AB-4DF3-A79C-9A9E433D4B19}">
          <p14:sldIdLst>
            <p14:sldId id="622"/>
            <p14:sldId id="569"/>
            <p14:sldId id="649"/>
            <p14:sldId id="570"/>
            <p14:sldId id="623"/>
            <p14:sldId id="624"/>
            <p14:sldId id="625"/>
          </p14:sldIdLst>
        </p14:section>
        <p14:section name="Weitere Objektarten" id="{BEFAAF38-D21D-4BC7-AB6C-8E42DE541E8E}">
          <p14:sldIdLst>
            <p14:sldId id="632"/>
            <p14:sldId id="574"/>
            <p14:sldId id="575"/>
            <p14:sldId id="576"/>
            <p14:sldId id="608"/>
            <p14:sldId id="542"/>
            <p14:sldId id="631"/>
          </p14:sldIdLst>
        </p14:section>
        <p14:section name="Präsentationsobjekte" id="{1FB1D52F-3CDB-4841-8F7E-C4D942DC13FC}">
          <p14:sldIdLst>
            <p14:sldId id="633"/>
            <p14:sldId id="594"/>
            <p14:sldId id="630"/>
            <p14:sldId id="596"/>
            <p14:sldId id="604"/>
            <p14:sldId id="647"/>
            <p14:sldId id="6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1">
          <p15:clr>
            <a:srgbClr val="A4A3A4"/>
          </p15:clr>
        </p15:guide>
        <p15:guide id="2" pos="29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33"/>
    <a:srgbClr val="99FF66"/>
    <a:srgbClr val="990099"/>
    <a:srgbClr val="969696"/>
    <a:srgbClr val="CC00FF"/>
    <a:srgbClr val="F2F2F2"/>
    <a:srgbClr val="0000CC"/>
    <a:srgbClr val="FFFF99"/>
    <a:srgbClr val="00CC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2732" autoAdjust="0"/>
  </p:normalViewPr>
  <p:slideViewPr>
    <p:cSldViewPr>
      <p:cViewPr>
        <p:scale>
          <a:sx n="82" d="100"/>
          <a:sy n="82" d="100"/>
        </p:scale>
        <p:origin x="2770" y="89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662" y="-93"/>
      </p:cViewPr>
      <p:guideLst>
        <p:guide orient="horz" pos="2161"/>
        <p:guide pos="291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478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47988" cy="49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t" anchorCtr="0" compatLnSpc="1">
            <a:prstTxWarp prst="textNoShape">
              <a:avLst/>
            </a:prstTxWarp>
          </a:bodyPr>
          <a:lstStyle>
            <a:lvl1pPr defTabSz="915909" eaLnBrk="0" hangingPunct="0">
              <a:spcBef>
                <a:spcPct val="0"/>
              </a:spcBef>
              <a:defRPr sz="1000" i="1">
                <a:latin typeface="Times New Roman" pitchFamily="18" charset="0"/>
                <a:cs typeface="+mn-cs"/>
              </a:defRPr>
            </a:lvl1pPr>
          </a:lstStyle>
          <a:p>
            <a:pPr>
              <a:defRPr/>
            </a:pPr>
            <a:endParaRPr lang="de-DE" altLang="de-DE"/>
          </a:p>
        </p:txBody>
      </p:sp>
      <p:sp>
        <p:nvSpPr>
          <p:cNvPr id="2051" name="Rectangle 3"/>
          <p:cNvSpPr>
            <a:spLocks noGrp="1" noChangeArrowheads="1"/>
          </p:cNvSpPr>
          <p:nvPr>
            <p:ph type="dt" idx="1"/>
          </p:nvPr>
        </p:nvSpPr>
        <p:spPr bwMode="auto">
          <a:xfrm>
            <a:off x="3849688" y="-1588"/>
            <a:ext cx="2947987" cy="49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t" anchorCtr="0" compatLnSpc="1">
            <a:prstTxWarp prst="textNoShape">
              <a:avLst/>
            </a:prstTxWarp>
          </a:bodyPr>
          <a:lstStyle>
            <a:lvl1pPr algn="r" defTabSz="915909" eaLnBrk="0" hangingPunct="0">
              <a:spcBef>
                <a:spcPct val="0"/>
              </a:spcBef>
              <a:defRPr sz="1000" i="1">
                <a:latin typeface="Times New Roman" pitchFamily="18" charset="0"/>
                <a:cs typeface="+mn-cs"/>
              </a:defRPr>
            </a:lvl1pPr>
          </a:lstStyle>
          <a:p>
            <a:pPr>
              <a:defRPr/>
            </a:pPr>
            <a:endParaRPr lang="de-DE" altLang="de-DE"/>
          </a:p>
        </p:txBody>
      </p:sp>
      <p:sp>
        <p:nvSpPr>
          <p:cNvPr id="67588" name="Rectangle 4"/>
          <p:cNvSpPr>
            <a:spLocks noGrp="1" noRot="1" noChangeAspect="1" noChangeArrowheads="1" noTextEdit="1"/>
          </p:cNvSpPr>
          <p:nvPr>
            <p:ph type="sldImg" idx="2"/>
          </p:nvPr>
        </p:nvSpPr>
        <p:spPr bwMode="auto">
          <a:xfrm>
            <a:off x="923925" y="749300"/>
            <a:ext cx="4946650" cy="37099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6463" y="4716463"/>
            <a:ext cx="4983162" cy="446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1" tIns="46101" rIns="92201" bIns="46101"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2054" name="Rectangle 6"/>
          <p:cNvSpPr>
            <a:spLocks noGrp="1" noChangeArrowheads="1"/>
          </p:cNvSpPr>
          <p:nvPr>
            <p:ph type="ftr" sz="quarter" idx="4"/>
          </p:nvPr>
        </p:nvSpPr>
        <p:spPr bwMode="auto">
          <a:xfrm>
            <a:off x="-1588" y="9431338"/>
            <a:ext cx="29479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b" anchorCtr="0" compatLnSpc="1">
            <a:prstTxWarp prst="textNoShape">
              <a:avLst/>
            </a:prstTxWarp>
          </a:bodyPr>
          <a:lstStyle>
            <a:lvl1pPr defTabSz="915909" eaLnBrk="0" hangingPunct="0">
              <a:spcBef>
                <a:spcPct val="0"/>
              </a:spcBef>
              <a:defRPr sz="1000" i="1">
                <a:latin typeface="Times New Roman" pitchFamily="18" charset="0"/>
                <a:cs typeface="+mn-cs"/>
              </a:defRPr>
            </a:lvl1pPr>
          </a:lstStyle>
          <a:p>
            <a:pPr>
              <a:defRPr/>
            </a:pPr>
            <a:endParaRPr lang="de-DE" altLang="de-DE"/>
          </a:p>
        </p:txBody>
      </p:sp>
      <p:sp>
        <p:nvSpPr>
          <p:cNvPr id="2055" name="Rectangle 7"/>
          <p:cNvSpPr>
            <a:spLocks noGrp="1" noChangeArrowheads="1"/>
          </p:cNvSpPr>
          <p:nvPr>
            <p:ph type="sldNum" sz="quarter" idx="5"/>
          </p:nvPr>
        </p:nvSpPr>
        <p:spPr bwMode="auto">
          <a:xfrm>
            <a:off x="3849688" y="9431338"/>
            <a:ext cx="29479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b" anchorCtr="0" compatLnSpc="1">
            <a:prstTxWarp prst="textNoShape">
              <a:avLst/>
            </a:prstTxWarp>
          </a:bodyPr>
          <a:lstStyle>
            <a:lvl1pPr algn="r" defTabSz="915909" eaLnBrk="0" hangingPunct="0">
              <a:spcBef>
                <a:spcPct val="0"/>
              </a:spcBef>
              <a:defRPr sz="1000" i="1">
                <a:latin typeface="Times New Roman" pitchFamily="18" charset="0"/>
                <a:cs typeface="+mn-cs"/>
              </a:defRPr>
            </a:lvl1pPr>
          </a:lstStyle>
          <a:p>
            <a:pPr>
              <a:defRPr/>
            </a:pPr>
            <a:fld id="{97BBECA5-6E64-4BED-94EB-C59732EF65A9}" type="slidenum">
              <a:rPr lang="de-DE" altLang="de-DE"/>
              <a:pPr>
                <a:defRPr/>
              </a:pPr>
              <a:t>‹Nr.›</a:t>
            </a:fld>
            <a:endParaRPr lang="de-DE" altLang="de-DE"/>
          </a:p>
        </p:txBody>
      </p:sp>
    </p:spTree>
    <p:extLst>
      <p:ext uri="{BB962C8B-B14F-4D97-AF65-F5344CB8AC3E}">
        <p14:creationId xmlns:p14="http://schemas.microsoft.com/office/powerpoint/2010/main" val="1364300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600">
                <a:solidFill>
                  <a:schemeClr val="tx1"/>
                </a:solidFill>
                <a:latin typeface="Calibri" pitchFamily="34" charset="0"/>
              </a:defRPr>
            </a:lvl1pPr>
            <a:lvl2pPr marL="743965" indent="-286140" eaLnBrk="0" hangingPunct="0">
              <a:spcBef>
                <a:spcPct val="50000"/>
              </a:spcBef>
              <a:defRPr sz="1600">
                <a:solidFill>
                  <a:schemeClr val="tx1"/>
                </a:solidFill>
                <a:latin typeface="Calibri" pitchFamily="34" charset="0"/>
              </a:defRPr>
            </a:lvl2pPr>
            <a:lvl3pPr marL="1144562" indent="-228912" eaLnBrk="0" hangingPunct="0">
              <a:spcBef>
                <a:spcPct val="50000"/>
              </a:spcBef>
              <a:defRPr sz="1600">
                <a:solidFill>
                  <a:schemeClr val="tx1"/>
                </a:solidFill>
                <a:latin typeface="Calibri" pitchFamily="34" charset="0"/>
              </a:defRPr>
            </a:lvl3pPr>
            <a:lvl4pPr marL="1602386" indent="-228912" eaLnBrk="0" hangingPunct="0">
              <a:spcBef>
                <a:spcPct val="50000"/>
              </a:spcBef>
              <a:defRPr sz="1600">
                <a:solidFill>
                  <a:schemeClr val="tx1"/>
                </a:solidFill>
                <a:latin typeface="Calibri" pitchFamily="34" charset="0"/>
              </a:defRPr>
            </a:lvl4pPr>
            <a:lvl5pPr marL="2060210" indent="-228912" eaLnBrk="0" hangingPunct="0">
              <a:spcBef>
                <a:spcPct val="50000"/>
              </a:spcBef>
              <a:defRPr sz="1600">
                <a:solidFill>
                  <a:schemeClr val="tx1"/>
                </a:solidFill>
                <a:latin typeface="Calibri" pitchFamily="34" charset="0"/>
              </a:defRPr>
            </a:lvl5pPr>
            <a:lvl6pPr marL="2518034" indent="-228912" eaLnBrk="0" fontAlgn="base" hangingPunct="0">
              <a:spcBef>
                <a:spcPct val="50000"/>
              </a:spcBef>
              <a:spcAft>
                <a:spcPct val="0"/>
              </a:spcAft>
              <a:defRPr sz="1600">
                <a:solidFill>
                  <a:schemeClr val="tx1"/>
                </a:solidFill>
                <a:latin typeface="Calibri" pitchFamily="34" charset="0"/>
              </a:defRPr>
            </a:lvl6pPr>
            <a:lvl7pPr marL="2975859" indent="-228912" eaLnBrk="0" fontAlgn="base" hangingPunct="0">
              <a:spcBef>
                <a:spcPct val="50000"/>
              </a:spcBef>
              <a:spcAft>
                <a:spcPct val="0"/>
              </a:spcAft>
              <a:defRPr sz="1600">
                <a:solidFill>
                  <a:schemeClr val="tx1"/>
                </a:solidFill>
                <a:latin typeface="Calibri" pitchFamily="34" charset="0"/>
              </a:defRPr>
            </a:lvl7pPr>
            <a:lvl8pPr marL="3433684" indent="-228912" eaLnBrk="0" fontAlgn="base" hangingPunct="0">
              <a:spcBef>
                <a:spcPct val="50000"/>
              </a:spcBef>
              <a:spcAft>
                <a:spcPct val="0"/>
              </a:spcAft>
              <a:defRPr sz="1600">
                <a:solidFill>
                  <a:schemeClr val="tx1"/>
                </a:solidFill>
                <a:latin typeface="Calibri" pitchFamily="34" charset="0"/>
              </a:defRPr>
            </a:lvl8pPr>
            <a:lvl9pPr marL="3891508" indent="-228912" eaLnBrk="0" fontAlgn="base" hangingPunct="0">
              <a:spcBef>
                <a:spcPct val="50000"/>
              </a:spcBef>
              <a:spcAft>
                <a:spcPct val="0"/>
              </a:spcAft>
              <a:defRPr sz="1600">
                <a:solidFill>
                  <a:schemeClr val="tx1"/>
                </a:solidFill>
                <a:latin typeface="Calibri" pitchFamily="34" charset="0"/>
              </a:defRPr>
            </a:lvl9pPr>
          </a:lstStyle>
          <a:p>
            <a:pPr eaLnBrk="1" hangingPunct="1">
              <a:spcBef>
                <a:spcPct val="0"/>
              </a:spcBef>
              <a:defRPr/>
            </a:pPr>
            <a:fld id="{F399DBF8-FD6B-465C-B207-94CF15F9326B}" type="slidenum">
              <a:rPr lang="de-DE" altLang="de-DE" sz="1200">
                <a:latin typeface="Arial" charset="0"/>
              </a:rPr>
              <a:pPr eaLnBrk="1" hangingPunct="1">
                <a:spcBef>
                  <a:spcPct val="0"/>
                </a:spcBef>
                <a:defRPr/>
              </a:pPr>
              <a:t>1</a:t>
            </a:fld>
            <a:endParaRPr lang="de-DE" altLang="de-DE" sz="120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Times New Roman" pitchFamily="18" charset="0"/>
                <a:ea typeface="+mn-ea"/>
                <a:cs typeface="+mn-cs"/>
              </a:rPr>
              <a:t> </a:t>
            </a:r>
          </a:p>
          <a:p>
            <a:r>
              <a:rPr lang="de-DE" sz="1200" b="0" i="0" u="none" strike="noStrike" kern="1200" baseline="0" dirty="0" smtClean="0">
                <a:solidFill>
                  <a:schemeClr val="tx1"/>
                </a:solidFill>
                <a:latin typeface="Times New Roman" pitchFamily="18" charset="0"/>
                <a:ea typeface="+mn-ea"/>
                <a:cs typeface="+mn-cs"/>
              </a:rPr>
              <a:t>Die Eigentümer- und Buchungsangaben des Grundbuchs werden in ALKIS weiterhin nachrichtlich geführt. Die Komplexität im Datenmodell hat jedoch deutlich zugenommen. Um den Eigentümer eines Flurstücks in ALKIS zu ermitteln, muss eine Relationskette über fünf Objektarten verfolgt werden. (https://www.lgl-bw.de/export/sites/lgl/unsere-themen/Geoinformation/Galerien/Dokumente/ALKIS_nur_ein_neues_Schnittstellenformat.pdf)</a:t>
            </a:r>
          </a:p>
          <a:p>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Dies erscheint zunächst sehr kompliziert. In der Praxis wird der Anwender durch die von ihm verwendete Software oder durch sein GIS nur wenig davon mitbekommen. </a:t>
            </a:r>
          </a:p>
          <a:p>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Für Flurstücke sind aber weitere Angaben erforderlich, z.B. </a:t>
            </a:r>
            <a:r>
              <a:rPr lang="de-DE" sz="1200" b="1" i="0" u="none" strike="noStrike" kern="1200" baseline="0" dirty="0" smtClean="0">
                <a:solidFill>
                  <a:schemeClr val="tx1"/>
                </a:solidFill>
                <a:latin typeface="Times New Roman" pitchFamily="18" charset="0"/>
                <a:ea typeface="+mn-ea"/>
                <a:cs typeface="+mn-cs"/>
              </a:rPr>
              <a:t>die Angaben zum Eigentümer</a:t>
            </a:r>
            <a:r>
              <a:rPr lang="de-DE" sz="1200" b="0" i="0" u="none" strike="noStrike" kern="1200" baseline="0" dirty="0" smtClean="0">
                <a:solidFill>
                  <a:schemeClr val="tx1"/>
                </a:solidFill>
                <a:latin typeface="Times New Roman" pitchFamily="18" charset="0"/>
                <a:ea typeface="+mn-ea"/>
                <a:cs typeface="+mn-cs"/>
              </a:rPr>
              <a:t>.</a:t>
            </a:r>
          </a:p>
          <a:p>
            <a:r>
              <a:rPr lang="de-DE" sz="1200" b="0" i="0" u="none" strike="noStrike" kern="1200" baseline="0" dirty="0" smtClean="0">
                <a:solidFill>
                  <a:schemeClr val="tx1"/>
                </a:solidFill>
                <a:latin typeface="Times New Roman" pitchFamily="18" charset="0"/>
                <a:ea typeface="+mn-ea"/>
                <a:cs typeface="+mn-cs"/>
              </a:rPr>
              <a:t>Da diese Eigentümerangaben generell für mehrere Flurstücke zutreffen können, werden</a:t>
            </a:r>
          </a:p>
          <a:p>
            <a:r>
              <a:rPr lang="de-DE" sz="1200" b="0" i="0" u="none" strike="noStrike" kern="1200" baseline="0" dirty="0" smtClean="0">
                <a:solidFill>
                  <a:schemeClr val="tx1"/>
                </a:solidFill>
                <a:latin typeface="Times New Roman" pitchFamily="18" charset="0"/>
                <a:ea typeface="+mn-ea"/>
                <a:cs typeface="+mn-cs"/>
              </a:rPr>
              <a:t>sie als eigenständige Objektart </a:t>
            </a:r>
            <a:r>
              <a:rPr lang="de-DE" sz="1200" b="1" i="0" u="none" strike="noStrike" kern="1200" baseline="0" dirty="0" err="1" smtClean="0">
                <a:solidFill>
                  <a:schemeClr val="tx1"/>
                </a:solidFill>
                <a:latin typeface="Times New Roman" pitchFamily="18" charset="0"/>
                <a:ea typeface="+mn-ea"/>
                <a:cs typeface="+mn-cs"/>
              </a:rPr>
              <a:t>AX_Person</a:t>
            </a:r>
            <a:r>
              <a:rPr lang="de-DE" sz="1200" b="1"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smtClean="0">
                <a:solidFill>
                  <a:schemeClr val="tx1"/>
                </a:solidFill>
                <a:latin typeface="Times New Roman" pitchFamily="18" charset="0"/>
                <a:ea typeface="+mn-ea"/>
                <a:cs typeface="+mn-cs"/>
              </a:rPr>
              <a:t>modelliert und mit Relationen dem Flurstück</a:t>
            </a:r>
          </a:p>
          <a:p>
            <a:r>
              <a:rPr lang="de-DE" sz="1200" b="0" i="0" u="none" strike="noStrike" kern="1200" baseline="0" dirty="0" smtClean="0">
                <a:solidFill>
                  <a:schemeClr val="tx1"/>
                </a:solidFill>
                <a:latin typeface="Times New Roman" pitchFamily="18" charset="0"/>
                <a:ea typeface="+mn-ea"/>
                <a:cs typeface="+mn-cs"/>
              </a:rPr>
              <a:t>zugeordnet.</a:t>
            </a:r>
          </a:p>
          <a:p>
            <a:r>
              <a:rPr lang="de-DE" sz="1200" b="1" i="0" u="none" strike="noStrike" kern="1200" baseline="0" dirty="0" smtClean="0">
                <a:solidFill>
                  <a:schemeClr val="tx1"/>
                </a:solidFill>
                <a:latin typeface="Times New Roman" pitchFamily="18" charset="0"/>
                <a:ea typeface="+mn-ea"/>
                <a:cs typeface="+mn-cs"/>
              </a:rPr>
              <a:t>Die Zuordnung der Eigentümerangaben zum Flurstück wird über eine Relationskette</a:t>
            </a:r>
          </a:p>
          <a:p>
            <a:r>
              <a:rPr lang="de-DE" sz="1200" b="1" i="0" u="none" strike="noStrike" kern="1200" baseline="0" dirty="0" smtClean="0">
                <a:solidFill>
                  <a:schemeClr val="tx1"/>
                </a:solidFill>
                <a:latin typeface="Times New Roman" pitchFamily="18" charset="0"/>
                <a:ea typeface="+mn-ea"/>
                <a:cs typeface="+mn-cs"/>
              </a:rPr>
              <a:t>realisiert.</a:t>
            </a:r>
          </a:p>
          <a:p>
            <a:r>
              <a:rPr lang="de-DE" sz="1200" b="1" i="0" u="none" strike="noStrike" kern="1200" baseline="0" dirty="0" smtClean="0">
                <a:solidFill>
                  <a:schemeClr val="tx1"/>
                </a:solidFill>
                <a:latin typeface="Times New Roman" pitchFamily="18" charset="0"/>
                <a:ea typeface="+mn-ea"/>
                <a:cs typeface="+mn-cs"/>
              </a:rPr>
              <a:t>Relationskette:</a:t>
            </a:r>
          </a:p>
          <a:p>
            <a:r>
              <a:rPr lang="de-DE" sz="1200" b="0" i="0" u="none" strike="noStrike" kern="1200" baseline="0" dirty="0" smtClean="0">
                <a:solidFill>
                  <a:schemeClr val="tx1"/>
                </a:solidFill>
                <a:latin typeface="Times New Roman" pitchFamily="18" charset="0"/>
                <a:ea typeface="+mn-ea"/>
                <a:cs typeface="+mn-cs"/>
              </a:rPr>
              <a:t>• Das Flurstück 4711 </a:t>
            </a:r>
            <a:r>
              <a:rPr lang="de-DE" sz="1200" b="1" i="0" u="none" strike="noStrike" kern="1200" baseline="0" dirty="0" err="1" smtClean="0">
                <a:solidFill>
                  <a:schemeClr val="tx1"/>
                </a:solidFill>
                <a:latin typeface="Times New Roman" pitchFamily="18" charset="0"/>
                <a:ea typeface="+mn-ea"/>
                <a:cs typeface="+mn-cs"/>
              </a:rPr>
              <a:t>istGebucht</a:t>
            </a:r>
            <a:r>
              <a:rPr lang="de-DE" sz="1200" b="1"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smtClean="0">
                <a:solidFill>
                  <a:schemeClr val="tx1"/>
                </a:solidFill>
                <a:latin typeface="Times New Roman" pitchFamily="18" charset="0"/>
                <a:ea typeface="+mn-ea"/>
                <a:cs typeface="+mn-cs"/>
              </a:rPr>
              <a:t>auf der Buchungsstelle 007.</a:t>
            </a:r>
          </a:p>
          <a:p>
            <a:r>
              <a:rPr lang="de-DE" sz="1200" b="0" i="0" u="none" strike="noStrike" kern="1200" baseline="0" dirty="0" smtClean="0">
                <a:solidFill>
                  <a:schemeClr val="tx1"/>
                </a:solidFill>
                <a:latin typeface="Times New Roman" pitchFamily="18" charset="0"/>
                <a:ea typeface="+mn-ea"/>
                <a:cs typeface="+mn-cs"/>
              </a:rPr>
              <a:t>• Die Buchungsstelle 007 </a:t>
            </a:r>
            <a:r>
              <a:rPr lang="de-DE" sz="1200" b="1" i="0" u="none" strike="noStrike" kern="1200" baseline="0" dirty="0" err="1" smtClean="0">
                <a:solidFill>
                  <a:schemeClr val="tx1"/>
                </a:solidFill>
                <a:latin typeface="Times New Roman" pitchFamily="18" charset="0"/>
                <a:ea typeface="+mn-ea"/>
                <a:cs typeface="+mn-cs"/>
              </a:rPr>
              <a:t>istBestandteilVon</a:t>
            </a:r>
            <a:r>
              <a:rPr lang="de-DE" sz="1200" b="1"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smtClean="0">
                <a:solidFill>
                  <a:schemeClr val="tx1"/>
                </a:solidFill>
                <a:latin typeface="Times New Roman" pitchFamily="18" charset="0"/>
                <a:ea typeface="+mn-ea"/>
                <a:cs typeface="+mn-cs"/>
              </a:rPr>
              <a:t>dem Buchungsblatt 0815.</a:t>
            </a:r>
          </a:p>
          <a:p>
            <a:r>
              <a:rPr lang="de-DE" sz="1200" b="0" i="0" u="none" strike="noStrike" kern="1200" baseline="0" dirty="0" smtClean="0">
                <a:solidFill>
                  <a:schemeClr val="tx1"/>
                </a:solidFill>
                <a:latin typeface="Times New Roman" pitchFamily="18" charset="0"/>
                <a:ea typeface="+mn-ea"/>
                <a:cs typeface="+mn-cs"/>
              </a:rPr>
              <a:t>• Die Namensnummer 1 </a:t>
            </a:r>
            <a:r>
              <a:rPr lang="de-DE" sz="1200" b="1" i="0" u="none" strike="noStrike" kern="1200" baseline="0" dirty="0" err="1" smtClean="0">
                <a:solidFill>
                  <a:schemeClr val="tx1"/>
                </a:solidFill>
                <a:latin typeface="Times New Roman" pitchFamily="18" charset="0"/>
                <a:ea typeface="+mn-ea"/>
                <a:cs typeface="+mn-cs"/>
              </a:rPr>
              <a:t>istBestandteilVon</a:t>
            </a:r>
            <a:r>
              <a:rPr lang="de-DE" sz="1200" b="1"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smtClean="0">
                <a:solidFill>
                  <a:schemeClr val="tx1"/>
                </a:solidFill>
                <a:latin typeface="Times New Roman" pitchFamily="18" charset="0"/>
                <a:ea typeface="+mn-ea"/>
                <a:cs typeface="+mn-cs"/>
              </a:rPr>
              <a:t>dem Buchungsblatt 0815.</a:t>
            </a:r>
          </a:p>
          <a:p>
            <a:r>
              <a:rPr lang="de-DE" sz="1200" b="0" i="0" u="none" strike="noStrike" kern="1200" baseline="0" dirty="0" smtClean="0">
                <a:solidFill>
                  <a:schemeClr val="tx1"/>
                </a:solidFill>
                <a:latin typeface="Times New Roman" pitchFamily="18" charset="0"/>
                <a:ea typeface="+mn-ea"/>
                <a:cs typeface="+mn-cs"/>
              </a:rPr>
              <a:t>• Die Namensnummer 1 </a:t>
            </a:r>
            <a:r>
              <a:rPr lang="de-DE" sz="1200" b="1" i="0" u="none" strike="noStrike" kern="1200" baseline="0" dirty="0" err="1" smtClean="0">
                <a:solidFill>
                  <a:schemeClr val="tx1"/>
                </a:solidFill>
                <a:latin typeface="Times New Roman" pitchFamily="18" charset="0"/>
                <a:ea typeface="+mn-ea"/>
                <a:cs typeface="+mn-cs"/>
              </a:rPr>
              <a:t>weistAuf</a:t>
            </a:r>
            <a:r>
              <a:rPr lang="de-DE" sz="1200" b="1"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smtClean="0">
                <a:solidFill>
                  <a:schemeClr val="tx1"/>
                </a:solidFill>
                <a:latin typeface="Times New Roman" pitchFamily="18" charset="0"/>
                <a:ea typeface="+mn-ea"/>
                <a:cs typeface="+mn-cs"/>
              </a:rPr>
              <a:t>die Person X.</a:t>
            </a:r>
          </a:p>
          <a:p>
            <a:r>
              <a:rPr lang="de-DE" sz="1200" b="0" i="0" u="none" strike="noStrike" kern="1200" baseline="0" dirty="0" smtClean="0">
                <a:solidFill>
                  <a:schemeClr val="tx1"/>
                </a:solidFill>
                <a:latin typeface="Times New Roman" pitchFamily="18" charset="0"/>
                <a:ea typeface="+mn-ea"/>
                <a:cs typeface="+mn-cs"/>
              </a:rPr>
              <a:t>• Die Person X </a:t>
            </a:r>
            <a:r>
              <a:rPr lang="de-DE" sz="1200" b="1" i="0" u="none" strike="noStrike" kern="1200" baseline="0" dirty="0" smtClean="0">
                <a:solidFill>
                  <a:schemeClr val="tx1"/>
                </a:solidFill>
                <a:latin typeface="Times New Roman" pitchFamily="18" charset="0"/>
                <a:ea typeface="+mn-ea"/>
                <a:cs typeface="+mn-cs"/>
              </a:rPr>
              <a:t>hat </a:t>
            </a:r>
            <a:r>
              <a:rPr lang="de-DE" sz="1200" b="0" i="0" u="none" strike="noStrike" kern="1200" baseline="0" dirty="0" smtClean="0">
                <a:solidFill>
                  <a:schemeClr val="tx1"/>
                </a:solidFill>
                <a:latin typeface="Times New Roman" pitchFamily="18" charset="0"/>
                <a:ea typeface="+mn-ea"/>
                <a:cs typeface="+mn-cs"/>
              </a:rPr>
              <a:t>die Anschrift YZ.</a:t>
            </a:r>
          </a:p>
          <a:p>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83</a:t>
            </a:fld>
            <a:endParaRPr lang="de-DE" altLang="de-DE"/>
          </a:p>
        </p:txBody>
      </p:sp>
    </p:spTree>
    <p:extLst>
      <p:ext uri="{BB962C8B-B14F-4D97-AF65-F5344CB8AC3E}">
        <p14:creationId xmlns:p14="http://schemas.microsoft.com/office/powerpoint/2010/main" val="9749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102</a:t>
            </a:fld>
            <a:endParaRPr lang="de-DE" altLang="de-DE"/>
          </a:p>
        </p:txBody>
      </p:sp>
    </p:spTree>
    <p:extLst>
      <p:ext uri="{BB962C8B-B14F-4D97-AF65-F5344CB8AC3E}">
        <p14:creationId xmlns:p14="http://schemas.microsoft.com/office/powerpoint/2010/main" val="207318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Trifft die Eigenschaft genau auf ein Objekt zu, spricht man von einer selbstbezogenen Eigenschaft oder einem Attribut.</a:t>
            </a:r>
          </a:p>
          <a:p>
            <a:endParaRPr lang="de-DE" dirty="0" smtClean="0"/>
          </a:p>
          <a:p>
            <a:r>
              <a:rPr lang="de-DE" dirty="0" smtClean="0"/>
              <a:t>Es gibt aber auch Eigenschaften, die auf mehrere Objekte zutreffen. Diese Eigenschaften werden als eigenständige Objektarten modelliert und mit den entsprechenden Objekten in Beziehung gesetzt.</a:t>
            </a:r>
          </a:p>
          <a:p>
            <a:r>
              <a:rPr lang="de-DE" dirty="0" smtClean="0"/>
              <a:t>Man spricht in diesem Fall von fremdbezogenen Eigenschaften der Objekte und von Relationen zu anderen Objektarten</a:t>
            </a:r>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11</a:t>
            </a:fld>
            <a:endParaRPr lang="de-DE" altLang="de-DE"/>
          </a:p>
        </p:txBody>
      </p:sp>
    </p:spTree>
    <p:extLst>
      <p:ext uri="{BB962C8B-B14F-4D97-AF65-F5344CB8AC3E}">
        <p14:creationId xmlns:p14="http://schemas.microsoft.com/office/powerpoint/2010/main" val="41060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Times New Roman" pitchFamily="18" charset="0"/>
                <a:ea typeface="+mn-ea"/>
                <a:cs typeface="+mn-cs"/>
              </a:rPr>
              <a:t>Anlassart ist die fachliche Erläuterung der notwendigen Veränderung, sie ist</a:t>
            </a:r>
          </a:p>
          <a:p>
            <a:r>
              <a:rPr lang="de-DE" sz="1200" b="0" i="0" u="none" strike="noStrike" kern="1200" baseline="0" dirty="0" smtClean="0">
                <a:solidFill>
                  <a:schemeClr val="tx1"/>
                </a:solidFill>
                <a:latin typeface="Times New Roman" pitchFamily="18" charset="0"/>
                <a:ea typeface="+mn-ea"/>
                <a:cs typeface="+mn-cs"/>
              </a:rPr>
              <a:t>codiert (6-stelliger Schlüssel).</a:t>
            </a:r>
          </a:p>
          <a:p>
            <a:r>
              <a:rPr lang="de-DE" sz="1200" b="0" i="0" u="none" strike="noStrike" kern="1200" baseline="0" dirty="0" smtClean="0">
                <a:solidFill>
                  <a:schemeClr val="tx1"/>
                </a:solidFill>
                <a:latin typeface="Times New Roman" pitchFamily="18" charset="0"/>
                <a:ea typeface="+mn-ea"/>
                <a:cs typeface="+mn-cs"/>
              </a:rPr>
              <a:t>Beispiele:</a:t>
            </a:r>
          </a:p>
          <a:p>
            <a:r>
              <a:rPr lang="de-DE" sz="1200" b="0" i="0" u="none" strike="noStrike" kern="1200" baseline="0" dirty="0" smtClean="0">
                <a:solidFill>
                  <a:schemeClr val="tx1"/>
                </a:solidFill>
                <a:latin typeface="Times New Roman" pitchFamily="18" charset="0"/>
                <a:ea typeface="+mn-ea"/>
                <a:cs typeface="+mn-cs"/>
              </a:rPr>
              <a:t>-Ersteinrichtung</a:t>
            </a:r>
          </a:p>
          <a:p>
            <a:r>
              <a:rPr lang="de-DE" sz="1200" b="0" i="0" u="none" strike="noStrike" kern="1200" baseline="0" dirty="0" smtClean="0">
                <a:solidFill>
                  <a:schemeClr val="tx1"/>
                </a:solidFill>
                <a:latin typeface="Times New Roman" pitchFamily="18" charset="0"/>
                <a:ea typeface="+mn-ea"/>
                <a:cs typeface="+mn-cs"/>
              </a:rPr>
              <a:t>-Zerlegung oder Sonderung 010101</a:t>
            </a:r>
          </a:p>
          <a:p>
            <a:r>
              <a:rPr lang="de-DE" sz="1200" b="0" i="0" u="none" strike="noStrike" kern="1200" baseline="0" dirty="0" smtClean="0">
                <a:solidFill>
                  <a:schemeClr val="tx1"/>
                </a:solidFill>
                <a:latin typeface="Times New Roman" pitchFamily="18" charset="0"/>
                <a:ea typeface="+mn-ea"/>
                <a:cs typeface="+mn-cs"/>
              </a:rPr>
              <a:t>-Zerlegung und Verschmelzung 010103</a:t>
            </a:r>
          </a:p>
          <a:p>
            <a:r>
              <a:rPr lang="de-DE" sz="1200" b="0" i="0" u="none" strike="noStrike" kern="1200" baseline="0" dirty="0" smtClean="0">
                <a:solidFill>
                  <a:schemeClr val="tx1"/>
                </a:solidFill>
                <a:latin typeface="Times New Roman" pitchFamily="18" charset="0"/>
                <a:ea typeface="+mn-ea"/>
                <a:cs typeface="+mn-cs"/>
              </a:rPr>
              <a:t>-Veränderung aufgrund gerichtlicher Entscheidung 010206</a:t>
            </a:r>
          </a:p>
          <a:p>
            <a:r>
              <a:rPr lang="de-DE" sz="1200" b="0" i="0" u="none" strike="noStrike" kern="1200" baseline="0" dirty="0" smtClean="0">
                <a:solidFill>
                  <a:schemeClr val="tx1"/>
                </a:solidFill>
                <a:latin typeface="Times New Roman" pitchFamily="18" charset="0"/>
                <a:ea typeface="+mn-ea"/>
                <a:cs typeface="+mn-cs"/>
              </a:rPr>
              <a:t>-Berichtigung der Flächenangabe 010511</a:t>
            </a:r>
          </a:p>
          <a:p>
            <a:r>
              <a:rPr lang="de-DE" sz="1200" b="0" i="0" u="none" strike="noStrike" kern="1200" baseline="0" dirty="0" smtClean="0">
                <a:solidFill>
                  <a:schemeClr val="tx1"/>
                </a:solidFill>
                <a:latin typeface="Times New Roman" pitchFamily="18" charset="0"/>
                <a:ea typeface="+mn-ea"/>
                <a:cs typeface="+mn-cs"/>
              </a:rPr>
              <a:t>-Flurbereinigung 010601</a:t>
            </a:r>
          </a:p>
          <a:p>
            <a:r>
              <a:rPr lang="de-DE" sz="1200" b="0" i="0" u="none" strike="noStrike" kern="1200" baseline="0" dirty="0" smtClean="0">
                <a:solidFill>
                  <a:schemeClr val="tx1"/>
                </a:solidFill>
                <a:latin typeface="Times New Roman" pitchFamily="18" charset="0"/>
                <a:ea typeface="+mn-ea"/>
                <a:cs typeface="+mn-cs"/>
              </a:rPr>
              <a:t>-Löschung des Flurstücks 010308</a:t>
            </a:r>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12</a:t>
            </a:fld>
            <a:endParaRPr lang="de-DE" altLang="de-DE"/>
          </a:p>
        </p:txBody>
      </p:sp>
    </p:spTree>
    <p:extLst>
      <p:ext uri="{BB962C8B-B14F-4D97-AF65-F5344CB8AC3E}">
        <p14:creationId xmlns:p14="http://schemas.microsoft.com/office/powerpoint/2010/main" val="21824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22</a:t>
            </a:fld>
            <a:endParaRPr lang="de-DE" altLang="de-DE"/>
          </a:p>
        </p:txBody>
      </p:sp>
    </p:spTree>
    <p:extLst>
      <p:ext uri="{BB962C8B-B14F-4D97-AF65-F5344CB8AC3E}">
        <p14:creationId xmlns:p14="http://schemas.microsoft.com/office/powerpoint/2010/main" val="2685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Objektkopf befinden sich die für alle Objektarten einheitlichen Informationen wie</a:t>
            </a:r>
          </a:p>
          <a:p>
            <a:r>
              <a:rPr lang="de-DE" dirty="0" smtClean="0"/>
              <a:t>• dem </a:t>
            </a:r>
            <a:r>
              <a:rPr lang="de-DE" dirty="0" err="1" smtClean="0"/>
              <a:t>Objektidentifikator</a:t>
            </a:r>
            <a:r>
              <a:rPr lang="de-DE" dirty="0" smtClean="0"/>
              <a:t>,</a:t>
            </a:r>
          </a:p>
          <a:p>
            <a:r>
              <a:rPr lang="de-DE" dirty="0" smtClean="0"/>
              <a:t>• dem Lebenszeitintervall,</a:t>
            </a:r>
          </a:p>
          <a:p>
            <a:r>
              <a:rPr lang="de-DE" dirty="0" smtClean="0"/>
              <a:t>• der Modellartenkennung,</a:t>
            </a:r>
          </a:p>
          <a:p>
            <a:r>
              <a:rPr lang="de-DE" dirty="0" smtClean="0"/>
              <a:t>• der Anlassart und</a:t>
            </a:r>
          </a:p>
          <a:p>
            <a:r>
              <a:rPr lang="de-DE" dirty="0" smtClean="0"/>
              <a:t>• des Raumbezuges bei </a:t>
            </a:r>
            <a:r>
              <a:rPr lang="de-DE" dirty="0" err="1" smtClean="0"/>
              <a:t>Reo</a:t>
            </a:r>
            <a:r>
              <a:rPr lang="de-DE" dirty="0" smtClean="0"/>
              <a:t> und ZUSO</a:t>
            </a:r>
          </a:p>
          <a:p>
            <a:r>
              <a:rPr lang="de-DE" dirty="0" smtClean="0"/>
              <a:t>Diese Angaben bilden die Basisinformationen.</a:t>
            </a:r>
          </a:p>
          <a:p>
            <a:endParaRPr lang="de-DE" dirty="0" smtClean="0"/>
          </a:p>
          <a:p>
            <a:r>
              <a:rPr lang="de-DE" dirty="0" smtClean="0"/>
              <a:t>Bei den Informationen, die als Attribute, d.h. als selbstbezogene Eigenschaft, der Objektart </a:t>
            </a:r>
            <a:r>
              <a:rPr lang="de-DE" dirty="0" err="1" smtClean="0"/>
              <a:t>AX_Flurstück</a:t>
            </a:r>
            <a:endParaRPr lang="de-DE" dirty="0" smtClean="0"/>
          </a:p>
          <a:p>
            <a:r>
              <a:rPr lang="de-DE" dirty="0" smtClean="0"/>
              <a:t>zugeordnet sind, handelt es sich unter anderem um folgende Kerndaten:</a:t>
            </a:r>
          </a:p>
          <a:p>
            <a:r>
              <a:rPr lang="de-DE" dirty="0" smtClean="0"/>
              <a:t>• dem Ordnungskriterium </a:t>
            </a:r>
            <a:r>
              <a:rPr lang="de-DE" dirty="0" err="1" smtClean="0"/>
              <a:t>Flurstückskennzeichen</a:t>
            </a:r>
            <a:r>
              <a:rPr lang="de-DE" dirty="0" smtClean="0"/>
              <a:t> mit Länderkennung, Gemarkungsnummer,</a:t>
            </a:r>
          </a:p>
          <a:p>
            <a:r>
              <a:rPr lang="de-DE" dirty="0" smtClean="0"/>
              <a:t>Flurnummer und Flurstücksnummer,</a:t>
            </a:r>
          </a:p>
          <a:p>
            <a:r>
              <a:rPr lang="de-DE" dirty="0" smtClean="0"/>
              <a:t>• der amtlichen Fläche,</a:t>
            </a:r>
          </a:p>
          <a:p>
            <a:r>
              <a:rPr lang="de-DE" dirty="0" smtClean="0"/>
              <a:t>• einem gegebenenfalls vorhandenen abweichenden Rechtszustand,</a:t>
            </a:r>
          </a:p>
          <a:p>
            <a:r>
              <a:rPr lang="de-DE" dirty="0" smtClean="0"/>
              <a:t>• dem Hinweis auf ein laufendes Rechtsbehelfsverfahren sowie</a:t>
            </a:r>
          </a:p>
          <a:p>
            <a:r>
              <a:rPr lang="de-DE" dirty="0" smtClean="0"/>
              <a:t>• weiteren Angaben</a:t>
            </a:r>
          </a:p>
          <a:p>
            <a:r>
              <a:rPr lang="de-DE" dirty="0" smtClean="0"/>
              <a:t>􀃆 Diese Angaben bilden die Fachinformationen</a:t>
            </a:r>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36</a:t>
            </a:fld>
            <a:endParaRPr lang="de-DE" altLang="de-DE"/>
          </a:p>
        </p:txBody>
      </p:sp>
    </p:spTree>
    <p:extLst>
      <p:ext uri="{BB962C8B-B14F-4D97-AF65-F5344CB8AC3E}">
        <p14:creationId xmlns:p14="http://schemas.microsoft.com/office/powerpoint/2010/main" val="338720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 </a:t>
            </a:r>
          </a:p>
          <a:p>
            <a:r>
              <a:rPr lang="de-DE" sz="1200" b="0" i="0" u="none" strike="noStrike" kern="1200" baseline="0" dirty="0" smtClean="0">
                <a:solidFill>
                  <a:schemeClr val="tx1"/>
                </a:solidFill>
                <a:latin typeface="Times New Roman" pitchFamily="18" charset="0"/>
                <a:ea typeface="+mn-ea"/>
                <a:cs typeface="+mn-cs"/>
              </a:rPr>
              <a:t>Die Information, welche Lagebezeichnung ein Flurstück oder ein Gebäude hat, wird nicht mehr unmittelbar bei diesen Objekten geführt, sondern muss über Relationen aus einem eigenständigen Objekt, in diesem Fall aus der Lagebezeichnung mit Hausnummer geholt werden. (Quelle: https://www.lgl-bw.de/export/sites/lgl/unsere-themen/Geoinformation/Galerien/Dokumente/ALKIS_nur_ein_neues_Schnittstellenformat.pdf)</a:t>
            </a:r>
          </a:p>
          <a:p>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42</a:t>
            </a:fld>
            <a:endParaRPr lang="de-DE" altLang="de-DE"/>
          </a:p>
        </p:txBody>
      </p:sp>
    </p:spTree>
    <p:extLst>
      <p:ext uri="{BB962C8B-B14F-4D97-AF65-F5344CB8AC3E}">
        <p14:creationId xmlns:p14="http://schemas.microsoft.com/office/powerpoint/2010/main" val="61919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Times New Roman" pitchFamily="18" charset="0"/>
                <a:ea typeface="+mn-ea"/>
                <a:cs typeface="+mn-cs"/>
              </a:rPr>
              <a:t>Als </a:t>
            </a:r>
            <a:r>
              <a:rPr lang="de-DE" sz="1200" b="1" i="0" u="none" strike="noStrike" kern="1200" baseline="0" dirty="0" smtClean="0">
                <a:solidFill>
                  <a:schemeClr val="tx1"/>
                </a:solidFill>
                <a:latin typeface="Times New Roman" pitchFamily="18" charset="0"/>
                <a:ea typeface="+mn-ea"/>
                <a:cs typeface="+mn-cs"/>
              </a:rPr>
              <a:t>Basisinformation </a:t>
            </a:r>
            <a:r>
              <a:rPr lang="de-DE" sz="1200" b="0" i="0" u="none" strike="noStrike" kern="1200" baseline="0" dirty="0" smtClean="0">
                <a:solidFill>
                  <a:schemeClr val="tx1"/>
                </a:solidFill>
                <a:latin typeface="Times New Roman" pitchFamily="18" charset="0"/>
                <a:ea typeface="+mn-ea"/>
                <a:cs typeface="+mn-cs"/>
              </a:rPr>
              <a:t>befinden sich im Objektkopf wieder</a:t>
            </a:r>
          </a:p>
          <a:p>
            <a:r>
              <a:rPr lang="de-DE" sz="1200" b="0" i="0" u="none" strike="noStrike" kern="1200" baseline="0" dirty="0" smtClean="0">
                <a:solidFill>
                  <a:schemeClr val="tx1"/>
                </a:solidFill>
                <a:latin typeface="Times New Roman" pitchFamily="18" charset="0"/>
                <a:ea typeface="+mn-ea"/>
                <a:cs typeface="+mn-cs"/>
              </a:rPr>
              <a:t>• der </a:t>
            </a:r>
            <a:r>
              <a:rPr lang="de-DE" sz="1200" b="0" i="0" u="none" strike="noStrike" kern="1200" baseline="0" dirty="0" err="1" smtClean="0">
                <a:solidFill>
                  <a:schemeClr val="tx1"/>
                </a:solidFill>
                <a:latin typeface="Times New Roman" pitchFamily="18" charset="0"/>
                <a:ea typeface="+mn-ea"/>
                <a:cs typeface="+mn-cs"/>
              </a:rPr>
              <a:t>Objektidentifikator</a:t>
            </a:r>
            <a:r>
              <a:rPr lang="de-DE" sz="1200" b="0" i="0" u="none" strike="noStrike" kern="1200" baseline="0" dirty="0" smtClean="0">
                <a:solidFill>
                  <a:schemeClr val="tx1"/>
                </a:solidFill>
                <a:latin typeface="Times New Roman" pitchFamily="18" charset="0"/>
                <a:ea typeface="+mn-ea"/>
                <a:cs typeface="+mn-cs"/>
              </a:rPr>
              <a:t>,</a:t>
            </a:r>
          </a:p>
          <a:p>
            <a:r>
              <a:rPr lang="de-DE" sz="1200" b="0" i="0" u="none" strike="noStrike" kern="1200" baseline="0" dirty="0" smtClean="0">
                <a:solidFill>
                  <a:schemeClr val="tx1"/>
                </a:solidFill>
                <a:latin typeface="Times New Roman" pitchFamily="18" charset="0"/>
                <a:ea typeface="+mn-ea"/>
                <a:cs typeface="+mn-cs"/>
              </a:rPr>
              <a:t>• das Lebenszeitintervall,</a:t>
            </a:r>
          </a:p>
          <a:p>
            <a:r>
              <a:rPr lang="de-DE" sz="1200" b="0" i="0" u="none" strike="noStrike" kern="1200" baseline="0" dirty="0" smtClean="0">
                <a:solidFill>
                  <a:schemeClr val="tx1"/>
                </a:solidFill>
                <a:latin typeface="Times New Roman" pitchFamily="18" charset="0"/>
                <a:ea typeface="+mn-ea"/>
                <a:cs typeface="+mn-cs"/>
              </a:rPr>
              <a:t>• die Modellartenkennung,</a:t>
            </a:r>
          </a:p>
          <a:p>
            <a:r>
              <a:rPr lang="de-DE" sz="1200" b="0" i="0" u="none" strike="noStrike" kern="1200" baseline="0" dirty="0" smtClean="0">
                <a:solidFill>
                  <a:schemeClr val="tx1"/>
                </a:solidFill>
                <a:latin typeface="Times New Roman" pitchFamily="18" charset="0"/>
                <a:ea typeface="+mn-ea"/>
                <a:cs typeface="+mn-cs"/>
              </a:rPr>
              <a:t>• die Anlassart und</a:t>
            </a:r>
          </a:p>
          <a:p>
            <a:r>
              <a:rPr lang="de-DE" sz="1200" b="0" i="0" u="none" strike="noStrike" kern="1200" baseline="0" dirty="0" smtClean="0">
                <a:solidFill>
                  <a:schemeClr val="tx1"/>
                </a:solidFill>
                <a:latin typeface="Times New Roman" pitchFamily="18" charset="0"/>
                <a:ea typeface="+mn-ea"/>
                <a:cs typeface="+mn-cs"/>
              </a:rPr>
              <a:t>• die Position mit Raumbezug.</a:t>
            </a:r>
          </a:p>
          <a:p>
            <a:endParaRPr lang="de-DE" sz="1200" b="0" i="0" u="none" strike="noStrike" kern="1200" baseline="0" dirty="0" smtClean="0">
              <a:solidFill>
                <a:schemeClr val="tx1"/>
              </a:solidFill>
              <a:latin typeface="Times New Roman" pitchFamily="18" charset="0"/>
              <a:ea typeface="+mn-ea"/>
              <a:cs typeface="+mn-cs"/>
            </a:endParaRPr>
          </a:p>
          <a:p>
            <a:r>
              <a:rPr lang="de-DE" sz="1200" b="1" i="0" u="none" strike="noStrike" kern="1200" baseline="0" dirty="0" err="1" smtClean="0">
                <a:solidFill>
                  <a:schemeClr val="tx1"/>
                </a:solidFill>
                <a:latin typeface="Times New Roman" pitchFamily="18" charset="0"/>
                <a:ea typeface="+mn-ea"/>
                <a:cs typeface="+mn-cs"/>
              </a:rPr>
              <a:t>AX_Gebäude</a:t>
            </a:r>
            <a:endParaRPr lang="de-DE" sz="1200" b="1"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mit den Attributarten</a:t>
            </a:r>
          </a:p>
          <a:p>
            <a:r>
              <a:rPr lang="de-DE" sz="1200" b="0" i="0" u="none" strike="noStrike" kern="1200" baseline="0" dirty="0" smtClean="0">
                <a:solidFill>
                  <a:schemeClr val="tx1"/>
                </a:solidFill>
                <a:latin typeface="Times New Roman" pitchFamily="18" charset="0"/>
                <a:ea typeface="+mn-ea"/>
                <a:cs typeface="+mn-cs"/>
              </a:rPr>
              <a:t>• Gebäudefunktion,</a:t>
            </a:r>
          </a:p>
          <a:p>
            <a:r>
              <a:rPr lang="de-DE" sz="1200" b="0" i="0" u="none" strike="noStrike" kern="1200" baseline="0" dirty="0" smtClean="0">
                <a:solidFill>
                  <a:schemeClr val="tx1"/>
                </a:solidFill>
                <a:latin typeface="Times New Roman" pitchFamily="18" charset="0"/>
                <a:ea typeface="+mn-ea"/>
                <a:cs typeface="+mn-cs"/>
              </a:rPr>
              <a:t>• Zustand des Gebäudes,</a:t>
            </a:r>
          </a:p>
          <a:p>
            <a:r>
              <a:rPr lang="de-DE" sz="1200" b="0" i="0" u="none" strike="noStrike" kern="1200" baseline="0" dirty="0" smtClean="0">
                <a:solidFill>
                  <a:schemeClr val="tx1"/>
                </a:solidFill>
                <a:latin typeface="Times New Roman" pitchFamily="18" charset="0"/>
                <a:ea typeface="+mn-ea"/>
                <a:cs typeface="+mn-cs"/>
              </a:rPr>
              <a:t>• Nutzung (der prozentuale Anteil an der Gebäudenutzung),</a:t>
            </a:r>
          </a:p>
          <a:p>
            <a:r>
              <a:rPr lang="de-DE" sz="1200" b="0" i="0" u="none" strike="noStrike" kern="1200" baseline="0" dirty="0" smtClean="0">
                <a:solidFill>
                  <a:schemeClr val="tx1"/>
                </a:solidFill>
                <a:latin typeface="Times New Roman" pitchFamily="18" charset="0"/>
                <a:ea typeface="+mn-ea"/>
                <a:cs typeface="+mn-cs"/>
              </a:rPr>
              <a:t>• Bauweise</a:t>
            </a:r>
          </a:p>
          <a:p>
            <a:r>
              <a:rPr lang="de-DE" sz="1200" b="0" i="0" u="none" strike="noStrike" kern="1200" baseline="0" dirty="0" smtClean="0">
                <a:solidFill>
                  <a:schemeClr val="tx1"/>
                </a:solidFill>
                <a:latin typeface="Times New Roman" pitchFamily="18" charset="0"/>
                <a:ea typeface="+mn-ea"/>
                <a:cs typeface="+mn-cs"/>
              </a:rPr>
              <a:t>• u.v.m.</a:t>
            </a:r>
          </a:p>
          <a:p>
            <a:r>
              <a:rPr lang="de-DE" sz="1200" b="0" i="0" u="none" strike="noStrike" kern="1200" baseline="0" dirty="0" smtClean="0">
                <a:solidFill>
                  <a:schemeClr val="tx1"/>
                </a:solidFill>
                <a:latin typeface="Times New Roman" pitchFamily="18" charset="0"/>
                <a:ea typeface="+mn-ea"/>
                <a:cs typeface="+mn-cs"/>
              </a:rPr>
              <a:t>Sie bilden wieder die </a:t>
            </a:r>
            <a:r>
              <a:rPr lang="de-DE" sz="1200" b="1" i="0" u="none" strike="noStrike" kern="1200" baseline="0" dirty="0" smtClean="0">
                <a:solidFill>
                  <a:schemeClr val="tx1"/>
                </a:solidFill>
                <a:latin typeface="Times New Roman" pitchFamily="18" charset="0"/>
                <a:ea typeface="+mn-ea"/>
                <a:cs typeface="+mn-cs"/>
              </a:rPr>
              <a:t>Fachinformationen.</a:t>
            </a:r>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49</a:t>
            </a:fld>
            <a:endParaRPr lang="de-DE" altLang="de-DE"/>
          </a:p>
        </p:txBody>
      </p:sp>
    </p:spTree>
    <p:extLst>
      <p:ext uri="{BB962C8B-B14F-4D97-AF65-F5344CB8AC3E}">
        <p14:creationId xmlns:p14="http://schemas.microsoft.com/office/powerpoint/2010/main" val="3967712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Times New Roman" pitchFamily="18" charset="0"/>
                <a:ea typeface="+mn-ea"/>
                <a:cs typeface="+mn-cs"/>
              </a:rPr>
              <a:t>Im </a:t>
            </a:r>
            <a:r>
              <a:rPr lang="de-DE" sz="1200" b="1" i="0" u="none" strike="noStrike" kern="1200" baseline="0" dirty="0" smtClean="0">
                <a:solidFill>
                  <a:schemeClr val="tx1"/>
                </a:solidFill>
                <a:latin typeface="Times New Roman" pitchFamily="18" charset="0"/>
                <a:ea typeface="+mn-ea"/>
                <a:cs typeface="+mn-cs"/>
              </a:rPr>
              <a:t>Objektartenbereich Gebäude </a:t>
            </a:r>
            <a:r>
              <a:rPr lang="de-DE" sz="1200" b="0" i="0" u="none" strike="noStrike" kern="1200" baseline="0" dirty="0" smtClean="0">
                <a:solidFill>
                  <a:schemeClr val="tx1"/>
                </a:solidFill>
                <a:latin typeface="Times New Roman" pitchFamily="18" charset="0"/>
                <a:ea typeface="+mn-ea"/>
                <a:cs typeface="+mn-cs"/>
              </a:rPr>
              <a:t>sind die fachlich verwandten </a:t>
            </a:r>
            <a:r>
              <a:rPr lang="de-DE" sz="1200" b="1" i="0" u="none" strike="noStrike" kern="1200" baseline="0" dirty="0" smtClean="0">
                <a:solidFill>
                  <a:schemeClr val="tx1"/>
                </a:solidFill>
                <a:latin typeface="Times New Roman" pitchFamily="18" charset="0"/>
                <a:ea typeface="+mn-ea"/>
                <a:cs typeface="+mn-cs"/>
              </a:rPr>
              <a:t>Objektartengruppen</a:t>
            </a:r>
          </a:p>
          <a:p>
            <a:r>
              <a:rPr lang="de-DE" sz="1200" b="0" i="0" u="none" strike="noStrike" kern="1200" baseline="0" dirty="0" smtClean="0">
                <a:solidFill>
                  <a:schemeClr val="tx1"/>
                </a:solidFill>
                <a:latin typeface="Times New Roman" pitchFamily="18" charset="0"/>
                <a:ea typeface="+mn-ea"/>
                <a:cs typeface="+mn-cs"/>
              </a:rPr>
              <a:t>zusammengefasst.</a:t>
            </a:r>
          </a:p>
          <a:p>
            <a:r>
              <a:rPr lang="de-DE" sz="1200" b="0" i="0" u="none" strike="noStrike" kern="1200" baseline="0" dirty="0" smtClean="0">
                <a:solidFill>
                  <a:schemeClr val="tx1"/>
                </a:solidFill>
                <a:latin typeface="Times New Roman" pitchFamily="18" charset="0"/>
                <a:ea typeface="+mn-ea"/>
                <a:cs typeface="+mn-cs"/>
              </a:rPr>
              <a:t>􀃆 hier die </a:t>
            </a:r>
            <a:r>
              <a:rPr lang="de-DE" sz="1200" b="1" i="0" u="none" strike="noStrike" kern="1200" baseline="0" dirty="0" smtClean="0">
                <a:solidFill>
                  <a:schemeClr val="tx1"/>
                </a:solidFill>
                <a:latin typeface="Times New Roman" pitchFamily="18" charset="0"/>
                <a:ea typeface="+mn-ea"/>
                <a:cs typeface="+mn-cs"/>
              </a:rPr>
              <a:t>Objektartengruppe: Angaben zum Gebäude</a:t>
            </a:r>
          </a:p>
          <a:p>
            <a:r>
              <a:rPr lang="de-DE" sz="1200" b="0" i="0" u="none" strike="noStrike" kern="1200" baseline="0" dirty="0" smtClean="0">
                <a:solidFill>
                  <a:schemeClr val="tx1"/>
                </a:solidFill>
                <a:latin typeface="Times New Roman" pitchFamily="18" charset="0"/>
                <a:ea typeface="+mn-ea"/>
                <a:cs typeface="+mn-cs"/>
              </a:rPr>
              <a:t>Die Objektartengruppe Angaben zum Gebäude umfasst die </a:t>
            </a:r>
            <a:r>
              <a:rPr lang="de-DE" sz="1200" b="1" i="0" u="none" strike="noStrike" kern="1200" baseline="0" dirty="0" smtClean="0">
                <a:solidFill>
                  <a:schemeClr val="tx1"/>
                </a:solidFill>
                <a:latin typeface="Times New Roman" pitchFamily="18" charset="0"/>
                <a:ea typeface="+mn-ea"/>
                <a:cs typeface="+mn-cs"/>
              </a:rPr>
              <a:t>Objektarten</a:t>
            </a:r>
          </a:p>
          <a:p>
            <a:r>
              <a:rPr lang="de-DE" sz="1200" b="0" i="0" u="none" strike="noStrike" kern="1200" baseline="0" dirty="0" smtClean="0">
                <a:solidFill>
                  <a:schemeClr val="tx1"/>
                </a:solidFill>
                <a:latin typeface="Times New Roman" pitchFamily="18" charset="0"/>
                <a:ea typeface="+mn-ea"/>
                <a:cs typeface="+mn-cs"/>
              </a:rPr>
              <a:t>a. </a:t>
            </a:r>
            <a:r>
              <a:rPr lang="de-DE" sz="1200" b="1" i="0" u="none" strike="noStrike" kern="1200" baseline="0" dirty="0" smtClean="0">
                <a:solidFill>
                  <a:schemeClr val="tx1"/>
                </a:solidFill>
                <a:latin typeface="Times New Roman" pitchFamily="18" charset="0"/>
                <a:ea typeface="+mn-ea"/>
                <a:cs typeface="+mn-cs"/>
              </a:rPr>
              <a:t>Bauteil</a:t>
            </a:r>
          </a:p>
          <a:p>
            <a:r>
              <a:rPr lang="de-DE" sz="1200" b="0" i="0" u="none" strike="noStrike" kern="1200" baseline="0" dirty="0" smtClean="0">
                <a:solidFill>
                  <a:schemeClr val="tx1"/>
                </a:solidFill>
                <a:latin typeface="Times New Roman" pitchFamily="18" charset="0"/>
                <a:ea typeface="+mn-ea"/>
                <a:cs typeface="+mn-cs"/>
              </a:rPr>
              <a:t>b. </a:t>
            </a:r>
            <a:r>
              <a:rPr lang="de-DE" sz="1200" b="1" i="0" u="none" strike="noStrike" kern="1200" baseline="0" dirty="0" smtClean="0">
                <a:solidFill>
                  <a:schemeClr val="tx1"/>
                </a:solidFill>
                <a:latin typeface="Times New Roman" pitchFamily="18" charset="0"/>
                <a:ea typeface="+mn-ea"/>
                <a:cs typeface="+mn-cs"/>
              </a:rPr>
              <a:t>Besondere Gebäudelinie</a:t>
            </a:r>
          </a:p>
          <a:p>
            <a:r>
              <a:rPr lang="de-DE" sz="1200" b="0" i="0" u="none" strike="noStrike" kern="1200" baseline="0" dirty="0" smtClean="0">
                <a:solidFill>
                  <a:schemeClr val="tx1"/>
                </a:solidFill>
                <a:latin typeface="Times New Roman" pitchFamily="18" charset="0"/>
                <a:ea typeface="+mn-ea"/>
                <a:cs typeface="+mn-cs"/>
              </a:rPr>
              <a:t>c. </a:t>
            </a:r>
            <a:r>
              <a:rPr lang="de-DE" sz="1200" b="1" i="0" u="none" strike="noStrike" kern="1200" baseline="0" dirty="0" smtClean="0">
                <a:solidFill>
                  <a:schemeClr val="tx1"/>
                </a:solidFill>
                <a:latin typeface="Times New Roman" pitchFamily="18" charset="0"/>
                <a:ea typeface="+mn-ea"/>
                <a:cs typeface="+mn-cs"/>
              </a:rPr>
              <a:t>Besonderer Gebäudepunkt</a:t>
            </a:r>
          </a:p>
          <a:p>
            <a:r>
              <a:rPr lang="de-DE" sz="1200" b="0" i="0" u="none" strike="noStrike" kern="1200" baseline="0" dirty="0" smtClean="0">
                <a:solidFill>
                  <a:schemeClr val="tx1"/>
                </a:solidFill>
                <a:latin typeface="Times New Roman" pitchFamily="18" charset="0"/>
                <a:ea typeface="+mn-ea"/>
                <a:cs typeface="+mn-cs"/>
              </a:rPr>
              <a:t>d. </a:t>
            </a:r>
            <a:r>
              <a:rPr lang="de-DE" sz="1200" b="1" i="0" u="none" strike="noStrike" kern="1200" baseline="0" dirty="0" smtClean="0">
                <a:solidFill>
                  <a:schemeClr val="tx1"/>
                </a:solidFill>
                <a:latin typeface="Times New Roman" pitchFamily="18" charset="0"/>
                <a:ea typeface="+mn-ea"/>
                <a:cs typeface="+mn-cs"/>
              </a:rPr>
              <a:t>Firstlinie</a:t>
            </a:r>
          </a:p>
          <a:p>
            <a:r>
              <a:rPr lang="de-DE" sz="1200" b="0" i="0" u="none" strike="noStrike" kern="1200" baseline="0" dirty="0" smtClean="0">
                <a:solidFill>
                  <a:schemeClr val="tx1"/>
                </a:solidFill>
                <a:latin typeface="Times New Roman" pitchFamily="18" charset="0"/>
                <a:ea typeface="+mn-ea"/>
                <a:cs typeface="+mn-cs"/>
              </a:rPr>
              <a:t>e. </a:t>
            </a:r>
            <a:r>
              <a:rPr lang="de-DE" sz="1200" b="1" i="0" u="none" strike="noStrike" kern="1200" baseline="0" dirty="0" smtClean="0">
                <a:solidFill>
                  <a:schemeClr val="tx1"/>
                </a:solidFill>
                <a:latin typeface="Times New Roman" pitchFamily="18" charset="0"/>
                <a:ea typeface="+mn-ea"/>
                <a:cs typeface="+mn-cs"/>
              </a:rPr>
              <a:t>Gebäude</a:t>
            </a:r>
          </a:p>
          <a:p>
            <a:r>
              <a:rPr lang="de-DE" sz="1200" b="0" i="0" u="none" strike="noStrike" kern="1200" baseline="0" dirty="0" smtClean="0">
                <a:solidFill>
                  <a:schemeClr val="tx1"/>
                </a:solidFill>
                <a:latin typeface="Times New Roman" pitchFamily="18" charset="0"/>
                <a:ea typeface="+mn-ea"/>
                <a:cs typeface="+mn-cs"/>
              </a:rPr>
              <a:t>Die Objektart Gebäude wird von den </a:t>
            </a:r>
            <a:r>
              <a:rPr lang="de-DE" sz="1200" b="1" i="0" u="none" strike="noStrike" kern="1200" baseline="0" dirty="0" smtClean="0">
                <a:solidFill>
                  <a:schemeClr val="tx1"/>
                </a:solidFill>
                <a:latin typeface="Times New Roman" pitchFamily="18" charset="0"/>
                <a:ea typeface="+mn-ea"/>
                <a:cs typeface="+mn-cs"/>
              </a:rPr>
              <a:t>Attributarten </a:t>
            </a:r>
            <a:r>
              <a:rPr lang="de-DE" sz="1200" b="0" i="0" u="none" strike="noStrike" kern="1200" baseline="0" dirty="0" smtClean="0">
                <a:solidFill>
                  <a:schemeClr val="tx1"/>
                </a:solidFill>
                <a:latin typeface="Times New Roman" pitchFamily="18" charset="0"/>
                <a:ea typeface="+mn-ea"/>
                <a:cs typeface="+mn-cs"/>
              </a:rPr>
              <a:t>beschrieben.</a:t>
            </a:r>
          </a:p>
          <a:p>
            <a:r>
              <a:rPr lang="de-DE" sz="1200" b="0" i="0" u="none" strike="noStrike" kern="1200" baseline="0" dirty="0" smtClean="0">
                <a:solidFill>
                  <a:schemeClr val="tx1"/>
                </a:solidFill>
                <a:latin typeface="Times New Roman" pitchFamily="18" charset="0"/>
                <a:ea typeface="+mn-ea"/>
                <a:cs typeface="+mn-cs"/>
              </a:rPr>
              <a:t>􀃆 hier die Attributart </a:t>
            </a:r>
            <a:r>
              <a:rPr lang="de-DE" sz="1200" b="1" i="0" u="none" strike="noStrike" kern="1200" baseline="0" dirty="0" smtClean="0">
                <a:solidFill>
                  <a:schemeClr val="tx1"/>
                </a:solidFill>
                <a:latin typeface="Times New Roman" pitchFamily="18" charset="0"/>
                <a:ea typeface="+mn-ea"/>
                <a:cs typeface="+mn-cs"/>
              </a:rPr>
              <a:t>Gebäudefunktion</a:t>
            </a:r>
          </a:p>
          <a:p>
            <a:r>
              <a:rPr lang="de-DE" sz="1200" b="0" i="0" u="none" strike="noStrike" kern="1200" baseline="0" dirty="0" smtClean="0">
                <a:solidFill>
                  <a:schemeClr val="tx1"/>
                </a:solidFill>
                <a:latin typeface="Times New Roman" pitchFamily="18" charset="0"/>
                <a:ea typeface="+mn-ea"/>
                <a:cs typeface="+mn-cs"/>
              </a:rPr>
              <a:t>Die Attributart Gebäudefunktion wird von den </a:t>
            </a:r>
            <a:r>
              <a:rPr lang="de-DE" sz="1200" b="1" i="0" u="none" strike="noStrike" kern="1200" baseline="0" dirty="0" smtClean="0">
                <a:solidFill>
                  <a:schemeClr val="tx1"/>
                </a:solidFill>
                <a:latin typeface="Times New Roman" pitchFamily="18" charset="0"/>
                <a:ea typeface="+mn-ea"/>
                <a:cs typeface="+mn-cs"/>
              </a:rPr>
              <a:t>Wertearten </a:t>
            </a:r>
            <a:r>
              <a:rPr lang="de-DE" sz="1200" b="0" i="0" u="none" strike="noStrike" kern="1200" baseline="0" dirty="0" smtClean="0">
                <a:solidFill>
                  <a:schemeClr val="tx1"/>
                </a:solidFill>
                <a:latin typeface="Times New Roman" pitchFamily="18" charset="0"/>
                <a:ea typeface="+mn-ea"/>
                <a:cs typeface="+mn-cs"/>
              </a:rPr>
              <a:t>näher bezeichnet.</a:t>
            </a:r>
          </a:p>
          <a:p>
            <a:r>
              <a:rPr lang="de-DE" sz="1200" b="0" i="0" u="none" strike="noStrike" kern="1200" baseline="0" dirty="0" smtClean="0">
                <a:solidFill>
                  <a:schemeClr val="tx1"/>
                </a:solidFill>
                <a:latin typeface="Times New Roman" pitchFamily="18" charset="0"/>
                <a:ea typeface="+mn-ea"/>
                <a:cs typeface="+mn-cs"/>
              </a:rPr>
              <a:t>􀃆 hier die </a:t>
            </a:r>
            <a:r>
              <a:rPr lang="de-DE" sz="1200" b="0" i="0" u="none" strike="noStrike" kern="1200" baseline="0" dirty="0" err="1" smtClean="0">
                <a:solidFill>
                  <a:schemeClr val="tx1"/>
                </a:solidFill>
                <a:latin typeface="Times New Roman" pitchFamily="18" charset="0"/>
                <a:ea typeface="+mn-ea"/>
                <a:cs typeface="+mn-cs"/>
              </a:rPr>
              <a:t>Werteart</a:t>
            </a:r>
            <a:r>
              <a:rPr lang="de-DE" sz="1200" b="0" i="0" u="none" strike="noStrike" kern="1200" baseline="0" dirty="0" smtClean="0">
                <a:solidFill>
                  <a:schemeClr val="tx1"/>
                </a:solidFill>
                <a:latin typeface="Times New Roman" pitchFamily="18" charset="0"/>
                <a:ea typeface="+mn-ea"/>
                <a:cs typeface="+mn-cs"/>
              </a:rPr>
              <a:t> </a:t>
            </a:r>
            <a:r>
              <a:rPr lang="de-DE" sz="1200" b="1" i="0" u="none" strike="noStrike" kern="1200" baseline="0" dirty="0" smtClean="0">
                <a:solidFill>
                  <a:schemeClr val="tx1"/>
                </a:solidFill>
                <a:latin typeface="Times New Roman" pitchFamily="18" charset="0"/>
                <a:ea typeface="+mn-ea"/>
                <a:cs typeface="+mn-cs"/>
              </a:rPr>
              <a:t>Wohngebäude</a:t>
            </a:r>
          </a:p>
          <a:p>
            <a:r>
              <a:rPr lang="de-DE" sz="1200" b="0" i="0" u="none" strike="noStrike" kern="1200" baseline="0" dirty="0" smtClean="0">
                <a:solidFill>
                  <a:schemeClr val="tx1"/>
                </a:solidFill>
                <a:latin typeface="Times New Roman" pitchFamily="18" charset="0"/>
                <a:ea typeface="+mn-ea"/>
                <a:cs typeface="+mn-cs"/>
              </a:rPr>
              <a:t>Die Objektart </a:t>
            </a:r>
            <a:r>
              <a:rPr lang="de-DE" sz="1200" b="1" i="0" u="none" strike="noStrike" kern="1200" baseline="0" dirty="0" err="1" smtClean="0">
                <a:solidFill>
                  <a:schemeClr val="tx1"/>
                </a:solidFill>
                <a:latin typeface="Times New Roman" pitchFamily="18" charset="0"/>
                <a:ea typeface="+mn-ea"/>
                <a:cs typeface="+mn-cs"/>
              </a:rPr>
              <a:t>AX_Gebäude</a:t>
            </a:r>
            <a:r>
              <a:rPr lang="de-DE" sz="1200" b="1"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smtClean="0">
                <a:solidFill>
                  <a:schemeClr val="tx1"/>
                </a:solidFill>
                <a:latin typeface="Times New Roman" pitchFamily="18" charset="0"/>
                <a:ea typeface="+mn-ea"/>
                <a:cs typeface="+mn-cs"/>
              </a:rPr>
              <a:t>wird wiederum über eine Relation der Objektart</a:t>
            </a:r>
          </a:p>
          <a:p>
            <a:r>
              <a:rPr lang="de-DE" sz="1200" b="1" i="0" u="none" strike="noStrike" kern="1200" baseline="0" dirty="0" err="1" smtClean="0">
                <a:solidFill>
                  <a:schemeClr val="tx1"/>
                </a:solidFill>
                <a:latin typeface="Times New Roman" pitchFamily="18" charset="0"/>
                <a:ea typeface="+mn-ea"/>
                <a:cs typeface="+mn-cs"/>
              </a:rPr>
              <a:t>AX_Lagebezeichnung</a:t>
            </a:r>
            <a:r>
              <a:rPr lang="de-DE" sz="1200" b="1" i="0" u="none" strike="noStrike" kern="1200" baseline="0" dirty="0" smtClean="0">
                <a:solidFill>
                  <a:schemeClr val="tx1"/>
                </a:solidFill>
                <a:latin typeface="Times New Roman" pitchFamily="18" charset="0"/>
                <a:ea typeface="+mn-ea"/>
                <a:cs typeface="+mn-cs"/>
              </a:rPr>
              <a:t> mit Hausnummer </a:t>
            </a:r>
            <a:r>
              <a:rPr lang="de-DE" sz="1200" b="0" i="0" u="none" strike="noStrike" kern="1200" baseline="0" dirty="0" smtClean="0">
                <a:solidFill>
                  <a:schemeClr val="tx1"/>
                </a:solidFill>
                <a:latin typeface="Times New Roman" pitchFamily="18" charset="0"/>
                <a:ea typeface="+mn-ea"/>
                <a:cs typeface="+mn-cs"/>
              </a:rPr>
              <a:t>zugeordnet.</a:t>
            </a:r>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50</a:t>
            </a:fld>
            <a:endParaRPr lang="de-DE" altLang="de-DE"/>
          </a:p>
        </p:txBody>
      </p:sp>
    </p:spTree>
    <p:extLst>
      <p:ext uri="{BB962C8B-B14F-4D97-AF65-F5344CB8AC3E}">
        <p14:creationId xmlns:p14="http://schemas.microsoft.com/office/powerpoint/2010/main" val="45507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 </a:t>
            </a:r>
          </a:p>
          <a:p>
            <a:r>
              <a:rPr lang="de-DE" sz="1200" b="0" i="0" u="none" strike="noStrike" kern="1200" baseline="0" dirty="0" smtClean="0">
                <a:solidFill>
                  <a:schemeClr val="tx1"/>
                </a:solidFill>
                <a:latin typeface="Times New Roman" pitchFamily="18" charset="0"/>
                <a:ea typeface="+mn-ea"/>
                <a:cs typeface="+mn-cs"/>
              </a:rPr>
              <a:t>Tatsächlichen Nutzungen </a:t>
            </a:r>
            <a:r>
              <a:rPr lang="de-DE" sz="1200" b="0" i="0" u="none" strike="noStrike" kern="1200" baseline="0" dirty="0" err="1" smtClean="0">
                <a:solidFill>
                  <a:schemeClr val="tx1"/>
                </a:solidFill>
                <a:latin typeface="Times New Roman" pitchFamily="18" charset="0"/>
                <a:ea typeface="+mn-ea"/>
                <a:cs typeface="+mn-cs"/>
              </a:rPr>
              <a:t>flurstücksübergreifend</a:t>
            </a:r>
            <a:r>
              <a:rPr lang="de-DE" sz="1200" b="0" i="0" u="none" strike="noStrike" kern="1200" baseline="0" dirty="0" smtClean="0">
                <a:solidFill>
                  <a:schemeClr val="tx1"/>
                </a:solidFill>
                <a:latin typeface="Times New Roman" pitchFamily="18" charset="0"/>
                <a:ea typeface="+mn-ea"/>
                <a:cs typeface="+mn-cs"/>
              </a:rPr>
              <a:t> gebildet, indem benachbarte, gleichartige Nutzungen aggregiert werden. Der </a:t>
            </a:r>
            <a:r>
              <a:rPr lang="de-DE" sz="1200" b="0" i="0" u="none" strike="noStrike" kern="1200" baseline="0" dirty="0" err="1" smtClean="0">
                <a:solidFill>
                  <a:schemeClr val="tx1"/>
                </a:solidFill>
                <a:latin typeface="Times New Roman" pitchFamily="18" charset="0"/>
                <a:ea typeface="+mn-ea"/>
                <a:cs typeface="+mn-cs"/>
              </a:rPr>
              <a:t>Flurstücksbezug</a:t>
            </a:r>
            <a:r>
              <a:rPr lang="de-DE" sz="1200" b="0" i="0" u="none" strike="noStrike" kern="1200" baseline="0" dirty="0" smtClean="0">
                <a:solidFill>
                  <a:schemeClr val="tx1"/>
                </a:solidFill>
                <a:latin typeface="Times New Roman" pitchFamily="18" charset="0"/>
                <a:ea typeface="+mn-ea"/>
                <a:cs typeface="+mn-cs"/>
              </a:rPr>
              <a:t> wird über die in GIS-Systemen übliche Verschneidung ermittelt. (Quelle: https://www.lgl-bw.de/export/sites/lgl/unsere-themen/Geoinformation/Galerien/Dokumente/ALKIS_nur_ein_neues_Schnittstellenformat.pdf)</a:t>
            </a:r>
          </a:p>
          <a:p>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75</a:t>
            </a:fld>
            <a:endParaRPr lang="de-DE" altLang="de-DE"/>
          </a:p>
        </p:txBody>
      </p:sp>
    </p:spTree>
    <p:extLst>
      <p:ext uri="{BB962C8B-B14F-4D97-AF65-F5344CB8AC3E}">
        <p14:creationId xmlns:p14="http://schemas.microsoft.com/office/powerpoint/2010/main" val="355410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D49403BC-EEED-48B1-BC52-A9CA8504E725}"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59147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89CDD807-88F8-4B29-8D97-95CDE7927079}"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95107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2850" y="609600"/>
            <a:ext cx="1868488"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2625" y="609600"/>
            <a:ext cx="5457825"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9E718918-341E-47BD-B4A7-2AFC2BEDA482}"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79045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B4B6A470-8567-44F6-B050-C85FAB02F946}"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211069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14E08BBE-AA7B-4DCE-9785-E7C6BD735A76}"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39764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2625" y="1671638"/>
            <a:ext cx="3662363"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97388" y="1671638"/>
            <a:ext cx="3663950"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D25C5FCB-BCA9-4152-B5B6-C4145340B2B1}"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9312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8" name="Foliennummernplatzhalter 4"/>
          <p:cNvSpPr>
            <a:spLocks noGrp="1"/>
          </p:cNvSpPr>
          <p:nvPr>
            <p:ph type="sldNum" sz="quarter" idx="11"/>
          </p:nvPr>
        </p:nvSpPr>
        <p:spPr>
          <a:ln/>
        </p:spPr>
        <p:txBody>
          <a:bodyPr/>
          <a:lstStyle>
            <a:lvl1pPr>
              <a:defRPr/>
            </a:lvl1pPr>
          </a:lstStyle>
          <a:p>
            <a:pPr>
              <a:defRPr/>
            </a:pPr>
            <a:fld id="{2C4840B8-20C9-4D30-8400-72310007FDFE}"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38738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4" name="Foliennummernplatzhalter 4"/>
          <p:cNvSpPr>
            <a:spLocks noGrp="1"/>
          </p:cNvSpPr>
          <p:nvPr>
            <p:ph type="sldNum" sz="quarter" idx="11"/>
          </p:nvPr>
        </p:nvSpPr>
        <p:spPr>
          <a:ln/>
        </p:spPr>
        <p:txBody>
          <a:bodyPr/>
          <a:lstStyle>
            <a:lvl1pPr>
              <a:defRPr/>
            </a:lvl1pPr>
          </a:lstStyle>
          <a:p>
            <a:pPr>
              <a:defRPr/>
            </a:pPr>
            <a:fld id="{FE43A747-EEBA-46E9-A84C-9535EFF19071}"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261487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3" name="Foliennummernplatzhalter 4"/>
          <p:cNvSpPr>
            <a:spLocks noGrp="1"/>
          </p:cNvSpPr>
          <p:nvPr>
            <p:ph type="sldNum" sz="quarter" idx="11"/>
          </p:nvPr>
        </p:nvSpPr>
        <p:spPr>
          <a:ln/>
        </p:spPr>
        <p:txBody>
          <a:bodyPr/>
          <a:lstStyle>
            <a:lvl1pPr>
              <a:defRPr/>
            </a:lvl1pPr>
          </a:lstStyle>
          <a:p>
            <a:pPr>
              <a:defRPr/>
            </a:pPr>
            <a:fld id="{F4E6917E-C153-4E4C-BD14-6F603E0CE87F}"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61501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778E406D-8FF6-4EE1-8473-C9B6954C046F}"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48421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69563218-EBAC-4E55-A000-8503F4A3990C}"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265892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250825" cy="684212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0" hangingPunct="0">
              <a:spcBef>
                <a:spcPct val="50000"/>
              </a:spcBef>
              <a:defRPr/>
            </a:pPr>
            <a:endParaRPr lang="de-DE" altLang="de-DE">
              <a:cs typeface="+mn-cs"/>
            </a:endParaRPr>
          </a:p>
        </p:txBody>
      </p:sp>
      <p:sp>
        <p:nvSpPr>
          <p:cNvPr id="1027" name="Rectangle 7"/>
          <p:cNvSpPr>
            <a:spLocks noChangeArrowheads="1"/>
          </p:cNvSpPr>
          <p:nvPr/>
        </p:nvSpPr>
        <p:spPr bwMode="auto">
          <a:xfrm>
            <a:off x="0" y="0"/>
            <a:ext cx="250825" cy="4941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0" hangingPunct="0">
              <a:spcBef>
                <a:spcPct val="50000"/>
              </a:spcBef>
              <a:defRPr/>
            </a:pPr>
            <a:endParaRPr lang="de-DE" altLang="de-DE">
              <a:cs typeface="+mn-cs"/>
            </a:endParaRPr>
          </a:p>
        </p:txBody>
      </p:sp>
      <p:sp>
        <p:nvSpPr>
          <p:cNvPr id="30728" name="Rectangle 8"/>
          <p:cNvSpPr>
            <a:spLocks noChangeArrowheads="1"/>
          </p:cNvSpPr>
          <p:nvPr/>
        </p:nvSpPr>
        <p:spPr bwMode="auto">
          <a:xfrm rot="16200000">
            <a:off x="-694066" y="2845065"/>
            <a:ext cx="1597681" cy="339196"/>
          </a:xfrm>
          <a:prstGeom prst="rect">
            <a:avLst/>
          </a:prstGeom>
          <a:noFill/>
          <a:ln w="9525">
            <a:noFill/>
            <a:miter lim="800000"/>
            <a:headEnd/>
            <a:tailEnd/>
          </a:ln>
          <a:effectLst/>
        </p:spPr>
        <p:txBody>
          <a:bodyPr wrap="none" lIns="92075" tIns="46038" rIns="92075" bIns="46038">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defRPr/>
            </a:pPr>
            <a:r>
              <a:rPr lang="de-DE" altLang="de-DE" sz="1600" dirty="0" smtClean="0">
                <a:solidFill>
                  <a:schemeClr val="bg1"/>
                </a:solidFill>
                <a:latin typeface="+mn-lt"/>
                <a:cs typeface="+mn-cs"/>
              </a:rPr>
              <a:t>ALKIS-Strukturen</a:t>
            </a:r>
          </a:p>
        </p:txBody>
      </p:sp>
      <p:sp>
        <p:nvSpPr>
          <p:cNvPr id="1029" name="Rectangle 9"/>
          <p:cNvSpPr>
            <a:spLocks noChangeArrowheads="1"/>
          </p:cNvSpPr>
          <p:nvPr/>
        </p:nvSpPr>
        <p:spPr bwMode="auto">
          <a:xfrm>
            <a:off x="-107950" y="4419600"/>
            <a:ext cx="559640" cy="339196"/>
          </a:xfrm>
          <a:prstGeom prst="rect">
            <a:avLst/>
          </a:prstGeom>
          <a:noFill/>
          <a:ln w="9525">
            <a:noFill/>
            <a:miter lim="800000"/>
            <a:headEnd/>
            <a:tailEnd/>
          </a:ln>
          <a:effectLst/>
          <a:extLst/>
        </p:spPr>
        <p:txBody>
          <a:bodyPr wrap="none" lIns="92075" tIns="46038" rIns="92075" bIns="46038">
            <a:spAutoFit/>
          </a:bodyPr>
          <a:lstStyle/>
          <a:p>
            <a:pPr lvl="0">
              <a:spcBef>
                <a:spcPct val="20000"/>
              </a:spcBef>
            </a:pPr>
            <a:fld id="{AB3FB16F-CD20-4224-B52B-7CC44F167CEE}" type="slidenum">
              <a:rPr lang="de-DE" altLang="de-DE">
                <a:solidFill>
                  <a:schemeClr val="bg1"/>
                </a:solidFill>
                <a:latin typeface="+mn-lt"/>
                <a:cs typeface="+mn-cs"/>
              </a:rPr>
              <a:pPr lvl="0">
                <a:spcBef>
                  <a:spcPct val="20000"/>
                </a:spcBef>
              </a:pPr>
              <a:t>‹Nr.›</a:t>
            </a:fld>
            <a:endParaRPr lang="de-DE" altLang="de-DE" dirty="0">
              <a:solidFill>
                <a:schemeClr val="bg1"/>
              </a:solidFill>
              <a:latin typeface="+mn-lt"/>
              <a:cs typeface="+mn-cs"/>
            </a:endParaRPr>
          </a:p>
        </p:txBody>
      </p:sp>
      <p:pic>
        <p:nvPicPr>
          <p:cNvPr id="1030" name="Picture 11" descr="HFT_EK1_CMYK_maxH16m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6550" y="290513"/>
            <a:ext cx="11160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682625" y="609600"/>
            <a:ext cx="747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Klicken Sie, um das Titelformat zu bearbeiten</a:t>
            </a:r>
          </a:p>
        </p:txBody>
      </p:sp>
      <p:sp>
        <p:nvSpPr>
          <p:cNvPr id="1032" name="Rectangle 5"/>
          <p:cNvSpPr>
            <a:spLocks noGrp="1" noChangeArrowheads="1"/>
          </p:cNvSpPr>
          <p:nvPr>
            <p:ph type="body" idx="1"/>
          </p:nvPr>
        </p:nvSpPr>
        <p:spPr bwMode="auto">
          <a:xfrm>
            <a:off x="682625" y="1671638"/>
            <a:ext cx="747871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smtClean="0"/>
              <a:t>Klicken Sie, um die Formate des Vorlagentextes zu bearbeiten</a:t>
            </a:r>
          </a:p>
          <a:p>
            <a:pPr lvl="1"/>
            <a:r>
              <a:rPr lang="de-CH" altLang="de-CH" smtClean="0"/>
              <a:t>Zweite Ebene</a:t>
            </a:r>
          </a:p>
          <a:p>
            <a:pPr lvl="2"/>
            <a:r>
              <a:rPr lang="de-CH" altLang="de-CH" smtClean="0"/>
              <a:t>Dritte Ebene</a:t>
            </a:r>
          </a:p>
          <a:p>
            <a:pPr lvl="3"/>
            <a:r>
              <a:rPr lang="de-CH" altLang="de-CH" smtClean="0"/>
              <a:t>Vierte Ebene</a:t>
            </a:r>
          </a:p>
          <a:p>
            <a:pPr lvl="4"/>
            <a:r>
              <a:rPr lang="de-CH" altLang="de-CH" smtClean="0"/>
              <a:t>Fünfte Ebene</a:t>
            </a:r>
          </a:p>
        </p:txBody>
      </p:sp>
      <p:sp>
        <p:nvSpPr>
          <p:cNvPr id="11" name="Datumsplatzhalter 3"/>
          <p:cNvSpPr>
            <a:spLocks noGrp="1"/>
          </p:cNvSpPr>
          <p:nvPr>
            <p:ph type="dt" sz="half" idx="2"/>
          </p:nvPr>
        </p:nvSpPr>
        <p:spPr bwMode="auto">
          <a:xfrm>
            <a:off x="323850" y="6440488"/>
            <a:ext cx="2116138"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900">
                <a:solidFill>
                  <a:schemeClr val="bg2"/>
                </a:solidFill>
                <a:latin typeface="+mj-lt"/>
                <a:cs typeface="+mn-cs"/>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12" name="Foliennummernplatzhalter 4"/>
          <p:cNvSpPr>
            <a:spLocks noGrp="1"/>
          </p:cNvSpPr>
          <p:nvPr>
            <p:ph type="sldNum" sz="quarter" idx="4"/>
          </p:nvPr>
        </p:nvSpPr>
        <p:spPr bwMode="auto">
          <a:xfrm>
            <a:off x="6329363" y="6324600"/>
            <a:ext cx="1831975"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900">
                <a:solidFill>
                  <a:srgbClr val="000066"/>
                </a:solidFill>
                <a:latin typeface="+mj-lt"/>
                <a:cs typeface="+mn-cs"/>
              </a:defRPr>
            </a:lvl1pPr>
          </a:lstStyle>
          <a:p>
            <a:pPr>
              <a:defRPr/>
            </a:pPr>
            <a:fld id="{D585BA4E-E91C-4BF5-B8F3-3614E5AA611A}" type="slidenum">
              <a:rPr lang="en-US" altLang="en-US"/>
              <a:pPr>
                <a:defRPr/>
              </a:pPr>
              <a:t>‹Nr.›</a:t>
            </a:fld>
            <a:endParaRPr lang="en-US" altLang="en-US" sz="1400">
              <a:solidFill>
                <a:schemeClr val="tx1"/>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p:txStyles>
    <p:title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p:titleStyle>
    <p:bodyStyle>
      <a:lvl1pPr marL="342900" indent="-342900" algn="l" rtl="0" eaLnBrk="0" fontAlgn="base" hangingPunct="0">
        <a:spcBef>
          <a:spcPct val="35000"/>
        </a:spcBef>
        <a:spcAft>
          <a:spcPct val="0"/>
        </a:spcAft>
        <a:buChar char="•"/>
        <a:defRPr sz="1600">
          <a:solidFill>
            <a:srgbClr val="000072"/>
          </a:solidFill>
          <a:latin typeface="+mn-lt"/>
          <a:ea typeface="+mn-ea"/>
          <a:cs typeface="+mn-cs"/>
        </a:defRPr>
      </a:lvl1pPr>
      <a:lvl2pPr marL="742950" indent="-285750" algn="l" rtl="0" eaLnBrk="0" fontAlgn="base" hangingPunct="0">
        <a:spcBef>
          <a:spcPct val="35000"/>
        </a:spcBef>
        <a:spcAft>
          <a:spcPct val="0"/>
        </a:spcAft>
        <a:buChar char="–"/>
        <a:defRPr sz="1600">
          <a:solidFill>
            <a:srgbClr val="000072"/>
          </a:solidFill>
          <a:latin typeface="+mn-lt"/>
        </a:defRPr>
      </a:lvl2pPr>
      <a:lvl3pPr marL="1085850" indent="-228600" algn="l" rtl="0" eaLnBrk="0" fontAlgn="base" hangingPunct="0">
        <a:spcBef>
          <a:spcPct val="35000"/>
        </a:spcBef>
        <a:spcAft>
          <a:spcPct val="0"/>
        </a:spcAft>
        <a:buChar char="•"/>
        <a:defRPr sz="1600">
          <a:solidFill>
            <a:srgbClr val="000072"/>
          </a:solidFill>
          <a:latin typeface="+mn-lt"/>
        </a:defRPr>
      </a:lvl3pPr>
      <a:lvl4pPr marL="1428750" indent="-228600" algn="l" rtl="0" eaLnBrk="0" fontAlgn="base" hangingPunct="0">
        <a:spcBef>
          <a:spcPct val="35000"/>
        </a:spcBef>
        <a:spcAft>
          <a:spcPct val="0"/>
        </a:spcAft>
        <a:buChar char="–"/>
        <a:defRPr sz="1600">
          <a:solidFill>
            <a:srgbClr val="000072"/>
          </a:solidFill>
          <a:latin typeface="+mn-lt"/>
        </a:defRPr>
      </a:lvl4pPr>
      <a:lvl5pPr marL="1771650" indent="-228600" algn="l" rtl="0" eaLnBrk="0" fontAlgn="base" hangingPunct="0">
        <a:spcBef>
          <a:spcPct val="35000"/>
        </a:spcBef>
        <a:spcAft>
          <a:spcPct val="0"/>
        </a:spcAft>
        <a:buChar char="»"/>
        <a:defRPr sz="1600">
          <a:solidFill>
            <a:srgbClr val="000072"/>
          </a:solidFill>
          <a:latin typeface="+mn-lt"/>
        </a:defRPr>
      </a:lvl5pPr>
      <a:lvl6pPr marL="2228850" indent="-228600" algn="l" rtl="0" eaLnBrk="0" fontAlgn="base" hangingPunct="0">
        <a:spcBef>
          <a:spcPct val="35000"/>
        </a:spcBef>
        <a:spcAft>
          <a:spcPct val="0"/>
        </a:spcAft>
        <a:buChar char="»"/>
        <a:defRPr sz="1600">
          <a:solidFill>
            <a:srgbClr val="000072"/>
          </a:solidFill>
          <a:latin typeface="+mn-lt"/>
        </a:defRPr>
      </a:lvl6pPr>
      <a:lvl7pPr marL="2686050" indent="-228600" algn="l" rtl="0" eaLnBrk="0" fontAlgn="base" hangingPunct="0">
        <a:spcBef>
          <a:spcPct val="35000"/>
        </a:spcBef>
        <a:spcAft>
          <a:spcPct val="0"/>
        </a:spcAft>
        <a:buChar char="»"/>
        <a:defRPr sz="1600">
          <a:solidFill>
            <a:srgbClr val="000072"/>
          </a:solidFill>
          <a:latin typeface="+mn-lt"/>
        </a:defRPr>
      </a:lvl7pPr>
      <a:lvl8pPr marL="3143250" indent="-228600" algn="l" rtl="0" eaLnBrk="0" fontAlgn="base" hangingPunct="0">
        <a:spcBef>
          <a:spcPct val="35000"/>
        </a:spcBef>
        <a:spcAft>
          <a:spcPct val="0"/>
        </a:spcAft>
        <a:buChar char="»"/>
        <a:defRPr sz="1600">
          <a:solidFill>
            <a:srgbClr val="000072"/>
          </a:solidFill>
          <a:latin typeface="+mn-lt"/>
        </a:defRPr>
      </a:lvl8pPr>
      <a:lvl9pPr marL="3600450" indent="-228600" algn="l" rtl="0" eaLnBrk="0" fontAlgn="base" hangingPunct="0">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d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www.adv-online.de/AdV-Produkte/Liegenschaftskataster/"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dv-online.de/GeoInfoDok/GeoInfoDok-NEU/"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eoinformatik.uni-rostock.de/einzel.asp?ID=-171397828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dv-online.de/icc/extdeu/nav/a63/binarywriterservlet?imgUid=d301016e-7efa-8461-e336-b6951fa2e0c9&amp;uBasVariant=11111111-1111-1111-1111-111111111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s://www.adv-online.de/GeoInfoDok/binarywriterservlet?imgUid=c9e63fd2-1153-911a-3b21-718a438ad1b2&amp;uBasVariant=11111111-1111-1111-1111-111111111111&amp;isDownload=true" TargetMode="External"/><Relationship Id="rId2" Type="http://schemas.openxmlformats.org/officeDocument/2006/relationships/hyperlink" Target="https://www.adv-online.de/icc/extdeu/nav/a63/binarywriterservlet?imgUid=d301016e-7efa-8461-e336-b6951fa2e0c9&amp;uBasVariant=11111111-1111-1111-1111-111111111111"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gdi-service.de/public/schemas/aaa/ea_catalog_uml_model/index.htm?goto=1:3:1:9:433" TargetMode="External"/><Relationship Id="rId4" Type="http://schemas.openxmlformats.org/officeDocument/2006/relationships/hyperlink" Target="http://www.adv-online.de/GeoInfoDok/GeoInfoDok-6.0/Signaturenkatalog-nicht-formalisier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lgl-bw.de/export/sites/lgl/unsere-themen/Geoinformation/Galerien/Dokumente/VwVLK_Gesamt_2022-04-12.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repository.gdi-de.org/schemas/adv/nas/6.0/AAA-Basisschema.xsd" TargetMode="External"/><Relationship Id="rId2" Type="http://schemas.openxmlformats.org/officeDocument/2006/relationships/hyperlink" Target="http://repository.gdi-de.org/schemas/adv/nas/6.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hyperlink" Target="http://www.wirtschaft.hessen.de/" TargetMode="External"/><Relationship Id="rId13" Type="http://schemas.openxmlformats.org/officeDocument/2006/relationships/hyperlink" Target="http://www.smr.sachsen.de/" TargetMode="External"/><Relationship Id="rId18" Type="http://schemas.openxmlformats.org/officeDocument/2006/relationships/hyperlink" Target="http://www.bmi.bund.de/" TargetMode="External"/><Relationship Id="rId3" Type="http://schemas.openxmlformats.org/officeDocument/2006/relationships/hyperlink" Target="http://www.stmf.bayern.de/" TargetMode="External"/><Relationship Id="rId21" Type="http://schemas.openxmlformats.org/officeDocument/2006/relationships/hyperlink" Target="https://www.bundeswehr.de/de/organisation/cyber-und-informationsraum/kommando-und-organisation-cir/kommando-cyber-und-informationsraum/zentrum-fuer-geoinformationswesen-der-bundeswehr" TargetMode="External"/><Relationship Id="rId7" Type="http://schemas.openxmlformats.org/officeDocument/2006/relationships/hyperlink" Target="http://www.fhh.hamburg.de/" TargetMode="External"/><Relationship Id="rId12" Type="http://schemas.openxmlformats.org/officeDocument/2006/relationships/hyperlink" Target="https://mdi.rlp.de/" TargetMode="External"/><Relationship Id="rId17" Type="http://schemas.openxmlformats.org/officeDocument/2006/relationships/hyperlink" Target="http://www.thueringen.de/vermessung" TargetMode="External"/><Relationship Id="rId2" Type="http://schemas.openxmlformats.org/officeDocument/2006/relationships/hyperlink" Target="https://www.mlw.baden-wuerttemberg.de/" TargetMode="External"/><Relationship Id="rId16" Type="http://schemas.openxmlformats.org/officeDocument/2006/relationships/hyperlink" Target="http://www.vermessung.schleswig-holstein.de/" TargetMode="External"/><Relationship Id="rId20" Type="http://schemas.openxmlformats.org/officeDocument/2006/relationships/hyperlink" Target="http://www.bmvg.de/" TargetMode="External"/><Relationship Id="rId1" Type="http://schemas.openxmlformats.org/officeDocument/2006/relationships/slideLayout" Target="../slideLayouts/slideLayout2.xml"/><Relationship Id="rId6" Type="http://schemas.openxmlformats.org/officeDocument/2006/relationships/hyperlink" Target="http://www.bauumwelt.bremen.de/" TargetMode="External"/><Relationship Id="rId11" Type="http://schemas.openxmlformats.org/officeDocument/2006/relationships/hyperlink" Target="http://www.vermessung.nrw.de/" TargetMode="External"/><Relationship Id="rId5" Type="http://schemas.openxmlformats.org/officeDocument/2006/relationships/hyperlink" Target="http://www.vermessung.brandenburg.de/" TargetMode="External"/><Relationship Id="rId15" Type="http://schemas.openxmlformats.org/officeDocument/2006/relationships/hyperlink" Target="https://mid.sachsen-anhalt.de/" TargetMode="External"/><Relationship Id="rId10" Type="http://schemas.openxmlformats.org/officeDocument/2006/relationships/hyperlink" Target="http://www.mi.niedersachsen.de/" TargetMode="External"/><Relationship Id="rId19" Type="http://schemas.openxmlformats.org/officeDocument/2006/relationships/hyperlink" Target="http://www.bmdv.bund.de/" TargetMode="External"/><Relationship Id="rId4" Type="http://schemas.openxmlformats.org/officeDocument/2006/relationships/hyperlink" Target="http://www.stadtentwicklung.berlin.de/geoinformation/index.shtml" TargetMode="External"/><Relationship Id="rId9" Type="http://schemas.openxmlformats.org/officeDocument/2006/relationships/hyperlink" Target="http://www.mv-regierung.de/" TargetMode="External"/><Relationship Id="rId14" Type="http://schemas.openxmlformats.org/officeDocument/2006/relationships/hyperlink" Target="http://www.umwelt.saarland.de/"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hyperlink" Target="http://www.adv-online.de/icc/extdeu/binarywriterservlet?imgUid=9d770252-df90-faff-de23-50376a112976&amp;uBasVariant=11111111-1111-1111-1111-111111111111&amp;isDownload=true"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838200" y="1443038"/>
            <a:ext cx="7086600" cy="1600200"/>
          </a:xfrm>
        </p:spPr>
        <p:txBody>
          <a:bodyPr/>
          <a:lstStyle/>
          <a:p>
            <a:pPr eaLnBrk="1" hangingPunct="1"/>
            <a:r>
              <a:rPr lang="de-DE" altLang="de-DE" dirty="0" smtClean="0"/>
              <a:t>GDT: ALKIS-Strukturen</a:t>
            </a:r>
          </a:p>
        </p:txBody>
      </p:sp>
      <p:sp>
        <p:nvSpPr>
          <p:cNvPr id="2051" name="Rectangle 3"/>
          <p:cNvSpPr>
            <a:spLocks noGrp="1" noChangeArrowheads="1"/>
          </p:cNvSpPr>
          <p:nvPr>
            <p:ph type="subTitle" idx="4294967295"/>
          </p:nvPr>
        </p:nvSpPr>
        <p:spPr>
          <a:xfrm>
            <a:off x="2286000" y="4086225"/>
            <a:ext cx="5638800" cy="2511425"/>
          </a:xfrm>
        </p:spPr>
        <p:txBody>
          <a:bodyPr/>
          <a:lstStyle/>
          <a:p>
            <a:pPr marL="0" indent="0" eaLnBrk="1" hangingPunct="1">
              <a:buFontTx/>
              <a:buNone/>
            </a:pPr>
            <a:r>
              <a:rPr lang="de-DE" altLang="de-DE" dirty="0" smtClean="0"/>
              <a:t>Prof. Dr. Franz-Josef Behr</a:t>
            </a:r>
          </a:p>
          <a:p>
            <a:pPr marL="0" indent="0" eaLnBrk="1" hangingPunct="1">
              <a:buFontTx/>
              <a:buNone/>
            </a:pPr>
            <a:r>
              <a:rPr lang="de-DE" altLang="de-DE" dirty="0" smtClean="0"/>
              <a:t>Basierend auf Präsentationen von Joachim </a:t>
            </a:r>
            <a:r>
              <a:rPr lang="de-DE" altLang="de-DE" dirty="0" err="1" smtClean="0"/>
              <a:t>Stiebler</a:t>
            </a:r>
            <a:r>
              <a:rPr lang="de-DE" altLang="de-DE" dirty="0" smtClean="0"/>
              <a:t> (2007) und VD Peter Constantin (2011) und Prof. Schröder (2018)</a:t>
            </a:r>
          </a:p>
          <a:p>
            <a:pPr marL="0" indent="0" eaLnBrk="1" hangingPunct="1">
              <a:buFontTx/>
              <a:buNone/>
            </a:pPr>
            <a:endParaRPr lang="de-DE" altLang="de-DE" dirty="0" smtClean="0"/>
          </a:p>
        </p:txBody>
      </p:sp>
      <p:pic>
        <p:nvPicPr>
          <p:cNvPr id="2052"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5589588"/>
            <a:ext cx="10953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6"/>
          <p:cNvSpPr>
            <a:spLocks noChangeArrowheads="1"/>
          </p:cNvSpPr>
          <p:nvPr/>
        </p:nvSpPr>
        <p:spPr bwMode="auto">
          <a:xfrm>
            <a:off x="2339975" y="6148388"/>
            <a:ext cx="5976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200" dirty="0">
                <a:solidFill>
                  <a:schemeClr val="tx1"/>
                </a:solidFill>
                <a:latin typeface="Arial" charset="0"/>
              </a:rPr>
              <a:t>Eigene Inhalte sind unter einer Creative </a:t>
            </a:r>
            <a:r>
              <a:rPr lang="de-DE" altLang="de-DE" sz="1200" dirty="0" err="1">
                <a:solidFill>
                  <a:schemeClr val="tx1"/>
                </a:solidFill>
                <a:latin typeface="Arial" charset="0"/>
              </a:rPr>
              <a:t>Commons</a:t>
            </a:r>
            <a:r>
              <a:rPr lang="de-DE" altLang="de-DE" sz="1200" dirty="0">
                <a:solidFill>
                  <a:schemeClr val="tx1"/>
                </a:solidFill>
                <a:latin typeface="Arial" charset="0"/>
              </a:rPr>
              <a:t>-Lizenz CC BY-NC-SA lizenziert. </a:t>
            </a:r>
          </a:p>
        </p:txBody>
      </p:sp>
      <p:sp>
        <p:nvSpPr>
          <p:cNvPr id="7" name="Foliennummernplatzhalter 6"/>
          <p:cNvSpPr>
            <a:spLocks noGrp="1"/>
          </p:cNvSpPr>
          <p:nvPr>
            <p:ph type="sldNum" sz="quarter" idx="11"/>
          </p:nvPr>
        </p:nvSpPr>
        <p:spPr/>
        <p:txBody>
          <a:bodyPr/>
          <a:lstStyle/>
          <a:p>
            <a:pPr>
              <a:defRPr/>
            </a:pPr>
            <a:fld id="{FD6E8EBA-D616-42F0-BA48-07B92AC7DD1E}" type="slidenum">
              <a:rPr lang="en-US" altLang="en-US" smtClean="0"/>
              <a:pPr>
                <a:defRPr/>
              </a:pPr>
              <a:t>1</a:t>
            </a:fld>
            <a:endParaRPr lang="en-US" altLang="en-US" sz="1400">
              <a:solidFill>
                <a:schemeClr val="tx1"/>
              </a:solidFill>
              <a:latin typeface="Times"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Zweckbestimmung von ALKIS</a:t>
            </a:r>
            <a:endParaRPr lang="de-DE" dirty="0"/>
          </a:p>
        </p:txBody>
      </p:sp>
      <p:sp>
        <p:nvSpPr>
          <p:cNvPr id="3" name="Inhaltsplatzhalter 2"/>
          <p:cNvSpPr>
            <a:spLocks noGrp="1"/>
          </p:cNvSpPr>
          <p:nvPr>
            <p:ph idx="1"/>
          </p:nvPr>
        </p:nvSpPr>
        <p:spPr/>
        <p:txBody>
          <a:bodyPr/>
          <a:lstStyle/>
          <a:p>
            <a:r>
              <a:rPr lang="de-DE" b="1" dirty="0"/>
              <a:t>amtliches Verzeichnis der Grundstücke</a:t>
            </a:r>
            <a:r>
              <a:rPr lang="de-DE" dirty="0"/>
              <a:t> für den Eigentumsnachweis im Grundbuch. Außerdem weist das Liegenschaftskataster die Ergebnisse der amtlichen Bodenschätzung nach (klassische </a:t>
            </a:r>
            <a:r>
              <a:rPr lang="de-DE" b="1" dirty="0"/>
              <a:t>Hauptfunktion</a:t>
            </a:r>
            <a:r>
              <a:rPr lang="de-DE" dirty="0"/>
              <a:t>).</a:t>
            </a:r>
          </a:p>
          <a:p>
            <a:r>
              <a:rPr lang="de-DE" b="1" dirty="0"/>
              <a:t>Basisfunktion</a:t>
            </a:r>
            <a:r>
              <a:rPr lang="de-DE" dirty="0"/>
              <a:t> für andere Bereiche: Rechtsverkehr, Verwaltung und Wirtschaft,  Landesplanung, Bauleitplanung, Bodenordnung, Ermittlung von Grundstückswerten,  Umwelt- und des Naturschutz. </a:t>
            </a:r>
            <a:endParaRPr lang="de-DE" dirty="0" smtClean="0"/>
          </a:p>
          <a:p>
            <a:r>
              <a:rPr lang="de-DE" dirty="0" smtClean="0"/>
              <a:t>liefert </a:t>
            </a:r>
            <a:r>
              <a:rPr lang="de-DE" b="1" dirty="0" smtClean="0"/>
              <a:t>Basisdaten</a:t>
            </a:r>
            <a:r>
              <a:rPr lang="de-DE" dirty="0" smtClean="0"/>
              <a:t> </a:t>
            </a:r>
            <a:r>
              <a:rPr lang="de-DE" dirty="0"/>
              <a:t>für die </a:t>
            </a:r>
            <a:r>
              <a:rPr lang="de-DE" b="1" dirty="0"/>
              <a:t>Geodateninfrastruktur</a:t>
            </a:r>
            <a:r>
              <a:rPr lang="de-DE" dirty="0"/>
              <a:t> (</a:t>
            </a:r>
            <a:r>
              <a:rPr lang="de-DE" dirty="0" smtClean="0"/>
              <a:t>GDI-DE): </a:t>
            </a:r>
          </a:p>
          <a:p>
            <a:pPr lvl="1"/>
            <a:r>
              <a:rPr lang="de-DE" dirty="0" smtClean="0"/>
              <a:t>Zur länder- </a:t>
            </a:r>
            <a:r>
              <a:rPr lang="de-DE" dirty="0"/>
              <a:t>und ressortübergreifende Vernetzung von </a:t>
            </a:r>
            <a:r>
              <a:rPr lang="de-DE" dirty="0" smtClean="0"/>
              <a:t>Geodaten</a:t>
            </a:r>
          </a:p>
          <a:p>
            <a:pPr lvl="1"/>
            <a:r>
              <a:rPr lang="de-DE" dirty="0" smtClean="0"/>
              <a:t>Um sicher zu stellen</a:t>
            </a:r>
            <a:r>
              <a:rPr lang="de-DE" dirty="0"/>
              <a:t>, dass Geoinformationen zukünftig verstärkt in </a:t>
            </a:r>
            <a:r>
              <a:rPr lang="de-DE" b="1" dirty="0"/>
              <a:t>Entscheidungsprozessen</a:t>
            </a:r>
            <a:r>
              <a:rPr lang="de-DE" dirty="0"/>
              <a:t> innerhalb der Verwaltung, der Wirtschaft und der Politik zum Einsatz </a:t>
            </a:r>
            <a:r>
              <a:rPr lang="de-DE" dirty="0" smtClean="0"/>
              <a:t>kommen</a:t>
            </a:r>
            <a:r>
              <a:rPr lang="de-DE" dirty="0"/>
              <a:t> </a:t>
            </a:r>
            <a:r>
              <a:rPr lang="de-DE" dirty="0" smtClean="0"/>
              <a:t>(Landes- und Bauleitplanung, Bodenordnung, Wertermittlung, Naturschutz…)</a:t>
            </a:r>
          </a:p>
          <a:p>
            <a:pPr lvl="1"/>
            <a:r>
              <a:rPr lang="de-DE" b="1" dirty="0" err="1"/>
              <a:t>Georeferenzierung</a:t>
            </a:r>
            <a:r>
              <a:rPr lang="de-DE" dirty="0"/>
              <a:t> elektronischer Register, in denen der Raumbezug über Adress-, Flurstücks-, Gebietsangaben enthalten ist (z.B. Handelsregister, </a:t>
            </a:r>
            <a:r>
              <a:rPr lang="de-DE" dirty="0" smtClean="0"/>
              <a:t>Krebsregister</a:t>
            </a:r>
            <a:r>
              <a:rPr lang="de-DE" dirty="0"/>
              <a:t>, Denkmalkataster, statistische Informationssysteme, Karteien), </a:t>
            </a:r>
          </a:p>
          <a:p>
            <a:pPr lvl="1"/>
            <a:r>
              <a:rPr lang="de-DE" dirty="0" smtClean="0"/>
              <a:t>schafft </a:t>
            </a:r>
            <a:r>
              <a:rPr lang="de-DE" dirty="0"/>
              <a:t>die Voraussetzungen zur </a:t>
            </a:r>
            <a:r>
              <a:rPr lang="de-DE" dirty="0" smtClean="0"/>
              <a:t>Integration </a:t>
            </a:r>
            <a:r>
              <a:rPr lang="de-DE" dirty="0"/>
              <a:t>von Geodaten in elektronische Verwaltungsverfahren (E-</a:t>
            </a:r>
            <a:r>
              <a:rPr lang="de-DE" dirty="0" err="1"/>
              <a:t>Government</a:t>
            </a:r>
            <a:r>
              <a:rPr lang="de-DE" dirty="0"/>
              <a:t>) und zur Aktivierung datenbasierter Wertschöpfungsketten. </a:t>
            </a:r>
          </a:p>
          <a:p>
            <a:endParaRPr lang="de-DE" dirty="0" smtClean="0"/>
          </a:p>
          <a:p>
            <a:endParaRPr lang="de-DE" dirty="0"/>
          </a:p>
        </p:txBody>
      </p:sp>
      <p:sp>
        <p:nvSpPr>
          <p:cNvPr id="6" name="Rechteck 5"/>
          <p:cNvSpPr/>
          <p:nvPr/>
        </p:nvSpPr>
        <p:spPr>
          <a:xfrm rot="16200000">
            <a:off x="6250797" y="3365158"/>
            <a:ext cx="4572000" cy="523220"/>
          </a:xfrm>
          <a:prstGeom prst="rect">
            <a:avLst/>
          </a:prstGeom>
        </p:spPr>
        <p:txBody>
          <a:bodyPr>
            <a:spAutoFit/>
          </a:bodyPr>
          <a:lstStyle/>
          <a:p>
            <a:r>
              <a:rPr lang="de-DE" sz="1400" dirty="0" smtClean="0"/>
              <a:t>Nach </a:t>
            </a:r>
            <a:r>
              <a:rPr lang="de-DE" sz="1400" dirty="0" smtClean="0">
                <a:hlinkClick r:id="rId2"/>
              </a:rPr>
              <a:t>www.adv-online.de/AdV-Produkte/Liegenschaftskataster/</a:t>
            </a:r>
            <a:r>
              <a:rPr lang="de-DE" sz="1400" dirty="0" smtClean="0"/>
              <a:t> [2023-10-10]</a:t>
            </a:r>
            <a:endParaRPr lang="de-DE" sz="1400" dirty="0"/>
          </a:p>
        </p:txBody>
      </p:sp>
    </p:spTree>
    <p:extLst>
      <p:ext uri="{BB962C8B-B14F-4D97-AF65-F5344CB8AC3E}">
        <p14:creationId xmlns:p14="http://schemas.microsoft.com/office/powerpoint/2010/main" val="36512456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de-DE" altLang="de-DE" smtClean="0"/>
              <a:t>Schlüsselbegriffe</a:t>
            </a:r>
          </a:p>
        </p:txBody>
      </p:sp>
      <p:sp>
        <p:nvSpPr>
          <p:cNvPr id="66563" name="Inhaltsplatzhalter 2"/>
          <p:cNvSpPr>
            <a:spLocks noGrp="1"/>
          </p:cNvSpPr>
          <p:nvPr>
            <p:ph idx="1"/>
          </p:nvPr>
        </p:nvSpPr>
        <p:spPr/>
        <p:txBody>
          <a:bodyPr/>
          <a:lstStyle/>
          <a:p>
            <a:r>
              <a:rPr lang="de-DE" altLang="de-DE" dirty="0" smtClean="0"/>
              <a:t>REO, NREO, ZUSO, PO</a:t>
            </a:r>
          </a:p>
          <a:p>
            <a:endParaRPr lang="de-DE" altLang="de-DE" dirty="0" smtClean="0"/>
          </a:p>
          <a:p>
            <a:r>
              <a:rPr lang="de-DE" altLang="de-DE" dirty="0" smtClean="0"/>
              <a:t>AAA</a:t>
            </a:r>
          </a:p>
          <a:p>
            <a:r>
              <a:rPr lang="de-DE" altLang="de-DE" dirty="0" smtClean="0"/>
              <a:t>AFIS</a:t>
            </a:r>
          </a:p>
          <a:p>
            <a:r>
              <a:rPr lang="de-DE" altLang="de-DE" dirty="0" smtClean="0"/>
              <a:t>ALKIS</a:t>
            </a:r>
          </a:p>
          <a:p>
            <a:r>
              <a:rPr lang="de-DE" altLang="de-DE" dirty="0" smtClean="0"/>
              <a:t>ATKIS</a:t>
            </a:r>
          </a:p>
          <a:p>
            <a:endParaRPr lang="de-DE" altLang="de-DE" dirty="0" smtClean="0"/>
          </a:p>
          <a:p>
            <a:r>
              <a:rPr lang="de-DE" altLang="de-DE" dirty="0" smtClean="0"/>
              <a:t>Objektartenkatalog</a:t>
            </a:r>
          </a:p>
          <a:p>
            <a:r>
              <a:rPr lang="de-DE" altLang="de-DE" smtClean="0"/>
              <a:t>Signaturenkatalog</a:t>
            </a:r>
            <a:endParaRPr lang="de-DE" altLang="de-DE"/>
          </a:p>
          <a:p>
            <a:endParaRPr lang="de-DE" altLang="de-DE" dirty="0" smtClean="0"/>
          </a:p>
          <a:p>
            <a:r>
              <a:rPr lang="de-DE" altLang="de-DE" dirty="0" smtClean="0"/>
              <a:t>ALKIS-Objektarten</a:t>
            </a:r>
          </a:p>
          <a:p>
            <a:endParaRPr lang="de-DE" altLang="de-DE" dirty="0" smtClean="0"/>
          </a:p>
          <a:p>
            <a:r>
              <a:rPr lang="de-DE" altLang="de-DE" dirty="0" smtClean="0"/>
              <a:t>Zusammenhang </a:t>
            </a:r>
            <a:r>
              <a:rPr lang="de-DE" altLang="de-DE" dirty="0"/>
              <a:t>Flurstück / </a:t>
            </a:r>
            <a:r>
              <a:rPr lang="de-DE" altLang="de-DE" dirty="0" smtClean="0"/>
              <a:t>Gebäude / Darstellung</a:t>
            </a:r>
          </a:p>
          <a:p>
            <a:r>
              <a:rPr lang="de-DE" altLang="de-DE" dirty="0" smtClean="0"/>
              <a:t>Zusammenhang Flurstück – Grundbuch – Eigentümer</a:t>
            </a:r>
          </a:p>
          <a:p>
            <a:endParaRPr lang="de-DE" altLang="de-DE" dirty="0" smtClean="0"/>
          </a:p>
          <a:p>
            <a:endParaRPr lang="de-DE" altLang="de-DE" dirty="0"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bwMode="auto">
          <a:xfrm>
            <a:off x="251520" y="0"/>
            <a:ext cx="8892480" cy="6858000"/>
          </a:xfrm>
          <a:prstGeom prst="rect">
            <a:avLst/>
          </a:prstGeom>
          <a:solidFill>
            <a:schemeClr val="tx1">
              <a:lumMod val="95000"/>
              <a:lumOff val="5000"/>
            </a:schemeClr>
          </a:solidFill>
          <a:ln w="9525"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11858145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C:\Users\FRANZ-~1\AppData\Local\Temp\SNAGHTML575434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636912"/>
            <a:ext cx="3938975" cy="2590429"/>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4876774" y="922149"/>
            <a:ext cx="1369286" cy="1440160"/>
          </a:xfrm>
          <a:prstGeom prst="rect">
            <a:avLst/>
          </a:prstGeom>
          <a:solidFill>
            <a:schemeClr val="bg1">
              <a:lumMod val="95000"/>
            </a:schemeClr>
          </a:solidFill>
          <a:ln>
            <a:solidFill>
              <a:schemeClr val="bg2">
                <a:lumMod val="50000"/>
              </a:schemeClr>
            </a:solidFill>
          </a:ln>
          <a:effectLst>
            <a:outerShdw blurRad="50800" dist="38100" dir="2700000" algn="tl" rotWithShape="0">
              <a:prstClr val="black">
                <a:alpha val="40000"/>
              </a:prstClr>
            </a:outerShdw>
          </a:effectLst>
        </p:spPr>
        <p:txBody>
          <a:bodyPr wrap="none">
            <a:noAutofit/>
          </a:bodyPr>
          <a:lstStyle/>
          <a:p>
            <a:r>
              <a:rPr lang="en-GB" dirty="0"/>
              <a:t>AX_Gebaeude</a:t>
            </a:r>
            <a:endParaRPr lang="de-DE" dirty="0"/>
          </a:p>
        </p:txBody>
      </p:sp>
      <p:sp>
        <p:nvSpPr>
          <p:cNvPr id="8" name="Rechteck 7"/>
          <p:cNvSpPr/>
          <p:nvPr/>
        </p:nvSpPr>
        <p:spPr>
          <a:xfrm>
            <a:off x="1259632" y="908720"/>
            <a:ext cx="1369286" cy="1440160"/>
          </a:xfrm>
          <a:prstGeom prst="rect">
            <a:avLst/>
          </a:prstGeom>
          <a:solidFill>
            <a:schemeClr val="bg1">
              <a:lumMod val="95000"/>
            </a:schemeClr>
          </a:solidFill>
          <a:ln>
            <a:solidFill>
              <a:schemeClr val="bg2">
                <a:lumMod val="50000"/>
              </a:schemeClr>
            </a:solidFill>
          </a:ln>
          <a:effectLst>
            <a:outerShdw blurRad="50800" dist="38100" dir="2700000" algn="tl" rotWithShape="0">
              <a:prstClr val="black">
                <a:alpha val="40000"/>
              </a:prstClr>
            </a:outerShdw>
          </a:effectLst>
        </p:spPr>
        <p:txBody>
          <a:bodyPr wrap="none">
            <a:noAutofit/>
          </a:bodyPr>
          <a:lstStyle/>
          <a:p>
            <a:r>
              <a:rPr lang="en-GB" dirty="0" smtClean="0"/>
              <a:t>AX_Flurstueck</a:t>
            </a:r>
            <a:endParaRPr lang="de-DE" dirty="0"/>
          </a:p>
        </p:txBody>
      </p:sp>
      <p:sp>
        <p:nvSpPr>
          <p:cNvPr id="9" name="Rechteck 8"/>
          <p:cNvSpPr/>
          <p:nvPr/>
        </p:nvSpPr>
        <p:spPr>
          <a:xfrm>
            <a:off x="4860032" y="4077072"/>
            <a:ext cx="3384376" cy="1440160"/>
          </a:xfrm>
          <a:prstGeom prst="rect">
            <a:avLst/>
          </a:prstGeom>
          <a:solidFill>
            <a:schemeClr val="bg1">
              <a:lumMod val="95000"/>
            </a:schemeClr>
          </a:solidFill>
          <a:ln>
            <a:solidFill>
              <a:schemeClr val="bg2">
                <a:lumMod val="50000"/>
              </a:schemeClr>
            </a:solidFill>
          </a:ln>
          <a:effectLst>
            <a:outerShdw blurRad="50800" dist="38100" dir="2700000" algn="tl" rotWithShape="0">
              <a:prstClr val="black">
                <a:alpha val="40000"/>
              </a:prstClr>
            </a:outerShdw>
          </a:effectLst>
        </p:spPr>
        <p:txBody>
          <a:bodyPr wrap="none">
            <a:noAutofit/>
          </a:bodyPr>
          <a:lstStyle/>
          <a:p>
            <a:r>
              <a:rPr lang="de-DE" dirty="0">
                <a:cs typeface="Calibri" panose="020F0502020204030204" pitchFamily="34" charset="0"/>
              </a:rPr>
              <a:t>AX_LagebezeichnungMitHausnummer</a:t>
            </a:r>
          </a:p>
        </p:txBody>
      </p:sp>
    </p:spTree>
    <p:extLst>
      <p:ext uri="{BB962C8B-B14F-4D97-AF65-F5344CB8AC3E}">
        <p14:creationId xmlns:p14="http://schemas.microsoft.com/office/powerpoint/2010/main" val="197536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a:spLocks noChangeArrowheads="1"/>
          </p:cNvSpPr>
          <p:nvPr/>
        </p:nvSpPr>
        <p:spPr bwMode="auto">
          <a:xfrm rot="16200000">
            <a:off x="7513488" y="3889863"/>
            <a:ext cx="21732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200" dirty="0">
                <a:solidFill>
                  <a:schemeClr val="tx1"/>
                </a:solidFill>
              </a:rPr>
              <a:t>Quelle: Joachim </a:t>
            </a:r>
            <a:r>
              <a:rPr lang="de-DE" altLang="de-DE" sz="1200" dirty="0" err="1">
                <a:solidFill>
                  <a:schemeClr val="tx1"/>
                </a:solidFill>
              </a:rPr>
              <a:t>Stiebler</a:t>
            </a:r>
            <a:r>
              <a:rPr lang="de-DE" altLang="de-DE" sz="1200" dirty="0">
                <a:solidFill>
                  <a:schemeClr val="tx1"/>
                </a:solidFill>
              </a:rPr>
              <a:t> (2007) </a:t>
            </a:r>
          </a:p>
        </p:txBody>
      </p:sp>
      <p:sp>
        <p:nvSpPr>
          <p:cNvPr id="6" name="Textfeld 5"/>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pic>
        <p:nvPicPr>
          <p:cNvPr id="2" name="Picture 2" descr="C:\Users\behr\AppData\Local\Temp\SNAGHTML7015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02" y="593690"/>
            <a:ext cx="1619189" cy="14941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ehr\AppData\Local\Temp\SNAGHTML70285d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736" y="2123088"/>
            <a:ext cx="6623323" cy="3812951"/>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title"/>
          </p:nvPr>
        </p:nvSpPr>
        <p:spPr>
          <a:xfrm>
            <a:off x="682625" y="609600"/>
            <a:ext cx="7477125" cy="685800"/>
          </a:xfrm>
        </p:spPr>
        <p:txBody>
          <a:bodyPr/>
          <a:lstStyle/>
          <a:p>
            <a:r>
              <a:rPr lang="de-DE" dirty="0" smtClean="0"/>
              <a:t>Begrifflichkeiten</a:t>
            </a:r>
            <a:endParaRPr lang="de-DE" dirty="0"/>
          </a:p>
        </p:txBody>
      </p:sp>
      <p:sp>
        <p:nvSpPr>
          <p:cNvPr id="3" name="Textfeld 2"/>
          <p:cNvSpPr txBox="1"/>
          <p:nvPr/>
        </p:nvSpPr>
        <p:spPr>
          <a:xfrm>
            <a:off x="6314674" y="5936039"/>
            <a:ext cx="2577805" cy="738664"/>
          </a:xfrm>
          <a:prstGeom prst="rect">
            <a:avLst/>
          </a:prstGeom>
          <a:noFill/>
        </p:spPr>
        <p:txBody>
          <a:bodyPr wrap="square" rtlCol="0">
            <a:spAutoFit/>
          </a:bodyPr>
          <a:lstStyle/>
          <a:p>
            <a:r>
              <a:rPr lang="de-DE" sz="1400" dirty="0" smtClean="0"/>
              <a:t>Beispiele:</a:t>
            </a:r>
            <a:br>
              <a:rPr lang="de-DE" sz="1400" dirty="0" smtClean="0"/>
            </a:br>
            <a:r>
              <a:rPr lang="de-DE" sz="1400" dirty="0" smtClean="0"/>
              <a:t>„</a:t>
            </a:r>
            <a:r>
              <a:rPr lang="de-DE" sz="1400" dirty="0" err="1" smtClean="0"/>
              <a:t>flurstuecksnummer</a:t>
            </a:r>
            <a:r>
              <a:rPr lang="de-DE" sz="1400" dirty="0" smtClean="0"/>
              <a:t>“</a:t>
            </a:r>
            <a:br>
              <a:rPr lang="de-DE" sz="1400" dirty="0" smtClean="0"/>
            </a:br>
            <a:r>
              <a:rPr lang="de-DE" sz="1400" dirty="0" smtClean="0"/>
              <a:t>„</a:t>
            </a:r>
            <a:r>
              <a:rPr lang="de-DE" sz="1400" dirty="0" err="1" smtClean="0"/>
              <a:t>AX_Gemeindezugehörigkeit</a:t>
            </a:r>
            <a:r>
              <a:rPr lang="de-DE" sz="1400" dirty="0" smtClean="0"/>
              <a:t> “</a:t>
            </a:r>
            <a:endParaRPr lang="de-DE" sz="1400" dirty="0"/>
          </a:p>
        </p:txBody>
      </p:sp>
      <p:sp>
        <p:nvSpPr>
          <p:cNvPr id="9" name="Textfeld 8"/>
          <p:cNvSpPr txBox="1"/>
          <p:nvPr/>
        </p:nvSpPr>
        <p:spPr>
          <a:xfrm>
            <a:off x="4572000" y="5989745"/>
            <a:ext cx="2088232" cy="738664"/>
          </a:xfrm>
          <a:prstGeom prst="rect">
            <a:avLst/>
          </a:prstGeom>
          <a:noFill/>
        </p:spPr>
        <p:txBody>
          <a:bodyPr wrap="square" rtlCol="0">
            <a:spAutoFit/>
          </a:bodyPr>
          <a:lstStyle/>
          <a:p>
            <a:r>
              <a:rPr lang="de-DE" sz="1400" dirty="0" smtClean="0"/>
              <a:t>Beispiel:</a:t>
            </a:r>
            <a:br>
              <a:rPr lang="de-DE" sz="1400" dirty="0" smtClean="0"/>
            </a:br>
            <a:r>
              <a:rPr lang="de-DE" sz="1400" dirty="0" smtClean="0"/>
              <a:t>„</a:t>
            </a:r>
            <a:r>
              <a:rPr lang="de-DE" sz="1400" dirty="0" err="1" smtClean="0"/>
              <a:t>position</a:t>
            </a:r>
            <a:r>
              <a:rPr lang="de-DE" sz="1400" dirty="0" smtClean="0"/>
              <a:t>“</a:t>
            </a:r>
            <a:br>
              <a:rPr lang="de-DE" sz="1400" dirty="0" smtClean="0"/>
            </a:br>
            <a:endParaRPr lang="de-DE" sz="1400" dirty="0"/>
          </a:p>
        </p:txBody>
      </p:sp>
      <p:sp>
        <p:nvSpPr>
          <p:cNvPr id="10" name="Textfeld 9"/>
          <p:cNvSpPr txBox="1"/>
          <p:nvPr/>
        </p:nvSpPr>
        <p:spPr>
          <a:xfrm>
            <a:off x="529888" y="3365376"/>
            <a:ext cx="2088232" cy="954107"/>
          </a:xfrm>
          <a:prstGeom prst="rect">
            <a:avLst/>
          </a:prstGeom>
          <a:noFill/>
        </p:spPr>
        <p:txBody>
          <a:bodyPr wrap="square" rtlCol="0">
            <a:spAutoFit/>
          </a:bodyPr>
          <a:lstStyle/>
          <a:p>
            <a:r>
              <a:rPr lang="de-DE" sz="1400" dirty="0" smtClean="0"/>
              <a:t>Beispiele:</a:t>
            </a:r>
            <a:br>
              <a:rPr lang="de-DE" sz="1400" dirty="0" smtClean="0"/>
            </a:br>
            <a:r>
              <a:rPr lang="de-DE" sz="1400" dirty="0" smtClean="0"/>
              <a:t>„</a:t>
            </a:r>
            <a:r>
              <a:rPr lang="de-DE" sz="1400" dirty="0" err="1" smtClean="0"/>
              <a:t>weistAuf</a:t>
            </a:r>
            <a:r>
              <a:rPr lang="de-DE" sz="1400" dirty="0" smtClean="0"/>
              <a:t>“</a:t>
            </a:r>
            <a:br>
              <a:rPr lang="de-DE" sz="1400" dirty="0" smtClean="0"/>
            </a:br>
            <a:r>
              <a:rPr lang="de-DE" sz="1400" dirty="0" smtClean="0"/>
              <a:t>„</a:t>
            </a:r>
            <a:r>
              <a:rPr lang="de-DE" sz="1400" dirty="0" err="1" smtClean="0"/>
              <a:t>istGebucht</a:t>
            </a:r>
            <a:r>
              <a:rPr lang="de-DE" sz="1400" dirty="0" smtClean="0"/>
              <a:t>“</a:t>
            </a:r>
            <a:br>
              <a:rPr lang="de-DE" sz="1400" dirty="0" smtClean="0"/>
            </a:br>
            <a:r>
              <a:rPr lang="de-DE" sz="1400" dirty="0" smtClean="0"/>
              <a:t>„</a:t>
            </a:r>
            <a:r>
              <a:rPr lang="de-DE" sz="1400" dirty="0" err="1" smtClean="0"/>
              <a:t>istTeilVoN</a:t>
            </a:r>
            <a:r>
              <a:rPr lang="de-DE" sz="1400" dirty="0" smtClean="0"/>
              <a:t>“</a:t>
            </a:r>
            <a:endParaRPr lang="de-DE" sz="1400" dirty="0"/>
          </a:p>
        </p:txBody>
      </p:sp>
    </p:spTree>
    <p:extLst>
      <p:ext uri="{BB962C8B-B14F-4D97-AF65-F5344CB8AC3E}">
        <p14:creationId xmlns:p14="http://schemas.microsoft.com/office/powerpoint/2010/main" val="2914806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66952"/>
            <a:ext cx="6696521" cy="616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Titel 1"/>
          <p:cNvSpPr>
            <a:spLocks noGrp="1"/>
          </p:cNvSpPr>
          <p:nvPr>
            <p:ph type="title"/>
          </p:nvPr>
        </p:nvSpPr>
        <p:spPr>
          <a:xfrm>
            <a:off x="538931" y="44624"/>
            <a:ext cx="8137525" cy="685800"/>
          </a:xfrm>
        </p:spPr>
        <p:txBody>
          <a:bodyPr/>
          <a:lstStyle/>
          <a:p>
            <a:r>
              <a:rPr lang="de-DE" altLang="de-DE" dirty="0" smtClean="0"/>
              <a:t>Gemeinsame Eigenschaften </a:t>
            </a:r>
            <a:r>
              <a:rPr lang="de-DE" altLang="de-DE" i="1" dirty="0" smtClean="0"/>
              <a:t>aller </a:t>
            </a:r>
            <a:r>
              <a:rPr lang="de-DE" altLang="de-DE" dirty="0" smtClean="0"/>
              <a:t>ALKIS-Objekte</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13318" name="Rechteck 1"/>
          <p:cNvSpPr>
            <a:spLocks noChangeArrowheads="1"/>
          </p:cNvSpPr>
          <p:nvPr/>
        </p:nvSpPr>
        <p:spPr bwMode="auto">
          <a:xfrm>
            <a:off x="6948264" y="1196752"/>
            <a:ext cx="204826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400" dirty="0">
                <a:solidFill>
                  <a:schemeClr val="tx1"/>
                </a:solidFill>
              </a:rPr>
              <a:t>Datum und Uhrzeit der Speicherung und ggf. des</a:t>
            </a:r>
          </a:p>
          <a:p>
            <a:pPr eaLnBrk="1" hangingPunct="1">
              <a:spcBef>
                <a:spcPct val="0"/>
              </a:spcBef>
              <a:buFontTx/>
              <a:buNone/>
            </a:pPr>
            <a:r>
              <a:rPr lang="de-DE" altLang="de-DE" sz="1400" dirty="0">
                <a:solidFill>
                  <a:schemeClr val="tx1"/>
                </a:solidFill>
              </a:rPr>
              <a:t>Untergangs eines Objekts</a:t>
            </a:r>
          </a:p>
        </p:txBody>
      </p:sp>
      <p:sp>
        <p:nvSpPr>
          <p:cNvPr id="13319" name="Rechteck 2"/>
          <p:cNvSpPr>
            <a:spLocks noChangeArrowheads="1"/>
          </p:cNvSpPr>
          <p:nvPr/>
        </p:nvSpPr>
        <p:spPr bwMode="auto">
          <a:xfrm>
            <a:off x="6894760" y="4418528"/>
            <a:ext cx="22452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400" dirty="0">
                <a:solidFill>
                  <a:schemeClr val="tx1"/>
                </a:solidFill>
              </a:rPr>
              <a:t>Anlass für die Entstehung, </a:t>
            </a:r>
          </a:p>
          <a:p>
            <a:pPr eaLnBrk="1" hangingPunct="1">
              <a:spcBef>
                <a:spcPct val="0"/>
              </a:spcBef>
              <a:buFontTx/>
              <a:buNone/>
            </a:pPr>
            <a:r>
              <a:rPr lang="de-DE" altLang="de-DE" sz="1400" dirty="0">
                <a:solidFill>
                  <a:schemeClr val="tx1"/>
                </a:solidFill>
              </a:rPr>
              <a:t>Änderung und ggf. für den</a:t>
            </a:r>
          </a:p>
          <a:p>
            <a:pPr eaLnBrk="1" hangingPunct="1">
              <a:spcBef>
                <a:spcPct val="0"/>
              </a:spcBef>
              <a:buFontTx/>
              <a:buNone/>
            </a:pPr>
            <a:r>
              <a:rPr lang="de-DE" altLang="de-DE" sz="1400" dirty="0">
                <a:solidFill>
                  <a:schemeClr val="tx1"/>
                </a:solidFill>
              </a:rPr>
              <a:t>Untergang eines Objektes</a:t>
            </a:r>
            <a:br>
              <a:rPr lang="de-DE" altLang="de-DE" sz="1400" dirty="0">
                <a:solidFill>
                  <a:schemeClr val="tx1"/>
                </a:solidFill>
              </a:rPr>
            </a:br>
            <a:r>
              <a:rPr lang="de-DE" altLang="de-DE" sz="1400" dirty="0" smtClean="0">
                <a:solidFill>
                  <a:schemeClr val="tx1"/>
                </a:solidFill>
              </a:rPr>
              <a:t>(6-stelliger Schlüssel)</a:t>
            </a:r>
            <a:endParaRPr lang="de-DE" altLang="de-DE" sz="1400" dirty="0">
              <a:solidFill>
                <a:schemeClr val="tx1"/>
              </a:solidFill>
            </a:endParaRPr>
          </a:p>
        </p:txBody>
      </p:sp>
      <p:sp>
        <p:nvSpPr>
          <p:cNvPr id="13320" name="Rechteck 4"/>
          <p:cNvSpPr>
            <a:spLocks noChangeArrowheads="1"/>
          </p:cNvSpPr>
          <p:nvPr/>
        </p:nvSpPr>
        <p:spPr bwMode="auto">
          <a:xfrm>
            <a:off x="6894761" y="5661025"/>
            <a:ext cx="20697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400" dirty="0">
                <a:solidFill>
                  <a:schemeClr val="tx1"/>
                </a:solidFill>
              </a:rPr>
              <a:t>Verweis auf Liegenschafts-</a:t>
            </a:r>
            <a:r>
              <a:rPr lang="de-DE" altLang="de-DE" sz="1400" dirty="0" err="1">
                <a:solidFill>
                  <a:schemeClr val="tx1"/>
                </a:solidFill>
              </a:rPr>
              <a:t>katasterakten</a:t>
            </a:r>
            <a:endParaRPr lang="de-DE" altLang="de-DE" sz="1400" dirty="0">
              <a:solidFill>
                <a:schemeClr val="tx1"/>
              </a:solidFill>
            </a:endParaRPr>
          </a:p>
        </p:txBody>
      </p:sp>
      <p:sp>
        <p:nvSpPr>
          <p:cNvPr id="13321" name="Rechteck 5"/>
          <p:cNvSpPr>
            <a:spLocks noChangeArrowheads="1"/>
          </p:cNvSpPr>
          <p:nvPr/>
        </p:nvSpPr>
        <p:spPr bwMode="auto">
          <a:xfrm>
            <a:off x="6923335" y="2832100"/>
            <a:ext cx="22206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400" dirty="0">
                <a:solidFill>
                  <a:schemeClr val="tx1"/>
                </a:solidFill>
              </a:rPr>
              <a:t>Für ALKIS-Objekte: DLKM</a:t>
            </a:r>
          </a:p>
          <a:p>
            <a:pPr eaLnBrk="1" hangingPunct="1">
              <a:spcBef>
                <a:spcPct val="0"/>
              </a:spcBef>
              <a:buFontTx/>
              <a:buNone/>
            </a:pPr>
            <a:r>
              <a:rPr lang="de-DE" altLang="de-DE" sz="1400" dirty="0">
                <a:solidFill>
                  <a:schemeClr val="tx1"/>
                </a:solidFill>
              </a:rPr>
              <a:t>ALKIS-Präsentationsobjekte:</a:t>
            </a:r>
          </a:p>
          <a:p>
            <a:pPr eaLnBrk="1" hangingPunct="1">
              <a:spcBef>
                <a:spcPct val="0"/>
              </a:spcBef>
              <a:buFontTx/>
              <a:buNone/>
            </a:pPr>
            <a:r>
              <a:rPr lang="de-DE" altLang="de-DE" sz="1400" dirty="0">
                <a:solidFill>
                  <a:schemeClr val="tx1"/>
                </a:solidFill>
              </a:rPr>
              <a:t>DKKM1000,</a:t>
            </a:r>
          </a:p>
          <a:p>
            <a:pPr eaLnBrk="1" hangingPunct="1">
              <a:spcBef>
                <a:spcPct val="0"/>
              </a:spcBef>
              <a:buFontTx/>
              <a:buNone/>
            </a:pPr>
            <a:r>
              <a:rPr lang="de-DE" altLang="de-DE" sz="1400" dirty="0">
                <a:solidFill>
                  <a:schemeClr val="tx1"/>
                </a:solidFill>
              </a:rPr>
              <a:t>DKKM2000</a:t>
            </a:r>
          </a:p>
        </p:txBody>
      </p:sp>
      <p:sp>
        <p:nvSpPr>
          <p:cNvPr id="2" name="Geschweifte Klammer rechts 1"/>
          <p:cNvSpPr/>
          <p:nvPr/>
        </p:nvSpPr>
        <p:spPr bwMode="auto">
          <a:xfrm>
            <a:off x="6785744" y="1124744"/>
            <a:ext cx="162520" cy="720080"/>
          </a:xfrm>
          <a:prstGeom prst="rightBrace">
            <a:avLst/>
          </a:prstGeom>
          <a:solidFill>
            <a:schemeClr val="bg1"/>
          </a:solidFill>
          <a:ln w="9525"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10" name="Geschweifte Klammer rechts 9"/>
          <p:cNvSpPr/>
          <p:nvPr/>
        </p:nvSpPr>
        <p:spPr bwMode="auto">
          <a:xfrm>
            <a:off x="6804248" y="4365104"/>
            <a:ext cx="162520" cy="720080"/>
          </a:xfrm>
          <a:prstGeom prst="rightBrace">
            <a:avLst/>
          </a:prstGeom>
          <a:solidFill>
            <a:schemeClr val="bg1"/>
          </a:solidFill>
          <a:ln w="9525"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11" name="Geschweifte Klammer rechts 10"/>
          <p:cNvSpPr/>
          <p:nvPr/>
        </p:nvSpPr>
        <p:spPr bwMode="auto">
          <a:xfrm>
            <a:off x="6804248" y="5661248"/>
            <a:ext cx="162520" cy="720080"/>
          </a:xfrm>
          <a:prstGeom prst="rightBrace">
            <a:avLst/>
          </a:prstGeom>
          <a:solidFill>
            <a:schemeClr val="bg1"/>
          </a:solidFill>
          <a:ln w="9525"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12" name="Geschweifte Klammer rechts 11"/>
          <p:cNvSpPr/>
          <p:nvPr/>
        </p:nvSpPr>
        <p:spPr bwMode="auto">
          <a:xfrm>
            <a:off x="6750744" y="2492896"/>
            <a:ext cx="269528" cy="1440160"/>
          </a:xfrm>
          <a:prstGeom prst="rightBrace">
            <a:avLst/>
          </a:prstGeom>
          <a:solidFill>
            <a:schemeClr val="bg1"/>
          </a:solidFill>
          <a:ln w="9525"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13" name="Textfeld 12"/>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extLst>
      <p:ext uri="{BB962C8B-B14F-4D97-AF65-F5344CB8AC3E}">
        <p14:creationId xmlns:p14="http://schemas.microsoft.com/office/powerpoint/2010/main" val="1643711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Gewinkelte Verbindung 14"/>
          <p:cNvCxnSpPr>
            <a:stCxn id="1026" idx="1"/>
          </p:cNvCxnSpPr>
          <p:nvPr/>
        </p:nvCxnSpPr>
        <p:spPr bwMode="auto">
          <a:xfrm rot="10800000" flipV="1">
            <a:off x="1943708" y="2714054"/>
            <a:ext cx="1260140" cy="2773567"/>
          </a:xfrm>
          <a:prstGeom prst="bentConnector2">
            <a:avLst/>
          </a:prstGeom>
          <a:solidFill>
            <a:schemeClr val="bg1"/>
          </a:solidFill>
          <a:ln w="28575" cap="flat" cmpd="sng" algn="ctr">
            <a:solidFill>
              <a:schemeClr val="tx1">
                <a:lumMod val="50000"/>
                <a:lumOff val="50000"/>
              </a:schemeClr>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winkelte Verbindung 16"/>
          <p:cNvCxnSpPr>
            <a:stCxn id="1026" idx="3"/>
          </p:cNvCxnSpPr>
          <p:nvPr/>
        </p:nvCxnSpPr>
        <p:spPr bwMode="auto">
          <a:xfrm>
            <a:off x="5670823" y="2714055"/>
            <a:ext cx="845393" cy="2822202"/>
          </a:xfrm>
          <a:prstGeom prst="bentConnector2">
            <a:avLst/>
          </a:prstGeom>
          <a:solidFill>
            <a:schemeClr val="bg1"/>
          </a:solidFill>
          <a:ln w="28575" cap="flat" cmpd="sng" algn="ctr">
            <a:solidFill>
              <a:schemeClr val="tx1">
                <a:lumMod val="50000"/>
                <a:lumOff val="50000"/>
              </a:schemeClr>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hteck 13"/>
          <p:cNvSpPr/>
          <p:nvPr/>
        </p:nvSpPr>
        <p:spPr bwMode="auto">
          <a:xfrm>
            <a:off x="5508104" y="4125156"/>
            <a:ext cx="2664296" cy="276999"/>
          </a:xfrm>
          <a:prstGeom prst="rect">
            <a:avLst/>
          </a:prstGeom>
          <a:solidFill>
            <a:srgbClr val="F2F2F2">
              <a:alpha val="54902"/>
            </a:srgbClr>
          </a:solidFill>
          <a:ln w="9525" cap="flat" cmpd="sng" algn="ctr">
            <a:solidFill>
              <a:schemeClr val="tx1">
                <a:lumMod val="75000"/>
                <a:lumOff val="25000"/>
              </a:schemeClr>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200" b="0" i="0" u="none" strike="noStrike" cap="none" normalizeH="0" baseline="0" smtClean="0">
              <a:ln>
                <a:noFill/>
              </a:ln>
              <a:solidFill>
                <a:schemeClr val="tx1"/>
              </a:solidFill>
              <a:effectLst/>
              <a:latin typeface="Calibri" pitchFamily="34" charset="0"/>
            </a:endParaRPr>
          </a:p>
        </p:txBody>
      </p:sp>
      <p:sp>
        <p:nvSpPr>
          <p:cNvPr id="12" name="Rechteck 11"/>
          <p:cNvSpPr/>
          <p:nvPr/>
        </p:nvSpPr>
        <p:spPr bwMode="auto">
          <a:xfrm>
            <a:off x="611560" y="4070836"/>
            <a:ext cx="2664296" cy="276999"/>
          </a:xfrm>
          <a:prstGeom prst="rect">
            <a:avLst/>
          </a:prstGeom>
          <a:solidFill>
            <a:srgbClr val="F2F2F2">
              <a:alpha val="54902"/>
            </a:srgbClr>
          </a:solidFill>
          <a:ln w="9525" cap="flat" cmpd="sng" algn="ctr">
            <a:solidFill>
              <a:schemeClr val="tx1">
                <a:lumMod val="75000"/>
                <a:lumOff val="25000"/>
              </a:schemeClr>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200" b="0" i="0" u="none" strike="noStrike" cap="none" normalizeH="0" baseline="0" smtClean="0">
              <a:ln>
                <a:noFill/>
              </a:ln>
              <a:solidFill>
                <a:schemeClr val="tx1"/>
              </a:solidFill>
              <a:effectLst/>
              <a:latin typeface="Calibri" pitchFamily="34" charset="0"/>
            </a:endParaRPr>
          </a:p>
        </p:txBody>
      </p:sp>
      <p:pic>
        <p:nvPicPr>
          <p:cNvPr id="1026" name="Picture 2" descr="C:\Users\behr\AppData\Local\Temp\SNAGHTML2b101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575817"/>
            <a:ext cx="2466975" cy="2276475"/>
          </a:xfrm>
          <a:prstGeom prst="rect">
            <a:avLst/>
          </a:prstGeom>
          <a:noFill/>
          <a:extLst>
            <a:ext uri="{909E8E84-426E-40DD-AFC4-6F175D3DCCD1}">
              <a14:hiddenFill xmlns:a14="http://schemas.microsoft.com/office/drawing/2010/main">
                <a:solidFill>
                  <a:srgbClr val="FFFFFF"/>
                </a:solidFill>
              </a14:hiddenFill>
            </a:ext>
          </a:extLst>
        </p:spPr>
      </p:pic>
      <p:sp>
        <p:nvSpPr>
          <p:cNvPr id="5" name="Flussdiagramm: Magnetplattenspeicher 4"/>
          <p:cNvSpPr/>
          <p:nvPr/>
        </p:nvSpPr>
        <p:spPr bwMode="auto">
          <a:xfrm>
            <a:off x="899592" y="5536257"/>
            <a:ext cx="2088232" cy="917079"/>
          </a:xfrm>
          <a:prstGeom prst="flowChartMagneticDisk">
            <a:avLst/>
          </a:prstGeom>
          <a:solidFill>
            <a:schemeClr val="bg1"/>
          </a:solidFill>
          <a:ln w="9525" cap="flat" cmpd="sng" algn="ctr">
            <a:solidFill>
              <a:schemeClr val="bg2">
                <a:lumMod val="75000"/>
              </a:schemeClr>
            </a:solidFill>
            <a:prstDash val="solid"/>
            <a:round/>
            <a:headEnd type="none" w="sm" len="sm"/>
            <a:tailEnd type="none" w="sm" len="sm"/>
          </a:ln>
          <a:effectLst>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spAutoFit/>
          </a:bodyPr>
          <a:lstStyle/>
          <a:p>
            <a:pPr algn="ctr"/>
            <a:r>
              <a:rPr lang="de-DE" sz="1200" b="1" dirty="0"/>
              <a:t>Geographischer</a:t>
            </a:r>
          </a:p>
          <a:p>
            <a:pPr algn="ctr"/>
            <a:r>
              <a:rPr lang="de-DE" sz="1200" b="1" dirty="0"/>
              <a:t>Datenbestand</a:t>
            </a:r>
            <a:endParaRPr kumimoji="0" lang="de-DE" sz="1200" b="0" i="0" u="none" strike="noStrike" cap="none" normalizeH="0" baseline="0" dirty="0" smtClean="0">
              <a:ln>
                <a:noFill/>
              </a:ln>
              <a:solidFill>
                <a:schemeClr val="tx1"/>
              </a:solidFill>
              <a:effectLst/>
            </a:endParaRPr>
          </a:p>
        </p:txBody>
      </p:sp>
      <p:sp>
        <p:nvSpPr>
          <p:cNvPr id="7" name="Flussdiagramm: Karte 6"/>
          <p:cNvSpPr/>
          <p:nvPr/>
        </p:nvSpPr>
        <p:spPr bwMode="auto">
          <a:xfrm>
            <a:off x="5754831" y="5760518"/>
            <a:ext cx="1656184" cy="343972"/>
          </a:xfrm>
          <a:prstGeom prst="flowChartPunchedCard">
            <a:avLst/>
          </a:prstGeom>
          <a:solidFill>
            <a:schemeClr val="bg1"/>
          </a:solidFill>
          <a:ln w="9525" cap="flat" cmpd="sng" algn="ctr">
            <a:solidFill>
              <a:schemeClr val="bg2">
                <a:lumMod val="75000"/>
              </a:schemeClr>
            </a:solidFill>
            <a:prstDash val="solid"/>
            <a:round/>
            <a:headEnd type="none" w="sm" len="sm"/>
            <a:tailEnd type="none" w="sm" len="sm"/>
          </a:ln>
          <a:effectLst>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r>
              <a:rPr lang="de-DE" sz="1200" b="1" dirty="0" smtClean="0"/>
              <a:t>Anwendungs-Schema</a:t>
            </a:r>
            <a:endParaRPr kumimoji="0" lang="de-DE" sz="1200" b="0" i="0" u="none" strike="noStrike" cap="none" normalizeH="0" baseline="0" dirty="0" smtClean="0">
              <a:ln>
                <a:noFill/>
              </a:ln>
              <a:solidFill>
                <a:schemeClr val="tx1"/>
              </a:solidFill>
              <a:effectLst/>
            </a:endParaRPr>
          </a:p>
        </p:txBody>
      </p:sp>
      <p:sp>
        <p:nvSpPr>
          <p:cNvPr id="8" name="Rechteck 7"/>
          <p:cNvSpPr/>
          <p:nvPr/>
        </p:nvSpPr>
        <p:spPr>
          <a:xfrm>
            <a:off x="5752386" y="4171322"/>
            <a:ext cx="2420013" cy="276999"/>
          </a:xfrm>
          <a:prstGeom prst="rect">
            <a:avLst/>
          </a:prstGeom>
        </p:spPr>
        <p:txBody>
          <a:bodyPr wrap="square">
            <a:spAutoFit/>
          </a:bodyPr>
          <a:lstStyle/>
          <a:p>
            <a:pPr algn="ctr"/>
            <a:r>
              <a:rPr lang="de-DE" sz="1200" b="1" dirty="0" smtClean="0"/>
              <a:t>Modellierungsebene</a:t>
            </a:r>
            <a:endParaRPr lang="de-DE" sz="1200" dirty="0"/>
          </a:p>
        </p:txBody>
      </p:sp>
      <p:sp>
        <p:nvSpPr>
          <p:cNvPr id="9" name="Rechteck 8"/>
          <p:cNvSpPr/>
          <p:nvPr/>
        </p:nvSpPr>
        <p:spPr>
          <a:xfrm>
            <a:off x="683568" y="4125156"/>
            <a:ext cx="965264" cy="276999"/>
          </a:xfrm>
          <a:prstGeom prst="rect">
            <a:avLst/>
          </a:prstGeom>
        </p:spPr>
        <p:txBody>
          <a:bodyPr wrap="none">
            <a:spAutoFit/>
          </a:bodyPr>
          <a:lstStyle/>
          <a:p>
            <a:r>
              <a:rPr lang="de-DE" sz="1200" b="1" dirty="0"/>
              <a:t>Datenebene</a:t>
            </a:r>
            <a:endParaRPr lang="de-DE" sz="1200" dirty="0"/>
          </a:p>
        </p:txBody>
      </p:sp>
      <p:sp>
        <p:nvSpPr>
          <p:cNvPr id="10" name="Rechteck 9"/>
          <p:cNvSpPr/>
          <p:nvPr/>
        </p:nvSpPr>
        <p:spPr>
          <a:xfrm>
            <a:off x="402409" y="3448025"/>
            <a:ext cx="1517018" cy="338554"/>
          </a:xfrm>
          <a:prstGeom prst="rect">
            <a:avLst/>
          </a:prstGeom>
        </p:spPr>
        <p:txBody>
          <a:bodyPr wrap="none">
            <a:spAutoFit/>
          </a:bodyPr>
          <a:lstStyle/>
          <a:p>
            <a:r>
              <a:rPr lang="de-DE" b="1" dirty="0"/>
              <a:t>Datenerfassung</a:t>
            </a:r>
            <a:endParaRPr lang="de-DE" dirty="0"/>
          </a:p>
        </p:txBody>
      </p:sp>
      <p:sp>
        <p:nvSpPr>
          <p:cNvPr id="11" name="Rechteck 10"/>
          <p:cNvSpPr/>
          <p:nvPr/>
        </p:nvSpPr>
        <p:spPr>
          <a:xfrm>
            <a:off x="6730908" y="3448025"/>
            <a:ext cx="929806" cy="276999"/>
          </a:xfrm>
          <a:prstGeom prst="rect">
            <a:avLst/>
          </a:prstGeom>
        </p:spPr>
        <p:txBody>
          <a:bodyPr wrap="none">
            <a:spAutoFit/>
          </a:bodyPr>
          <a:lstStyle/>
          <a:p>
            <a:r>
              <a:rPr lang="de-DE" sz="1200" b="1" dirty="0"/>
              <a:t>Abstraktion</a:t>
            </a:r>
            <a:endParaRPr lang="de-DE" sz="1200" dirty="0"/>
          </a:p>
        </p:txBody>
      </p:sp>
      <p:sp>
        <p:nvSpPr>
          <p:cNvPr id="20" name="Rechteck 19"/>
          <p:cNvSpPr/>
          <p:nvPr/>
        </p:nvSpPr>
        <p:spPr>
          <a:xfrm rot="16200000">
            <a:off x="5772182" y="3352515"/>
            <a:ext cx="5832648" cy="600164"/>
          </a:xfrm>
          <a:prstGeom prst="rect">
            <a:avLst/>
          </a:prstGeom>
        </p:spPr>
        <p:txBody>
          <a:bodyPr wrap="square">
            <a:spAutoFit/>
          </a:bodyPr>
          <a:lstStyle/>
          <a:p>
            <a:r>
              <a:rPr lang="de-DE" sz="1100" dirty="0" smtClean="0"/>
              <a:t>Nach:  https</a:t>
            </a:r>
            <a:r>
              <a:rPr lang="de-DE" sz="1100" dirty="0"/>
              <a:t>://www.lgln.niedersachsen.de/download/126885/Basiswissen_ALKIS_ETRS89_Schulungsfolien_Stand_12.04.2010.pdf</a:t>
            </a:r>
          </a:p>
        </p:txBody>
      </p:sp>
      <p:sp>
        <p:nvSpPr>
          <p:cNvPr id="21" name="Rechteck 20"/>
          <p:cNvSpPr/>
          <p:nvPr/>
        </p:nvSpPr>
        <p:spPr>
          <a:xfrm>
            <a:off x="3707904" y="2202403"/>
            <a:ext cx="1218219" cy="369332"/>
          </a:xfrm>
          <a:prstGeom prst="rect">
            <a:avLst/>
          </a:prstGeom>
        </p:spPr>
        <p:txBody>
          <a:bodyPr wrap="none">
            <a:spAutoFit/>
          </a:bodyPr>
          <a:lstStyle/>
          <a:p>
            <a:r>
              <a:rPr lang="de-DE" sz="1800" b="1" dirty="0">
                <a:solidFill>
                  <a:schemeClr val="bg1">
                    <a:lumMod val="95000"/>
                  </a:schemeClr>
                </a:solidFill>
              </a:rPr>
              <a:t>Reale Welt</a:t>
            </a:r>
            <a:endParaRPr lang="de-DE" sz="1800" dirty="0">
              <a:solidFill>
                <a:schemeClr val="bg1">
                  <a:lumMod val="95000"/>
                </a:schemeClr>
              </a:solidFill>
            </a:endParaRPr>
          </a:p>
        </p:txBody>
      </p:sp>
      <p:cxnSp>
        <p:nvCxnSpPr>
          <p:cNvPr id="3" name="Gerade Verbindung mit Pfeil 2"/>
          <p:cNvCxnSpPr>
            <a:stCxn id="7" idx="1"/>
          </p:cNvCxnSpPr>
          <p:nvPr/>
        </p:nvCxnSpPr>
        <p:spPr bwMode="auto">
          <a:xfrm flipH="1">
            <a:off x="3018527" y="5932504"/>
            <a:ext cx="2736304" cy="191095"/>
          </a:xfrm>
          <a:prstGeom prst="straightConnector1">
            <a:avLst/>
          </a:prstGeom>
          <a:solidFill>
            <a:schemeClr val="bg1"/>
          </a:solidFill>
          <a:ln w="9525" cap="flat" cmpd="sng" algn="ctr">
            <a:solidFill>
              <a:schemeClr val="accent2"/>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hteck 17"/>
          <p:cNvSpPr/>
          <p:nvPr/>
        </p:nvSpPr>
        <p:spPr>
          <a:xfrm>
            <a:off x="3773520" y="5655505"/>
            <a:ext cx="1435800" cy="276999"/>
          </a:xfrm>
          <a:prstGeom prst="rect">
            <a:avLst/>
          </a:prstGeom>
        </p:spPr>
        <p:txBody>
          <a:bodyPr wrap="square">
            <a:spAutoFit/>
          </a:bodyPr>
          <a:lstStyle/>
          <a:p>
            <a:r>
              <a:rPr lang="de-DE" sz="1200" b="1" dirty="0" err="1" smtClean="0"/>
              <a:t>Stukturierung</a:t>
            </a:r>
            <a:endParaRPr lang="de-DE" sz="1200" dirty="0"/>
          </a:p>
        </p:txBody>
      </p:sp>
      <p:sp>
        <p:nvSpPr>
          <p:cNvPr id="19" name="Titel 1"/>
          <p:cNvSpPr>
            <a:spLocks noGrp="1"/>
          </p:cNvSpPr>
          <p:nvPr>
            <p:ph type="title"/>
          </p:nvPr>
        </p:nvSpPr>
        <p:spPr>
          <a:xfrm>
            <a:off x="682625" y="609600"/>
            <a:ext cx="7477125" cy="685800"/>
          </a:xfrm>
        </p:spPr>
        <p:txBody>
          <a:bodyPr/>
          <a:lstStyle/>
          <a:p>
            <a:r>
              <a:rPr lang="de-DE" dirty="0" smtClean="0"/>
              <a:t>Modellvorstellung von Strukturdefinition und Daten</a:t>
            </a:r>
            <a:endParaRPr lang="de-DE" dirty="0"/>
          </a:p>
        </p:txBody>
      </p:sp>
      <p:sp>
        <p:nvSpPr>
          <p:cNvPr id="2" name="Textfeld 1"/>
          <p:cNvSpPr txBox="1"/>
          <p:nvPr/>
        </p:nvSpPr>
        <p:spPr>
          <a:xfrm>
            <a:off x="458574" y="4632338"/>
            <a:ext cx="1098058" cy="338554"/>
          </a:xfrm>
          <a:prstGeom prst="rect">
            <a:avLst/>
          </a:prstGeom>
          <a:noFill/>
        </p:spPr>
        <p:txBody>
          <a:bodyPr wrap="none" rtlCol="0">
            <a:spAutoFit/>
          </a:bodyPr>
          <a:lstStyle/>
          <a:p>
            <a:r>
              <a:rPr lang="de-DE" dirty="0" smtClean="0"/>
              <a:t>z.B. </a:t>
            </a:r>
            <a:r>
              <a:rPr lang="de-DE" dirty="0" err="1" smtClean="0"/>
              <a:t>VwVLV</a:t>
            </a:r>
            <a:endParaRPr lang="de-DE" dirty="0"/>
          </a:p>
        </p:txBody>
      </p:sp>
    </p:spTree>
    <p:extLst>
      <p:ext uri="{BB962C8B-B14F-4D97-AF65-F5344CB8AC3E}">
        <p14:creationId xmlns:p14="http://schemas.microsoft.com/office/powerpoint/2010/main" val="2880495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Zentrale Begriffe</a:t>
            </a:r>
          </a:p>
        </p:txBody>
      </p:sp>
      <p:sp>
        <p:nvSpPr>
          <p:cNvPr id="3" name="Inhaltsplatzhalter 2"/>
          <p:cNvSpPr>
            <a:spLocks noGrp="1"/>
          </p:cNvSpPr>
          <p:nvPr>
            <p:ph idx="1"/>
          </p:nvPr>
        </p:nvSpPr>
        <p:spPr/>
        <p:txBody>
          <a:bodyPr/>
          <a:lstStyle/>
          <a:p>
            <a:r>
              <a:rPr lang="de-DE" b="1" dirty="0" smtClean="0"/>
              <a:t>Elementarobjekte (EO)</a:t>
            </a:r>
            <a:r>
              <a:rPr lang="de-DE" dirty="0" smtClean="0"/>
              <a:t>: </a:t>
            </a:r>
          </a:p>
          <a:p>
            <a:pPr lvl="1"/>
            <a:r>
              <a:rPr lang="de-DE" dirty="0" smtClean="0"/>
              <a:t>bilden </a:t>
            </a:r>
            <a:r>
              <a:rPr lang="de-DE" dirty="0"/>
              <a:t>die kleinste mögliche fachliche Einheit</a:t>
            </a:r>
          </a:p>
          <a:p>
            <a:pPr lvl="1"/>
            <a:r>
              <a:rPr lang="de-DE" dirty="0" smtClean="0"/>
              <a:t>für </a:t>
            </a:r>
            <a:r>
              <a:rPr lang="de-DE" dirty="0"/>
              <a:t>jede Art von Fachobjekt (Objektart) wird </a:t>
            </a:r>
            <a:r>
              <a:rPr lang="de-DE" dirty="0" smtClean="0"/>
              <a:t>im Fachkonzept </a:t>
            </a:r>
            <a:r>
              <a:rPr lang="de-DE" dirty="0"/>
              <a:t>beschrieben, welche Informationen </a:t>
            </a:r>
            <a:r>
              <a:rPr lang="de-DE" dirty="0" smtClean="0"/>
              <a:t>in Form </a:t>
            </a:r>
            <a:r>
              <a:rPr lang="de-DE" dirty="0"/>
              <a:t>der Objekteigenschaften zwingend </a:t>
            </a:r>
            <a:r>
              <a:rPr lang="de-DE" dirty="0" smtClean="0"/>
              <a:t>oder zu </a:t>
            </a:r>
            <a:r>
              <a:rPr lang="de-DE" dirty="0"/>
              <a:t>führen </a:t>
            </a:r>
            <a:r>
              <a:rPr lang="de-DE" dirty="0" smtClean="0"/>
              <a:t>sind.</a:t>
            </a:r>
          </a:p>
          <a:p>
            <a:r>
              <a:rPr lang="de-DE" b="1" dirty="0" smtClean="0"/>
              <a:t>Relationen</a:t>
            </a:r>
            <a:r>
              <a:rPr lang="de-DE" dirty="0" smtClean="0"/>
              <a:t>:</a:t>
            </a:r>
          </a:p>
          <a:p>
            <a:pPr lvl="1"/>
            <a:r>
              <a:rPr lang="de-DE" dirty="0"/>
              <a:t>Eigenschaften, die auf mehrere Objekte zutreffen</a:t>
            </a:r>
            <a:r>
              <a:rPr lang="de-DE" dirty="0" smtClean="0"/>
              <a:t>, nennt </a:t>
            </a:r>
            <a:r>
              <a:rPr lang="de-DE" dirty="0"/>
              <a:t>man </a:t>
            </a:r>
            <a:r>
              <a:rPr lang="de-DE" b="1" dirty="0"/>
              <a:t>fremdbezogene Eigenschaften</a:t>
            </a:r>
            <a:r>
              <a:rPr lang="de-DE" dirty="0"/>
              <a:t> </a:t>
            </a:r>
            <a:r>
              <a:rPr lang="de-DE" dirty="0" smtClean="0"/>
              <a:t>der Objekte </a:t>
            </a:r>
            <a:r>
              <a:rPr lang="de-DE" dirty="0"/>
              <a:t>oder Relation</a:t>
            </a:r>
          </a:p>
          <a:p>
            <a:pPr lvl="1"/>
            <a:r>
              <a:rPr lang="de-DE" dirty="0" smtClean="0"/>
              <a:t>Eigenschaften </a:t>
            </a:r>
            <a:r>
              <a:rPr lang="de-DE" dirty="0"/>
              <a:t>werden als eigenständige </a:t>
            </a:r>
            <a:r>
              <a:rPr lang="de-DE" dirty="0" smtClean="0"/>
              <a:t>Objektarten modelliert </a:t>
            </a:r>
            <a:r>
              <a:rPr lang="de-DE" dirty="0"/>
              <a:t>und mit den entsprechenden Objekten </a:t>
            </a:r>
            <a:r>
              <a:rPr lang="de-DE" dirty="0" smtClean="0"/>
              <a:t>über Verweise in Beziehung </a:t>
            </a:r>
            <a:r>
              <a:rPr lang="de-DE" dirty="0"/>
              <a:t>gesetzt</a:t>
            </a:r>
          </a:p>
          <a:p>
            <a:pPr lvl="1"/>
            <a:r>
              <a:rPr lang="de-DE" dirty="0" smtClean="0"/>
              <a:t>Modellieren Beziehungen zu </a:t>
            </a:r>
            <a:r>
              <a:rPr lang="de-DE" dirty="0"/>
              <a:t>anderen </a:t>
            </a:r>
            <a:r>
              <a:rPr lang="de-DE" dirty="0" smtClean="0"/>
              <a:t>Objektarten: z.B</a:t>
            </a:r>
            <a:r>
              <a:rPr lang="de-DE" dirty="0"/>
              <a:t>. Lagebezeichnungen, </a:t>
            </a:r>
            <a:r>
              <a:rPr lang="de-DE" dirty="0" smtClean="0"/>
              <a:t>Gewannbezeichnungen oder </a:t>
            </a:r>
            <a:r>
              <a:rPr lang="de-DE" dirty="0"/>
              <a:t>Eigentümer</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Textfeld 4"/>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extLst>
      <p:ext uri="{BB962C8B-B14F-4D97-AF65-F5344CB8AC3E}">
        <p14:creationId xmlns:p14="http://schemas.microsoft.com/office/powerpoint/2010/main" val="873106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de-DE" altLang="de-DE" dirty="0" smtClean="0"/>
              <a:t>Objekttypen</a:t>
            </a:r>
          </a:p>
        </p:txBody>
      </p:sp>
      <p:sp>
        <p:nvSpPr>
          <p:cNvPr id="15363" name="Inhaltsplatzhalter 2"/>
          <p:cNvSpPr>
            <a:spLocks noGrp="1"/>
          </p:cNvSpPr>
          <p:nvPr>
            <p:ph idx="1"/>
          </p:nvPr>
        </p:nvSpPr>
        <p:spPr/>
        <p:txBody>
          <a:bodyPr/>
          <a:lstStyle/>
          <a:p>
            <a:r>
              <a:rPr lang="de-DE" altLang="de-DE" b="1" dirty="0" smtClean="0"/>
              <a:t>Raumbezogene Elementarobjekte (REO</a:t>
            </a:r>
            <a:r>
              <a:rPr lang="de-DE" altLang="de-DE" dirty="0" smtClean="0"/>
              <a:t>)</a:t>
            </a:r>
          </a:p>
          <a:p>
            <a:pPr lvl="1"/>
            <a:r>
              <a:rPr lang="de-DE" altLang="de-DE" dirty="0" smtClean="0"/>
              <a:t>Raumbezugsarten: Fläche (F), Linie (L) oder Punkt (P)</a:t>
            </a:r>
          </a:p>
          <a:p>
            <a:pPr lvl="1"/>
            <a:r>
              <a:rPr lang="de-DE" altLang="de-DE" dirty="0" smtClean="0"/>
              <a:t>Innerhalb eines Objekts können mehrere Raumbezugsarten vorkommen</a:t>
            </a:r>
            <a:r>
              <a:rPr lang="de-DE" altLang="de-DE" dirty="0"/>
              <a:t>.</a:t>
            </a:r>
            <a:endParaRPr lang="de-DE" altLang="de-DE" dirty="0" smtClean="0"/>
          </a:p>
          <a:p>
            <a:pPr lvl="1"/>
            <a:r>
              <a:rPr lang="de-DE" altLang="de-DE" dirty="0" smtClean="0"/>
              <a:t>Alle Geometrien sind in REO-Objekten beschrieben.</a:t>
            </a:r>
          </a:p>
          <a:p>
            <a:r>
              <a:rPr lang="de-DE" altLang="de-DE" b="1" dirty="0" smtClean="0"/>
              <a:t>Nicht Raumbezogene Elementarobjekte (NREO)</a:t>
            </a:r>
          </a:p>
          <a:p>
            <a:pPr lvl="1"/>
            <a:r>
              <a:rPr lang="de-DE" altLang="de-DE" dirty="0" smtClean="0"/>
              <a:t>Objekte, die nicht fest auf der Erde verankert sind, z.B. Personen, oder Sachdaten von REO-Objekte mit mehreren verschiedenen Geometrien.</a:t>
            </a:r>
          </a:p>
          <a:p>
            <a:r>
              <a:rPr lang="de-DE" altLang="de-DE" b="1" dirty="0" smtClean="0"/>
              <a:t>Zusammengesetzte Objekte (ZUSO) </a:t>
            </a:r>
          </a:p>
          <a:p>
            <a:pPr lvl="1"/>
            <a:r>
              <a:rPr lang="de-DE" altLang="de-DE" dirty="0" smtClean="0"/>
              <a:t>Objekte, die i.d.R. aus mehreren REO oder NREO bestehen. ZUSO müssen mindestens ein REO oder NREO enthalten.</a:t>
            </a:r>
          </a:p>
          <a:p>
            <a:pPr lvl="1"/>
            <a:r>
              <a:rPr lang="de-DE" altLang="de-DE" dirty="0" smtClean="0"/>
              <a:t>Beispiel: Grenzpunkt mit Informationen zur Abmarkung (NREO) mit</a:t>
            </a:r>
          </a:p>
          <a:p>
            <a:pPr lvl="3"/>
            <a:r>
              <a:rPr lang="de-DE" altLang="de-DE" dirty="0" err="1" smtClean="0"/>
              <a:t>Gauss</a:t>
            </a:r>
            <a:r>
              <a:rPr lang="de-DE" altLang="de-DE" dirty="0" smtClean="0"/>
              <a:t>-Krüger-Landeskoordinaten (REO), </a:t>
            </a:r>
            <a:r>
              <a:rPr lang="de-DE" altLang="de-DE" dirty="0" err="1" smtClean="0"/>
              <a:t>Soldner</a:t>
            </a:r>
            <a:r>
              <a:rPr lang="de-DE" altLang="de-DE" dirty="0" smtClean="0"/>
              <a:t>-Koordinaten (REO) und ETRS89-UTM-Koordinaten (REO)</a:t>
            </a:r>
          </a:p>
          <a:p>
            <a:r>
              <a:rPr lang="de-DE" altLang="de-DE" b="1" dirty="0" smtClean="0"/>
              <a:t>Präsentationsobjekte (PTO) bzw. die Kartengeometrieobjekte</a:t>
            </a:r>
          </a:p>
          <a:p>
            <a:r>
              <a:rPr lang="de-DE" altLang="de-DE" b="1" dirty="0" smtClean="0"/>
              <a:t>Punktmengenobjekte sowie (</a:t>
            </a:r>
            <a:r>
              <a:rPr lang="de-DE" altLang="de-DE" b="1" dirty="0"/>
              <a:t>Elementarer) Datentyp, Auswahldatentyp</a:t>
            </a:r>
            <a:endParaRPr lang="de-DE" altLang="de-DE" b="1" dirty="0" smtClean="0"/>
          </a:p>
          <a:p>
            <a:endParaRPr lang="de-DE" altLang="de-DE" dirty="0" smtClean="0"/>
          </a:p>
        </p:txBody>
      </p:sp>
      <p:sp>
        <p:nvSpPr>
          <p:cNvPr id="4" name="Textfeld 3"/>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extLst>
      <p:ext uri="{BB962C8B-B14F-4D97-AF65-F5344CB8AC3E}">
        <p14:creationId xmlns:p14="http://schemas.microsoft.com/office/powerpoint/2010/main" val="1546647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AAA-Anwendungsschema</a:t>
            </a:r>
          </a:p>
        </p:txBody>
      </p:sp>
      <p:sp>
        <p:nvSpPr>
          <p:cNvPr id="3" name="Inhaltsplatzhalter 2"/>
          <p:cNvSpPr>
            <a:spLocks noGrp="1"/>
          </p:cNvSpPr>
          <p:nvPr>
            <p:ph idx="1"/>
          </p:nvPr>
        </p:nvSpPr>
        <p:spPr/>
        <p:txBody>
          <a:bodyPr/>
          <a:lstStyle/>
          <a:p>
            <a:pPr marL="0" indent="0">
              <a:buNone/>
            </a:pPr>
            <a:r>
              <a:rPr lang="de-DE" dirty="0" smtClean="0"/>
              <a:t>Umfasst:</a:t>
            </a:r>
          </a:p>
          <a:p>
            <a:pPr marL="0" indent="0">
              <a:buNone/>
            </a:pPr>
            <a:endParaRPr lang="de-DE" dirty="0" smtClean="0"/>
          </a:p>
          <a:p>
            <a:r>
              <a:rPr lang="de-DE" dirty="0" smtClean="0"/>
              <a:t>AFIS-ALKIS-ATKIS-</a:t>
            </a:r>
            <a:r>
              <a:rPr lang="de-DE" b="1" dirty="0" smtClean="0"/>
              <a:t>Basisschema</a:t>
            </a:r>
            <a:r>
              <a:rPr lang="de-DE" dirty="0" smtClean="0"/>
              <a:t>: </a:t>
            </a:r>
          </a:p>
          <a:p>
            <a:pPr lvl="1"/>
            <a:r>
              <a:rPr lang="de-DE" dirty="0" smtClean="0"/>
              <a:t>Grundlage </a:t>
            </a:r>
            <a:r>
              <a:rPr lang="de-DE" dirty="0"/>
              <a:t>der </a:t>
            </a:r>
            <a:r>
              <a:rPr lang="de-DE" dirty="0" smtClean="0"/>
              <a:t>fachlichen </a:t>
            </a:r>
            <a:r>
              <a:rPr lang="de-DE" dirty="0"/>
              <a:t>Modellierung der </a:t>
            </a:r>
            <a:r>
              <a:rPr lang="de-DE" dirty="0" smtClean="0"/>
              <a:t>AAA-Objekte </a:t>
            </a:r>
            <a:r>
              <a:rPr lang="de-DE" dirty="0"/>
              <a:t>und </a:t>
            </a:r>
            <a:r>
              <a:rPr lang="de-DE" dirty="0" smtClean="0"/>
              <a:t>des Datenaustausches,</a:t>
            </a:r>
          </a:p>
          <a:p>
            <a:pPr lvl="1"/>
            <a:r>
              <a:rPr lang="de-DE" dirty="0"/>
              <a:t>beschreibt </a:t>
            </a:r>
            <a:r>
              <a:rPr lang="de-DE" dirty="0" smtClean="0"/>
              <a:t>anwendungsneutral die </a:t>
            </a:r>
            <a:r>
              <a:rPr lang="de-DE" dirty="0"/>
              <a:t>grundlegenden Eigenschaften für </a:t>
            </a:r>
            <a:r>
              <a:rPr lang="de-DE" dirty="0" smtClean="0"/>
              <a:t>Geo-Anwendungen </a:t>
            </a:r>
            <a:r>
              <a:rPr lang="de-DE" dirty="0"/>
              <a:t>und enthält alle Basisklassen, die für die </a:t>
            </a:r>
            <a:r>
              <a:rPr lang="de-DE" dirty="0" smtClean="0"/>
              <a:t>Modellierung von </a:t>
            </a:r>
            <a:r>
              <a:rPr lang="de-DE" dirty="0"/>
              <a:t>Geoinformationen erforderlich sind.</a:t>
            </a:r>
          </a:p>
          <a:p>
            <a:r>
              <a:rPr lang="de-DE" dirty="0" smtClean="0"/>
              <a:t>AFIS-ALKIS-ATKIS-</a:t>
            </a:r>
            <a:r>
              <a:rPr lang="de-DE" b="1" dirty="0" smtClean="0"/>
              <a:t>Fachschema</a:t>
            </a:r>
            <a:r>
              <a:rPr lang="de-DE" dirty="0"/>
              <a:t>,</a:t>
            </a:r>
          </a:p>
          <a:p>
            <a:r>
              <a:rPr lang="de-DE" dirty="0" smtClean="0"/>
              <a:t>(</a:t>
            </a:r>
            <a:r>
              <a:rPr lang="de-DE" dirty="0" err="1" smtClean="0"/>
              <a:t>Versionierungsschema</a:t>
            </a:r>
            <a:r>
              <a:rPr lang="de-DE" dirty="0" smtClean="0"/>
              <a:t> – m. E. weniger relevant)</a:t>
            </a:r>
            <a:endParaRPr lang="de-DE" dirty="0"/>
          </a:p>
          <a:p>
            <a:r>
              <a:rPr lang="de-DE" b="1" dirty="0" smtClean="0"/>
              <a:t>Normbasierte </a:t>
            </a:r>
            <a:r>
              <a:rPr lang="de-DE" b="1" dirty="0"/>
              <a:t>Austauschschnittstelle </a:t>
            </a:r>
            <a:r>
              <a:rPr lang="de-DE" dirty="0"/>
              <a:t>(NAS),</a:t>
            </a:r>
          </a:p>
          <a:p>
            <a:r>
              <a:rPr lang="de-DE" dirty="0" smtClean="0"/>
              <a:t>den </a:t>
            </a:r>
            <a:r>
              <a:rPr lang="de-DE" dirty="0"/>
              <a:t>AFIS-ALKIS-ATKIS-</a:t>
            </a:r>
            <a:r>
              <a:rPr lang="de-DE" b="1" dirty="0"/>
              <a:t>Ausgabekatalog </a:t>
            </a:r>
            <a:r>
              <a:rPr lang="de-DE" dirty="0"/>
              <a:t>und</a:t>
            </a:r>
          </a:p>
          <a:p>
            <a:r>
              <a:rPr lang="de-DE" b="1" dirty="0" smtClean="0"/>
              <a:t>Metadaten </a:t>
            </a:r>
            <a:r>
              <a:rPr lang="de-DE" b="1" dirty="0"/>
              <a:t>und Qualitätsdaten</a:t>
            </a:r>
            <a:r>
              <a:rPr lang="de-DE" dirty="0"/>
              <a:t>.</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3174490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ehr\AppData\Local\Temp\SNAGHTML2fce7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367" y="888788"/>
            <a:ext cx="2033587" cy="2700337"/>
          </a:xfrm>
          <a:prstGeom prst="rect">
            <a:avLst/>
          </a:prstGeom>
          <a:noFill/>
          <a:extLst>
            <a:ext uri="{909E8E84-426E-40DD-AFC4-6F175D3DCCD1}">
              <a14:hiddenFill xmlns:a14="http://schemas.microsoft.com/office/drawing/2010/main">
                <a:solidFill>
                  <a:srgbClr val="FFFFFF"/>
                </a:solidFill>
              </a14:hiddenFill>
            </a:ext>
          </a:extLst>
        </p:spPr>
      </p:pic>
      <p:sp>
        <p:nvSpPr>
          <p:cNvPr id="5122" name="Titel 1"/>
          <p:cNvSpPr>
            <a:spLocks noGrp="1"/>
          </p:cNvSpPr>
          <p:nvPr>
            <p:ph type="title"/>
          </p:nvPr>
        </p:nvSpPr>
        <p:spPr/>
        <p:txBody>
          <a:bodyPr/>
          <a:lstStyle/>
          <a:p>
            <a:r>
              <a:rPr lang="de-DE" altLang="de-DE" smtClean="0"/>
              <a:t>Grundlegende Dokumente</a:t>
            </a:r>
          </a:p>
        </p:txBody>
      </p:sp>
      <p:sp>
        <p:nvSpPr>
          <p:cNvPr id="5123" name="Inhaltsplatzhalter 2"/>
          <p:cNvSpPr>
            <a:spLocks noGrp="1"/>
          </p:cNvSpPr>
          <p:nvPr>
            <p:ph idx="1"/>
          </p:nvPr>
        </p:nvSpPr>
        <p:spPr/>
        <p:txBody>
          <a:bodyPr/>
          <a:lstStyle/>
          <a:p>
            <a:r>
              <a:rPr lang="de-DE" altLang="de-DE" b="1" dirty="0" err="1" smtClean="0"/>
              <a:t>GeoInfoDok</a:t>
            </a:r>
            <a:r>
              <a:rPr lang="de-DE" altLang="de-DE" dirty="0" smtClean="0"/>
              <a:t> 6.0, </a:t>
            </a:r>
            <a:r>
              <a:rPr lang="de-DE" dirty="0"/>
              <a:t>Referenzversion </a:t>
            </a:r>
            <a:r>
              <a:rPr lang="de-DE" i="1" dirty="0"/>
              <a:t>bis</a:t>
            </a:r>
            <a:r>
              <a:rPr lang="de-DE" dirty="0"/>
              <a:t> </a:t>
            </a:r>
            <a:r>
              <a:rPr lang="de-DE" dirty="0" smtClean="0"/>
              <a:t>31.12.2023 (ab da Version 7)</a:t>
            </a:r>
            <a:endParaRPr lang="de-DE" altLang="de-DE" dirty="0" smtClean="0"/>
          </a:p>
          <a:p>
            <a:pPr lvl="1"/>
            <a:r>
              <a:rPr lang="de-DE" altLang="de-DE" sz="1200" dirty="0"/>
              <a:t>http://www.adv-online.de/GeoInfoDok/broker.jsp?uMen=93c70780-c5f2-bc61-f27f-31c403b36c4c </a:t>
            </a:r>
            <a:r>
              <a:rPr lang="de-DE" altLang="de-DE" sz="1200" dirty="0" smtClean="0"/>
              <a:t>[2020-01-08]</a:t>
            </a:r>
            <a:endParaRPr lang="de-DE" altLang="de-DE" dirty="0" smtClean="0"/>
          </a:p>
          <a:p>
            <a:r>
              <a:rPr lang="de-DE" b="1" dirty="0" err="1" smtClean="0"/>
              <a:t>GeoInfoDok</a:t>
            </a:r>
            <a:r>
              <a:rPr lang="de-DE" dirty="0" smtClean="0"/>
              <a:t> NEU: </a:t>
            </a:r>
            <a:r>
              <a:rPr lang="de-DE" dirty="0"/>
              <a:t>Referenzversion </a:t>
            </a:r>
            <a:r>
              <a:rPr lang="de-DE" i="1" dirty="0" smtClean="0"/>
              <a:t>ab</a:t>
            </a:r>
            <a:r>
              <a:rPr lang="de-DE" dirty="0" smtClean="0"/>
              <a:t> 31.12.2023</a:t>
            </a:r>
          </a:p>
          <a:p>
            <a:pPr lvl="1"/>
            <a:r>
              <a:rPr lang="de-DE" altLang="de-DE" sz="1200" dirty="0">
                <a:hlinkClick r:id="rId3"/>
              </a:rPr>
              <a:t>http://www.adv-online.de/GeoInfoDok/GeoInfoDok-NEU</a:t>
            </a:r>
            <a:r>
              <a:rPr lang="de-DE" altLang="de-DE" sz="1200" dirty="0" smtClean="0">
                <a:hlinkClick r:id="rId3"/>
              </a:rPr>
              <a:t>/</a:t>
            </a:r>
            <a:r>
              <a:rPr lang="de-DE" altLang="de-DE" sz="1200" dirty="0" smtClean="0"/>
              <a:t> </a:t>
            </a:r>
            <a:r>
              <a:rPr lang="de-DE" altLang="de-DE" sz="1200" dirty="0"/>
              <a:t> [</a:t>
            </a:r>
            <a:r>
              <a:rPr lang="de-DE" altLang="de-DE" sz="1200" dirty="0" smtClean="0"/>
              <a:t>2020-01-08]</a:t>
            </a:r>
          </a:p>
          <a:p>
            <a:pPr lvl="1"/>
            <a:endParaRPr lang="de-DE" altLang="de-DE" sz="1200" dirty="0"/>
          </a:p>
          <a:p>
            <a:pPr lvl="1"/>
            <a:endParaRPr lang="de-DE" altLang="de-DE" sz="1200" dirty="0"/>
          </a:p>
          <a:p>
            <a:r>
              <a:rPr lang="de-DE" altLang="de-DE" dirty="0" smtClean="0"/>
              <a:t>Verwaltungsvorschrift des Ministeriums für Ländlichen Raum und Verbraucherschutz für die Führung des Liegenschaftskatasters (LK-Vorschrift - </a:t>
            </a:r>
            <a:r>
              <a:rPr lang="de-DE" altLang="de-DE" b="1" dirty="0" err="1" smtClean="0"/>
              <a:t>VwVLK</a:t>
            </a:r>
            <a:r>
              <a:rPr lang="de-DE" altLang="de-DE" dirty="0" smtClean="0"/>
              <a:t>) vom 2. Dezember 2004, geändert (zuletzt) 10</a:t>
            </a:r>
            <a:r>
              <a:rPr lang="de-DE" dirty="0" smtClean="0"/>
              <a:t>. </a:t>
            </a:r>
            <a:r>
              <a:rPr lang="de-DE" dirty="0"/>
              <a:t>Dezember </a:t>
            </a:r>
            <a:r>
              <a:rPr lang="de-DE" dirty="0" smtClean="0"/>
              <a:t>2015</a:t>
            </a:r>
            <a:endParaRPr lang="de-DE" altLang="de-DE" dirty="0" smtClean="0"/>
          </a:p>
          <a:p>
            <a:pPr lvl="1"/>
            <a:r>
              <a:rPr lang="de-DE" altLang="de-DE" sz="1200" dirty="0"/>
              <a:t>https://www.lgl-bw.de/export/sites/lgl/unsere-themen/Geoinformation/Galerien/Dokumente/VwVLK-LK-Vorschrift.pdf </a:t>
            </a:r>
            <a:r>
              <a:rPr lang="de-DE" altLang="de-DE" sz="1200" dirty="0" smtClean="0"/>
              <a:t>[2022-12-20]</a:t>
            </a:r>
          </a:p>
          <a:p>
            <a:r>
              <a:rPr lang="de-DE" altLang="de-DE" dirty="0" smtClean="0"/>
              <a:t>Verwaltungsvorschrift des Ministeriums für Ländlichen Raum und Verbraucherschutz für das Geodätische Festpunktfeld (Festpunktvorschrift - </a:t>
            </a:r>
            <a:r>
              <a:rPr lang="de-DE" altLang="de-DE" b="1" dirty="0" err="1" smtClean="0"/>
              <a:t>VwVFP</a:t>
            </a:r>
            <a:r>
              <a:rPr lang="de-DE" altLang="de-DE" dirty="0" smtClean="0"/>
              <a:t>) Vom 8. September 2008 - Az.: 44-2830.0/4 -, zuletzt geändert </a:t>
            </a:r>
            <a:r>
              <a:rPr lang="de-DE" dirty="0"/>
              <a:t>10.Dezember </a:t>
            </a:r>
            <a:r>
              <a:rPr lang="de-DE" dirty="0" smtClean="0"/>
              <a:t>2015</a:t>
            </a:r>
          </a:p>
          <a:p>
            <a:pPr lvl="1"/>
            <a:r>
              <a:rPr lang="de-DE" altLang="de-DE" sz="1200" dirty="0"/>
              <a:t>https://www.lgl-bw.de/export/sites/lgl/unsere-themen/Geoinformation/Galerien/Dokumente/VwVFP-Festpunktvorschrift.pdf </a:t>
            </a:r>
            <a:r>
              <a:rPr lang="de-DE" altLang="de-DE" sz="1200" dirty="0" smtClean="0"/>
              <a:t>[2020-01-ß8]</a:t>
            </a:r>
          </a:p>
        </p:txBody>
      </p:sp>
      <p:sp>
        <p:nvSpPr>
          <p:cNvPr id="4" name="Textfeld 3"/>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
        <p:nvSpPr>
          <p:cNvPr id="6" name="Textfeld 5"/>
          <p:cNvSpPr txBox="1"/>
          <p:nvPr/>
        </p:nvSpPr>
        <p:spPr>
          <a:xfrm>
            <a:off x="7668344" y="4581128"/>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altLang="de-DE" dirty="0" err="1" smtClean="0"/>
              <a:t>GeoInfoDok</a:t>
            </a:r>
            <a:r>
              <a:rPr lang="de-DE" altLang="de-DE" dirty="0" smtClean="0"/>
              <a:t> </a:t>
            </a:r>
          </a:p>
        </p:txBody>
      </p:sp>
      <p:sp>
        <p:nvSpPr>
          <p:cNvPr id="6147" name="Inhaltsplatzhalter 2"/>
          <p:cNvSpPr>
            <a:spLocks noGrp="1"/>
          </p:cNvSpPr>
          <p:nvPr>
            <p:ph idx="1"/>
          </p:nvPr>
        </p:nvSpPr>
        <p:spPr/>
        <p:txBody>
          <a:bodyPr/>
          <a:lstStyle/>
          <a:p>
            <a:r>
              <a:rPr lang="de-DE" dirty="0" smtClean="0"/>
              <a:t>„sämtliche </a:t>
            </a:r>
            <a:r>
              <a:rPr lang="de-DE" dirty="0"/>
              <a:t>Modellierungen der Daten des amtlichen </a:t>
            </a:r>
            <a:r>
              <a:rPr lang="de-DE" dirty="0" smtClean="0"/>
              <a:t>Vermessungswesens“</a:t>
            </a:r>
          </a:p>
          <a:p>
            <a:endParaRPr lang="de-DE" dirty="0" smtClean="0"/>
          </a:p>
          <a:p>
            <a:endParaRPr lang="de-DE" altLang="de-DE" dirty="0" smtClean="0"/>
          </a:p>
          <a:p>
            <a:r>
              <a:rPr lang="de-DE" altLang="de-DE" dirty="0" smtClean="0"/>
              <a:t>„Dokumentation zur Modellierung der Geoinformation des amtlichen Vermessungswesens. Diese definiert das </a:t>
            </a:r>
            <a:r>
              <a:rPr lang="de-DE" altLang="de-DE" b="1" dirty="0" smtClean="0"/>
              <a:t>konzeptuelle Schema </a:t>
            </a:r>
            <a:r>
              <a:rPr lang="de-DE" altLang="de-DE" dirty="0" smtClean="0"/>
              <a:t>und das externe Schema für AFIS-ALKIS-ATKIS auf der Grundlage internationaler Normen.“</a:t>
            </a:r>
          </a:p>
          <a:p>
            <a:endParaRPr lang="de-DE" altLang="de-DE" dirty="0"/>
          </a:p>
          <a:p>
            <a:endParaRPr lang="de-DE" altLang="de-DE" dirty="0" smtClean="0"/>
          </a:p>
          <a:p>
            <a:r>
              <a:rPr lang="de-DE" dirty="0"/>
              <a:t>besteht aus </a:t>
            </a:r>
            <a:endParaRPr lang="de-DE" dirty="0" smtClean="0"/>
          </a:p>
          <a:p>
            <a:pPr lvl="1"/>
            <a:r>
              <a:rPr lang="de-DE" dirty="0"/>
              <a:t>fachneutralen </a:t>
            </a:r>
            <a:r>
              <a:rPr lang="de-DE" b="1" dirty="0" smtClean="0"/>
              <a:t>Basisschema</a:t>
            </a:r>
            <a:r>
              <a:rPr lang="de-DE" dirty="0" smtClean="0"/>
              <a:t>: Beschreibung grundlegender </a:t>
            </a:r>
            <a:r>
              <a:rPr lang="de-DE" dirty="0"/>
              <a:t>Eigenschaften von </a:t>
            </a:r>
            <a:r>
              <a:rPr lang="de-DE" dirty="0" smtClean="0"/>
              <a:t>Geo-Objekten, kann als </a:t>
            </a:r>
            <a:r>
              <a:rPr lang="de-DE" dirty="0"/>
              <a:t>Grundlage für Fachinformationssysteme </a:t>
            </a:r>
            <a:r>
              <a:rPr lang="de-DE" dirty="0" smtClean="0"/>
              <a:t>dienen</a:t>
            </a:r>
          </a:p>
          <a:p>
            <a:pPr lvl="1"/>
            <a:r>
              <a:rPr lang="de-DE" b="1" dirty="0" smtClean="0"/>
              <a:t>Fachschema</a:t>
            </a:r>
            <a:r>
              <a:rPr lang="de-DE" dirty="0" smtClean="0"/>
              <a:t>: Beschreibung der Gliederung </a:t>
            </a:r>
            <a:r>
              <a:rPr lang="de-DE" dirty="0"/>
              <a:t>von Objektklassen, Objektartgruppen, Objektarten und deren </a:t>
            </a:r>
            <a:r>
              <a:rPr lang="de-DE" dirty="0" smtClean="0"/>
              <a:t>Attribute; umfasst </a:t>
            </a:r>
            <a:r>
              <a:rPr lang="de-DE" dirty="0"/>
              <a:t>sämtliche im amtlichen Vermessungswesen </a:t>
            </a:r>
            <a:r>
              <a:rPr lang="de-DE" dirty="0" smtClean="0"/>
              <a:t>vorkommenden </a:t>
            </a:r>
            <a:r>
              <a:rPr lang="de-DE" dirty="0"/>
              <a:t>Informationen in den Bereichen Liegenschaftskataster, Topographie/Kartographie und Grundlagenvermessung.</a:t>
            </a:r>
          </a:p>
          <a:p>
            <a:endParaRPr lang="de-DE" altLang="de-DE" dirty="0" smtClean="0"/>
          </a:p>
        </p:txBody>
      </p:sp>
      <p:sp>
        <p:nvSpPr>
          <p:cNvPr id="6149" name="Rechteck 4"/>
          <p:cNvSpPr>
            <a:spLocks noChangeArrowheads="1"/>
          </p:cNvSpPr>
          <p:nvPr/>
        </p:nvSpPr>
        <p:spPr bwMode="auto">
          <a:xfrm>
            <a:off x="1691680" y="3482652"/>
            <a:ext cx="66966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r" eaLnBrk="1" hangingPunct="1">
              <a:spcBef>
                <a:spcPct val="0"/>
              </a:spcBef>
              <a:buFontTx/>
              <a:buNone/>
            </a:pPr>
            <a:r>
              <a:rPr lang="de-DE" altLang="de-DE" sz="1200" dirty="0">
                <a:solidFill>
                  <a:schemeClr val="tx1"/>
                </a:solidFill>
                <a:hlinkClick r:id="rId2"/>
              </a:rPr>
              <a:t>http://www.geoinformatik.uni-rostock.de/einzel.asp?ID=-</a:t>
            </a:r>
            <a:r>
              <a:rPr lang="de-DE" altLang="de-DE" sz="1200" dirty="0" smtClean="0">
                <a:solidFill>
                  <a:schemeClr val="tx1"/>
                </a:solidFill>
                <a:hlinkClick r:id="rId2"/>
              </a:rPr>
              <a:t>1713978280</a:t>
            </a:r>
            <a:r>
              <a:rPr lang="de-DE" altLang="de-DE" sz="1200" dirty="0" smtClean="0">
                <a:solidFill>
                  <a:schemeClr val="tx1"/>
                </a:solidFill>
              </a:rPr>
              <a:t> [2020-01-08]</a:t>
            </a:r>
            <a:endParaRPr lang="de-DE" altLang="de-DE" sz="1200" dirty="0">
              <a:solidFill>
                <a:schemeClr val="tx1"/>
              </a:solidFill>
            </a:endParaRPr>
          </a:p>
        </p:txBody>
      </p:sp>
      <p:sp>
        <p:nvSpPr>
          <p:cNvPr id="6" name="Rechteck 4"/>
          <p:cNvSpPr>
            <a:spLocks noChangeArrowheads="1"/>
          </p:cNvSpPr>
          <p:nvPr/>
        </p:nvSpPr>
        <p:spPr bwMode="auto">
          <a:xfrm>
            <a:off x="1691680" y="2060848"/>
            <a:ext cx="66966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r" eaLnBrk="1" hangingPunct="1">
              <a:spcBef>
                <a:spcPct val="0"/>
              </a:spcBef>
              <a:buFontTx/>
              <a:buNone/>
            </a:pPr>
            <a:r>
              <a:rPr lang="de-DE" altLang="de-DE" sz="1200" dirty="0">
                <a:solidFill>
                  <a:schemeClr val="tx1"/>
                </a:solidFill>
              </a:rPr>
              <a:t>http://www.adv-online.de/GeoInfoDok/ </a:t>
            </a:r>
            <a:r>
              <a:rPr lang="de-DE" altLang="de-DE" sz="1200" dirty="0" smtClean="0">
                <a:solidFill>
                  <a:schemeClr val="tx1"/>
                </a:solidFill>
              </a:rPr>
              <a:t>[2020-01-08]</a:t>
            </a:r>
            <a:endParaRPr lang="de-DE" altLang="de-DE" sz="1200" dirty="0">
              <a:solidFill>
                <a:schemeClr val="tx1"/>
              </a:solidFill>
            </a:endParaRPr>
          </a:p>
        </p:txBody>
      </p:sp>
      <p:sp>
        <p:nvSpPr>
          <p:cNvPr id="7" name="Textfeld 6"/>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GeoInfoDok</a:t>
            </a:r>
            <a:r>
              <a:rPr lang="de-DE" dirty="0"/>
              <a:t> </a:t>
            </a:r>
            <a:r>
              <a:rPr lang="de-DE" dirty="0" smtClean="0"/>
              <a:t>NEU ab 31.12.2023</a:t>
            </a:r>
            <a:endParaRPr lang="de-DE" dirty="0"/>
          </a:p>
        </p:txBody>
      </p:sp>
      <p:sp>
        <p:nvSpPr>
          <p:cNvPr id="3" name="Inhaltsplatzhalter 2"/>
          <p:cNvSpPr>
            <a:spLocks noGrp="1"/>
          </p:cNvSpPr>
          <p:nvPr>
            <p:ph idx="1"/>
          </p:nvPr>
        </p:nvSpPr>
        <p:spPr>
          <a:xfrm>
            <a:off x="682625" y="1671638"/>
            <a:ext cx="3961383" cy="4500562"/>
          </a:xfrm>
        </p:spPr>
        <p:txBody>
          <a:bodyPr/>
          <a:lstStyle/>
          <a:p>
            <a:r>
              <a:rPr lang="de-DE" dirty="0"/>
              <a:t>Mit der </a:t>
            </a:r>
            <a:r>
              <a:rPr lang="de-DE" dirty="0" err="1"/>
              <a:t>GeoInfoDok</a:t>
            </a:r>
            <a:r>
              <a:rPr lang="de-DE" dirty="0"/>
              <a:t> NEU wird ein geändertes Datenschema eingeführt. </a:t>
            </a:r>
            <a:endParaRPr lang="de-DE" dirty="0" smtClean="0"/>
          </a:p>
          <a:p>
            <a:r>
              <a:rPr lang="de-DE" dirty="0" smtClean="0"/>
              <a:t>Bei </a:t>
            </a:r>
            <a:r>
              <a:rPr lang="de-DE" dirty="0"/>
              <a:t>einigen Objektarten wird sich die Datenstruktur ändern; einige bisher geführte Objektarten/Attributarten entfallen, es kommen neue </a:t>
            </a:r>
            <a:r>
              <a:rPr lang="de-DE" dirty="0" smtClean="0"/>
              <a:t>Objektarten/Attributarten/Relationsarten </a:t>
            </a:r>
            <a:r>
              <a:rPr lang="de-DE" dirty="0"/>
              <a:t>hinzu.</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C:\Users\behr\AppData\Local\Temp\SNAGHTML13456a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671638"/>
            <a:ext cx="3903784" cy="4853706"/>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877478" y="5367625"/>
            <a:ext cx="3766530" cy="900246"/>
          </a:xfrm>
          <a:prstGeom prst="rect">
            <a:avLst/>
          </a:prstGeom>
        </p:spPr>
        <p:txBody>
          <a:bodyPr wrap="square">
            <a:spAutoFit/>
          </a:bodyPr>
          <a:lstStyle/>
          <a:p>
            <a:pPr algn="r"/>
            <a:r>
              <a:rPr lang="de-DE" sz="1050" dirty="0"/>
              <a:t>https://www.lgl-bw.de/export/sites/lgl/unsere-themen/Geoinformation/AFIS-ALKIS-ATKIS/Galerien/Dokumente/Fachliche-Vorgaben-zur-Migration-nach-AAA-AS-7.1.2_Anlage-2-VwVLK-Anlage-1_7.1.2_Aenderungen-farblich-markiert.pdf</a:t>
            </a:r>
          </a:p>
        </p:txBody>
      </p:sp>
    </p:spTree>
    <p:extLst>
      <p:ext uri="{BB962C8B-B14F-4D97-AF65-F5344CB8AC3E}">
        <p14:creationId xmlns:p14="http://schemas.microsoft.com/office/powerpoint/2010/main" val="371162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2625" y="1828800"/>
            <a:ext cx="7477125" cy="685800"/>
          </a:xfrm>
        </p:spPr>
        <p:txBody>
          <a:bodyPr/>
          <a:lstStyle/>
          <a:p>
            <a:r>
              <a:rPr lang="de-DE" altLang="de-DE" smtClean="0"/>
              <a:t>Gliederung</a:t>
            </a:r>
            <a:endParaRPr lang="en-US" altLang="de-DE" smtClean="0"/>
          </a:p>
        </p:txBody>
      </p:sp>
      <p:sp>
        <p:nvSpPr>
          <p:cNvPr id="3075" name="Rectangle 3"/>
          <p:cNvSpPr>
            <a:spLocks noGrp="1" noChangeArrowheads="1"/>
          </p:cNvSpPr>
          <p:nvPr>
            <p:ph type="body" idx="1"/>
          </p:nvPr>
        </p:nvSpPr>
        <p:spPr>
          <a:xfrm>
            <a:off x="682625" y="3043238"/>
            <a:ext cx="7478713" cy="2747962"/>
          </a:xfrm>
        </p:spPr>
        <p:txBody>
          <a:bodyPr/>
          <a:lstStyle/>
          <a:p>
            <a:r>
              <a:rPr lang="en-US" altLang="de-DE" dirty="0" err="1" smtClean="0"/>
              <a:t>Grundlagen</a:t>
            </a:r>
            <a:endParaRPr lang="en-US" altLang="de-DE" dirty="0" smtClean="0"/>
          </a:p>
          <a:p>
            <a:pPr lvl="1"/>
            <a:r>
              <a:rPr lang="en-US" altLang="de-DE" dirty="0" err="1" smtClean="0"/>
              <a:t>Begriffe</a:t>
            </a:r>
            <a:endParaRPr lang="en-US" altLang="de-DE" dirty="0" smtClean="0"/>
          </a:p>
          <a:p>
            <a:pPr lvl="1"/>
            <a:r>
              <a:rPr lang="en-US" altLang="de-DE" dirty="0" err="1" smtClean="0"/>
              <a:t>Grundlegende</a:t>
            </a:r>
            <a:r>
              <a:rPr lang="en-US" altLang="de-DE" dirty="0" smtClean="0"/>
              <a:t> </a:t>
            </a:r>
            <a:r>
              <a:rPr lang="en-US" altLang="de-DE" dirty="0" err="1" smtClean="0"/>
              <a:t>Dokumente</a:t>
            </a:r>
            <a:endParaRPr lang="en-US" altLang="de-DE" dirty="0" smtClean="0"/>
          </a:p>
          <a:p>
            <a:r>
              <a:rPr lang="en-US" altLang="de-DE" dirty="0" err="1" smtClean="0"/>
              <a:t>Objektstrukturierung</a:t>
            </a:r>
            <a:endParaRPr lang="en-US" altLang="de-DE" dirty="0" smtClean="0"/>
          </a:p>
          <a:p>
            <a:r>
              <a:rPr lang="en-US" altLang="de-DE" dirty="0" smtClean="0"/>
              <a:t>ALKIS-</a:t>
            </a:r>
            <a:r>
              <a:rPr lang="en-US" altLang="de-DE" dirty="0" err="1" smtClean="0"/>
              <a:t>Objekte</a:t>
            </a:r>
            <a:endParaRPr lang="en-US" altLang="de-DE" dirty="0" smtClean="0"/>
          </a:p>
          <a:p>
            <a:r>
              <a:rPr lang="en-US" altLang="de-DE" dirty="0" err="1" smtClean="0"/>
              <a:t>Beziehung</a:t>
            </a:r>
            <a:r>
              <a:rPr lang="en-US" altLang="de-DE" dirty="0" smtClean="0"/>
              <a:t> </a:t>
            </a:r>
            <a:r>
              <a:rPr lang="en-US" altLang="de-DE" dirty="0" err="1" smtClean="0"/>
              <a:t>zum</a:t>
            </a:r>
            <a:r>
              <a:rPr lang="en-US" altLang="de-DE" dirty="0" smtClean="0"/>
              <a:t> “</a:t>
            </a:r>
            <a:r>
              <a:rPr lang="en-US" altLang="de-DE" dirty="0" err="1" smtClean="0"/>
              <a:t>Buchwerk</a:t>
            </a:r>
            <a:r>
              <a:rPr lang="en-US" altLang="de-DE"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ehr\AppData\Local\Temp\SNAGHTML2ff0c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7004673" cy="6040547"/>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4427984" y="6043935"/>
            <a:ext cx="4572000" cy="769441"/>
          </a:xfrm>
          <a:prstGeom prst="rect">
            <a:avLst/>
          </a:prstGeom>
        </p:spPr>
        <p:txBody>
          <a:bodyPr>
            <a:spAutoFit/>
          </a:bodyPr>
          <a:lstStyle/>
          <a:p>
            <a:pPr algn="r"/>
            <a:r>
              <a:rPr lang="de-DE" sz="1100" dirty="0" smtClean="0"/>
              <a:t>Quelle: </a:t>
            </a:r>
            <a:r>
              <a:rPr lang="de-DE" sz="1100" dirty="0" err="1" smtClean="0"/>
              <a:t>GeoInfoDok</a:t>
            </a:r>
            <a:r>
              <a:rPr lang="de-DE" sz="1100" dirty="0" smtClean="0"/>
              <a:t> 7, http</a:t>
            </a:r>
            <a:r>
              <a:rPr lang="de-DE" sz="1100" dirty="0"/>
              <a:t>://www.adv-online.de/icc/extdeu/nav/a63/binarywriterservlet?imgUid=1501016e-7efa-8461-e336-b6951fa2e0c9&amp;uBasVariant=11111111-1111-1111-1111-111111111111</a:t>
            </a:r>
          </a:p>
        </p:txBody>
      </p:sp>
      <p:sp>
        <p:nvSpPr>
          <p:cNvPr id="4" name="Textfeld 3"/>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extLst>
      <p:ext uri="{BB962C8B-B14F-4D97-AF65-F5344CB8AC3E}">
        <p14:creationId xmlns:p14="http://schemas.microsoft.com/office/powerpoint/2010/main" val="1034208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Zentrale </a:t>
            </a:r>
            <a:r>
              <a:rPr lang="de-DE" dirty="0"/>
              <a:t>Begriffe</a:t>
            </a:r>
          </a:p>
        </p:txBody>
      </p:sp>
      <p:sp>
        <p:nvSpPr>
          <p:cNvPr id="3" name="Inhaltsplatzhalter 2"/>
          <p:cNvSpPr>
            <a:spLocks noGrp="1"/>
          </p:cNvSpPr>
          <p:nvPr>
            <p:ph idx="1"/>
          </p:nvPr>
        </p:nvSpPr>
        <p:spPr/>
        <p:txBody>
          <a:bodyPr/>
          <a:lstStyle/>
          <a:p>
            <a:r>
              <a:rPr lang="de-DE" b="1" dirty="0" smtClean="0"/>
              <a:t>Objektart</a:t>
            </a:r>
            <a:r>
              <a:rPr lang="de-DE" dirty="0"/>
              <a:t>: </a:t>
            </a:r>
            <a:r>
              <a:rPr lang="de-DE" dirty="0" smtClean="0"/>
              <a:t>„Klasse“, </a:t>
            </a:r>
            <a:r>
              <a:rPr lang="de-DE" dirty="0"/>
              <a:t>Schablone, Struktur, Muster, Definition; übergreifender Repräsentant gleichartiger Subjekte und Objekte der Realität in Form einer schematisierten Beschreibung, z. B. AA_REO, </a:t>
            </a:r>
            <a:r>
              <a:rPr lang="de-DE" dirty="0" err="1"/>
              <a:t>AX_Flurstueck</a:t>
            </a:r>
            <a:r>
              <a:rPr lang="de-DE" dirty="0"/>
              <a:t>.</a:t>
            </a:r>
          </a:p>
          <a:p>
            <a:r>
              <a:rPr lang="de-DE" dirty="0" smtClean="0"/>
              <a:t>Objektarten </a:t>
            </a:r>
            <a:r>
              <a:rPr lang="de-DE" dirty="0"/>
              <a:t>können entweder </a:t>
            </a:r>
            <a:r>
              <a:rPr lang="de-DE" b="1" dirty="0" err="1"/>
              <a:t>instanziierbar</a:t>
            </a:r>
            <a:r>
              <a:rPr lang="de-DE" dirty="0"/>
              <a:t> (z. B. </a:t>
            </a:r>
            <a:r>
              <a:rPr lang="de-DE" dirty="0" err="1"/>
              <a:t>AX_Flurstueck</a:t>
            </a:r>
            <a:r>
              <a:rPr lang="de-DE" dirty="0"/>
              <a:t>) oder </a:t>
            </a:r>
            <a:r>
              <a:rPr lang="de-DE" b="1" dirty="0"/>
              <a:t>abstrakt</a:t>
            </a:r>
            <a:r>
              <a:rPr lang="de-DE" dirty="0"/>
              <a:t> sein (z. B. AA_REO) – von </a:t>
            </a:r>
            <a:r>
              <a:rPr lang="de-DE" dirty="0" err="1"/>
              <a:t>instanziierbaren</a:t>
            </a:r>
            <a:r>
              <a:rPr lang="de-DE" dirty="0"/>
              <a:t> Objektarten kann es im Gegensatz zu abstrakten Objektarten Instanzen </a:t>
            </a:r>
            <a:r>
              <a:rPr lang="de-DE" dirty="0" smtClean="0"/>
              <a:t>geben (wie in Programmiersprachen).</a:t>
            </a:r>
            <a:endParaRPr lang="de-DE" dirty="0"/>
          </a:p>
          <a:p>
            <a:r>
              <a:rPr lang="de-DE" b="1" dirty="0" smtClean="0"/>
              <a:t>Objekt </a:t>
            </a:r>
            <a:r>
              <a:rPr lang="de-DE" b="1" dirty="0"/>
              <a:t>= Instanz</a:t>
            </a:r>
            <a:r>
              <a:rPr lang="de-DE" dirty="0"/>
              <a:t>: konkretes Exemplar einer Objektart zur Abbildung eines bestimmten Subjektes oder Objektes der Realität, z. B. das Objekt der Objektart </a:t>
            </a:r>
            <a:r>
              <a:rPr lang="de-DE" dirty="0" err="1"/>
              <a:t>AX_Flurstueck</a:t>
            </a:r>
            <a:r>
              <a:rPr lang="de-DE" dirty="0"/>
              <a:t> mit dem </a:t>
            </a:r>
            <a:r>
              <a:rPr lang="de-DE" b="1" dirty="0"/>
              <a:t>Identifikator</a:t>
            </a:r>
            <a:r>
              <a:rPr lang="de-DE" dirty="0"/>
              <a:t> DERP1234567890ab, welches das Flurstück 1/2 der Flur 1 in der Gemarkung 2566 in Rheinland-Pfalz repräsentiert.</a:t>
            </a:r>
          </a:p>
          <a:p>
            <a:r>
              <a:rPr lang="de-DE" b="1" dirty="0" smtClean="0"/>
              <a:t>Vererbung</a:t>
            </a:r>
            <a:r>
              <a:rPr lang="de-DE" dirty="0"/>
              <a:t>: </a:t>
            </a:r>
            <a:r>
              <a:rPr lang="de-DE" dirty="0" smtClean="0"/>
              <a:t>Wie von Programmieren her bekannt: Weitergeben </a:t>
            </a:r>
            <a:r>
              <a:rPr lang="de-DE" dirty="0"/>
              <a:t>von Eigenschaften einer </a:t>
            </a:r>
            <a:r>
              <a:rPr lang="de-DE" dirty="0" smtClean="0"/>
              <a:t>(oder mehrerer) </a:t>
            </a:r>
            <a:r>
              <a:rPr lang="de-DE" dirty="0"/>
              <a:t>»Elternklassen« auf eine oder mehrere »</a:t>
            </a:r>
            <a:r>
              <a:rPr lang="de-DE" dirty="0" err="1"/>
              <a:t>Kindklassen</a:t>
            </a:r>
            <a:r>
              <a:rPr lang="de-DE" dirty="0"/>
              <a:t>« zu verstehen. </a:t>
            </a:r>
            <a:r>
              <a:rPr lang="de-DE" dirty="0" smtClean="0"/>
              <a:t>„Spezialisierung </a:t>
            </a:r>
            <a:r>
              <a:rPr lang="de-DE" dirty="0"/>
              <a:t>oder auch Ableitung bezeichnet die Richtung von den Eltern zu den Kindern, Generalisierung umgekehrt</a:t>
            </a:r>
            <a:r>
              <a:rPr lang="de-DE" dirty="0" smtClean="0"/>
              <a:t>.“</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a:spLocks noChangeArrowheads="1"/>
          </p:cNvSpPr>
          <p:nvPr/>
        </p:nvSpPr>
        <p:spPr bwMode="auto">
          <a:xfrm>
            <a:off x="1691680" y="5960313"/>
            <a:ext cx="66966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r" eaLnBrk="1" hangingPunct="1">
              <a:spcBef>
                <a:spcPct val="0"/>
              </a:spcBef>
              <a:buFontTx/>
              <a:buNone/>
            </a:pPr>
            <a:r>
              <a:rPr lang="de-DE" altLang="de-DE" sz="1200" dirty="0" err="1">
                <a:solidFill>
                  <a:schemeClr val="tx1"/>
                </a:solidFill>
              </a:rPr>
              <a:t>Schüttel</a:t>
            </a:r>
            <a:r>
              <a:rPr lang="de-DE" altLang="de-DE" sz="1200" dirty="0">
                <a:solidFill>
                  <a:schemeClr val="tx1"/>
                </a:solidFill>
              </a:rPr>
              <a:t> M. (2009): AAA-konforme Modellierung von </a:t>
            </a:r>
            <a:r>
              <a:rPr lang="de-DE" altLang="de-DE" sz="1200" dirty="0" smtClean="0">
                <a:solidFill>
                  <a:schemeClr val="tx1"/>
                </a:solidFill>
              </a:rPr>
              <a:t>Geofachdaten. </a:t>
            </a:r>
            <a:r>
              <a:rPr lang="de-DE" altLang="de-DE" sz="1200" dirty="0" err="1" smtClean="0">
                <a:solidFill>
                  <a:schemeClr val="tx1"/>
                </a:solidFill>
              </a:rPr>
              <a:t>ZfV</a:t>
            </a:r>
            <a:r>
              <a:rPr lang="de-DE" altLang="de-DE" sz="1200" dirty="0" smtClean="0">
                <a:solidFill>
                  <a:schemeClr val="tx1"/>
                </a:solidFill>
              </a:rPr>
              <a:t> 1/2009. https</a:t>
            </a:r>
            <a:r>
              <a:rPr lang="de-DE" altLang="de-DE" sz="1200" dirty="0">
                <a:solidFill>
                  <a:schemeClr val="tx1"/>
                </a:solidFill>
              </a:rPr>
              <a:t>://geodaesie.info/system/files/privat/zfv_2009_1_Schuettel.pdf </a:t>
            </a:r>
            <a:r>
              <a:rPr lang="de-DE" altLang="de-DE" sz="1200" dirty="0" smtClean="0">
                <a:solidFill>
                  <a:schemeClr val="tx1"/>
                </a:solidFill>
              </a:rPr>
              <a:t>[2020-01-08]</a:t>
            </a:r>
            <a:endParaRPr lang="de-DE" altLang="de-DE" sz="1200" dirty="0">
              <a:solidFill>
                <a:schemeClr val="tx1"/>
              </a:solidFill>
            </a:endParaRPr>
          </a:p>
        </p:txBody>
      </p:sp>
      <p:sp>
        <p:nvSpPr>
          <p:cNvPr id="6" name="Textfeld 5"/>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extLst>
      <p:ext uri="{BB962C8B-B14F-4D97-AF65-F5344CB8AC3E}">
        <p14:creationId xmlns:p14="http://schemas.microsoft.com/office/powerpoint/2010/main" val="1217568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dirty="0" smtClean="0"/>
          </a:p>
          <a:p>
            <a:endParaRPr lang="de-DE" dirty="0"/>
          </a:p>
          <a:p>
            <a:r>
              <a:rPr lang="de-DE" dirty="0" smtClean="0">
                <a:hlinkClick r:id="rId3"/>
              </a:rPr>
              <a:t>https</a:t>
            </a:r>
            <a:r>
              <a:rPr lang="de-DE" dirty="0">
                <a:hlinkClick r:id="rId3"/>
              </a:rPr>
              <a:t>://</a:t>
            </a:r>
            <a:r>
              <a:rPr lang="de-DE" dirty="0" smtClean="0">
                <a:hlinkClick r:id="rId3"/>
              </a:rPr>
              <a:t>www.adv-online.de/icc/extdeu/nav/a63/binarywriterservlet?imgUid=d301016e-7efa-8461-e336-b6951fa2e0c9&amp;uBasVariant=11111111-1111-1111-1111-111111111111</a:t>
            </a:r>
            <a:r>
              <a:rPr lang="de-DE" dirty="0" smtClean="0"/>
              <a:t> [2022-12-20]</a:t>
            </a:r>
            <a:endParaRPr lang="de-DE" dirty="0"/>
          </a:p>
        </p:txBody>
      </p:sp>
      <p:pic>
        <p:nvPicPr>
          <p:cNvPr id="2052" name="Picture 4" descr="C:\Users\behr\AppData\Local\Temp\SNAGHTML30b386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76672"/>
            <a:ext cx="4938908" cy="630282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682626" y="609599"/>
            <a:ext cx="2556172" cy="1307233"/>
          </a:xfrm>
        </p:spPr>
        <p:txBody>
          <a:bodyPr/>
          <a:lstStyle/>
          <a:p>
            <a:r>
              <a:rPr lang="de-DE" dirty="0"/>
              <a:t>Ausschnitt aus Katalog Basisschema</a:t>
            </a:r>
            <a:r>
              <a:rPr lang="de-DE" dirty="0" smtClean="0"/>
              <a:t>.</a:t>
            </a:r>
            <a:endParaRPr lang="de-DE" dirty="0"/>
          </a:p>
        </p:txBody>
      </p:sp>
      <p:sp>
        <p:nvSpPr>
          <p:cNvPr id="6" name="Textfeld 5"/>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pic>
        <p:nvPicPr>
          <p:cNvPr id="2054" name="Picture 6" descr="C:\Users\behr\AppData\Local\Temp\SNAGHTML30c912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628" y="3717031"/>
            <a:ext cx="1840196" cy="2749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176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8520" y="0"/>
            <a:ext cx="9361040" cy="6858000"/>
          </a:xfrm>
          <a:prstGeom prst="rect">
            <a:avLst/>
          </a:prstGeom>
          <a:solidFill>
            <a:srgbClr val="CCFF33"/>
          </a:solidFill>
        </p:spPr>
        <p:txBody>
          <a:bodyPr wrap="square" rtlCol="0" anchor="ctr">
            <a:spAutoFit/>
          </a:bodyPr>
          <a:lstStyle/>
          <a:p>
            <a:pPr algn="ctr"/>
            <a:endParaRPr lang="de-DE" smtClean="0">
              <a:solidFill>
                <a:schemeClr val="bg1">
                  <a:lumMod val="85000"/>
                </a:schemeClr>
              </a:solidFill>
            </a:endParaRPr>
          </a:p>
        </p:txBody>
      </p:sp>
      <p:sp>
        <p:nvSpPr>
          <p:cNvPr id="2" name="Titel 1"/>
          <p:cNvSpPr>
            <a:spLocks noGrp="1"/>
          </p:cNvSpPr>
          <p:nvPr>
            <p:ph type="title"/>
          </p:nvPr>
        </p:nvSpPr>
        <p:spPr/>
        <p:txBody>
          <a:bodyPr/>
          <a:lstStyle/>
          <a:p>
            <a:r>
              <a:rPr lang="de-DE" dirty="0" smtClean="0"/>
              <a:t>Übungen</a:t>
            </a:r>
            <a:endParaRPr lang="de-DE" dirty="0"/>
          </a:p>
        </p:txBody>
      </p:sp>
      <p:sp>
        <p:nvSpPr>
          <p:cNvPr id="3" name="Inhaltsplatzhalter 2"/>
          <p:cNvSpPr>
            <a:spLocks noGrp="1"/>
          </p:cNvSpPr>
          <p:nvPr>
            <p:ph idx="1"/>
          </p:nvPr>
        </p:nvSpPr>
        <p:spPr/>
        <p:txBody>
          <a:bodyPr/>
          <a:lstStyle/>
          <a:p>
            <a:r>
              <a:rPr lang="de-DE" dirty="0" smtClean="0"/>
              <a:t>Kurzanalyse </a:t>
            </a:r>
            <a:r>
              <a:rPr lang="de-DE" dirty="0"/>
              <a:t>Hauptdokument </a:t>
            </a:r>
            <a:r>
              <a:rPr lang="de-DE" dirty="0" err="1" smtClean="0"/>
              <a:t>GeoInfoDok</a:t>
            </a:r>
            <a:r>
              <a:rPr lang="de-DE" dirty="0"/>
              <a:t>: </a:t>
            </a:r>
            <a:r>
              <a:rPr lang="de-DE" dirty="0"/>
              <a:t>https://www.adv-online.de/GeoInfoDok/broker.jsp?uMen=d3b70780-c5f2-bc61-f27f-31c403b36c4c</a:t>
            </a:r>
            <a:endParaRPr lang="de-DE" dirty="0" smtClean="0"/>
          </a:p>
          <a:p>
            <a:r>
              <a:rPr lang="de-DE" dirty="0"/>
              <a:t>Kurzanalyse </a:t>
            </a:r>
            <a:r>
              <a:rPr lang="de-DE" dirty="0" smtClean="0"/>
              <a:t>Basisschema, z.B. ab Abschnitt 4: </a:t>
            </a:r>
            <a:r>
              <a:rPr lang="de-DE" dirty="0" smtClean="0">
                <a:hlinkClick r:id="rId2"/>
              </a:rPr>
              <a:t>https</a:t>
            </a:r>
            <a:r>
              <a:rPr lang="de-DE" dirty="0">
                <a:hlinkClick r:id="rId2"/>
              </a:rPr>
              <a:t>://www.adv-online.de/icc/extdeu/nav/a63/binarywriterservlet?imgUid=d301016e-7efa-8461-e336-b6951fa2e0c9&amp;uBasVariant=11111111-1111-1111-1111-111111111111</a:t>
            </a:r>
            <a:endParaRPr lang="de-DE" dirty="0" smtClean="0"/>
          </a:p>
          <a:p>
            <a:r>
              <a:rPr lang="de-DE" dirty="0"/>
              <a:t>Kurzanalyse ALKIS®-Objektartenkatalog: </a:t>
            </a:r>
            <a:r>
              <a:rPr lang="de-DE" dirty="0">
                <a:hlinkClick r:id="rId3"/>
              </a:rPr>
              <a:t>https://</a:t>
            </a:r>
            <a:r>
              <a:rPr lang="de-DE" dirty="0" smtClean="0">
                <a:hlinkClick r:id="rId3"/>
              </a:rPr>
              <a:t>www.adv-online.de/GeoInfoDok/binarywriterservlet?imgUid=c9e63fd2-1153-911a-3b21-718a438ad1b2&amp;uBasVariant=11111111-1111-1111-1111-111111111111&amp;isDownload=true</a:t>
            </a:r>
            <a:r>
              <a:rPr lang="de-DE" dirty="0" smtClean="0"/>
              <a:t> [</a:t>
            </a:r>
            <a:r>
              <a:rPr lang="de-DE" dirty="0" smtClean="0"/>
              <a:t>2023-10-15]</a:t>
            </a:r>
            <a:endParaRPr lang="de-DE" dirty="0" smtClean="0"/>
          </a:p>
          <a:p>
            <a:r>
              <a:rPr lang="de-DE" dirty="0" smtClean="0"/>
              <a:t>Kurzanalyse </a:t>
            </a:r>
            <a:r>
              <a:rPr lang="de-DE" dirty="0"/>
              <a:t>ALKIS®-</a:t>
            </a:r>
            <a:r>
              <a:rPr lang="de-DE" dirty="0" err="1" smtClean="0"/>
              <a:t>Signaturenkatalog</a:t>
            </a:r>
            <a:r>
              <a:rPr lang="de-DE" dirty="0" smtClean="0"/>
              <a:t>: </a:t>
            </a:r>
            <a:r>
              <a:rPr lang="de-DE" dirty="0" smtClean="0">
                <a:hlinkClick r:id="rId4"/>
              </a:rPr>
              <a:t>http</a:t>
            </a:r>
            <a:r>
              <a:rPr lang="de-DE" dirty="0">
                <a:hlinkClick r:id="rId4"/>
              </a:rPr>
              <a:t>://www.adv-online.de/GeoInfoDok/GeoInfoDok-6.0/Signaturenkatalog-nicht-formalisiert</a:t>
            </a:r>
            <a:r>
              <a:rPr lang="de-DE" dirty="0" smtClean="0">
                <a:hlinkClick r:id="rId4"/>
              </a:rPr>
              <a:t>/</a:t>
            </a:r>
            <a:endParaRPr lang="de-DE" dirty="0" smtClean="0"/>
          </a:p>
          <a:p>
            <a:pPr lvl="1"/>
            <a:r>
              <a:rPr lang="de-DE" dirty="0" smtClean="0"/>
              <a:t>Farbangaben: CMYK</a:t>
            </a:r>
          </a:p>
          <a:p>
            <a:pPr lvl="1"/>
            <a:endParaRPr lang="de-DE" dirty="0"/>
          </a:p>
          <a:p>
            <a:r>
              <a:rPr lang="de-DE" dirty="0"/>
              <a:t>Kurzanalyse Schemabeschreibungen, </a:t>
            </a:r>
            <a:r>
              <a:rPr lang="de-DE" dirty="0">
                <a:hlinkClick r:id="rId5"/>
              </a:rPr>
              <a:t>https://</a:t>
            </a:r>
            <a:r>
              <a:rPr lang="de-DE" dirty="0" smtClean="0">
                <a:hlinkClick r:id="rId5"/>
              </a:rPr>
              <a:t>gdi-service.de/public/schemas/aaa/ea_catalog_uml_model/index.htm?goto=1:3:1:9:433</a:t>
            </a:r>
            <a:r>
              <a:rPr lang="de-DE" dirty="0"/>
              <a:t> [2022-12-21]</a:t>
            </a:r>
            <a:endParaRPr lang="de-DE" dirty="0" smtClean="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4797152"/>
            <a:ext cx="2524497" cy="62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772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682625" y="1671638"/>
            <a:ext cx="8137847" cy="4500562"/>
          </a:xfrm>
        </p:spPr>
        <p:txBody>
          <a:bodyPr/>
          <a:lstStyle/>
          <a:p>
            <a:r>
              <a:rPr lang="de-DE" b="1" dirty="0"/>
              <a:t>Objektbereich bzw. </a:t>
            </a:r>
            <a:r>
              <a:rPr lang="de-DE" b="1" dirty="0" smtClean="0"/>
              <a:t>Objektartengruppe: </a:t>
            </a:r>
            <a:r>
              <a:rPr lang="de-DE" dirty="0" smtClean="0"/>
              <a:t>Kategorisierung innerhalb AFIS-ALKIS-ATKIS-Anwendungsschema; dienen </a:t>
            </a:r>
            <a:r>
              <a:rPr lang="de-DE" dirty="0"/>
              <a:t>der fachlichen </a:t>
            </a:r>
            <a:r>
              <a:rPr lang="de-DE" dirty="0" smtClean="0"/>
              <a:t>Strukturierung des </a:t>
            </a:r>
            <a:r>
              <a:rPr lang="de-DE" dirty="0"/>
              <a:t>Datenmodells und des Objektartenkatalogs.</a:t>
            </a:r>
          </a:p>
          <a:p>
            <a:r>
              <a:rPr lang="de-DE" b="1" dirty="0"/>
              <a:t>Stand: </a:t>
            </a:r>
            <a:r>
              <a:rPr lang="de-DE" b="1" dirty="0" err="1" smtClean="0"/>
              <a:t>tt.mm.jjjj</a:t>
            </a:r>
            <a:r>
              <a:rPr lang="de-DE" b="1" dirty="0" smtClean="0"/>
              <a:t>: </a:t>
            </a:r>
            <a:r>
              <a:rPr lang="de-DE" dirty="0" smtClean="0"/>
              <a:t>Stand </a:t>
            </a:r>
            <a:r>
              <a:rPr lang="de-DE" dirty="0"/>
              <a:t>der Fassung in der Form: </a:t>
            </a:r>
            <a:r>
              <a:rPr lang="de-DE" dirty="0" err="1"/>
              <a:t>Tag.Monat.Jahr</a:t>
            </a:r>
            <a:r>
              <a:rPr lang="de-DE" dirty="0"/>
              <a:t>.</a:t>
            </a:r>
          </a:p>
          <a:p>
            <a:r>
              <a:rPr lang="de-DE" b="1" dirty="0" smtClean="0"/>
              <a:t>Objektart</a:t>
            </a:r>
            <a:r>
              <a:rPr lang="de-DE" b="1" dirty="0"/>
              <a:t>, Klasse, </a:t>
            </a:r>
            <a:r>
              <a:rPr lang="de-DE" b="1" dirty="0" smtClean="0"/>
              <a:t>Datentyp: </a:t>
            </a:r>
            <a:r>
              <a:rPr lang="de-DE" dirty="0" smtClean="0"/>
              <a:t>Innerhalb </a:t>
            </a:r>
            <a:r>
              <a:rPr lang="de-DE" dirty="0"/>
              <a:t>des AFIS-ALKIS-ATKIS-Anwendungsschemas eindeutige Bezeichnung der Objektart. </a:t>
            </a:r>
            <a:r>
              <a:rPr lang="de-DE" dirty="0" smtClean="0"/>
              <a:t>Die abstrakten </a:t>
            </a:r>
            <a:r>
              <a:rPr lang="de-DE" dirty="0"/>
              <a:t>Klassen und die definierten Datentypen werden wie die Objektarten beschreiben. Das </a:t>
            </a:r>
            <a:r>
              <a:rPr lang="de-DE" dirty="0" smtClean="0"/>
              <a:t>im AFIS-ALKIS-ATKIS-Anwendungsschema </a:t>
            </a:r>
            <a:r>
              <a:rPr lang="de-DE" dirty="0"/>
              <a:t>verwendete Präfix ‚AX_‘ steht allen Klassen, </a:t>
            </a:r>
            <a:r>
              <a:rPr lang="de-DE" dirty="0" smtClean="0"/>
              <a:t>Datentypen und </a:t>
            </a:r>
            <a:r>
              <a:rPr lang="de-DE" dirty="0"/>
              <a:t>Codelisten voran.</a:t>
            </a:r>
          </a:p>
          <a:p>
            <a:r>
              <a:rPr lang="de-DE" b="1" dirty="0" smtClean="0"/>
              <a:t>Kennung: </a:t>
            </a:r>
            <a:r>
              <a:rPr lang="de-DE" dirty="0" smtClean="0"/>
              <a:t>besteht </a:t>
            </a:r>
            <a:r>
              <a:rPr lang="de-DE" dirty="0"/>
              <a:t>aus einer fünfstelligen Zahlenkombination, die innerhalb des </a:t>
            </a:r>
            <a:r>
              <a:rPr lang="de-DE" dirty="0" smtClean="0"/>
              <a:t>Objektartenkatalogs eindeutig </a:t>
            </a:r>
            <a:r>
              <a:rPr lang="de-DE" dirty="0"/>
              <a:t>ist.</a:t>
            </a:r>
          </a:p>
          <a:p>
            <a:r>
              <a:rPr lang="de-DE" b="1" dirty="0" smtClean="0"/>
              <a:t>Definition</a:t>
            </a:r>
            <a:r>
              <a:rPr lang="de-DE" b="1" dirty="0"/>
              <a:t>: </a:t>
            </a:r>
            <a:r>
              <a:rPr lang="de-DE" dirty="0" smtClean="0"/>
              <a:t>enthält </a:t>
            </a:r>
            <a:r>
              <a:rPr lang="de-DE" dirty="0"/>
              <a:t>die Beschreibung, wie eine Objektart in der realen Welt definiert wird</a:t>
            </a:r>
            <a:r>
              <a:rPr lang="de-DE" dirty="0" smtClean="0"/>
              <a:t>. Quelle ist </a:t>
            </a:r>
            <a:r>
              <a:rPr lang="de-DE" dirty="0"/>
              <a:t>durch einen Klammerzusatz </a:t>
            </a:r>
            <a:r>
              <a:rPr lang="de-DE" dirty="0" smtClean="0"/>
              <a:t>angegeben.</a:t>
            </a:r>
          </a:p>
          <a:p>
            <a:r>
              <a:rPr lang="de-DE" dirty="0" smtClean="0"/>
              <a:t>Abgeleitet aus: von welchen </a:t>
            </a:r>
            <a:r>
              <a:rPr lang="de-DE" dirty="0"/>
              <a:t>Objektarten oder Klassen </a:t>
            </a:r>
            <a:r>
              <a:rPr lang="de-DE" dirty="0" smtClean="0"/>
              <a:t>Eigenschaften geerbt</a:t>
            </a:r>
            <a:r>
              <a:rPr lang="de-DE" dirty="0"/>
              <a:t> </a:t>
            </a:r>
            <a:r>
              <a:rPr lang="de-DE" dirty="0" smtClean="0"/>
              <a:t>werden.</a:t>
            </a:r>
            <a:r>
              <a:rPr lang="de-DE" b="1" dirty="0"/>
              <a:t> </a:t>
            </a:r>
            <a:endParaRPr lang="de-DE" b="1" dirty="0" smtClean="0"/>
          </a:p>
          <a:p>
            <a:r>
              <a:rPr lang="de-DE" b="1" dirty="0" smtClean="0"/>
              <a:t>Objekttyp: </a:t>
            </a:r>
            <a:r>
              <a:rPr lang="de-DE" dirty="0" smtClean="0"/>
              <a:t>gibt </a:t>
            </a:r>
            <a:r>
              <a:rPr lang="de-DE" dirty="0"/>
              <a:t>an, wie die Objektart </a:t>
            </a:r>
            <a:r>
              <a:rPr lang="de-DE" dirty="0" smtClean="0"/>
              <a:t>modelliert wird (REO, NREO, ZUSO)</a:t>
            </a:r>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512183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b="1" dirty="0"/>
              <a:t>Bildungsregeln</a:t>
            </a:r>
            <a:r>
              <a:rPr lang="de-DE" b="1" dirty="0" smtClean="0"/>
              <a:t>: </a:t>
            </a:r>
            <a:r>
              <a:rPr lang="de-DE" dirty="0" smtClean="0"/>
              <a:t>die Objekteigenschaften, </a:t>
            </a:r>
            <a:r>
              <a:rPr lang="de-DE" dirty="0"/>
              <a:t>deren </a:t>
            </a:r>
            <a:r>
              <a:rPr lang="de-DE" dirty="0" smtClean="0"/>
              <a:t>Änderung zum </a:t>
            </a:r>
            <a:r>
              <a:rPr lang="de-DE" dirty="0"/>
              <a:t>Untergang des bisherigen Objekts bzw. zur Entstehung eines neuen Objekts </a:t>
            </a:r>
            <a:r>
              <a:rPr lang="de-DE" dirty="0" smtClean="0"/>
              <a:t>führen sowie weitere zugeordnete Elementarobjekte</a:t>
            </a:r>
          </a:p>
          <a:p>
            <a:r>
              <a:rPr lang="de-DE" b="1" dirty="0" smtClean="0"/>
              <a:t>Lebenszeitintervall: </a:t>
            </a:r>
            <a:r>
              <a:rPr lang="de-DE" dirty="0" smtClean="0"/>
              <a:t>"</a:t>
            </a:r>
            <a:r>
              <a:rPr lang="de-DE" dirty="0"/>
              <a:t>Anfang" </a:t>
            </a:r>
            <a:r>
              <a:rPr lang="de-DE" dirty="0" smtClean="0"/>
              <a:t>(Eintragung) und </a:t>
            </a:r>
            <a:r>
              <a:rPr lang="de-DE" dirty="0"/>
              <a:t>"Ende" der Lebenszeit </a:t>
            </a:r>
            <a:r>
              <a:rPr lang="de-DE" dirty="0" smtClean="0"/>
              <a:t>geführt (durch Änderung/Löschung </a:t>
            </a:r>
            <a:r>
              <a:rPr lang="de-DE" dirty="0"/>
              <a:t>der objektbildenden </a:t>
            </a:r>
            <a:r>
              <a:rPr lang="de-DE" dirty="0" smtClean="0"/>
              <a:t>Eigenschaften)</a:t>
            </a:r>
          </a:p>
          <a:p>
            <a:r>
              <a:rPr lang="de-DE" b="1" dirty="0" smtClean="0"/>
              <a:t>Attributart</a:t>
            </a:r>
            <a:r>
              <a:rPr lang="de-DE" dirty="0" smtClean="0"/>
              <a:t>: Bezeichnung und Datentyp</a:t>
            </a:r>
          </a:p>
          <a:p>
            <a:pPr lvl="1"/>
            <a:r>
              <a:rPr lang="de-DE" dirty="0" err="1"/>
              <a:t>Kardinalität</a:t>
            </a:r>
            <a:r>
              <a:rPr lang="de-DE" dirty="0" smtClean="0"/>
              <a:t>: Häufigkeit eines Attributs</a:t>
            </a:r>
          </a:p>
          <a:p>
            <a:pPr lvl="1"/>
            <a:r>
              <a:rPr lang="de-DE" dirty="0" smtClean="0"/>
              <a:t>Definition: weitere Bedingungen für Attributfestlegung</a:t>
            </a:r>
          </a:p>
          <a:p>
            <a:pPr lvl="1"/>
            <a:r>
              <a:rPr lang="de-DE" dirty="0" err="1" smtClean="0"/>
              <a:t>Werteart</a:t>
            </a:r>
            <a:r>
              <a:rPr lang="de-DE" dirty="0" smtClean="0"/>
              <a:t>: Verweis auf Wertebereiche/-listen</a:t>
            </a:r>
          </a:p>
          <a:p>
            <a:r>
              <a:rPr lang="de-DE" b="1" dirty="0"/>
              <a:t>Relationsart</a:t>
            </a:r>
            <a:r>
              <a:rPr lang="de-DE" b="1" dirty="0" smtClean="0"/>
              <a:t>: </a:t>
            </a:r>
            <a:r>
              <a:rPr lang="de-DE" dirty="0"/>
              <a:t>bezeichnet fremdbezogene Eigenschaften eines Objektes.</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2943677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RANZ-~1\AppData\Local\Temp\SNAGHTML1102fe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492896"/>
            <a:ext cx="2318198" cy="3081710"/>
          </a:xfrm>
          <a:prstGeom prst="rect">
            <a:avLst/>
          </a:prstGeom>
          <a:noFill/>
          <a:extLst>
            <a:ext uri="{909E8E84-426E-40DD-AFC4-6F175D3DCCD1}">
              <a14:hiddenFill xmlns:a14="http://schemas.microsoft.com/office/drawing/2010/main">
                <a:solidFill>
                  <a:srgbClr val="FFFFFF"/>
                </a:solidFill>
              </a14:hiddenFill>
            </a:ext>
          </a:extLst>
        </p:spPr>
      </p:pic>
      <p:sp>
        <p:nvSpPr>
          <p:cNvPr id="7170" name="Titel 1"/>
          <p:cNvSpPr>
            <a:spLocks noGrp="1"/>
          </p:cNvSpPr>
          <p:nvPr>
            <p:ph type="title"/>
          </p:nvPr>
        </p:nvSpPr>
        <p:spPr/>
        <p:txBody>
          <a:bodyPr/>
          <a:lstStyle/>
          <a:p>
            <a:r>
              <a:rPr lang="de-DE" altLang="de-DE" dirty="0" smtClean="0"/>
              <a:t>Verwaltungsvorschrift für die Führung des Liegenschaftskatasters (</a:t>
            </a:r>
            <a:r>
              <a:rPr lang="de-DE" altLang="de-DE" dirty="0" err="1" smtClean="0"/>
              <a:t>VwVLK</a:t>
            </a:r>
            <a:r>
              <a:rPr lang="de-DE" altLang="de-DE" dirty="0" smtClean="0"/>
              <a:t>)</a:t>
            </a:r>
          </a:p>
        </p:txBody>
      </p:sp>
      <p:sp>
        <p:nvSpPr>
          <p:cNvPr id="6147" name="Inhaltsplatzhalter 2"/>
          <p:cNvSpPr>
            <a:spLocks noGrp="1"/>
          </p:cNvSpPr>
          <p:nvPr>
            <p:ph idx="1"/>
          </p:nvPr>
        </p:nvSpPr>
        <p:spPr>
          <a:xfrm>
            <a:off x="682625" y="2060848"/>
            <a:ext cx="4249415" cy="4111352"/>
          </a:xfrm>
        </p:spPr>
        <p:txBody>
          <a:bodyPr/>
          <a:lstStyle/>
          <a:p>
            <a:r>
              <a:rPr lang="de-DE" dirty="0"/>
              <a:t>Verwaltungsvorschrift regelt auf Grundlage von § 21 Absatz 3 des </a:t>
            </a:r>
            <a:r>
              <a:rPr lang="de-DE" dirty="0" smtClean="0"/>
              <a:t>Vermessungsgesetzes (VermG</a:t>
            </a:r>
            <a:r>
              <a:rPr lang="de-DE" dirty="0"/>
              <a:t>) vom 1. Juli 2004 (</a:t>
            </a:r>
            <a:r>
              <a:rPr lang="de-DE" dirty="0" err="1"/>
              <a:t>GBl</a:t>
            </a:r>
            <a:r>
              <a:rPr lang="de-DE" dirty="0"/>
              <a:t>. S. 469, 509) die </a:t>
            </a:r>
            <a:r>
              <a:rPr lang="de-DE" dirty="0" smtClean="0"/>
              <a:t>Führung des </a:t>
            </a:r>
            <a:r>
              <a:rPr lang="de-DE" dirty="0"/>
              <a:t>Liegenschaftskatasters durch die </a:t>
            </a:r>
            <a:r>
              <a:rPr lang="de-DE" dirty="0" smtClean="0"/>
              <a:t>Vermessungsbehörden</a:t>
            </a:r>
          </a:p>
          <a:p>
            <a:r>
              <a:rPr lang="de-DE" altLang="de-DE" dirty="0" smtClean="0"/>
              <a:t>u.a. Regelung bezüglich</a:t>
            </a:r>
          </a:p>
          <a:p>
            <a:pPr lvl="1">
              <a:defRPr/>
            </a:pPr>
            <a:r>
              <a:rPr lang="de-DE" altLang="de-DE" dirty="0" smtClean="0"/>
              <a:t>Inhalt</a:t>
            </a:r>
          </a:p>
          <a:p>
            <a:pPr lvl="1">
              <a:defRPr/>
            </a:pPr>
            <a:r>
              <a:rPr lang="de-DE" altLang="de-DE" dirty="0" smtClean="0"/>
              <a:t>Qualität</a:t>
            </a:r>
          </a:p>
          <a:p>
            <a:pPr lvl="1">
              <a:defRPr/>
            </a:pPr>
            <a:r>
              <a:rPr lang="de-DE" altLang="de-DE" dirty="0" smtClean="0"/>
              <a:t>Datenhaltung und Fortführung</a:t>
            </a:r>
          </a:p>
          <a:p>
            <a:pPr lvl="1">
              <a:defRPr/>
            </a:pPr>
            <a:r>
              <a:rPr lang="de-DE" altLang="de-DE" dirty="0" smtClean="0"/>
              <a:t>Darstellung</a:t>
            </a:r>
          </a:p>
          <a:p>
            <a:pPr marL="400050" lvl="1" indent="0">
              <a:buFontTx/>
              <a:buNone/>
              <a:defRPr/>
            </a:pPr>
            <a:r>
              <a:rPr lang="de-DE" altLang="de-DE" dirty="0" smtClean="0"/>
              <a:t>des Liegenschaftskatasters</a:t>
            </a:r>
          </a:p>
          <a:p>
            <a:pPr marL="400050" lvl="1" indent="0">
              <a:buFontTx/>
              <a:buNone/>
              <a:defRPr/>
            </a:pPr>
            <a:endParaRPr lang="de-DE" altLang="de-DE" dirty="0"/>
          </a:p>
          <a:p>
            <a:pPr marL="0" indent="0">
              <a:buFontTx/>
              <a:buNone/>
              <a:defRPr/>
            </a:pPr>
            <a:endParaRPr lang="de-DE" altLang="de-DE" dirty="0" smtClean="0"/>
          </a:p>
        </p:txBody>
      </p:sp>
      <p:sp>
        <p:nvSpPr>
          <p:cNvPr id="6" name="Textfeld 5"/>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pic>
        <p:nvPicPr>
          <p:cNvPr id="7" name="Picture 2" descr="C:\Users\behr\AppData\Local\Temp\SNAGHTML1372b13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5155" y="3877969"/>
            <a:ext cx="2103302" cy="2680227"/>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687597" y="6084585"/>
            <a:ext cx="7056564" cy="584775"/>
          </a:xfrm>
          <a:prstGeom prst="rect">
            <a:avLst/>
          </a:prstGeom>
        </p:spPr>
        <p:txBody>
          <a:bodyPr wrap="square">
            <a:spAutoFit/>
          </a:bodyPr>
          <a:lstStyle/>
          <a:p>
            <a:r>
              <a:rPr lang="de-DE" dirty="0">
                <a:hlinkClick r:id="rId4"/>
              </a:rPr>
              <a:t>https://www.lgl-bw.de/export/sites/lgl/unsere-themen/Geoinformation/Galerien/Dokumente/VwVLK_Gesamt_2022-04-12.pdf</a:t>
            </a: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err="1" smtClean="0"/>
              <a:t>VwVLK</a:t>
            </a:r>
            <a:r>
              <a:rPr lang="de-DE" altLang="de-DE" dirty="0" smtClean="0"/>
              <a:t>, darin wichtig für uns u.a.</a:t>
            </a:r>
            <a:endParaRPr lang="de-DE" dirty="0"/>
          </a:p>
        </p:txBody>
      </p:sp>
      <p:sp>
        <p:nvSpPr>
          <p:cNvPr id="3" name="Inhaltsplatzhalter 2"/>
          <p:cNvSpPr>
            <a:spLocks noGrp="1"/>
          </p:cNvSpPr>
          <p:nvPr>
            <p:ph idx="1"/>
          </p:nvPr>
        </p:nvSpPr>
        <p:spPr/>
        <p:txBody>
          <a:bodyPr/>
          <a:lstStyle/>
          <a:p>
            <a:pPr marL="285750">
              <a:defRPr/>
            </a:pPr>
            <a:r>
              <a:rPr lang="de-DE" dirty="0" smtClean="0"/>
              <a:t>Teil 1 als Einführung</a:t>
            </a:r>
          </a:p>
          <a:p>
            <a:pPr marL="285750">
              <a:defRPr/>
            </a:pPr>
            <a:r>
              <a:rPr lang="de-DE" dirty="0" smtClean="0"/>
              <a:t>Anlage </a:t>
            </a:r>
            <a:r>
              <a:rPr lang="de-DE" dirty="0"/>
              <a:t>1:  Basisdaten des Liegenschaftskatasters: ALKIS-Objektartenkatalog (s. Abb.)</a:t>
            </a:r>
          </a:p>
          <a:p>
            <a:pPr marL="285750">
              <a:defRPr/>
            </a:pPr>
            <a:r>
              <a:rPr lang="de-DE" dirty="0"/>
              <a:t>Anlage </a:t>
            </a:r>
            <a:r>
              <a:rPr lang="de-DE" dirty="0" smtClean="0"/>
              <a:t>14 (15): </a:t>
            </a:r>
            <a:r>
              <a:rPr lang="de-DE" dirty="0"/>
              <a:t>Liegenschaftskarte, u. a. wegen </a:t>
            </a:r>
            <a:r>
              <a:rPr lang="de-DE" dirty="0" err="1"/>
              <a:t>Signaturenkatalog</a:t>
            </a:r>
            <a:r>
              <a:rPr lang="de-DE" dirty="0"/>
              <a:t> und Beispielen für </a:t>
            </a:r>
            <a:r>
              <a:rPr lang="de-DE" dirty="0" smtClean="0"/>
              <a:t>Farb- und SW-Ausgabe</a:t>
            </a:r>
            <a:endParaRPr lang="de-DE" altLang="de-DE" dirty="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2050" name="Picture 2" descr="C:\Users\behr\AppData\Local\Temp\SNAGHTML4f6bd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924944"/>
            <a:ext cx="3923928" cy="30329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08920"/>
            <a:ext cx="4238922" cy="313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extLst>
      <p:ext uri="{BB962C8B-B14F-4D97-AF65-F5344CB8AC3E}">
        <p14:creationId xmlns:p14="http://schemas.microsoft.com/office/powerpoint/2010/main" val="51410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DE" altLang="de-DE" smtClean="0"/>
              <a:t>Festpunktvorschrift (VwVFP)</a:t>
            </a:r>
          </a:p>
        </p:txBody>
      </p:sp>
      <p:sp>
        <p:nvSpPr>
          <p:cNvPr id="8195" name="Inhaltsplatzhalter 2"/>
          <p:cNvSpPr>
            <a:spLocks noGrp="1"/>
          </p:cNvSpPr>
          <p:nvPr>
            <p:ph idx="1"/>
          </p:nvPr>
        </p:nvSpPr>
        <p:spPr>
          <a:xfrm>
            <a:off x="682625" y="1671638"/>
            <a:ext cx="4752975" cy="4500562"/>
          </a:xfrm>
        </p:spPr>
        <p:txBody>
          <a:bodyPr/>
          <a:lstStyle/>
          <a:p>
            <a:r>
              <a:rPr lang="de-DE" altLang="de-DE" smtClean="0"/>
              <a:t>Das Geodätische Festpunktfeld bildet die Grundlage insbesondere für</a:t>
            </a:r>
          </a:p>
          <a:p>
            <a:pPr lvl="1"/>
            <a:r>
              <a:rPr lang="de-DE" altLang="de-DE" smtClean="0"/>
              <a:t>Lage-, Höhen- und Schweremessungen,</a:t>
            </a:r>
          </a:p>
          <a:p>
            <a:pPr lvl="1"/>
            <a:r>
              <a:rPr lang="de-DE" altLang="de-DE" smtClean="0"/>
              <a:t>Liegenschaftsvermessungen,</a:t>
            </a:r>
          </a:p>
          <a:p>
            <a:pPr lvl="1"/>
            <a:r>
              <a:rPr lang="de-DE" altLang="de-DE" smtClean="0"/>
              <a:t>die topographische Landesaufnahme,</a:t>
            </a:r>
          </a:p>
          <a:p>
            <a:pPr lvl="1"/>
            <a:r>
              <a:rPr lang="de-DE" altLang="de-DE" smtClean="0"/>
              <a:t>die Führung von Geoinformationssystemen,</a:t>
            </a:r>
          </a:p>
          <a:p>
            <a:pPr lvl="1"/>
            <a:r>
              <a:rPr lang="de-DE" altLang="de-DE" smtClean="0"/>
              <a:t>Ortung und Navigation,</a:t>
            </a:r>
          </a:p>
          <a:p>
            <a:pPr lvl="1"/>
            <a:r>
              <a:rPr lang="de-DE" altLang="de-DE" smtClean="0"/>
              <a:t>Ingenieurbauprojekte, Deformationsanalysen und Katastrophenschutz,</a:t>
            </a:r>
          </a:p>
          <a:p>
            <a:pPr lvl="1"/>
            <a:r>
              <a:rPr lang="de-DE" altLang="de-DE" smtClean="0"/>
              <a:t>die Analyse von Erdkrustenbewegungen,</a:t>
            </a:r>
          </a:p>
          <a:p>
            <a:pPr lvl="1"/>
            <a:r>
              <a:rPr lang="de-DE" altLang="de-DE" smtClean="0"/>
              <a:t>die Erforschung der Figur der Erde und der Gestalt von Teilen der Erdoberfläche</a:t>
            </a:r>
          </a:p>
          <a:p>
            <a:pPr lvl="1"/>
            <a:r>
              <a:rPr lang="de-DE" altLang="de-DE" smtClean="0"/>
              <a:t>und des äußeren Erdschwerefeldes.</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C:\Users\FRANZ-~1\AppData\Local\Temp\SNAGHTML10f0c4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772816"/>
            <a:ext cx="2713881" cy="3672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7744161" y="692696"/>
            <a:ext cx="1262691" cy="338554"/>
          </a:xfrm>
          <a:prstGeom prst="rect">
            <a:avLst/>
          </a:prstGeom>
          <a:solidFill>
            <a:srgbClr val="FFC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5" name="Rectangle 2"/>
          <p:cNvSpPr txBox="1">
            <a:spLocks noChangeArrowheads="1"/>
          </p:cNvSpPr>
          <p:nvPr/>
        </p:nvSpPr>
        <p:spPr bwMode="auto">
          <a:xfrm>
            <a:off x="722313" y="2138363"/>
            <a:ext cx="77724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tx2"/>
                </a:solidFill>
                <a:latin typeface="Tahoma" pitchFamily="34" charset="0"/>
              </a:defRPr>
            </a:lvl2pPr>
            <a:lvl3pPr algn="l" rtl="0" eaLnBrk="0" fontAlgn="base" hangingPunct="0">
              <a:spcBef>
                <a:spcPct val="0"/>
              </a:spcBef>
              <a:spcAft>
                <a:spcPct val="0"/>
              </a:spcAft>
              <a:defRPr sz="2800">
                <a:solidFill>
                  <a:schemeClr val="tx2"/>
                </a:solidFill>
                <a:latin typeface="Tahoma" pitchFamily="34" charset="0"/>
              </a:defRPr>
            </a:lvl3pPr>
            <a:lvl4pPr algn="l" rtl="0" eaLnBrk="0" fontAlgn="base" hangingPunct="0">
              <a:spcBef>
                <a:spcPct val="0"/>
              </a:spcBef>
              <a:spcAft>
                <a:spcPct val="0"/>
              </a:spcAft>
              <a:defRPr sz="2800">
                <a:solidFill>
                  <a:schemeClr val="tx2"/>
                </a:solidFill>
                <a:latin typeface="Tahoma" pitchFamily="34" charset="0"/>
              </a:defRPr>
            </a:lvl4pPr>
            <a:lvl5pPr algn="l" rtl="0" eaLnBrk="0" fontAlgn="base" hangingPunct="0">
              <a:spcBef>
                <a:spcPct val="0"/>
              </a:spcBef>
              <a:spcAft>
                <a:spcPct val="0"/>
              </a:spcAft>
              <a:defRPr sz="2800">
                <a:solidFill>
                  <a:schemeClr val="tx2"/>
                </a:solidFill>
                <a:latin typeface="Tahoma" pitchFamily="34" charset="0"/>
              </a:defRPr>
            </a:lvl5pPr>
            <a:lvl6pPr marL="457200" algn="l" rtl="0" fontAlgn="base">
              <a:spcBef>
                <a:spcPct val="0"/>
              </a:spcBef>
              <a:spcAft>
                <a:spcPct val="0"/>
              </a:spcAft>
              <a:defRPr sz="2800">
                <a:solidFill>
                  <a:schemeClr val="tx2"/>
                </a:solidFill>
                <a:latin typeface="Tahoma" pitchFamily="34" charset="0"/>
              </a:defRPr>
            </a:lvl6pPr>
            <a:lvl7pPr marL="914400" algn="l" rtl="0" fontAlgn="base">
              <a:spcBef>
                <a:spcPct val="0"/>
              </a:spcBef>
              <a:spcAft>
                <a:spcPct val="0"/>
              </a:spcAft>
              <a:defRPr sz="2800">
                <a:solidFill>
                  <a:schemeClr val="tx2"/>
                </a:solidFill>
                <a:latin typeface="Tahoma" pitchFamily="34" charset="0"/>
              </a:defRPr>
            </a:lvl7pPr>
            <a:lvl8pPr marL="1371600" algn="l" rtl="0" fontAlgn="base">
              <a:spcBef>
                <a:spcPct val="0"/>
              </a:spcBef>
              <a:spcAft>
                <a:spcPct val="0"/>
              </a:spcAft>
              <a:defRPr sz="2800">
                <a:solidFill>
                  <a:schemeClr val="tx2"/>
                </a:solidFill>
                <a:latin typeface="Tahoma" pitchFamily="34" charset="0"/>
              </a:defRPr>
            </a:lvl8pPr>
            <a:lvl9pPr marL="1828800" algn="l" rtl="0" fontAlgn="base">
              <a:spcBef>
                <a:spcPct val="0"/>
              </a:spcBef>
              <a:spcAft>
                <a:spcPct val="0"/>
              </a:spcAft>
              <a:defRPr sz="2800">
                <a:solidFill>
                  <a:schemeClr val="tx2"/>
                </a:solidFill>
                <a:latin typeface="Tahoma" pitchFamily="34" charset="0"/>
              </a:defRPr>
            </a:lvl9pPr>
          </a:lstStyle>
          <a:p>
            <a:pPr algn="r" eaLnBrk="1" hangingPunct="1"/>
            <a:r>
              <a:rPr lang="de-DE" kern="0" dirty="0" smtClean="0">
                <a:solidFill>
                  <a:srgbClr val="000066"/>
                </a:solidFill>
                <a:effectLst>
                  <a:outerShdw blurRad="38100" dist="38100" dir="2700000" algn="tl">
                    <a:srgbClr val="C0C0C0"/>
                  </a:outerShdw>
                </a:effectLst>
                <a:latin typeface="+mj-lt"/>
              </a:rPr>
              <a:t>ALKIS – mehr im Detail</a:t>
            </a:r>
            <a:endParaRPr lang="de-DE" kern="0" dirty="0">
              <a:solidFill>
                <a:srgbClr val="000066"/>
              </a:solidFill>
              <a:effectLst>
                <a:outerShdw blurRad="38100" dist="38100" dir="2700000" algn="tl">
                  <a:srgbClr val="C0C0C0"/>
                </a:outerShdw>
              </a:effectLst>
              <a:latin typeface="+mj-lt"/>
            </a:endParaRPr>
          </a:p>
        </p:txBody>
      </p:sp>
      <p:sp>
        <p:nvSpPr>
          <p:cNvPr id="6" name="Textplatzhalter 5"/>
          <p:cNvSpPr txBox="1">
            <a:spLocks/>
          </p:cNvSpPr>
          <p:nvPr/>
        </p:nvSpPr>
        <p:spPr bwMode="auto">
          <a:xfrm>
            <a:off x="722313" y="4143375"/>
            <a:ext cx="7881937" cy="1949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274638" indent="-274638" algn="l" rtl="0" eaLnBrk="0" fontAlgn="base" hangingPunct="0">
              <a:spcBef>
                <a:spcPct val="0"/>
              </a:spcBef>
              <a:spcAft>
                <a:spcPct val="50000"/>
              </a:spcAft>
              <a:buClr>
                <a:schemeClr val="accent1"/>
              </a:buClr>
              <a:buSzPct val="70000"/>
              <a:buFont typeface="Wingdings" pitchFamily="2" charset="2"/>
              <a:buChar char="n"/>
              <a:defRPr sz="1800">
                <a:solidFill>
                  <a:schemeClr val="tx1"/>
                </a:solidFill>
                <a:latin typeface="Calibri" panose="020F0502020204030204" pitchFamily="34" charset="0"/>
                <a:ea typeface="+mn-ea"/>
                <a:cs typeface="+mn-cs"/>
              </a:defRPr>
            </a:lvl1pPr>
            <a:lvl2pPr marL="889000" indent="-261938" algn="l" rtl="0" eaLnBrk="0" fontAlgn="base" hangingPunct="0">
              <a:lnSpc>
                <a:spcPct val="95000"/>
              </a:lnSpc>
              <a:spcBef>
                <a:spcPct val="15000"/>
              </a:spcBef>
              <a:spcAft>
                <a:spcPct val="25000"/>
              </a:spcAft>
              <a:buClr>
                <a:schemeClr val="hlink"/>
              </a:buClr>
              <a:buSzPct val="65000"/>
              <a:buFont typeface="Wingdings" pitchFamily="2" charset="2"/>
              <a:buChar char="¡"/>
              <a:defRPr sz="1800">
                <a:solidFill>
                  <a:schemeClr val="tx1"/>
                </a:solidFill>
                <a:latin typeface="Calibri" panose="020F0502020204030204" pitchFamily="34" charset="0"/>
              </a:defRPr>
            </a:lvl2pPr>
            <a:lvl3pPr marL="1331913" indent="-258763" algn="l" rtl="0" eaLnBrk="0" fontAlgn="base" hangingPunct="0">
              <a:spcBef>
                <a:spcPct val="20000"/>
              </a:spcBef>
              <a:spcAft>
                <a:spcPct val="5000"/>
              </a:spcAft>
              <a:buClr>
                <a:schemeClr val="accent1"/>
              </a:buClr>
              <a:buSzPct val="70000"/>
              <a:buFont typeface="Wingdings" pitchFamily="2" charset="2"/>
              <a:buChar char="n"/>
              <a:defRPr sz="1800">
                <a:solidFill>
                  <a:schemeClr val="tx1"/>
                </a:solidFill>
                <a:latin typeface="Calibri" panose="020F0502020204030204" pitchFamily="34" charset="0"/>
              </a:defRPr>
            </a:lvl3pPr>
            <a:lvl4pPr marL="1785938" indent="-274638" algn="l" rtl="0" eaLnBrk="0" fontAlgn="base" hangingPunct="0">
              <a:spcBef>
                <a:spcPct val="20000"/>
              </a:spcBef>
              <a:spcAft>
                <a:spcPct val="0"/>
              </a:spcAft>
              <a:buClr>
                <a:schemeClr val="hlink"/>
              </a:buClr>
              <a:buSzPct val="75000"/>
              <a:buFont typeface="Wingdings" pitchFamily="2" charset="2"/>
              <a:buChar char="¡"/>
              <a:defRPr sz="1800">
                <a:solidFill>
                  <a:schemeClr val="tx1"/>
                </a:solidFill>
                <a:latin typeface="Calibri" panose="020F0502020204030204" pitchFamily="34" charset="0"/>
              </a:defRPr>
            </a:lvl4pPr>
            <a:lvl5pPr marL="2239963" indent="-274638" algn="l" rtl="0" eaLnBrk="0" fontAlgn="base" hangingPunct="0">
              <a:spcBef>
                <a:spcPct val="20000"/>
              </a:spcBef>
              <a:spcAft>
                <a:spcPct val="0"/>
              </a:spcAft>
              <a:buClr>
                <a:schemeClr val="accent1"/>
              </a:buClr>
              <a:buSzPct val="70000"/>
              <a:buFont typeface="Wingdings" pitchFamily="2" charset="2"/>
              <a:buChar char="n"/>
              <a:defRPr sz="1800">
                <a:solidFill>
                  <a:schemeClr val="tx1"/>
                </a:solidFill>
                <a:latin typeface="Calibri" panose="020F0502020204030204" pitchFamily="34" charset="0"/>
              </a:defRPr>
            </a:lvl5pPr>
            <a:lvl6pPr marL="26971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31543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6115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40687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0" indent="0" algn="r" eaLnBrk="1" hangingPunct="1">
              <a:lnSpc>
                <a:spcPct val="80000"/>
              </a:lnSpc>
              <a:buFont typeface="Wingdings" pitchFamily="2" charset="2"/>
              <a:buNone/>
            </a:pPr>
            <a:r>
              <a:rPr lang="de-DE" sz="1600" b="1" kern="0" dirty="0" smtClean="0"/>
              <a:t>Begriffe</a:t>
            </a:r>
          </a:p>
          <a:p>
            <a:pPr marL="0" indent="0" algn="r" eaLnBrk="1" hangingPunct="1">
              <a:lnSpc>
                <a:spcPct val="80000"/>
              </a:lnSpc>
              <a:buFont typeface="Wingdings" pitchFamily="2" charset="2"/>
              <a:buNone/>
            </a:pPr>
            <a:r>
              <a:rPr lang="de-DE" sz="1600" b="1" i="1" kern="0" dirty="0" smtClean="0"/>
              <a:t>Objektarten</a:t>
            </a:r>
            <a:endParaRPr lang="de-DE" sz="1600" i="1" kern="0" dirty="0" smtClean="0"/>
          </a:p>
          <a:p>
            <a:pPr marL="0" indent="0" algn="r" eaLnBrk="1" hangingPunct="1">
              <a:lnSpc>
                <a:spcPct val="80000"/>
              </a:lnSpc>
              <a:buFont typeface="Wingdings" pitchFamily="2" charset="2"/>
              <a:buNone/>
            </a:pPr>
            <a:endParaRPr lang="de-DE" sz="1600" kern="0" dirty="0" smtClean="0"/>
          </a:p>
        </p:txBody>
      </p:sp>
    </p:spTree>
    <p:extLst>
      <p:ext uri="{BB962C8B-B14F-4D97-AF65-F5344CB8AC3E}">
        <p14:creationId xmlns:p14="http://schemas.microsoft.com/office/powerpoint/2010/main" val="549924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en-US" altLang="en-US"/>
              <a:t>Prof. </a:t>
            </a:r>
            <a:r>
              <a:rPr lang="en-GB" altLang="en-US"/>
              <a:t>Dr.-Ing. </a:t>
            </a:r>
            <a:r>
              <a:rPr lang="en-US" altLang="en-US"/>
              <a:t>Franz-Josef Behr</a:t>
            </a:r>
            <a:endParaRPr lang="en-US" altLang="en-US">
              <a:solidFill>
                <a:schemeClr val="tx1"/>
              </a:solidFill>
            </a:endParaRPr>
          </a:p>
        </p:txBody>
      </p:sp>
      <p:sp>
        <p:nvSpPr>
          <p:cNvPr id="4099" name="Rectangle 2"/>
          <p:cNvSpPr>
            <a:spLocks noGrp="1" noChangeArrowheads="1"/>
          </p:cNvSpPr>
          <p:nvPr>
            <p:ph type="title"/>
          </p:nvPr>
        </p:nvSpPr>
        <p:spPr/>
        <p:txBody>
          <a:bodyPr/>
          <a:lstStyle/>
          <a:p>
            <a:r>
              <a:rPr lang="de-DE" altLang="de-DE" smtClean="0"/>
              <a:t>Begriffe (zur Erinnerung)</a:t>
            </a:r>
          </a:p>
        </p:txBody>
      </p:sp>
      <p:sp>
        <p:nvSpPr>
          <p:cNvPr id="4100" name="Rectangle 3"/>
          <p:cNvSpPr>
            <a:spLocks noGrp="1" noChangeArrowheads="1"/>
          </p:cNvSpPr>
          <p:nvPr>
            <p:ph type="body" idx="1"/>
          </p:nvPr>
        </p:nvSpPr>
        <p:spPr/>
        <p:txBody>
          <a:bodyPr/>
          <a:lstStyle/>
          <a:p>
            <a:r>
              <a:rPr lang="de-DE" altLang="de-DE" b="1" dirty="0" smtClean="0"/>
              <a:t>Geodaten</a:t>
            </a:r>
            <a:r>
              <a:rPr lang="de-DE" altLang="de-DE" dirty="0" smtClean="0"/>
              <a:t> beschreiben Objekte der realen Welt in digitaler Form und lokalisieren sie in einem Raumbezugssystem</a:t>
            </a:r>
          </a:p>
          <a:p>
            <a:endParaRPr lang="de-DE" altLang="de-DE" dirty="0" smtClean="0"/>
          </a:p>
          <a:p>
            <a:r>
              <a:rPr lang="de-DE" altLang="de-DE" b="1" dirty="0" smtClean="0"/>
              <a:t>Geobasisdaten</a:t>
            </a:r>
            <a:r>
              <a:rPr lang="de-DE" altLang="de-DE" dirty="0" smtClean="0"/>
              <a:t> aus dem Liegenschaftskataster und der Landesvermessung beschreiben interessensneutral die Erdoberfläche. Sie sind Bezugsgrundlage der Geofachdaten.</a:t>
            </a:r>
          </a:p>
          <a:p>
            <a:endParaRPr lang="de-DE" altLang="de-DE" dirty="0" smtClean="0"/>
          </a:p>
          <a:p>
            <a:r>
              <a:rPr lang="de-DE" altLang="de-DE" b="1" dirty="0" smtClean="0"/>
              <a:t>Geofachdaten</a:t>
            </a:r>
            <a:r>
              <a:rPr lang="de-DE" altLang="de-DE" dirty="0" smtClean="0"/>
              <a:t>, auf die Geometrie der Geobasisdaten bezogen, beschreiben Objekte einer bestimmten Fachdisziplin (z.B. Denkmalschutz, Versorgungsleitungen,…)</a:t>
            </a:r>
          </a:p>
          <a:p>
            <a:endParaRPr lang="de-DE" altLang="de-DE" dirty="0"/>
          </a:p>
          <a:p>
            <a:endParaRPr lang="de-DE" altLang="de-DE" dirty="0" smtClean="0"/>
          </a:p>
          <a:p>
            <a:r>
              <a:rPr lang="de-DE" altLang="de-DE" dirty="0" smtClean="0"/>
              <a:t>Metadaten</a:t>
            </a:r>
          </a:p>
          <a:p>
            <a:endParaRPr lang="de-DE" altLang="de-DE"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DE" altLang="de-DE" smtClean="0"/>
              <a:t>Liegenschaftskataster - Begriffe</a:t>
            </a:r>
          </a:p>
        </p:txBody>
      </p:sp>
      <p:sp>
        <p:nvSpPr>
          <p:cNvPr id="9219" name="Inhaltsplatzhalter 2"/>
          <p:cNvSpPr>
            <a:spLocks noGrp="1"/>
          </p:cNvSpPr>
          <p:nvPr>
            <p:ph idx="1"/>
          </p:nvPr>
        </p:nvSpPr>
        <p:spPr/>
        <p:txBody>
          <a:bodyPr/>
          <a:lstStyle/>
          <a:p>
            <a:r>
              <a:rPr lang="de-DE" altLang="de-DE" i="1" dirty="0" smtClean="0"/>
              <a:t>Grundstück</a:t>
            </a:r>
            <a:r>
              <a:rPr lang="de-DE" altLang="de-DE" dirty="0" smtClean="0"/>
              <a:t>: kleinste Einheit im </a:t>
            </a:r>
            <a:r>
              <a:rPr lang="de-DE" altLang="de-DE" i="1" dirty="0" smtClean="0"/>
              <a:t>Grundbuch</a:t>
            </a:r>
            <a:r>
              <a:rPr lang="de-DE" altLang="de-DE" dirty="0" smtClean="0"/>
              <a:t>.  Dem Grundstück sind Eigentümer zugeordnet.  </a:t>
            </a:r>
            <a:endParaRPr lang="de-DE" altLang="de-DE" dirty="0" smtClean="0"/>
          </a:p>
          <a:p>
            <a:pPr lvl="1"/>
            <a:r>
              <a:rPr lang="de-DE" altLang="de-DE" dirty="0" smtClean="0"/>
              <a:t>Ein </a:t>
            </a:r>
            <a:r>
              <a:rPr lang="de-DE" altLang="de-DE" dirty="0" smtClean="0"/>
              <a:t>Grundstück kann mehrere Eigentümer haben (1:n) und ein Eigentümer mehrere (1:n) Grundstücke besitzen</a:t>
            </a:r>
            <a:r>
              <a:rPr lang="de-DE" altLang="de-DE" dirty="0" smtClean="0"/>
              <a:t>.</a:t>
            </a:r>
          </a:p>
          <a:p>
            <a:pPr lvl="1"/>
            <a:r>
              <a:rPr lang="de-DE" altLang="de-DE" dirty="0" smtClean="0"/>
              <a:t>Ein </a:t>
            </a:r>
            <a:r>
              <a:rPr lang="de-DE" altLang="de-DE" dirty="0"/>
              <a:t>Grundstück kann aus mehreren Flurstücken bestehen (1:n)</a:t>
            </a:r>
            <a:endParaRPr lang="de-DE" altLang="de-DE" dirty="0" smtClean="0"/>
          </a:p>
          <a:p>
            <a:endParaRPr lang="de-DE" altLang="de-DE" dirty="0" smtClean="0"/>
          </a:p>
          <a:p>
            <a:r>
              <a:rPr lang="de-DE" altLang="de-DE" i="1" dirty="0" smtClean="0"/>
              <a:t>Flurstück</a:t>
            </a:r>
            <a:r>
              <a:rPr lang="de-DE" altLang="de-DE" dirty="0" smtClean="0"/>
              <a:t>: kleinste Einheit im </a:t>
            </a:r>
            <a:r>
              <a:rPr lang="de-DE" altLang="de-DE" dirty="0" smtClean="0"/>
              <a:t>Liegenschaftskataster (siehe auch separates Datenbeispiel).</a:t>
            </a:r>
            <a:endParaRPr lang="de-DE" altLang="de-DE" dirty="0" smtClean="0"/>
          </a:p>
          <a:p>
            <a:endParaRPr lang="de-DE" altLang="de-DE" dirty="0"/>
          </a:p>
          <a:p>
            <a:r>
              <a:rPr lang="de-DE" altLang="de-DE" i="1" dirty="0"/>
              <a:t>Eigentümer</a:t>
            </a:r>
            <a:r>
              <a:rPr lang="de-DE" altLang="de-DE" dirty="0"/>
              <a:t>: Natürliche oder juristische Person. Ein Eigentümer kann aus mehreren Personen bestehen</a:t>
            </a:r>
            <a:r>
              <a:rPr lang="de-DE" altLang="de-DE" dirty="0" smtClean="0"/>
              <a:t>. (Wir schauen uns die </a:t>
            </a:r>
            <a:r>
              <a:rPr lang="de-DE" altLang="de-DE" dirty="0"/>
              <a:t>B</a:t>
            </a:r>
            <a:r>
              <a:rPr lang="de-DE" altLang="de-DE" dirty="0" smtClean="0"/>
              <a:t>eziehung noch genauer an).</a:t>
            </a:r>
            <a:endParaRPr lang="de-DE" altLang="de-DE" dirty="0"/>
          </a:p>
          <a:p>
            <a:endParaRPr lang="de-DE" altLang="de-DE" dirty="0" smtClean="0"/>
          </a:p>
          <a:p>
            <a:r>
              <a:rPr lang="de-DE" dirty="0" smtClean="0"/>
              <a:t>Ein </a:t>
            </a:r>
            <a:r>
              <a:rPr lang="de-DE" dirty="0"/>
              <a:t>Flurstück </a:t>
            </a:r>
            <a:r>
              <a:rPr lang="de-DE" dirty="0" smtClean="0"/>
              <a:t>kann in </a:t>
            </a:r>
            <a:r>
              <a:rPr lang="de-DE" dirty="0"/>
              <a:t>Abschnitte verschiedener </a:t>
            </a:r>
            <a:r>
              <a:rPr lang="de-DE" i="1" dirty="0"/>
              <a:t>Nutzungsarten</a:t>
            </a:r>
            <a:r>
              <a:rPr lang="de-DE" dirty="0"/>
              <a:t> unterteilt </a:t>
            </a:r>
            <a:r>
              <a:rPr lang="de-DE" dirty="0" smtClean="0"/>
              <a:t>sein.</a:t>
            </a:r>
            <a:endParaRPr lang="de-DE" altLang="de-DE" dirty="0"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Textfeld 4"/>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endParaRPr lang="de-DE" altLang="de-DE" smtClean="0"/>
          </a:p>
        </p:txBody>
      </p:sp>
      <p:sp>
        <p:nvSpPr>
          <p:cNvPr id="5" name="Rechteck 4"/>
          <p:cNvSpPr/>
          <p:nvPr/>
        </p:nvSpPr>
        <p:spPr>
          <a:xfrm>
            <a:off x="3419475" y="1484313"/>
            <a:ext cx="2017713" cy="338137"/>
          </a:xfrm>
          <a:prstGeom prst="rect">
            <a:avLst/>
          </a:prstGeom>
          <a:ln>
            <a:solidFill>
              <a:schemeClr val="bg1">
                <a:lumMod val="50000"/>
              </a:schemeClr>
            </a:solidFill>
          </a:ln>
        </p:spPr>
        <p:txBody>
          <a:bodyPr wrap="none">
            <a:spAutoFit/>
          </a:bodyPr>
          <a:lstStyle/>
          <a:p>
            <a:pPr>
              <a:defRPr/>
            </a:pPr>
            <a:r>
              <a:rPr lang="de-DE" b="1" dirty="0"/>
              <a:t>Liegenschaftskataster</a:t>
            </a:r>
          </a:p>
        </p:txBody>
      </p:sp>
      <p:sp>
        <p:nvSpPr>
          <p:cNvPr id="6" name="Rechteck 5"/>
          <p:cNvSpPr/>
          <p:nvPr/>
        </p:nvSpPr>
        <p:spPr>
          <a:xfrm>
            <a:off x="684213" y="2292350"/>
            <a:ext cx="3024187" cy="2801938"/>
          </a:xfrm>
          <a:prstGeom prst="rect">
            <a:avLst/>
          </a:prstGeom>
          <a:ln>
            <a:solidFill>
              <a:schemeClr val="bg1">
                <a:lumMod val="50000"/>
              </a:schemeClr>
            </a:solidFill>
          </a:ln>
        </p:spPr>
        <p:txBody>
          <a:bodyPr>
            <a:spAutoFit/>
          </a:bodyPr>
          <a:lstStyle/>
          <a:p>
            <a:pPr>
              <a:defRPr/>
            </a:pPr>
            <a:r>
              <a:rPr lang="de-DE" b="1" dirty="0"/>
              <a:t>Amtliches</a:t>
            </a:r>
          </a:p>
          <a:p>
            <a:pPr>
              <a:defRPr/>
            </a:pPr>
            <a:r>
              <a:rPr lang="de-DE" b="1" dirty="0"/>
              <a:t>Liegenschaftskataster-</a:t>
            </a:r>
          </a:p>
          <a:p>
            <a:pPr>
              <a:defRPr/>
            </a:pPr>
            <a:r>
              <a:rPr lang="de-DE" b="1" dirty="0"/>
              <a:t>Informationssystem</a:t>
            </a:r>
          </a:p>
          <a:p>
            <a:pPr>
              <a:defRPr/>
            </a:pPr>
            <a:r>
              <a:rPr lang="de-DE" b="1" dirty="0"/>
              <a:t>"Zahlenwerk"</a:t>
            </a:r>
          </a:p>
          <a:p>
            <a:pPr>
              <a:defRPr/>
            </a:pPr>
            <a:r>
              <a:rPr lang="de-DE" dirty="0"/>
              <a:t>weist die Liegenschaften und sonstige Basisinformationen des Liegenschaftskatasters</a:t>
            </a:r>
          </a:p>
          <a:p>
            <a:pPr>
              <a:defRPr/>
            </a:pPr>
            <a:r>
              <a:rPr lang="de-DE" dirty="0"/>
              <a:t>mit objektstrukturierten Geometrie- und Sachdaten nach (Basisdaten des Liegenschaftskatasters)</a:t>
            </a:r>
          </a:p>
        </p:txBody>
      </p:sp>
      <p:sp>
        <p:nvSpPr>
          <p:cNvPr id="7" name="Rechteck 6"/>
          <p:cNvSpPr/>
          <p:nvPr/>
        </p:nvSpPr>
        <p:spPr>
          <a:xfrm>
            <a:off x="4211638" y="2276475"/>
            <a:ext cx="4537075" cy="3048000"/>
          </a:xfrm>
          <a:prstGeom prst="rect">
            <a:avLst/>
          </a:prstGeom>
          <a:ln>
            <a:solidFill>
              <a:schemeClr val="bg1">
                <a:lumMod val="50000"/>
              </a:schemeClr>
            </a:solidFill>
          </a:ln>
        </p:spPr>
        <p:txBody>
          <a:bodyPr>
            <a:spAutoFit/>
          </a:bodyPr>
          <a:lstStyle/>
          <a:p>
            <a:pPr>
              <a:defRPr/>
            </a:pPr>
            <a:r>
              <a:rPr lang="de-DE" b="1" dirty="0"/>
              <a:t>Liegenschaftskatasterakten</a:t>
            </a:r>
          </a:p>
          <a:p>
            <a:pPr>
              <a:defRPr/>
            </a:pPr>
            <a:r>
              <a:rPr lang="de-DE" b="1" dirty="0"/>
              <a:t>"</a:t>
            </a:r>
            <a:r>
              <a:rPr lang="de-DE" b="1" dirty="0" err="1"/>
              <a:t>Buchwerk</a:t>
            </a:r>
            <a:r>
              <a:rPr lang="de-DE" b="1" dirty="0"/>
              <a:t>"</a:t>
            </a:r>
          </a:p>
          <a:p>
            <a:pPr>
              <a:defRPr/>
            </a:pPr>
            <a:r>
              <a:rPr lang="de-DE" dirty="0"/>
              <a:t>„alle analogen oder digitalen Unterlagen des Liegenschaftskatasters, die</a:t>
            </a:r>
          </a:p>
          <a:p>
            <a:pPr>
              <a:defRPr/>
            </a:pPr>
            <a:r>
              <a:rPr lang="de-DE" dirty="0"/>
              <a:t>1. rechtserhebliche Entscheidungen, Tatsachenfeststellungen und Maßnahmen für das Liegenschaftskataster dokumentieren,</a:t>
            </a:r>
          </a:p>
          <a:p>
            <a:pPr>
              <a:defRPr/>
            </a:pPr>
            <a:r>
              <a:rPr lang="de-DE" dirty="0"/>
              <a:t>2. Grundlage für die Fortführung von ALKIS (Nr. 28 Abs. 1) sind und</a:t>
            </a:r>
          </a:p>
          <a:p>
            <a:pPr>
              <a:defRPr/>
            </a:pPr>
            <a:r>
              <a:rPr lang="de-DE" dirty="0"/>
              <a:t>3. die </a:t>
            </a:r>
            <a:r>
              <a:rPr lang="de-DE" dirty="0" err="1"/>
              <a:t>Flurstücksentwicklung</a:t>
            </a:r>
            <a:r>
              <a:rPr lang="de-DE" dirty="0"/>
              <a:t> nachweisen.</a:t>
            </a:r>
          </a:p>
          <a:p>
            <a:pPr>
              <a:defRPr/>
            </a:pPr>
            <a:r>
              <a:rPr lang="de-DE" dirty="0"/>
              <a:t>… außerhalb von ALKIS gemarkungsweise geführt.“</a:t>
            </a:r>
          </a:p>
          <a:p>
            <a:pPr>
              <a:defRPr/>
            </a:pPr>
            <a:endParaRPr lang="de-DE" dirty="0"/>
          </a:p>
        </p:txBody>
      </p:sp>
      <p:cxnSp>
        <p:nvCxnSpPr>
          <p:cNvPr id="10246" name="Gerade Verbindung mit Pfeil 10"/>
          <p:cNvCxnSpPr>
            <a:cxnSpLocks noChangeShapeType="1"/>
            <a:stCxn id="5" idx="2"/>
            <a:endCxn id="6" idx="0"/>
          </p:cNvCxnSpPr>
          <p:nvPr/>
        </p:nvCxnSpPr>
        <p:spPr bwMode="auto">
          <a:xfrm flipH="1">
            <a:off x="2197100" y="1822450"/>
            <a:ext cx="2232025" cy="469900"/>
          </a:xfrm>
          <a:prstGeom prst="straightConnector1">
            <a:avLst/>
          </a:prstGeom>
          <a:noFill/>
          <a:ln w="9525" algn="ctr">
            <a:solidFill>
              <a:schemeClr val="accent2"/>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7" name="Gerade Verbindung mit Pfeil 12"/>
          <p:cNvCxnSpPr>
            <a:cxnSpLocks noChangeShapeType="1"/>
            <a:stCxn id="5" idx="2"/>
            <a:endCxn id="7" idx="0"/>
          </p:cNvCxnSpPr>
          <p:nvPr/>
        </p:nvCxnSpPr>
        <p:spPr bwMode="auto">
          <a:xfrm>
            <a:off x="4429125" y="1822450"/>
            <a:ext cx="2051050" cy="454025"/>
          </a:xfrm>
          <a:prstGeom prst="straightConnector1">
            <a:avLst/>
          </a:prstGeom>
          <a:noFill/>
          <a:ln w="9525" algn="ctr">
            <a:solidFill>
              <a:schemeClr val="accent2"/>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48" name="Picture 11" descr="C:\Users\behr\AppData\Local\Temp\SNAGHTML229a5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93700"/>
            <a:ext cx="23495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hteck 1"/>
          <p:cNvSpPr>
            <a:spLocks noChangeArrowheads="1"/>
          </p:cNvSpPr>
          <p:nvPr/>
        </p:nvSpPr>
        <p:spPr bwMode="auto">
          <a:xfrm>
            <a:off x="649288" y="6084888"/>
            <a:ext cx="8099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eaLnBrk="0" fontAlgn="base" hangingPunct="0">
              <a:spcBef>
                <a:spcPct val="0"/>
              </a:spcBef>
              <a:spcAft>
                <a:spcPct val="0"/>
              </a:spcAft>
              <a:defRPr sz="1600">
                <a:solidFill>
                  <a:schemeClr val="tx1"/>
                </a:solidFill>
                <a:latin typeface="Calibri" pitchFamily="34" charset="0"/>
                <a:cs typeface="Arial" charset="0"/>
              </a:defRPr>
            </a:lvl6pPr>
            <a:lvl7pPr marL="2971800" indent="-228600" eaLnBrk="0" fontAlgn="base" hangingPunct="0">
              <a:spcBef>
                <a:spcPct val="0"/>
              </a:spcBef>
              <a:spcAft>
                <a:spcPct val="0"/>
              </a:spcAft>
              <a:defRPr sz="1600">
                <a:solidFill>
                  <a:schemeClr val="tx1"/>
                </a:solidFill>
                <a:latin typeface="Calibri" pitchFamily="34" charset="0"/>
                <a:cs typeface="Arial" charset="0"/>
              </a:defRPr>
            </a:lvl7pPr>
            <a:lvl8pPr marL="3429000" indent="-228600" eaLnBrk="0" fontAlgn="base" hangingPunct="0">
              <a:spcBef>
                <a:spcPct val="0"/>
              </a:spcBef>
              <a:spcAft>
                <a:spcPct val="0"/>
              </a:spcAft>
              <a:defRPr sz="1600">
                <a:solidFill>
                  <a:schemeClr val="tx1"/>
                </a:solidFill>
                <a:latin typeface="Calibri" pitchFamily="34" charset="0"/>
                <a:cs typeface="Arial" charset="0"/>
              </a:defRPr>
            </a:lvl8pPr>
            <a:lvl9pPr marL="3886200" indent="-228600" eaLnBrk="0" fontAlgn="base" hangingPunct="0">
              <a:spcBef>
                <a:spcPct val="0"/>
              </a:spcBef>
              <a:spcAft>
                <a:spcPct val="0"/>
              </a:spcAft>
              <a:defRPr sz="1600">
                <a:solidFill>
                  <a:schemeClr val="tx1"/>
                </a:solidFill>
                <a:latin typeface="Calibri" pitchFamily="34" charset="0"/>
                <a:cs typeface="Arial" charset="0"/>
              </a:defRPr>
            </a:lvl9pPr>
          </a:lstStyle>
          <a:p>
            <a:pPr algn="ctr" eaLnBrk="1" hangingPunct="1"/>
            <a:r>
              <a:rPr lang="de-DE" altLang="de-DE" dirty="0"/>
              <a:t>Seit </a:t>
            </a:r>
            <a:r>
              <a:rPr lang="de-DE" altLang="de-DE" dirty="0" smtClean="0"/>
              <a:t>2011</a:t>
            </a:r>
            <a:r>
              <a:rPr lang="de-DE" altLang="de-DE" dirty="0"/>
              <a:t>: Zusammenführung </a:t>
            </a:r>
            <a:br>
              <a:rPr lang="de-DE" altLang="de-DE" dirty="0"/>
            </a:br>
            <a:r>
              <a:rPr lang="de-DE" altLang="de-DE" dirty="0"/>
              <a:t>im Amtlichen Liegenschaftskatasterinformationssystem (ALKIS) </a:t>
            </a:r>
          </a:p>
        </p:txBody>
      </p:sp>
      <p:sp>
        <p:nvSpPr>
          <p:cNvPr id="10250" name="Geschweifte Klammer rechts 7"/>
          <p:cNvSpPr>
            <a:spLocks/>
          </p:cNvSpPr>
          <p:nvPr/>
        </p:nvSpPr>
        <p:spPr bwMode="auto">
          <a:xfrm rot="5400000">
            <a:off x="3883025" y="3171825"/>
            <a:ext cx="358775" cy="5051425"/>
          </a:xfrm>
          <a:prstGeom prst="rightBrace">
            <a:avLst>
              <a:gd name="adj1" fmla="val 8343"/>
              <a:gd name="adj2" fmla="val 50000"/>
            </a:avLst>
          </a:prstGeom>
          <a:solidFill>
            <a:schemeClr val="bg1"/>
          </a:solidFill>
          <a:ln w="19050" algn="ctr">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eaLnBrk="0" fontAlgn="base" hangingPunct="0">
              <a:spcBef>
                <a:spcPct val="0"/>
              </a:spcBef>
              <a:spcAft>
                <a:spcPct val="0"/>
              </a:spcAft>
              <a:defRPr sz="1600">
                <a:solidFill>
                  <a:schemeClr val="tx1"/>
                </a:solidFill>
                <a:latin typeface="Calibri" pitchFamily="34" charset="0"/>
                <a:cs typeface="Arial" charset="0"/>
              </a:defRPr>
            </a:lvl6pPr>
            <a:lvl7pPr marL="2971800" indent="-228600" eaLnBrk="0" fontAlgn="base" hangingPunct="0">
              <a:spcBef>
                <a:spcPct val="0"/>
              </a:spcBef>
              <a:spcAft>
                <a:spcPct val="0"/>
              </a:spcAft>
              <a:defRPr sz="1600">
                <a:solidFill>
                  <a:schemeClr val="tx1"/>
                </a:solidFill>
                <a:latin typeface="Calibri" pitchFamily="34" charset="0"/>
                <a:cs typeface="Arial" charset="0"/>
              </a:defRPr>
            </a:lvl7pPr>
            <a:lvl8pPr marL="3429000" indent="-228600" eaLnBrk="0" fontAlgn="base" hangingPunct="0">
              <a:spcBef>
                <a:spcPct val="0"/>
              </a:spcBef>
              <a:spcAft>
                <a:spcPct val="0"/>
              </a:spcAft>
              <a:defRPr sz="1600">
                <a:solidFill>
                  <a:schemeClr val="tx1"/>
                </a:solidFill>
                <a:latin typeface="Calibri" pitchFamily="34" charset="0"/>
                <a:cs typeface="Arial" charset="0"/>
              </a:defRPr>
            </a:lvl8pPr>
            <a:lvl9pPr marL="3886200" indent="-228600" eaLnBrk="0" fontAlgn="base" hangingPunct="0">
              <a:spcBef>
                <a:spcPct val="0"/>
              </a:spcBef>
              <a:spcAft>
                <a:spcPct val="0"/>
              </a:spcAft>
              <a:defRPr sz="1600">
                <a:solidFill>
                  <a:schemeClr val="tx1"/>
                </a:solidFill>
                <a:latin typeface="Calibri" pitchFamily="34" charset="0"/>
                <a:cs typeface="Arial" charset="0"/>
              </a:defRPr>
            </a:lvl9pPr>
          </a:lstStyle>
          <a:p>
            <a:pPr>
              <a:spcBef>
                <a:spcPct val="50000"/>
              </a:spcBef>
            </a:pPr>
            <a:endParaRPr lang="de-DE" altLang="de-D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ALKIS</a:t>
            </a:r>
            <a:endParaRPr lang="de-DE" dirty="0"/>
          </a:p>
        </p:txBody>
      </p:sp>
      <p:sp>
        <p:nvSpPr>
          <p:cNvPr id="3" name="Inhaltsplatzhalter 2"/>
          <p:cNvSpPr>
            <a:spLocks noGrp="1"/>
          </p:cNvSpPr>
          <p:nvPr>
            <p:ph idx="1"/>
          </p:nvPr>
        </p:nvSpPr>
        <p:spPr/>
        <p:txBody>
          <a:bodyPr/>
          <a:lstStyle/>
          <a:p>
            <a:r>
              <a:rPr lang="de-DE" altLang="de-DE" dirty="0"/>
              <a:t>Objektstrukturierte Geometrie- und Sachdaten, umfasst:</a:t>
            </a:r>
          </a:p>
          <a:p>
            <a:pPr lvl="1"/>
            <a:r>
              <a:rPr lang="de-DE" altLang="de-DE" dirty="0"/>
              <a:t>Mehr als 90 verschiedene Objektarten in Baden-Württemberg</a:t>
            </a:r>
          </a:p>
          <a:p>
            <a:pPr lvl="1"/>
            <a:r>
              <a:rPr lang="de-DE" altLang="de-DE" dirty="0"/>
              <a:t>Mit Verknüpfungen zwischen den Objekten (Assoziationen)</a:t>
            </a:r>
          </a:p>
          <a:p>
            <a:endParaRPr lang="de-DE" dirty="0"/>
          </a:p>
        </p:txBody>
      </p:sp>
      <p:sp>
        <p:nvSpPr>
          <p:cNvPr id="5" name="Rechteck 4"/>
          <p:cNvSpPr>
            <a:spLocks noChangeArrowheads="1"/>
          </p:cNvSpPr>
          <p:nvPr/>
        </p:nvSpPr>
        <p:spPr bwMode="auto">
          <a:xfrm>
            <a:off x="684213" y="2860481"/>
            <a:ext cx="453548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dirty="0">
                <a:solidFill>
                  <a:schemeClr val="tx1"/>
                </a:solidFill>
              </a:rPr>
              <a:t>1. </a:t>
            </a:r>
            <a:r>
              <a:rPr lang="de-DE" altLang="de-DE" b="1" dirty="0">
                <a:solidFill>
                  <a:schemeClr val="tx1"/>
                </a:solidFill>
              </a:rPr>
              <a:t>Flurstücke</a:t>
            </a:r>
            <a:r>
              <a:rPr lang="de-DE" altLang="de-DE" dirty="0">
                <a:solidFill>
                  <a:schemeClr val="tx1"/>
                </a:solidFill>
              </a:rPr>
              <a:t>,</a:t>
            </a:r>
          </a:p>
          <a:p>
            <a:pPr eaLnBrk="1" hangingPunct="1">
              <a:spcBef>
                <a:spcPct val="0"/>
              </a:spcBef>
              <a:buFontTx/>
              <a:buNone/>
            </a:pPr>
            <a:r>
              <a:rPr lang="de-DE" altLang="de-DE" dirty="0">
                <a:solidFill>
                  <a:schemeClr val="tx1"/>
                </a:solidFill>
              </a:rPr>
              <a:t>2. Historische Flurstücke,</a:t>
            </a:r>
          </a:p>
          <a:p>
            <a:pPr eaLnBrk="1" hangingPunct="1">
              <a:spcBef>
                <a:spcPct val="0"/>
              </a:spcBef>
              <a:buFontTx/>
              <a:buNone/>
            </a:pPr>
            <a:r>
              <a:rPr lang="de-DE" altLang="de-DE" dirty="0">
                <a:solidFill>
                  <a:schemeClr val="tx1"/>
                </a:solidFill>
              </a:rPr>
              <a:t>3. </a:t>
            </a:r>
            <a:r>
              <a:rPr lang="de-DE" altLang="de-DE" b="1" dirty="0">
                <a:solidFill>
                  <a:schemeClr val="tx1"/>
                </a:solidFill>
              </a:rPr>
              <a:t>Grenzpunkte</a:t>
            </a:r>
            <a:r>
              <a:rPr lang="de-DE" altLang="de-DE" dirty="0">
                <a:solidFill>
                  <a:schemeClr val="tx1"/>
                </a:solidFill>
              </a:rPr>
              <a:t>,</a:t>
            </a:r>
          </a:p>
          <a:p>
            <a:pPr eaLnBrk="1" hangingPunct="1">
              <a:spcBef>
                <a:spcPct val="0"/>
              </a:spcBef>
              <a:buFontTx/>
              <a:buNone/>
            </a:pPr>
            <a:r>
              <a:rPr lang="de-DE" altLang="de-DE" dirty="0">
                <a:solidFill>
                  <a:schemeClr val="tx1"/>
                </a:solidFill>
              </a:rPr>
              <a:t>4. Lagefestpunkte des Liegenschaftskatasters,</a:t>
            </a:r>
          </a:p>
          <a:p>
            <a:pPr eaLnBrk="1" hangingPunct="1">
              <a:spcBef>
                <a:spcPct val="0"/>
              </a:spcBef>
              <a:buFontTx/>
              <a:buNone/>
            </a:pPr>
            <a:r>
              <a:rPr lang="de-DE" altLang="de-DE" dirty="0">
                <a:solidFill>
                  <a:schemeClr val="tx1"/>
                </a:solidFill>
              </a:rPr>
              <a:t>5. Punkte des </a:t>
            </a:r>
            <a:r>
              <a:rPr lang="de-DE" altLang="de-DE" dirty="0" smtClean="0">
                <a:solidFill>
                  <a:schemeClr val="tx1"/>
                </a:solidFill>
              </a:rPr>
              <a:t>bisherig</a:t>
            </a:r>
          </a:p>
          <a:p>
            <a:pPr eaLnBrk="1" hangingPunct="1">
              <a:spcBef>
                <a:spcPct val="0"/>
              </a:spcBef>
              <a:buFontTx/>
              <a:buNone/>
            </a:pPr>
            <a:r>
              <a:rPr lang="de-DE" altLang="de-DE" dirty="0" smtClean="0">
                <a:solidFill>
                  <a:schemeClr val="tx1"/>
                </a:solidFill>
              </a:rPr>
              <a:t>en </a:t>
            </a:r>
            <a:r>
              <a:rPr lang="de-DE" altLang="de-DE" dirty="0">
                <a:solidFill>
                  <a:schemeClr val="tx1"/>
                </a:solidFill>
              </a:rPr>
              <a:t>Polygon- und Liniennetzes,</a:t>
            </a:r>
          </a:p>
          <a:p>
            <a:pPr eaLnBrk="1" hangingPunct="1">
              <a:spcBef>
                <a:spcPct val="0"/>
              </a:spcBef>
              <a:buFontTx/>
              <a:buNone/>
            </a:pPr>
            <a:r>
              <a:rPr lang="de-DE" altLang="de-DE" dirty="0">
                <a:solidFill>
                  <a:schemeClr val="tx1"/>
                </a:solidFill>
              </a:rPr>
              <a:t>6. Versicherungspunkte,</a:t>
            </a:r>
          </a:p>
          <a:p>
            <a:pPr eaLnBrk="1" hangingPunct="1">
              <a:spcBef>
                <a:spcPct val="0"/>
              </a:spcBef>
              <a:buFontTx/>
              <a:buNone/>
            </a:pPr>
            <a:r>
              <a:rPr lang="de-DE" altLang="de-DE" dirty="0">
                <a:solidFill>
                  <a:schemeClr val="tx1"/>
                </a:solidFill>
              </a:rPr>
              <a:t>7. </a:t>
            </a:r>
            <a:r>
              <a:rPr lang="de-DE" altLang="de-DE" b="1" dirty="0">
                <a:solidFill>
                  <a:schemeClr val="tx1"/>
                </a:solidFill>
              </a:rPr>
              <a:t>Gebäude</a:t>
            </a:r>
            <a:r>
              <a:rPr lang="de-DE" altLang="de-DE" dirty="0">
                <a:solidFill>
                  <a:schemeClr val="tx1"/>
                </a:solidFill>
              </a:rPr>
              <a:t>,</a:t>
            </a:r>
          </a:p>
          <a:p>
            <a:pPr eaLnBrk="1" hangingPunct="1">
              <a:spcBef>
                <a:spcPct val="0"/>
              </a:spcBef>
              <a:buFontTx/>
              <a:buNone/>
            </a:pPr>
            <a:r>
              <a:rPr lang="de-DE" altLang="de-DE" dirty="0">
                <a:solidFill>
                  <a:schemeClr val="tx1"/>
                </a:solidFill>
              </a:rPr>
              <a:t>8. </a:t>
            </a:r>
            <a:r>
              <a:rPr lang="de-DE" altLang="de-DE" b="1" dirty="0">
                <a:solidFill>
                  <a:schemeClr val="tx1"/>
                </a:solidFill>
              </a:rPr>
              <a:t>Administrative Gebietseinheiten</a:t>
            </a:r>
            <a:r>
              <a:rPr lang="de-DE" altLang="de-DE" dirty="0">
                <a:solidFill>
                  <a:schemeClr val="tx1"/>
                </a:solidFill>
              </a:rPr>
              <a:t>,</a:t>
            </a:r>
          </a:p>
          <a:p>
            <a:pPr eaLnBrk="1" hangingPunct="1">
              <a:spcBef>
                <a:spcPct val="0"/>
              </a:spcBef>
              <a:buFontTx/>
              <a:buNone/>
            </a:pPr>
            <a:r>
              <a:rPr lang="de-DE" altLang="de-DE" dirty="0">
                <a:solidFill>
                  <a:schemeClr val="tx1"/>
                </a:solidFill>
              </a:rPr>
              <a:t>9. Gemarkungen,</a:t>
            </a:r>
          </a:p>
          <a:p>
            <a:pPr eaLnBrk="1" hangingPunct="1">
              <a:spcBef>
                <a:spcPct val="0"/>
              </a:spcBef>
              <a:buFontTx/>
              <a:buNone/>
            </a:pPr>
            <a:r>
              <a:rPr lang="de-DE" altLang="de-DE" dirty="0">
                <a:solidFill>
                  <a:schemeClr val="tx1"/>
                </a:solidFill>
              </a:rPr>
              <a:t>10. Fluren,</a:t>
            </a:r>
          </a:p>
        </p:txBody>
      </p:sp>
      <p:sp>
        <p:nvSpPr>
          <p:cNvPr id="6" name="Rechteck 5"/>
          <p:cNvSpPr>
            <a:spLocks noChangeArrowheads="1"/>
          </p:cNvSpPr>
          <p:nvPr/>
        </p:nvSpPr>
        <p:spPr bwMode="auto">
          <a:xfrm>
            <a:off x="5472113" y="2860481"/>
            <a:ext cx="35639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dirty="0">
                <a:solidFill>
                  <a:schemeClr val="tx1"/>
                </a:solidFill>
              </a:rPr>
              <a:t>11. Lagen,</a:t>
            </a:r>
          </a:p>
          <a:p>
            <a:pPr eaLnBrk="1" hangingPunct="1">
              <a:spcBef>
                <a:spcPct val="0"/>
              </a:spcBef>
              <a:buFontTx/>
              <a:buNone/>
            </a:pPr>
            <a:r>
              <a:rPr lang="de-DE" altLang="de-DE" dirty="0">
                <a:solidFill>
                  <a:schemeClr val="tx1"/>
                </a:solidFill>
              </a:rPr>
              <a:t>12. </a:t>
            </a:r>
            <a:r>
              <a:rPr lang="de-DE" altLang="de-DE" b="1" dirty="0">
                <a:solidFill>
                  <a:schemeClr val="tx1"/>
                </a:solidFill>
              </a:rPr>
              <a:t>Tatsächliche Nutzungen,</a:t>
            </a:r>
          </a:p>
          <a:p>
            <a:pPr eaLnBrk="1" hangingPunct="1">
              <a:spcBef>
                <a:spcPct val="0"/>
              </a:spcBef>
              <a:buFontTx/>
              <a:buNone/>
            </a:pPr>
            <a:r>
              <a:rPr lang="de-DE" altLang="de-DE" dirty="0">
                <a:solidFill>
                  <a:schemeClr val="tx1"/>
                </a:solidFill>
              </a:rPr>
              <a:t>13. </a:t>
            </a:r>
            <a:r>
              <a:rPr lang="de-DE" altLang="de-DE" b="1" dirty="0">
                <a:solidFill>
                  <a:schemeClr val="tx1"/>
                </a:solidFill>
              </a:rPr>
              <a:t>Öffentlich-rechtliche Festlegungen,</a:t>
            </a:r>
          </a:p>
          <a:p>
            <a:pPr eaLnBrk="1" hangingPunct="1">
              <a:spcBef>
                <a:spcPct val="0"/>
              </a:spcBef>
              <a:buFontTx/>
              <a:buNone/>
            </a:pPr>
            <a:r>
              <a:rPr lang="de-DE" altLang="de-DE" dirty="0">
                <a:solidFill>
                  <a:schemeClr val="tx1"/>
                </a:solidFill>
              </a:rPr>
              <a:t>14. Bodenschätzung,</a:t>
            </a:r>
          </a:p>
          <a:p>
            <a:pPr eaLnBrk="1" hangingPunct="1">
              <a:spcBef>
                <a:spcPct val="0"/>
              </a:spcBef>
              <a:buFontTx/>
              <a:buNone/>
            </a:pPr>
            <a:r>
              <a:rPr lang="de-DE" altLang="de-DE" dirty="0">
                <a:solidFill>
                  <a:schemeClr val="tx1"/>
                </a:solidFill>
              </a:rPr>
              <a:t>15. </a:t>
            </a:r>
            <a:r>
              <a:rPr lang="de-DE" altLang="de-DE" dirty="0" smtClean="0">
                <a:solidFill>
                  <a:schemeClr val="tx1"/>
                </a:solidFill>
              </a:rPr>
              <a:t>Topographische </a:t>
            </a:r>
            <a:r>
              <a:rPr lang="de-DE" altLang="de-DE" dirty="0">
                <a:solidFill>
                  <a:schemeClr val="tx1"/>
                </a:solidFill>
              </a:rPr>
              <a:t>Objekte,</a:t>
            </a:r>
          </a:p>
          <a:p>
            <a:pPr eaLnBrk="1" hangingPunct="1">
              <a:spcBef>
                <a:spcPct val="0"/>
              </a:spcBef>
              <a:buFontTx/>
              <a:buNone/>
            </a:pPr>
            <a:r>
              <a:rPr lang="de-DE" altLang="de-DE" dirty="0">
                <a:solidFill>
                  <a:schemeClr val="tx1"/>
                </a:solidFill>
              </a:rPr>
              <a:t>16. </a:t>
            </a:r>
            <a:r>
              <a:rPr lang="de-DE" altLang="de-DE" b="1" dirty="0">
                <a:solidFill>
                  <a:schemeClr val="tx1"/>
                </a:solidFill>
              </a:rPr>
              <a:t>Eigentümerangaben</a:t>
            </a:r>
            <a:r>
              <a:rPr lang="de-DE" altLang="de-DE" dirty="0">
                <a:solidFill>
                  <a:schemeClr val="tx1"/>
                </a:solidFill>
              </a:rPr>
              <a:t>,</a:t>
            </a:r>
          </a:p>
          <a:p>
            <a:pPr eaLnBrk="1" hangingPunct="1">
              <a:spcBef>
                <a:spcPct val="0"/>
              </a:spcBef>
              <a:buFontTx/>
              <a:buNone/>
            </a:pPr>
            <a:r>
              <a:rPr lang="de-DE" altLang="de-DE" dirty="0">
                <a:solidFill>
                  <a:schemeClr val="tx1"/>
                </a:solidFill>
              </a:rPr>
              <a:t>17. Reservierungen,</a:t>
            </a:r>
          </a:p>
          <a:p>
            <a:pPr eaLnBrk="1" hangingPunct="1">
              <a:spcBef>
                <a:spcPct val="0"/>
              </a:spcBef>
              <a:buFontTx/>
              <a:buNone/>
            </a:pPr>
            <a:r>
              <a:rPr lang="de-DE" altLang="de-DE" dirty="0">
                <a:solidFill>
                  <a:schemeClr val="tx1"/>
                </a:solidFill>
              </a:rPr>
              <a:t>18. Kataloge und</a:t>
            </a:r>
          </a:p>
          <a:p>
            <a:pPr eaLnBrk="1" hangingPunct="1">
              <a:spcBef>
                <a:spcPct val="0"/>
              </a:spcBef>
              <a:buFontTx/>
              <a:buNone/>
            </a:pPr>
            <a:r>
              <a:rPr lang="de-DE" altLang="de-DE" dirty="0">
                <a:solidFill>
                  <a:schemeClr val="tx1"/>
                </a:solidFill>
              </a:rPr>
              <a:t>19. Präsentationsobjekte.</a:t>
            </a:r>
          </a:p>
        </p:txBody>
      </p:sp>
      <p:sp>
        <p:nvSpPr>
          <p:cNvPr id="7" name="Rechteck 6"/>
          <p:cNvSpPr/>
          <p:nvPr/>
        </p:nvSpPr>
        <p:spPr>
          <a:xfrm>
            <a:off x="722720" y="5758294"/>
            <a:ext cx="8280474" cy="830997"/>
          </a:xfrm>
          <a:prstGeom prst="rect">
            <a:avLst/>
          </a:prstGeom>
        </p:spPr>
        <p:txBody>
          <a:bodyPr wrap="square">
            <a:spAutoFit/>
          </a:bodyPr>
          <a:lstStyle/>
          <a:p>
            <a:r>
              <a:rPr lang="de-DE" dirty="0" smtClean="0"/>
              <a:t>AAA-Objektartenbereiche </a:t>
            </a:r>
            <a:r>
              <a:rPr lang="de-DE" dirty="0"/>
              <a:t>umfassen zunächst die </a:t>
            </a:r>
            <a:r>
              <a:rPr lang="de-DE" b="1" dirty="0"/>
              <a:t>originär </a:t>
            </a:r>
            <a:r>
              <a:rPr lang="de-DE" dirty="0"/>
              <a:t>im amtlichen Vermessungswesen</a:t>
            </a:r>
          </a:p>
          <a:p>
            <a:r>
              <a:rPr lang="de-DE" dirty="0"/>
              <a:t>geführten Geoinformationen aus den Bereichen Liegenschaftskataster, Grundlagenvermessung</a:t>
            </a:r>
          </a:p>
          <a:p>
            <a:r>
              <a:rPr lang="de-DE" dirty="0"/>
              <a:t>und Geotopologie.</a:t>
            </a:r>
          </a:p>
        </p:txBody>
      </p:sp>
      <p:sp>
        <p:nvSpPr>
          <p:cNvPr id="8" name="Rechteck 7"/>
          <p:cNvSpPr/>
          <p:nvPr/>
        </p:nvSpPr>
        <p:spPr>
          <a:xfrm>
            <a:off x="3563888" y="6310481"/>
            <a:ext cx="4572000" cy="430887"/>
          </a:xfrm>
          <a:prstGeom prst="rect">
            <a:avLst/>
          </a:prstGeom>
        </p:spPr>
        <p:txBody>
          <a:bodyPr>
            <a:spAutoFit/>
          </a:bodyPr>
          <a:lstStyle/>
          <a:p>
            <a:r>
              <a:rPr lang="de-DE" sz="1050" dirty="0"/>
              <a:t>https://www.lgln.niedersachsen.de/download/126790/Basiswissen_ALKIS_ETRS89_Schulungsmaterial_Stand_12.04.2010.pdf</a:t>
            </a:r>
          </a:p>
        </p:txBody>
      </p:sp>
      <p:sp>
        <p:nvSpPr>
          <p:cNvPr id="9" name="Textfeld 8"/>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extLst>
      <p:ext uri="{BB962C8B-B14F-4D97-AF65-F5344CB8AC3E}">
        <p14:creationId xmlns:p14="http://schemas.microsoft.com/office/powerpoint/2010/main" val="2592267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8520" y="0"/>
            <a:ext cx="9361040" cy="6858000"/>
          </a:xfrm>
          <a:prstGeom prst="rect">
            <a:avLst/>
          </a:prstGeom>
          <a:solidFill>
            <a:srgbClr val="99FF66"/>
          </a:solidFill>
        </p:spPr>
        <p:txBody>
          <a:bodyPr wrap="square" rtlCol="0" anchor="ctr">
            <a:spAutoFit/>
          </a:bodyPr>
          <a:lstStyle/>
          <a:p>
            <a:pPr algn="ctr"/>
            <a:endParaRPr lang="de-DE" smtClean="0">
              <a:solidFill>
                <a:schemeClr val="bg1">
                  <a:lumMod val="85000"/>
                </a:schemeClr>
              </a:solidFill>
            </a:endParaRPr>
          </a:p>
        </p:txBody>
      </p:sp>
      <p:sp>
        <p:nvSpPr>
          <p:cNvPr id="2" name="Titel 1"/>
          <p:cNvSpPr>
            <a:spLocks noGrp="1"/>
          </p:cNvSpPr>
          <p:nvPr>
            <p:ph type="title"/>
          </p:nvPr>
        </p:nvSpPr>
        <p:spPr/>
        <p:txBody>
          <a:bodyPr/>
          <a:lstStyle/>
          <a:p>
            <a:r>
              <a:rPr lang="de-DE" dirty="0" smtClean="0"/>
              <a:t>Übungen</a:t>
            </a:r>
            <a:endParaRPr lang="de-DE" dirty="0"/>
          </a:p>
        </p:txBody>
      </p:sp>
      <p:sp>
        <p:nvSpPr>
          <p:cNvPr id="3" name="Inhaltsplatzhalter 2"/>
          <p:cNvSpPr>
            <a:spLocks noGrp="1"/>
          </p:cNvSpPr>
          <p:nvPr>
            <p:ph idx="1"/>
          </p:nvPr>
        </p:nvSpPr>
        <p:spPr/>
        <p:txBody>
          <a:bodyPr/>
          <a:lstStyle/>
          <a:p>
            <a:r>
              <a:rPr lang="de-DE" dirty="0"/>
              <a:t>Kurzanalyse XML-Schemadateien </a:t>
            </a:r>
            <a:r>
              <a:rPr lang="de-DE" dirty="0">
                <a:hlinkClick r:id="rId2"/>
              </a:rPr>
              <a:t>http://repository.gdi-de.org/schemas/adv/nas/6.0</a:t>
            </a:r>
            <a:r>
              <a:rPr lang="de-DE" dirty="0" smtClean="0">
                <a:hlinkClick r:id="rId2"/>
              </a:rPr>
              <a:t>/</a:t>
            </a:r>
            <a:endParaRPr lang="de-DE" dirty="0" smtClean="0"/>
          </a:p>
          <a:p>
            <a:endParaRPr lang="de-DE" dirty="0"/>
          </a:p>
          <a:p>
            <a:pPr lvl="1"/>
            <a:r>
              <a:rPr lang="de-DE" dirty="0" smtClean="0"/>
              <a:t>Welche Elemente definiert das Basisschema? </a:t>
            </a:r>
            <a:r>
              <a:rPr lang="de-DE" dirty="0">
                <a:hlinkClick r:id="rId3"/>
              </a:rPr>
              <a:t>http://repository.gdi-de.org/schemas/adv/nas/6.0/AAA-Basisschema.xsd</a:t>
            </a:r>
            <a:endParaRPr lang="de-DE" dirty="0"/>
          </a:p>
          <a:p>
            <a:pPr lvl="1"/>
            <a:endParaRPr lang="de-DE" dirty="0" smtClean="0"/>
          </a:p>
          <a:p>
            <a:pPr lvl="1"/>
            <a:endParaRPr lang="de-DE" dirty="0"/>
          </a:p>
          <a:p>
            <a:pPr lvl="1"/>
            <a:r>
              <a:rPr lang="de-DE" dirty="0" smtClean="0"/>
              <a:t>Welche Elemente definiert das Fachschema?</a:t>
            </a:r>
          </a:p>
          <a:p>
            <a:pPr lvl="1"/>
            <a:endParaRPr lang="de-DE" dirty="0" smtClean="0"/>
          </a:p>
          <a:p>
            <a:pPr lvl="1"/>
            <a:endParaRPr lang="de-DE" dirty="0"/>
          </a:p>
          <a:p>
            <a:pPr lvl="1"/>
            <a:r>
              <a:rPr lang="de-DE" dirty="0" smtClean="0"/>
              <a:t>Welche NAS-Operationen finden Sie?</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3722224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DE" altLang="de-DE" dirty="0"/>
              <a:t>Normbasierte Austauschschnittstelle (NAS</a:t>
            </a:r>
            <a:r>
              <a:rPr lang="de-DE" altLang="de-DE" dirty="0" smtClean="0"/>
              <a:t>)</a:t>
            </a:r>
          </a:p>
        </p:txBody>
      </p:sp>
      <p:sp>
        <p:nvSpPr>
          <p:cNvPr id="12291" name="Inhaltsplatzhalter 2"/>
          <p:cNvSpPr>
            <a:spLocks noGrp="1"/>
          </p:cNvSpPr>
          <p:nvPr>
            <p:ph idx="1"/>
          </p:nvPr>
        </p:nvSpPr>
        <p:spPr/>
        <p:txBody>
          <a:bodyPr/>
          <a:lstStyle/>
          <a:p>
            <a:r>
              <a:rPr lang="de-DE" altLang="de-DE" dirty="0"/>
              <a:t>Dient der Datenabgabe</a:t>
            </a:r>
          </a:p>
          <a:p>
            <a:pPr lvl="1"/>
            <a:r>
              <a:rPr lang="de-DE" altLang="de-DE" dirty="0" smtClean="0"/>
              <a:t>berücksichtigt die Normen und Standards von ISO und OGC (XML, GML, automatisch aus dem Datenmodell abgeleitet)</a:t>
            </a:r>
          </a:p>
          <a:p>
            <a:pPr lvl="1"/>
            <a:endParaRPr lang="de-DE" altLang="de-DE" dirty="0"/>
          </a:p>
          <a:p>
            <a:pPr lvl="1"/>
            <a:endParaRPr lang="de-DE" altLang="de-DE" dirty="0" smtClean="0"/>
          </a:p>
          <a:p>
            <a:r>
              <a:rPr lang="de-DE" altLang="de-DE" dirty="0" smtClean="0"/>
              <a:t>Daneben weitere Formate mit flacherer Struktur und geringerer Informationstiefe (DXF, Shape)</a:t>
            </a:r>
          </a:p>
          <a:p>
            <a:endParaRPr lang="de-DE" altLang="de-DE" dirty="0"/>
          </a:p>
          <a:p>
            <a:r>
              <a:rPr lang="de-DE" altLang="de-DE" b="1" dirty="0" smtClean="0"/>
              <a:t>Datenhaltung (in B.-W.)</a:t>
            </a:r>
            <a:r>
              <a:rPr lang="de-DE" altLang="de-DE" dirty="0" smtClean="0"/>
              <a:t>: </a:t>
            </a:r>
            <a:r>
              <a:rPr lang="de-DE" altLang="de-DE" dirty="0"/>
              <a:t>einer Datenbank auf mehreren Servern („Cluster“) unter Windows und Linux, zentral beim LGL</a:t>
            </a:r>
          </a:p>
          <a:p>
            <a:endParaRPr lang="de-DE" altLang="de-DE" dirty="0"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Textfeld 4"/>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smtClean="0"/>
              <a:t>Flurstücke: Definition</a:t>
            </a:r>
          </a:p>
        </p:txBody>
      </p:sp>
      <p:sp>
        <p:nvSpPr>
          <p:cNvPr id="17411" name="Inhaltsplatzhalter 2"/>
          <p:cNvSpPr>
            <a:spLocks noGrp="1"/>
          </p:cNvSpPr>
          <p:nvPr>
            <p:ph idx="1"/>
          </p:nvPr>
        </p:nvSpPr>
        <p:spPr/>
        <p:txBody>
          <a:bodyPr/>
          <a:lstStyle/>
          <a:p>
            <a:r>
              <a:rPr lang="de-DE" altLang="de-DE" dirty="0" smtClean="0"/>
              <a:t>„ein eindeutig begrenzter Teil der Erdoberfläche, der durch Liegenschaftsvermessung festgelegt und im Liegenschaftskataster bezeichnet ist.“</a:t>
            </a:r>
          </a:p>
          <a:p>
            <a:r>
              <a:rPr lang="de-DE" altLang="de-DE" dirty="0" smtClean="0"/>
              <a:t>Das Flurstück wird durch seine Flurstücksgrenzen umschlossen. </a:t>
            </a:r>
          </a:p>
          <a:p>
            <a:r>
              <a:rPr lang="de-DE" altLang="de-DE" dirty="0" smtClean="0"/>
              <a:t>Der Grenzverlauf ergibt sich aus den durch die aufeinander folgenden Grenzpunkte und ihre Verbindungslinien gebildeten Flurstücksgrenzen.</a:t>
            </a:r>
          </a:p>
          <a:p>
            <a:r>
              <a:rPr lang="de-DE" altLang="de-DE" dirty="0" smtClean="0"/>
              <a:t>Verbindungslinie: Gerade oder Kreisbogen; ein Kreisbogen wird zusätzlich durch den Scheitelpunkt festgelegt.</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1487488" y="609600"/>
            <a:ext cx="7477125" cy="685800"/>
          </a:xfrm>
        </p:spPr>
        <p:txBody>
          <a:bodyPr/>
          <a:lstStyle/>
          <a:p>
            <a:pPr algn="r"/>
            <a:r>
              <a:rPr lang="de-DE" altLang="de-DE" smtClean="0"/>
              <a:t>Zu führende Angaben</a:t>
            </a:r>
          </a:p>
        </p:txBody>
      </p:sp>
      <p:sp>
        <p:nvSpPr>
          <p:cNvPr id="18435" name="Inhaltsplatzhalter 2"/>
          <p:cNvSpPr>
            <a:spLocks noGrp="1"/>
          </p:cNvSpPr>
          <p:nvPr>
            <p:ph idx="1"/>
          </p:nvPr>
        </p:nvSpPr>
        <p:spPr>
          <a:xfrm>
            <a:off x="10404475" y="1773238"/>
            <a:ext cx="7478713" cy="4500562"/>
          </a:xfrm>
        </p:spPr>
        <p:txBody>
          <a:bodyPr/>
          <a:lstStyle/>
          <a:p>
            <a:r>
              <a:rPr lang="de-DE" altLang="de-DE" smtClean="0"/>
              <a:t>1. Flurstückskennzeichen,</a:t>
            </a:r>
          </a:p>
          <a:p>
            <a:r>
              <a:rPr lang="de-DE" altLang="de-DE" smtClean="0"/>
              <a:t>2. Gemeindezugehörigkeit,</a:t>
            </a:r>
          </a:p>
          <a:p>
            <a:r>
              <a:rPr lang="de-DE" altLang="de-DE" smtClean="0"/>
              <a:t>3. Flurstücksfläche,</a:t>
            </a:r>
          </a:p>
          <a:p>
            <a:r>
              <a:rPr lang="de-DE" altLang="de-DE" smtClean="0"/>
              <a:t>4. Bodenschätzung,</a:t>
            </a:r>
          </a:p>
          <a:p>
            <a:r>
              <a:rPr lang="de-DE" altLang="de-DE" smtClean="0"/>
              <a:t>5. Fortführungsanlass,</a:t>
            </a:r>
          </a:p>
          <a:p>
            <a:r>
              <a:rPr lang="de-DE" altLang="de-DE" smtClean="0"/>
              <a:t>6. Veränderungsnummer und</a:t>
            </a:r>
          </a:p>
          <a:p>
            <a:r>
              <a:rPr lang="de-DE" altLang="de-DE" smtClean="0"/>
              <a:t>7. Zuständigkeiten</a:t>
            </a:r>
          </a:p>
          <a:p>
            <a:r>
              <a:rPr lang="de-DE" altLang="de-DE" smtClean="0"/>
              <a:t>a) Finanzamt (Schlüssel des Finanzamts) und</a:t>
            </a:r>
          </a:p>
          <a:p>
            <a:r>
              <a:rPr lang="de-DE" altLang="de-DE" smtClean="0"/>
              <a:t>b) Forstbehörde (Schlüssel der unteren Forstbehörde).</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588" y="1916113"/>
            <a:ext cx="3867150" cy="352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0"/>
            <a:ext cx="4676048" cy="6838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altLang="de-DE" smtClean="0"/>
              <a:t>Flurstückskennzeichen</a:t>
            </a:r>
          </a:p>
        </p:txBody>
      </p:sp>
      <p:sp>
        <p:nvSpPr>
          <p:cNvPr id="19459" name="Inhaltsplatzhalter 2"/>
          <p:cNvSpPr>
            <a:spLocks noGrp="1"/>
          </p:cNvSpPr>
          <p:nvPr>
            <p:ph idx="1"/>
          </p:nvPr>
        </p:nvSpPr>
        <p:spPr/>
        <p:txBody>
          <a:bodyPr/>
          <a:lstStyle/>
          <a:p>
            <a:pPr marL="0" indent="0">
              <a:buFontTx/>
              <a:buNone/>
            </a:pPr>
            <a:r>
              <a:rPr lang="de-DE" altLang="de-DE" dirty="0" smtClean="0"/>
              <a:t>„Von der Katasterbehörde zur eindeutigen Bezeichnung des Flurstücks vergebenes Ordnungsmerkmal.“</a:t>
            </a:r>
          </a:p>
          <a:p>
            <a:pPr marL="0" indent="0">
              <a:buFontTx/>
              <a:buNone/>
            </a:pPr>
            <a:r>
              <a:rPr lang="de-DE" altLang="de-DE" dirty="0" smtClean="0"/>
              <a:t>Gesamtlänge des Flurstückkennzeichens: immer 20 Zeichen</a:t>
            </a:r>
          </a:p>
          <a:p>
            <a:pPr marL="0" indent="0">
              <a:buFontTx/>
              <a:buNone/>
            </a:pPr>
            <a:r>
              <a:rPr lang="de-DE" altLang="de-DE" dirty="0" smtClean="0"/>
              <a:t>.</a:t>
            </a:r>
          </a:p>
          <a:p>
            <a:pPr lvl="1">
              <a:buFontTx/>
              <a:buNone/>
            </a:pPr>
            <a:r>
              <a:rPr lang="de-DE" altLang="de-DE" dirty="0" smtClean="0"/>
              <a:t>1. Land (2 Stellen, z.B. 08)</a:t>
            </a:r>
          </a:p>
          <a:p>
            <a:pPr lvl="1">
              <a:buFontTx/>
              <a:buNone/>
            </a:pPr>
            <a:r>
              <a:rPr lang="de-DE" altLang="de-DE" dirty="0" smtClean="0"/>
              <a:t>2. Gemarkungsnummer (4 Stellen, Nr. 1 Abs. 2 </a:t>
            </a:r>
            <a:r>
              <a:rPr lang="de-DE" altLang="de-DE" dirty="0" err="1" smtClean="0"/>
              <a:t>VwVGkg</a:t>
            </a:r>
            <a:r>
              <a:rPr lang="de-DE" altLang="de-DE" dirty="0" smtClean="0"/>
              <a:t>)</a:t>
            </a:r>
          </a:p>
          <a:p>
            <a:pPr lvl="1">
              <a:buFontTx/>
              <a:buNone/>
            </a:pPr>
            <a:r>
              <a:rPr lang="de-DE" altLang="de-DE" dirty="0" smtClean="0"/>
              <a:t>3. Flurnummer (3 Stellen)</a:t>
            </a:r>
          </a:p>
          <a:p>
            <a:pPr lvl="1">
              <a:buFontTx/>
              <a:buNone/>
            </a:pPr>
            <a:r>
              <a:rPr lang="de-DE" altLang="de-DE" dirty="0" smtClean="0"/>
              <a:t>4. </a:t>
            </a:r>
            <a:r>
              <a:rPr lang="de-DE" altLang="de-DE" dirty="0" err="1" smtClean="0"/>
              <a:t>Flurstücksnummer</a:t>
            </a:r>
            <a:endParaRPr lang="de-DE" altLang="de-DE" dirty="0" smtClean="0"/>
          </a:p>
          <a:p>
            <a:pPr lvl="2">
              <a:buFontTx/>
              <a:buNone/>
            </a:pPr>
            <a:r>
              <a:rPr lang="de-DE" altLang="de-DE" dirty="0" smtClean="0"/>
              <a:t>4.1 Zähler (5 Stellen)</a:t>
            </a:r>
          </a:p>
          <a:p>
            <a:pPr lvl="2">
              <a:buFontTx/>
              <a:buNone/>
            </a:pPr>
            <a:r>
              <a:rPr lang="de-DE" altLang="de-DE" dirty="0" smtClean="0"/>
              <a:t>4.2 Nenner (4 Stellen)</a:t>
            </a:r>
          </a:p>
          <a:p>
            <a:pPr lvl="1">
              <a:buFontTx/>
              <a:buNone/>
            </a:pPr>
            <a:r>
              <a:rPr lang="de-DE" altLang="de-DE" dirty="0" smtClean="0"/>
              <a:t>5. </a:t>
            </a:r>
            <a:r>
              <a:rPr lang="de-DE" altLang="de-DE" dirty="0" err="1" smtClean="0"/>
              <a:t>Flurstücksfolge</a:t>
            </a:r>
            <a:r>
              <a:rPr lang="de-DE" altLang="de-DE" dirty="0" smtClean="0"/>
              <a:t> (2 Stellen)</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Textfeld 4"/>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mtClean="0"/>
              <a:t>Flurstückskennzeichen: Weitere Vorgaben</a:t>
            </a:r>
          </a:p>
        </p:txBody>
      </p:sp>
      <p:sp>
        <p:nvSpPr>
          <p:cNvPr id="20483" name="Inhaltsplatzhalter 2"/>
          <p:cNvSpPr>
            <a:spLocks noGrp="1"/>
          </p:cNvSpPr>
          <p:nvPr>
            <p:ph idx="1"/>
          </p:nvPr>
        </p:nvSpPr>
        <p:spPr>
          <a:xfrm>
            <a:off x="682625" y="1671638"/>
            <a:ext cx="7921823" cy="4500562"/>
          </a:xfrm>
        </p:spPr>
        <p:txBody>
          <a:bodyPr/>
          <a:lstStyle/>
          <a:p>
            <a:r>
              <a:rPr lang="de-DE" altLang="de-DE" dirty="0" smtClean="0"/>
              <a:t>Die Elemente sind rechtsbündig zu belegen, fehlende Stellen sind mit führenden Nullen zu belegen.</a:t>
            </a:r>
          </a:p>
          <a:p>
            <a:r>
              <a:rPr lang="de-DE" altLang="de-DE" dirty="0" smtClean="0"/>
              <a:t>Flurnummer und Flurstücksfolge optional: aufgrund bundeseinheitlicher Definition im </a:t>
            </a:r>
            <a:r>
              <a:rPr lang="de-DE" altLang="de-DE" dirty="0" err="1" smtClean="0"/>
              <a:t>Flurstückskennzeichen</a:t>
            </a:r>
            <a:r>
              <a:rPr lang="de-DE" altLang="de-DE" dirty="0" smtClean="0"/>
              <a:t> werden nichtbelegte Stellen durch Unterstrich "_" ersetzt. </a:t>
            </a:r>
          </a:p>
          <a:p>
            <a:r>
              <a:rPr lang="de-DE" altLang="de-DE" dirty="0" err="1" smtClean="0"/>
              <a:t>Ditto</a:t>
            </a:r>
            <a:r>
              <a:rPr lang="de-DE" altLang="de-DE" dirty="0" smtClean="0"/>
              <a:t> für </a:t>
            </a:r>
            <a:r>
              <a:rPr lang="de-DE" altLang="de-DE" dirty="0" err="1" smtClean="0"/>
              <a:t>Flurstücksnummern</a:t>
            </a:r>
            <a:r>
              <a:rPr lang="de-DE" altLang="de-DE" dirty="0" smtClean="0"/>
              <a:t> ohne Nenner</a:t>
            </a:r>
          </a:p>
          <a:p>
            <a:r>
              <a:rPr lang="de-DE" altLang="de-DE" dirty="0" smtClean="0"/>
              <a:t>Die </a:t>
            </a:r>
            <a:r>
              <a:rPr lang="de-DE" altLang="de-DE" b="1" dirty="0" smtClean="0"/>
              <a:t>Flurstücksfolge</a:t>
            </a:r>
            <a:r>
              <a:rPr lang="de-DE" altLang="de-DE" dirty="0" smtClean="0"/>
              <a:t> dient zur Unterscheidung von aktuellen und historischen Flurstücken mit gleicher Flurstücksnummer. Die Flurstücksfolge wird bei erstmaliger Verwendung eines </a:t>
            </a:r>
            <a:r>
              <a:rPr lang="de-DE" altLang="de-DE" dirty="0" err="1" smtClean="0"/>
              <a:t>Flurstückskennzeichen</a:t>
            </a:r>
            <a:r>
              <a:rPr lang="de-DE" altLang="de-DE" dirty="0" smtClean="0"/>
              <a:t> mit "0" belegt und wird</a:t>
            </a:r>
          </a:p>
          <a:p>
            <a:pPr lvl="1"/>
            <a:r>
              <a:rPr lang="de-DE" altLang="de-DE" dirty="0" smtClean="0"/>
              <a:t>1. bei Veränderungen in der Form der Flurstücke,</a:t>
            </a:r>
          </a:p>
          <a:p>
            <a:pPr lvl="1"/>
            <a:r>
              <a:rPr lang="de-DE" altLang="de-DE" dirty="0" smtClean="0"/>
              <a:t>2. bei der Übernahme von Bodenordnungsverfahren und</a:t>
            </a:r>
          </a:p>
          <a:p>
            <a:pPr lvl="1"/>
            <a:r>
              <a:rPr lang="de-DE" altLang="de-DE" dirty="0" smtClean="0"/>
              <a:t>3. bei der Berichtigung eines in ALKIS fehlerhaft nachgewiesenen Grenzverlaufs</a:t>
            </a:r>
          </a:p>
          <a:p>
            <a:pPr marL="400050" lvl="1" indent="0">
              <a:buNone/>
            </a:pPr>
            <a:r>
              <a:rPr lang="de-DE" altLang="de-DE" dirty="0" smtClean="0"/>
              <a:t>jeweils um 1 inkrementiert.</a:t>
            </a:r>
          </a:p>
          <a:p>
            <a:endParaRPr lang="de-DE" altLang="de-DE" dirty="0"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altLang="de-DE" smtClean="0"/>
              <a:t>Flurstück: Topologische Eigenschaften</a:t>
            </a:r>
          </a:p>
        </p:txBody>
      </p:sp>
      <p:sp>
        <p:nvSpPr>
          <p:cNvPr id="21507" name="Inhaltsplatzhalter 2"/>
          <p:cNvSpPr>
            <a:spLocks noGrp="1"/>
          </p:cNvSpPr>
          <p:nvPr>
            <p:ph idx="1"/>
          </p:nvPr>
        </p:nvSpPr>
        <p:spPr/>
        <p:txBody>
          <a:bodyPr/>
          <a:lstStyle/>
          <a:p>
            <a:r>
              <a:rPr lang="de-DE" altLang="de-DE" dirty="0" smtClean="0"/>
              <a:t>Zwei Flurstücke schneiden sich nicht.</a:t>
            </a:r>
            <a:br>
              <a:rPr lang="de-DE" altLang="de-DE" dirty="0" smtClean="0"/>
            </a:br>
            <a:r>
              <a:rPr lang="de-DE" altLang="de-DE" dirty="0" smtClean="0"/>
              <a:t>-&gt; lückenlose und überschneidungsfreie Flächendeckung der Objekte dieser Objektart („</a:t>
            </a:r>
            <a:r>
              <a:rPr lang="de-DE" altLang="de-DE" dirty="0" err="1" smtClean="0"/>
              <a:t>planarer</a:t>
            </a:r>
            <a:r>
              <a:rPr lang="de-DE" altLang="de-DE" dirty="0" smtClean="0"/>
              <a:t> Graph“ </a:t>
            </a:r>
            <a:r>
              <a:rPr lang="de-DE" altLang="de-DE" dirty="0" smtClean="0">
                <a:sym typeface="Wingdings" pitchFamily="2" charset="2"/>
              </a:rPr>
              <a:t> siehe Vorlesung „GIS“</a:t>
            </a:r>
            <a:r>
              <a:rPr lang="de-DE" altLang="de-DE" dirty="0" smtClean="0"/>
              <a:t>).</a:t>
            </a:r>
          </a:p>
          <a:p>
            <a:r>
              <a:rPr lang="de-DE" altLang="de-DE" dirty="0" smtClean="0"/>
              <a:t>Jede Kante des Flurstückes begrenzt zwei (Flurstücks-) Maschen, außer am Rand des Bearbeitungsgebietes.</a:t>
            </a:r>
          </a:p>
          <a:p>
            <a:endParaRPr lang="de-DE" altLang="de-DE" dirty="0" smtClean="0"/>
          </a:p>
          <a:p>
            <a:endParaRPr lang="de-DE" altLang="de-DE" dirty="0" smtClean="0"/>
          </a:p>
          <a:p>
            <a:endParaRPr lang="de-DE" altLang="de-DE" dirty="0" smtClean="0"/>
          </a:p>
          <a:p>
            <a:r>
              <a:rPr lang="de-DE" altLang="de-DE" dirty="0" smtClean="0"/>
              <a:t>Jedes Liniensegment: durch genau zwei Positionen bestimmt.</a:t>
            </a:r>
          </a:p>
          <a:p>
            <a:endParaRPr lang="de-DE" altLang="de-DE" dirty="0" smtClean="0"/>
          </a:p>
          <a:p>
            <a:r>
              <a:rPr lang="de-DE" altLang="de-DE" dirty="0" smtClean="0"/>
              <a:t>Interpolationsarten (jeweils orientiert / richtungsbezogen):</a:t>
            </a:r>
          </a:p>
          <a:p>
            <a:pPr lvl="1"/>
            <a:r>
              <a:rPr lang="de-DE" altLang="de-DE" dirty="0" smtClean="0"/>
              <a:t>Linie</a:t>
            </a:r>
          </a:p>
          <a:p>
            <a:pPr lvl="1"/>
            <a:r>
              <a:rPr lang="de-DE" altLang="de-DE" dirty="0" smtClean="0"/>
              <a:t>durch drei Punkte definierte Kreisbogen.</a:t>
            </a:r>
          </a:p>
          <a:p>
            <a:endParaRPr lang="de-DE" altLang="de-DE" dirty="0" smtClean="0"/>
          </a:p>
          <a:p>
            <a:endParaRPr lang="de-DE" altLang="de-DE" dirty="0"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Titel 1"/>
          <p:cNvSpPr txBox="1">
            <a:spLocks/>
          </p:cNvSpPr>
          <p:nvPr/>
        </p:nvSpPr>
        <p:spPr bwMode="auto">
          <a:xfrm>
            <a:off x="684213" y="3319463"/>
            <a:ext cx="747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defRPr/>
            </a:pPr>
            <a:r>
              <a:rPr lang="de-DE" altLang="de-DE" kern="0" dirty="0" smtClean="0"/>
              <a:t>Geometrie / Verlauf</a:t>
            </a:r>
          </a:p>
        </p:txBody>
      </p:sp>
      <p:sp>
        <p:nvSpPr>
          <p:cNvPr id="2" name="Rechteck 1"/>
          <p:cNvSpPr/>
          <p:nvPr/>
        </p:nvSpPr>
        <p:spPr>
          <a:xfrm>
            <a:off x="1043608" y="4365104"/>
            <a:ext cx="7848872" cy="307777"/>
          </a:xfrm>
          <a:prstGeom prst="rect">
            <a:avLst/>
          </a:prstGeom>
        </p:spPr>
        <p:txBody>
          <a:bodyPr wrap="square">
            <a:spAutoFit/>
          </a:bodyPr>
          <a:lstStyle/>
          <a:p>
            <a:r>
              <a:rPr lang="en-GB" sz="1400" dirty="0">
                <a:latin typeface="Courier New" panose="02070309020205020404" pitchFamily="49" charset="0"/>
                <a:cs typeface="Courier New" panose="02070309020205020404" pitchFamily="49" charset="0"/>
              </a:rPr>
              <a:t>&lt;</a:t>
            </a:r>
            <a:r>
              <a:rPr lang="en-GB" sz="1400" dirty="0" err="1">
                <a:latin typeface="Courier New" panose="02070309020205020404" pitchFamily="49" charset="0"/>
                <a:cs typeface="Courier New" panose="02070309020205020404" pitchFamily="49" charset="0"/>
              </a:rPr>
              <a:t>gml:posList</a:t>
            </a:r>
            <a:r>
              <a:rPr lang="en-GB" sz="1400" dirty="0">
                <a:latin typeface="Courier New" panose="02070309020205020404" pitchFamily="49" charset="0"/>
                <a:cs typeface="Courier New" panose="02070309020205020404" pitchFamily="49" charset="0"/>
              </a:rPr>
              <a:t>&gt;515758.330 5454803.380 515748.750 5454798.050&lt;/</a:t>
            </a:r>
            <a:r>
              <a:rPr lang="en-GB" sz="1400" dirty="0" err="1">
                <a:latin typeface="Courier New" panose="02070309020205020404" pitchFamily="49" charset="0"/>
                <a:cs typeface="Courier New" panose="02070309020205020404" pitchFamily="49" charset="0"/>
              </a:rPr>
              <a:t>gml:posList</a:t>
            </a:r>
            <a:r>
              <a:rPr lang="en-GB"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a:r>
            <a:br>
              <a:rPr lang="de-DE" dirty="0"/>
            </a:br>
            <a:r>
              <a:rPr lang="de-DE" dirty="0" smtClean="0"/>
              <a:t>Arbeitsgemeinschaft </a:t>
            </a:r>
            <a:r>
              <a:rPr lang="de-DE" dirty="0"/>
              <a:t>der Vermessungsverwaltungen der Länder der Bundesrepublik Deutschland (</a:t>
            </a:r>
            <a:r>
              <a:rPr lang="de-DE" dirty="0" err="1"/>
              <a:t>AdV</a:t>
            </a:r>
            <a:r>
              <a:rPr lang="de-DE" dirty="0"/>
              <a:t>) </a:t>
            </a:r>
          </a:p>
        </p:txBody>
      </p:sp>
      <p:sp>
        <p:nvSpPr>
          <p:cNvPr id="3" name="Inhaltsplatzhalter 2"/>
          <p:cNvSpPr>
            <a:spLocks noGrp="1"/>
          </p:cNvSpPr>
          <p:nvPr>
            <p:ph idx="1"/>
          </p:nvPr>
        </p:nvSpPr>
        <p:spPr/>
        <p:txBody>
          <a:bodyPr/>
          <a:lstStyle/>
          <a:p>
            <a:endParaRPr lang="de-DE" dirty="0"/>
          </a:p>
          <a:p>
            <a:r>
              <a:rPr lang="de-DE" dirty="0" smtClean="0"/>
              <a:t>Die </a:t>
            </a:r>
            <a:r>
              <a:rPr lang="de-DE" dirty="0" err="1"/>
              <a:t>AdV</a:t>
            </a:r>
            <a:r>
              <a:rPr lang="de-DE" dirty="0"/>
              <a:t> koordiniert das amtliche Vermessungswesen in Deutschland. </a:t>
            </a:r>
            <a:endParaRPr lang="de-DE" dirty="0" smtClean="0"/>
          </a:p>
          <a:p>
            <a:r>
              <a:rPr lang="de-DE" dirty="0" smtClean="0"/>
              <a:t>Neben </a:t>
            </a:r>
            <a:r>
              <a:rPr lang="de-DE" dirty="0"/>
              <a:t>den für das amtliche Vermessungswesen zuständigen Fachverwaltungen der Länder </a:t>
            </a:r>
            <a:r>
              <a:rPr lang="de-DE" dirty="0" smtClean="0"/>
              <a:t>(wie de, LGL Baden-</a:t>
            </a:r>
            <a:r>
              <a:rPr lang="de-DE" dirty="0" err="1" smtClean="0"/>
              <a:t>Würtemberg</a:t>
            </a:r>
            <a:r>
              <a:rPr lang="de-DE" dirty="0" smtClean="0"/>
              <a:t>) wirken </a:t>
            </a:r>
            <a:r>
              <a:rPr lang="de-DE" dirty="0"/>
              <a:t>die Bundesministerien des Innern, der Verteidigung sowie für Verkehr und digitale Infrastruktur in der </a:t>
            </a:r>
            <a:r>
              <a:rPr lang="de-DE" dirty="0" err="1"/>
              <a:t>AdV</a:t>
            </a:r>
            <a:r>
              <a:rPr lang="de-DE" dirty="0"/>
              <a:t> zusammen. </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14837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Jedem </a:t>
            </a:r>
            <a:r>
              <a:rPr lang="de-DE" dirty="0" err="1"/>
              <a:t>Flurstücksobjekt</a:t>
            </a:r>
            <a:r>
              <a:rPr lang="de-DE" dirty="0"/>
              <a:t> ist ein Lagebezeichnungsobjekt zugeordnet</a:t>
            </a:r>
            <a:r>
              <a:rPr lang="de-DE" dirty="0" smtClean="0"/>
              <a:t>. </a:t>
            </a:r>
            <a:br>
              <a:rPr lang="de-DE" dirty="0" smtClean="0"/>
            </a:br>
            <a:r>
              <a:rPr lang="de-DE" dirty="0" smtClean="0"/>
              <a:t>Je </a:t>
            </a:r>
            <a:r>
              <a:rPr lang="de-DE" dirty="0"/>
              <a:t>nach dem ob das Flurstück unbebaut oder bebaut ist, und ob sich ein Hauptgebäude (mit Hausnummer) oder ein Nebengebäude darauf befindet, werden unterschiedliche Objekte zur Lagebezeichnung </a:t>
            </a:r>
            <a:r>
              <a:rPr lang="de-DE" dirty="0" smtClean="0"/>
              <a:t>zugeordnet.</a:t>
            </a:r>
            <a:endParaRPr lang="de-DE" dirty="0"/>
          </a:p>
        </p:txBody>
      </p:sp>
      <p:pic>
        <p:nvPicPr>
          <p:cNvPr id="22530" name="Picture 2" descr="C:\Users\behr\AppData\Local\Temp\SNAGHTML9d74f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50601"/>
            <a:ext cx="5185048" cy="364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el 1"/>
          <p:cNvSpPr>
            <a:spLocks noGrp="1"/>
          </p:cNvSpPr>
          <p:nvPr>
            <p:ph type="title"/>
          </p:nvPr>
        </p:nvSpPr>
        <p:spPr/>
        <p:txBody>
          <a:bodyPr/>
          <a:lstStyle/>
          <a:p>
            <a:r>
              <a:rPr lang="de-DE" altLang="de-DE" dirty="0" smtClean="0"/>
              <a:t>Flurstück -&gt;</a:t>
            </a:r>
            <a:r>
              <a:rPr lang="de-DE" dirty="0"/>
              <a:t> </a:t>
            </a:r>
            <a:r>
              <a:rPr lang="de-DE" dirty="0" smtClean="0"/>
              <a:t>Lagebezeichnungsobjekt</a:t>
            </a:r>
            <a:endParaRPr lang="de-DE" altLang="de-DE" dirty="0" smtClean="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22533" name="Rechteck 5"/>
          <p:cNvSpPr>
            <a:spLocks noChangeArrowheads="1"/>
          </p:cNvSpPr>
          <p:nvPr/>
        </p:nvSpPr>
        <p:spPr bwMode="auto">
          <a:xfrm>
            <a:off x="6143625" y="6308725"/>
            <a:ext cx="2173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200">
                <a:solidFill>
                  <a:schemeClr val="tx1"/>
                </a:solidFill>
              </a:rPr>
              <a:t>Quelle: Joachim Stiebler (2007)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Inhaltsplatzhalter 2"/>
          <p:cNvSpPr>
            <a:spLocks noGrp="1"/>
          </p:cNvSpPr>
          <p:nvPr>
            <p:ph idx="1"/>
          </p:nvPr>
        </p:nvSpPr>
        <p:spPr>
          <a:xfrm>
            <a:off x="539552" y="764704"/>
            <a:ext cx="7478713" cy="4500562"/>
          </a:xfrm>
        </p:spPr>
        <p:txBody>
          <a:bodyPr/>
          <a:lstStyle/>
          <a:p>
            <a:r>
              <a:rPr lang="de-DE" altLang="de-DE" dirty="0" smtClean="0"/>
              <a:t>Eine Lagebezeichnung mit Hausnummer gehört genau nur zu </a:t>
            </a:r>
            <a:r>
              <a:rPr lang="de-DE" altLang="de-DE" i="1" dirty="0" smtClean="0"/>
              <a:t>einem</a:t>
            </a:r>
            <a:r>
              <a:rPr lang="de-DE" altLang="de-DE" dirty="0" smtClean="0"/>
              <a:t> </a:t>
            </a:r>
            <a:br>
              <a:rPr lang="de-DE" altLang="de-DE" dirty="0" smtClean="0"/>
            </a:br>
            <a:r>
              <a:rPr lang="de-DE" altLang="de-DE" dirty="0" smtClean="0"/>
              <a:t>Flurstück bzw. Gebäude.</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2" name="Grafik 1"/>
          <p:cNvPicPr>
            <a:picLocks noChangeAspect="1"/>
          </p:cNvPicPr>
          <p:nvPr/>
        </p:nvPicPr>
        <p:blipFill>
          <a:blip r:embed="rId2"/>
          <a:stretch>
            <a:fillRect/>
          </a:stretch>
        </p:blipFill>
        <p:spPr>
          <a:xfrm>
            <a:off x="683568" y="1772816"/>
            <a:ext cx="4865405" cy="3744416"/>
          </a:xfrm>
          <a:prstGeom prst="rect">
            <a:avLst/>
          </a:prstGeom>
        </p:spPr>
      </p:pic>
      <p:sp>
        <p:nvSpPr>
          <p:cNvPr id="7" name="Rechteck 6"/>
          <p:cNvSpPr/>
          <p:nvPr/>
        </p:nvSpPr>
        <p:spPr bwMode="auto">
          <a:xfrm>
            <a:off x="6300192" y="1700808"/>
            <a:ext cx="1728192" cy="2520280"/>
          </a:xfrm>
          <a:prstGeom prst="rect">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ndParaRPr>
          </a:p>
        </p:txBody>
      </p:sp>
      <p:sp>
        <p:nvSpPr>
          <p:cNvPr id="8" name="Rechteck 7"/>
          <p:cNvSpPr/>
          <p:nvPr/>
        </p:nvSpPr>
        <p:spPr bwMode="auto">
          <a:xfrm>
            <a:off x="6300192" y="1700808"/>
            <a:ext cx="1728192" cy="288032"/>
          </a:xfrm>
          <a:prstGeom prst="rect">
            <a:avLst/>
          </a:prstGeom>
          <a:solidFill>
            <a:srgbClr val="00CC00"/>
          </a:solidFill>
          <a:ln w="9525"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ndParaRPr>
          </a:p>
        </p:txBody>
      </p:sp>
      <p:sp>
        <p:nvSpPr>
          <p:cNvPr id="9" name="Textfeld 8"/>
          <p:cNvSpPr txBox="1"/>
          <p:nvPr/>
        </p:nvSpPr>
        <p:spPr>
          <a:xfrm>
            <a:off x="6300192" y="2204864"/>
            <a:ext cx="1728192" cy="1569660"/>
          </a:xfrm>
          <a:prstGeom prst="rect">
            <a:avLst/>
          </a:prstGeom>
          <a:noFill/>
        </p:spPr>
        <p:txBody>
          <a:bodyPr wrap="square" rtlCol="0">
            <a:spAutoFit/>
          </a:bodyPr>
          <a:lstStyle/>
          <a:p>
            <a:r>
              <a:rPr lang="en-US" dirty="0" smtClean="0"/>
              <a:t>OID: </a:t>
            </a:r>
            <a:r>
              <a:rPr lang="en-US" dirty="0" err="1" smtClean="0"/>
              <a:t>DEBWxxxxxxxabcd</a:t>
            </a:r>
            <a:endParaRPr lang="en-US" dirty="0" smtClean="0"/>
          </a:p>
          <a:p>
            <a:r>
              <a:rPr lang="en-US" dirty="0" err="1" smtClean="0"/>
              <a:t>Lageschlüssel</a:t>
            </a:r>
            <a:r>
              <a:rPr lang="en-US" dirty="0" smtClean="0"/>
              <a:t>:</a:t>
            </a:r>
          </a:p>
          <a:p>
            <a:r>
              <a:rPr lang="en-US" dirty="0" smtClean="0"/>
              <a:t>12345</a:t>
            </a:r>
          </a:p>
          <a:p>
            <a:endParaRPr lang="en-US" dirty="0"/>
          </a:p>
          <a:p>
            <a:r>
              <a:rPr lang="en-US" dirty="0" err="1" smtClean="0"/>
              <a:t>Hausnummer</a:t>
            </a:r>
            <a:r>
              <a:rPr lang="en-US" dirty="0" smtClean="0"/>
              <a:t>: 14</a:t>
            </a:r>
            <a:endParaRPr lang="en-US" dirty="0"/>
          </a:p>
        </p:txBody>
      </p:sp>
      <p:cxnSp>
        <p:nvCxnSpPr>
          <p:cNvPr id="6" name="Gerade Verbindung mit Pfeil 5"/>
          <p:cNvCxnSpPr/>
          <p:nvPr/>
        </p:nvCxnSpPr>
        <p:spPr bwMode="auto">
          <a:xfrm flipH="1">
            <a:off x="4211960" y="3212976"/>
            <a:ext cx="2088232" cy="936104"/>
          </a:xfrm>
          <a:prstGeom prst="straightConnector1">
            <a:avLst/>
          </a:prstGeom>
          <a:solidFill>
            <a:schemeClr val="bg1"/>
          </a:solidFill>
          <a:ln w="28575" cap="flat" cmpd="sng" algn="ctr">
            <a:solidFill>
              <a:srgbClr val="00CC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p:nvPr/>
        </p:nvCxnSpPr>
        <p:spPr bwMode="auto">
          <a:xfrm flipH="1">
            <a:off x="4427984" y="3933056"/>
            <a:ext cx="1872208" cy="936104"/>
          </a:xfrm>
          <a:prstGeom prst="straightConnector1">
            <a:avLst/>
          </a:prstGeom>
          <a:solidFill>
            <a:schemeClr val="bg1"/>
          </a:solidFill>
          <a:ln w="28575" cap="flat" cmpd="sng" algn="ctr">
            <a:solidFill>
              <a:srgbClr val="00CC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219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endParaRPr lang="de-DE" altLang="de-DE"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24580" name="Picture 2" descr="C:\Users\behr\AppData\Local\Temp\SNAGHTML9c07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28775"/>
            <a:ext cx="7566025"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hteck 5"/>
          <p:cNvSpPr>
            <a:spLocks noChangeArrowheads="1"/>
          </p:cNvSpPr>
          <p:nvPr/>
        </p:nvSpPr>
        <p:spPr bwMode="auto">
          <a:xfrm>
            <a:off x="6143625" y="6308725"/>
            <a:ext cx="2173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200" dirty="0">
                <a:solidFill>
                  <a:schemeClr val="tx1"/>
                </a:solidFill>
              </a:rPr>
              <a:t>Quelle: Joachim </a:t>
            </a:r>
            <a:r>
              <a:rPr lang="de-DE" altLang="de-DE" sz="1200" dirty="0" err="1">
                <a:solidFill>
                  <a:schemeClr val="tx1"/>
                </a:solidFill>
              </a:rPr>
              <a:t>Stiebler</a:t>
            </a:r>
            <a:r>
              <a:rPr lang="de-DE" altLang="de-DE" sz="1200" dirty="0">
                <a:solidFill>
                  <a:schemeClr val="tx1"/>
                </a:solidFill>
              </a:rPr>
              <a:t> (2007) </a:t>
            </a:r>
          </a:p>
        </p:txBody>
      </p:sp>
      <p:sp>
        <p:nvSpPr>
          <p:cNvPr id="24582" name="Rechteck 5"/>
          <p:cNvSpPr>
            <a:spLocks noChangeArrowheads="1"/>
          </p:cNvSpPr>
          <p:nvPr/>
        </p:nvSpPr>
        <p:spPr bwMode="auto">
          <a:xfrm>
            <a:off x="539750" y="6016625"/>
            <a:ext cx="698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dirty="0">
                <a:solidFill>
                  <a:schemeClr val="tx1"/>
                </a:solidFill>
              </a:rPr>
              <a:t>'Flurstück' zeigt auf 'Lagebezeichnung ohne Hausnummer‚ oder:</a:t>
            </a:r>
          </a:p>
          <a:p>
            <a:pPr eaLnBrk="1" hangingPunct="1">
              <a:spcBef>
                <a:spcPct val="0"/>
              </a:spcBef>
              <a:buFontTx/>
              <a:buNone/>
            </a:pPr>
            <a:r>
              <a:rPr lang="de-DE" altLang="de-DE" dirty="0">
                <a:solidFill>
                  <a:schemeClr val="tx1"/>
                </a:solidFill>
              </a:rPr>
              <a:t>'Flurstück' weist auf 'Lagebezeichnung mit Hausnummer'.</a:t>
            </a:r>
          </a:p>
        </p:txBody>
      </p:sp>
      <p:sp>
        <p:nvSpPr>
          <p:cNvPr id="2" name="Rechteck 1"/>
          <p:cNvSpPr/>
          <p:nvPr/>
        </p:nvSpPr>
        <p:spPr>
          <a:xfrm>
            <a:off x="1907704" y="6600825"/>
            <a:ext cx="6372200" cy="230832"/>
          </a:xfrm>
          <a:prstGeom prst="rect">
            <a:avLst/>
          </a:prstGeom>
        </p:spPr>
        <p:txBody>
          <a:bodyPr wrap="square">
            <a:spAutoFit/>
          </a:bodyPr>
          <a:lstStyle/>
          <a:p>
            <a:r>
              <a:rPr lang="de-DE" sz="900" dirty="0"/>
              <a:t>https://www.lgl-bw.de/export/sites/lgl/unsere-themen/Produkte/Galerien/Dokumente/ALKIS_Unterschiede_zu_ALB_und_ALK.pdf</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de-DE" altLang="de-DE" smtClean="0"/>
              <a:t>Kodierung in der NAS</a:t>
            </a:r>
          </a:p>
        </p:txBody>
      </p:sp>
      <p:sp>
        <p:nvSpPr>
          <p:cNvPr id="25603" name="Inhaltsplatzhalter 2"/>
          <p:cNvSpPr>
            <a:spLocks noGrp="1"/>
          </p:cNvSpPr>
          <p:nvPr>
            <p:ph idx="1"/>
          </p:nvPr>
        </p:nvSpPr>
        <p:spPr/>
        <p:txBody>
          <a:bodyPr/>
          <a:lstStyle/>
          <a:p>
            <a:endParaRPr lang="de-DE" altLang="de-DE"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1438"/>
            <a:ext cx="8713539" cy="468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6" name="Rechteck 1"/>
          <p:cNvSpPr>
            <a:spLocks noChangeArrowheads="1"/>
          </p:cNvSpPr>
          <p:nvPr/>
        </p:nvSpPr>
        <p:spPr bwMode="auto">
          <a:xfrm>
            <a:off x="3348038" y="3132138"/>
            <a:ext cx="5472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400" dirty="0">
                <a:solidFill>
                  <a:schemeClr val="tx1"/>
                </a:solidFill>
              </a:rPr>
              <a:t>„Zeigt auf Externes“ verbindet </a:t>
            </a:r>
            <a:r>
              <a:rPr lang="de-DE" altLang="de-DE" sz="1400" dirty="0" smtClean="0">
                <a:solidFill>
                  <a:schemeClr val="tx1"/>
                </a:solidFill>
              </a:rPr>
              <a:t>Flurstücke </a:t>
            </a:r>
            <a:r>
              <a:rPr lang="de-DE" altLang="de-DE" sz="1400" dirty="0">
                <a:solidFill>
                  <a:schemeClr val="tx1"/>
                </a:solidFill>
              </a:rPr>
              <a:t>mit Fachdaten, die in einem externen Fachinformationssystem geführt werden.</a:t>
            </a:r>
          </a:p>
        </p:txBody>
      </p:sp>
      <p:cxnSp>
        <p:nvCxnSpPr>
          <p:cNvPr id="3" name="Gerade Verbindung mit Pfeil 2"/>
          <p:cNvCxnSpPr/>
          <p:nvPr/>
        </p:nvCxnSpPr>
        <p:spPr bwMode="auto">
          <a:xfrm flipH="1" flipV="1">
            <a:off x="1979712" y="2564904"/>
            <a:ext cx="1368326" cy="720080"/>
          </a:xfrm>
          <a:prstGeom prst="straightConnector1">
            <a:avLst/>
          </a:prstGeom>
          <a:solidFill>
            <a:schemeClr val="bg1"/>
          </a:solidFill>
          <a:ln w="9525"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endParaRPr lang="de-DE" altLang="de-DE" smtClean="0"/>
          </a:p>
        </p:txBody>
      </p:sp>
      <p:sp>
        <p:nvSpPr>
          <p:cNvPr id="26627" name="Inhaltsplatzhalter 2"/>
          <p:cNvSpPr>
            <a:spLocks noGrp="1"/>
          </p:cNvSpPr>
          <p:nvPr>
            <p:ph idx="1"/>
          </p:nvPr>
        </p:nvSpPr>
        <p:spPr/>
        <p:txBody>
          <a:bodyPr/>
          <a:lstStyle/>
          <a:p>
            <a:endParaRPr lang="de-DE" altLang="de-DE"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96" y="1557338"/>
            <a:ext cx="86868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0" name="Ellipse 5"/>
          <p:cNvSpPr>
            <a:spLocks noChangeArrowheads="1"/>
          </p:cNvSpPr>
          <p:nvPr/>
        </p:nvSpPr>
        <p:spPr bwMode="auto">
          <a:xfrm>
            <a:off x="3354834" y="4437063"/>
            <a:ext cx="1944687" cy="576262"/>
          </a:xfrm>
          <a:prstGeom prst="ellipse">
            <a:avLst/>
          </a:prstGeom>
          <a:noFill/>
          <a:ln w="127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
        <p:nvSpPr>
          <p:cNvPr id="26631" name="Ellipse 6"/>
          <p:cNvSpPr>
            <a:spLocks noChangeArrowheads="1"/>
          </p:cNvSpPr>
          <p:nvPr/>
        </p:nvSpPr>
        <p:spPr bwMode="auto">
          <a:xfrm>
            <a:off x="3507234" y="4286250"/>
            <a:ext cx="1944687" cy="576263"/>
          </a:xfrm>
          <a:prstGeom prst="ellipse">
            <a:avLst/>
          </a:prstGeom>
          <a:noFill/>
          <a:ln w="127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
        <p:nvSpPr>
          <p:cNvPr id="26632" name="Textfeld 4"/>
          <p:cNvSpPr txBox="1">
            <a:spLocks noChangeArrowheads="1"/>
          </p:cNvSpPr>
          <p:nvPr/>
        </p:nvSpPr>
        <p:spPr bwMode="auto">
          <a:xfrm>
            <a:off x="6699696" y="4386263"/>
            <a:ext cx="1433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a:solidFill>
                  <a:schemeClr val="tx1"/>
                </a:solidFill>
              </a:rPr>
              <a:t>Buchungsstelle</a:t>
            </a:r>
          </a:p>
        </p:txBody>
      </p:sp>
      <p:cxnSp>
        <p:nvCxnSpPr>
          <p:cNvPr id="26633" name="Gerade Verbindung mit Pfeil 8"/>
          <p:cNvCxnSpPr>
            <a:cxnSpLocks noChangeShapeType="1"/>
            <a:stCxn id="26631" idx="6"/>
          </p:cNvCxnSpPr>
          <p:nvPr/>
        </p:nvCxnSpPr>
        <p:spPr bwMode="auto">
          <a:xfrm>
            <a:off x="5451921" y="4573588"/>
            <a:ext cx="1247775" cy="0"/>
          </a:xfrm>
          <a:prstGeom prst="straightConnector1">
            <a:avLst/>
          </a:prstGeom>
          <a:noFill/>
          <a:ln w="9525" algn="ctr">
            <a:solidFill>
              <a:schemeClr val="accent2"/>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endParaRPr lang="de-DE" altLang="de-DE"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8001000" cy="513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3" name="Ellipse 5"/>
          <p:cNvSpPr>
            <a:spLocks noChangeArrowheads="1"/>
          </p:cNvSpPr>
          <p:nvPr/>
        </p:nvSpPr>
        <p:spPr bwMode="auto">
          <a:xfrm>
            <a:off x="3708400" y="1257300"/>
            <a:ext cx="1943100" cy="576263"/>
          </a:xfrm>
          <a:prstGeom prst="ellipse">
            <a:avLst/>
          </a:prstGeom>
          <a:noFill/>
          <a:ln w="127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endParaRPr lang="de-DE" altLang="de-DE" smtClean="0"/>
          </a:p>
        </p:txBody>
      </p:sp>
      <p:sp>
        <p:nvSpPr>
          <p:cNvPr id="28675" name="Inhaltsplatzhalter 2"/>
          <p:cNvSpPr>
            <a:spLocks noGrp="1"/>
          </p:cNvSpPr>
          <p:nvPr>
            <p:ph idx="1"/>
          </p:nvPr>
        </p:nvSpPr>
        <p:spPr>
          <a:xfrm>
            <a:off x="682625" y="1671638"/>
            <a:ext cx="7478713" cy="2189162"/>
          </a:xfrm>
          <a:solidFill>
            <a:schemeClr val="bg1"/>
          </a:solidFill>
        </p:spPr>
        <p:txBody>
          <a:bodyPr/>
          <a:lstStyle/>
          <a:p>
            <a:r>
              <a:rPr lang="de-DE" altLang="de-DE" dirty="0" smtClean="0"/>
              <a:t>Zuständige Stelle (ZST) – Grunddatenbestand: Diese Attributart wird nur dann belegt, wenn eine fachliche Zuständigkeit über eine Gemarkung bzw. Gemarkungsteil/Flur nicht abgebildet werden kann. Die Attributart enthält den Dienststellenschlüssel der Stelle, die fachlich für ein Flurstück zuständig ist. </a:t>
            </a:r>
            <a:r>
              <a:rPr lang="de-DE" altLang="de-DE" dirty="0" err="1" smtClean="0"/>
              <a:t>Kardinalität</a:t>
            </a:r>
            <a:r>
              <a:rPr lang="de-DE" altLang="de-DE" dirty="0" smtClean="0"/>
              <a:t>: 0..1</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3068638"/>
            <a:ext cx="86868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3" name="Rechteck 2"/>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4" name="Rectangle 2"/>
          <p:cNvSpPr txBox="1">
            <a:spLocks noChangeArrowheads="1"/>
          </p:cNvSpPr>
          <p:nvPr/>
        </p:nvSpPr>
        <p:spPr>
          <a:xfrm>
            <a:off x="685800" y="3182938"/>
            <a:ext cx="7772400" cy="1470025"/>
          </a:xfrm>
          <a:prstGeom prst="rect">
            <a:avLst/>
          </a:prstGeom>
          <a:extLst/>
        </p:spPr>
        <p:txBody>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defRPr/>
            </a:pPr>
            <a:r>
              <a:rPr lang="de-DE" kern="0" dirty="0" smtClean="0">
                <a:effectLst>
                  <a:outerShdw blurRad="38100" dist="38100" dir="2700000" algn="tl">
                    <a:srgbClr val="C0C0C0"/>
                  </a:outerShdw>
                </a:effectLst>
              </a:rPr>
              <a:t>Gebäude</a:t>
            </a:r>
          </a:p>
        </p:txBody>
      </p:sp>
    </p:spTree>
    <p:extLst>
      <p:ext uri="{BB962C8B-B14F-4D97-AF65-F5344CB8AC3E}">
        <p14:creationId xmlns:p14="http://schemas.microsoft.com/office/powerpoint/2010/main" val="214998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de-DE" altLang="de-DE" smtClean="0"/>
              <a:t>Gebäude</a:t>
            </a:r>
          </a:p>
        </p:txBody>
      </p:sp>
      <p:sp>
        <p:nvSpPr>
          <p:cNvPr id="29699" name="Inhaltsplatzhalter 2"/>
          <p:cNvSpPr>
            <a:spLocks noGrp="1"/>
          </p:cNvSpPr>
          <p:nvPr>
            <p:ph idx="1"/>
          </p:nvPr>
        </p:nvSpPr>
        <p:spPr>
          <a:xfrm>
            <a:off x="682625" y="1671638"/>
            <a:ext cx="4537075" cy="4500562"/>
          </a:xfrm>
        </p:spPr>
        <p:txBody>
          <a:bodyPr/>
          <a:lstStyle/>
          <a:p>
            <a:r>
              <a:rPr lang="de-DE" altLang="de-DE" b="1" smtClean="0"/>
              <a:t>Definition</a:t>
            </a:r>
            <a:r>
              <a:rPr lang="de-DE" altLang="de-DE" smtClean="0"/>
              <a:t>: "selbständig benutzbare, überdeckte bauliche Anlagen, die von Menschen betreten werden können und geeignet sind, dem Schutz von Menschen, Tieren oder Sachen zu dienen."</a:t>
            </a:r>
          </a:p>
          <a:p>
            <a:r>
              <a:rPr lang="de-DE" altLang="de-DE" smtClean="0"/>
              <a:t>Es sind alle Gebäude nach Anlage 2 nachzuweisen (Wohnhaus, Betriebsgebäude,…), die dauerhaft errichtet sind und deren Herstellungskosten nach dem Stand vom 1. Januar 2002 4600 € und mehr betragen. (Bei Garagen entfällt die Abhängigkeit von den Herstellungskosten.)</a:t>
            </a:r>
          </a:p>
          <a:p>
            <a:r>
              <a:rPr lang="de-DE" altLang="de-DE" b="1" smtClean="0"/>
              <a:t>Indentifikation</a:t>
            </a:r>
            <a:r>
              <a:rPr lang="de-DE" altLang="de-DE" smtClean="0"/>
              <a:t>: Id (s. XML-Beispiel)</a:t>
            </a:r>
          </a:p>
          <a:p>
            <a:endParaRPr lang="de-DE" altLang="de-DE"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989138"/>
            <a:ext cx="36322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035050"/>
            <a:ext cx="4921250" cy="790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307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1900238"/>
            <a:ext cx="5545138" cy="876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949552543"/>
              </p:ext>
            </p:extLst>
          </p:nvPr>
        </p:nvGraphicFramePr>
        <p:xfrm>
          <a:off x="539552" y="583994"/>
          <a:ext cx="8137848" cy="5934286"/>
        </p:xfrm>
        <a:graphic>
          <a:graphicData uri="http://schemas.openxmlformats.org/drawingml/2006/table">
            <a:tbl>
              <a:tblPr firstRow="1" bandRow="1">
                <a:tableStyleId>{5C22544A-7EE6-4342-B048-85BDC9FD1C3A}</a:tableStyleId>
              </a:tblPr>
              <a:tblGrid>
                <a:gridCol w="5473553">
                  <a:extLst>
                    <a:ext uri="{9D8B030D-6E8A-4147-A177-3AD203B41FA5}">
                      <a16:colId xmlns:a16="http://schemas.microsoft.com/office/drawing/2014/main" val="2144398746"/>
                    </a:ext>
                  </a:extLst>
                </a:gridCol>
                <a:gridCol w="2664295">
                  <a:extLst>
                    <a:ext uri="{9D8B030D-6E8A-4147-A177-3AD203B41FA5}">
                      <a16:colId xmlns:a16="http://schemas.microsoft.com/office/drawing/2014/main" val="3149007266"/>
                    </a:ext>
                  </a:extLst>
                </a:gridCol>
              </a:tblGrid>
              <a:tr h="360899">
                <a:tc>
                  <a:txBody>
                    <a:bodyPr/>
                    <a:lstStyle/>
                    <a:p>
                      <a:pPr algn="l" fontAlgn="b"/>
                      <a:r>
                        <a:rPr lang="de-DE" sz="1100" b="0" i="0" u="none" strike="noStrike" kern="1200" dirty="0">
                          <a:solidFill>
                            <a:srgbClr val="000000"/>
                          </a:solidFill>
                          <a:effectLst/>
                          <a:latin typeface="Calibri" panose="020F0502020204030204" pitchFamily="34" charset="0"/>
                          <a:ea typeface="+mn-ea"/>
                          <a:cs typeface="+mn-cs"/>
                        </a:rPr>
                        <a:t>Ministerium für Landesentwicklung und Wohnen Baden-Württemberg, Referat 16, </a:t>
                      </a:r>
                      <a:r>
                        <a:rPr lang="de-DE" sz="1100" b="0" i="0" u="none" strike="noStrike" kern="1200" dirty="0" smtClean="0">
                          <a:solidFill>
                            <a:srgbClr val="000000"/>
                          </a:solidFill>
                          <a:effectLst/>
                          <a:latin typeface="Calibri" panose="020F0502020204030204" pitchFamily="34" charset="0"/>
                          <a:ea typeface="+mn-ea"/>
                          <a:cs typeface="+mn-cs"/>
                        </a:rPr>
                        <a:t>Vermessungs- </a:t>
                      </a:r>
                      <a:r>
                        <a:rPr lang="de-DE" sz="1100" b="0" i="0" u="none" strike="noStrike" kern="1200" dirty="0">
                          <a:solidFill>
                            <a:srgbClr val="000000"/>
                          </a:solidFill>
                          <a:effectLst/>
                          <a:latin typeface="Calibri" panose="020F0502020204030204" pitchFamily="34" charset="0"/>
                          <a:ea typeface="+mn-ea"/>
                          <a:cs typeface="+mn-cs"/>
                        </a:rPr>
                        <a:t>und Geoinformationstechnologie, Stuttgart</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2"/>
                        </a:rPr>
                        <a:t>https://www.mlw.baden-wuerttemberg.de/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1185044569"/>
                  </a:ext>
                </a:extLst>
              </a:tr>
              <a:tr h="360899">
                <a:tc>
                  <a:txBody>
                    <a:bodyPr/>
                    <a:lstStyle/>
                    <a:p>
                      <a:pPr algn="l" fontAlgn="b"/>
                      <a:r>
                        <a:rPr lang="de-DE" sz="1100" b="0" i="0" u="none" strike="noStrike" dirty="0">
                          <a:solidFill>
                            <a:srgbClr val="000000"/>
                          </a:solidFill>
                          <a:effectLst/>
                          <a:latin typeface="Calibri" panose="020F0502020204030204" pitchFamily="34" charset="0"/>
                        </a:rPr>
                        <a:t>Bayerisches Staatsministerium der Finanzen und für Heimat (</a:t>
                      </a:r>
                      <a:r>
                        <a:rPr lang="de-DE" sz="1100" b="0" i="0" u="none" strike="noStrike" dirty="0" err="1">
                          <a:solidFill>
                            <a:srgbClr val="000000"/>
                          </a:solidFill>
                          <a:effectLst/>
                          <a:latin typeface="Calibri" panose="020F0502020204030204" pitchFamily="34" charset="0"/>
                        </a:rPr>
                        <a:t>StMFH</a:t>
                      </a:r>
                      <a:r>
                        <a:rPr lang="de-DE" sz="1100" b="0" i="0" u="none" strike="noStrike" dirty="0">
                          <a:solidFill>
                            <a:srgbClr val="000000"/>
                          </a:solidFill>
                          <a:effectLst/>
                          <a:latin typeface="Calibri" panose="020F0502020204030204" pitchFamily="34" charset="0"/>
                        </a:rPr>
                        <a:t>), Abt. VII, Digitalisierung, Breitband und Vermessung, München</a:t>
                      </a:r>
                    </a:p>
                  </a:txBody>
                  <a:tcPr marL="0" marR="0" marT="0" marB="0" anchor="b"/>
                </a:tc>
                <a:tc>
                  <a:txBody>
                    <a:bodyPr/>
                    <a:lstStyle/>
                    <a:p>
                      <a:pPr algn="l" fontAlgn="b"/>
                      <a:r>
                        <a:rPr lang="de-DE" sz="1100" b="0" i="0" u="sng" strike="noStrike" dirty="0">
                          <a:solidFill>
                            <a:srgbClr val="0563C1"/>
                          </a:solidFill>
                          <a:effectLst/>
                          <a:latin typeface="Calibri" panose="020F0502020204030204" pitchFamily="34" charset="0"/>
                          <a:hlinkClick r:id="rId3"/>
                        </a:rPr>
                        <a:t>http://www.stmf.bayern.de/</a:t>
                      </a:r>
                      <a:endParaRPr lang="de-DE" sz="1100" b="0" i="0" u="sng" strike="noStrike" dirty="0">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899462454"/>
                  </a:ext>
                </a:extLst>
              </a:tr>
              <a:tr h="187666">
                <a:tc>
                  <a:txBody>
                    <a:bodyPr/>
                    <a:lstStyle/>
                    <a:p>
                      <a:pPr algn="l" fontAlgn="b"/>
                      <a:r>
                        <a:rPr lang="de-DE" sz="1100" b="0" i="0" u="none" strike="noStrike" dirty="0">
                          <a:solidFill>
                            <a:srgbClr val="000000"/>
                          </a:solidFill>
                          <a:effectLst/>
                          <a:latin typeface="Calibri" panose="020F0502020204030204" pitchFamily="34" charset="0"/>
                        </a:rPr>
                        <a:t>Senatsverwaltung für Stadtentwicklung, Bauen und Wohnen, Abt. III - Geoinformation, Berlin</a:t>
                      </a:r>
                    </a:p>
                  </a:txBody>
                  <a:tcPr marL="0" marR="0" marT="0" marB="0" anchor="b"/>
                </a:tc>
                <a:tc>
                  <a:txBody>
                    <a:bodyPr/>
                    <a:lstStyle/>
                    <a:p>
                      <a:pPr algn="l" fontAlgn="b"/>
                      <a:r>
                        <a:rPr lang="de-DE" sz="1100" b="0" i="0" u="sng" strike="noStrike" dirty="0" smtClean="0">
                          <a:solidFill>
                            <a:srgbClr val="0563C1"/>
                          </a:solidFill>
                          <a:effectLst/>
                          <a:latin typeface="Calibri" panose="020F0502020204030204" pitchFamily="34" charset="0"/>
                          <a:hlinkClick r:id="rId4"/>
                        </a:rPr>
                        <a:t>Link</a:t>
                      </a:r>
                      <a:endParaRPr lang="de-DE" sz="1100" b="0" i="0" u="sng" strike="noStrike" dirty="0">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1837822282"/>
                  </a:ext>
                </a:extLst>
              </a:tr>
              <a:tr h="196579">
                <a:tc>
                  <a:txBody>
                    <a:bodyPr/>
                    <a:lstStyle/>
                    <a:p>
                      <a:pPr algn="l" fontAlgn="b"/>
                      <a:r>
                        <a:rPr lang="de-DE" sz="1100" b="0" i="0" u="none" strike="noStrike">
                          <a:solidFill>
                            <a:srgbClr val="000000"/>
                          </a:solidFill>
                          <a:effectLst/>
                          <a:latin typeface="Calibri" panose="020F0502020204030204" pitchFamily="34" charset="0"/>
                        </a:rPr>
                        <a:t>Ministerium des Innern und für Kommunales des Landes Brandenburg, Referat 13, Potsdam</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5"/>
                        </a:rPr>
                        <a:t>http://www.vermessung.brandenburg.de/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562044266"/>
                  </a:ext>
                </a:extLst>
              </a:tr>
              <a:tr h="360899">
                <a:tc>
                  <a:txBody>
                    <a:bodyPr/>
                    <a:lstStyle/>
                    <a:p>
                      <a:pPr algn="l" fontAlgn="b"/>
                      <a:r>
                        <a:rPr lang="de-DE" sz="1100" b="0" i="0" u="none" strike="noStrike">
                          <a:solidFill>
                            <a:srgbClr val="000000"/>
                          </a:solidFill>
                          <a:effectLst/>
                          <a:latin typeface="Calibri" panose="020F0502020204030204" pitchFamily="34" charset="0"/>
                        </a:rPr>
                        <a:t>Freie Hansestadt Bremen, Die Senatorin für Bau, Mobilität und Stadtentwicklung, Ref. 66, Geoinformationswesen, Service-Center Bau</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6"/>
                        </a:rPr>
                        <a:t>http://www.bauumwelt.bremen.de/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1101929787"/>
                  </a:ext>
                </a:extLst>
              </a:tr>
              <a:tr h="199723">
                <a:tc>
                  <a:txBody>
                    <a:bodyPr/>
                    <a:lstStyle/>
                    <a:p>
                      <a:pPr algn="l" fontAlgn="b"/>
                      <a:r>
                        <a:rPr lang="de-DE" sz="1100" b="0" i="0" u="none" strike="noStrike">
                          <a:solidFill>
                            <a:srgbClr val="000000"/>
                          </a:solidFill>
                          <a:effectLst/>
                          <a:latin typeface="Calibri" panose="020F0502020204030204" pitchFamily="34" charset="0"/>
                        </a:rPr>
                        <a:t>Freie und Hansestadt Hamburg - Landesbetrieb Geoinformation und Vermessung</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7"/>
                        </a:rPr>
                        <a:t>http://www.fhh.hamburg.de/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2471622739"/>
                  </a:ext>
                </a:extLst>
              </a:tr>
              <a:tr h="360899">
                <a:tc>
                  <a:txBody>
                    <a:bodyPr/>
                    <a:lstStyle/>
                    <a:p>
                      <a:pPr algn="l" fontAlgn="b"/>
                      <a:r>
                        <a:rPr lang="de-DE" sz="1100" b="0" i="0" u="none" strike="noStrike">
                          <a:solidFill>
                            <a:srgbClr val="000000"/>
                          </a:solidFill>
                          <a:effectLst/>
                          <a:latin typeface="Calibri" panose="020F0502020204030204" pitchFamily="34" charset="0"/>
                        </a:rPr>
                        <a:t>Hessisches Ministerium für Wirtschaft, Energie, Verkehr und Wohnen Referat Geoinformation, Vermessung, Flurneuordnung, Wiesbaden</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8"/>
                        </a:rPr>
                        <a:t>http://www.wirtschaft.hessen.de/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1535664761"/>
                  </a:ext>
                </a:extLst>
              </a:tr>
              <a:tr h="339878">
                <a:tc>
                  <a:txBody>
                    <a:bodyPr/>
                    <a:lstStyle/>
                    <a:p>
                      <a:pPr algn="l" fontAlgn="b"/>
                      <a:r>
                        <a:rPr lang="de-DE" sz="1100" b="0" i="0" u="none" strike="noStrike" dirty="0">
                          <a:solidFill>
                            <a:srgbClr val="000000"/>
                          </a:solidFill>
                          <a:effectLst/>
                          <a:latin typeface="Calibri" panose="020F0502020204030204" pitchFamily="34" charset="0"/>
                        </a:rPr>
                        <a:t>Ministerium für Inneres, Bau und Digitalisierung Mecklenburg-Vorpommern, Abt. 2, </a:t>
                      </a:r>
                      <a:r>
                        <a:rPr lang="de-DE" sz="1100" b="0" i="0" u="none" strike="noStrike" dirty="0" err="1">
                          <a:solidFill>
                            <a:srgbClr val="000000"/>
                          </a:solidFill>
                          <a:effectLst/>
                          <a:latin typeface="Calibri" panose="020F0502020204030204" pitchFamily="34" charset="0"/>
                        </a:rPr>
                        <a:t>Refererat</a:t>
                      </a:r>
                      <a:r>
                        <a:rPr lang="de-DE" sz="1100" b="0" i="0" u="none" strike="noStrike" dirty="0">
                          <a:solidFill>
                            <a:srgbClr val="000000"/>
                          </a:solidFill>
                          <a:effectLst/>
                          <a:latin typeface="Calibri" panose="020F0502020204030204" pitchFamily="34" charset="0"/>
                        </a:rPr>
                        <a:t> 260 Geoinformations-, Vermessungs- und Katasterwesen, </a:t>
                      </a:r>
                      <a:r>
                        <a:rPr lang="de-DE" sz="1100" b="0" i="0" u="none" strike="noStrike" dirty="0" smtClean="0">
                          <a:solidFill>
                            <a:srgbClr val="000000"/>
                          </a:solidFill>
                          <a:effectLst/>
                          <a:latin typeface="Calibri" panose="020F0502020204030204" pitchFamily="34" charset="0"/>
                        </a:rPr>
                        <a:t>Schwerin</a:t>
                      </a:r>
                      <a:endParaRPr lang="de-DE"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de-DE" sz="1100" b="0" i="0" u="sng" strike="noStrike" dirty="0">
                          <a:solidFill>
                            <a:srgbClr val="0563C1"/>
                          </a:solidFill>
                          <a:effectLst/>
                          <a:latin typeface="Calibri" panose="020F0502020204030204" pitchFamily="34" charset="0"/>
                          <a:hlinkClick r:id="rId9"/>
                        </a:rPr>
                        <a:t>http://www.mv-regierung.de/</a:t>
                      </a:r>
                      <a:endParaRPr lang="de-DE" sz="1100" b="0" i="0" u="sng" strike="noStrike" dirty="0">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4187204160"/>
                  </a:ext>
                </a:extLst>
              </a:tr>
              <a:tr h="360899">
                <a:tc>
                  <a:txBody>
                    <a:bodyPr/>
                    <a:lstStyle/>
                    <a:p>
                      <a:pPr algn="l" fontAlgn="b"/>
                      <a:r>
                        <a:rPr lang="de-DE" sz="1100" b="0" i="0" u="none" strike="noStrike">
                          <a:solidFill>
                            <a:srgbClr val="000000"/>
                          </a:solidFill>
                          <a:effectLst/>
                          <a:latin typeface="Calibri" panose="020F0502020204030204" pitchFamily="34" charset="0"/>
                        </a:rPr>
                        <a:t>Niedersächsisches Ministerium für Inneres und Sport, Referat 44, Vermessung, Geoinformation, Kampfmittelbeseitigung, Hannover</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10"/>
                        </a:rPr>
                        <a:t>http://www.mi.niedersachsen.de/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717860982"/>
                  </a:ext>
                </a:extLst>
              </a:tr>
              <a:tr h="163146">
                <a:tc>
                  <a:txBody>
                    <a:bodyPr/>
                    <a:lstStyle/>
                    <a:p>
                      <a:pPr algn="l" fontAlgn="b"/>
                      <a:r>
                        <a:rPr lang="de-DE" sz="1100" b="0" i="0" u="none" strike="noStrike">
                          <a:solidFill>
                            <a:srgbClr val="000000"/>
                          </a:solidFill>
                          <a:effectLst/>
                          <a:latin typeface="Calibri" panose="020F0502020204030204" pitchFamily="34" charset="0"/>
                        </a:rPr>
                        <a:t>Ministerium des Innern des Landes Nordrhein-Westfalen, Referat 37, Düsseldorf</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11"/>
                        </a:rPr>
                        <a:t>http://www.vermessung.nrw.de/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1884731171"/>
                  </a:ext>
                </a:extLst>
              </a:tr>
              <a:tr h="176732">
                <a:tc>
                  <a:txBody>
                    <a:bodyPr/>
                    <a:lstStyle/>
                    <a:p>
                      <a:pPr algn="l" fontAlgn="b"/>
                      <a:r>
                        <a:rPr lang="de-DE" sz="1100" b="0" i="0" u="none" strike="noStrike">
                          <a:solidFill>
                            <a:srgbClr val="000000"/>
                          </a:solidFill>
                          <a:effectLst/>
                          <a:latin typeface="Calibri" panose="020F0502020204030204" pitchFamily="34" charset="0"/>
                        </a:rPr>
                        <a:t>Ministerium des Innern und für Sport des Landes Rheinland-Pfalz, Mainz</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12"/>
                        </a:rPr>
                        <a:t>https://mdi.rlp.de/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2080044161"/>
                  </a:ext>
                </a:extLst>
              </a:tr>
              <a:tr h="163146">
                <a:tc>
                  <a:txBody>
                    <a:bodyPr/>
                    <a:lstStyle/>
                    <a:p>
                      <a:pPr algn="l" fontAlgn="b"/>
                      <a:r>
                        <a:rPr lang="de-DE" sz="1100" b="0" i="0" u="none" strike="noStrike">
                          <a:solidFill>
                            <a:srgbClr val="000000"/>
                          </a:solidFill>
                          <a:effectLst/>
                          <a:latin typeface="Calibri" panose="020F0502020204030204" pitchFamily="34" charset="0"/>
                        </a:rPr>
                        <a:t>Sächsisches Staatsministerium für Regionalentwicklung, Referat 42, Dresden</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13"/>
                        </a:rPr>
                        <a:t>http://www.smr.sachsen.de/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130077463"/>
                  </a:ext>
                </a:extLst>
              </a:tr>
              <a:tr h="360899">
                <a:tc>
                  <a:txBody>
                    <a:bodyPr/>
                    <a:lstStyle/>
                    <a:p>
                      <a:pPr algn="l" fontAlgn="b"/>
                      <a:r>
                        <a:rPr lang="de-DE" sz="1100" b="0" i="0" u="none" strike="noStrike">
                          <a:solidFill>
                            <a:srgbClr val="000000"/>
                          </a:solidFill>
                          <a:effectLst/>
                          <a:latin typeface="Calibri" panose="020F0502020204030204" pitchFamily="34" charset="0"/>
                        </a:rPr>
                        <a:t>Ministerium für Umwelt, Klima, Mobilität, Agrar und Verbraucherschutz, Ref. B/3, Geoinformation, Landentwicklung, Rechtsangelgenheiten der Abteilung, Saarbrücken</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14"/>
                        </a:rPr>
                        <a:t>http://www.umwelt.saarland.de/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1224639944"/>
                  </a:ext>
                </a:extLst>
              </a:tr>
              <a:tr h="360899">
                <a:tc>
                  <a:txBody>
                    <a:bodyPr/>
                    <a:lstStyle/>
                    <a:p>
                      <a:pPr algn="l" fontAlgn="b"/>
                      <a:r>
                        <a:rPr lang="de-DE" sz="1100" b="0" i="0" u="none" strike="noStrike">
                          <a:solidFill>
                            <a:srgbClr val="000000"/>
                          </a:solidFill>
                          <a:effectLst/>
                          <a:latin typeface="Calibri" panose="020F0502020204030204" pitchFamily="34" charset="0"/>
                        </a:rPr>
                        <a:t>Ministerium für Infrastruktur und Digitales des Landes Sachsen-Anhalt, Abteilung 4, Digitale Gesellschaft und Geoinformation, Magdeburg</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15"/>
                        </a:rPr>
                        <a:t>https://mid.sachsen-anhalt.de/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2457427212"/>
                  </a:ext>
                </a:extLst>
              </a:tr>
              <a:tr h="360899">
                <a:tc>
                  <a:txBody>
                    <a:bodyPr/>
                    <a:lstStyle/>
                    <a:p>
                      <a:pPr algn="l" fontAlgn="b"/>
                      <a:r>
                        <a:rPr lang="de-DE" sz="1100" b="0" i="0" u="none" strike="noStrike">
                          <a:solidFill>
                            <a:srgbClr val="000000"/>
                          </a:solidFill>
                          <a:effectLst/>
                          <a:latin typeface="Calibri" panose="020F0502020204030204" pitchFamily="34" charset="0"/>
                        </a:rPr>
                        <a:t>Ministerium für Inneres, lKommunales, Wohnen und Sport des Landes Schleswig-Holstein, Referat IV 54, Bauordnungsrecht, Vermessung und Geoinformation, Kiel</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16"/>
                        </a:rPr>
                        <a:t>http://www.vermessung.schleswig-holstein.de/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1107752721"/>
                  </a:ext>
                </a:extLst>
              </a:tr>
              <a:tr h="360899">
                <a:tc>
                  <a:txBody>
                    <a:bodyPr/>
                    <a:lstStyle/>
                    <a:p>
                      <a:pPr algn="l" fontAlgn="b"/>
                      <a:r>
                        <a:rPr lang="de-DE" sz="1100" b="0" i="0" u="none" strike="noStrike">
                          <a:solidFill>
                            <a:srgbClr val="000000"/>
                          </a:solidFill>
                          <a:effectLst/>
                          <a:latin typeface="Calibri" panose="020F0502020204030204" pitchFamily="34" charset="0"/>
                        </a:rPr>
                        <a:t>Thüringer Ministerium für Infrastruktur und Landwirtschaft, Ref. 46, Kataster- und Vermessungswesen, Erfurt</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17"/>
                        </a:rPr>
                        <a:t>http://www.thueringen.de/vermessung</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3015530655"/>
                  </a:ext>
                </a:extLst>
              </a:tr>
              <a:tr h="163146">
                <a:tc>
                  <a:txBody>
                    <a:bodyPr/>
                    <a:lstStyle/>
                    <a:p>
                      <a:pPr algn="l" fontAlgn="b"/>
                      <a:r>
                        <a:rPr lang="de-DE" sz="1100" b="0" i="0" u="none" strike="noStrike" dirty="0">
                          <a:solidFill>
                            <a:srgbClr val="000000"/>
                          </a:solidFill>
                          <a:effectLst/>
                          <a:latin typeface="Calibri" panose="020F0502020204030204" pitchFamily="34" charset="0"/>
                        </a:rPr>
                        <a:t>Bundesministerium des Innern und für Heimat, Referat H II 5, Geoinformationswesen, Berlin</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18"/>
                        </a:rPr>
                        <a:t>http://www.bmi.bund.de/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2989906905"/>
                  </a:ext>
                </a:extLst>
              </a:tr>
              <a:tr h="360899">
                <a:tc>
                  <a:txBody>
                    <a:bodyPr/>
                    <a:lstStyle/>
                    <a:p>
                      <a:pPr algn="l" fontAlgn="b"/>
                      <a:r>
                        <a:rPr lang="de-DE" sz="1100" b="0" i="0" u="none" strike="noStrike">
                          <a:solidFill>
                            <a:srgbClr val="000000"/>
                          </a:solidFill>
                          <a:effectLst/>
                          <a:latin typeface="Calibri" panose="020F0502020204030204" pitchFamily="34" charset="0"/>
                        </a:rPr>
                        <a:t>Bundesministerium für Digitales und Verkehr (BMDV), Ref. DP23 Datenplattformen, Datenmanagement, Onlinezugangsgesetz, Bonn</a:t>
                      </a:r>
                    </a:p>
                  </a:txBody>
                  <a:tcPr marL="0" marR="0" marT="0" marB="0" anchor="b"/>
                </a:tc>
                <a:tc>
                  <a:txBody>
                    <a:bodyPr/>
                    <a:lstStyle/>
                    <a:p>
                      <a:pPr algn="l" fontAlgn="b"/>
                      <a:r>
                        <a:rPr lang="de-DE" sz="1100" b="0" i="0" u="sng" strike="noStrike">
                          <a:solidFill>
                            <a:srgbClr val="0563C1"/>
                          </a:solidFill>
                          <a:effectLst/>
                          <a:latin typeface="Calibri" panose="020F0502020204030204" pitchFamily="34" charset="0"/>
                          <a:hlinkClick r:id="rId19"/>
                        </a:rPr>
                        <a:t>http://www.bmdv.bund.de/</a:t>
                      </a:r>
                      <a:endParaRPr lang="de-DE" sz="11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4188214766"/>
                  </a:ext>
                </a:extLst>
              </a:tr>
              <a:tr h="360899">
                <a:tc>
                  <a:txBody>
                    <a:bodyPr/>
                    <a:lstStyle/>
                    <a:p>
                      <a:pPr algn="l" fontAlgn="b"/>
                      <a:r>
                        <a:rPr lang="de-DE" sz="1100" b="0" i="0" u="none" strike="noStrike">
                          <a:solidFill>
                            <a:srgbClr val="000000"/>
                          </a:solidFill>
                          <a:effectLst/>
                          <a:latin typeface="Calibri" panose="020F0502020204030204" pitchFamily="34" charset="0"/>
                        </a:rPr>
                        <a:t>Bundesministerium der Verteidigung, Referat CIT II 8, Berlin</a:t>
                      </a:r>
                    </a:p>
                  </a:txBody>
                  <a:tcPr marL="0" marR="0" marT="0" marB="0" anchor="b"/>
                </a:tc>
                <a:tc>
                  <a:txBody>
                    <a:bodyPr/>
                    <a:lstStyle/>
                    <a:p>
                      <a:pPr algn="l" fontAlgn="b"/>
                      <a:r>
                        <a:rPr lang="de-DE" sz="1100" b="0" i="0" u="sng" strike="noStrike" dirty="0">
                          <a:solidFill>
                            <a:srgbClr val="0563C1"/>
                          </a:solidFill>
                          <a:effectLst/>
                          <a:latin typeface="Calibri" panose="020F0502020204030204" pitchFamily="34" charset="0"/>
                          <a:hlinkClick r:id="rId20"/>
                        </a:rPr>
                        <a:t>http://www.bmvg.de/</a:t>
                      </a:r>
                      <a:endParaRPr lang="de-DE" sz="1100" b="0" i="0" u="sng" strike="noStrike" dirty="0">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2225436589"/>
                  </a:ext>
                </a:extLst>
              </a:tr>
              <a:tr h="360899">
                <a:tc>
                  <a:txBody>
                    <a:bodyPr/>
                    <a:lstStyle/>
                    <a:p>
                      <a:pPr algn="l" fontAlgn="b"/>
                      <a:r>
                        <a:rPr lang="de-DE" sz="1100" b="0" i="0" u="none" strike="noStrike" dirty="0">
                          <a:solidFill>
                            <a:srgbClr val="000000"/>
                          </a:solidFill>
                          <a:effectLst/>
                          <a:latin typeface="Calibri" panose="020F0502020204030204" pitchFamily="34" charset="0"/>
                        </a:rPr>
                        <a:t>Leiter des Geoinformationsdienstes der Bundeswehr, Mercator-Kaserne, Euskirchen</a:t>
                      </a:r>
                    </a:p>
                  </a:txBody>
                  <a:tcPr marL="0" marR="0" marT="0" marB="0" anchor="b"/>
                </a:tc>
                <a:tc>
                  <a:txBody>
                    <a:bodyPr/>
                    <a:lstStyle/>
                    <a:p>
                      <a:pPr algn="l" fontAlgn="b"/>
                      <a:r>
                        <a:rPr lang="de-DE" sz="1100" b="0" i="0" u="sng" strike="noStrike" dirty="0" smtClean="0">
                          <a:solidFill>
                            <a:srgbClr val="0563C1"/>
                          </a:solidFill>
                          <a:effectLst/>
                          <a:latin typeface="Calibri" panose="020F0502020204030204" pitchFamily="34" charset="0"/>
                          <a:hlinkClick r:id="rId21"/>
                        </a:rPr>
                        <a:t>Link</a:t>
                      </a:r>
                      <a:endParaRPr lang="de-DE" sz="1100" b="0" i="0" u="sng" strike="noStrike" dirty="0">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3543834626"/>
                  </a:ext>
                </a:extLst>
              </a:tr>
            </a:tbl>
          </a:graphicData>
        </a:graphic>
      </p:graphicFrame>
    </p:spTree>
    <p:extLst>
      <p:ext uri="{BB962C8B-B14F-4D97-AF65-F5344CB8AC3E}">
        <p14:creationId xmlns:p14="http://schemas.microsoft.com/office/powerpoint/2010/main" val="30979115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a:off x="2339752" y="5935345"/>
            <a:ext cx="5724128" cy="461665"/>
          </a:xfrm>
          <a:prstGeom prst="rect">
            <a:avLst/>
          </a:prstGeom>
        </p:spPr>
        <p:txBody>
          <a:bodyPr wrap="square">
            <a:spAutoFit/>
          </a:bodyPr>
          <a:lstStyle/>
          <a:p>
            <a:r>
              <a:rPr lang="de-DE" sz="1200" dirty="0"/>
              <a:t>https://www.lgln.niedersachsen.de/download/126790/Basiswissen_ALKIS_ETRS89_Schulungsmaterial_Stand_12.04.2010.pdf</a:t>
            </a:r>
          </a:p>
        </p:txBody>
      </p:sp>
      <p:pic>
        <p:nvPicPr>
          <p:cNvPr id="1026" name="Picture 2" descr="C:\Users\behr\AppData\Local\Temp\SNAGHTML2e0362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4664"/>
            <a:ext cx="7390832" cy="540923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extLst>
      <p:ext uri="{BB962C8B-B14F-4D97-AF65-F5344CB8AC3E}">
        <p14:creationId xmlns:p14="http://schemas.microsoft.com/office/powerpoint/2010/main" val="3062063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DE" altLang="de-DE" dirty="0" smtClean="0"/>
              <a:t>Bauteile, Besondere Gebäudelinie</a:t>
            </a:r>
          </a:p>
        </p:txBody>
      </p:sp>
      <p:sp>
        <p:nvSpPr>
          <p:cNvPr id="31747" name="Inhaltsplatzhalter 2"/>
          <p:cNvSpPr>
            <a:spLocks noGrp="1"/>
          </p:cNvSpPr>
          <p:nvPr>
            <p:ph idx="1"/>
          </p:nvPr>
        </p:nvSpPr>
        <p:spPr/>
        <p:txBody>
          <a:bodyPr/>
          <a:lstStyle/>
          <a:p>
            <a:r>
              <a:rPr lang="de-DE" altLang="de-DE" smtClean="0"/>
              <a:t>Teile von Gebäuden, die gegenüber dem jeweiligen Objekt „Gebäude“ abweichende bzw. besondere Eigenschaften (ausgestaltende Merkmale) haben, z.B. von der dominanten Gebäudeform </a:t>
            </a:r>
          </a:p>
          <a:p>
            <a:endParaRPr lang="de-DE" altLang="de-DE" smtClean="0"/>
          </a:p>
          <a:p>
            <a:endParaRPr lang="de-DE" altLang="de-DE" smtClean="0"/>
          </a:p>
          <a:p>
            <a:endParaRPr lang="de-DE" altLang="de-DE" smtClean="0"/>
          </a:p>
          <a:p>
            <a:endParaRPr lang="de-DE" altLang="de-DE" smtClean="0"/>
          </a:p>
          <a:p>
            <a:endParaRPr lang="de-DE" altLang="de-DE" smtClean="0"/>
          </a:p>
          <a:p>
            <a:endParaRPr lang="de-DE" altLang="de-DE" smtClean="0"/>
          </a:p>
          <a:p>
            <a:endParaRPr lang="de-DE" altLang="de-DE" smtClean="0"/>
          </a:p>
          <a:p>
            <a:endParaRPr lang="de-DE" altLang="de-DE" smtClean="0"/>
          </a:p>
          <a:p>
            <a:endParaRPr lang="de-DE" altLang="de-DE" smtClean="0"/>
          </a:p>
          <a:p>
            <a:r>
              <a:rPr lang="de-DE" altLang="de-DE" smtClean="0"/>
              <a:t>werden in der Objektart „Bauteil“ als REO geführt.</a:t>
            </a:r>
          </a:p>
          <a:p>
            <a:pPr lvl="1"/>
            <a:r>
              <a:rPr lang="de-DE" altLang="de-DE" smtClean="0"/>
              <a:t>als flächenförmige Objekte, liegen immer innerhalb eines Gebäudes</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31749" name="Picture 7" descr="C:\Users\behr\AppData\Local\Temp\SNAGHTML39bd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636838"/>
            <a:ext cx="446405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de-DE" altLang="de-DE" dirty="0"/>
              <a:t>Bauteile, Besondere </a:t>
            </a:r>
            <a:r>
              <a:rPr lang="de-DE" altLang="de-DE" dirty="0" smtClean="0"/>
              <a:t>Gebäudelinie II</a:t>
            </a:r>
          </a:p>
        </p:txBody>
      </p:sp>
      <p:sp>
        <p:nvSpPr>
          <p:cNvPr id="32771" name="Inhaltsplatzhalter 2"/>
          <p:cNvSpPr>
            <a:spLocks noGrp="1"/>
          </p:cNvSpPr>
          <p:nvPr>
            <p:ph idx="1"/>
          </p:nvPr>
        </p:nvSpPr>
        <p:spPr/>
        <p:txBody>
          <a:bodyPr/>
          <a:lstStyle/>
          <a:p>
            <a:r>
              <a:rPr lang="de-DE" altLang="de-DE" dirty="0" smtClean="0"/>
              <a:t>Durchfahrt</a:t>
            </a:r>
          </a:p>
          <a:p>
            <a:endParaRPr lang="de-DE" altLang="de-DE" dirty="0" smtClean="0"/>
          </a:p>
          <a:p>
            <a:endParaRPr lang="de-DE" altLang="de-DE" dirty="0" smtClean="0"/>
          </a:p>
          <a:p>
            <a:endParaRPr lang="de-DE" altLang="de-DE" dirty="0" smtClean="0"/>
          </a:p>
          <a:p>
            <a:endParaRPr lang="de-DE" altLang="de-DE" dirty="0" smtClean="0"/>
          </a:p>
          <a:p>
            <a:endParaRPr lang="de-DE" altLang="de-DE" dirty="0" smtClean="0"/>
          </a:p>
          <a:p>
            <a:r>
              <a:rPr lang="de-DE" altLang="de-DE" dirty="0" smtClean="0"/>
              <a:t>Loggia und Arkade</a:t>
            </a:r>
          </a:p>
          <a:p>
            <a:endParaRPr lang="de-DE" altLang="de-DE" dirty="0"/>
          </a:p>
          <a:p>
            <a:endParaRPr lang="de-DE" altLang="de-DE" dirty="0" smtClean="0"/>
          </a:p>
          <a:p>
            <a:endParaRPr lang="de-DE" altLang="de-DE" dirty="0"/>
          </a:p>
          <a:p>
            <a:endParaRPr lang="de-DE" altLang="de-DE" dirty="0" smtClean="0"/>
          </a:p>
          <a:p>
            <a:endParaRPr lang="de-DE" altLang="de-DE" dirty="0"/>
          </a:p>
          <a:p>
            <a:r>
              <a:rPr lang="de-DE" altLang="de-DE" dirty="0"/>
              <a:t>Durchfahrt an </a:t>
            </a:r>
            <a:r>
              <a:rPr lang="de-DE" altLang="de-DE" dirty="0" smtClean="0"/>
              <a:t/>
            </a:r>
            <a:br>
              <a:rPr lang="de-DE" altLang="de-DE" dirty="0" smtClean="0"/>
            </a:br>
            <a:r>
              <a:rPr lang="de-DE" altLang="de-DE" dirty="0" smtClean="0"/>
              <a:t>überbauter </a:t>
            </a:r>
            <a:r>
              <a:rPr lang="de-DE" altLang="de-DE" dirty="0"/>
              <a:t>Straße</a:t>
            </a:r>
          </a:p>
          <a:p>
            <a:endParaRPr lang="de-DE" altLang="de-DE" dirty="0"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32774" name="Picture 2" descr="C:\Users\behr\AppData\Local\Temp\SNAGHTMLa656d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852936"/>
            <a:ext cx="3743672" cy="163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feld 1"/>
          <p:cNvSpPr txBox="1">
            <a:spLocks noChangeArrowheads="1"/>
          </p:cNvSpPr>
          <p:nvPr/>
        </p:nvSpPr>
        <p:spPr bwMode="auto">
          <a:xfrm rot="-5400000">
            <a:off x="8005763" y="4121150"/>
            <a:ext cx="1722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eaLnBrk="0" fontAlgn="base" hangingPunct="0">
              <a:spcBef>
                <a:spcPct val="0"/>
              </a:spcBef>
              <a:spcAft>
                <a:spcPct val="0"/>
              </a:spcAft>
              <a:defRPr sz="1600">
                <a:solidFill>
                  <a:schemeClr val="tx1"/>
                </a:solidFill>
                <a:latin typeface="Calibri" pitchFamily="34" charset="0"/>
                <a:cs typeface="Arial" charset="0"/>
              </a:defRPr>
            </a:lvl6pPr>
            <a:lvl7pPr marL="2971800" indent="-228600" eaLnBrk="0" fontAlgn="base" hangingPunct="0">
              <a:spcBef>
                <a:spcPct val="0"/>
              </a:spcBef>
              <a:spcAft>
                <a:spcPct val="0"/>
              </a:spcAft>
              <a:defRPr sz="1600">
                <a:solidFill>
                  <a:schemeClr val="tx1"/>
                </a:solidFill>
                <a:latin typeface="Calibri" pitchFamily="34" charset="0"/>
                <a:cs typeface="Arial" charset="0"/>
              </a:defRPr>
            </a:lvl7pPr>
            <a:lvl8pPr marL="3429000" indent="-228600" eaLnBrk="0" fontAlgn="base" hangingPunct="0">
              <a:spcBef>
                <a:spcPct val="0"/>
              </a:spcBef>
              <a:spcAft>
                <a:spcPct val="0"/>
              </a:spcAft>
              <a:defRPr sz="1600">
                <a:solidFill>
                  <a:schemeClr val="tx1"/>
                </a:solidFill>
                <a:latin typeface="Calibri" pitchFamily="34" charset="0"/>
                <a:cs typeface="Arial" charset="0"/>
              </a:defRPr>
            </a:lvl8pPr>
            <a:lvl9pPr marL="3886200" indent="-228600"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de-DE" altLang="de-DE"/>
              <a:t>Quelle: unbekannt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369330"/>
            <a:ext cx="2129599" cy="127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412776"/>
            <a:ext cx="979413" cy="1214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4936" y="4956812"/>
            <a:ext cx="2261437" cy="146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4616" y="4812796"/>
            <a:ext cx="1751235" cy="146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a:extLst>
              <a:ext uri="{28A0092B-C50C-407E-A947-70E740481C1C}">
                <a14:useLocalDpi xmlns:a14="http://schemas.microsoft.com/office/drawing/2010/main" val="0"/>
              </a:ext>
            </a:extLst>
          </a:blip>
          <a:stretch>
            <a:fillRect/>
          </a:stretch>
        </p:blipFill>
        <p:spPr>
          <a:xfrm>
            <a:off x="1547664" y="1268760"/>
            <a:ext cx="2457450" cy="3582670"/>
          </a:xfrm>
          <a:prstGeom prst="rect">
            <a:avLst/>
          </a:prstGeom>
        </p:spPr>
      </p:pic>
      <p:pic>
        <p:nvPicPr>
          <p:cNvPr id="6" name="Grafik 5"/>
          <p:cNvPicPr/>
          <p:nvPr/>
        </p:nvPicPr>
        <p:blipFill>
          <a:blip r:embed="rId3">
            <a:extLst>
              <a:ext uri="{28A0092B-C50C-407E-A947-70E740481C1C}">
                <a14:useLocalDpi xmlns:a14="http://schemas.microsoft.com/office/drawing/2010/main" val="0"/>
              </a:ext>
            </a:extLst>
          </a:blip>
          <a:stretch>
            <a:fillRect/>
          </a:stretch>
        </p:blipFill>
        <p:spPr>
          <a:xfrm>
            <a:off x="4355976" y="1268760"/>
            <a:ext cx="2941955" cy="3581400"/>
          </a:xfrm>
          <a:prstGeom prst="rect">
            <a:avLst/>
          </a:prstGeom>
        </p:spPr>
      </p:pic>
      <p:sp>
        <p:nvSpPr>
          <p:cNvPr id="7" name="Textfeld 6"/>
          <p:cNvSpPr txBox="1"/>
          <p:nvPr/>
        </p:nvSpPr>
        <p:spPr>
          <a:xfrm>
            <a:off x="611560" y="476672"/>
            <a:ext cx="3041667" cy="584775"/>
          </a:xfrm>
          <a:prstGeom prst="rect">
            <a:avLst/>
          </a:prstGeom>
          <a:noFill/>
        </p:spPr>
        <p:txBody>
          <a:bodyPr wrap="none" rtlCol="0">
            <a:spAutoFit/>
          </a:bodyPr>
          <a:lstStyle/>
          <a:p>
            <a:r>
              <a:rPr lang="en-US" dirty="0" err="1" smtClean="0"/>
              <a:t>Ein</a:t>
            </a:r>
            <a:r>
              <a:rPr lang="en-US" dirty="0" smtClean="0"/>
              <a:t> </a:t>
            </a:r>
            <a:r>
              <a:rPr lang="en-US" dirty="0" err="1" smtClean="0"/>
              <a:t>Beispiel</a:t>
            </a:r>
            <a:r>
              <a:rPr lang="en-US" dirty="0" smtClean="0"/>
              <a:t> </a:t>
            </a:r>
            <a:r>
              <a:rPr lang="en-US" dirty="0" err="1" smtClean="0"/>
              <a:t>aus</a:t>
            </a:r>
            <a:r>
              <a:rPr lang="en-US" dirty="0" smtClean="0"/>
              <a:t> den LGL-</a:t>
            </a:r>
            <a:r>
              <a:rPr lang="en-US" dirty="0" err="1" smtClean="0"/>
              <a:t>Testdaten</a:t>
            </a:r>
            <a:endParaRPr lang="en-US" dirty="0" smtClean="0"/>
          </a:p>
          <a:p>
            <a:r>
              <a:rPr lang="en-US" dirty="0" smtClean="0"/>
              <a:t>Das </a:t>
            </a:r>
            <a:r>
              <a:rPr lang="en-US" dirty="0" err="1" smtClean="0"/>
              <a:t>Flurstück</a:t>
            </a:r>
            <a:r>
              <a:rPr lang="en-US" dirty="0" smtClean="0"/>
              <a:t> 2019/1</a:t>
            </a:r>
            <a:endParaRPr lang="en-US" dirty="0"/>
          </a:p>
        </p:txBody>
      </p:sp>
      <p:sp>
        <p:nvSpPr>
          <p:cNvPr id="8" name="Rechteck 7"/>
          <p:cNvSpPr/>
          <p:nvPr/>
        </p:nvSpPr>
        <p:spPr>
          <a:xfrm>
            <a:off x="755576" y="5517232"/>
            <a:ext cx="8280920" cy="1077218"/>
          </a:xfrm>
          <a:prstGeom prst="rect">
            <a:avLst/>
          </a:prstGeom>
        </p:spPr>
        <p:txBody>
          <a:bodyPr wrap="square">
            <a:spAutoFit/>
          </a:bodyPr>
          <a:lstStyle/>
          <a:p>
            <a:r>
              <a:rPr lang="de-DE" dirty="0"/>
              <a:t>- Information zum Flurstück inklusive den Darstellungen der Flurstücksnummer</a:t>
            </a:r>
          </a:p>
          <a:p>
            <a:r>
              <a:rPr lang="de-DE" dirty="0"/>
              <a:t>- Information zu den Haupt- und </a:t>
            </a:r>
            <a:r>
              <a:rPr lang="de-DE" dirty="0" smtClean="0"/>
              <a:t>Nebengebäuden inklusive Darstellung der Gebäudefunktion</a:t>
            </a:r>
            <a:endParaRPr lang="de-DE" dirty="0"/>
          </a:p>
          <a:p>
            <a:r>
              <a:rPr lang="de-DE" dirty="0"/>
              <a:t>- Information zur tatsächlichen Nutzung des Flurstücks (rosa Flächenfärbung)</a:t>
            </a:r>
          </a:p>
          <a:p>
            <a:r>
              <a:rPr lang="de-DE" dirty="0"/>
              <a:t>- Grenzpunkte</a:t>
            </a:r>
          </a:p>
        </p:txBody>
      </p:sp>
      <p:sp>
        <p:nvSpPr>
          <p:cNvPr id="9" name="Textfeld 8"/>
          <p:cNvSpPr txBox="1"/>
          <p:nvPr/>
        </p:nvSpPr>
        <p:spPr>
          <a:xfrm>
            <a:off x="1907704" y="5085184"/>
            <a:ext cx="1117614" cy="338554"/>
          </a:xfrm>
          <a:prstGeom prst="rect">
            <a:avLst/>
          </a:prstGeom>
          <a:noFill/>
        </p:spPr>
        <p:txBody>
          <a:bodyPr wrap="none" rtlCol="0">
            <a:spAutoFit/>
          </a:bodyPr>
          <a:lstStyle/>
          <a:p>
            <a:r>
              <a:rPr lang="en-US" dirty="0" smtClean="0"/>
              <a:t>DKKM2000</a:t>
            </a:r>
            <a:endParaRPr lang="en-US" dirty="0"/>
          </a:p>
        </p:txBody>
      </p:sp>
      <p:sp>
        <p:nvSpPr>
          <p:cNvPr id="10" name="Textfeld 9"/>
          <p:cNvSpPr txBox="1"/>
          <p:nvPr/>
        </p:nvSpPr>
        <p:spPr>
          <a:xfrm>
            <a:off x="5292080" y="5013176"/>
            <a:ext cx="1117614" cy="338554"/>
          </a:xfrm>
          <a:prstGeom prst="rect">
            <a:avLst/>
          </a:prstGeom>
          <a:noFill/>
        </p:spPr>
        <p:txBody>
          <a:bodyPr wrap="none" rtlCol="0">
            <a:spAutoFit/>
          </a:bodyPr>
          <a:lstStyle/>
          <a:p>
            <a:r>
              <a:rPr lang="en-US" dirty="0" smtClean="0"/>
              <a:t>DKKM1000</a:t>
            </a:r>
            <a:endParaRPr lang="en-US" dirty="0"/>
          </a:p>
        </p:txBody>
      </p:sp>
    </p:spTree>
    <p:extLst>
      <p:ext uri="{BB962C8B-B14F-4D97-AF65-F5344CB8AC3E}">
        <p14:creationId xmlns:p14="http://schemas.microsoft.com/office/powerpoint/2010/main" val="12747865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2" cstate="print">
            <a:extLst>
              <a:ext uri="{28A0092B-C50C-407E-A947-70E740481C1C}">
                <a14:useLocalDpi xmlns:a14="http://schemas.microsoft.com/office/drawing/2010/main" val="0"/>
              </a:ext>
            </a:extLst>
          </a:blip>
          <a:stretch>
            <a:fillRect/>
          </a:stretch>
        </p:blipFill>
        <p:spPr>
          <a:xfrm>
            <a:off x="6324327" y="3212976"/>
            <a:ext cx="2664296" cy="2520280"/>
          </a:xfrm>
          <a:prstGeom prst="rect">
            <a:avLst/>
          </a:prstGeom>
        </p:spPr>
      </p:pic>
      <p:pic>
        <p:nvPicPr>
          <p:cNvPr id="5" name="Grafik 4"/>
          <p:cNvPicPr>
            <a:picLocks noChangeAspect="1"/>
          </p:cNvPicPr>
          <p:nvPr/>
        </p:nvPicPr>
        <p:blipFill>
          <a:blip r:embed="rId3"/>
          <a:stretch>
            <a:fillRect/>
          </a:stretch>
        </p:blipFill>
        <p:spPr>
          <a:xfrm>
            <a:off x="997547" y="548680"/>
            <a:ext cx="8146453" cy="5979823"/>
          </a:xfrm>
          <a:prstGeom prst="rect">
            <a:avLst/>
          </a:prstGeom>
        </p:spPr>
      </p:pic>
      <p:sp>
        <p:nvSpPr>
          <p:cNvPr id="6" name="Textfeld 5"/>
          <p:cNvSpPr txBox="1"/>
          <p:nvPr/>
        </p:nvSpPr>
        <p:spPr>
          <a:xfrm>
            <a:off x="4630767" y="5890480"/>
            <a:ext cx="4202945" cy="584775"/>
          </a:xfrm>
          <a:prstGeom prst="rect">
            <a:avLst/>
          </a:prstGeom>
          <a:noFill/>
        </p:spPr>
        <p:txBody>
          <a:bodyPr wrap="none" rtlCol="0">
            <a:spAutoFit/>
          </a:bodyPr>
          <a:lstStyle/>
          <a:p>
            <a:r>
              <a:rPr lang="en-US" b="1" dirty="0" err="1" smtClean="0"/>
              <a:t>Objekte</a:t>
            </a:r>
            <a:r>
              <a:rPr lang="en-US" b="1" dirty="0" smtClean="0"/>
              <a:t> des </a:t>
            </a:r>
            <a:r>
              <a:rPr lang="en-US" b="1" dirty="0" err="1" smtClean="0"/>
              <a:t>Flurstücks</a:t>
            </a:r>
            <a:r>
              <a:rPr lang="en-US" b="1" dirty="0" smtClean="0"/>
              <a:t> 2019/1 und </a:t>
            </a:r>
            <a:r>
              <a:rPr lang="en-US" b="1" dirty="0" err="1" smtClean="0"/>
              <a:t>drumherum</a:t>
            </a:r>
            <a:r>
              <a:rPr lang="en-US" b="1" dirty="0" smtClean="0"/>
              <a:t/>
            </a:r>
            <a:br>
              <a:rPr lang="en-US" b="1" dirty="0" smtClean="0"/>
            </a:br>
            <a:r>
              <a:rPr lang="en-US" b="1" dirty="0" smtClean="0"/>
              <a:t>(</a:t>
            </a:r>
            <a:r>
              <a:rPr lang="en-US" b="1" dirty="0" err="1" smtClean="0"/>
              <a:t>Quelle</a:t>
            </a:r>
            <a:r>
              <a:rPr lang="en-US" b="1" dirty="0" smtClean="0"/>
              <a:t>: </a:t>
            </a:r>
            <a:r>
              <a:rPr lang="en-US" b="1" dirty="0" err="1" smtClean="0"/>
              <a:t>unbekannt</a:t>
            </a:r>
            <a:r>
              <a:rPr lang="en-US" b="1" dirty="0" smtClean="0"/>
              <a:t>)</a:t>
            </a:r>
            <a:endParaRPr lang="en-US" b="1" dirty="0"/>
          </a:p>
        </p:txBody>
      </p:sp>
      <p:sp>
        <p:nvSpPr>
          <p:cNvPr id="7" name="Textfeld 6"/>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extLst>
      <p:ext uri="{BB962C8B-B14F-4D97-AF65-F5344CB8AC3E}">
        <p14:creationId xmlns:p14="http://schemas.microsoft.com/office/powerpoint/2010/main" val="42713066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8520" y="0"/>
            <a:ext cx="9361040" cy="6858000"/>
          </a:xfrm>
          <a:prstGeom prst="rect">
            <a:avLst/>
          </a:prstGeom>
          <a:solidFill>
            <a:srgbClr val="CCFF33"/>
          </a:solidFill>
        </p:spPr>
        <p:txBody>
          <a:bodyPr wrap="square" rtlCol="0" anchor="ctr">
            <a:spAutoFit/>
          </a:bodyPr>
          <a:lstStyle/>
          <a:p>
            <a:pPr algn="ctr"/>
            <a:endParaRPr lang="de-DE" smtClean="0">
              <a:solidFill>
                <a:schemeClr val="bg1">
                  <a:lumMod val="85000"/>
                </a:schemeClr>
              </a:solidFill>
            </a:endParaRPr>
          </a:p>
        </p:txBody>
      </p:sp>
      <p:sp>
        <p:nvSpPr>
          <p:cNvPr id="2" name="Titel 1"/>
          <p:cNvSpPr>
            <a:spLocks noGrp="1"/>
          </p:cNvSpPr>
          <p:nvPr>
            <p:ph type="title"/>
          </p:nvPr>
        </p:nvSpPr>
        <p:spPr>
          <a:xfrm>
            <a:off x="971600" y="3356992"/>
            <a:ext cx="7477125" cy="685800"/>
          </a:xfrm>
        </p:spPr>
        <p:txBody>
          <a:bodyPr/>
          <a:lstStyle/>
          <a:p>
            <a:pPr algn="r"/>
            <a:r>
              <a:rPr lang="de-DE" dirty="0" smtClean="0"/>
              <a:t>Übung: ALKIS-Auszug (Prof. Schröder)</a:t>
            </a:r>
            <a:endParaRPr lang="de-DE" dirty="0"/>
          </a:p>
        </p:txBody>
      </p:sp>
    </p:spTree>
    <p:extLst>
      <p:ext uri="{BB962C8B-B14F-4D97-AF65-F5344CB8AC3E}">
        <p14:creationId xmlns:p14="http://schemas.microsoft.com/office/powerpoint/2010/main" val="2472778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Weiteres Beispiel</a:t>
            </a:r>
            <a:endParaRPr lang="de-DE" dirty="0"/>
          </a:p>
        </p:txBody>
      </p:sp>
      <p:sp>
        <p:nvSpPr>
          <p:cNvPr id="6" name="Rechteck 5"/>
          <p:cNvSpPr/>
          <p:nvPr/>
        </p:nvSpPr>
        <p:spPr>
          <a:xfrm>
            <a:off x="683568" y="1700808"/>
            <a:ext cx="8064896" cy="4678204"/>
          </a:xfrm>
          <a:prstGeom prst="rect">
            <a:avLst/>
          </a:prstGeom>
        </p:spPr>
        <p:txBody>
          <a:bodyPr wrap="square">
            <a:spAutoFit/>
          </a:bodyPr>
          <a:lstStyle/>
          <a:p>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gml:featureMember</a:t>
            </a:r>
            <a:r>
              <a:rPr lang="de-DE" sz="1400" dirty="0">
                <a:solidFill>
                  <a:srgbClr val="0000FF"/>
                </a:solidFill>
                <a:highlight>
                  <a:srgbClr val="FFFFFF"/>
                </a:highlight>
                <a:latin typeface="Courier New"/>
              </a:rPr>
              <a:t>&gt;</a:t>
            </a:r>
          </a:p>
          <a:p>
            <a:r>
              <a:rPr lang="de-DE" sz="1400" b="1" dirty="0" smtClean="0">
                <a:solidFill>
                  <a:srgbClr val="000000"/>
                </a:solidFill>
                <a:highlight>
                  <a:srgbClr val="FFFFFF"/>
                </a:highlight>
                <a:latin typeface="Courier New"/>
              </a:rPr>
              <a:t> </a:t>
            </a:r>
            <a:r>
              <a:rPr lang="de-DE" sz="1400" dirty="0" smtClean="0">
                <a:solidFill>
                  <a:srgbClr val="0000FF"/>
                </a:solidFill>
                <a:highlight>
                  <a:srgbClr val="FFFFFF"/>
                </a:highlight>
                <a:latin typeface="Courier New"/>
              </a:rPr>
              <a:t>&lt;</a:t>
            </a:r>
            <a:r>
              <a:rPr lang="de-DE" sz="1400" dirty="0" err="1">
                <a:solidFill>
                  <a:srgbClr val="0000FF"/>
                </a:solidFill>
                <a:highlight>
                  <a:srgbClr val="FFFFFF"/>
                </a:highlight>
                <a:latin typeface="Courier New"/>
              </a:rPr>
              <a:t>AX_Flurstueck</a:t>
            </a:r>
            <a:r>
              <a:rPr lang="de-DE" sz="1400" dirty="0">
                <a:solidFill>
                  <a:srgbClr val="000000"/>
                </a:solidFill>
                <a:highlight>
                  <a:srgbClr val="FFFFFF"/>
                </a:highlight>
                <a:latin typeface="Courier New"/>
              </a:rPr>
              <a:t> </a:t>
            </a:r>
            <a:r>
              <a:rPr lang="de-DE" sz="1400" dirty="0" err="1">
                <a:solidFill>
                  <a:srgbClr val="FF0000"/>
                </a:solidFill>
                <a:highlight>
                  <a:srgbClr val="FFFFFF"/>
                </a:highlight>
                <a:latin typeface="Courier New"/>
              </a:rPr>
              <a:t>gml:id</a:t>
            </a:r>
            <a:r>
              <a:rPr lang="de-DE" sz="1400" dirty="0">
                <a:solidFill>
                  <a:srgbClr val="000000"/>
                </a:solidFill>
                <a:highlight>
                  <a:srgbClr val="FFFFFF"/>
                </a:highlight>
                <a:latin typeface="Courier New"/>
              </a:rPr>
              <a:t>=</a:t>
            </a:r>
            <a:r>
              <a:rPr lang="de-DE" sz="1400" b="1" dirty="0">
                <a:solidFill>
                  <a:srgbClr val="8000FF"/>
                </a:solidFill>
                <a:highlight>
                  <a:srgbClr val="FFFFFF"/>
                </a:highlight>
                <a:latin typeface="Courier New"/>
              </a:rPr>
              <a:t>"DEBWL0010004WfYb"</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fr-FR" sz="1400" b="1" dirty="0">
                <a:solidFill>
                  <a:srgbClr val="000000"/>
                </a:solidFill>
                <a:highlight>
                  <a:srgbClr val="FFFFFF"/>
                </a:highlight>
                <a:latin typeface="Courier New"/>
              </a:rPr>
              <a:t>   </a:t>
            </a:r>
            <a:r>
              <a:rPr lang="fr-FR" sz="1400" dirty="0">
                <a:solidFill>
                  <a:srgbClr val="0000FF"/>
                </a:solidFill>
                <a:highlight>
                  <a:srgbClr val="FFFFFF"/>
                </a:highlight>
                <a:latin typeface="Courier New"/>
              </a:rPr>
              <a:t>&lt;</a:t>
            </a:r>
            <a:r>
              <a:rPr lang="fr-FR" sz="1400" dirty="0" err="1">
                <a:solidFill>
                  <a:srgbClr val="0000FF"/>
                </a:solidFill>
                <a:highlight>
                  <a:srgbClr val="FFFFFF"/>
                </a:highlight>
                <a:latin typeface="Courier New"/>
              </a:rPr>
              <a:t>gml:identifier</a:t>
            </a:r>
            <a:r>
              <a:rPr lang="fr-FR" sz="1400" dirty="0">
                <a:solidFill>
                  <a:srgbClr val="000000"/>
                </a:solidFill>
                <a:highlight>
                  <a:srgbClr val="FFFFFF"/>
                </a:highlight>
                <a:latin typeface="Courier New"/>
              </a:rPr>
              <a:t> </a:t>
            </a:r>
            <a:r>
              <a:rPr lang="fr-FR" sz="1400" dirty="0" err="1">
                <a:solidFill>
                  <a:srgbClr val="FF0000"/>
                </a:solidFill>
                <a:highlight>
                  <a:srgbClr val="FFFFFF"/>
                </a:highlight>
                <a:latin typeface="Courier New"/>
              </a:rPr>
              <a:t>codeSpace</a:t>
            </a:r>
            <a:r>
              <a:rPr lang="fr-FR" sz="1400" dirty="0">
                <a:solidFill>
                  <a:srgbClr val="000000"/>
                </a:solidFill>
                <a:highlight>
                  <a:srgbClr val="FFFFFF"/>
                </a:highlight>
                <a:latin typeface="Courier New"/>
              </a:rPr>
              <a:t>=</a:t>
            </a:r>
            <a:r>
              <a:rPr lang="fr-FR" sz="1400" b="1" dirty="0">
                <a:solidFill>
                  <a:srgbClr val="8000FF"/>
                </a:solidFill>
                <a:highlight>
                  <a:srgbClr val="FFFFFF"/>
                </a:highlight>
                <a:latin typeface="Courier New"/>
              </a:rPr>
              <a:t>"</a:t>
            </a:r>
            <a:r>
              <a:rPr lang="fr-FR" sz="1400" b="1" u="sng" dirty="0">
                <a:solidFill>
                  <a:srgbClr val="8000FF"/>
                </a:solidFill>
                <a:highlight>
                  <a:srgbClr val="FFFFFF"/>
                </a:highlight>
                <a:latin typeface="Courier New"/>
              </a:rPr>
              <a:t>http://www.adv-online.de/</a:t>
            </a:r>
            <a:r>
              <a:rPr lang="fr-FR" sz="1400" b="1" dirty="0">
                <a:solidFill>
                  <a:srgbClr val="8000FF"/>
                </a:solidFill>
                <a:highlight>
                  <a:srgbClr val="FFFFFF"/>
                </a:highlight>
                <a:latin typeface="Courier New"/>
              </a:rPr>
              <a:t>"</a:t>
            </a:r>
            <a:r>
              <a:rPr lang="fr-FR" sz="1400" dirty="0">
                <a:solidFill>
                  <a:srgbClr val="0000FF"/>
                </a:solidFill>
                <a:highlight>
                  <a:srgbClr val="FFFFFF"/>
                </a:highlight>
                <a:latin typeface="Courier New"/>
              </a:rPr>
              <a:t>&gt;</a:t>
            </a:r>
            <a:r>
              <a:rPr lang="fr-FR" sz="1400" b="1" dirty="0">
                <a:solidFill>
                  <a:srgbClr val="000000"/>
                </a:solidFill>
                <a:highlight>
                  <a:srgbClr val="FFFFFF"/>
                </a:highlight>
                <a:latin typeface="Courier New"/>
              </a:rPr>
              <a:t>urn:adv:oid:</a:t>
            </a:r>
            <a:r>
              <a:rPr lang="fr-FR" sz="1800" b="1" dirty="0">
                <a:solidFill>
                  <a:srgbClr val="000000"/>
                </a:solidFill>
                <a:highlight>
                  <a:srgbClr val="FFFFFF"/>
                </a:highlight>
                <a:latin typeface="Courier New"/>
              </a:rPr>
              <a:t>DEBWL0010004WfYb</a:t>
            </a:r>
            <a:r>
              <a:rPr lang="fr-FR" sz="1400" dirty="0">
                <a:solidFill>
                  <a:srgbClr val="0000FF"/>
                </a:solidFill>
                <a:highlight>
                  <a:srgbClr val="FFFFFF"/>
                </a:highlight>
                <a:latin typeface="Courier New"/>
              </a:rPr>
              <a:t>&lt;/gml:identifier&gt;</a:t>
            </a:r>
            <a:endParaRPr lang="fr-FR"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lebenszeitintervall</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AA_Lebenszeitintervall</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&lt;beginnt&gt;</a:t>
            </a:r>
            <a:r>
              <a:rPr lang="de-DE" sz="1400" b="1" dirty="0">
                <a:solidFill>
                  <a:srgbClr val="000000"/>
                </a:solidFill>
                <a:highlight>
                  <a:srgbClr val="FFFFFF"/>
                </a:highlight>
                <a:latin typeface="Courier New"/>
              </a:rPr>
              <a:t>2012-09-24T20:49:05Z</a:t>
            </a:r>
            <a:r>
              <a:rPr lang="de-DE" sz="1400" dirty="0">
                <a:solidFill>
                  <a:srgbClr val="0000FF"/>
                </a:solidFill>
                <a:highlight>
                  <a:srgbClr val="FFFFFF"/>
                </a:highlight>
                <a:latin typeface="Courier New"/>
              </a:rPr>
              <a:t>&lt;/beginnt&gt;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AA_Lebenszeitintervall</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lebenszeitintervall</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modellart</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AA_Modellart</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advStandardModell</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DLKM</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advStandardModell</a:t>
            </a:r>
            <a:r>
              <a:rPr lang="de-DE" sz="1400" dirty="0" smtClean="0">
                <a:solidFill>
                  <a:srgbClr val="0000FF"/>
                </a:solidFill>
                <a:highlight>
                  <a:srgbClr val="FFFFFF"/>
                </a:highlight>
                <a:latin typeface="Courier New"/>
              </a:rPr>
              <a:t>&gt;</a:t>
            </a:r>
            <a:br>
              <a:rPr lang="de-DE" sz="1400" dirty="0" smtClean="0">
                <a:solidFill>
                  <a:srgbClr val="0000FF"/>
                </a:solidFill>
                <a:highlight>
                  <a:srgbClr val="FFFFFF"/>
                </a:highlight>
                <a:latin typeface="Courier New"/>
              </a:rPr>
            </a:br>
            <a:r>
              <a:rPr lang="de-DE" sz="1400" dirty="0" smtClean="0">
                <a:solidFill>
                  <a:srgbClr val="0000FF"/>
                </a:solidFill>
                <a:highlight>
                  <a:srgbClr val="FFFFFF"/>
                </a:highlight>
                <a:latin typeface="Courier New"/>
              </a:rPr>
              <a:t>&lt;/</a:t>
            </a:r>
            <a:r>
              <a:rPr lang="de-DE" sz="1400" dirty="0" err="1">
                <a:solidFill>
                  <a:srgbClr val="0000FF"/>
                </a:solidFill>
                <a:highlight>
                  <a:srgbClr val="FFFFFF"/>
                </a:highlight>
                <a:latin typeface="Courier New"/>
              </a:rPr>
              <a:t>AA_Modellart</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modellart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zeigtAufExternes</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AA_Fachdatenverbindung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art</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urn:bw:fdv:1000</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art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fachdatenobjekt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AA_Fachdatenobjekt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name</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0680200800014V</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name</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AA_Fachdatenobjekt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fachdatenobjekt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AA_Fachdatenverbindung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zeigtAufExternes</a:t>
            </a:r>
            <a:r>
              <a:rPr lang="de-DE" sz="1400" dirty="0">
                <a:solidFill>
                  <a:srgbClr val="0000FF"/>
                </a:solidFill>
                <a:highlight>
                  <a:srgbClr val="FFFFFF"/>
                </a:highlight>
                <a:latin typeface="Courier New"/>
              </a:rPr>
              <a:t>&gt;</a:t>
            </a:r>
            <a:endParaRPr lang="de-DE" sz="1400" dirty="0"/>
          </a:p>
        </p:txBody>
      </p:sp>
    </p:spTree>
    <p:extLst>
      <p:ext uri="{BB962C8B-B14F-4D97-AF65-F5344CB8AC3E}">
        <p14:creationId xmlns:p14="http://schemas.microsoft.com/office/powerpoint/2010/main" val="37386151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9" name="Rechteck 8"/>
          <p:cNvSpPr/>
          <p:nvPr/>
        </p:nvSpPr>
        <p:spPr>
          <a:xfrm>
            <a:off x="755576" y="1628800"/>
            <a:ext cx="8640960" cy="4616648"/>
          </a:xfrm>
          <a:prstGeom prst="rect">
            <a:avLst/>
          </a:prstGeom>
        </p:spPr>
        <p:txBody>
          <a:bodyPr wrap="square">
            <a:spAutoFit/>
          </a:bodyPr>
          <a:lstStyle/>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gemarkung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AX_Gemarkung_Schluessel</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land</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08</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land</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gemarkungsnummer</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0680</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gemarkungsnummer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AX_Gemarkung_Schluessel</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gemarkung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flurstuecksnummer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AX_Flurstuecksnummer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zaehler</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2019</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zaehler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nenner</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1</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nenner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AX_Flurstuecksnummer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flurstuecksnummer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flurstueckskennzeichen</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08068000202019000103</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flurstueckskennzeichen</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amtlicheFlaeche</a:t>
            </a:r>
            <a:r>
              <a:rPr lang="de-DE" sz="1400" dirty="0">
                <a:solidFill>
                  <a:srgbClr val="000000"/>
                </a:solidFill>
                <a:highlight>
                  <a:srgbClr val="FFFFFF"/>
                </a:highlight>
                <a:latin typeface="Courier New"/>
              </a:rPr>
              <a:t> </a:t>
            </a:r>
            <a:r>
              <a:rPr lang="de-DE" sz="1400" dirty="0" err="1">
                <a:solidFill>
                  <a:srgbClr val="FF0000"/>
                </a:solidFill>
                <a:highlight>
                  <a:srgbClr val="FFFFFF"/>
                </a:highlight>
                <a:latin typeface="Courier New"/>
              </a:rPr>
              <a:t>uom</a:t>
            </a:r>
            <a:r>
              <a:rPr lang="de-DE" sz="1400" dirty="0">
                <a:solidFill>
                  <a:srgbClr val="000000"/>
                </a:solidFill>
                <a:highlight>
                  <a:srgbClr val="FFFFFF"/>
                </a:highlight>
                <a:latin typeface="Courier New"/>
              </a:rPr>
              <a:t>=</a:t>
            </a:r>
            <a:r>
              <a:rPr lang="de-DE" sz="1400" b="1" dirty="0">
                <a:solidFill>
                  <a:srgbClr val="8000FF"/>
                </a:solidFill>
                <a:highlight>
                  <a:srgbClr val="FFFFFF"/>
                </a:highlight>
                <a:latin typeface="Courier New"/>
              </a:rPr>
              <a:t>"urn:adv:uom:m2"</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1086.0</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amtlicheFlaeche</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flurnummer</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2</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flurnummer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flurstuecksfolge</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3</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flurstuecksfolge</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objektkoordinaten</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gml:Point</a:t>
            </a:r>
            <a:r>
              <a:rPr lang="de-DE" sz="1400" dirty="0">
                <a:solidFill>
                  <a:srgbClr val="000000"/>
                </a:solidFill>
                <a:highlight>
                  <a:srgbClr val="FFFFFF"/>
                </a:highlight>
                <a:latin typeface="Courier New"/>
              </a:rPr>
              <a:t> </a:t>
            </a:r>
            <a:r>
              <a:rPr lang="de-DE" sz="1400" dirty="0" err="1">
                <a:solidFill>
                  <a:srgbClr val="FF0000"/>
                </a:solidFill>
                <a:highlight>
                  <a:srgbClr val="FFFFFF"/>
                </a:highlight>
                <a:latin typeface="Courier New"/>
              </a:rPr>
              <a:t>gml:id</a:t>
            </a:r>
            <a:r>
              <a:rPr lang="de-DE" sz="1400" dirty="0">
                <a:solidFill>
                  <a:srgbClr val="000000"/>
                </a:solidFill>
                <a:highlight>
                  <a:srgbClr val="FFFFFF"/>
                </a:highlight>
                <a:latin typeface="Courier New"/>
              </a:rPr>
              <a:t>=</a:t>
            </a:r>
            <a:r>
              <a:rPr lang="de-DE" sz="1400" b="1" dirty="0">
                <a:solidFill>
                  <a:srgbClr val="8000FF"/>
                </a:solidFill>
                <a:highlight>
                  <a:srgbClr val="FFFFFF"/>
                </a:highlight>
                <a:latin typeface="Courier New"/>
              </a:rPr>
              <a:t>"DE_0NUSE00012674"</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gml:pos</a:t>
            </a:r>
            <a:r>
              <a:rPr lang="de-DE" sz="1400" dirty="0">
                <a:solidFill>
                  <a:srgbClr val="000000"/>
                </a:solidFill>
                <a:highlight>
                  <a:srgbClr val="FFFFFF"/>
                </a:highlight>
                <a:latin typeface="Courier New"/>
              </a:rPr>
              <a:t> </a:t>
            </a:r>
            <a:r>
              <a:rPr lang="de-DE" sz="1400" dirty="0" err="1">
                <a:solidFill>
                  <a:srgbClr val="FF0000"/>
                </a:solidFill>
                <a:highlight>
                  <a:srgbClr val="FFFFFF"/>
                </a:highlight>
                <a:latin typeface="Courier New"/>
              </a:rPr>
              <a:t>srsName</a:t>
            </a:r>
            <a:r>
              <a:rPr lang="de-DE" sz="1400" dirty="0">
                <a:solidFill>
                  <a:srgbClr val="000000"/>
                </a:solidFill>
                <a:highlight>
                  <a:srgbClr val="FFFFFF"/>
                </a:highlight>
                <a:latin typeface="Courier New"/>
              </a:rPr>
              <a:t>=</a:t>
            </a:r>
            <a:r>
              <a:rPr lang="de-DE" sz="1400" b="1" dirty="0">
                <a:solidFill>
                  <a:srgbClr val="8000FF"/>
                </a:solidFill>
                <a:highlight>
                  <a:srgbClr val="FFFFFF"/>
                </a:highlight>
                <a:latin typeface="Courier New"/>
              </a:rPr>
              <a:t>"urn:adv:crs:ETRS89_UTM32</a:t>
            </a:r>
            <a:r>
              <a:rPr lang="de-DE" sz="1400" b="1" dirty="0" smtClean="0">
                <a:solidFill>
                  <a:srgbClr val="8000FF"/>
                </a:solidFill>
                <a:highlight>
                  <a:srgbClr val="FFFFFF"/>
                </a:highlight>
                <a:latin typeface="Courier New"/>
              </a:rPr>
              <a:t>"</a:t>
            </a:r>
            <a:r>
              <a:rPr lang="de-DE" sz="1400" dirty="0" smtClean="0">
                <a:solidFill>
                  <a:srgbClr val="0000FF"/>
                </a:solidFill>
                <a:highlight>
                  <a:srgbClr val="FFFFFF"/>
                </a:highlight>
                <a:latin typeface="Courier New"/>
              </a:rPr>
              <a:t>&gt;</a:t>
            </a:r>
            <a:br>
              <a:rPr lang="de-DE" sz="1400" dirty="0" smtClean="0">
                <a:solidFill>
                  <a:srgbClr val="0000FF"/>
                </a:solidFill>
                <a:highlight>
                  <a:srgbClr val="FFFFFF"/>
                </a:highlight>
                <a:latin typeface="Courier New"/>
              </a:rPr>
            </a:br>
            <a:r>
              <a:rPr lang="de-DE" sz="1400" b="1" dirty="0" smtClean="0">
                <a:solidFill>
                  <a:srgbClr val="000000"/>
                </a:solidFill>
                <a:highlight>
                  <a:srgbClr val="FFFFFF"/>
                </a:highlight>
                <a:latin typeface="Courier New"/>
              </a:rPr>
              <a:t>514107.650 </a:t>
            </a:r>
            <a:r>
              <a:rPr lang="de-DE" sz="1400" b="1" dirty="0">
                <a:solidFill>
                  <a:srgbClr val="000000"/>
                </a:solidFill>
                <a:highlight>
                  <a:srgbClr val="FFFFFF"/>
                </a:highlight>
                <a:latin typeface="Courier New"/>
              </a:rPr>
              <a:t>5453504.160</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gml:pos</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gml:Point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objektkoordinaten</a:t>
            </a:r>
            <a:r>
              <a:rPr lang="de-DE" sz="1400" dirty="0">
                <a:solidFill>
                  <a:srgbClr val="0000FF"/>
                </a:solidFill>
                <a:highlight>
                  <a:srgbClr val="FFFFFF"/>
                </a:highlight>
                <a:latin typeface="Courier New"/>
              </a:rPr>
              <a:t>&gt;</a:t>
            </a:r>
            <a:endParaRPr lang="de-DE" sz="1400" dirty="0"/>
          </a:p>
        </p:txBody>
      </p:sp>
    </p:spTree>
    <p:extLst>
      <p:ext uri="{BB962C8B-B14F-4D97-AF65-F5344CB8AC3E}">
        <p14:creationId xmlns:p14="http://schemas.microsoft.com/office/powerpoint/2010/main" val="522720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a:t>ist gebucht (11001-21008) – </a:t>
            </a:r>
            <a:r>
              <a:rPr lang="de-DE" dirty="0" smtClean="0"/>
              <a:t>Grunddatenbestand. Ein </a:t>
            </a:r>
            <a:r>
              <a:rPr lang="de-DE" dirty="0"/>
              <a:t>(oder mehrere) Flurstück(e) ist (sind) unter genau einer Buchungsstelle gebucht. 	</a:t>
            </a:r>
          </a:p>
          <a:p>
            <a:r>
              <a:rPr lang="de-DE" dirty="0" smtClean="0"/>
              <a:t>'Flurstück</a:t>
            </a:r>
            <a:r>
              <a:rPr lang="de-DE" dirty="0"/>
              <a:t>' zeigt auf 'Lagebezeichnung mit Hausnummer'. 	</a:t>
            </a:r>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6" name="Rechteck 5"/>
          <p:cNvSpPr/>
          <p:nvPr/>
        </p:nvSpPr>
        <p:spPr>
          <a:xfrm>
            <a:off x="755576" y="2996952"/>
            <a:ext cx="7974632" cy="2554545"/>
          </a:xfrm>
          <a:prstGeom prst="rect">
            <a:avLst/>
          </a:prstGeom>
        </p:spPr>
        <p:txBody>
          <a:bodyPr wrap="square">
            <a:spAutoFit/>
          </a:bodyPr>
          <a:lstStyle/>
          <a:p>
            <a:r>
              <a:rPr lang="de-DE" b="1" dirty="0">
                <a:solidFill>
                  <a:srgbClr val="000000"/>
                </a:solidFill>
                <a:highlight>
                  <a:srgbClr val="FFFFFF"/>
                </a:highlight>
                <a:latin typeface="Courier New"/>
              </a:rPr>
              <a:t> </a:t>
            </a:r>
            <a:r>
              <a:rPr lang="de-DE" b="1" dirty="0" smtClean="0">
                <a:solidFill>
                  <a:srgbClr val="000000"/>
                </a:solidFill>
                <a:highlight>
                  <a:srgbClr val="FFFFFF"/>
                </a:highlight>
                <a:latin typeface="Courier New"/>
              </a:rPr>
              <a:t>...</a:t>
            </a:r>
            <a:r>
              <a:rPr lang="de-DE" dirty="0" smtClean="0">
                <a:solidFill>
                  <a:srgbClr val="0000FF"/>
                </a:solidFill>
                <a:highlight>
                  <a:srgbClr val="FFFFFF"/>
                </a:highlight>
                <a:latin typeface="Courier New"/>
              </a:rPr>
              <a:t>&lt;</a:t>
            </a:r>
            <a:r>
              <a:rPr lang="de-DE" dirty="0" err="1">
                <a:solidFill>
                  <a:srgbClr val="0000FF"/>
                </a:solidFill>
                <a:highlight>
                  <a:srgbClr val="FFFFFF"/>
                </a:highlight>
                <a:latin typeface="Courier New"/>
              </a:rPr>
              <a:t>zustaendigeStelle</a:t>
            </a:r>
            <a:r>
              <a:rPr lang="de-DE" dirty="0">
                <a:solidFill>
                  <a:srgbClr val="0000FF"/>
                </a:solidFill>
                <a:highlight>
                  <a:srgbClr val="FFFFFF"/>
                </a:highlight>
                <a:latin typeface="Courier New"/>
              </a:rPr>
              <a:t>&gt;</a:t>
            </a:r>
            <a:endParaRPr lang="de-DE" b="1" dirty="0">
              <a:solidFill>
                <a:srgbClr val="000000"/>
              </a:solidFill>
              <a:highlight>
                <a:srgbClr val="FFFFFF"/>
              </a:highlight>
              <a:latin typeface="Courier New"/>
            </a:endParaRPr>
          </a:p>
          <a:p>
            <a:r>
              <a:rPr lang="de-DE" b="1" dirty="0">
                <a:solidFill>
                  <a:srgbClr val="000000"/>
                </a:solidFill>
                <a:highlight>
                  <a:srgbClr val="FFFFFF"/>
                </a:highlight>
                <a:latin typeface="Courier New"/>
              </a:rPr>
              <a:t>     </a:t>
            </a:r>
            <a:r>
              <a:rPr lang="de-DE" dirty="0">
                <a:solidFill>
                  <a:srgbClr val="0000FF"/>
                </a:solidFill>
                <a:highlight>
                  <a:srgbClr val="FFFFFF"/>
                </a:highlight>
                <a:latin typeface="Courier New"/>
              </a:rPr>
              <a:t>&lt;</a:t>
            </a:r>
            <a:r>
              <a:rPr lang="de-DE" dirty="0" err="1">
                <a:solidFill>
                  <a:srgbClr val="0000FF"/>
                </a:solidFill>
                <a:highlight>
                  <a:srgbClr val="FFFFFF"/>
                </a:highlight>
                <a:latin typeface="Courier New"/>
              </a:rPr>
              <a:t>AX_Dienststelle_Schluessel</a:t>
            </a:r>
            <a:r>
              <a:rPr lang="de-DE" dirty="0">
                <a:solidFill>
                  <a:srgbClr val="0000FF"/>
                </a:solidFill>
                <a:highlight>
                  <a:srgbClr val="FFFFFF"/>
                </a:highlight>
                <a:latin typeface="Courier New"/>
              </a:rPr>
              <a:t>&gt;</a:t>
            </a:r>
            <a:endParaRPr lang="de-DE" b="1" dirty="0">
              <a:solidFill>
                <a:srgbClr val="000000"/>
              </a:solidFill>
              <a:highlight>
                <a:srgbClr val="FFFFFF"/>
              </a:highlight>
              <a:latin typeface="Courier New"/>
            </a:endParaRPr>
          </a:p>
          <a:p>
            <a:r>
              <a:rPr lang="de-DE" b="1" dirty="0">
                <a:solidFill>
                  <a:srgbClr val="000000"/>
                </a:solidFill>
                <a:highlight>
                  <a:srgbClr val="FFFFFF"/>
                </a:highlight>
                <a:latin typeface="Courier New"/>
              </a:rPr>
              <a:t>       </a:t>
            </a:r>
            <a:r>
              <a:rPr lang="de-DE" dirty="0">
                <a:solidFill>
                  <a:srgbClr val="0000FF"/>
                </a:solidFill>
                <a:highlight>
                  <a:srgbClr val="FFFFFF"/>
                </a:highlight>
                <a:latin typeface="Courier New"/>
              </a:rPr>
              <a:t>&lt;</a:t>
            </a:r>
            <a:r>
              <a:rPr lang="de-DE" dirty="0" err="1">
                <a:solidFill>
                  <a:srgbClr val="0000FF"/>
                </a:solidFill>
                <a:highlight>
                  <a:srgbClr val="FFFFFF"/>
                </a:highlight>
                <a:latin typeface="Courier New"/>
              </a:rPr>
              <a:t>land</a:t>
            </a:r>
            <a:r>
              <a:rPr lang="de-DE" dirty="0">
                <a:solidFill>
                  <a:srgbClr val="0000FF"/>
                </a:solidFill>
                <a:highlight>
                  <a:srgbClr val="FFFFFF"/>
                </a:highlight>
                <a:latin typeface="Courier New"/>
              </a:rPr>
              <a:t>&gt;</a:t>
            </a:r>
            <a:r>
              <a:rPr lang="de-DE" b="1" dirty="0">
                <a:solidFill>
                  <a:srgbClr val="000000"/>
                </a:solidFill>
                <a:highlight>
                  <a:srgbClr val="FFFFFF"/>
                </a:highlight>
                <a:latin typeface="Courier New"/>
              </a:rPr>
              <a:t>08</a:t>
            </a:r>
            <a:r>
              <a:rPr lang="de-DE" dirty="0">
                <a:solidFill>
                  <a:srgbClr val="0000FF"/>
                </a:solidFill>
                <a:highlight>
                  <a:srgbClr val="FFFFFF"/>
                </a:highlight>
                <a:latin typeface="Courier New"/>
              </a:rPr>
              <a:t>&lt;/</a:t>
            </a:r>
            <a:r>
              <a:rPr lang="de-DE" dirty="0" err="1">
                <a:solidFill>
                  <a:srgbClr val="0000FF"/>
                </a:solidFill>
                <a:highlight>
                  <a:srgbClr val="FFFFFF"/>
                </a:highlight>
                <a:latin typeface="Courier New"/>
              </a:rPr>
              <a:t>land</a:t>
            </a:r>
            <a:r>
              <a:rPr lang="de-DE" dirty="0">
                <a:solidFill>
                  <a:srgbClr val="0000FF"/>
                </a:solidFill>
                <a:highlight>
                  <a:srgbClr val="FFFFFF"/>
                </a:highlight>
                <a:latin typeface="Courier New"/>
              </a:rPr>
              <a:t>&gt;</a:t>
            </a:r>
            <a:endParaRPr lang="de-DE" b="1" dirty="0">
              <a:solidFill>
                <a:srgbClr val="000000"/>
              </a:solidFill>
              <a:highlight>
                <a:srgbClr val="FFFFFF"/>
              </a:highlight>
              <a:latin typeface="Courier New"/>
            </a:endParaRPr>
          </a:p>
          <a:p>
            <a:r>
              <a:rPr lang="de-DE" b="1" dirty="0">
                <a:solidFill>
                  <a:srgbClr val="000000"/>
                </a:solidFill>
                <a:highlight>
                  <a:srgbClr val="FFFFFF"/>
                </a:highlight>
                <a:latin typeface="Courier New"/>
              </a:rPr>
              <a:t>       </a:t>
            </a:r>
            <a:r>
              <a:rPr lang="de-DE" dirty="0">
                <a:solidFill>
                  <a:srgbClr val="0000FF"/>
                </a:solidFill>
                <a:highlight>
                  <a:srgbClr val="FFFFFF"/>
                </a:highlight>
                <a:latin typeface="Courier New"/>
              </a:rPr>
              <a:t>&lt;stelle&gt;</a:t>
            </a:r>
            <a:r>
              <a:rPr lang="de-DE" b="1" dirty="0">
                <a:solidFill>
                  <a:srgbClr val="000000"/>
                </a:solidFill>
                <a:highlight>
                  <a:srgbClr val="FFFFFF"/>
                </a:highlight>
                <a:latin typeface="Courier New"/>
              </a:rPr>
              <a:t>2865</a:t>
            </a:r>
            <a:r>
              <a:rPr lang="de-DE" dirty="0">
                <a:solidFill>
                  <a:srgbClr val="0000FF"/>
                </a:solidFill>
                <a:highlight>
                  <a:srgbClr val="FFFFFF"/>
                </a:highlight>
                <a:latin typeface="Courier New"/>
              </a:rPr>
              <a:t>&lt;/stelle&gt;</a:t>
            </a:r>
            <a:endParaRPr lang="de-DE" b="1" dirty="0">
              <a:solidFill>
                <a:srgbClr val="000000"/>
              </a:solidFill>
              <a:highlight>
                <a:srgbClr val="FFFFFF"/>
              </a:highlight>
              <a:latin typeface="Courier New"/>
            </a:endParaRPr>
          </a:p>
          <a:p>
            <a:r>
              <a:rPr lang="de-DE" b="1" dirty="0">
                <a:solidFill>
                  <a:srgbClr val="000000"/>
                </a:solidFill>
                <a:highlight>
                  <a:srgbClr val="FFFFFF"/>
                </a:highlight>
                <a:latin typeface="Courier New"/>
              </a:rPr>
              <a:t>     </a:t>
            </a:r>
            <a:r>
              <a:rPr lang="de-DE" dirty="0">
                <a:solidFill>
                  <a:srgbClr val="0000FF"/>
                </a:solidFill>
                <a:highlight>
                  <a:srgbClr val="FFFFFF"/>
                </a:highlight>
                <a:latin typeface="Courier New"/>
              </a:rPr>
              <a:t>&lt;/</a:t>
            </a:r>
            <a:r>
              <a:rPr lang="de-DE" dirty="0" err="1">
                <a:solidFill>
                  <a:srgbClr val="0000FF"/>
                </a:solidFill>
                <a:highlight>
                  <a:srgbClr val="FFFFFF"/>
                </a:highlight>
                <a:latin typeface="Courier New"/>
              </a:rPr>
              <a:t>AX_Dienststelle_Schluessel</a:t>
            </a:r>
            <a:r>
              <a:rPr lang="de-DE" dirty="0">
                <a:solidFill>
                  <a:srgbClr val="0000FF"/>
                </a:solidFill>
                <a:highlight>
                  <a:srgbClr val="FFFFFF"/>
                </a:highlight>
                <a:latin typeface="Courier New"/>
              </a:rPr>
              <a:t>&gt;</a:t>
            </a:r>
            <a:endParaRPr lang="de-DE" b="1" dirty="0">
              <a:solidFill>
                <a:srgbClr val="000000"/>
              </a:solidFill>
              <a:highlight>
                <a:srgbClr val="FFFFFF"/>
              </a:highlight>
              <a:latin typeface="Courier New"/>
            </a:endParaRPr>
          </a:p>
          <a:p>
            <a:r>
              <a:rPr lang="de-DE" b="1" dirty="0">
                <a:solidFill>
                  <a:srgbClr val="000000"/>
                </a:solidFill>
                <a:highlight>
                  <a:srgbClr val="FFFFFF"/>
                </a:highlight>
                <a:latin typeface="Courier New"/>
              </a:rPr>
              <a:t>   </a:t>
            </a:r>
            <a:r>
              <a:rPr lang="de-DE" dirty="0">
                <a:solidFill>
                  <a:srgbClr val="0000FF"/>
                </a:solidFill>
                <a:highlight>
                  <a:srgbClr val="FFFFFF"/>
                </a:highlight>
                <a:latin typeface="Courier New"/>
              </a:rPr>
              <a:t>&lt;/</a:t>
            </a:r>
            <a:r>
              <a:rPr lang="de-DE" dirty="0" err="1">
                <a:solidFill>
                  <a:srgbClr val="0000FF"/>
                </a:solidFill>
                <a:highlight>
                  <a:srgbClr val="FFFFFF"/>
                </a:highlight>
                <a:latin typeface="Courier New"/>
              </a:rPr>
              <a:t>zustaendigeStelle</a:t>
            </a:r>
            <a:r>
              <a:rPr lang="de-DE" dirty="0">
                <a:solidFill>
                  <a:srgbClr val="0000FF"/>
                </a:solidFill>
                <a:highlight>
                  <a:srgbClr val="FFFFFF"/>
                </a:highlight>
                <a:latin typeface="Courier New"/>
              </a:rPr>
              <a:t>&gt;</a:t>
            </a:r>
            <a:endParaRPr lang="de-DE" b="1" dirty="0">
              <a:solidFill>
                <a:srgbClr val="000000"/>
              </a:solidFill>
              <a:highlight>
                <a:srgbClr val="FFFFFF"/>
              </a:highlight>
              <a:latin typeface="Courier New"/>
            </a:endParaRPr>
          </a:p>
          <a:p>
            <a:r>
              <a:rPr lang="de-DE" b="1" dirty="0">
                <a:solidFill>
                  <a:srgbClr val="000000"/>
                </a:solidFill>
                <a:highlight>
                  <a:srgbClr val="FFFFFF"/>
                </a:highlight>
                <a:latin typeface="Courier New"/>
              </a:rPr>
              <a:t>   </a:t>
            </a:r>
            <a:r>
              <a:rPr lang="de-DE" dirty="0">
                <a:solidFill>
                  <a:srgbClr val="0000FF"/>
                </a:solidFill>
                <a:highlight>
                  <a:srgbClr val="FFFFFF"/>
                </a:highlight>
                <a:latin typeface="Courier New"/>
              </a:rPr>
              <a:t>&lt;</a:t>
            </a:r>
            <a:r>
              <a:rPr lang="de-DE" dirty="0" err="1">
                <a:solidFill>
                  <a:srgbClr val="0000FF"/>
                </a:solidFill>
                <a:highlight>
                  <a:srgbClr val="FFFFFF"/>
                </a:highlight>
                <a:latin typeface="Courier New"/>
              </a:rPr>
              <a:t>istGebucht</a:t>
            </a:r>
            <a:r>
              <a:rPr lang="de-DE" dirty="0">
                <a:solidFill>
                  <a:srgbClr val="000000"/>
                </a:solidFill>
                <a:highlight>
                  <a:srgbClr val="FFFFFF"/>
                </a:highlight>
                <a:latin typeface="Courier New"/>
              </a:rPr>
              <a:t> </a:t>
            </a:r>
            <a:r>
              <a:rPr lang="de-DE" dirty="0" err="1">
                <a:solidFill>
                  <a:srgbClr val="FF0000"/>
                </a:solidFill>
                <a:highlight>
                  <a:srgbClr val="FFFFFF"/>
                </a:highlight>
                <a:latin typeface="Courier New"/>
              </a:rPr>
              <a:t>xlink:href</a:t>
            </a:r>
            <a:r>
              <a:rPr lang="de-DE" dirty="0">
                <a:solidFill>
                  <a:srgbClr val="000000"/>
                </a:solidFill>
                <a:highlight>
                  <a:srgbClr val="FFFFFF"/>
                </a:highlight>
                <a:latin typeface="Courier New"/>
              </a:rPr>
              <a:t>=</a:t>
            </a:r>
            <a:r>
              <a:rPr lang="de-DE" b="1" dirty="0">
                <a:solidFill>
                  <a:srgbClr val="8000FF"/>
                </a:solidFill>
                <a:highlight>
                  <a:srgbClr val="FFFFFF"/>
                </a:highlight>
                <a:latin typeface="Courier New"/>
              </a:rPr>
              <a:t>"urn:adv:oid:DEBWL0010004WY2y"</a:t>
            </a:r>
            <a:r>
              <a:rPr lang="de-DE" dirty="0">
                <a:solidFill>
                  <a:srgbClr val="0000FF"/>
                </a:solidFill>
                <a:highlight>
                  <a:srgbClr val="FFFFFF"/>
                </a:highlight>
                <a:latin typeface="Courier New"/>
              </a:rPr>
              <a:t>/&gt;</a:t>
            </a:r>
            <a:endParaRPr lang="de-DE" b="1" dirty="0">
              <a:solidFill>
                <a:srgbClr val="000000"/>
              </a:solidFill>
              <a:highlight>
                <a:srgbClr val="FFFFFF"/>
              </a:highlight>
              <a:latin typeface="Courier New"/>
            </a:endParaRPr>
          </a:p>
          <a:p>
            <a:r>
              <a:rPr lang="de-DE" b="1" dirty="0">
                <a:solidFill>
                  <a:srgbClr val="000000"/>
                </a:solidFill>
                <a:highlight>
                  <a:srgbClr val="FFFFFF"/>
                </a:highlight>
                <a:latin typeface="Courier New"/>
              </a:rPr>
              <a:t>   </a:t>
            </a:r>
            <a:r>
              <a:rPr lang="de-DE" dirty="0">
                <a:solidFill>
                  <a:srgbClr val="0000FF"/>
                </a:solidFill>
                <a:highlight>
                  <a:srgbClr val="FFFFFF"/>
                </a:highlight>
                <a:latin typeface="Courier New"/>
              </a:rPr>
              <a:t>&lt;</a:t>
            </a:r>
            <a:r>
              <a:rPr lang="de-DE" dirty="0" err="1">
                <a:solidFill>
                  <a:srgbClr val="0000FF"/>
                </a:solidFill>
                <a:highlight>
                  <a:srgbClr val="FFFFFF"/>
                </a:highlight>
                <a:latin typeface="Courier New"/>
              </a:rPr>
              <a:t>weistAuf</a:t>
            </a:r>
            <a:r>
              <a:rPr lang="de-DE" dirty="0">
                <a:solidFill>
                  <a:srgbClr val="000000"/>
                </a:solidFill>
                <a:highlight>
                  <a:srgbClr val="FFFFFF"/>
                </a:highlight>
                <a:latin typeface="Courier New"/>
              </a:rPr>
              <a:t> </a:t>
            </a:r>
            <a:r>
              <a:rPr lang="de-DE" dirty="0" err="1">
                <a:solidFill>
                  <a:srgbClr val="FF0000"/>
                </a:solidFill>
                <a:highlight>
                  <a:srgbClr val="FFFFFF"/>
                </a:highlight>
                <a:latin typeface="Courier New"/>
              </a:rPr>
              <a:t>xlink:href</a:t>
            </a:r>
            <a:r>
              <a:rPr lang="de-DE" dirty="0">
                <a:solidFill>
                  <a:srgbClr val="000000"/>
                </a:solidFill>
                <a:highlight>
                  <a:srgbClr val="FFFFFF"/>
                </a:highlight>
                <a:latin typeface="Courier New"/>
              </a:rPr>
              <a:t>=</a:t>
            </a:r>
            <a:r>
              <a:rPr lang="de-DE" b="1" dirty="0">
                <a:solidFill>
                  <a:srgbClr val="8000FF"/>
                </a:solidFill>
                <a:highlight>
                  <a:srgbClr val="FFFFFF"/>
                </a:highlight>
                <a:latin typeface="Courier New"/>
              </a:rPr>
              <a:t>"urn:adv:oid:DEBWL0010004Wr1S"</a:t>
            </a:r>
            <a:r>
              <a:rPr lang="de-DE" dirty="0">
                <a:solidFill>
                  <a:srgbClr val="0000FF"/>
                </a:solidFill>
                <a:highlight>
                  <a:srgbClr val="FFFFFF"/>
                </a:highlight>
                <a:latin typeface="Courier New"/>
              </a:rPr>
              <a:t>/&gt;</a:t>
            </a:r>
            <a:endParaRPr lang="de-DE" b="1" dirty="0">
              <a:solidFill>
                <a:srgbClr val="000000"/>
              </a:solidFill>
              <a:highlight>
                <a:srgbClr val="FFFFFF"/>
              </a:highlight>
              <a:latin typeface="Courier New"/>
            </a:endParaRPr>
          </a:p>
          <a:p>
            <a:r>
              <a:rPr lang="de-DE" b="1" dirty="0">
                <a:solidFill>
                  <a:srgbClr val="000000"/>
                </a:solidFill>
                <a:highlight>
                  <a:srgbClr val="FFFFFF"/>
                </a:highlight>
                <a:latin typeface="Courier New"/>
              </a:rPr>
              <a:t> </a:t>
            </a:r>
            <a:r>
              <a:rPr lang="de-DE" dirty="0">
                <a:solidFill>
                  <a:srgbClr val="0000FF"/>
                </a:solidFill>
                <a:highlight>
                  <a:srgbClr val="FFFFFF"/>
                </a:highlight>
                <a:latin typeface="Courier New"/>
              </a:rPr>
              <a:t>&lt;/</a:t>
            </a:r>
            <a:r>
              <a:rPr lang="de-DE" dirty="0" err="1">
                <a:solidFill>
                  <a:srgbClr val="0000FF"/>
                </a:solidFill>
                <a:highlight>
                  <a:srgbClr val="FFFFFF"/>
                </a:highlight>
                <a:latin typeface="Courier New"/>
              </a:rPr>
              <a:t>AX_Flurstueck</a:t>
            </a:r>
            <a:r>
              <a:rPr lang="de-DE" dirty="0">
                <a:solidFill>
                  <a:srgbClr val="0000FF"/>
                </a:solidFill>
                <a:highlight>
                  <a:srgbClr val="FFFFFF"/>
                </a:highlight>
                <a:latin typeface="Courier New"/>
              </a:rPr>
              <a:t>&gt;</a:t>
            </a:r>
            <a:endParaRPr lang="de-DE" b="1" dirty="0">
              <a:solidFill>
                <a:srgbClr val="000000"/>
              </a:solidFill>
              <a:highlight>
                <a:srgbClr val="FFFFFF"/>
              </a:highlight>
              <a:latin typeface="Courier New"/>
            </a:endParaRPr>
          </a:p>
          <a:p>
            <a:r>
              <a:rPr lang="de-DE" dirty="0">
                <a:solidFill>
                  <a:srgbClr val="0000FF"/>
                </a:solidFill>
                <a:highlight>
                  <a:srgbClr val="FFFFFF"/>
                </a:highlight>
                <a:latin typeface="Courier New"/>
              </a:rPr>
              <a:t>&lt;/</a:t>
            </a:r>
            <a:r>
              <a:rPr lang="de-DE" dirty="0" err="1">
                <a:solidFill>
                  <a:srgbClr val="0000FF"/>
                </a:solidFill>
                <a:highlight>
                  <a:srgbClr val="FFFFFF"/>
                </a:highlight>
                <a:latin typeface="Courier New"/>
              </a:rPr>
              <a:t>gml:featureMember</a:t>
            </a:r>
            <a:r>
              <a:rPr lang="de-DE" dirty="0">
                <a:solidFill>
                  <a:srgbClr val="0000FF"/>
                </a:solidFill>
                <a:highlight>
                  <a:srgbClr val="FFFFFF"/>
                </a:highlight>
                <a:latin typeface="Courier New"/>
              </a:rPr>
              <a:t>&gt;</a:t>
            </a:r>
            <a:endParaRPr lang="de-DE" dirty="0"/>
          </a:p>
        </p:txBody>
      </p:sp>
    </p:spTree>
    <p:extLst>
      <p:ext uri="{BB962C8B-B14F-4D97-AF65-F5344CB8AC3E}">
        <p14:creationId xmlns:p14="http://schemas.microsoft.com/office/powerpoint/2010/main" val="264726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Darstellung der Flurstücksnummer</a:t>
            </a:r>
            <a:endParaRPr lang="de-DE" dirty="0"/>
          </a:p>
        </p:txBody>
      </p:sp>
      <p:sp>
        <p:nvSpPr>
          <p:cNvPr id="3" name="Inhaltsplatzhalter 2"/>
          <p:cNvSpPr>
            <a:spLocks noGrp="1"/>
          </p:cNvSpPr>
          <p:nvPr>
            <p:ph idx="1"/>
          </p:nvPr>
        </p:nvSpPr>
        <p:spPr/>
        <p:txBody>
          <a:bodyPr/>
          <a:lstStyle/>
          <a:p>
            <a:r>
              <a:rPr lang="de-DE" dirty="0" smtClean="0"/>
              <a:t>Rückwärtsverweis von AP_PTO</a:t>
            </a:r>
            <a:endParaRPr lang="de-DE" dirty="0"/>
          </a:p>
        </p:txBody>
      </p:sp>
      <p:sp>
        <p:nvSpPr>
          <p:cNvPr id="8" name="Rechteck 7"/>
          <p:cNvSpPr/>
          <p:nvPr/>
        </p:nvSpPr>
        <p:spPr>
          <a:xfrm>
            <a:off x="683568" y="2204864"/>
            <a:ext cx="8541611" cy="4462760"/>
          </a:xfrm>
          <a:prstGeom prst="rect">
            <a:avLst/>
          </a:prstGeom>
        </p:spPr>
        <p:txBody>
          <a:bodyPr wrap="square">
            <a:spAutoFit/>
          </a:bodyPr>
          <a:lstStyle/>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&lt;AP_PTO</a:t>
            </a:r>
            <a:r>
              <a:rPr lang="de-DE" sz="1400" dirty="0">
                <a:solidFill>
                  <a:srgbClr val="000000"/>
                </a:solidFill>
                <a:highlight>
                  <a:srgbClr val="FFFFFF"/>
                </a:highlight>
                <a:latin typeface="Courier New"/>
              </a:rPr>
              <a:t> </a:t>
            </a:r>
            <a:r>
              <a:rPr lang="de-DE" sz="1400" dirty="0" err="1">
                <a:solidFill>
                  <a:srgbClr val="FF0000"/>
                </a:solidFill>
                <a:highlight>
                  <a:srgbClr val="FFFFFF"/>
                </a:highlight>
                <a:latin typeface="Courier New"/>
              </a:rPr>
              <a:t>gml:id</a:t>
            </a:r>
            <a:r>
              <a:rPr lang="de-DE" sz="1400" dirty="0">
                <a:solidFill>
                  <a:srgbClr val="000000"/>
                </a:solidFill>
                <a:highlight>
                  <a:srgbClr val="FFFFFF"/>
                </a:highlight>
                <a:latin typeface="Courier New"/>
              </a:rPr>
              <a:t>=</a:t>
            </a:r>
            <a:r>
              <a:rPr lang="de-DE" sz="1400" b="1" dirty="0">
                <a:solidFill>
                  <a:srgbClr val="8000FF"/>
                </a:solidFill>
                <a:highlight>
                  <a:srgbClr val="FFFFFF"/>
                </a:highlight>
                <a:latin typeface="Courier New"/>
              </a:rPr>
              <a:t>"DEBWL0010004W6WJ"</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fr-FR" sz="1400" b="1" dirty="0">
                <a:solidFill>
                  <a:srgbClr val="000000"/>
                </a:solidFill>
                <a:highlight>
                  <a:srgbClr val="FFFFFF"/>
                </a:highlight>
                <a:latin typeface="Courier New"/>
              </a:rPr>
              <a:t>   </a:t>
            </a:r>
            <a:r>
              <a:rPr lang="fr-FR" sz="1400" dirty="0">
                <a:solidFill>
                  <a:srgbClr val="0000FF"/>
                </a:solidFill>
                <a:highlight>
                  <a:srgbClr val="FFFFFF"/>
                </a:highlight>
                <a:latin typeface="Courier New"/>
              </a:rPr>
              <a:t>&lt;</a:t>
            </a:r>
            <a:r>
              <a:rPr lang="fr-FR" sz="1400" dirty="0" err="1">
                <a:solidFill>
                  <a:srgbClr val="0000FF"/>
                </a:solidFill>
                <a:highlight>
                  <a:srgbClr val="FFFFFF"/>
                </a:highlight>
                <a:latin typeface="Courier New"/>
              </a:rPr>
              <a:t>gml:identifier</a:t>
            </a:r>
            <a:r>
              <a:rPr lang="fr-FR" sz="1400" dirty="0">
                <a:solidFill>
                  <a:srgbClr val="000000"/>
                </a:solidFill>
                <a:highlight>
                  <a:srgbClr val="FFFFFF"/>
                </a:highlight>
                <a:latin typeface="Courier New"/>
              </a:rPr>
              <a:t> </a:t>
            </a:r>
            <a:r>
              <a:rPr lang="fr-FR" sz="1400" dirty="0" err="1">
                <a:solidFill>
                  <a:srgbClr val="FF0000"/>
                </a:solidFill>
                <a:highlight>
                  <a:srgbClr val="FFFFFF"/>
                </a:highlight>
                <a:latin typeface="Courier New"/>
              </a:rPr>
              <a:t>codeSpace</a:t>
            </a:r>
            <a:r>
              <a:rPr lang="fr-FR" sz="1400" dirty="0">
                <a:solidFill>
                  <a:srgbClr val="000000"/>
                </a:solidFill>
                <a:highlight>
                  <a:srgbClr val="FFFFFF"/>
                </a:highlight>
                <a:latin typeface="Courier New"/>
              </a:rPr>
              <a:t>=</a:t>
            </a:r>
            <a:r>
              <a:rPr lang="fr-FR" sz="1400" b="1" dirty="0">
                <a:solidFill>
                  <a:srgbClr val="8000FF"/>
                </a:solidFill>
                <a:highlight>
                  <a:srgbClr val="FFFFFF"/>
                </a:highlight>
                <a:latin typeface="Courier New"/>
              </a:rPr>
              <a:t>"</a:t>
            </a:r>
            <a:r>
              <a:rPr lang="fr-FR" sz="1400" b="1" u="sng" dirty="0">
                <a:solidFill>
                  <a:srgbClr val="8000FF"/>
                </a:solidFill>
                <a:highlight>
                  <a:srgbClr val="FFFFFF"/>
                </a:highlight>
                <a:latin typeface="Courier New"/>
              </a:rPr>
              <a:t>http://www.adv-online.de/</a:t>
            </a:r>
            <a:r>
              <a:rPr lang="fr-FR" sz="1400" b="1" dirty="0">
                <a:solidFill>
                  <a:srgbClr val="8000FF"/>
                </a:solidFill>
                <a:highlight>
                  <a:srgbClr val="FFFFFF"/>
                </a:highlight>
                <a:latin typeface="Courier New"/>
              </a:rPr>
              <a:t>"</a:t>
            </a:r>
            <a:r>
              <a:rPr lang="fr-FR" sz="1400" dirty="0">
                <a:solidFill>
                  <a:srgbClr val="0000FF"/>
                </a:solidFill>
                <a:highlight>
                  <a:srgbClr val="FFFFFF"/>
                </a:highlight>
                <a:latin typeface="Courier New"/>
              </a:rPr>
              <a:t>&gt;</a:t>
            </a:r>
            <a:r>
              <a:rPr lang="fr-FR" sz="1400" b="1" dirty="0">
                <a:solidFill>
                  <a:srgbClr val="000000"/>
                </a:solidFill>
                <a:highlight>
                  <a:srgbClr val="FFFFFF"/>
                </a:highlight>
                <a:latin typeface="Courier New"/>
              </a:rPr>
              <a:t>urn:adv:oid:DEBWL0010004W6WJ</a:t>
            </a:r>
            <a:r>
              <a:rPr lang="fr-FR" sz="1400" dirty="0">
                <a:solidFill>
                  <a:srgbClr val="0000FF"/>
                </a:solidFill>
                <a:highlight>
                  <a:srgbClr val="FFFFFF"/>
                </a:highlight>
                <a:latin typeface="Courier New"/>
              </a:rPr>
              <a:t>&lt;/gml:identifier&gt;</a:t>
            </a:r>
            <a:endParaRPr lang="fr-FR"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lebenszeitintervall</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AA_Lebenszeitintervall</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&lt;beginnt&gt;</a:t>
            </a:r>
            <a:r>
              <a:rPr lang="de-DE" sz="1400" b="1" dirty="0">
                <a:solidFill>
                  <a:srgbClr val="000000"/>
                </a:solidFill>
                <a:highlight>
                  <a:srgbClr val="FFFFFF"/>
                </a:highlight>
                <a:latin typeface="Courier New"/>
              </a:rPr>
              <a:t>2012-09-24T20:49:05Z</a:t>
            </a:r>
            <a:r>
              <a:rPr lang="de-DE" sz="1400" dirty="0">
                <a:solidFill>
                  <a:srgbClr val="0000FF"/>
                </a:solidFill>
                <a:highlight>
                  <a:srgbClr val="FFFFFF"/>
                </a:highlight>
                <a:latin typeface="Courier New"/>
              </a:rPr>
              <a:t>&lt;/beginnt</a:t>
            </a:r>
            <a:r>
              <a:rPr lang="de-DE" sz="1400" dirty="0" smtClean="0">
                <a:solidFill>
                  <a:srgbClr val="0000FF"/>
                </a:solidFill>
                <a:highlight>
                  <a:srgbClr val="FFFFFF"/>
                </a:highlight>
                <a:latin typeface="Courier New"/>
              </a:rPr>
              <a:t>&gt;</a:t>
            </a:r>
            <a:r>
              <a:rPr lang="de-DE" sz="1400" b="1" dirty="0" smtClean="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AA_Lebenszeitintervall</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lebenszeitintervall</a:t>
            </a:r>
            <a:r>
              <a:rPr lang="de-DE" sz="1400" dirty="0" smtClean="0">
                <a:solidFill>
                  <a:srgbClr val="0000FF"/>
                </a:solidFill>
                <a:highlight>
                  <a:srgbClr val="FFFFFF"/>
                </a:highlight>
                <a:latin typeface="Courier New"/>
              </a:rPr>
              <a:t>&gt;</a:t>
            </a:r>
            <a:r>
              <a:rPr lang="de-DE" sz="1400" b="1" dirty="0" smtClean="0">
                <a:solidFill>
                  <a:srgbClr val="000000"/>
                </a:solidFill>
                <a:highlight>
                  <a:srgbClr val="FFFFFF"/>
                </a:highlight>
                <a:latin typeface="Courier New"/>
              </a:rPr>
              <a:t>   </a:t>
            </a:r>
            <a:r>
              <a:rPr lang="de-DE" sz="1400" dirty="0" smtClean="0">
                <a:solidFill>
                  <a:srgbClr val="0000FF"/>
                </a:solidFill>
                <a:highlight>
                  <a:srgbClr val="FFFFFF"/>
                </a:highlight>
                <a:latin typeface="Courier New"/>
              </a:rPr>
              <a:t>...</a:t>
            </a:r>
            <a:r>
              <a:rPr lang="de-DE" sz="1400" b="1" dirty="0" smtClean="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position</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gml:Point</a:t>
            </a:r>
            <a:r>
              <a:rPr lang="de-DE" sz="1400" dirty="0">
                <a:solidFill>
                  <a:srgbClr val="000000"/>
                </a:solidFill>
                <a:highlight>
                  <a:srgbClr val="FFFFFF"/>
                </a:highlight>
                <a:latin typeface="Courier New"/>
              </a:rPr>
              <a:t> </a:t>
            </a:r>
            <a:r>
              <a:rPr lang="de-DE" sz="1400" dirty="0" err="1">
                <a:solidFill>
                  <a:srgbClr val="FF0000"/>
                </a:solidFill>
                <a:highlight>
                  <a:srgbClr val="FFFFFF"/>
                </a:highlight>
                <a:latin typeface="Courier New"/>
              </a:rPr>
              <a:t>gml:id</a:t>
            </a:r>
            <a:r>
              <a:rPr lang="de-DE" sz="1400" dirty="0">
                <a:solidFill>
                  <a:srgbClr val="000000"/>
                </a:solidFill>
                <a:highlight>
                  <a:srgbClr val="FFFFFF"/>
                </a:highlight>
                <a:latin typeface="Courier New"/>
              </a:rPr>
              <a:t>=</a:t>
            </a:r>
            <a:r>
              <a:rPr lang="de-DE" sz="1400" b="1" dirty="0">
                <a:solidFill>
                  <a:srgbClr val="8000FF"/>
                </a:solidFill>
                <a:highlight>
                  <a:srgbClr val="FFFFFF"/>
                </a:highlight>
                <a:latin typeface="Courier New"/>
              </a:rPr>
              <a:t>"DE_0NUSE00248825"</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gml:pos</a:t>
            </a:r>
            <a:r>
              <a:rPr lang="de-DE" sz="1400" dirty="0">
                <a:solidFill>
                  <a:srgbClr val="000000"/>
                </a:solidFill>
                <a:highlight>
                  <a:srgbClr val="FFFFFF"/>
                </a:highlight>
                <a:latin typeface="Courier New"/>
              </a:rPr>
              <a:t> </a:t>
            </a:r>
            <a:r>
              <a:rPr lang="de-DE" sz="1400" dirty="0" err="1">
                <a:solidFill>
                  <a:srgbClr val="FF0000"/>
                </a:solidFill>
                <a:highlight>
                  <a:srgbClr val="FFFFFF"/>
                </a:highlight>
                <a:latin typeface="Courier New"/>
              </a:rPr>
              <a:t>srsName</a:t>
            </a:r>
            <a:r>
              <a:rPr lang="de-DE" sz="1400" dirty="0">
                <a:solidFill>
                  <a:srgbClr val="000000"/>
                </a:solidFill>
                <a:highlight>
                  <a:srgbClr val="FFFFFF"/>
                </a:highlight>
                <a:latin typeface="Courier New"/>
              </a:rPr>
              <a:t>=</a:t>
            </a:r>
            <a:r>
              <a:rPr lang="de-DE" sz="1400" b="1" dirty="0">
                <a:solidFill>
                  <a:srgbClr val="8000FF"/>
                </a:solidFill>
                <a:highlight>
                  <a:srgbClr val="FFFFFF"/>
                </a:highlight>
                <a:latin typeface="Courier New"/>
              </a:rPr>
              <a:t>"urn:adv:crs:ETRS89_UTM32"</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514110.240 5453504.760</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gml:pos</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gml:Point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position</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schriftinhalt</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2019/1</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schriftinhalt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fontSperrung</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0.0</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fontSperrung</a:t>
            </a:r>
            <a:r>
              <a:rPr lang="de-DE" sz="1400" dirty="0" smtClean="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skalierung</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1.0</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skalierung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horizontaleAusrichtung</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zentrisch</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horizontaleAusrichtung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vertikaleAusrichtung</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Mitte</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vertikaleAusrichtung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signaturnummer</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4113</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signaturnummer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art</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ZAE_NEN</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art</a:t>
            </a:r>
            <a:r>
              <a:rPr lang="de-DE" sz="1400" dirty="0">
                <a:solidFill>
                  <a:srgbClr val="0000FF"/>
                </a:solidFill>
                <a:highlight>
                  <a:srgbClr val="FFFFFF"/>
                </a:highlight>
                <a:latin typeface="Courier New"/>
              </a:rPr>
              <a:t>&gt;</a:t>
            </a:r>
            <a:r>
              <a:rPr lang="de-DE" sz="1400" b="1" dirty="0" smtClean="0">
                <a:solidFill>
                  <a:srgbClr val="000000"/>
                </a:solidFill>
                <a:highlight>
                  <a:srgbClr val="FFFFFF"/>
                </a:highlight>
                <a:latin typeface="Courier New"/>
              </a:rPr>
              <a:t> </a:t>
            </a:r>
            <a:r>
              <a:rPr lang="de-DE" sz="1400" dirty="0" smtClean="0">
                <a:solidFill>
                  <a:srgbClr val="0000FF"/>
                </a:solidFill>
                <a:highlight>
                  <a:srgbClr val="FFFFFF"/>
                </a:highlight>
                <a:latin typeface="Courier New"/>
              </a:rPr>
              <a:t>&lt;</a:t>
            </a:r>
            <a:r>
              <a:rPr lang="de-DE" sz="1400" dirty="0" err="1" smtClean="0">
                <a:solidFill>
                  <a:srgbClr val="0000FF"/>
                </a:solidFill>
                <a:highlight>
                  <a:srgbClr val="FFFFFF"/>
                </a:highlight>
                <a:latin typeface="Courier New"/>
              </a:rPr>
              <a:t>drehwinkel</a:t>
            </a:r>
            <a:r>
              <a:rPr lang="de-DE" sz="1400" dirty="0" smtClean="0">
                <a:solidFill>
                  <a:srgbClr val="000000"/>
                </a:solidFill>
                <a:highlight>
                  <a:srgbClr val="FFFFFF"/>
                </a:highlight>
                <a:latin typeface="Courier New"/>
              </a:rPr>
              <a:t> </a:t>
            </a:r>
            <a:r>
              <a:rPr lang="de-DE" sz="1400" dirty="0" err="1" smtClean="0">
                <a:solidFill>
                  <a:srgbClr val="FF0000"/>
                </a:solidFill>
                <a:highlight>
                  <a:srgbClr val="FFFFFF"/>
                </a:highlight>
                <a:latin typeface="Courier New"/>
              </a:rPr>
              <a:t>uom</a:t>
            </a:r>
            <a:r>
              <a:rPr lang="de-DE" sz="1400" dirty="0" smtClean="0">
                <a:solidFill>
                  <a:srgbClr val="000000"/>
                </a:solidFill>
                <a:highlight>
                  <a:srgbClr val="FFFFFF"/>
                </a:highlight>
                <a:latin typeface="Courier New"/>
              </a:rPr>
              <a:t>=</a:t>
            </a:r>
            <a:r>
              <a:rPr lang="de-DE" sz="1400" b="1" dirty="0" smtClean="0">
                <a:solidFill>
                  <a:srgbClr val="8000FF"/>
                </a:solidFill>
                <a:highlight>
                  <a:srgbClr val="FFFFFF"/>
                </a:highlight>
                <a:latin typeface="Courier New"/>
              </a:rPr>
              <a:t>"</a:t>
            </a:r>
            <a:r>
              <a:rPr lang="de-DE" sz="1400" b="1" dirty="0" err="1" smtClean="0">
                <a:solidFill>
                  <a:srgbClr val="8000FF"/>
                </a:solidFill>
                <a:highlight>
                  <a:srgbClr val="FFFFFF"/>
                </a:highlight>
                <a:latin typeface="Courier New"/>
              </a:rPr>
              <a:t>urn:adv:uom:rad</a:t>
            </a:r>
            <a:r>
              <a:rPr lang="de-DE" sz="1400" b="1" dirty="0" smtClean="0">
                <a:solidFill>
                  <a:srgbClr val="8000FF"/>
                </a:solidFill>
                <a:highlight>
                  <a:srgbClr val="FFFFFF"/>
                </a:highlight>
                <a:latin typeface="Courier New"/>
              </a:rPr>
              <a:t>"</a:t>
            </a:r>
            <a:r>
              <a:rPr lang="de-DE" sz="1400" dirty="0" smtClean="0">
                <a:solidFill>
                  <a:srgbClr val="0000FF"/>
                </a:solidFill>
                <a:highlight>
                  <a:srgbClr val="FFFFFF"/>
                </a:highlight>
                <a:latin typeface="Courier New"/>
              </a:rPr>
              <a:t>&gt;</a:t>
            </a:r>
            <a:r>
              <a:rPr lang="de-DE" sz="1400" b="1" dirty="0" smtClean="0">
                <a:solidFill>
                  <a:srgbClr val="000000"/>
                </a:solidFill>
                <a:highlight>
                  <a:srgbClr val="FFFFFF"/>
                </a:highlight>
                <a:latin typeface="Courier New"/>
              </a:rPr>
              <a:t>6.2831853</a:t>
            </a:r>
            <a:r>
              <a:rPr lang="de-DE" sz="1400" dirty="0" smtClean="0">
                <a:solidFill>
                  <a:srgbClr val="0000FF"/>
                </a:solidFill>
                <a:highlight>
                  <a:srgbClr val="FFFFFF"/>
                </a:highlight>
                <a:latin typeface="Courier New"/>
              </a:rPr>
              <a:t>&lt;/</a:t>
            </a:r>
            <a:r>
              <a:rPr lang="de-DE" sz="1400" dirty="0" err="1" smtClean="0">
                <a:solidFill>
                  <a:srgbClr val="0000FF"/>
                </a:solidFill>
                <a:highlight>
                  <a:srgbClr val="FFFFFF"/>
                </a:highlight>
                <a:latin typeface="Courier New"/>
              </a:rPr>
              <a:t>drehwinkel</a:t>
            </a:r>
            <a:r>
              <a:rPr lang="de-DE" sz="1400" dirty="0" smtClean="0">
                <a:solidFill>
                  <a:srgbClr val="0000FF"/>
                </a:solidFill>
                <a:highlight>
                  <a:srgbClr val="FFFFFF"/>
                </a:highlight>
                <a:latin typeface="Courier New"/>
              </a:rPr>
              <a:t>&gt;</a:t>
            </a:r>
            <a:endParaRPr lang="de-DE" sz="1400" b="1" dirty="0" smtClean="0">
              <a:solidFill>
                <a:srgbClr val="000000"/>
              </a:solidFill>
              <a:highlight>
                <a:srgbClr val="FFFFFF"/>
              </a:highlight>
              <a:latin typeface="Courier New"/>
            </a:endParaRPr>
          </a:p>
          <a:p>
            <a:r>
              <a:rPr lang="de-DE" sz="1400" b="1" dirty="0" smtClean="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dientZurDarstellungVon</a:t>
            </a:r>
            <a:r>
              <a:rPr lang="de-DE" sz="1400" dirty="0">
                <a:solidFill>
                  <a:srgbClr val="000000"/>
                </a:solidFill>
                <a:highlight>
                  <a:srgbClr val="FFFFFF"/>
                </a:highlight>
                <a:latin typeface="Courier New"/>
              </a:rPr>
              <a:t> </a:t>
            </a:r>
            <a:r>
              <a:rPr lang="de-DE" sz="1400" dirty="0" err="1">
                <a:solidFill>
                  <a:srgbClr val="FF0000"/>
                </a:solidFill>
                <a:highlight>
                  <a:srgbClr val="FFFFFF"/>
                </a:highlight>
                <a:latin typeface="Courier New"/>
              </a:rPr>
              <a:t>xlink:href</a:t>
            </a:r>
            <a:r>
              <a:rPr lang="de-DE" sz="1400" dirty="0">
                <a:solidFill>
                  <a:srgbClr val="000000"/>
                </a:solidFill>
                <a:highlight>
                  <a:srgbClr val="FFFFFF"/>
                </a:highlight>
                <a:latin typeface="Courier New"/>
              </a:rPr>
              <a:t>=</a:t>
            </a:r>
            <a:r>
              <a:rPr lang="de-DE" sz="1400" b="1" dirty="0">
                <a:solidFill>
                  <a:srgbClr val="8000FF"/>
                </a:solidFill>
                <a:highlight>
                  <a:srgbClr val="FFFFFF"/>
                </a:highlight>
                <a:latin typeface="Courier New"/>
              </a:rPr>
              <a:t>"urn:adv:oid:</a:t>
            </a:r>
            <a:r>
              <a:rPr lang="de-DE" sz="1800" b="1" dirty="0">
                <a:solidFill>
                  <a:srgbClr val="8000FF"/>
                </a:solidFill>
                <a:highlight>
                  <a:srgbClr val="FFFFFF"/>
                </a:highlight>
                <a:latin typeface="Courier New"/>
              </a:rPr>
              <a:t>DEBWL0010004WfYb</a:t>
            </a:r>
            <a:r>
              <a:rPr lang="de-DE" sz="1400" b="1" dirty="0">
                <a:solidFill>
                  <a:srgbClr val="8000FF"/>
                </a:solidFill>
                <a:highlight>
                  <a:srgbClr val="FFFFFF"/>
                </a:highlight>
                <a:latin typeface="Courier New"/>
              </a:rPr>
              <a: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&lt;/AP_PTO&gt;</a:t>
            </a:r>
            <a:endParaRPr lang="de-DE" sz="1400" b="1" dirty="0">
              <a:solidFill>
                <a:srgbClr val="000000"/>
              </a:solidFill>
              <a:highlight>
                <a:srgbClr val="FFFFFF"/>
              </a:highlight>
              <a:latin typeface="Courier New"/>
            </a:endParaRPr>
          </a:p>
          <a:p>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gml:featureMember</a:t>
            </a:r>
            <a:r>
              <a:rPr lang="de-DE" sz="1400" dirty="0">
                <a:solidFill>
                  <a:srgbClr val="0000FF"/>
                </a:solidFill>
                <a:highlight>
                  <a:srgbClr val="FFFFFF"/>
                </a:highlight>
                <a:latin typeface="Courier New"/>
              </a:rPr>
              <a:t>&gt;</a:t>
            </a:r>
            <a:endParaRPr lang="de-DE" sz="1400" dirty="0"/>
          </a:p>
        </p:txBody>
      </p:sp>
    </p:spTree>
    <p:extLst>
      <p:ext uri="{BB962C8B-B14F-4D97-AF65-F5344CB8AC3E}">
        <p14:creationId xmlns:p14="http://schemas.microsoft.com/office/powerpoint/2010/main" val="109420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3" name="Rechteck 2"/>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4" name="Rectangle 2"/>
          <p:cNvSpPr txBox="1">
            <a:spLocks noChangeArrowheads="1"/>
          </p:cNvSpPr>
          <p:nvPr/>
        </p:nvSpPr>
        <p:spPr>
          <a:xfrm>
            <a:off x="685800" y="3182938"/>
            <a:ext cx="7772400" cy="1470025"/>
          </a:xfrm>
          <a:prstGeom prst="rect">
            <a:avLst/>
          </a:prstGeom>
          <a:extLst/>
        </p:spPr>
        <p:txBody>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defRPr/>
            </a:pPr>
            <a:r>
              <a:rPr lang="de-DE" kern="0" dirty="0" smtClean="0">
                <a:effectLst>
                  <a:outerShdw blurRad="38100" dist="38100" dir="2700000" algn="tl">
                    <a:srgbClr val="C0C0C0"/>
                  </a:outerShdw>
                </a:effectLst>
              </a:rPr>
              <a:t>Grundlagen</a:t>
            </a:r>
          </a:p>
        </p:txBody>
      </p:sp>
    </p:spTree>
    <p:extLst>
      <p:ext uri="{BB962C8B-B14F-4D97-AF65-F5344CB8AC3E}">
        <p14:creationId xmlns:p14="http://schemas.microsoft.com/office/powerpoint/2010/main" val="3778810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AX_LagebezeichnungMitHausnummer</a:t>
            </a:r>
            <a:r>
              <a:rPr lang="de-DE" dirty="0"/>
              <a:t> </a:t>
            </a:r>
          </a:p>
        </p:txBody>
      </p:sp>
      <p:sp>
        <p:nvSpPr>
          <p:cNvPr id="6" name="Rechteck 5"/>
          <p:cNvSpPr/>
          <p:nvPr/>
        </p:nvSpPr>
        <p:spPr>
          <a:xfrm>
            <a:off x="827584" y="1340768"/>
            <a:ext cx="8478688" cy="5262979"/>
          </a:xfrm>
          <a:prstGeom prst="rect">
            <a:avLst/>
          </a:prstGeom>
        </p:spPr>
        <p:txBody>
          <a:bodyPr wrap="square">
            <a:spAutoFit/>
          </a:bodyPr>
          <a:lstStyle/>
          <a:p>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gml:featureMember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AX_LagebezeichnungMitHausnummer</a:t>
            </a:r>
            <a:r>
              <a:rPr lang="de-DE" sz="1400" dirty="0">
                <a:solidFill>
                  <a:srgbClr val="000000"/>
                </a:solidFill>
                <a:highlight>
                  <a:srgbClr val="FFFFFF"/>
                </a:highlight>
                <a:latin typeface="Courier New"/>
              </a:rPr>
              <a:t> </a:t>
            </a:r>
            <a:r>
              <a:rPr lang="de-DE" sz="1400" dirty="0" err="1">
                <a:solidFill>
                  <a:srgbClr val="FF0000"/>
                </a:solidFill>
                <a:highlight>
                  <a:srgbClr val="FFFFFF"/>
                </a:highlight>
                <a:latin typeface="Courier New"/>
              </a:rPr>
              <a:t>gml:id</a:t>
            </a:r>
            <a:r>
              <a:rPr lang="de-DE" sz="1400" dirty="0">
                <a:solidFill>
                  <a:srgbClr val="000000"/>
                </a:solidFill>
                <a:highlight>
                  <a:srgbClr val="FFFFFF"/>
                </a:highlight>
                <a:latin typeface="Courier New"/>
              </a:rPr>
              <a:t>=</a:t>
            </a:r>
            <a:r>
              <a:rPr lang="de-DE" sz="1400" b="1" dirty="0">
                <a:solidFill>
                  <a:srgbClr val="8000FF"/>
                </a:solidFill>
                <a:highlight>
                  <a:srgbClr val="FFFFFF"/>
                </a:highlight>
                <a:latin typeface="Courier New"/>
              </a:rPr>
              <a:t>"DEBWL0010004Wr1S"</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fr-FR" sz="1400" b="1" dirty="0">
                <a:solidFill>
                  <a:srgbClr val="000000"/>
                </a:solidFill>
                <a:highlight>
                  <a:srgbClr val="FFFFFF"/>
                </a:highlight>
                <a:latin typeface="Courier New"/>
              </a:rPr>
              <a:t>   </a:t>
            </a:r>
            <a:r>
              <a:rPr lang="fr-FR" sz="1400" dirty="0">
                <a:solidFill>
                  <a:srgbClr val="0000FF"/>
                </a:solidFill>
                <a:highlight>
                  <a:srgbClr val="FFFFFF"/>
                </a:highlight>
                <a:latin typeface="Courier New"/>
              </a:rPr>
              <a:t>&lt;</a:t>
            </a:r>
            <a:r>
              <a:rPr lang="fr-FR" sz="1400" dirty="0" err="1">
                <a:solidFill>
                  <a:srgbClr val="0000FF"/>
                </a:solidFill>
                <a:highlight>
                  <a:srgbClr val="FFFFFF"/>
                </a:highlight>
                <a:latin typeface="Courier New"/>
              </a:rPr>
              <a:t>gml:identifier</a:t>
            </a:r>
            <a:r>
              <a:rPr lang="fr-FR" sz="1400" dirty="0">
                <a:solidFill>
                  <a:srgbClr val="000000"/>
                </a:solidFill>
                <a:highlight>
                  <a:srgbClr val="FFFFFF"/>
                </a:highlight>
                <a:latin typeface="Courier New"/>
              </a:rPr>
              <a:t> </a:t>
            </a:r>
            <a:r>
              <a:rPr lang="fr-FR" sz="1400" dirty="0" err="1">
                <a:solidFill>
                  <a:srgbClr val="FF0000"/>
                </a:solidFill>
                <a:highlight>
                  <a:srgbClr val="FFFFFF"/>
                </a:highlight>
                <a:latin typeface="Courier New"/>
              </a:rPr>
              <a:t>codeSpace</a:t>
            </a:r>
            <a:r>
              <a:rPr lang="fr-FR" sz="1400" dirty="0">
                <a:solidFill>
                  <a:srgbClr val="000000"/>
                </a:solidFill>
                <a:highlight>
                  <a:srgbClr val="FFFFFF"/>
                </a:highlight>
                <a:latin typeface="Courier New"/>
              </a:rPr>
              <a:t>=</a:t>
            </a:r>
            <a:r>
              <a:rPr lang="fr-FR" sz="1400" b="1" dirty="0">
                <a:solidFill>
                  <a:srgbClr val="8000FF"/>
                </a:solidFill>
                <a:highlight>
                  <a:srgbClr val="FFFFFF"/>
                </a:highlight>
                <a:latin typeface="Courier New"/>
              </a:rPr>
              <a:t>"</a:t>
            </a:r>
            <a:r>
              <a:rPr lang="fr-FR" sz="1400" b="1" u="sng" dirty="0">
                <a:solidFill>
                  <a:srgbClr val="8000FF"/>
                </a:solidFill>
                <a:highlight>
                  <a:srgbClr val="FFFFFF"/>
                </a:highlight>
                <a:latin typeface="Courier New"/>
              </a:rPr>
              <a:t>http://www.adv-online.de/</a:t>
            </a:r>
            <a:r>
              <a:rPr lang="fr-FR" sz="1400" b="1" dirty="0">
                <a:solidFill>
                  <a:srgbClr val="8000FF"/>
                </a:solidFill>
                <a:highlight>
                  <a:srgbClr val="FFFFFF"/>
                </a:highlight>
                <a:latin typeface="Courier New"/>
              </a:rPr>
              <a:t>"</a:t>
            </a:r>
            <a:r>
              <a:rPr lang="fr-FR" sz="1400" dirty="0">
                <a:solidFill>
                  <a:srgbClr val="0000FF"/>
                </a:solidFill>
                <a:highlight>
                  <a:srgbClr val="FFFFFF"/>
                </a:highlight>
                <a:latin typeface="Courier New"/>
              </a:rPr>
              <a:t>&gt;</a:t>
            </a:r>
            <a:r>
              <a:rPr lang="fr-FR" sz="1400" b="1" dirty="0">
                <a:solidFill>
                  <a:srgbClr val="000000"/>
                </a:solidFill>
                <a:highlight>
                  <a:srgbClr val="FFFFFF"/>
                </a:highlight>
                <a:latin typeface="Courier New"/>
              </a:rPr>
              <a:t>urn:adv:oid:DEBWL0010004Wr1S</a:t>
            </a:r>
            <a:r>
              <a:rPr lang="fr-FR" sz="1400" dirty="0">
                <a:solidFill>
                  <a:srgbClr val="0000FF"/>
                </a:solidFill>
                <a:highlight>
                  <a:srgbClr val="FFFFFF"/>
                </a:highlight>
                <a:latin typeface="Courier New"/>
              </a:rPr>
              <a:t>&lt;/gml:identifier&gt;</a:t>
            </a:r>
            <a:endParaRPr lang="fr-FR"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lebenszeitintervall</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smtClean="0">
                <a:solidFill>
                  <a:srgbClr val="0000FF"/>
                </a:solidFill>
                <a:highlight>
                  <a:srgbClr val="FFFFFF"/>
                </a:highlight>
                <a:latin typeface="Courier New"/>
              </a:rPr>
              <a:t>AA_Lebenszeitintervall</a:t>
            </a:r>
            <a:r>
              <a:rPr lang="de-DE" sz="1400" dirty="0" smtClean="0">
                <a:solidFill>
                  <a:srgbClr val="0000FF"/>
                </a:solidFill>
                <a:highlight>
                  <a:srgbClr val="FFFFFF"/>
                </a:highlight>
                <a:latin typeface="Courier New"/>
              </a:rPr>
              <a:t>&gt;&lt;beginnt&gt;</a:t>
            </a:r>
            <a:r>
              <a:rPr lang="de-DE" sz="1400" b="1" dirty="0" smtClean="0">
                <a:solidFill>
                  <a:srgbClr val="000000"/>
                </a:solidFill>
                <a:highlight>
                  <a:srgbClr val="FFFFFF"/>
                </a:highlight>
                <a:latin typeface="Courier New"/>
              </a:rPr>
              <a:t>2012-09-24T20:49:05Z</a:t>
            </a:r>
            <a:r>
              <a:rPr lang="de-DE" sz="1400" dirty="0">
                <a:solidFill>
                  <a:srgbClr val="0000FF"/>
                </a:solidFill>
                <a:highlight>
                  <a:srgbClr val="FFFFFF"/>
                </a:highlight>
                <a:latin typeface="Courier New"/>
              </a:rPr>
              <a:t>&lt;/beginnt&gt;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AA_Lebenszeitintervall</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lebenszeitintervall</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dirty="0" smtClean="0">
                <a:solidFill>
                  <a:srgbClr val="0000FF"/>
                </a:solidFill>
                <a:highlight>
                  <a:srgbClr val="FFFFFF"/>
                </a:highlight>
                <a:latin typeface="Courier New"/>
              </a:rPr>
              <a:t>&lt;</a:t>
            </a:r>
            <a:r>
              <a:rPr lang="de-DE" sz="1400" dirty="0" err="1">
                <a:solidFill>
                  <a:srgbClr val="0000FF"/>
                </a:solidFill>
                <a:highlight>
                  <a:srgbClr val="FFFFFF"/>
                </a:highlight>
                <a:latin typeface="Courier New"/>
              </a:rPr>
              <a:t>modellart</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AA_Modellart</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advStandardModell</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DLKM</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advStandardModell</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AA_Modellart</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modellart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lagebezeichnung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AX_Lagebezeichnung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verschluesselt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AX_VerschluesselteLagebezeichnung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land</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08</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land</a:t>
            </a:r>
            <a:r>
              <a:rPr lang="de-DE" sz="1400" dirty="0" smtClean="0">
                <a:solidFill>
                  <a:srgbClr val="0000FF"/>
                </a:solidFill>
                <a:highlight>
                  <a:srgbClr val="FFFFFF"/>
                </a:highlight>
                <a:latin typeface="Courier New"/>
              </a:rPr>
              <a:t>&gt;</a:t>
            </a:r>
            <a:r>
              <a:rPr lang="de-DE" sz="1400" b="1" dirty="0" smtClean="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regierungsbezirk</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1</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regierungsbezirk</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&lt;kreis&gt;</a:t>
            </a:r>
            <a:r>
              <a:rPr lang="de-DE" sz="1400" b="1" dirty="0">
                <a:solidFill>
                  <a:srgbClr val="000000"/>
                </a:solidFill>
                <a:highlight>
                  <a:srgbClr val="FFFFFF"/>
                </a:highlight>
                <a:latin typeface="Courier New"/>
              </a:rPr>
              <a:t>25</a:t>
            </a:r>
            <a:r>
              <a:rPr lang="de-DE" sz="1400" dirty="0">
                <a:solidFill>
                  <a:srgbClr val="0000FF"/>
                </a:solidFill>
                <a:highlight>
                  <a:srgbClr val="FFFFFF"/>
                </a:highlight>
                <a:latin typeface="Courier New"/>
              </a:rPr>
              <a:t>&lt;/kreis</a:t>
            </a:r>
            <a:r>
              <a:rPr lang="de-DE" sz="1400" dirty="0" smtClean="0">
                <a:solidFill>
                  <a:srgbClr val="0000FF"/>
                </a:solidFill>
                <a:highlight>
                  <a:srgbClr val="FFFFFF"/>
                </a:highlight>
                <a:latin typeface="Courier New"/>
              </a:rPr>
              <a:t>&gt;</a:t>
            </a:r>
            <a:r>
              <a:rPr lang="de-DE" sz="1400" b="1" dirty="0" smtClean="0">
                <a:solidFill>
                  <a:srgbClr val="000000"/>
                </a:solidFill>
                <a:highlight>
                  <a:srgbClr val="FFFFFF"/>
                </a:highlight>
                <a:latin typeface="Courier New"/>
              </a:rPr>
              <a:t>  </a:t>
            </a:r>
            <a:r>
              <a:rPr lang="de-DE" sz="1400" dirty="0">
                <a:solidFill>
                  <a:srgbClr val="0000FF"/>
                </a:solidFill>
                <a:highlight>
                  <a:srgbClr val="FFFFFF"/>
                </a:highlight>
                <a:latin typeface="Courier New"/>
              </a:rPr>
              <a:t>&lt;gemeinde&gt;</a:t>
            </a:r>
            <a:r>
              <a:rPr lang="de-DE" sz="1400" b="1" dirty="0">
                <a:solidFill>
                  <a:srgbClr val="000000"/>
                </a:solidFill>
                <a:highlight>
                  <a:srgbClr val="FFFFFF"/>
                </a:highlight>
                <a:latin typeface="Courier New"/>
              </a:rPr>
              <a:t>005</a:t>
            </a:r>
            <a:r>
              <a:rPr lang="de-DE" sz="1400" dirty="0">
                <a:solidFill>
                  <a:srgbClr val="0000FF"/>
                </a:solidFill>
                <a:highlight>
                  <a:srgbClr val="FFFFFF"/>
                </a:highlight>
                <a:latin typeface="Courier New"/>
              </a:rPr>
              <a:t>&lt;/</a:t>
            </a:r>
            <a:r>
              <a:rPr lang="de-DE" sz="1400" dirty="0" smtClean="0">
                <a:solidFill>
                  <a:srgbClr val="0000FF"/>
                </a:solidFill>
                <a:highlight>
                  <a:srgbClr val="FFFFFF"/>
                </a:highlight>
                <a:latin typeface="Courier New"/>
              </a:rPr>
              <a:t>gemeinde&gt;</a:t>
            </a:r>
            <a:r>
              <a:rPr lang="de-DE" sz="1400" dirty="0" err="1" smtClean="0">
                <a:solidFill>
                  <a:srgbClr val="0000FF"/>
                </a:solidFill>
                <a:highlight>
                  <a:srgbClr val="FFFFFF"/>
                </a:highlight>
                <a:latin typeface="Courier New"/>
              </a:rPr>
              <a:t>ge</a:t>
            </a:r>
            <a:r>
              <a:rPr lang="de-DE" sz="1400" dirty="0" smtClean="0">
                <a:solidFill>
                  <a:srgbClr val="0000FF"/>
                </a:solidFill>
                <a:highlight>
                  <a:srgbClr val="FFFFFF"/>
                </a:highlight>
                <a:latin typeface="Courier New"/>
              </a:rPr>
              <a:t>&gt;</a:t>
            </a:r>
            <a:r>
              <a:rPr lang="de-DE" sz="1400" b="1" dirty="0" smtClean="0">
                <a:solidFill>
                  <a:srgbClr val="000000"/>
                </a:solidFill>
                <a:highlight>
                  <a:srgbClr val="FFFFFF"/>
                </a:highlight>
                <a:latin typeface="Courier New"/>
              </a:rPr>
              <a:t>10915</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lage</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AX_VerschluesselteLagebezeichnung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verschluesselt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AX_Lagebezeichnung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lagebezeichnung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hausnummer</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15/1</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hausnummer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AX_LagebezeichnungMitHausnummer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gml:featureMember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gml:featureMember</a:t>
            </a:r>
            <a:r>
              <a:rPr lang="de-DE" sz="1400" dirty="0">
                <a:solidFill>
                  <a:srgbClr val="0000FF"/>
                </a:solidFill>
                <a:highlight>
                  <a:srgbClr val="FFFFFF"/>
                </a:highlight>
                <a:latin typeface="Courier New"/>
              </a:rPr>
              <a:t>&gt;</a:t>
            </a:r>
            <a:endParaRPr lang="de-DE" sz="1400" dirty="0"/>
          </a:p>
        </p:txBody>
      </p:sp>
    </p:spTree>
    <p:extLst>
      <p:ext uri="{BB962C8B-B14F-4D97-AF65-F5344CB8AC3E}">
        <p14:creationId xmlns:p14="http://schemas.microsoft.com/office/powerpoint/2010/main" val="355368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Gebäude</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a:off x="467544" y="1772816"/>
            <a:ext cx="8406680" cy="4185761"/>
          </a:xfrm>
          <a:prstGeom prst="rect">
            <a:avLst/>
          </a:prstGeom>
        </p:spPr>
        <p:txBody>
          <a:bodyPr wrap="square">
            <a:spAutoFit/>
          </a:bodyPr>
          <a:lstStyle/>
          <a:p>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gml:featureMember</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AX_Gebaeude</a:t>
            </a:r>
            <a:r>
              <a:rPr lang="de-DE" sz="1400" dirty="0">
                <a:solidFill>
                  <a:srgbClr val="000000"/>
                </a:solidFill>
                <a:highlight>
                  <a:srgbClr val="FFFFFF"/>
                </a:highlight>
                <a:latin typeface="Courier New"/>
              </a:rPr>
              <a:t> </a:t>
            </a:r>
            <a:r>
              <a:rPr lang="de-DE" sz="1400" dirty="0" err="1">
                <a:solidFill>
                  <a:srgbClr val="FF0000"/>
                </a:solidFill>
                <a:highlight>
                  <a:srgbClr val="FFFFFF"/>
                </a:highlight>
                <a:latin typeface="Courier New"/>
              </a:rPr>
              <a:t>gml:id</a:t>
            </a:r>
            <a:r>
              <a:rPr lang="de-DE" sz="1400" dirty="0">
                <a:solidFill>
                  <a:srgbClr val="000000"/>
                </a:solidFill>
                <a:highlight>
                  <a:srgbClr val="FFFFFF"/>
                </a:highlight>
                <a:latin typeface="Courier New"/>
              </a:rPr>
              <a:t>=</a:t>
            </a:r>
            <a:r>
              <a:rPr lang="de-DE" sz="1400" b="1" dirty="0">
                <a:solidFill>
                  <a:srgbClr val="8000FF"/>
                </a:solidFill>
                <a:highlight>
                  <a:srgbClr val="FFFFFF"/>
                </a:highlight>
                <a:latin typeface="Courier New"/>
              </a:rPr>
              <a:t>"DEBWL0010004X0Yg"</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fr-FR" sz="1400" b="1" dirty="0">
                <a:solidFill>
                  <a:srgbClr val="000000"/>
                </a:solidFill>
                <a:highlight>
                  <a:srgbClr val="FFFFFF"/>
                </a:highlight>
                <a:latin typeface="Courier New"/>
              </a:rPr>
              <a:t>   </a:t>
            </a:r>
            <a:r>
              <a:rPr lang="fr-FR" sz="1400" dirty="0">
                <a:solidFill>
                  <a:srgbClr val="0000FF"/>
                </a:solidFill>
                <a:highlight>
                  <a:srgbClr val="FFFFFF"/>
                </a:highlight>
                <a:latin typeface="Courier New"/>
              </a:rPr>
              <a:t>&lt;</a:t>
            </a:r>
            <a:r>
              <a:rPr lang="fr-FR" sz="1400" dirty="0" err="1">
                <a:solidFill>
                  <a:srgbClr val="0000FF"/>
                </a:solidFill>
                <a:highlight>
                  <a:srgbClr val="FFFFFF"/>
                </a:highlight>
                <a:latin typeface="Courier New"/>
              </a:rPr>
              <a:t>gml:identifier</a:t>
            </a:r>
            <a:r>
              <a:rPr lang="fr-FR" sz="1400" dirty="0">
                <a:solidFill>
                  <a:srgbClr val="000000"/>
                </a:solidFill>
                <a:highlight>
                  <a:srgbClr val="FFFFFF"/>
                </a:highlight>
                <a:latin typeface="Courier New"/>
              </a:rPr>
              <a:t> </a:t>
            </a:r>
            <a:r>
              <a:rPr lang="fr-FR" sz="1400" dirty="0" err="1">
                <a:solidFill>
                  <a:srgbClr val="FF0000"/>
                </a:solidFill>
                <a:highlight>
                  <a:srgbClr val="FFFFFF"/>
                </a:highlight>
                <a:latin typeface="Courier New"/>
              </a:rPr>
              <a:t>codeSpace</a:t>
            </a:r>
            <a:r>
              <a:rPr lang="fr-FR" sz="1400" dirty="0">
                <a:solidFill>
                  <a:srgbClr val="000000"/>
                </a:solidFill>
                <a:highlight>
                  <a:srgbClr val="FFFFFF"/>
                </a:highlight>
                <a:latin typeface="Courier New"/>
              </a:rPr>
              <a:t>=</a:t>
            </a:r>
            <a:r>
              <a:rPr lang="fr-FR" sz="1400" b="1" dirty="0">
                <a:solidFill>
                  <a:srgbClr val="8000FF"/>
                </a:solidFill>
                <a:highlight>
                  <a:srgbClr val="FFFFFF"/>
                </a:highlight>
                <a:latin typeface="Courier New"/>
              </a:rPr>
              <a:t>"</a:t>
            </a:r>
            <a:r>
              <a:rPr lang="fr-FR" sz="1400" b="1" u="sng" dirty="0">
                <a:solidFill>
                  <a:srgbClr val="8000FF"/>
                </a:solidFill>
                <a:highlight>
                  <a:srgbClr val="FFFFFF"/>
                </a:highlight>
                <a:latin typeface="Courier New"/>
              </a:rPr>
              <a:t>http://www.adv-online.de/</a:t>
            </a:r>
            <a:r>
              <a:rPr lang="fr-FR" sz="1400" b="1" dirty="0">
                <a:solidFill>
                  <a:srgbClr val="8000FF"/>
                </a:solidFill>
                <a:highlight>
                  <a:srgbClr val="FFFFFF"/>
                </a:highlight>
                <a:latin typeface="Courier New"/>
              </a:rPr>
              <a:t>"</a:t>
            </a:r>
            <a:r>
              <a:rPr lang="fr-FR" sz="1400" dirty="0">
                <a:solidFill>
                  <a:srgbClr val="0000FF"/>
                </a:solidFill>
                <a:highlight>
                  <a:srgbClr val="FFFFFF"/>
                </a:highlight>
                <a:latin typeface="Courier New"/>
              </a:rPr>
              <a:t>&gt;</a:t>
            </a:r>
            <a:r>
              <a:rPr lang="fr-FR" sz="1400" b="1" dirty="0">
                <a:solidFill>
                  <a:srgbClr val="000000"/>
                </a:solidFill>
                <a:highlight>
                  <a:srgbClr val="FFFFFF"/>
                </a:highlight>
                <a:latin typeface="Courier New"/>
              </a:rPr>
              <a:t>urn:adv:oid:DEBWL0010004X0Yg</a:t>
            </a:r>
            <a:r>
              <a:rPr lang="fr-FR" sz="1400" dirty="0">
                <a:solidFill>
                  <a:srgbClr val="0000FF"/>
                </a:solidFill>
                <a:highlight>
                  <a:srgbClr val="FFFFFF"/>
                </a:highlight>
                <a:latin typeface="Courier New"/>
              </a:rPr>
              <a:t>&lt;/gml:identifier&gt;</a:t>
            </a:r>
            <a:endParaRPr lang="fr-FR"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lebenszeitintervall</a:t>
            </a:r>
            <a:r>
              <a:rPr lang="de-DE" sz="1400" dirty="0" smtClean="0">
                <a:solidFill>
                  <a:srgbClr val="0000FF"/>
                </a:solidFill>
                <a:highlight>
                  <a:srgbClr val="FFFFFF"/>
                </a:highlight>
                <a:latin typeface="Courier New"/>
              </a:rPr>
              <a:t>&gt;</a:t>
            </a:r>
            <a:r>
              <a:rPr lang="de-DE" sz="1400" b="1" dirty="0" smtClean="0">
                <a:solidFill>
                  <a:srgbClr val="000000"/>
                </a:solidFill>
                <a:highlight>
                  <a:srgbClr val="FFFFFF"/>
                </a:highlight>
                <a:latin typeface="Courier New"/>
              </a:rPr>
              <a: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lebenszeitintervall</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modellart</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AA_Modellart</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advStandardModell</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DLKM</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advStandardModell</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AA_Modellart</a:t>
            </a:r>
            <a:r>
              <a:rPr lang="de-DE" sz="1400" dirty="0">
                <a:solidFill>
                  <a:srgbClr val="0000FF"/>
                </a:solidFill>
                <a:highlight>
                  <a:srgbClr val="FFFFFF"/>
                </a:highlight>
                <a:latin typeface="Courier New"/>
              </a:rPr>
              <a:t>&gt;&lt;/</a:t>
            </a:r>
            <a:r>
              <a:rPr lang="de-DE" sz="1400" dirty="0" err="1">
                <a:solidFill>
                  <a:srgbClr val="0000FF"/>
                </a:solidFill>
                <a:highlight>
                  <a:srgbClr val="FFFFFF"/>
                </a:highlight>
                <a:latin typeface="Courier New"/>
              </a:rPr>
              <a:t>modellart</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position</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smtClean="0">
                <a:solidFill>
                  <a:srgbClr val="000000"/>
                </a:solidFill>
                <a:highlight>
                  <a:srgbClr val="FFFFFF"/>
                </a:highlight>
                <a:latin typeface="Courier New"/>
              </a:rPr>
              <a: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position</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gebaeudefunktion</a:t>
            </a:r>
            <a:r>
              <a:rPr lang="de-DE" sz="1400" dirty="0">
                <a:solidFill>
                  <a:srgbClr val="0000FF"/>
                </a:solidFill>
                <a:highlight>
                  <a:srgbClr val="FFFFFF"/>
                </a:highlight>
                <a:latin typeface="Courier New"/>
              </a:rPr>
              <a:t>&gt;</a:t>
            </a:r>
            <a:r>
              <a:rPr lang="de-DE" sz="1400" b="1" dirty="0">
                <a:solidFill>
                  <a:srgbClr val="000000"/>
                </a:solidFill>
                <a:highlight>
                  <a:srgbClr val="FFFFFF"/>
                </a:highlight>
                <a:latin typeface="Courier New"/>
              </a:rPr>
              <a:t>1010</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gebaeudefunktion</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qualitaetsangaben</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smtClean="0">
                <a:solidFill>
                  <a:srgbClr val="000000"/>
                </a:solidFill>
                <a:highlight>
                  <a:srgbClr val="FFFFFF"/>
                </a:highlight>
                <a:latin typeface="Courier New"/>
              </a:rPr>
              <a: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qualitaetsangaben</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zeigtAuf</a:t>
            </a:r>
            <a:r>
              <a:rPr lang="de-DE" sz="1400" dirty="0">
                <a:solidFill>
                  <a:srgbClr val="000000"/>
                </a:solidFill>
                <a:highlight>
                  <a:srgbClr val="FFFFFF"/>
                </a:highlight>
                <a:latin typeface="Courier New"/>
              </a:rPr>
              <a:t> </a:t>
            </a:r>
            <a:r>
              <a:rPr lang="de-DE" sz="1400" dirty="0" err="1">
                <a:solidFill>
                  <a:srgbClr val="FF0000"/>
                </a:solidFill>
                <a:highlight>
                  <a:srgbClr val="FFFFFF"/>
                </a:highlight>
                <a:latin typeface="Courier New"/>
              </a:rPr>
              <a:t>xlink:href</a:t>
            </a:r>
            <a:r>
              <a:rPr lang="de-DE" sz="1400" dirty="0">
                <a:solidFill>
                  <a:srgbClr val="000000"/>
                </a:solidFill>
                <a:highlight>
                  <a:srgbClr val="FFFFFF"/>
                </a:highlight>
                <a:latin typeface="Courier New"/>
              </a:rPr>
              <a:t>=</a:t>
            </a:r>
            <a:r>
              <a:rPr lang="de-DE" sz="1400" b="1" dirty="0">
                <a:solidFill>
                  <a:srgbClr val="8000FF"/>
                </a:solidFill>
                <a:highlight>
                  <a:srgbClr val="FFFFFF"/>
                </a:highlight>
                <a:latin typeface="Courier New"/>
              </a:rPr>
              <a:t>"urn:adv:oid:DEBWL0010004Wr1s"</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b="1" dirty="0">
                <a:solidFill>
                  <a:srgbClr val="000000"/>
                </a:solidFill>
                <a:highlight>
                  <a:srgbClr val="FFFFFF"/>
                </a:highlight>
                <a:latin typeface="Courier New"/>
              </a:rPr>
              <a:t> </a:t>
            </a:r>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AX_Gebaeude</a:t>
            </a:r>
            <a:r>
              <a:rPr lang="de-DE" sz="1400" dirty="0">
                <a:solidFill>
                  <a:srgbClr val="0000FF"/>
                </a:solidFill>
                <a:highlight>
                  <a:srgbClr val="FFFFFF"/>
                </a:highlight>
                <a:latin typeface="Courier New"/>
              </a:rPr>
              <a:t>&gt;</a:t>
            </a:r>
            <a:endParaRPr lang="de-DE" sz="1400" b="1" dirty="0">
              <a:solidFill>
                <a:srgbClr val="000000"/>
              </a:solidFill>
              <a:highlight>
                <a:srgbClr val="FFFFFF"/>
              </a:highlight>
              <a:latin typeface="Courier New"/>
            </a:endParaRPr>
          </a:p>
          <a:p>
            <a:r>
              <a:rPr lang="de-DE" sz="1400" dirty="0">
                <a:solidFill>
                  <a:srgbClr val="0000FF"/>
                </a:solidFill>
                <a:highlight>
                  <a:srgbClr val="FFFFFF"/>
                </a:highlight>
                <a:latin typeface="Courier New"/>
              </a:rPr>
              <a:t>&lt;/</a:t>
            </a:r>
            <a:r>
              <a:rPr lang="de-DE" sz="1400" dirty="0" err="1">
                <a:solidFill>
                  <a:srgbClr val="0000FF"/>
                </a:solidFill>
                <a:highlight>
                  <a:srgbClr val="FFFFFF"/>
                </a:highlight>
                <a:latin typeface="Courier New"/>
              </a:rPr>
              <a:t>gml:featureMember</a:t>
            </a:r>
            <a:r>
              <a:rPr lang="de-DE" sz="1400" dirty="0">
                <a:solidFill>
                  <a:srgbClr val="0000FF"/>
                </a:solidFill>
                <a:highlight>
                  <a:srgbClr val="FFFFFF"/>
                </a:highlight>
                <a:latin typeface="Courier New"/>
              </a:rPr>
              <a:t>&gt;</a:t>
            </a:r>
            <a:endParaRPr lang="de-DE" sz="1400" dirty="0"/>
          </a:p>
        </p:txBody>
      </p:sp>
    </p:spTree>
    <p:extLst>
      <p:ext uri="{BB962C8B-B14F-4D97-AF65-F5344CB8AC3E}">
        <p14:creationId xmlns:p14="http://schemas.microsoft.com/office/powerpoint/2010/main" val="4046131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7993062" cy="586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2" name="Ellipse 5"/>
          <p:cNvSpPr>
            <a:spLocks noChangeArrowheads="1"/>
          </p:cNvSpPr>
          <p:nvPr/>
        </p:nvSpPr>
        <p:spPr bwMode="auto">
          <a:xfrm>
            <a:off x="2862037" y="5949156"/>
            <a:ext cx="2376487" cy="576263"/>
          </a:xfrm>
          <a:prstGeom prst="ellipse">
            <a:avLst/>
          </a:prstGeom>
          <a:noFill/>
          <a:ln w="127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
        <p:nvSpPr>
          <p:cNvPr id="34818" name="Titel 1"/>
          <p:cNvSpPr>
            <a:spLocks noGrp="1"/>
          </p:cNvSpPr>
          <p:nvPr>
            <p:ph type="title"/>
          </p:nvPr>
        </p:nvSpPr>
        <p:spPr/>
        <p:txBody>
          <a:bodyPr/>
          <a:lstStyle/>
          <a:p>
            <a:r>
              <a:rPr lang="de-DE" altLang="de-DE" dirty="0" smtClean="0"/>
              <a:t>Weiteres Beispiel für Kodierung in der NAS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de-DE" altLang="de-DE" smtClean="0"/>
              <a:t>Historische Flurstücke</a:t>
            </a:r>
          </a:p>
        </p:txBody>
      </p:sp>
      <p:sp>
        <p:nvSpPr>
          <p:cNvPr id="35843" name="Inhaltsplatzhalter 2"/>
          <p:cNvSpPr>
            <a:spLocks noGrp="1"/>
          </p:cNvSpPr>
          <p:nvPr>
            <p:ph idx="1"/>
          </p:nvPr>
        </p:nvSpPr>
        <p:spPr/>
        <p:txBody>
          <a:bodyPr/>
          <a:lstStyle/>
          <a:p>
            <a:r>
              <a:rPr lang="de-DE" altLang="de-DE" dirty="0" smtClean="0"/>
              <a:t>nicht mehr bestehende Flurstücke, werden mit folgenden Angaben geführt:</a:t>
            </a:r>
          </a:p>
          <a:p>
            <a:pPr marL="800100" lvl="1" indent="-342900">
              <a:buFont typeface="Tahoma" pitchFamily="34" charset="0"/>
              <a:buAutoNum type="arabicPeriod"/>
            </a:pPr>
            <a:r>
              <a:rPr lang="de-DE" altLang="de-DE" dirty="0" err="1" smtClean="0"/>
              <a:t>Flurstückskennzeichen</a:t>
            </a:r>
            <a:r>
              <a:rPr lang="de-DE" altLang="de-DE" dirty="0" smtClean="0"/>
              <a:t>,</a:t>
            </a:r>
          </a:p>
          <a:p>
            <a:pPr marL="800100" lvl="1" indent="-342900">
              <a:buFont typeface="Tahoma" pitchFamily="34" charset="0"/>
              <a:buAutoNum type="arabicPeriod"/>
            </a:pPr>
            <a:r>
              <a:rPr lang="de-DE" altLang="de-DE" dirty="0" err="1" smtClean="0"/>
              <a:t>Flurstücksfläche</a:t>
            </a:r>
            <a:r>
              <a:rPr lang="de-DE" altLang="de-DE" dirty="0" smtClean="0"/>
              <a:t>,</a:t>
            </a:r>
          </a:p>
          <a:p>
            <a:pPr marL="800100" lvl="1" indent="-342900">
              <a:buFont typeface="Tahoma" pitchFamily="34" charset="0"/>
              <a:buAutoNum type="arabicPeriod"/>
            </a:pPr>
            <a:r>
              <a:rPr lang="de-DE" altLang="de-DE" dirty="0" smtClean="0"/>
              <a:t>Veränderungsnummer der Historisierung und</a:t>
            </a:r>
          </a:p>
          <a:p>
            <a:pPr marL="800100" lvl="1" indent="-342900">
              <a:buFont typeface="Tahoma" pitchFamily="34" charset="0"/>
              <a:buAutoNum type="arabicPeriod"/>
            </a:pPr>
            <a:r>
              <a:rPr lang="de-DE" altLang="de-DE" dirty="0" err="1" smtClean="0"/>
              <a:t>Flurstückskennzeichen</a:t>
            </a:r>
            <a:r>
              <a:rPr lang="de-DE" altLang="de-DE" dirty="0" smtClean="0"/>
              <a:t> des Nachfolgerflurstücks oder der Nachfolgerflurstücke.</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35845" name="Picture 6" descr="AAA-Fachschema_C_diagrams/AAA-Fachschema_C_p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05064"/>
            <a:ext cx="50768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3" name="Rechteck 2"/>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4" name="Rectangle 2"/>
          <p:cNvSpPr txBox="1">
            <a:spLocks noChangeArrowheads="1"/>
          </p:cNvSpPr>
          <p:nvPr/>
        </p:nvSpPr>
        <p:spPr>
          <a:xfrm>
            <a:off x="685800" y="3182938"/>
            <a:ext cx="7772400" cy="1470025"/>
          </a:xfrm>
          <a:prstGeom prst="rect">
            <a:avLst/>
          </a:prstGeom>
          <a:extLst/>
        </p:spPr>
        <p:txBody>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defRPr/>
            </a:pPr>
            <a:r>
              <a:rPr lang="de-DE" kern="0" dirty="0" smtClean="0">
                <a:effectLst>
                  <a:outerShdw blurRad="38100" dist="38100" dir="2700000" algn="tl">
                    <a:srgbClr val="C0C0C0"/>
                  </a:outerShdw>
                </a:effectLst>
              </a:rPr>
              <a:t>Lagefestpunkte</a:t>
            </a:r>
          </a:p>
        </p:txBody>
      </p:sp>
    </p:spTree>
    <p:extLst>
      <p:ext uri="{BB962C8B-B14F-4D97-AF65-F5344CB8AC3E}">
        <p14:creationId xmlns:p14="http://schemas.microsoft.com/office/powerpoint/2010/main" val="388196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r>
              <a:rPr lang="de-DE" altLang="de-DE" smtClean="0"/>
              <a:t>Lagefestpunkte des Liegenschaftskatasters</a:t>
            </a:r>
          </a:p>
        </p:txBody>
      </p:sp>
      <p:sp>
        <p:nvSpPr>
          <p:cNvPr id="61443" name="Inhaltsplatzhalter 2"/>
          <p:cNvSpPr>
            <a:spLocks noGrp="1"/>
          </p:cNvSpPr>
          <p:nvPr>
            <p:ph idx="1"/>
          </p:nvPr>
        </p:nvSpPr>
        <p:spPr/>
        <p:txBody>
          <a:bodyPr/>
          <a:lstStyle/>
          <a:p>
            <a:r>
              <a:rPr lang="de-DE" altLang="de-DE" dirty="0" smtClean="0"/>
              <a:t>Trigonometrischen Punkte und Aufnahmepunkte (TP und AP - Nr. 2 Abs. 3 </a:t>
            </a:r>
            <a:r>
              <a:rPr lang="de-DE" altLang="de-DE" dirty="0" err="1" smtClean="0"/>
              <a:t>VwVFP</a:t>
            </a:r>
            <a:r>
              <a:rPr lang="de-DE" altLang="de-DE" dirty="0" smtClean="0"/>
              <a:t>).</a:t>
            </a:r>
          </a:p>
          <a:p>
            <a:endParaRPr lang="de-DE" altLang="de-DE" dirty="0" smtClean="0"/>
          </a:p>
          <a:p>
            <a:r>
              <a:rPr lang="de-DE" altLang="de-DE" dirty="0" smtClean="0"/>
              <a:t>Punktangaben:</a:t>
            </a:r>
          </a:p>
          <a:p>
            <a:pPr lvl="1"/>
            <a:r>
              <a:rPr lang="de-DE" altLang="de-DE" dirty="0" smtClean="0"/>
              <a:t>1. Punktkennung,</a:t>
            </a:r>
          </a:p>
          <a:p>
            <a:pPr lvl="1"/>
            <a:r>
              <a:rPr lang="de-DE" altLang="de-DE" dirty="0" smtClean="0"/>
              <a:t>2. Koordinaten,</a:t>
            </a:r>
          </a:p>
          <a:p>
            <a:pPr lvl="1"/>
            <a:r>
              <a:rPr lang="de-DE" altLang="de-DE" dirty="0" smtClean="0"/>
              <a:t>3. Vermarkung,</a:t>
            </a:r>
          </a:p>
          <a:p>
            <a:pPr lvl="1"/>
            <a:r>
              <a:rPr lang="de-DE" altLang="de-DE" dirty="0" smtClean="0"/>
              <a:t>4. Hinweis „Passpunkt“,</a:t>
            </a:r>
          </a:p>
          <a:p>
            <a:pPr lvl="1"/>
            <a:r>
              <a:rPr lang="de-DE" altLang="de-DE" dirty="0" smtClean="0"/>
              <a:t>5. sonstige Angaben zum Punkt</a:t>
            </a:r>
          </a:p>
          <a:p>
            <a:pPr lvl="1"/>
            <a:r>
              <a:rPr lang="de-DE" altLang="de-DE" dirty="0" smtClean="0"/>
              <a:t>6. Veränderungsnummer der Fortführungsunterlage, in welcher der Punkt wiederhergestellt oder seine Vermarkung geändert wird.</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a:off x="4932363" y="2492375"/>
            <a:ext cx="3600450" cy="1600200"/>
          </a:xfrm>
          <a:prstGeom prst="rect">
            <a:avLst/>
          </a:prstGeom>
          <a:ln>
            <a:solidFill>
              <a:schemeClr val="bg1">
                <a:lumMod val="50000"/>
              </a:schemeClr>
            </a:solidFill>
          </a:ln>
        </p:spPr>
        <p:txBody>
          <a:bodyPr>
            <a:spAutoFit/>
          </a:bodyPr>
          <a:lstStyle/>
          <a:p>
            <a:pPr>
              <a:defRPr/>
            </a:pPr>
            <a:r>
              <a:rPr lang="de-DE" sz="1400" dirty="0"/>
              <a:t>Die Punktkennung eines TP besteht aus</a:t>
            </a:r>
          </a:p>
          <a:p>
            <a:pPr>
              <a:defRPr/>
            </a:pPr>
            <a:r>
              <a:rPr lang="de-DE" sz="1400" dirty="0"/>
              <a:t>1. Landesschlüssel 08 und</a:t>
            </a:r>
          </a:p>
          <a:p>
            <a:pPr>
              <a:defRPr/>
            </a:pPr>
            <a:r>
              <a:rPr lang="de-DE" sz="1400" dirty="0"/>
              <a:t>2. TP-Nummer.</a:t>
            </a:r>
          </a:p>
          <a:p>
            <a:pPr>
              <a:defRPr/>
            </a:pPr>
            <a:r>
              <a:rPr lang="de-DE" sz="1400" dirty="0"/>
              <a:t>Die Punktkennung eines AP besteht aus</a:t>
            </a:r>
          </a:p>
          <a:p>
            <a:pPr>
              <a:defRPr/>
            </a:pPr>
            <a:r>
              <a:rPr lang="de-DE" sz="1400" dirty="0"/>
              <a:t>1. Landesschlüssel 08,</a:t>
            </a:r>
          </a:p>
          <a:p>
            <a:pPr>
              <a:defRPr/>
            </a:pPr>
            <a:r>
              <a:rPr lang="de-DE" sz="1400" dirty="0"/>
              <a:t>2. Gemarkungsnummer und</a:t>
            </a:r>
          </a:p>
          <a:p>
            <a:pPr>
              <a:defRPr/>
            </a:pPr>
            <a:r>
              <a:rPr lang="nn-NO" sz="1400" dirty="0"/>
              <a:t>3. Punktnummer.</a:t>
            </a:r>
            <a:endParaRPr lang="de-DE" sz="1400" dirty="0"/>
          </a:p>
        </p:txBody>
      </p:sp>
      <p:sp>
        <p:nvSpPr>
          <p:cNvPr id="6" name="Rechteck 5"/>
          <p:cNvSpPr/>
          <p:nvPr/>
        </p:nvSpPr>
        <p:spPr>
          <a:xfrm>
            <a:off x="4932363" y="4853260"/>
            <a:ext cx="4103687" cy="1816100"/>
          </a:xfrm>
          <a:prstGeom prst="rect">
            <a:avLst/>
          </a:prstGeom>
          <a:ln>
            <a:solidFill>
              <a:schemeClr val="bg1">
                <a:lumMod val="50000"/>
              </a:schemeClr>
            </a:solidFill>
          </a:ln>
        </p:spPr>
        <p:txBody>
          <a:bodyPr>
            <a:spAutoFit/>
          </a:bodyPr>
          <a:lstStyle/>
          <a:p>
            <a:pPr>
              <a:defRPr/>
            </a:pPr>
            <a:r>
              <a:rPr lang="de-DE" sz="1400" dirty="0"/>
              <a:t>Sonstige Angaben bei TP</a:t>
            </a:r>
          </a:p>
          <a:p>
            <a:pPr>
              <a:defRPr/>
            </a:pPr>
            <a:r>
              <a:rPr lang="de-DE" sz="1400" dirty="0"/>
              <a:t>a) Hinweis auf die Lage-/Einmessungsskizze</a:t>
            </a:r>
          </a:p>
          <a:p>
            <a:pPr>
              <a:defRPr/>
            </a:pPr>
            <a:r>
              <a:rPr lang="de-DE" sz="1400" dirty="0"/>
              <a:t>b) gegebenenfalls Hinweis auf die zugehörigen Sicherungsmarken</a:t>
            </a:r>
          </a:p>
          <a:p>
            <a:pPr>
              <a:defRPr/>
            </a:pPr>
            <a:r>
              <a:rPr lang="de-DE" sz="1400" dirty="0"/>
              <a:t>2. bei AP</a:t>
            </a:r>
          </a:p>
          <a:p>
            <a:pPr>
              <a:defRPr/>
            </a:pPr>
            <a:r>
              <a:rPr lang="de-DE" sz="1400" dirty="0"/>
              <a:t>a) Kennzeichnung „SK“ für Schnitt- und Kleinpunkte</a:t>
            </a:r>
          </a:p>
          <a:p>
            <a:pPr>
              <a:defRPr/>
            </a:pPr>
            <a:r>
              <a:rPr lang="de-DE" sz="1400" dirty="0"/>
              <a:t>b) der Hinweis auf die zugehörigen Versicherungspunkte.</a:t>
            </a:r>
          </a:p>
        </p:txBody>
      </p:sp>
      <p:sp>
        <p:nvSpPr>
          <p:cNvPr id="7" name="Rechteck 6"/>
          <p:cNvSpPr/>
          <p:nvPr/>
        </p:nvSpPr>
        <p:spPr>
          <a:xfrm>
            <a:off x="755650" y="5210616"/>
            <a:ext cx="3600450" cy="738664"/>
          </a:xfrm>
          <a:prstGeom prst="rect">
            <a:avLst/>
          </a:prstGeom>
          <a:ln>
            <a:solidFill>
              <a:schemeClr val="bg1">
                <a:lumMod val="50000"/>
              </a:schemeClr>
            </a:solidFill>
          </a:ln>
        </p:spPr>
        <p:txBody>
          <a:bodyPr>
            <a:spAutoFit/>
          </a:bodyPr>
          <a:lstStyle/>
          <a:p>
            <a:pPr>
              <a:defRPr/>
            </a:pPr>
            <a:r>
              <a:rPr lang="de-DE" sz="1400" dirty="0"/>
              <a:t>Für TP sind Landeskoordinaten und gegebenenfalls ETRS89/UTM-Koordinaten zu führen</a:t>
            </a:r>
          </a:p>
        </p:txBody>
      </p:sp>
      <p:cxnSp>
        <p:nvCxnSpPr>
          <p:cNvPr id="3" name="Gerade Verbindung mit Pfeil 2"/>
          <p:cNvCxnSpPr/>
          <p:nvPr/>
        </p:nvCxnSpPr>
        <p:spPr bwMode="auto">
          <a:xfrm flipH="1">
            <a:off x="3131840" y="2852936"/>
            <a:ext cx="1656184" cy="0"/>
          </a:xfrm>
          <a:prstGeom prst="straightConnector1">
            <a:avLst/>
          </a:prstGeom>
          <a:solidFill>
            <a:schemeClr val="bg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H="1" flipV="1">
            <a:off x="3419872" y="4293096"/>
            <a:ext cx="1440160" cy="720080"/>
          </a:xfrm>
          <a:prstGeom prst="straightConnector1">
            <a:avLst/>
          </a:prstGeom>
          <a:solidFill>
            <a:schemeClr val="bg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926316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3" name="Rechteck 2"/>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4" name="Rectangle 2"/>
          <p:cNvSpPr txBox="1">
            <a:spLocks noChangeArrowheads="1"/>
          </p:cNvSpPr>
          <p:nvPr/>
        </p:nvSpPr>
        <p:spPr>
          <a:xfrm>
            <a:off x="685800" y="3182938"/>
            <a:ext cx="7772400" cy="1470025"/>
          </a:xfrm>
          <a:prstGeom prst="rect">
            <a:avLst/>
          </a:prstGeom>
          <a:extLst/>
        </p:spPr>
        <p:txBody>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defRPr/>
            </a:pPr>
            <a:r>
              <a:rPr lang="de-DE" kern="0" dirty="0" smtClean="0">
                <a:effectLst>
                  <a:outerShdw blurRad="38100" dist="38100" dir="2700000" algn="tl">
                    <a:srgbClr val="C0C0C0"/>
                  </a:outerShdw>
                </a:effectLst>
              </a:rPr>
              <a:t>Grenzpunkte</a:t>
            </a:r>
          </a:p>
        </p:txBody>
      </p:sp>
      <p:sp>
        <p:nvSpPr>
          <p:cNvPr id="5" name="Textfeld 4"/>
          <p:cNvSpPr txBox="1"/>
          <p:nvPr/>
        </p:nvSpPr>
        <p:spPr>
          <a:xfrm>
            <a:off x="2555776" y="4365104"/>
            <a:ext cx="5688632" cy="584775"/>
          </a:xfrm>
          <a:prstGeom prst="rect">
            <a:avLst/>
          </a:prstGeom>
          <a:noFill/>
        </p:spPr>
        <p:txBody>
          <a:bodyPr wrap="square" rtlCol="0">
            <a:spAutoFit/>
          </a:bodyPr>
          <a:lstStyle/>
          <a:p>
            <a:pPr marL="285750" indent="-285750" algn="r">
              <a:buFont typeface="Arial" panose="020B0604020202020204" pitchFamily="34" charset="0"/>
              <a:buChar char="•"/>
            </a:pPr>
            <a:r>
              <a:rPr lang="de-DE" dirty="0" smtClean="0"/>
              <a:t>Grundlagen</a:t>
            </a:r>
          </a:p>
          <a:p>
            <a:pPr marL="285750" indent="-285750" algn="r">
              <a:buFont typeface="Arial" panose="020B0604020202020204" pitchFamily="34" charset="0"/>
              <a:buChar char="•"/>
            </a:pPr>
            <a:r>
              <a:rPr lang="de-DE" dirty="0" smtClean="0"/>
              <a:t>Kodierung in NAS (XML)</a:t>
            </a:r>
            <a:endParaRPr lang="de-DE" dirty="0"/>
          </a:p>
        </p:txBody>
      </p:sp>
    </p:spTree>
    <p:extLst>
      <p:ext uri="{BB962C8B-B14F-4D97-AF65-F5344CB8AC3E}">
        <p14:creationId xmlns:p14="http://schemas.microsoft.com/office/powerpoint/2010/main" val="32160016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de-DE" altLang="de-DE" smtClean="0"/>
              <a:t>Grenzpunkte</a:t>
            </a:r>
          </a:p>
        </p:txBody>
      </p:sp>
      <p:sp>
        <p:nvSpPr>
          <p:cNvPr id="36867" name="Inhaltsplatzhalter 2"/>
          <p:cNvSpPr>
            <a:spLocks noGrp="1"/>
          </p:cNvSpPr>
          <p:nvPr>
            <p:ph idx="1"/>
          </p:nvPr>
        </p:nvSpPr>
        <p:spPr/>
        <p:txBody>
          <a:bodyPr/>
          <a:lstStyle/>
          <a:p>
            <a:r>
              <a:rPr lang="de-DE" altLang="de-DE" b="1" smtClean="0"/>
              <a:t>Definition</a:t>
            </a:r>
            <a:r>
              <a:rPr lang="de-DE" altLang="de-DE" smtClean="0"/>
              <a:t>: ein zur Festlegung einer Flurstücksgrenze im Liegenschaftskataster nachgewiesener Punkt.</a:t>
            </a:r>
          </a:p>
          <a:p>
            <a:r>
              <a:rPr lang="de-DE" altLang="de-DE" b="1" smtClean="0"/>
              <a:t>Identifikation</a:t>
            </a:r>
            <a:r>
              <a:rPr lang="de-DE" altLang="de-DE" smtClean="0"/>
              <a:t>: durch eindeutig Punktnummer, die sich aus der AP-Nummer eines in derselben Gemarkung in der Nähe liegenden AP (Leitpunkt) und einer Unternummer (höchstens 3-stellig) zusammensetzt.</a:t>
            </a:r>
          </a:p>
          <a:p>
            <a:r>
              <a:rPr lang="de-DE" altLang="de-DE" b="1" smtClean="0"/>
              <a:t>Attribute</a:t>
            </a:r>
            <a:r>
              <a:rPr lang="de-DE" altLang="de-DE" smtClean="0"/>
              <a:t> (Punktangaben) :</a:t>
            </a:r>
          </a:p>
          <a:p>
            <a:pPr lvl="1">
              <a:buFont typeface="Tahoma" pitchFamily="34" charset="0"/>
              <a:buAutoNum type="arabicPeriod"/>
            </a:pPr>
            <a:r>
              <a:rPr lang="de-DE" altLang="de-DE" smtClean="0"/>
              <a:t>Punktkennung,</a:t>
            </a:r>
          </a:p>
          <a:p>
            <a:pPr lvl="1">
              <a:buFont typeface="Tahoma" pitchFamily="34" charset="0"/>
              <a:buAutoNum type="arabicPeriod"/>
            </a:pPr>
            <a:r>
              <a:rPr lang="de-DE" altLang="de-DE" smtClean="0"/>
              <a:t>Koordinaten,</a:t>
            </a:r>
          </a:p>
          <a:p>
            <a:pPr lvl="1">
              <a:buFont typeface="Tahoma" pitchFamily="34" charset="0"/>
              <a:buAutoNum type="arabicPeriod"/>
            </a:pPr>
            <a:r>
              <a:rPr lang="de-DE" altLang="de-DE" smtClean="0"/>
              <a:t>Abmarkung,</a:t>
            </a:r>
          </a:p>
          <a:p>
            <a:pPr lvl="1">
              <a:buFont typeface="Tahoma" pitchFamily="34" charset="0"/>
              <a:buAutoNum type="arabicPeriod"/>
            </a:pPr>
            <a:r>
              <a:rPr lang="de-DE" altLang="de-DE" smtClean="0"/>
              <a:t>Nummer eines Punktes der Landesgrenze,</a:t>
            </a:r>
          </a:p>
          <a:p>
            <a:pPr lvl="1">
              <a:buFont typeface="Tahoma" pitchFamily="34" charset="0"/>
              <a:buAutoNum type="arabicPeriod"/>
            </a:pPr>
            <a:r>
              <a:rPr lang="de-DE" altLang="de-DE" smtClean="0"/>
              <a:t>Geradlinigkeitshinweis und</a:t>
            </a:r>
          </a:p>
          <a:p>
            <a:pPr lvl="1">
              <a:buFont typeface="Tahoma" pitchFamily="34" charset="0"/>
              <a:buAutoNum type="arabicPeriod"/>
            </a:pPr>
            <a:r>
              <a:rPr lang="de-DE" altLang="de-DE" smtClean="0"/>
              <a:t>Veränderungsnummer</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a:off x="5940425" y="3698875"/>
            <a:ext cx="2879725" cy="954088"/>
          </a:xfrm>
          <a:prstGeom prst="rect">
            <a:avLst/>
          </a:prstGeom>
          <a:ln>
            <a:solidFill>
              <a:schemeClr val="bg1">
                <a:lumMod val="50000"/>
              </a:schemeClr>
            </a:solidFill>
          </a:ln>
        </p:spPr>
        <p:txBody>
          <a:bodyPr>
            <a:spAutoFit/>
          </a:bodyPr>
          <a:lstStyle/>
          <a:p>
            <a:pPr>
              <a:defRPr/>
            </a:pPr>
            <a:r>
              <a:rPr lang="de-DE" sz="1400" dirty="0"/>
              <a:t>Die Punktkennung besteht aus</a:t>
            </a:r>
          </a:p>
          <a:p>
            <a:pPr>
              <a:defRPr/>
            </a:pPr>
            <a:r>
              <a:rPr lang="de-DE" sz="1400" dirty="0"/>
              <a:t>1. Landesschlüssel 08,</a:t>
            </a:r>
          </a:p>
          <a:p>
            <a:pPr>
              <a:defRPr/>
            </a:pPr>
            <a:r>
              <a:rPr lang="de-DE" sz="1400" dirty="0"/>
              <a:t>2. Gemarkungsnummer und</a:t>
            </a:r>
          </a:p>
          <a:p>
            <a:pPr>
              <a:defRPr/>
            </a:pPr>
            <a:r>
              <a:rPr lang="de-DE" sz="1400" dirty="0"/>
              <a:t>3. Punktnummer.</a:t>
            </a:r>
          </a:p>
        </p:txBody>
      </p:sp>
      <p:cxnSp>
        <p:nvCxnSpPr>
          <p:cNvPr id="6" name="Gerade Verbindung mit Pfeil 5"/>
          <p:cNvCxnSpPr/>
          <p:nvPr/>
        </p:nvCxnSpPr>
        <p:spPr bwMode="auto">
          <a:xfrm flipH="1" flipV="1">
            <a:off x="2987824" y="3645024"/>
            <a:ext cx="2808312" cy="216024"/>
          </a:xfrm>
          <a:prstGeom prst="straightConnector1">
            <a:avLst/>
          </a:prstGeom>
          <a:solidFill>
            <a:schemeClr val="bg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de-DE" altLang="de-DE" smtClean="0"/>
              <a:t>Grenzpunkt: Definition</a:t>
            </a:r>
          </a:p>
        </p:txBody>
      </p:sp>
      <p:sp>
        <p:nvSpPr>
          <p:cNvPr id="37891" name="Inhaltsplatzhalter 2"/>
          <p:cNvSpPr>
            <a:spLocks noGrp="1"/>
          </p:cNvSpPr>
          <p:nvPr>
            <p:ph idx="1"/>
          </p:nvPr>
        </p:nvSpPr>
        <p:spPr/>
        <p:txBody>
          <a:bodyPr/>
          <a:lstStyle/>
          <a:p>
            <a:r>
              <a:rPr lang="de-DE" altLang="de-DE" b="1" smtClean="0"/>
              <a:t>ZU</a:t>
            </a:r>
            <a:r>
              <a:rPr lang="de-DE" altLang="de-DE" smtClean="0"/>
              <a:t>sammengesetzte</a:t>
            </a:r>
            <a:r>
              <a:rPr lang="de-DE" altLang="de-DE" b="1" smtClean="0"/>
              <a:t>S O</a:t>
            </a:r>
            <a:r>
              <a:rPr lang="de-DE" altLang="de-DE" smtClean="0"/>
              <a:t>bjekt (ZUSO), besteht aus einem oder mehreren Punktorten (mit Koordinaten für verschiedene Maßstäbe/Bezugssysteme)</a:t>
            </a:r>
          </a:p>
          <a:p>
            <a:pPr lvl="1"/>
            <a:r>
              <a:rPr lang="de-DE" altLang="de-DE" smtClean="0"/>
              <a:t>Es gibt jedoch nur einen Punktort_TA, der den Raumbezug im Gauß-Krüger-Meridianstreifensystem vermittelt und zur Darstellung des Grenzpunkts in der Liegenschaftskarte führt. 	</a:t>
            </a:r>
          </a:p>
          <a:p>
            <a:endParaRPr lang="de-DE" altLang="de-DE"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37893" name="Picture 8" descr="C:\Users\behr\AppData\Local\Temp\SNAGHTML3b74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068638"/>
            <a:ext cx="5464175"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endParaRPr lang="de-DE" altLang="de-DE" smtClean="0"/>
          </a:p>
        </p:txBody>
      </p:sp>
      <p:sp>
        <p:nvSpPr>
          <p:cNvPr id="38915" name="Inhaltsplatzhalter 2"/>
          <p:cNvSpPr>
            <a:spLocks noGrp="1"/>
          </p:cNvSpPr>
          <p:nvPr>
            <p:ph idx="1"/>
          </p:nvPr>
        </p:nvSpPr>
        <p:spPr/>
        <p:txBody>
          <a:bodyPr/>
          <a:lstStyle/>
          <a:p>
            <a:endParaRPr lang="de-DE" altLang="de-DE"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38917" name="Picture 2" descr="C:\Users\behr\AppData\Local\Temp\SNAGHTML3f1a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92547"/>
            <a:ext cx="8394700"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Ellipse 5"/>
          <p:cNvSpPr>
            <a:spLocks noChangeArrowheads="1"/>
          </p:cNvSpPr>
          <p:nvPr/>
        </p:nvSpPr>
        <p:spPr bwMode="auto">
          <a:xfrm>
            <a:off x="2339975" y="637257"/>
            <a:ext cx="2376488" cy="574675"/>
          </a:xfrm>
          <a:prstGeom prst="ellipse">
            <a:avLst/>
          </a:prstGeom>
          <a:noFill/>
          <a:ln w="127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
        <p:nvSpPr>
          <p:cNvPr id="7" name="Titel 1"/>
          <p:cNvSpPr txBox="1">
            <a:spLocks/>
          </p:cNvSpPr>
          <p:nvPr/>
        </p:nvSpPr>
        <p:spPr bwMode="auto">
          <a:xfrm>
            <a:off x="2555776" y="3446065"/>
            <a:ext cx="504056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r>
              <a:rPr lang="de-DE" altLang="de-DE" kern="0" smtClean="0"/>
              <a:t>Grenzpunkt in NBA:</a:t>
            </a:r>
            <a:br>
              <a:rPr lang="de-DE" altLang="de-DE" kern="0" smtClean="0"/>
            </a:br>
            <a:r>
              <a:rPr lang="de-DE" altLang="de-DE" kern="0" smtClean="0"/>
              <a:t>Kodierung in der NAS</a:t>
            </a:r>
            <a:endParaRPr lang="de-DE" altLang="de-DE" kern="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8194" name="Rectangle 2"/>
          <p:cNvSpPr>
            <a:spLocks noGrp="1" noChangeArrowheads="1"/>
          </p:cNvSpPr>
          <p:nvPr>
            <p:ph type="title"/>
          </p:nvPr>
        </p:nvSpPr>
        <p:spPr/>
        <p:txBody>
          <a:bodyPr/>
          <a:lstStyle/>
          <a:p>
            <a:pPr>
              <a:defRPr/>
            </a:pPr>
            <a:r>
              <a:rPr lang="de-DE" altLang="de-DE" dirty="0" smtClean="0"/>
              <a:t>ALKIS</a:t>
            </a:r>
            <a:endParaRPr lang="de-DE" altLang="de-DE" baseline="30000" dirty="0" smtClean="0"/>
          </a:p>
        </p:txBody>
      </p:sp>
      <p:sp>
        <p:nvSpPr>
          <p:cNvPr id="10244" name="Rectangle 3"/>
          <p:cNvSpPr>
            <a:spLocks noGrp="1" noChangeArrowheads="1"/>
          </p:cNvSpPr>
          <p:nvPr>
            <p:ph type="body" idx="1"/>
          </p:nvPr>
        </p:nvSpPr>
        <p:spPr/>
        <p:txBody>
          <a:bodyPr/>
          <a:lstStyle/>
          <a:p>
            <a:r>
              <a:rPr lang="de-DE" altLang="de-DE" dirty="0" smtClean="0"/>
              <a:t>ist </a:t>
            </a:r>
            <a:r>
              <a:rPr lang="de-DE" altLang="de-DE" dirty="0"/>
              <a:t>eine von drei Komponenten innerhalb des AAA-Konzeptes </a:t>
            </a:r>
            <a:r>
              <a:rPr lang="de-DE" altLang="de-DE" dirty="0" smtClean="0"/>
              <a:t>(AFIS</a:t>
            </a:r>
            <a:r>
              <a:rPr lang="de-DE" altLang="de-DE" dirty="0"/>
              <a:t>®-ALKIS®-ATKIS®-Projekt) der </a:t>
            </a:r>
            <a:r>
              <a:rPr lang="de-DE" altLang="de-DE" dirty="0" err="1" smtClean="0"/>
              <a:t>AdV</a:t>
            </a:r>
            <a:r>
              <a:rPr lang="de-DE" altLang="de-DE" dirty="0" smtClean="0"/>
              <a:t> </a:t>
            </a:r>
            <a:r>
              <a:rPr lang="de-DE" altLang="de-DE" dirty="0"/>
              <a:t>zur Modellierung von Geobasisinformationen des Liegenschaftskatasters und der Landesvermessung und beschreibt einen bundesweiten Standard der Vermessungsverwaltungen.</a:t>
            </a:r>
          </a:p>
          <a:p>
            <a:endParaRPr lang="de-DE" dirty="0"/>
          </a:p>
          <a:p>
            <a:r>
              <a:rPr lang="de-DE" altLang="de-DE" dirty="0" smtClean="0"/>
              <a:t>Alle liegenschaftskatastertechnischen Sachverhalte und rechtlichen Tatbestände (Flurstücke, Gebäude, Eigentümer etc.) werden in ALKIS® </a:t>
            </a:r>
            <a:r>
              <a:rPr lang="de-DE" altLang="de-DE" b="1" dirty="0" smtClean="0"/>
              <a:t>objektstrukturiert</a:t>
            </a:r>
            <a:r>
              <a:rPr lang="de-DE" altLang="de-DE" dirty="0" smtClean="0"/>
              <a:t> abgebildet.</a:t>
            </a:r>
          </a:p>
          <a:p>
            <a:endParaRPr lang="de-DE" altLang="de-DE" dirty="0" smtClean="0"/>
          </a:p>
          <a:p>
            <a:r>
              <a:rPr lang="de-DE" altLang="de-DE" dirty="0" smtClean="0"/>
              <a:t>Alle Objekte erhalten ein </a:t>
            </a:r>
            <a:r>
              <a:rPr lang="de-DE" altLang="de-DE" b="1" dirty="0" smtClean="0"/>
              <a:t>Lebenszeitintervall</a:t>
            </a:r>
            <a:r>
              <a:rPr lang="de-DE" altLang="de-DE" dirty="0" smtClean="0"/>
              <a:t>. </a:t>
            </a:r>
          </a:p>
          <a:p>
            <a:r>
              <a:rPr lang="de-DE" altLang="de-DE" dirty="0" smtClean="0"/>
              <a:t>Untergegangene Objekte werden in einer </a:t>
            </a:r>
            <a:r>
              <a:rPr lang="de-DE" altLang="de-DE" b="1" dirty="0" smtClean="0"/>
              <a:t>Historienverwaltung</a:t>
            </a:r>
            <a:r>
              <a:rPr lang="de-DE" altLang="de-DE" dirty="0" smtClean="0"/>
              <a:t> geführt, so dass beliebige, zurückliegende Situationen und Sachverhalte rekonstruiert werden können</a:t>
            </a:r>
          </a:p>
        </p:txBody>
      </p:sp>
    </p:spTree>
    <p:extLst>
      <p:ext uri="{BB962C8B-B14F-4D97-AF65-F5344CB8AC3E}">
        <p14:creationId xmlns:p14="http://schemas.microsoft.com/office/powerpoint/2010/main" val="915173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981719" y="609600"/>
            <a:ext cx="7477125" cy="685800"/>
          </a:xfrm>
        </p:spPr>
        <p:txBody>
          <a:bodyPr/>
          <a:lstStyle/>
          <a:p>
            <a:endParaRPr lang="de-DE" altLang="de-DE" smtClean="0"/>
          </a:p>
        </p:txBody>
      </p:sp>
      <p:sp>
        <p:nvSpPr>
          <p:cNvPr id="39939" name="Inhaltsplatzhalter 2"/>
          <p:cNvSpPr>
            <a:spLocks noGrp="1"/>
          </p:cNvSpPr>
          <p:nvPr>
            <p:ph idx="1"/>
          </p:nvPr>
        </p:nvSpPr>
        <p:spPr>
          <a:xfrm>
            <a:off x="981719" y="1671638"/>
            <a:ext cx="7478713" cy="4500562"/>
          </a:xfrm>
        </p:spPr>
        <p:txBody>
          <a:bodyPr/>
          <a:lstStyle/>
          <a:p>
            <a:endParaRPr lang="de-DE" altLang="de-DE" smtClean="0"/>
          </a:p>
        </p:txBody>
      </p:sp>
      <p:sp>
        <p:nvSpPr>
          <p:cNvPr id="4" name="Datumsplatzhalter 3"/>
          <p:cNvSpPr>
            <a:spLocks noGrp="1"/>
          </p:cNvSpPr>
          <p:nvPr>
            <p:ph type="dt" sz="quarter" idx="10"/>
          </p:nvPr>
        </p:nvSpPr>
        <p:spPr>
          <a:xfrm>
            <a:off x="622944" y="6440488"/>
            <a:ext cx="2116138" cy="228600"/>
          </a:xfrm>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399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06" y="333375"/>
            <a:ext cx="7272337"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42" name="Ellipse 5"/>
          <p:cNvSpPr>
            <a:spLocks noChangeArrowheads="1"/>
          </p:cNvSpPr>
          <p:nvPr/>
        </p:nvSpPr>
        <p:spPr bwMode="auto">
          <a:xfrm>
            <a:off x="3431232" y="2420938"/>
            <a:ext cx="2376487" cy="576262"/>
          </a:xfrm>
          <a:prstGeom prst="ellipse">
            <a:avLst/>
          </a:prstGeom>
          <a:noFill/>
          <a:ln w="127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
        <p:nvSpPr>
          <p:cNvPr id="7" name="Rechteck 6"/>
          <p:cNvSpPr/>
          <p:nvPr/>
        </p:nvSpPr>
        <p:spPr bwMode="auto">
          <a:xfrm>
            <a:off x="2494607" y="2924175"/>
            <a:ext cx="3024187" cy="360363"/>
          </a:xfrm>
          <a:prstGeom prst="rect">
            <a:avLst/>
          </a:prstGeom>
          <a:noFill/>
          <a:ln w="28575" cap="flat" cmpd="sng" algn="ctr">
            <a:solidFill>
              <a:schemeClr val="accent1">
                <a:lumMod val="50000"/>
              </a:schemeClr>
            </a:solidFill>
            <a:prstDash val="solid"/>
            <a:round/>
            <a:headEnd type="none" w="sm" len="sm"/>
            <a:tailEnd type="none" w="sm" len="sm"/>
          </a:ln>
          <a:effectLst/>
          <a:extLst/>
        </p:spPr>
        <p:txBody>
          <a:bodyPr>
            <a:spAutoFit/>
          </a:bodyPr>
          <a:lstStyle/>
          <a:p>
            <a:pPr eaLnBrk="0" hangingPunct="0">
              <a:spcBef>
                <a:spcPct val="50000"/>
              </a:spcBef>
              <a:defRPr/>
            </a:pPr>
            <a:endParaRPr lang="de-DE"/>
          </a:p>
        </p:txBody>
      </p:sp>
      <p:sp>
        <p:nvSpPr>
          <p:cNvPr id="2" name="Rechteck 1"/>
          <p:cNvSpPr/>
          <p:nvPr/>
        </p:nvSpPr>
        <p:spPr>
          <a:xfrm>
            <a:off x="4040684" y="1484784"/>
            <a:ext cx="4572000" cy="523220"/>
          </a:xfrm>
          <a:prstGeom prst="rect">
            <a:avLst/>
          </a:prstGeom>
        </p:spPr>
        <p:txBody>
          <a:bodyPr>
            <a:spAutoFit/>
          </a:bodyPr>
          <a:lstStyle/>
          <a:p>
            <a:r>
              <a:rPr lang="de-DE" sz="1400" dirty="0"/>
              <a:t>ein </a:t>
            </a:r>
            <a:r>
              <a:rPr lang="de-DE" sz="1400" dirty="0" err="1"/>
              <a:t>Punktort</a:t>
            </a:r>
            <a:r>
              <a:rPr lang="de-DE" sz="1400" dirty="0"/>
              <a:t>, der in der Flurstücksgrenze liegt und einen Grenzpunkt verortet</a:t>
            </a:r>
          </a:p>
        </p:txBody>
      </p:sp>
      <p:cxnSp>
        <p:nvCxnSpPr>
          <p:cNvPr id="9" name="Gerade Verbindung mit Pfeil 8"/>
          <p:cNvCxnSpPr/>
          <p:nvPr/>
        </p:nvCxnSpPr>
        <p:spPr bwMode="auto">
          <a:xfrm flipH="1" flipV="1">
            <a:off x="1907704" y="620688"/>
            <a:ext cx="2132980" cy="1008112"/>
          </a:xfrm>
          <a:prstGeom prst="straightConnector1">
            <a:avLst/>
          </a:prstGeom>
          <a:solidFill>
            <a:schemeClr val="bg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933772" y="609600"/>
            <a:ext cx="7477125" cy="685800"/>
          </a:xfrm>
        </p:spPr>
        <p:txBody>
          <a:bodyPr/>
          <a:lstStyle/>
          <a:p>
            <a:endParaRPr lang="de-DE" altLang="de-DE" smtClean="0"/>
          </a:p>
        </p:txBody>
      </p:sp>
      <p:sp>
        <p:nvSpPr>
          <p:cNvPr id="40963" name="Inhaltsplatzhalter 2"/>
          <p:cNvSpPr>
            <a:spLocks noGrp="1"/>
          </p:cNvSpPr>
          <p:nvPr>
            <p:ph idx="1"/>
          </p:nvPr>
        </p:nvSpPr>
        <p:spPr>
          <a:xfrm>
            <a:off x="933772" y="1671638"/>
            <a:ext cx="7478713" cy="4500562"/>
          </a:xfrm>
        </p:spPr>
        <p:txBody>
          <a:bodyPr/>
          <a:lstStyle/>
          <a:p>
            <a:endParaRPr lang="de-DE" altLang="de-DE" smtClean="0"/>
          </a:p>
        </p:txBody>
      </p:sp>
      <p:sp>
        <p:nvSpPr>
          <p:cNvPr id="4" name="Datumsplatzhalter 3"/>
          <p:cNvSpPr>
            <a:spLocks noGrp="1"/>
          </p:cNvSpPr>
          <p:nvPr>
            <p:ph type="dt" sz="quarter" idx="10"/>
          </p:nvPr>
        </p:nvSpPr>
        <p:spPr>
          <a:xfrm>
            <a:off x="574997" y="6440488"/>
            <a:ext cx="2116138" cy="228600"/>
          </a:xfrm>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409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7" y="333375"/>
            <a:ext cx="8461375"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6" name="Ellipse 5"/>
          <p:cNvSpPr>
            <a:spLocks noChangeArrowheads="1"/>
          </p:cNvSpPr>
          <p:nvPr/>
        </p:nvSpPr>
        <p:spPr bwMode="auto">
          <a:xfrm>
            <a:off x="3094360" y="2276475"/>
            <a:ext cx="2376487" cy="576263"/>
          </a:xfrm>
          <a:prstGeom prst="ellipse">
            <a:avLst/>
          </a:prstGeom>
          <a:noFill/>
          <a:ln w="127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
        <p:nvSpPr>
          <p:cNvPr id="5" name="Rechteck 4"/>
          <p:cNvSpPr/>
          <p:nvPr/>
        </p:nvSpPr>
        <p:spPr bwMode="auto">
          <a:xfrm>
            <a:off x="2375222" y="2924175"/>
            <a:ext cx="2952750" cy="360363"/>
          </a:xfrm>
          <a:prstGeom prst="rect">
            <a:avLst/>
          </a:prstGeom>
          <a:noFill/>
          <a:ln w="28575" cap="flat" cmpd="sng" algn="ctr">
            <a:solidFill>
              <a:schemeClr val="accent1">
                <a:lumMod val="50000"/>
              </a:schemeClr>
            </a:solidFill>
            <a:prstDash val="solid"/>
            <a:round/>
            <a:headEnd type="none" w="sm" len="sm"/>
            <a:tailEnd type="none" w="sm" len="sm"/>
          </a:ln>
          <a:effectLst/>
          <a:extLst/>
        </p:spPr>
        <p:txBody>
          <a:bodyPr>
            <a:spAutoFit/>
          </a:bodyPr>
          <a:lstStyle/>
          <a:p>
            <a:pPr eaLnBrk="0" hangingPunct="0">
              <a:spcBef>
                <a:spcPct val="50000"/>
              </a:spcBef>
              <a:defRPr/>
            </a:pPr>
            <a:endParaRPr lang="de-DE"/>
          </a:p>
        </p:txBody>
      </p:sp>
      <p:sp>
        <p:nvSpPr>
          <p:cNvPr id="2" name="Rechteck 1"/>
          <p:cNvSpPr/>
          <p:nvPr/>
        </p:nvSpPr>
        <p:spPr>
          <a:xfrm>
            <a:off x="4067944" y="5141955"/>
            <a:ext cx="4572000" cy="1384995"/>
          </a:xfrm>
          <a:prstGeom prst="rect">
            <a:avLst/>
          </a:prstGeom>
        </p:spPr>
        <p:txBody>
          <a:bodyPr>
            <a:spAutoFit/>
          </a:bodyPr>
          <a:lstStyle/>
          <a:p>
            <a:r>
              <a:rPr lang="de-DE" sz="1200" dirty="0"/>
              <a:t>ein </a:t>
            </a:r>
            <a:r>
              <a:rPr lang="de-DE" sz="1200" dirty="0" err="1"/>
              <a:t>Punktort</a:t>
            </a:r>
            <a:r>
              <a:rPr lang="de-DE" sz="1200" dirty="0"/>
              <a:t> mit unabhängiger Geometrie ohne Zugehörigkeit zu </a:t>
            </a:r>
            <a:r>
              <a:rPr lang="de-DE" sz="1200" dirty="0" smtClean="0"/>
              <a:t>einem Geometriethema</a:t>
            </a:r>
            <a:r>
              <a:rPr lang="de-DE" sz="1200" dirty="0"/>
              <a:t>. Er kann zu ZUSOs der folgenden Objektarten gehören: (indirekt abgemarkter</a:t>
            </a:r>
            <a:r>
              <a:rPr lang="de-DE" sz="1200" dirty="0" smtClean="0"/>
              <a:t>) Grenzpunkt</a:t>
            </a:r>
            <a:r>
              <a:rPr lang="de-DE" sz="1200" dirty="0"/>
              <a:t>, Aufnahmepunkt, Sicherungspunkt, Sonstiger Vermessungspunkt, Besonderer topographischer</a:t>
            </a:r>
          </a:p>
          <a:p>
            <a:r>
              <a:rPr lang="de-DE" sz="1200" dirty="0"/>
              <a:t>Punkt, Lagefestpunkt, Höhenfestpunkt, Schwerefestpunkt, Referenzstationspunkt.</a:t>
            </a:r>
          </a:p>
        </p:txBody>
      </p:sp>
      <p:cxnSp>
        <p:nvCxnSpPr>
          <p:cNvPr id="9" name="Gerade Verbindung mit Pfeil 8"/>
          <p:cNvCxnSpPr/>
          <p:nvPr/>
        </p:nvCxnSpPr>
        <p:spPr bwMode="auto">
          <a:xfrm flipH="1" flipV="1">
            <a:off x="1619672" y="692696"/>
            <a:ext cx="2421012" cy="4449260"/>
          </a:xfrm>
          <a:prstGeom prst="straightConnector1">
            <a:avLst/>
          </a:prstGeom>
          <a:solidFill>
            <a:schemeClr val="bg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de-DE" altLang="de-DE" smtClean="0"/>
              <a:t>Aufnahmepunkt, Punktort</a:t>
            </a:r>
          </a:p>
        </p:txBody>
      </p:sp>
      <p:sp>
        <p:nvSpPr>
          <p:cNvPr id="41987" name="Inhaltsplatzhalter 2"/>
          <p:cNvSpPr>
            <a:spLocks noGrp="1"/>
          </p:cNvSpPr>
          <p:nvPr>
            <p:ph idx="1"/>
          </p:nvPr>
        </p:nvSpPr>
        <p:spPr/>
        <p:txBody>
          <a:bodyPr/>
          <a:lstStyle/>
          <a:p>
            <a:r>
              <a:rPr lang="de-DE" altLang="de-DE" b="1" dirty="0" err="1" smtClean="0"/>
              <a:t>ZUS</a:t>
            </a:r>
            <a:r>
              <a:rPr lang="de-DE" altLang="de-DE" dirty="0" err="1" smtClean="0"/>
              <a:t>ammengesetztes</a:t>
            </a:r>
            <a:r>
              <a:rPr lang="de-DE" altLang="de-DE" dirty="0" smtClean="0"/>
              <a:t> </a:t>
            </a:r>
            <a:r>
              <a:rPr lang="de-DE" altLang="de-DE" b="1" dirty="0" smtClean="0"/>
              <a:t>O</a:t>
            </a:r>
            <a:r>
              <a:rPr lang="de-DE" altLang="de-DE" dirty="0" smtClean="0"/>
              <a:t>bjekt, besteht aus einem oder mehreren Objekten </a:t>
            </a:r>
            <a:r>
              <a:rPr lang="de-DE" altLang="de-DE" dirty="0" err="1" smtClean="0"/>
              <a:t>Punktort</a:t>
            </a:r>
            <a:r>
              <a:rPr lang="de-DE" altLang="de-DE" dirty="0" smtClean="0"/>
              <a:t> zur </a:t>
            </a:r>
            <a:r>
              <a:rPr lang="de-DE" altLang="de-DE" dirty="0" err="1" smtClean="0"/>
              <a:t>Georeferenzierung</a:t>
            </a:r>
            <a:r>
              <a:rPr lang="de-DE" altLang="de-DE" dirty="0" smtClean="0"/>
              <a:t> in einem oder mehreren Koordinatensystemen (ähnlich Grenzpunkt).</a:t>
            </a:r>
          </a:p>
        </p:txBody>
      </p:sp>
      <p:pic>
        <p:nvPicPr>
          <p:cNvPr id="41988" name="Picture 2" descr="C:\Users\behr\AppData\Local\Temp\SNAGHTML43e8d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551113"/>
            <a:ext cx="689768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3" name="Rechteck 2"/>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4" name="Rectangle 2"/>
          <p:cNvSpPr txBox="1">
            <a:spLocks noChangeArrowheads="1"/>
          </p:cNvSpPr>
          <p:nvPr/>
        </p:nvSpPr>
        <p:spPr>
          <a:xfrm>
            <a:off x="685800" y="3182938"/>
            <a:ext cx="7772400" cy="1470025"/>
          </a:xfrm>
          <a:prstGeom prst="rect">
            <a:avLst/>
          </a:prstGeom>
          <a:extLst/>
        </p:spPr>
        <p:txBody>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defRPr/>
            </a:pPr>
            <a:r>
              <a:rPr lang="de-DE" kern="0" dirty="0">
                <a:effectLst>
                  <a:outerShdw blurRad="38100" dist="38100" dir="2700000" algn="tl">
                    <a:srgbClr val="C0C0C0"/>
                  </a:outerShdw>
                </a:effectLst>
              </a:rPr>
              <a:t>Tatsächliche Nutzung</a:t>
            </a:r>
            <a:endParaRPr lang="de-DE" kern="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5598498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r>
              <a:rPr lang="de-DE" altLang="de-DE" dirty="0" smtClean="0"/>
              <a:t>Tatsächliche Nutzung</a:t>
            </a:r>
          </a:p>
        </p:txBody>
      </p:sp>
      <p:sp>
        <p:nvSpPr>
          <p:cNvPr id="43011" name="Inhaltsplatzhalter 2"/>
          <p:cNvSpPr>
            <a:spLocks noGrp="1"/>
          </p:cNvSpPr>
          <p:nvPr>
            <p:ph idx="1"/>
          </p:nvPr>
        </p:nvSpPr>
        <p:spPr/>
        <p:txBody>
          <a:bodyPr/>
          <a:lstStyle/>
          <a:p>
            <a:r>
              <a:rPr lang="de-DE" altLang="de-DE" dirty="0" smtClean="0"/>
              <a:t>Objektartengruppen</a:t>
            </a:r>
          </a:p>
          <a:p>
            <a:pPr lvl="1"/>
            <a:r>
              <a:rPr lang="de-DE" altLang="de-DE" dirty="0" smtClean="0"/>
              <a:t>Gewässer</a:t>
            </a:r>
          </a:p>
          <a:p>
            <a:pPr lvl="1"/>
            <a:r>
              <a:rPr lang="de-DE" altLang="de-DE" dirty="0" smtClean="0"/>
              <a:t>Siedlung</a:t>
            </a:r>
          </a:p>
          <a:p>
            <a:pPr lvl="1"/>
            <a:r>
              <a:rPr lang="de-DE" altLang="de-DE" dirty="0" smtClean="0"/>
              <a:t>Vegetation</a:t>
            </a:r>
          </a:p>
          <a:p>
            <a:pPr lvl="1"/>
            <a:r>
              <a:rPr lang="de-DE" altLang="de-DE" dirty="0" smtClean="0"/>
              <a:t>Verkehr</a:t>
            </a:r>
          </a:p>
          <a:p>
            <a:r>
              <a:rPr lang="de-DE" altLang="de-DE" dirty="0" smtClean="0"/>
              <a:t>Abgestimmt mit dem ATKIS-Objektartenkatalog</a:t>
            </a:r>
          </a:p>
          <a:p>
            <a:r>
              <a:rPr lang="de-DE" altLang="de-DE" dirty="0" smtClean="0"/>
              <a:t>In Baden-Württemberg: 25 Objektarten</a:t>
            </a:r>
          </a:p>
          <a:p>
            <a:r>
              <a:rPr lang="de-DE" altLang="de-DE" dirty="0" smtClean="0"/>
              <a:t>Flächenförmige Objekte: Benachbarte, gleichartige tatsächliche Nutzungen werden flurstückübergreifend aggregiert (Ausnahme: langgestreckte Objekte wie Straßen, Wege, Bahnverkehr und Gewässer)</a:t>
            </a:r>
          </a:p>
          <a:p>
            <a:r>
              <a:rPr lang="de-DE" altLang="de-DE" dirty="0" smtClean="0"/>
              <a:t>Konsistenzbedingung: Objekte sind lückenlos, überschneidungsfrei und flächendeckend (</a:t>
            </a:r>
            <a:r>
              <a:rPr lang="de-DE" altLang="de-DE" dirty="0" err="1" smtClean="0"/>
              <a:t>planarer</a:t>
            </a:r>
            <a:r>
              <a:rPr lang="de-DE" altLang="de-DE" dirty="0" smtClean="0"/>
              <a:t> Graph)</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43013" name="Geschweifte Klammer rechts 1"/>
          <p:cNvSpPr>
            <a:spLocks/>
          </p:cNvSpPr>
          <p:nvPr/>
        </p:nvSpPr>
        <p:spPr bwMode="auto">
          <a:xfrm>
            <a:off x="2916238" y="1989138"/>
            <a:ext cx="215900" cy="1368425"/>
          </a:xfrm>
          <a:prstGeom prst="rightBrace">
            <a:avLst>
              <a:gd name="adj1" fmla="val 8334"/>
              <a:gd name="adj2" fmla="val 50000"/>
            </a:avLst>
          </a:prstGeom>
          <a:solidFill>
            <a:schemeClr val="bg1"/>
          </a:solidFill>
          <a:ln w="9525" algn="ctr">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
        <p:nvSpPr>
          <p:cNvPr id="43014" name="Textfeld 2"/>
          <p:cNvSpPr txBox="1">
            <a:spLocks noChangeArrowheads="1"/>
          </p:cNvSpPr>
          <p:nvPr/>
        </p:nvSpPr>
        <p:spPr bwMode="auto">
          <a:xfrm>
            <a:off x="3492500" y="2471738"/>
            <a:ext cx="287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a:solidFill>
                  <a:schemeClr val="tx1"/>
                </a:solidFill>
              </a:rPr>
              <a:t>siehe nachfolgende Details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endParaRPr lang="de-DE" altLang="de-DE" smtClean="0"/>
          </a:p>
        </p:txBody>
      </p:sp>
      <p:sp>
        <p:nvSpPr>
          <p:cNvPr id="44035" name="Inhaltsplatzhalter 2"/>
          <p:cNvSpPr>
            <a:spLocks noGrp="1"/>
          </p:cNvSpPr>
          <p:nvPr>
            <p:ph idx="1"/>
          </p:nvPr>
        </p:nvSpPr>
        <p:spPr/>
        <p:txBody>
          <a:bodyPr/>
          <a:lstStyle/>
          <a:p>
            <a:endParaRPr lang="de-DE" altLang="de-DE"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440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49275"/>
            <a:ext cx="8559800" cy="577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de-DE" altLang="de-DE" smtClean="0"/>
              <a:t>Objektartenbereich „Tatsächliche Nutzung“</a:t>
            </a:r>
            <a:br>
              <a:rPr lang="de-DE" altLang="de-DE" smtClean="0"/>
            </a:br>
            <a:r>
              <a:rPr lang="de-DE" altLang="de-DE" smtClean="0"/>
              <a:t>Objektartengruppe „Siedlung“</a:t>
            </a:r>
          </a:p>
        </p:txBody>
      </p:sp>
      <p:sp>
        <p:nvSpPr>
          <p:cNvPr id="45059" name="Inhaltsplatzhalter 2"/>
          <p:cNvSpPr>
            <a:spLocks noGrp="1"/>
          </p:cNvSpPr>
          <p:nvPr>
            <p:ph idx="1"/>
          </p:nvPr>
        </p:nvSpPr>
        <p:spPr/>
        <p:txBody>
          <a:bodyPr/>
          <a:lstStyle/>
          <a:p>
            <a:r>
              <a:rPr lang="de-DE" altLang="de-DE" smtClean="0"/>
              <a:t>Wohnbaufläche</a:t>
            </a:r>
          </a:p>
          <a:p>
            <a:r>
              <a:rPr lang="de-DE" altLang="de-DE" smtClean="0"/>
              <a:t>Industrie- und Gewerbefläche</a:t>
            </a:r>
          </a:p>
          <a:p>
            <a:pPr lvl="1"/>
            <a:r>
              <a:rPr lang="de-DE" altLang="de-DE" smtClean="0"/>
              <a:t>Gebäude- und Freifläche Industrie und Gewerbe</a:t>
            </a:r>
          </a:p>
          <a:p>
            <a:pPr lvl="1"/>
            <a:r>
              <a:rPr lang="de-DE" altLang="de-DE" smtClean="0"/>
              <a:t>Lagerplatz</a:t>
            </a:r>
          </a:p>
          <a:p>
            <a:pPr lvl="1"/>
            <a:r>
              <a:rPr lang="de-DE" altLang="de-DE" smtClean="0"/>
              <a:t>Handel und Dienstleistung</a:t>
            </a:r>
          </a:p>
          <a:p>
            <a:pPr lvl="1"/>
            <a:r>
              <a:rPr lang="de-DE" altLang="de-DE" smtClean="0"/>
              <a:t>Gebäude- und Freifläche Versorgungsanlage</a:t>
            </a:r>
          </a:p>
          <a:p>
            <a:pPr lvl="1"/>
            <a:r>
              <a:rPr lang="de-DE" altLang="de-DE" smtClean="0"/>
              <a:t>Gebäude- und Freifläche Entsorgungsanlage</a:t>
            </a:r>
          </a:p>
          <a:p>
            <a:r>
              <a:rPr lang="de-DE" altLang="de-DE" smtClean="0"/>
              <a:t>Halde</a:t>
            </a:r>
          </a:p>
          <a:p>
            <a:r>
              <a:rPr lang="de-DE" altLang="de-DE" smtClean="0"/>
              <a:t>Bergbaubetrieb</a:t>
            </a:r>
          </a:p>
          <a:p>
            <a:r>
              <a:rPr lang="de-DE" altLang="de-DE" smtClean="0"/>
              <a:t>Tagebau, Grube, Steinbruch</a:t>
            </a:r>
          </a:p>
          <a:p>
            <a:r>
              <a:rPr lang="de-DE" altLang="de-DE" smtClean="0"/>
              <a:t>Fläche gemischter Nutzung</a:t>
            </a:r>
          </a:p>
          <a:p>
            <a:pPr lvl="1"/>
            <a:r>
              <a:rPr lang="de-DE" altLang="de-DE" smtClean="0"/>
              <a:t>Gebäude- und Freifläche Land- und Forstwirtschaft</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7" name="Textfeld 6"/>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de-DE" altLang="de-DE" smtClean="0"/>
              <a:t>Objektartenbereich „Tatsächliche Nutzung“</a:t>
            </a:r>
            <a:br>
              <a:rPr lang="de-DE" altLang="de-DE" smtClean="0"/>
            </a:br>
            <a:r>
              <a:rPr lang="de-DE" altLang="de-DE" smtClean="0"/>
              <a:t>Objektartengruppe „Siedlung“</a:t>
            </a:r>
          </a:p>
        </p:txBody>
      </p:sp>
      <p:sp>
        <p:nvSpPr>
          <p:cNvPr id="46083" name="Inhaltsplatzhalter 2"/>
          <p:cNvSpPr>
            <a:spLocks noGrp="1"/>
          </p:cNvSpPr>
          <p:nvPr>
            <p:ph idx="1"/>
          </p:nvPr>
        </p:nvSpPr>
        <p:spPr/>
        <p:txBody>
          <a:bodyPr/>
          <a:lstStyle/>
          <a:p>
            <a:r>
              <a:rPr lang="de-DE" altLang="de-DE" smtClean="0"/>
              <a:t>Fläche besonderer funktionaler Prägung</a:t>
            </a:r>
          </a:p>
          <a:p>
            <a:pPr lvl="1"/>
            <a:r>
              <a:rPr lang="de-DE" altLang="de-DE" smtClean="0"/>
              <a:t>Öffentliche Zwecke</a:t>
            </a:r>
          </a:p>
          <a:p>
            <a:pPr lvl="1"/>
            <a:r>
              <a:rPr lang="de-DE" altLang="de-DE" smtClean="0"/>
              <a:t>Historische Anlage</a:t>
            </a:r>
          </a:p>
          <a:p>
            <a:r>
              <a:rPr lang="de-DE" altLang="de-DE" smtClean="0"/>
              <a:t>Sport-, Freizeit- und Erholungsfläche</a:t>
            </a:r>
          </a:p>
          <a:p>
            <a:pPr lvl="1"/>
            <a:r>
              <a:rPr lang="de-DE" altLang="de-DE" smtClean="0"/>
              <a:t>Gebäude- und Freifläche Sport, Freizeit und Erholung</a:t>
            </a:r>
          </a:p>
          <a:p>
            <a:pPr lvl="1"/>
            <a:r>
              <a:rPr lang="de-DE" altLang="de-DE" smtClean="0"/>
              <a:t>Sportanlage</a:t>
            </a:r>
          </a:p>
          <a:p>
            <a:pPr lvl="1"/>
            <a:r>
              <a:rPr lang="de-DE" altLang="de-DE" smtClean="0"/>
              <a:t>Freizeitanlage</a:t>
            </a:r>
          </a:p>
          <a:p>
            <a:pPr lvl="1"/>
            <a:r>
              <a:rPr lang="de-DE" altLang="de-DE" smtClean="0"/>
              <a:t>Campingplatz</a:t>
            </a:r>
          </a:p>
          <a:p>
            <a:pPr lvl="1"/>
            <a:r>
              <a:rPr lang="de-DE" altLang="de-DE" smtClean="0"/>
              <a:t>Grünanlage</a:t>
            </a:r>
          </a:p>
          <a:p>
            <a:r>
              <a:rPr lang="de-DE" altLang="de-DE" smtClean="0"/>
              <a:t>Friedhof</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6" name="Textfeld 5"/>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de-DE" altLang="de-DE" smtClean="0"/>
              <a:t>Objektartenbereich „Tatsächliche Nutzung“</a:t>
            </a:r>
            <a:br>
              <a:rPr lang="de-DE" altLang="de-DE" smtClean="0"/>
            </a:br>
            <a:r>
              <a:rPr lang="de-DE" altLang="de-DE" smtClean="0"/>
              <a:t>Objektartengruppe „Verkehr“</a:t>
            </a:r>
          </a:p>
        </p:txBody>
      </p:sp>
      <p:sp>
        <p:nvSpPr>
          <p:cNvPr id="47107" name="Inhaltsplatzhalter 2"/>
          <p:cNvSpPr>
            <a:spLocks noGrp="1"/>
          </p:cNvSpPr>
          <p:nvPr>
            <p:ph idx="1"/>
          </p:nvPr>
        </p:nvSpPr>
        <p:spPr/>
        <p:txBody>
          <a:bodyPr/>
          <a:lstStyle/>
          <a:p>
            <a:r>
              <a:rPr lang="de-DE" altLang="de-DE" smtClean="0"/>
              <a:t>Straßenverkehr</a:t>
            </a:r>
          </a:p>
          <a:p>
            <a:r>
              <a:rPr lang="de-DE" altLang="de-DE" smtClean="0"/>
              <a:t>Weg</a:t>
            </a:r>
          </a:p>
          <a:p>
            <a:r>
              <a:rPr lang="de-DE" altLang="de-DE" smtClean="0"/>
              <a:t>Platz</a:t>
            </a:r>
          </a:p>
          <a:p>
            <a:pPr lvl="1"/>
            <a:r>
              <a:rPr lang="de-DE" altLang="de-DE" smtClean="0"/>
              <a:t>Parkplatz</a:t>
            </a:r>
          </a:p>
          <a:p>
            <a:r>
              <a:rPr lang="de-DE" altLang="de-DE" smtClean="0"/>
              <a:t>Bahnverkehr</a:t>
            </a:r>
          </a:p>
          <a:p>
            <a:r>
              <a:rPr lang="de-DE" altLang="de-DE" smtClean="0"/>
              <a:t>Flugverkehr</a:t>
            </a:r>
          </a:p>
          <a:p>
            <a:pPr lvl="1"/>
            <a:r>
              <a:rPr lang="de-DE" altLang="de-DE" smtClean="0"/>
              <a:t>Flughafen</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6" name="Textfeld 5"/>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de-DE" altLang="de-DE" smtClean="0"/>
              <a:t>Objektartenbereich „Tatsächliche Nutzung“</a:t>
            </a:r>
            <a:br>
              <a:rPr lang="de-DE" altLang="de-DE" smtClean="0"/>
            </a:br>
            <a:r>
              <a:rPr lang="de-DE" altLang="de-DE" smtClean="0"/>
              <a:t>Objektartengruppe „Vegetation“</a:t>
            </a:r>
          </a:p>
        </p:txBody>
      </p:sp>
      <p:sp>
        <p:nvSpPr>
          <p:cNvPr id="48131" name="Inhaltsplatzhalter 2"/>
          <p:cNvSpPr>
            <a:spLocks noGrp="1"/>
          </p:cNvSpPr>
          <p:nvPr>
            <p:ph idx="1"/>
          </p:nvPr>
        </p:nvSpPr>
        <p:spPr/>
        <p:txBody>
          <a:bodyPr/>
          <a:lstStyle/>
          <a:p>
            <a:r>
              <a:rPr lang="de-DE" altLang="de-DE" smtClean="0"/>
              <a:t>Landwirtschaft</a:t>
            </a:r>
          </a:p>
          <a:p>
            <a:pPr lvl="1"/>
            <a:r>
              <a:rPr lang="de-DE" altLang="de-DE" smtClean="0"/>
              <a:t>Ackerland</a:t>
            </a:r>
          </a:p>
          <a:p>
            <a:pPr lvl="1"/>
            <a:r>
              <a:rPr lang="de-DE" altLang="de-DE" smtClean="0"/>
              <a:t>Grünland</a:t>
            </a:r>
          </a:p>
          <a:p>
            <a:pPr lvl="1"/>
            <a:r>
              <a:rPr lang="de-DE" altLang="de-DE" smtClean="0"/>
              <a:t>Gartenland</a:t>
            </a:r>
          </a:p>
          <a:p>
            <a:pPr lvl="1"/>
            <a:r>
              <a:rPr lang="de-DE" altLang="de-DE" smtClean="0"/>
              <a:t>Weingarten</a:t>
            </a:r>
          </a:p>
          <a:p>
            <a:pPr lvl="1"/>
            <a:r>
              <a:rPr lang="de-DE" altLang="de-DE" smtClean="0"/>
              <a:t>Brachland</a:t>
            </a:r>
          </a:p>
          <a:p>
            <a:r>
              <a:rPr lang="de-DE" altLang="de-DE" smtClean="0"/>
              <a:t>Wald</a:t>
            </a:r>
          </a:p>
          <a:p>
            <a:pPr lvl="1"/>
            <a:r>
              <a:rPr lang="de-DE" altLang="de-DE" smtClean="0"/>
              <a:t>Laubholz</a:t>
            </a:r>
          </a:p>
          <a:p>
            <a:pPr lvl="1"/>
            <a:r>
              <a:rPr lang="de-DE" altLang="de-DE" smtClean="0"/>
              <a:t>Nadelholz</a:t>
            </a:r>
          </a:p>
          <a:p>
            <a:pPr lvl="1"/>
            <a:r>
              <a:rPr lang="de-DE" altLang="de-DE" smtClean="0"/>
              <a:t>Laub- und Nadelholz</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Inhaltsplatzhalter 2"/>
          <p:cNvSpPr txBox="1">
            <a:spLocks/>
          </p:cNvSpPr>
          <p:nvPr/>
        </p:nvSpPr>
        <p:spPr bwMode="auto">
          <a:xfrm>
            <a:off x="4356100" y="1773238"/>
            <a:ext cx="403225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35000"/>
              </a:spcBef>
              <a:spcAft>
                <a:spcPct val="0"/>
              </a:spcAft>
              <a:buChar char="•"/>
              <a:defRPr sz="1600">
                <a:solidFill>
                  <a:srgbClr val="000072"/>
                </a:solidFill>
                <a:latin typeface="+mn-lt"/>
                <a:ea typeface="+mn-ea"/>
                <a:cs typeface="+mn-cs"/>
              </a:defRPr>
            </a:lvl1pPr>
            <a:lvl2pPr marL="742950" indent="-285750" algn="l" rtl="0" eaLnBrk="0" fontAlgn="base" hangingPunct="0">
              <a:spcBef>
                <a:spcPct val="35000"/>
              </a:spcBef>
              <a:spcAft>
                <a:spcPct val="0"/>
              </a:spcAft>
              <a:buChar char="–"/>
              <a:defRPr sz="1600">
                <a:solidFill>
                  <a:srgbClr val="000072"/>
                </a:solidFill>
                <a:latin typeface="+mn-lt"/>
              </a:defRPr>
            </a:lvl2pPr>
            <a:lvl3pPr marL="1085850" indent="-228600" algn="l" rtl="0" eaLnBrk="0" fontAlgn="base" hangingPunct="0">
              <a:spcBef>
                <a:spcPct val="35000"/>
              </a:spcBef>
              <a:spcAft>
                <a:spcPct val="0"/>
              </a:spcAft>
              <a:buChar char="•"/>
              <a:defRPr sz="1600">
                <a:solidFill>
                  <a:srgbClr val="000072"/>
                </a:solidFill>
                <a:latin typeface="+mn-lt"/>
              </a:defRPr>
            </a:lvl3pPr>
            <a:lvl4pPr marL="1428750" indent="-228600" algn="l" rtl="0" eaLnBrk="0" fontAlgn="base" hangingPunct="0">
              <a:spcBef>
                <a:spcPct val="35000"/>
              </a:spcBef>
              <a:spcAft>
                <a:spcPct val="0"/>
              </a:spcAft>
              <a:buChar char="–"/>
              <a:defRPr sz="1600">
                <a:solidFill>
                  <a:srgbClr val="000072"/>
                </a:solidFill>
                <a:latin typeface="+mn-lt"/>
              </a:defRPr>
            </a:lvl4pPr>
            <a:lvl5pPr marL="1771650" indent="-228600" algn="l" rtl="0" eaLnBrk="0" fontAlgn="base" hangingPunct="0">
              <a:spcBef>
                <a:spcPct val="35000"/>
              </a:spcBef>
              <a:spcAft>
                <a:spcPct val="0"/>
              </a:spcAft>
              <a:buChar char="»"/>
              <a:defRPr sz="1600">
                <a:solidFill>
                  <a:srgbClr val="000072"/>
                </a:solidFill>
                <a:latin typeface="+mn-lt"/>
              </a:defRPr>
            </a:lvl5pPr>
            <a:lvl6pPr marL="2228850" indent="-228600" algn="l" rtl="0" eaLnBrk="0" fontAlgn="base" hangingPunct="0">
              <a:spcBef>
                <a:spcPct val="35000"/>
              </a:spcBef>
              <a:spcAft>
                <a:spcPct val="0"/>
              </a:spcAft>
              <a:buChar char="»"/>
              <a:defRPr sz="1600">
                <a:solidFill>
                  <a:srgbClr val="000072"/>
                </a:solidFill>
                <a:latin typeface="+mn-lt"/>
              </a:defRPr>
            </a:lvl6pPr>
            <a:lvl7pPr marL="2686050" indent="-228600" algn="l" rtl="0" eaLnBrk="0" fontAlgn="base" hangingPunct="0">
              <a:spcBef>
                <a:spcPct val="35000"/>
              </a:spcBef>
              <a:spcAft>
                <a:spcPct val="0"/>
              </a:spcAft>
              <a:buChar char="»"/>
              <a:defRPr sz="1600">
                <a:solidFill>
                  <a:srgbClr val="000072"/>
                </a:solidFill>
                <a:latin typeface="+mn-lt"/>
              </a:defRPr>
            </a:lvl7pPr>
            <a:lvl8pPr marL="3143250" indent="-228600" algn="l" rtl="0" eaLnBrk="0" fontAlgn="base" hangingPunct="0">
              <a:spcBef>
                <a:spcPct val="35000"/>
              </a:spcBef>
              <a:spcAft>
                <a:spcPct val="0"/>
              </a:spcAft>
              <a:buChar char="»"/>
              <a:defRPr sz="1600">
                <a:solidFill>
                  <a:srgbClr val="000072"/>
                </a:solidFill>
                <a:latin typeface="+mn-lt"/>
              </a:defRPr>
            </a:lvl8pPr>
            <a:lvl9pPr marL="3600450" indent="-228600" algn="l" rtl="0" eaLnBrk="0" fontAlgn="base" hangingPunct="0">
              <a:spcBef>
                <a:spcPct val="35000"/>
              </a:spcBef>
              <a:spcAft>
                <a:spcPct val="0"/>
              </a:spcAft>
              <a:buChar char="»"/>
              <a:defRPr sz="1600">
                <a:solidFill>
                  <a:srgbClr val="000072"/>
                </a:solidFill>
                <a:latin typeface="+mn-lt"/>
              </a:defRPr>
            </a:lvl9pPr>
          </a:lstStyle>
          <a:p>
            <a:pPr>
              <a:defRPr/>
            </a:pPr>
            <a:r>
              <a:rPr lang="de-DE" kern="0" dirty="0" smtClean="0"/>
              <a:t>Gehölz</a:t>
            </a:r>
          </a:p>
          <a:p>
            <a:pPr>
              <a:defRPr/>
            </a:pPr>
            <a:r>
              <a:rPr lang="de-DE" kern="0" dirty="0" smtClean="0"/>
              <a:t>Heide</a:t>
            </a:r>
          </a:p>
          <a:p>
            <a:pPr>
              <a:defRPr/>
            </a:pPr>
            <a:r>
              <a:rPr lang="de-DE" kern="0" dirty="0" smtClean="0"/>
              <a:t>Moor</a:t>
            </a:r>
          </a:p>
          <a:p>
            <a:pPr>
              <a:defRPr/>
            </a:pPr>
            <a:r>
              <a:rPr lang="de-DE" kern="0" dirty="0" smtClean="0"/>
              <a:t>Sumpf</a:t>
            </a:r>
          </a:p>
          <a:p>
            <a:pPr>
              <a:defRPr/>
            </a:pPr>
            <a:r>
              <a:rPr lang="de-DE" kern="0" dirty="0" smtClean="0"/>
              <a:t>Unland/Vegetationslose Fläche</a:t>
            </a:r>
            <a:endParaRPr lang="de-DE" kern="0" dirty="0"/>
          </a:p>
        </p:txBody>
      </p:sp>
      <p:sp>
        <p:nvSpPr>
          <p:cNvPr id="7" name="Textfeld 6"/>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Entwicklungsgeschichte </a:t>
            </a:r>
            <a:r>
              <a:rPr lang="de-DE" dirty="0" smtClean="0"/>
              <a:t>I</a:t>
            </a:r>
            <a:endParaRPr lang="de-DE" dirty="0"/>
          </a:p>
        </p:txBody>
      </p:sp>
      <p:sp>
        <p:nvSpPr>
          <p:cNvPr id="3" name="Inhaltsplatzhalter 2"/>
          <p:cNvSpPr>
            <a:spLocks noGrp="1"/>
          </p:cNvSpPr>
          <p:nvPr>
            <p:ph idx="1"/>
          </p:nvPr>
        </p:nvSpPr>
        <p:spPr/>
        <p:txBody>
          <a:bodyPr/>
          <a:lstStyle/>
          <a:p>
            <a:pPr>
              <a:spcBef>
                <a:spcPct val="40000"/>
              </a:spcBef>
            </a:pPr>
            <a:r>
              <a:rPr lang="de-DE" altLang="de-DE" dirty="0" smtClean="0"/>
              <a:t>Verfahrenslösung </a:t>
            </a:r>
            <a:r>
              <a:rPr lang="de-DE" altLang="de-DE" dirty="0"/>
              <a:t>ALK </a:t>
            </a:r>
            <a:r>
              <a:rPr lang="de-DE" altLang="de-DE" dirty="0" smtClean="0"/>
              <a:t>(Automatisierung des Liegenschaftskatasters) basiert </a:t>
            </a:r>
            <a:r>
              <a:rPr lang="de-DE" altLang="de-DE" dirty="0"/>
              <a:t>auf Entscheidungen der </a:t>
            </a:r>
            <a:r>
              <a:rPr lang="de-DE" altLang="de-DE" dirty="0" err="1" smtClean="0"/>
              <a:t>AdV</a:t>
            </a:r>
            <a:r>
              <a:rPr lang="de-DE" altLang="de-DE" dirty="0" smtClean="0"/>
              <a:t> </a:t>
            </a:r>
            <a:r>
              <a:rPr lang="de-DE" altLang="de-DE" dirty="0"/>
              <a:t>Anfang der 70er Jahre</a:t>
            </a:r>
          </a:p>
          <a:p>
            <a:pPr lvl="1">
              <a:spcBef>
                <a:spcPct val="40000"/>
              </a:spcBef>
            </a:pPr>
            <a:r>
              <a:rPr lang="de-DE" altLang="de-DE" dirty="0"/>
              <a:t>Ziel: Führung des Liegenschaftskatasters automatisieren und dabei gleichzeitig im Rahmen der staatlichen Aufgabe der Daseinsvorsorge digitale Daten den Nutzern des Katasters zur Verfügung zu stellen</a:t>
            </a:r>
            <a:r>
              <a:rPr lang="de-DE" altLang="de-DE" dirty="0" smtClean="0"/>
              <a:t>.</a:t>
            </a:r>
          </a:p>
          <a:p>
            <a:pPr>
              <a:spcBef>
                <a:spcPct val="40000"/>
              </a:spcBef>
            </a:pPr>
            <a:endParaRPr lang="de-DE" altLang="de-DE" dirty="0"/>
          </a:p>
          <a:p>
            <a:pPr>
              <a:spcBef>
                <a:spcPct val="40000"/>
              </a:spcBef>
            </a:pPr>
            <a:r>
              <a:rPr lang="de-DE" altLang="de-DE" dirty="0"/>
              <a:t>1971: Konzept "Automatisiertes Liegenschaftskataster" </a:t>
            </a:r>
          </a:p>
          <a:p>
            <a:pPr>
              <a:spcBef>
                <a:spcPct val="40000"/>
              </a:spcBef>
            </a:pPr>
            <a:r>
              <a:rPr lang="de-DE" altLang="de-DE" dirty="0"/>
              <a:t>1986: Produktionsfreigabe für ALK-Datenbankteil und den ALK-GIAP</a:t>
            </a:r>
            <a:r>
              <a:rPr lang="de-DE" altLang="de-DE" dirty="0" smtClean="0"/>
              <a:t>®</a:t>
            </a:r>
            <a:br>
              <a:rPr lang="de-DE" altLang="de-DE" dirty="0" smtClean="0"/>
            </a:br>
            <a:r>
              <a:rPr lang="de-DE" altLang="de-DE" i="1" dirty="0" smtClean="0"/>
              <a:t>EDBS-Austauschformat in verschiedenen Bundesländern, Sonderlösungen in Bayern und Baden-Württemberg (BGRUND)</a:t>
            </a:r>
            <a:endParaRPr lang="de-DE" altLang="de-DE" i="1" dirty="0" smtClean="0"/>
          </a:p>
          <a:p>
            <a:r>
              <a:rPr lang="de-DE" altLang="de-DE" dirty="0" smtClean="0"/>
              <a:t>1996: Entscheidung </a:t>
            </a:r>
            <a:r>
              <a:rPr lang="de-DE" altLang="de-DE" dirty="0"/>
              <a:t>der </a:t>
            </a:r>
            <a:r>
              <a:rPr lang="de-DE" altLang="de-DE" dirty="0" err="1"/>
              <a:t>AdV</a:t>
            </a:r>
            <a:r>
              <a:rPr lang="de-DE" altLang="de-DE" dirty="0"/>
              <a:t> für eine ganzheitliche Sicht auf die Geobasisdaten in Liegenschaftskataster, Topographie, Kartographie und Bezugssysteme.</a:t>
            </a:r>
          </a:p>
          <a:p>
            <a:r>
              <a:rPr lang="de-DE" altLang="de-DE" dirty="0" smtClean="0"/>
              <a:t>2001</a:t>
            </a:r>
            <a:r>
              <a:rPr lang="de-DE" altLang="de-DE" dirty="0" smtClean="0"/>
              <a:t>: </a:t>
            </a:r>
            <a:r>
              <a:rPr lang="de-DE" altLang="de-DE" dirty="0"/>
              <a:t>Große Anfrage im Bundestag, Debatte und </a:t>
            </a:r>
            <a:r>
              <a:rPr lang="de-DE" altLang="de-DE" dirty="0" smtClean="0"/>
              <a:t>Entschließung </a:t>
            </a:r>
            <a:r>
              <a:rPr lang="de-DE" altLang="de-DE" dirty="0"/>
              <a:t>zu Stärkung von Geoinformation und Geodateninfrastruktur mit Aufruf zur Abstimmung von Bund und </a:t>
            </a:r>
            <a:r>
              <a:rPr lang="de-DE" altLang="de-DE" dirty="0" smtClean="0"/>
              <a:t>Ländern</a:t>
            </a:r>
            <a:endParaRPr lang="de-DE" alt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9640462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de-DE" altLang="de-DE" smtClean="0"/>
              <a:t>Objektartenbereich „Tatsächliche Nutzung“</a:t>
            </a:r>
            <a:br>
              <a:rPr lang="de-DE" altLang="de-DE" smtClean="0"/>
            </a:br>
            <a:r>
              <a:rPr lang="de-DE" altLang="de-DE" smtClean="0"/>
              <a:t>Objektartengruppe „Gewässer“</a:t>
            </a:r>
          </a:p>
        </p:txBody>
      </p:sp>
      <p:sp>
        <p:nvSpPr>
          <p:cNvPr id="49155" name="Inhaltsplatzhalter 2"/>
          <p:cNvSpPr>
            <a:spLocks noGrp="1"/>
          </p:cNvSpPr>
          <p:nvPr>
            <p:ph idx="1"/>
          </p:nvPr>
        </p:nvSpPr>
        <p:spPr/>
        <p:txBody>
          <a:bodyPr/>
          <a:lstStyle/>
          <a:p>
            <a:r>
              <a:rPr lang="de-DE" altLang="de-DE" dirty="0" smtClean="0"/>
              <a:t>Fließgewässer</a:t>
            </a:r>
          </a:p>
          <a:p>
            <a:pPr lvl="1"/>
            <a:r>
              <a:rPr lang="de-DE" altLang="de-DE" dirty="0" smtClean="0"/>
              <a:t>Fluss</a:t>
            </a:r>
          </a:p>
          <a:p>
            <a:pPr lvl="1"/>
            <a:r>
              <a:rPr lang="de-DE" altLang="de-DE" dirty="0" smtClean="0"/>
              <a:t>Altwasser</a:t>
            </a:r>
          </a:p>
          <a:p>
            <a:pPr lvl="1"/>
            <a:r>
              <a:rPr lang="de-DE" altLang="de-DE" dirty="0" smtClean="0"/>
              <a:t>Kanal</a:t>
            </a:r>
          </a:p>
          <a:p>
            <a:pPr lvl="1"/>
            <a:r>
              <a:rPr lang="de-DE" altLang="de-DE" dirty="0" smtClean="0"/>
              <a:t>Graben</a:t>
            </a:r>
          </a:p>
          <a:p>
            <a:pPr lvl="1"/>
            <a:r>
              <a:rPr lang="de-DE" altLang="de-DE" dirty="0" smtClean="0"/>
              <a:t>Bach</a:t>
            </a:r>
          </a:p>
          <a:p>
            <a:r>
              <a:rPr lang="de-DE" altLang="de-DE" dirty="0" smtClean="0"/>
              <a:t>Hafenbecken</a:t>
            </a:r>
          </a:p>
          <a:p>
            <a:r>
              <a:rPr lang="de-DE" altLang="de-DE" dirty="0" smtClean="0"/>
              <a:t>Stehendes Gewässer</a:t>
            </a:r>
          </a:p>
          <a:p>
            <a:r>
              <a:rPr lang="de-DE" altLang="de-DE" dirty="0" smtClean="0"/>
              <a:t>Meer (nicht in BW)</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Textfeld 4"/>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r>
              <a:rPr lang="de-DE" altLang="de-DE" smtClean="0"/>
              <a:t>Objektartengruppe: Angabe zur Historie</a:t>
            </a:r>
          </a:p>
        </p:txBody>
      </p:sp>
      <p:sp>
        <p:nvSpPr>
          <p:cNvPr id="50179" name="Inhaltsplatzhalter 2"/>
          <p:cNvSpPr>
            <a:spLocks noGrp="1"/>
          </p:cNvSpPr>
          <p:nvPr>
            <p:ph idx="1"/>
          </p:nvPr>
        </p:nvSpPr>
        <p:spPr/>
        <p:txBody>
          <a:bodyPr/>
          <a:lstStyle/>
          <a:p>
            <a:r>
              <a:rPr lang="de-DE" altLang="de-DE" dirty="0" smtClean="0"/>
              <a:t>Historisches Flurstück ALB:</a:t>
            </a:r>
          </a:p>
          <a:p>
            <a:pPr lvl="1"/>
            <a:r>
              <a:rPr lang="de-DE" altLang="de-DE" dirty="0" smtClean="0"/>
              <a:t>= die bereits im ALB historisch gewordene Flurstücke mit Vorgänger- und Nachfolgerflurstück.</a:t>
            </a:r>
          </a:p>
          <a:p>
            <a:pPr lvl="1"/>
            <a:r>
              <a:rPr lang="de-DE" altLang="de-DE" dirty="0" smtClean="0"/>
              <a:t>Für sie wird kein Raumbezug (Geometrie) geführt.</a:t>
            </a:r>
          </a:p>
          <a:p>
            <a:r>
              <a:rPr lang="de-DE" altLang="de-DE" dirty="0" smtClean="0"/>
              <a:t>Historisches ALKIS-Flurstück:</a:t>
            </a:r>
          </a:p>
          <a:p>
            <a:pPr lvl="1"/>
            <a:r>
              <a:rPr lang="de-DE" altLang="de-DE" dirty="0" smtClean="0"/>
              <a:t>In ALKIS „untergegangene“ Flurstücke mit Raumbezug.</a:t>
            </a:r>
          </a:p>
          <a:p>
            <a:pPr lvl="1"/>
            <a:r>
              <a:rPr lang="de-DE" altLang="de-DE" dirty="0" smtClean="0"/>
              <a:t>Es enthält u.a. das Nachfolgerflurstück und die Veränderungsnummer der Historisierung.</a:t>
            </a:r>
          </a:p>
          <a:p>
            <a:pPr lvl="1"/>
            <a:r>
              <a:rPr lang="de-DE" altLang="de-DE" dirty="0" smtClean="0"/>
              <a:t>Besonderheit: Zusammen mit der (bei der Migration „eingefrorenen“) </a:t>
            </a:r>
            <a:r>
              <a:rPr lang="de-DE" altLang="de-DE" dirty="0" err="1" smtClean="0"/>
              <a:t>Flurstücksentwicklung</a:t>
            </a:r>
            <a:r>
              <a:rPr lang="de-DE" altLang="de-DE" dirty="0" smtClean="0"/>
              <a:t> kann die Historie bis zum Beginn des ALB zurückverfolgt werden.</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Textfeld 4"/>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3" name="Rechteck 2"/>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4" name="Rectangle 2"/>
          <p:cNvSpPr txBox="1">
            <a:spLocks noChangeArrowheads="1"/>
          </p:cNvSpPr>
          <p:nvPr/>
        </p:nvSpPr>
        <p:spPr>
          <a:xfrm>
            <a:off x="685800" y="3182938"/>
            <a:ext cx="7772400" cy="1470025"/>
          </a:xfrm>
          <a:prstGeom prst="rect">
            <a:avLst/>
          </a:prstGeom>
          <a:extLst/>
        </p:spPr>
        <p:txBody>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defRPr/>
            </a:pPr>
            <a:r>
              <a:rPr lang="de-DE" kern="0" dirty="0" smtClean="0">
                <a:effectLst>
                  <a:outerShdw blurRad="38100" dist="38100" dir="2700000" algn="tl">
                    <a:srgbClr val="C0C0C0"/>
                  </a:outerShdw>
                </a:effectLst>
              </a:rPr>
              <a:t>Verknüpfung mit</a:t>
            </a:r>
            <a:br>
              <a:rPr lang="de-DE" kern="0" dirty="0" smtClean="0">
                <a:effectLst>
                  <a:outerShdw blurRad="38100" dist="38100" dir="2700000" algn="tl">
                    <a:srgbClr val="C0C0C0"/>
                  </a:outerShdw>
                </a:effectLst>
              </a:rPr>
            </a:br>
            <a:r>
              <a:rPr lang="de-DE" kern="0" dirty="0" smtClean="0">
                <a:effectLst>
                  <a:outerShdw blurRad="38100" dist="38100" dir="2700000" algn="tl">
                    <a:srgbClr val="C0C0C0"/>
                  </a:outerShdw>
                </a:effectLst>
              </a:rPr>
              <a:t>Eigentümer- </a:t>
            </a:r>
            <a:r>
              <a:rPr lang="de-DE" kern="0" dirty="0">
                <a:effectLst>
                  <a:outerShdw blurRad="38100" dist="38100" dir="2700000" algn="tl">
                    <a:srgbClr val="C0C0C0"/>
                  </a:outerShdw>
                </a:effectLst>
              </a:rPr>
              <a:t>und Buchungsangaben </a:t>
            </a:r>
            <a:endParaRPr lang="de-DE" kern="0" dirty="0" smtClean="0">
              <a:effectLst>
                <a:outerShdw blurRad="38100" dist="38100" dir="2700000" algn="tl">
                  <a:srgbClr val="C0C0C0"/>
                </a:outerShdw>
              </a:effectLst>
            </a:endParaRPr>
          </a:p>
        </p:txBody>
      </p:sp>
      <p:sp>
        <p:nvSpPr>
          <p:cNvPr id="5" name="Textfeld 4"/>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extLst>
      <p:ext uri="{BB962C8B-B14F-4D97-AF65-F5344CB8AC3E}">
        <p14:creationId xmlns:p14="http://schemas.microsoft.com/office/powerpoint/2010/main" val="41301623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r>
              <a:rPr lang="de-DE" altLang="de-DE" smtClean="0"/>
              <a:t>Personen- und Bestandsdaten</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1204" name="Picture 4" descr="C:\Users\behr\AppData\Local\Temp\SNAGHTML4c760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12875"/>
            <a:ext cx="69850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5868144" y="2852936"/>
            <a:ext cx="432048" cy="338554"/>
          </a:xfrm>
          <a:prstGeom prst="rect">
            <a:avLst/>
          </a:prstGeom>
          <a:noFill/>
        </p:spPr>
        <p:txBody>
          <a:bodyPr wrap="square" rtlCol="0">
            <a:spAutoFit/>
          </a:bodyPr>
          <a:lstStyle/>
          <a:p>
            <a:pPr algn="ctr"/>
            <a:r>
              <a:rPr lang="de-DE" smtClean="0"/>
              <a:t>n</a:t>
            </a:r>
            <a:endParaRPr lang="de-DE"/>
          </a:p>
        </p:txBody>
      </p:sp>
      <p:sp>
        <p:nvSpPr>
          <p:cNvPr id="6" name="Textfeld 5"/>
          <p:cNvSpPr txBox="1"/>
          <p:nvPr/>
        </p:nvSpPr>
        <p:spPr>
          <a:xfrm>
            <a:off x="5868144" y="4026550"/>
            <a:ext cx="432048" cy="338554"/>
          </a:xfrm>
          <a:prstGeom prst="rect">
            <a:avLst/>
          </a:prstGeom>
          <a:noFill/>
        </p:spPr>
        <p:txBody>
          <a:bodyPr wrap="square" rtlCol="0">
            <a:spAutoFit/>
          </a:bodyPr>
          <a:lstStyle/>
          <a:p>
            <a:pPr algn="ctr"/>
            <a:r>
              <a:rPr lang="de-DE" smtClean="0"/>
              <a:t>1</a:t>
            </a:r>
            <a:endParaRPr lang="de-DE"/>
          </a:p>
        </p:txBody>
      </p:sp>
      <p:sp>
        <p:nvSpPr>
          <p:cNvPr id="7" name="Textfeld 6"/>
          <p:cNvSpPr txBox="1"/>
          <p:nvPr/>
        </p:nvSpPr>
        <p:spPr>
          <a:xfrm>
            <a:off x="10116616" y="4509120"/>
            <a:ext cx="432048" cy="338554"/>
          </a:xfrm>
          <a:prstGeom prst="rect">
            <a:avLst/>
          </a:prstGeom>
          <a:noFill/>
        </p:spPr>
        <p:txBody>
          <a:bodyPr wrap="square" rtlCol="0">
            <a:spAutoFit/>
          </a:bodyPr>
          <a:lstStyle/>
          <a:p>
            <a:pPr algn="ctr"/>
            <a:r>
              <a:rPr lang="de-DE" smtClean="0"/>
              <a:t>n</a:t>
            </a:r>
            <a:endParaRPr lang="de-DE"/>
          </a:p>
        </p:txBody>
      </p:sp>
      <p:sp>
        <p:nvSpPr>
          <p:cNvPr id="9" name="Rechteck 8"/>
          <p:cNvSpPr/>
          <p:nvPr/>
        </p:nvSpPr>
        <p:spPr>
          <a:xfrm>
            <a:off x="4283968" y="5373216"/>
            <a:ext cx="1008112" cy="738664"/>
          </a:xfrm>
          <a:prstGeom prst="rect">
            <a:avLst/>
          </a:prstGeom>
        </p:spPr>
        <p:txBody>
          <a:bodyPr wrap="square">
            <a:spAutoFit/>
          </a:bodyPr>
          <a:lstStyle/>
          <a:p>
            <a:r>
              <a:rPr lang="de-DE" sz="1400" b="1" dirty="0">
                <a:solidFill>
                  <a:srgbClr val="FF0000"/>
                </a:solidFill>
              </a:rPr>
              <a:t>Ist </a:t>
            </a:r>
            <a:r>
              <a:rPr lang="de-DE" sz="1400" b="1" dirty="0" smtClean="0">
                <a:solidFill>
                  <a:srgbClr val="FF0000"/>
                </a:solidFill>
              </a:rPr>
              <a:t>Bestand-teil </a:t>
            </a:r>
            <a:r>
              <a:rPr lang="de-DE" sz="1400" b="1" dirty="0">
                <a:solidFill>
                  <a:srgbClr val="FF0000"/>
                </a:solidFill>
              </a:rPr>
              <a:t>von</a:t>
            </a:r>
          </a:p>
        </p:txBody>
      </p:sp>
      <p:sp>
        <p:nvSpPr>
          <p:cNvPr id="12" name="Rechteck 11"/>
          <p:cNvSpPr/>
          <p:nvPr/>
        </p:nvSpPr>
        <p:spPr>
          <a:xfrm>
            <a:off x="1691680" y="3752642"/>
            <a:ext cx="809773" cy="307777"/>
          </a:xfrm>
          <a:prstGeom prst="rect">
            <a:avLst/>
          </a:prstGeom>
        </p:spPr>
        <p:txBody>
          <a:bodyPr wrap="none">
            <a:spAutoFit/>
          </a:bodyPr>
          <a:lstStyle/>
          <a:p>
            <a:r>
              <a:rPr lang="de-DE" sz="1400" b="1" dirty="0" smtClean="0">
                <a:solidFill>
                  <a:srgbClr val="FF0000"/>
                </a:solidFill>
              </a:rPr>
              <a:t>benennt</a:t>
            </a:r>
            <a:endParaRPr lang="de-DE" sz="1400" b="1" dirty="0">
              <a:solidFill>
                <a:srgbClr val="FF0000"/>
              </a:solidFill>
            </a:endParaRPr>
          </a:p>
        </p:txBody>
      </p:sp>
      <p:sp>
        <p:nvSpPr>
          <p:cNvPr id="13" name="Rechteck 12"/>
          <p:cNvSpPr/>
          <p:nvPr/>
        </p:nvSpPr>
        <p:spPr>
          <a:xfrm>
            <a:off x="2450945" y="2514382"/>
            <a:ext cx="464871" cy="338554"/>
          </a:xfrm>
          <a:prstGeom prst="rect">
            <a:avLst/>
          </a:prstGeom>
        </p:spPr>
        <p:txBody>
          <a:bodyPr wrap="none">
            <a:spAutoFit/>
          </a:bodyPr>
          <a:lstStyle/>
          <a:p>
            <a:r>
              <a:rPr lang="de-DE" b="1" dirty="0" smtClean="0">
                <a:solidFill>
                  <a:srgbClr val="FF0000"/>
                </a:solidFill>
              </a:rPr>
              <a:t>hat</a:t>
            </a:r>
            <a:endParaRPr lang="de-DE" b="1" dirty="0">
              <a:solidFill>
                <a:srgbClr val="FF0000"/>
              </a:solidFill>
            </a:endParaRPr>
          </a:p>
        </p:txBody>
      </p:sp>
      <p:sp>
        <p:nvSpPr>
          <p:cNvPr id="14" name="Rechteck 13"/>
          <p:cNvSpPr/>
          <p:nvPr/>
        </p:nvSpPr>
        <p:spPr>
          <a:xfrm>
            <a:off x="2195736" y="5677520"/>
            <a:ext cx="1008112" cy="738664"/>
          </a:xfrm>
          <a:prstGeom prst="rect">
            <a:avLst/>
          </a:prstGeom>
        </p:spPr>
        <p:txBody>
          <a:bodyPr wrap="square">
            <a:spAutoFit/>
          </a:bodyPr>
          <a:lstStyle/>
          <a:p>
            <a:pPr algn="r"/>
            <a:r>
              <a:rPr lang="de-DE" sz="1400" b="1" dirty="0">
                <a:solidFill>
                  <a:srgbClr val="FF0000"/>
                </a:solidFill>
              </a:rPr>
              <a:t>Ist </a:t>
            </a:r>
            <a:r>
              <a:rPr lang="de-DE" sz="1400" b="1" dirty="0" smtClean="0">
                <a:solidFill>
                  <a:srgbClr val="FF0000"/>
                </a:solidFill>
              </a:rPr>
              <a:t>Bestand-teil </a:t>
            </a:r>
            <a:r>
              <a:rPr lang="de-DE" sz="1400" b="1" dirty="0">
                <a:solidFill>
                  <a:srgbClr val="FF0000"/>
                </a:solidFill>
              </a:rPr>
              <a:t>von</a:t>
            </a:r>
          </a:p>
        </p:txBody>
      </p:sp>
      <p:pic>
        <p:nvPicPr>
          <p:cNvPr id="15" name="Grafik 14" descr="C:\Users\behr\AppData\Local\Temp\SNAGHTML8b0fbf8.PNG"/>
          <p:cNvPicPr/>
          <p:nvPr/>
        </p:nvPicPr>
        <p:blipFill>
          <a:blip r:embed="rId4">
            <a:extLst>
              <a:ext uri="{28A0092B-C50C-407E-A947-70E740481C1C}">
                <a14:useLocalDpi xmlns:a14="http://schemas.microsoft.com/office/drawing/2010/main" val="0"/>
              </a:ext>
            </a:extLst>
          </a:blip>
          <a:srcRect/>
          <a:stretch>
            <a:fillRect/>
          </a:stretch>
        </p:blipFill>
        <p:spPr bwMode="auto">
          <a:xfrm>
            <a:off x="9540552" y="1470384"/>
            <a:ext cx="3634740" cy="2226310"/>
          </a:xfrm>
          <a:prstGeom prst="rect">
            <a:avLst/>
          </a:prstGeom>
          <a:noFill/>
          <a:ln>
            <a:noFill/>
          </a:ln>
        </p:spPr>
      </p:pic>
      <p:sp>
        <p:nvSpPr>
          <p:cNvPr id="16" name="Rechteck 15"/>
          <p:cNvSpPr/>
          <p:nvPr/>
        </p:nvSpPr>
        <p:spPr>
          <a:xfrm>
            <a:off x="1691680" y="4098558"/>
            <a:ext cx="864147" cy="307777"/>
          </a:xfrm>
          <a:prstGeom prst="rect">
            <a:avLst/>
          </a:prstGeom>
        </p:spPr>
        <p:txBody>
          <a:bodyPr wrap="none">
            <a:spAutoFit/>
          </a:bodyPr>
          <a:lstStyle/>
          <a:p>
            <a:r>
              <a:rPr lang="de-DE" sz="1400" b="1" dirty="0">
                <a:solidFill>
                  <a:srgbClr val="FF0000"/>
                </a:solidFill>
              </a:rPr>
              <a:t>w</a:t>
            </a:r>
            <a:r>
              <a:rPr lang="de-DE" sz="1400" b="1" dirty="0" smtClean="0">
                <a:solidFill>
                  <a:srgbClr val="FF0000"/>
                </a:solidFill>
              </a:rPr>
              <a:t>eist auf</a:t>
            </a:r>
            <a:endParaRPr lang="de-DE" sz="1400" b="1" dirty="0">
              <a:solidFill>
                <a:srgbClr val="FF0000"/>
              </a:solidFill>
            </a:endParaRPr>
          </a:p>
        </p:txBody>
      </p:sp>
      <p:sp>
        <p:nvSpPr>
          <p:cNvPr id="17" name="Rechteck 16"/>
          <p:cNvSpPr/>
          <p:nvPr/>
        </p:nvSpPr>
        <p:spPr>
          <a:xfrm>
            <a:off x="5220072" y="5785519"/>
            <a:ext cx="1296144" cy="307777"/>
          </a:xfrm>
          <a:prstGeom prst="rect">
            <a:avLst/>
          </a:prstGeom>
        </p:spPr>
        <p:txBody>
          <a:bodyPr wrap="square">
            <a:spAutoFit/>
          </a:bodyPr>
          <a:lstStyle/>
          <a:p>
            <a:r>
              <a:rPr lang="de-DE" sz="1400" b="1" dirty="0" err="1" smtClean="0">
                <a:solidFill>
                  <a:srgbClr val="FF0000"/>
                </a:solidFill>
              </a:rPr>
              <a:t>bestehtAus</a:t>
            </a:r>
            <a:endParaRPr lang="de-DE" sz="1400" b="1" dirty="0">
              <a:solidFill>
                <a:srgbClr val="FF0000"/>
              </a:solidFill>
            </a:endParaRPr>
          </a:p>
        </p:txBody>
      </p:sp>
      <p:grpSp>
        <p:nvGrpSpPr>
          <p:cNvPr id="37" name="Gruppieren 36"/>
          <p:cNvGrpSpPr/>
          <p:nvPr/>
        </p:nvGrpSpPr>
        <p:grpSpPr>
          <a:xfrm>
            <a:off x="9358868" y="5044836"/>
            <a:ext cx="7200800" cy="3887081"/>
            <a:chOff x="251520" y="1990191"/>
            <a:chExt cx="7200800" cy="3887081"/>
          </a:xfrm>
        </p:grpSpPr>
        <p:grpSp>
          <p:nvGrpSpPr>
            <p:cNvPr id="38" name="Gruppieren 37"/>
            <p:cNvGrpSpPr/>
            <p:nvPr/>
          </p:nvGrpSpPr>
          <p:grpSpPr>
            <a:xfrm>
              <a:off x="5220072" y="1990191"/>
              <a:ext cx="2232248" cy="885582"/>
              <a:chOff x="5220072" y="1990191"/>
              <a:chExt cx="2232248" cy="885582"/>
            </a:xfrm>
          </p:grpSpPr>
          <p:sp>
            <p:nvSpPr>
              <p:cNvPr id="54" name="Textfeld 53"/>
              <p:cNvSpPr txBox="1"/>
              <p:nvPr/>
            </p:nvSpPr>
            <p:spPr>
              <a:xfrm>
                <a:off x="5220072" y="1990191"/>
                <a:ext cx="2232248" cy="885582"/>
              </a:xfrm>
              <a:prstGeom prst="rect">
                <a:avLst/>
              </a:prstGeom>
              <a:solidFill>
                <a:schemeClr val="bg1">
                  <a:lumMod val="95000"/>
                </a:schemeClr>
              </a:solidFill>
              <a:ln w="19050">
                <a:solidFill>
                  <a:schemeClr val="tx1">
                    <a:lumMod val="65000"/>
                    <a:lumOff val="35000"/>
                  </a:schemeClr>
                </a:solidFill>
              </a:ln>
              <a:effectLst>
                <a:outerShdw blurRad="50800" dist="38100" dir="2700000" algn="tl" rotWithShape="0">
                  <a:prstClr val="black">
                    <a:alpha val="40000"/>
                  </a:prstClr>
                </a:outerShdw>
              </a:effectLst>
            </p:spPr>
            <p:txBody>
              <a:bodyPr wrap="square" rtlCol="0">
                <a:noAutofit/>
              </a:bodyPr>
              <a:lstStyle/>
              <a:p>
                <a:r>
                  <a:rPr lang="de-DE" dirty="0" smtClean="0"/>
                  <a:t>Flurstück</a:t>
                </a:r>
                <a:endParaRPr lang="de-DE" dirty="0"/>
              </a:p>
            </p:txBody>
          </p:sp>
          <p:cxnSp>
            <p:nvCxnSpPr>
              <p:cNvPr id="55" name="Gerade Verbindung 54"/>
              <p:cNvCxnSpPr/>
              <p:nvPr/>
            </p:nvCxnSpPr>
            <p:spPr bwMode="auto">
              <a:xfrm>
                <a:off x="5220072" y="2276872"/>
                <a:ext cx="2232248" cy="0"/>
              </a:xfrm>
              <a:prstGeom prst="line">
                <a:avLst/>
              </a:prstGeom>
              <a:solidFill>
                <a:schemeClr val="bg1"/>
              </a:solidFill>
              <a:ln w="9525" cap="flat" cmpd="sng" algn="ctr">
                <a:solidFill>
                  <a:schemeClr val="tx1">
                    <a:lumMod val="85000"/>
                    <a:lumOff val="1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 name="Gruppieren 38"/>
            <p:cNvGrpSpPr/>
            <p:nvPr/>
          </p:nvGrpSpPr>
          <p:grpSpPr>
            <a:xfrm>
              <a:off x="5220072" y="4437112"/>
              <a:ext cx="2232248" cy="1440160"/>
              <a:chOff x="5220072" y="1990191"/>
              <a:chExt cx="2232248" cy="1440160"/>
            </a:xfrm>
          </p:grpSpPr>
          <p:sp>
            <p:nvSpPr>
              <p:cNvPr id="52" name="Textfeld 51"/>
              <p:cNvSpPr txBox="1"/>
              <p:nvPr/>
            </p:nvSpPr>
            <p:spPr>
              <a:xfrm>
                <a:off x="5220072" y="1990191"/>
                <a:ext cx="2232248" cy="1440160"/>
              </a:xfrm>
              <a:prstGeom prst="rect">
                <a:avLst/>
              </a:prstGeom>
              <a:solidFill>
                <a:schemeClr val="bg1">
                  <a:lumMod val="95000"/>
                </a:schemeClr>
              </a:solidFill>
              <a:ln w="19050">
                <a:solidFill>
                  <a:schemeClr val="tx1">
                    <a:lumMod val="65000"/>
                    <a:lumOff val="35000"/>
                  </a:schemeClr>
                </a:solidFill>
              </a:ln>
              <a:effectLst>
                <a:outerShdw blurRad="50800" dist="38100" dir="2700000" algn="tl" rotWithShape="0">
                  <a:prstClr val="black">
                    <a:alpha val="40000"/>
                  </a:prstClr>
                </a:outerShdw>
              </a:effectLst>
            </p:spPr>
            <p:txBody>
              <a:bodyPr wrap="square" rtlCol="0">
                <a:noAutofit/>
              </a:bodyPr>
              <a:lstStyle/>
              <a:p>
                <a:endParaRPr lang="de-DE" dirty="0"/>
              </a:p>
            </p:txBody>
          </p:sp>
          <p:cxnSp>
            <p:nvCxnSpPr>
              <p:cNvPr id="53" name="Gerade Verbindung 52"/>
              <p:cNvCxnSpPr/>
              <p:nvPr/>
            </p:nvCxnSpPr>
            <p:spPr bwMode="auto">
              <a:xfrm>
                <a:off x="5220072" y="2276872"/>
                <a:ext cx="2232248" cy="0"/>
              </a:xfrm>
              <a:prstGeom prst="line">
                <a:avLst/>
              </a:prstGeom>
              <a:solidFill>
                <a:schemeClr val="bg1"/>
              </a:solidFill>
              <a:ln w="9525" cap="flat" cmpd="sng" algn="ctr">
                <a:solidFill>
                  <a:schemeClr val="tx1">
                    <a:lumMod val="85000"/>
                    <a:lumOff val="1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 name="Gruppieren 39"/>
            <p:cNvGrpSpPr/>
            <p:nvPr/>
          </p:nvGrpSpPr>
          <p:grpSpPr>
            <a:xfrm>
              <a:off x="2771800" y="4437112"/>
              <a:ext cx="2232248" cy="1440160"/>
              <a:chOff x="5220072" y="1990191"/>
              <a:chExt cx="2232248" cy="1440160"/>
            </a:xfrm>
          </p:grpSpPr>
          <p:sp>
            <p:nvSpPr>
              <p:cNvPr id="50" name="Textfeld 49"/>
              <p:cNvSpPr txBox="1"/>
              <p:nvPr/>
            </p:nvSpPr>
            <p:spPr>
              <a:xfrm>
                <a:off x="5220072" y="1990191"/>
                <a:ext cx="2232248" cy="1440160"/>
              </a:xfrm>
              <a:prstGeom prst="rect">
                <a:avLst/>
              </a:prstGeom>
              <a:solidFill>
                <a:schemeClr val="bg1">
                  <a:lumMod val="95000"/>
                </a:schemeClr>
              </a:solidFill>
              <a:ln w="19050">
                <a:solidFill>
                  <a:schemeClr val="tx1">
                    <a:lumMod val="65000"/>
                    <a:lumOff val="35000"/>
                  </a:schemeClr>
                </a:solidFill>
              </a:ln>
              <a:effectLst>
                <a:outerShdw blurRad="50800" dist="38100" dir="2700000" algn="tl" rotWithShape="0">
                  <a:prstClr val="black">
                    <a:alpha val="40000"/>
                  </a:prstClr>
                </a:outerShdw>
              </a:effectLst>
            </p:spPr>
            <p:txBody>
              <a:bodyPr wrap="square" rtlCol="0">
                <a:noAutofit/>
              </a:bodyPr>
              <a:lstStyle/>
              <a:p>
                <a:endParaRPr lang="de-DE" dirty="0"/>
              </a:p>
            </p:txBody>
          </p:sp>
          <p:cxnSp>
            <p:nvCxnSpPr>
              <p:cNvPr id="51" name="Gerade Verbindung 50"/>
              <p:cNvCxnSpPr/>
              <p:nvPr/>
            </p:nvCxnSpPr>
            <p:spPr bwMode="auto">
              <a:xfrm>
                <a:off x="5220072" y="2276872"/>
                <a:ext cx="2232248" cy="0"/>
              </a:xfrm>
              <a:prstGeom prst="line">
                <a:avLst/>
              </a:prstGeom>
              <a:solidFill>
                <a:schemeClr val="bg1"/>
              </a:solidFill>
              <a:ln w="9525" cap="flat" cmpd="sng" algn="ctr">
                <a:solidFill>
                  <a:schemeClr val="tx1">
                    <a:lumMod val="85000"/>
                    <a:lumOff val="1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 name="Gruppieren 40"/>
            <p:cNvGrpSpPr/>
            <p:nvPr/>
          </p:nvGrpSpPr>
          <p:grpSpPr>
            <a:xfrm>
              <a:off x="251520" y="4437112"/>
              <a:ext cx="2232248" cy="1440160"/>
              <a:chOff x="5220072" y="1990191"/>
              <a:chExt cx="2232248" cy="1440160"/>
            </a:xfrm>
          </p:grpSpPr>
          <p:sp>
            <p:nvSpPr>
              <p:cNvPr id="48" name="Textfeld 47"/>
              <p:cNvSpPr txBox="1"/>
              <p:nvPr/>
            </p:nvSpPr>
            <p:spPr>
              <a:xfrm>
                <a:off x="5220072" y="1990191"/>
                <a:ext cx="2232248" cy="1440160"/>
              </a:xfrm>
              <a:prstGeom prst="rect">
                <a:avLst/>
              </a:prstGeom>
              <a:solidFill>
                <a:schemeClr val="bg1">
                  <a:lumMod val="95000"/>
                </a:schemeClr>
              </a:solidFill>
              <a:ln w="19050">
                <a:solidFill>
                  <a:schemeClr val="tx1">
                    <a:lumMod val="65000"/>
                    <a:lumOff val="35000"/>
                  </a:schemeClr>
                </a:solidFill>
              </a:ln>
              <a:effectLst>
                <a:outerShdw blurRad="50800" dist="38100" dir="2700000" algn="tl" rotWithShape="0">
                  <a:prstClr val="black">
                    <a:alpha val="40000"/>
                  </a:prstClr>
                </a:outerShdw>
              </a:effectLst>
            </p:spPr>
            <p:txBody>
              <a:bodyPr wrap="square" rtlCol="0">
                <a:noAutofit/>
              </a:bodyPr>
              <a:lstStyle/>
              <a:p>
                <a:endParaRPr lang="de-DE" dirty="0"/>
              </a:p>
            </p:txBody>
          </p:sp>
          <p:cxnSp>
            <p:nvCxnSpPr>
              <p:cNvPr id="49" name="Gerade Verbindung 48"/>
              <p:cNvCxnSpPr/>
              <p:nvPr/>
            </p:nvCxnSpPr>
            <p:spPr bwMode="auto">
              <a:xfrm>
                <a:off x="5220072" y="2276872"/>
                <a:ext cx="2232248" cy="0"/>
              </a:xfrm>
              <a:prstGeom prst="line">
                <a:avLst/>
              </a:prstGeom>
              <a:solidFill>
                <a:schemeClr val="bg1"/>
              </a:solidFill>
              <a:ln w="9525" cap="flat" cmpd="sng" algn="ctr">
                <a:solidFill>
                  <a:schemeClr val="tx1">
                    <a:lumMod val="85000"/>
                    <a:lumOff val="1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Gruppieren 41"/>
            <p:cNvGrpSpPr/>
            <p:nvPr/>
          </p:nvGrpSpPr>
          <p:grpSpPr>
            <a:xfrm>
              <a:off x="251520" y="2204864"/>
              <a:ext cx="2232248" cy="1440160"/>
              <a:chOff x="5220072" y="1990191"/>
              <a:chExt cx="2232248" cy="1440160"/>
            </a:xfrm>
          </p:grpSpPr>
          <p:sp>
            <p:nvSpPr>
              <p:cNvPr id="46" name="Textfeld 45"/>
              <p:cNvSpPr txBox="1"/>
              <p:nvPr/>
            </p:nvSpPr>
            <p:spPr>
              <a:xfrm>
                <a:off x="5220072" y="1990191"/>
                <a:ext cx="2232248" cy="1440160"/>
              </a:xfrm>
              <a:prstGeom prst="rect">
                <a:avLst/>
              </a:prstGeom>
              <a:solidFill>
                <a:schemeClr val="bg1">
                  <a:lumMod val="95000"/>
                </a:schemeClr>
              </a:solidFill>
              <a:ln w="19050">
                <a:solidFill>
                  <a:schemeClr val="tx1">
                    <a:lumMod val="65000"/>
                    <a:lumOff val="35000"/>
                  </a:schemeClr>
                </a:solidFill>
              </a:ln>
              <a:effectLst>
                <a:outerShdw blurRad="50800" dist="38100" dir="2700000" algn="tl" rotWithShape="0">
                  <a:prstClr val="black">
                    <a:alpha val="40000"/>
                  </a:prstClr>
                </a:outerShdw>
              </a:effectLst>
            </p:spPr>
            <p:txBody>
              <a:bodyPr wrap="square" rtlCol="0">
                <a:noAutofit/>
              </a:bodyPr>
              <a:lstStyle/>
              <a:p>
                <a:endParaRPr lang="de-DE" dirty="0"/>
              </a:p>
            </p:txBody>
          </p:sp>
          <p:cxnSp>
            <p:nvCxnSpPr>
              <p:cNvPr id="47" name="Gerade Verbindung 46"/>
              <p:cNvCxnSpPr/>
              <p:nvPr/>
            </p:nvCxnSpPr>
            <p:spPr bwMode="auto">
              <a:xfrm>
                <a:off x="5220072" y="2276872"/>
                <a:ext cx="2232248" cy="0"/>
              </a:xfrm>
              <a:prstGeom prst="line">
                <a:avLst/>
              </a:prstGeom>
              <a:solidFill>
                <a:schemeClr val="bg1"/>
              </a:solidFill>
              <a:ln w="9525" cap="flat" cmpd="sng" algn="ctr">
                <a:solidFill>
                  <a:schemeClr val="tx1">
                    <a:lumMod val="85000"/>
                    <a:lumOff val="1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 name="Gruppieren 42"/>
            <p:cNvGrpSpPr/>
            <p:nvPr/>
          </p:nvGrpSpPr>
          <p:grpSpPr>
            <a:xfrm>
              <a:off x="2627784" y="2204864"/>
              <a:ext cx="2232248" cy="1440160"/>
              <a:chOff x="5220072" y="1990191"/>
              <a:chExt cx="2232248" cy="1440160"/>
            </a:xfrm>
          </p:grpSpPr>
          <p:sp>
            <p:nvSpPr>
              <p:cNvPr id="44" name="Textfeld 43"/>
              <p:cNvSpPr txBox="1"/>
              <p:nvPr/>
            </p:nvSpPr>
            <p:spPr>
              <a:xfrm>
                <a:off x="5220072" y="1990191"/>
                <a:ext cx="2232248" cy="1440160"/>
              </a:xfrm>
              <a:prstGeom prst="rect">
                <a:avLst/>
              </a:prstGeom>
              <a:solidFill>
                <a:schemeClr val="bg1">
                  <a:lumMod val="95000"/>
                </a:schemeClr>
              </a:solidFill>
              <a:ln w="19050">
                <a:solidFill>
                  <a:schemeClr val="tx1">
                    <a:lumMod val="65000"/>
                    <a:lumOff val="35000"/>
                  </a:schemeClr>
                </a:solidFill>
              </a:ln>
              <a:effectLst>
                <a:outerShdw blurRad="50800" dist="38100" dir="2700000" algn="tl" rotWithShape="0">
                  <a:prstClr val="black">
                    <a:alpha val="40000"/>
                  </a:prstClr>
                </a:outerShdw>
              </a:effectLst>
            </p:spPr>
            <p:txBody>
              <a:bodyPr wrap="square" rtlCol="0">
                <a:noAutofit/>
              </a:bodyPr>
              <a:lstStyle/>
              <a:p>
                <a:endParaRPr lang="de-DE" dirty="0"/>
              </a:p>
            </p:txBody>
          </p:sp>
          <p:cxnSp>
            <p:nvCxnSpPr>
              <p:cNvPr id="45" name="Gerade Verbindung 44"/>
              <p:cNvCxnSpPr/>
              <p:nvPr/>
            </p:nvCxnSpPr>
            <p:spPr bwMode="auto">
              <a:xfrm>
                <a:off x="5220072" y="2276872"/>
                <a:ext cx="2232248" cy="0"/>
              </a:xfrm>
              <a:prstGeom prst="line">
                <a:avLst/>
              </a:prstGeom>
              <a:solidFill>
                <a:schemeClr val="bg1"/>
              </a:solidFill>
              <a:ln w="9525" cap="flat" cmpd="sng" algn="ctr">
                <a:solidFill>
                  <a:schemeClr val="tx1">
                    <a:lumMod val="85000"/>
                    <a:lumOff val="1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5" name="Rechteck 4"/>
          <p:cNvSpPr/>
          <p:nvPr/>
        </p:nvSpPr>
        <p:spPr>
          <a:xfrm>
            <a:off x="7724545" y="4606023"/>
            <a:ext cx="1169978" cy="1015663"/>
          </a:xfrm>
          <a:prstGeom prst="rect">
            <a:avLst/>
          </a:prstGeom>
        </p:spPr>
        <p:txBody>
          <a:bodyPr wrap="square">
            <a:spAutoFit/>
          </a:bodyPr>
          <a:lstStyle/>
          <a:p>
            <a:r>
              <a:rPr lang="de-DE" sz="1200" dirty="0"/>
              <a:t>klammert die zugehörigen Flurstücke zu einem Grundstück</a:t>
            </a:r>
          </a:p>
        </p:txBody>
      </p:sp>
      <p:sp>
        <p:nvSpPr>
          <p:cNvPr id="35" name="Textfeld 34"/>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8520" y="0"/>
            <a:ext cx="9361040" cy="6858000"/>
          </a:xfrm>
          <a:prstGeom prst="rect">
            <a:avLst/>
          </a:prstGeom>
          <a:solidFill>
            <a:srgbClr val="969696"/>
          </a:solidFill>
        </p:spPr>
        <p:txBody>
          <a:bodyPr wrap="square" rtlCol="0" anchor="ctr">
            <a:spAutoFit/>
          </a:bodyPr>
          <a:lstStyle/>
          <a:p>
            <a:pPr algn="ctr"/>
            <a:endParaRPr lang="de-DE" smtClean="0">
              <a:solidFill>
                <a:schemeClr val="bg1">
                  <a:lumMod val="85000"/>
                </a:schemeClr>
              </a:solidFill>
            </a:endParaRPr>
          </a:p>
        </p:txBody>
      </p:sp>
      <p:sp>
        <p:nvSpPr>
          <p:cNvPr id="2" name="Titel 1"/>
          <p:cNvSpPr>
            <a:spLocks noGrp="1"/>
          </p:cNvSpPr>
          <p:nvPr>
            <p:ph type="title"/>
          </p:nvPr>
        </p:nvSpPr>
        <p:spPr>
          <a:xfrm>
            <a:off x="682625" y="3247256"/>
            <a:ext cx="7477125" cy="685800"/>
          </a:xfrm>
        </p:spPr>
        <p:txBody>
          <a:bodyPr/>
          <a:lstStyle/>
          <a:p>
            <a:pPr algn="r"/>
            <a:r>
              <a:rPr lang="de-DE" dirty="0"/>
              <a:t>Übung: GuD_ALKIS_60_601_Auszug_Kettemann</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6095714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r>
              <a:rPr lang="de-DE" altLang="de-DE" smtClean="0"/>
              <a:t>AX_Buchungsstelle: Kodierung in der NAS</a:t>
            </a:r>
          </a:p>
        </p:txBody>
      </p:sp>
      <p:sp>
        <p:nvSpPr>
          <p:cNvPr id="4" name="Datumsplatzhalter 3"/>
          <p:cNvSpPr>
            <a:spLocks noGrp="1"/>
          </p:cNvSpPr>
          <p:nvPr>
            <p:ph type="dt" sz="quarter" idx="10"/>
          </p:nvPr>
        </p:nvSpPr>
        <p:spPr>
          <a:xfrm>
            <a:off x="323850" y="6443365"/>
            <a:ext cx="2116138" cy="228600"/>
          </a:xfrm>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2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33" y="2434878"/>
            <a:ext cx="8640763" cy="315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30" name="Ellipse 4"/>
          <p:cNvSpPr>
            <a:spLocks noChangeArrowheads="1"/>
          </p:cNvSpPr>
          <p:nvPr/>
        </p:nvSpPr>
        <p:spPr bwMode="auto">
          <a:xfrm>
            <a:off x="4069208" y="4885978"/>
            <a:ext cx="1943100" cy="576262"/>
          </a:xfrm>
          <a:prstGeom prst="ellipse">
            <a:avLst/>
          </a:prstGeom>
          <a:noFill/>
          <a:ln w="127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
        <p:nvSpPr>
          <p:cNvPr id="2" name="Rechteck 1"/>
          <p:cNvSpPr/>
          <p:nvPr/>
        </p:nvSpPr>
        <p:spPr>
          <a:xfrm>
            <a:off x="683568" y="1484784"/>
            <a:ext cx="7992120" cy="523220"/>
          </a:xfrm>
          <a:prstGeom prst="rect">
            <a:avLst/>
          </a:prstGeom>
        </p:spPr>
        <p:txBody>
          <a:bodyPr wrap="square">
            <a:spAutoFit/>
          </a:bodyPr>
          <a:lstStyle/>
          <a:p>
            <a:r>
              <a:rPr lang="de-DE" dirty="0"/>
              <a:t>Die Buchungsstelle klammert die zugehörigen Flurstücke zu einem Grundstück. </a:t>
            </a:r>
            <a:endParaRPr lang="de-DE" dirty="0" smtClean="0"/>
          </a:p>
          <a:p>
            <a:r>
              <a:rPr lang="de-DE" sz="1100" dirty="0" smtClean="0"/>
              <a:t>[http</a:t>
            </a:r>
            <a:r>
              <a:rPr lang="de-DE" sz="1100" dirty="0"/>
              <a:t>://</a:t>
            </a:r>
            <a:r>
              <a:rPr lang="de-DE" sz="1100" dirty="0" smtClean="0"/>
              <a:t>www.ldbv.bayern.de/file/pdf/5151/ALKIS-NAS_Beispiele.pdf 2017-02-11]</a:t>
            </a:r>
            <a:r>
              <a:rPr lang="de-DE" sz="1100" dirty="0"/>
              <a:t>	</a:t>
            </a:r>
          </a:p>
        </p:txBody>
      </p:sp>
      <p:sp>
        <p:nvSpPr>
          <p:cNvPr id="7" name="Textfeld 6"/>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lstStyle/>
          <a:p>
            <a:r>
              <a:rPr lang="de-DE" altLang="de-DE" dirty="0" err="1" smtClean="0"/>
              <a:t>AX_Buchungsblatt</a:t>
            </a:r>
            <a:r>
              <a:rPr lang="de-DE" altLang="de-DE" dirty="0" smtClean="0"/>
              <a:t>: </a:t>
            </a:r>
            <a:r>
              <a:rPr lang="de-DE" altLang="de-DE" dirty="0"/>
              <a:t>C</a:t>
            </a:r>
            <a:r>
              <a:rPr lang="de-DE" altLang="de-DE" dirty="0" smtClean="0"/>
              <a:t>odierung in der NAS</a:t>
            </a:r>
          </a:p>
        </p:txBody>
      </p:sp>
      <p:sp>
        <p:nvSpPr>
          <p:cNvPr id="57347" name="Inhaltsplatzhalter 2"/>
          <p:cNvSpPr>
            <a:spLocks noGrp="1"/>
          </p:cNvSpPr>
          <p:nvPr>
            <p:ph idx="1"/>
          </p:nvPr>
        </p:nvSpPr>
        <p:spPr>
          <a:xfrm>
            <a:off x="930721" y="1671638"/>
            <a:ext cx="7478713" cy="4500562"/>
          </a:xfrm>
        </p:spPr>
        <p:txBody>
          <a:bodyPr/>
          <a:lstStyle/>
          <a:p>
            <a:endParaRPr lang="de-DE" altLang="de-DE" smtClean="0"/>
          </a:p>
        </p:txBody>
      </p:sp>
      <p:sp>
        <p:nvSpPr>
          <p:cNvPr id="4" name="Datumsplatzhalter 3"/>
          <p:cNvSpPr>
            <a:spLocks noGrp="1"/>
          </p:cNvSpPr>
          <p:nvPr>
            <p:ph type="dt" sz="quarter" idx="10"/>
          </p:nvPr>
        </p:nvSpPr>
        <p:spPr/>
        <p:txBody>
          <a:bodyPr/>
          <a:lstStyle/>
          <a:p>
            <a:pPr>
              <a:defRPr/>
            </a:pPr>
            <a:r>
              <a:rPr lang="en-US" altLang="en-US" dirty="0" smtClean="0"/>
              <a:t>Prof. </a:t>
            </a:r>
            <a:r>
              <a:rPr lang="de-DE" altLang="en-US" dirty="0" smtClean="0"/>
              <a:t>Dr.-Ing. </a:t>
            </a:r>
            <a:r>
              <a:rPr lang="en-US" altLang="en-US" dirty="0" smtClean="0"/>
              <a:t>Franz-Josef Behr</a:t>
            </a:r>
            <a:endParaRPr lang="en-US" altLang="en-US" dirty="0">
              <a:solidFill>
                <a:schemeClr val="tx1"/>
              </a:solidFill>
            </a:endParaRPr>
          </a:p>
        </p:txBody>
      </p:sp>
      <p:pic>
        <p:nvPicPr>
          <p:cNvPr id="573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46" y="1484313"/>
            <a:ext cx="8680450" cy="439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50" name="Ellipse 6"/>
          <p:cNvSpPr>
            <a:spLocks noChangeArrowheads="1"/>
          </p:cNvSpPr>
          <p:nvPr/>
        </p:nvSpPr>
        <p:spPr bwMode="auto">
          <a:xfrm>
            <a:off x="2588071" y="1484313"/>
            <a:ext cx="2376488" cy="576262"/>
          </a:xfrm>
          <a:prstGeom prst="ellipse">
            <a:avLst/>
          </a:prstGeom>
          <a:noFill/>
          <a:ln w="127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
        <p:nvSpPr>
          <p:cNvPr id="7" name="Textfeld 6"/>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extLst>
      <p:ext uri="{BB962C8B-B14F-4D97-AF65-F5344CB8AC3E}">
        <p14:creationId xmlns:p14="http://schemas.microsoft.com/office/powerpoint/2010/main" val="32214759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de-DE" altLang="de-DE" dirty="0" err="1" smtClean="0"/>
              <a:t>AX_Namensnummer</a:t>
            </a:r>
            <a:r>
              <a:rPr lang="de-DE" altLang="de-DE" dirty="0" smtClean="0"/>
              <a:t>: </a:t>
            </a:r>
            <a:r>
              <a:rPr lang="de-DE" altLang="de-DE" dirty="0"/>
              <a:t>C</a:t>
            </a:r>
            <a:r>
              <a:rPr lang="de-DE" altLang="de-DE" dirty="0" smtClean="0"/>
              <a:t>odierung in der NAS</a:t>
            </a:r>
          </a:p>
        </p:txBody>
      </p:sp>
      <p:sp>
        <p:nvSpPr>
          <p:cNvPr id="58371" name="Inhaltsplatzhalter 2"/>
          <p:cNvSpPr>
            <a:spLocks noGrp="1"/>
          </p:cNvSpPr>
          <p:nvPr>
            <p:ph idx="1"/>
          </p:nvPr>
        </p:nvSpPr>
        <p:spPr>
          <a:xfrm>
            <a:off x="682625" y="1671638"/>
            <a:ext cx="8209855" cy="4500562"/>
          </a:xfrm>
        </p:spPr>
        <p:txBody>
          <a:bodyPr/>
          <a:lstStyle/>
          <a:p>
            <a:r>
              <a:rPr lang="de-DE" dirty="0"/>
              <a:t>Der Eigentümer eines Flurstücks setzt sich aus der ‚Namensnummer’ (mit der Relation zum einschlägigen Buchungsblatt) und der ‚Person’ zusammen. </a:t>
            </a:r>
          </a:p>
          <a:p>
            <a:r>
              <a:rPr lang="de-DE" dirty="0"/>
              <a:t>Der Bezug von </a:t>
            </a:r>
            <a:r>
              <a:rPr lang="de-DE" dirty="0" smtClean="0"/>
              <a:t>Namensnummer </a:t>
            </a:r>
            <a:r>
              <a:rPr lang="de-DE" dirty="0"/>
              <a:t>zur Person wird durch die Relation ‚benennt’ hergestellt. 	</a:t>
            </a:r>
          </a:p>
          <a:p>
            <a:endParaRPr lang="de-DE" altLang="de-DE" dirty="0" smtClean="0"/>
          </a:p>
        </p:txBody>
      </p:sp>
      <p:sp>
        <p:nvSpPr>
          <p:cNvPr id="4" name="Datumsplatzhalter 3"/>
          <p:cNvSpPr>
            <a:spLocks noGrp="1"/>
          </p:cNvSpPr>
          <p:nvPr>
            <p:ph type="dt" sz="quarter" idx="10"/>
          </p:nvPr>
        </p:nvSpPr>
        <p:spPr>
          <a:xfrm>
            <a:off x="667072" y="6440488"/>
            <a:ext cx="2116138" cy="228600"/>
          </a:xfrm>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83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10" y="2781572"/>
            <a:ext cx="8297862" cy="388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4" name="Ellipse 5"/>
          <p:cNvSpPr>
            <a:spLocks noChangeArrowheads="1"/>
          </p:cNvSpPr>
          <p:nvPr/>
        </p:nvSpPr>
        <p:spPr bwMode="auto">
          <a:xfrm>
            <a:off x="4638997" y="5734322"/>
            <a:ext cx="2376488" cy="576263"/>
          </a:xfrm>
          <a:prstGeom prst="ellipse">
            <a:avLst/>
          </a:prstGeom>
          <a:noFill/>
          <a:ln w="127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
        <p:nvSpPr>
          <p:cNvPr id="58375" name="Ellipse 6"/>
          <p:cNvSpPr>
            <a:spLocks noChangeArrowheads="1"/>
          </p:cNvSpPr>
          <p:nvPr/>
        </p:nvSpPr>
        <p:spPr bwMode="auto">
          <a:xfrm>
            <a:off x="3619822" y="5886722"/>
            <a:ext cx="2374900" cy="576263"/>
          </a:xfrm>
          <a:prstGeom prst="ellipse">
            <a:avLst/>
          </a:prstGeom>
          <a:noFill/>
          <a:ln w="127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
        <p:nvSpPr>
          <p:cNvPr id="8" name="Textfeld 7"/>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extLst>
      <p:ext uri="{BB962C8B-B14F-4D97-AF65-F5344CB8AC3E}">
        <p14:creationId xmlns:p14="http://schemas.microsoft.com/office/powerpoint/2010/main" val="26498423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r>
              <a:rPr lang="de-DE" altLang="de-DE" dirty="0" err="1" smtClean="0"/>
              <a:t>AX_Person</a:t>
            </a:r>
            <a:r>
              <a:rPr lang="de-DE" altLang="de-DE" dirty="0" smtClean="0"/>
              <a:t>: </a:t>
            </a:r>
            <a:r>
              <a:rPr lang="de-DE" altLang="de-DE" dirty="0"/>
              <a:t>K</a:t>
            </a:r>
            <a:r>
              <a:rPr lang="de-DE" altLang="de-DE" dirty="0" smtClean="0"/>
              <a:t>odierung in der NAS</a:t>
            </a:r>
          </a:p>
        </p:txBody>
      </p:sp>
      <p:sp>
        <p:nvSpPr>
          <p:cNvPr id="59395" name="Inhaltsplatzhalter 2"/>
          <p:cNvSpPr>
            <a:spLocks noGrp="1"/>
          </p:cNvSpPr>
          <p:nvPr>
            <p:ph idx="1"/>
          </p:nvPr>
        </p:nvSpPr>
        <p:spPr/>
        <p:txBody>
          <a:bodyPr/>
          <a:lstStyle/>
          <a:p>
            <a:r>
              <a:rPr lang="de-DE"/>
              <a:t>Der Eigentümer eines Flurstücks setzt sich aus der ‚Namensnummer’ (mit der Relation zum </a:t>
            </a:r>
            <a:r>
              <a:rPr lang="de-DE" smtClean="0"/>
              <a:t>einschlägigen </a:t>
            </a:r>
            <a:r>
              <a:rPr lang="de-DE"/>
              <a:t>Buchungsblatt) und der ‚Person’ zusammen. </a:t>
            </a:r>
          </a:p>
          <a:p>
            <a:r>
              <a:rPr lang="de-DE"/>
              <a:t>	</a:t>
            </a:r>
          </a:p>
          <a:p>
            <a:endParaRPr lang="de-DE" altLang="de-DE"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93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05" y="2708052"/>
            <a:ext cx="8334375" cy="309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8" name="Ellipse 5"/>
          <p:cNvSpPr>
            <a:spLocks noChangeArrowheads="1"/>
          </p:cNvSpPr>
          <p:nvPr/>
        </p:nvSpPr>
        <p:spPr bwMode="auto">
          <a:xfrm>
            <a:off x="2069405" y="2636614"/>
            <a:ext cx="2376488" cy="576263"/>
          </a:xfrm>
          <a:prstGeom prst="ellipse">
            <a:avLst/>
          </a:prstGeom>
          <a:noFill/>
          <a:ln w="127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
        <p:nvSpPr>
          <p:cNvPr id="7" name="Textfeld 6"/>
          <p:cNvSpPr txBox="1"/>
          <p:nvPr/>
        </p:nvSpPr>
        <p:spPr>
          <a:xfrm>
            <a:off x="7744161" y="692696"/>
            <a:ext cx="1262691" cy="338554"/>
          </a:xfrm>
          <a:prstGeom prst="rect">
            <a:avLst/>
          </a:prstGeom>
          <a:solidFill>
            <a:srgbClr val="C00000"/>
          </a:solidFill>
        </p:spPr>
        <p:txBody>
          <a:bodyPr wrap="square" rtlCol="0">
            <a:spAutoFit/>
          </a:bodyPr>
          <a:lstStyle/>
          <a:p>
            <a:pPr algn="ctr"/>
            <a:r>
              <a:rPr lang="de-DE" dirty="0" smtClean="0">
                <a:solidFill>
                  <a:schemeClr val="bg1">
                    <a:lumMod val="95000"/>
                  </a:schemeClr>
                </a:solidFill>
              </a:rPr>
              <a:t>wichtig</a:t>
            </a:r>
            <a:endParaRPr lang="de-DE" dirty="0">
              <a:solidFill>
                <a:schemeClr val="bg1">
                  <a:lumMod val="95000"/>
                </a:schemeClr>
              </a:solidFill>
            </a:endParaRPr>
          </a:p>
        </p:txBody>
      </p:sp>
    </p:spTree>
    <p:extLst>
      <p:ext uri="{BB962C8B-B14F-4D97-AF65-F5344CB8AC3E}">
        <p14:creationId xmlns:p14="http://schemas.microsoft.com/office/powerpoint/2010/main" val="15397378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3" name="Rechteck 2"/>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4" name="Rectangle 2"/>
          <p:cNvSpPr txBox="1">
            <a:spLocks noChangeArrowheads="1"/>
          </p:cNvSpPr>
          <p:nvPr/>
        </p:nvSpPr>
        <p:spPr>
          <a:xfrm>
            <a:off x="685800" y="3182938"/>
            <a:ext cx="7772400" cy="1470025"/>
          </a:xfrm>
          <a:prstGeom prst="rect">
            <a:avLst/>
          </a:prstGeom>
          <a:extLst/>
        </p:spPr>
        <p:txBody>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defRPr/>
            </a:pPr>
            <a:r>
              <a:rPr lang="de-DE" kern="0" dirty="0" smtClean="0">
                <a:effectLst>
                  <a:outerShdw blurRad="38100" dist="38100" dir="2700000" algn="tl">
                    <a:srgbClr val="C0C0C0"/>
                  </a:outerShdw>
                </a:effectLst>
              </a:rPr>
              <a:t>Weitere Objektarten</a:t>
            </a:r>
          </a:p>
        </p:txBody>
      </p:sp>
    </p:spTree>
    <p:extLst>
      <p:ext uri="{BB962C8B-B14F-4D97-AF65-F5344CB8AC3E}">
        <p14:creationId xmlns:p14="http://schemas.microsoft.com/office/powerpoint/2010/main" val="975399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Entwicklungsgeschichte </a:t>
            </a:r>
            <a:r>
              <a:rPr lang="de-DE" dirty="0" smtClean="0"/>
              <a:t>II</a:t>
            </a:r>
            <a:endParaRPr lang="de-DE" dirty="0"/>
          </a:p>
        </p:txBody>
      </p:sp>
      <p:sp>
        <p:nvSpPr>
          <p:cNvPr id="3" name="Inhaltsplatzhalter 2"/>
          <p:cNvSpPr>
            <a:spLocks noGrp="1"/>
          </p:cNvSpPr>
          <p:nvPr>
            <p:ph idx="1"/>
          </p:nvPr>
        </p:nvSpPr>
        <p:spPr>
          <a:xfrm>
            <a:off x="682625" y="1671638"/>
            <a:ext cx="6318267" cy="4500562"/>
          </a:xfrm>
        </p:spPr>
        <p:txBody>
          <a:bodyPr/>
          <a:lstStyle/>
          <a:p>
            <a:r>
              <a:rPr lang="de-DE" altLang="de-DE" dirty="0" smtClean="0"/>
              <a:t>2002: </a:t>
            </a:r>
            <a:r>
              <a:rPr lang="de-DE" altLang="de-DE" dirty="0"/>
              <a:t>Antwort der Länder mit IMK-Beschluss zur </a:t>
            </a:r>
            <a:r>
              <a:rPr lang="de-DE" altLang="de-DE" b="1" dirty="0"/>
              <a:t>Geodateninfrastruktur</a:t>
            </a:r>
            <a:r>
              <a:rPr lang="de-DE" altLang="de-DE" dirty="0"/>
              <a:t> </a:t>
            </a:r>
            <a:r>
              <a:rPr lang="de-DE" altLang="de-DE" dirty="0" smtClean="0"/>
              <a:t>(GDI) auf </a:t>
            </a:r>
            <a:r>
              <a:rPr lang="de-DE" altLang="de-DE" dirty="0"/>
              <a:t>Initiative </a:t>
            </a:r>
            <a:r>
              <a:rPr lang="de-DE" altLang="de-DE" dirty="0" err="1"/>
              <a:t>AdV</a:t>
            </a:r>
            <a:r>
              <a:rPr lang="de-DE" altLang="de-DE" dirty="0"/>
              <a:t> mit Zuweisung von Umsetzungsaufgaben (deutschlandweite Geobasisdaten, Normung, PPP) an die </a:t>
            </a:r>
            <a:r>
              <a:rPr lang="de-DE" altLang="de-DE" dirty="0" err="1"/>
              <a:t>AdV.</a:t>
            </a:r>
            <a:endParaRPr lang="de-DE" altLang="de-DE" dirty="0"/>
          </a:p>
          <a:p>
            <a:pPr>
              <a:spcBef>
                <a:spcPct val="40000"/>
              </a:spcBef>
            </a:pPr>
            <a:endParaRPr lang="de-DE" altLang="de-DE" dirty="0"/>
          </a:p>
          <a:p>
            <a:pPr>
              <a:spcBef>
                <a:spcPct val="40000"/>
              </a:spcBef>
            </a:pPr>
            <a:r>
              <a:rPr lang="de-DE" altLang="de-DE" dirty="0"/>
              <a:t>Ab 200x: Die bisher getrennt geführten Geobasisdaten der Automatisierten Liegenschaftskarte (ALK) und des Automatisierten Liegenschaftsbuches (ALB) werden in </a:t>
            </a:r>
            <a:r>
              <a:rPr lang="de-DE" altLang="de-DE" i="1" dirty="0"/>
              <a:t>einem</a:t>
            </a:r>
            <a:r>
              <a:rPr lang="de-DE" altLang="de-DE" dirty="0"/>
              <a:t> </a:t>
            </a:r>
            <a:r>
              <a:rPr lang="de-DE" altLang="de-DE" dirty="0" smtClean="0"/>
              <a:t>GI-System </a:t>
            </a:r>
            <a:r>
              <a:rPr lang="de-DE" altLang="de-DE" dirty="0"/>
              <a:t>mit integrierter Modellierung </a:t>
            </a:r>
            <a:r>
              <a:rPr lang="de-DE" altLang="de-DE" dirty="0" smtClean="0"/>
              <a:t>geführt („ALKIS“).</a:t>
            </a:r>
            <a:endParaRPr lang="de-DE" altLang="de-DE" dirty="0"/>
          </a:p>
          <a:p>
            <a:pPr lvl="1">
              <a:spcBef>
                <a:spcPct val="40000"/>
              </a:spcBef>
            </a:pPr>
            <a:r>
              <a:rPr lang="de-DE" altLang="de-DE" dirty="0"/>
              <a:t>redundanzfreie, maßstabsunabhängige und blattschnittfreie Führung der Geobasisdaten des Liegenschaftskatasters.</a:t>
            </a:r>
          </a:p>
          <a:p>
            <a:pPr lvl="1">
              <a:spcBef>
                <a:spcPct val="40000"/>
              </a:spcBef>
            </a:pPr>
            <a:r>
              <a:rPr lang="de-DE" altLang="de-DE" dirty="0"/>
              <a:t>zusätzliche Speicherung von Meta- und Qualitätsdaten: Nutzer wird in die Lage versetzt, die fachliche Eignung der Daten für seine Anwendung zu beurteilen.</a:t>
            </a:r>
          </a:p>
          <a:p>
            <a:pPr>
              <a:spcBef>
                <a:spcPct val="40000"/>
              </a:spcBef>
            </a:pPr>
            <a:r>
              <a:rPr lang="de-DE" altLang="de-DE" dirty="0" smtClean="0"/>
              <a:t>2013: ALKIS flächendeckend in B.-W. (Ausnahme: Stadtkreise)</a:t>
            </a:r>
          </a:p>
          <a:p>
            <a:pPr>
              <a:spcBef>
                <a:spcPct val="40000"/>
              </a:spcBef>
            </a:pPr>
            <a:r>
              <a:rPr lang="de-DE" altLang="de-DE" dirty="0" smtClean="0"/>
              <a:t>2015: flächendeckend BRD</a:t>
            </a:r>
            <a:endParaRPr lang="de-DE" altLang="de-DE" dirty="0"/>
          </a:p>
          <a:p>
            <a:pPr>
              <a:spcBef>
                <a:spcPct val="40000"/>
              </a:spcBef>
            </a:pPr>
            <a:endParaRPr lang="de-DE" altLang="de-DE" dirty="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15827226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altLang="de-DE" smtClean="0"/>
              <a:t>Bauwerke, Einrichtungen und sonstige</a:t>
            </a:r>
            <a:br>
              <a:rPr lang="de-DE" altLang="de-DE" smtClean="0"/>
            </a:br>
            <a:r>
              <a:rPr lang="de-DE" altLang="de-DE" smtClean="0"/>
              <a:t>Angaben</a:t>
            </a:r>
          </a:p>
        </p:txBody>
      </p:sp>
      <p:sp>
        <p:nvSpPr>
          <p:cNvPr id="53251" name="Inhaltsplatzhalter 2"/>
          <p:cNvSpPr>
            <a:spLocks noGrp="1"/>
          </p:cNvSpPr>
          <p:nvPr>
            <p:ph idx="1"/>
          </p:nvPr>
        </p:nvSpPr>
        <p:spPr/>
        <p:txBody>
          <a:bodyPr/>
          <a:lstStyle/>
          <a:p>
            <a:r>
              <a:rPr lang="de-DE" altLang="de-DE" dirty="0" smtClean="0"/>
              <a:t>"künstliche" Topographie in Form von punkt-, linien- oder flächenförmigen Objekten:</a:t>
            </a:r>
          </a:p>
          <a:p>
            <a:pPr lvl="1"/>
            <a:r>
              <a:rPr lang="de-DE" altLang="de-DE" dirty="0" smtClean="0"/>
              <a:t>Turm</a:t>
            </a:r>
          </a:p>
          <a:p>
            <a:pPr lvl="1"/>
            <a:r>
              <a:rPr lang="de-DE" altLang="de-DE" dirty="0" smtClean="0"/>
              <a:t>Bauwerk oder Anlage für Industrie und Gewerbe (z.B. Klärbecken, Windrad)</a:t>
            </a:r>
          </a:p>
          <a:p>
            <a:pPr lvl="1"/>
            <a:r>
              <a:rPr lang="de-DE" altLang="de-DE" dirty="0" smtClean="0"/>
              <a:t>Vorratsbehälter, Speicherbauwerk</a:t>
            </a:r>
          </a:p>
          <a:p>
            <a:pPr lvl="1"/>
            <a:r>
              <a:rPr lang="de-DE" altLang="de-DE" dirty="0" smtClean="0"/>
              <a:t>Transportanlage (Rohrleitung)</a:t>
            </a:r>
          </a:p>
          <a:p>
            <a:pPr lvl="1"/>
            <a:r>
              <a:rPr lang="de-DE" altLang="de-DE" dirty="0" smtClean="0"/>
              <a:t>Leitung (z.B. Freileitung)</a:t>
            </a:r>
          </a:p>
          <a:p>
            <a:pPr lvl="1"/>
            <a:r>
              <a:rPr lang="de-DE" altLang="de-DE" dirty="0" smtClean="0"/>
              <a:t>Bauwerk oder Anlage für Sport, Freizeit und Erholung (z.B. Schwimmbecken)</a:t>
            </a:r>
          </a:p>
          <a:p>
            <a:pPr lvl="1"/>
            <a:r>
              <a:rPr lang="de-DE" altLang="de-DE" dirty="0" smtClean="0"/>
              <a:t>Historisches Bauwerk oder historische Einrichtung (z.B. Ruine)</a:t>
            </a:r>
          </a:p>
          <a:p>
            <a:pPr lvl="1"/>
            <a:r>
              <a:rPr lang="de-DE" altLang="de-DE" dirty="0" smtClean="0"/>
              <a:t>Sonstiges Bauwerk oder sonstige Einrichtung (z.B. Treppe)</a:t>
            </a:r>
          </a:p>
          <a:p>
            <a:pPr lvl="1"/>
            <a:r>
              <a:rPr lang="de-DE" altLang="de-DE" dirty="0" smtClean="0"/>
              <a:t>Bauwerk im Verkehrsbereich (z.B. Brücke)</a:t>
            </a:r>
          </a:p>
          <a:p>
            <a:pPr lvl="1"/>
            <a:r>
              <a:rPr lang="de-DE" altLang="de-DE" dirty="0" smtClean="0"/>
              <a:t>Straßenverkehrsanlage (z.B. Fahrbahnbegrenzungslinie)</a:t>
            </a:r>
          </a:p>
          <a:p>
            <a:pPr lvl="1"/>
            <a:r>
              <a:rPr lang="de-DE" altLang="de-DE" dirty="0" smtClean="0"/>
              <a:t>Untergeordnetes Gewässer („Strichbach, </a:t>
            </a:r>
            <a:r>
              <a:rPr lang="de-DE" altLang="de-DE" dirty="0" err="1" smtClean="0"/>
              <a:t>Verdolung</a:t>
            </a:r>
            <a:r>
              <a:rPr lang="de-DE" altLang="de-DE" dirty="0" smtClean="0"/>
              <a:t>“)</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Textfeld 4"/>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DE" altLang="de-DE" dirty="0" smtClean="0"/>
              <a:t>Objektartengruppe Reliefformen</a:t>
            </a:r>
          </a:p>
        </p:txBody>
      </p:sp>
      <p:sp>
        <p:nvSpPr>
          <p:cNvPr id="54275" name="Inhaltsplatzhalter 2"/>
          <p:cNvSpPr>
            <a:spLocks noGrp="1"/>
          </p:cNvSpPr>
          <p:nvPr>
            <p:ph idx="1"/>
          </p:nvPr>
        </p:nvSpPr>
        <p:spPr/>
        <p:txBody>
          <a:bodyPr/>
          <a:lstStyle/>
          <a:p>
            <a:r>
              <a:rPr lang="de-DE" altLang="de-DE" smtClean="0"/>
              <a:t>Böschungen sind ZUSOs und setzen sich zusammen aus</a:t>
            </a:r>
          </a:p>
          <a:p>
            <a:endParaRPr lang="de-DE" altLang="de-DE" smtClean="0"/>
          </a:p>
          <a:p>
            <a:endParaRPr lang="de-DE" altLang="de-DE" smtClean="0"/>
          </a:p>
          <a:p>
            <a:endParaRPr lang="de-DE" altLang="de-DE" smtClean="0"/>
          </a:p>
          <a:p>
            <a:endParaRPr lang="de-DE" altLang="de-DE" smtClean="0"/>
          </a:p>
          <a:p>
            <a:endParaRPr lang="de-DE" altLang="de-DE" smtClean="0"/>
          </a:p>
          <a:p>
            <a:endParaRPr lang="de-DE" altLang="de-DE" smtClean="0"/>
          </a:p>
          <a:p>
            <a:endParaRPr lang="de-DE" altLang="de-DE" smtClean="0"/>
          </a:p>
          <a:p>
            <a:r>
              <a:rPr lang="de-DE" altLang="de-DE" smtClean="0"/>
              <a:t>Regeln:</a:t>
            </a:r>
          </a:p>
          <a:p>
            <a:pPr marL="800100" lvl="1" indent="-342900">
              <a:buFont typeface="Tahoma" pitchFamily="34" charset="0"/>
              <a:buAutoNum type="arabicPeriod"/>
            </a:pPr>
            <a:r>
              <a:rPr lang="de-DE" altLang="de-DE" smtClean="0"/>
              <a:t>Die Objektarten Böschung/Kliff, Böschungsfläche und Geländekante können nur gemeinsam vorkommen</a:t>
            </a:r>
          </a:p>
          <a:p>
            <a:pPr marL="800100" lvl="1" indent="-342900">
              <a:buFont typeface="Tahoma" pitchFamily="34" charset="0"/>
              <a:buAutoNum type="arabicPeriod"/>
            </a:pPr>
            <a:r>
              <a:rPr lang="de-DE" altLang="de-DE" smtClean="0"/>
              <a:t>Die Geometrie der Objektart Geländekante ist immer identisch mit Teilen der Umringgeometrie der Objektart Böschungsfläche</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4277" name="Picture 2" descr="C:\Users\behr\AppData\Local\Temp\SNAGHTML191d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420938"/>
            <a:ext cx="61690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p:txBody>
          <a:bodyPr/>
          <a:lstStyle/>
          <a:p>
            <a:r>
              <a:rPr lang="de-DE" altLang="de-DE" dirty="0" smtClean="0"/>
              <a:t>Öffentlich-rechtliche und sonstige</a:t>
            </a:r>
            <a:br>
              <a:rPr lang="de-DE" altLang="de-DE" dirty="0" smtClean="0"/>
            </a:br>
            <a:r>
              <a:rPr lang="de-DE" altLang="de-DE" dirty="0" smtClean="0"/>
              <a:t>Festlegungen</a:t>
            </a:r>
          </a:p>
        </p:txBody>
      </p:sp>
      <p:sp>
        <p:nvSpPr>
          <p:cNvPr id="55299" name="Inhaltsplatzhalter 2"/>
          <p:cNvSpPr>
            <a:spLocks noGrp="1"/>
          </p:cNvSpPr>
          <p:nvPr>
            <p:ph idx="1"/>
          </p:nvPr>
        </p:nvSpPr>
        <p:spPr/>
        <p:txBody>
          <a:bodyPr/>
          <a:lstStyle/>
          <a:p>
            <a:r>
              <a:rPr lang="de-DE" altLang="de-DE" dirty="0" smtClean="0"/>
              <a:t>Öffentlich-rechtliche Festlegungen: auf den Grund und Boden bezogene Beschränkungen (z.B. Schutzgebiete), Belastungen (z.B. Altlasten) oder andere Eigenschaften (z.B. Klassifizierung nach Straßenrecht), die öffentlich-rechtlich begründet sind.</a:t>
            </a:r>
          </a:p>
          <a:p>
            <a:r>
              <a:rPr lang="de-DE" altLang="de-DE" dirty="0" smtClean="0"/>
              <a:t>Zuordnung, Einstufung, Widmung und Abgrenzung obliegt den hierfür zuständigen bzw. ausführenden Stellen</a:t>
            </a:r>
          </a:p>
          <a:p>
            <a:r>
              <a:rPr lang="de-DE" altLang="de-DE" dirty="0" smtClean="0"/>
              <a:t>Flächenförmige Objekte, die die Grundflächen überlagern (bisher im ALB: Hinweise zum Flurstück ohne Raumbezug)</a:t>
            </a:r>
          </a:p>
          <a:p>
            <a:r>
              <a:rPr lang="de-DE" altLang="de-DE" dirty="0" smtClean="0"/>
              <a:t>Die Zugehörigkeit eines Flurstücks zu einer öffentlich-rechtlichen Festlegung wird </a:t>
            </a:r>
            <a:r>
              <a:rPr lang="de-DE" altLang="de-DE" i="1" dirty="0" smtClean="0"/>
              <a:t>durch Verschneidung </a:t>
            </a:r>
            <a:r>
              <a:rPr lang="de-DE" altLang="de-DE" dirty="0" smtClean="0"/>
              <a:t>ermittelt (z.B. bei der Erstellung eines </a:t>
            </a:r>
            <a:r>
              <a:rPr lang="de-DE" altLang="de-DE" dirty="0" err="1" smtClean="0"/>
              <a:t>Flurstücksnachweises</a:t>
            </a:r>
            <a:r>
              <a:rPr lang="de-DE" altLang="de-DE" dirty="0" smtClean="0"/>
              <a:t>).</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 name="Picture 2" descr="C:\Users\behr\AppData\Local\Temp\SNAGHTML1c48c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730243"/>
            <a:ext cx="2647752" cy="160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4"/>
          <p:cNvSpPr txBox="1">
            <a:spLocks noChangeArrowheads="1"/>
          </p:cNvSpPr>
          <p:nvPr/>
        </p:nvSpPr>
        <p:spPr bwMode="auto">
          <a:xfrm>
            <a:off x="6745478" y="5999670"/>
            <a:ext cx="1031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dirty="0">
                <a:solidFill>
                  <a:schemeClr val="tx1"/>
                </a:solidFill>
              </a:rPr>
              <a:t>Flurstücke</a:t>
            </a:r>
          </a:p>
        </p:txBody>
      </p:sp>
      <p:sp>
        <p:nvSpPr>
          <p:cNvPr id="7" name="Textfeld 6"/>
          <p:cNvSpPr txBox="1">
            <a:spLocks noChangeArrowheads="1"/>
          </p:cNvSpPr>
          <p:nvPr/>
        </p:nvSpPr>
        <p:spPr bwMode="auto">
          <a:xfrm>
            <a:off x="6752492" y="4703762"/>
            <a:ext cx="1984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dirty="0">
                <a:solidFill>
                  <a:schemeClr val="tx1"/>
                </a:solidFill>
              </a:rPr>
              <a:t>Öffentlich-rechtliche </a:t>
            </a:r>
            <a:r>
              <a:rPr lang="de-DE" altLang="de-DE" dirty="0" smtClean="0">
                <a:solidFill>
                  <a:schemeClr val="tx1"/>
                </a:solidFill>
              </a:rPr>
              <a:t>Festlegung</a:t>
            </a:r>
            <a:endParaRPr lang="de-DE" altLang="de-DE" dirty="0">
              <a:solidFill>
                <a:schemeClr val="tx1"/>
              </a:solidFill>
            </a:endParaRPr>
          </a:p>
        </p:txBody>
      </p:sp>
      <p:sp>
        <p:nvSpPr>
          <p:cNvPr id="8" name="Textfeld 7"/>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Bodenschätzung</a:t>
            </a:r>
            <a:endParaRPr lang="de-DE"/>
          </a:p>
        </p:txBody>
      </p:sp>
      <p:sp>
        <p:nvSpPr>
          <p:cNvPr id="3" name="Inhaltsplatzhalter 2"/>
          <p:cNvSpPr>
            <a:spLocks noGrp="1"/>
          </p:cNvSpPr>
          <p:nvPr>
            <p:ph idx="1"/>
          </p:nvPr>
        </p:nvSpPr>
        <p:spPr/>
        <p:txBody>
          <a:bodyPr/>
          <a:lstStyle/>
          <a:p>
            <a:r>
              <a:rPr lang="de-DE"/>
              <a:t>Bewertung </a:t>
            </a:r>
            <a:r>
              <a:rPr lang="de-DE" smtClean="0"/>
              <a:t>derErtragsfähigkeit </a:t>
            </a:r>
            <a:r>
              <a:rPr lang="de-DE"/>
              <a:t>und damit die Schätzung des Wertes </a:t>
            </a:r>
            <a:r>
              <a:rPr lang="de-DE" smtClean="0"/>
              <a:t>landwirtschaftlicherGrundstücke </a:t>
            </a:r>
            <a:r>
              <a:rPr lang="de-DE"/>
              <a:t>(Acker- oder Grünlandböden).</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Textfeld 4"/>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extLst>
      <p:ext uri="{BB962C8B-B14F-4D97-AF65-F5344CB8AC3E}">
        <p14:creationId xmlns:p14="http://schemas.microsoft.com/office/powerpoint/2010/main" val="39214529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r>
              <a:rPr lang="de-DE" altLang="de-DE" smtClean="0"/>
              <a:t>Administrative Gebietseinheiten</a:t>
            </a:r>
          </a:p>
        </p:txBody>
      </p:sp>
      <p:sp>
        <p:nvSpPr>
          <p:cNvPr id="60419" name="Inhaltsplatzhalter 2"/>
          <p:cNvSpPr>
            <a:spLocks noGrp="1"/>
          </p:cNvSpPr>
          <p:nvPr>
            <p:ph idx="1"/>
          </p:nvPr>
        </p:nvSpPr>
        <p:spPr/>
        <p:txBody>
          <a:bodyPr/>
          <a:lstStyle/>
          <a:p>
            <a:pPr marL="0" indent="0">
              <a:buFontTx/>
              <a:buNone/>
              <a:defRPr/>
            </a:pPr>
            <a:r>
              <a:rPr lang="de-DE" dirty="0"/>
              <a:t>Die Objektartengruppe „Administrative Gebietseinheiten“ umfasst die Objektarten:</a:t>
            </a:r>
          </a:p>
          <a:p>
            <a:pPr>
              <a:defRPr/>
            </a:pPr>
            <a:r>
              <a:rPr lang="de-DE" dirty="0" smtClean="0"/>
              <a:t>75003 </a:t>
            </a:r>
            <a:r>
              <a:rPr lang="de-DE" dirty="0" err="1"/>
              <a:t>AX_KommunalesGebiet</a:t>
            </a:r>
            <a:endParaRPr lang="de-DE" dirty="0"/>
          </a:p>
          <a:p>
            <a:pPr>
              <a:defRPr/>
            </a:pPr>
            <a:r>
              <a:rPr lang="de-DE" dirty="0" smtClean="0"/>
              <a:t>75004 </a:t>
            </a:r>
            <a:r>
              <a:rPr lang="de-DE" dirty="0" err="1"/>
              <a:t>AX_Gebiet_Nationalstaat</a:t>
            </a:r>
            <a:endParaRPr lang="de-DE" dirty="0"/>
          </a:p>
          <a:p>
            <a:pPr>
              <a:defRPr/>
            </a:pPr>
            <a:r>
              <a:rPr lang="de-DE" dirty="0" smtClean="0"/>
              <a:t>75005 </a:t>
            </a:r>
            <a:r>
              <a:rPr lang="de-DE" dirty="0" err="1"/>
              <a:t>AX_Gebiet_Bundesland</a:t>
            </a:r>
            <a:endParaRPr lang="de-DE" dirty="0"/>
          </a:p>
          <a:p>
            <a:pPr>
              <a:defRPr/>
            </a:pPr>
            <a:r>
              <a:rPr lang="de-DE" dirty="0" smtClean="0"/>
              <a:t>75006 </a:t>
            </a:r>
            <a:r>
              <a:rPr lang="de-DE" dirty="0" err="1"/>
              <a:t>AX_Gebiet_Regierungsbezirk</a:t>
            </a:r>
            <a:endParaRPr lang="de-DE" dirty="0"/>
          </a:p>
          <a:p>
            <a:pPr>
              <a:defRPr/>
            </a:pPr>
            <a:r>
              <a:rPr lang="de-DE" dirty="0" smtClean="0"/>
              <a:t>75007 </a:t>
            </a:r>
            <a:r>
              <a:rPr lang="de-DE" dirty="0" err="1"/>
              <a:t>AX_Gebiet_Kreis</a:t>
            </a:r>
            <a:endParaRPr lang="de-DE" dirty="0"/>
          </a:p>
          <a:p>
            <a:pPr>
              <a:defRPr/>
            </a:pPr>
            <a:r>
              <a:rPr lang="de-DE" dirty="0" smtClean="0"/>
              <a:t>75008 </a:t>
            </a:r>
            <a:r>
              <a:rPr lang="de-DE" dirty="0" err="1"/>
              <a:t>AX_Kondominium</a:t>
            </a:r>
            <a:endParaRPr lang="de-DE" dirty="0"/>
          </a:p>
          <a:p>
            <a:pPr>
              <a:defRPr/>
            </a:pPr>
            <a:r>
              <a:rPr lang="de-DE" dirty="0" smtClean="0"/>
              <a:t>75009 </a:t>
            </a:r>
            <a:r>
              <a:rPr lang="de-DE" dirty="0" err="1"/>
              <a:t>AX_Gebietsgrenze</a:t>
            </a:r>
            <a:endParaRPr lang="de-DE" dirty="0"/>
          </a:p>
          <a:p>
            <a:pPr>
              <a:defRPr/>
            </a:pPr>
            <a:r>
              <a:rPr lang="de-DE" dirty="0" smtClean="0"/>
              <a:t>75010 </a:t>
            </a:r>
            <a:r>
              <a:rPr lang="de-DE" dirty="0" err="1"/>
              <a:t>AX_Gebiet</a:t>
            </a:r>
            <a:endParaRPr lang="de-DE" altLang="de-DE" dirty="0"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Textfeld 4"/>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altLang="de-DE" dirty="0" smtClean="0"/>
              <a:t>Bauwerke, Einrichtungen und sonstige</a:t>
            </a:r>
            <a:br>
              <a:rPr lang="de-DE" altLang="de-DE" dirty="0" smtClean="0"/>
            </a:br>
            <a:r>
              <a:rPr lang="de-DE" altLang="de-DE" dirty="0" smtClean="0"/>
              <a:t>Angaben</a:t>
            </a:r>
          </a:p>
        </p:txBody>
      </p:sp>
      <p:sp>
        <p:nvSpPr>
          <p:cNvPr id="53251" name="Inhaltsplatzhalter 2"/>
          <p:cNvSpPr>
            <a:spLocks noGrp="1"/>
          </p:cNvSpPr>
          <p:nvPr>
            <p:ph idx="1"/>
          </p:nvPr>
        </p:nvSpPr>
        <p:spPr/>
        <p:txBody>
          <a:bodyPr/>
          <a:lstStyle/>
          <a:p>
            <a:r>
              <a:rPr lang="de-DE" altLang="de-DE" dirty="0" smtClean="0"/>
              <a:t>Die gesamte "künstliche" Topographie wird in Form von punkt-, linien- oder flächenförmigen Objekten geführt:</a:t>
            </a:r>
          </a:p>
          <a:p>
            <a:pPr marL="800100" lvl="1" indent="-342900">
              <a:buFont typeface="+mj-lt"/>
              <a:buAutoNum type="arabicPeriod"/>
            </a:pPr>
            <a:r>
              <a:rPr lang="de-DE" altLang="de-DE" dirty="0" smtClean="0"/>
              <a:t>Turm</a:t>
            </a:r>
          </a:p>
          <a:p>
            <a:pPr marL="800100" lvl="1" indent="-342900">
              <a:buFont typeface="+mj-lt"/>
              <a:buAutoNum type="arabicPeriod"/>
            </a:pPr>
            <a:r>
              <a:rPr lang="de-DE" altLang="de-DE" dirty="0" smtClean="0"/>
              <a:t>Bauwerk oder Anlage für Industrie und Gewerbe (z.B. Klärbecken, Windrad)</a:t>
            </a:r>
          </a:p>
          <a:p>
            <a:pPr marL="800100" lvl="1" indent="-342900">
              <a:buFont typeface="+mj-lt"/>
              <a:buAutoNum type="arabicPeriod"/>
            </a:pPr>
            <a:r>
              <a:rPr lang="de-DE" altLang="de-DE" dirty="0" smtClean="0"/>
              <a:t>Vorratsbehälter, Speicherbauwerk</a:t>
            </a:r>
          </a:p>
          <a:p>
            <a:pPr marL="800100" lvl="1" indent="-342900">
              <a:buFont typeface="+mj-lt"/>
              <a:buAutoNum type="arabicPeriod"/>
            </a:pPr>
            <a:r>
              <a:rPr lang="de-DE" altLang="de-DE" dirty="0" smtClean="0"/>
              <a:t>Transportanlage (Rohrleitung)</a:t>
            </a:r>
          </a:p>
          <a:p>
            <a:pPr marL="800100" lvl="1" indent="-342900">
              <a:buFont typeface="+mj-lt"/>
              <a:buAutoNum type="arabicPeriod"/>
            </a:pPr>
            <a:r>
              <a:rPr lang="de-DE" altLang="de-DE" dirty="0" smtClean="0"/>
              <a:t>Leitung (z.B. Freileitung)</a:t>
            </a:r>
          </a:p>
          <a:p>
            <a:pPr marL="800100" lvl="1" indent="-342900">
              <a:buFont typeface="+mj-lt"/>
              <a:buAutoNum type="arabicPeriod"/>
            </a:pPr>
            <a:r>
              <a:rPr lang="de-DE" altLang="de-DE" dirty="0" smtClean="0"/>
              <a:t>Bauwerk oder Anlage für Sport, Freizeit und Erholung (z.B. Schwimmbecken)</a:t>
            </a:r>
          </a:p>
          <a:p>
            <a:pPr marL="800100" lvl="1" indent="-342900">
              <a:buFont typeface="+mj-lt"/>
              <a:buAutoNum type="arabicPeriod"/>
            </a:pPr>
            <a:r>
              <a:rPr lang="de-DE" altLang="de-DE" dirty="0" smtClean="0"/>
              <a:t>Historisches Bauwerk oder historische Einrichtung (z.B. Ruine)</a:t>
            </a:r>
          </a:p>
          <a:p>
            <a:pPr marL="800100" lvl="1" indent="-342900">
              <a:buFont typeface="+mj-lt"/>
              <a:buAutoNum type="arabicPeriod"/>
            </a:pPr>
            <a:r>
              <a:rPr lang="de-DE" altLang="de-DE" dirty="0" smtClean="0"/>
              <a:t>Sonstiges Bauwerk oder sonstige Einrichtung (z.B. Treppe)</a:t>
            </a:r>
          </a:p>
          <a:p>
            <a:pPr marL="800100" lvl="1" indent="-342900">
              <a:buFont typeface="+mj-lt"/>
              <a:buAutoNum type="arabicPeriod"/>
            </a:pPr>
            <a:r>
              <a:rPr lang="de-DE" altLang="de-DE" dirty="0" smtClean="0"/>
              <a:t>Bauwerk im Verkehrsbereich (z.B. Brücke)</a:t>
            </a:r>
          </a:p>
          <a:p>
            <a:pPr marL="800100" lvl="1" indent="-342900">
              <a:buFont typeface="+mj-lt"/>
              <a:buAutoNum type="arabicPeriod"/>
            </a:pPr>
            <a:r>
              <a:rPr lang="de-DE" altLang="de-DE" dirty="0" smtClean="0"/>
              <a:t>Straßenverkehrsanlage (z.B. Fahrbahnbegrenzungslinie)</a:t>
            </a:r>
          </a:p>
          <a:p>
            <a:pPr marL="800100" lvl="1" indent="-342900">
              <a:buFont typeface="+mj-lt"/>
              <a:buAutoNum type="arabicPeriod"/>
            </a:pPr>
            <a:r>
              <a:rPr lang="de-DE" altLang="de-DE" dirty="0" smtClean="0"/>
              <a:t>Untergeordnetes Gewässer („Strichbach, </a:t>
            </a:r>
            <a:r>
              <a:rPr lang="de-DE" altLang="de-DE" dirty="0" err="1" smtClean="0"/>
              <a:t>Verdolung</a:t>
            </a:r>
            <a:r>
              <a:rPr lang="de-DE" altLang="de-DE" dirty="0" smtClean="0"/>
              <a:t>“)</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Textfeld 4"/>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extLst>
      <p:ext uri="{BB962C8B-B14F-4D97-AF65-F5344CB8AC3E}">
        <p14:creationId xmlns:p14="http://schemas.microsoft.com/office/powerpoint/2010/main" val="41330571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3" name="Rechteck 2"/>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4" name="Rectangle 2"/>
          <p:cNvSpPr txBox="1">
            <a:spLocks noChangeArrowheads="1"/>
          </p:cNvSpPr>
          <p:nvPr/>
        </p:nvSpPr>
        <p:spPr>
          <a:xfrm>
            <a:off x="685800" y="3182938"/>
            <a:ext cx="7772400" cy="1470025"/>
          </a:xfrm>
          <a:prstGeom prst="rect">
            <a:avLst/>
          </a:prstGeom>
          <a:extLst/>
        </p:spPr>
        <p:txBody>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defRPr/>
            </a:pPr>
            <a:r>
              <a:rPr lang="de-DE" kern="0" dirty="0" smtClean="0">
                <a:effectLst>
                  <a:outerShdw blurRad="38100" dist="38100" dir="2700000" algn="tl">
                    <a:srgbClr val="C0C0C0"/>
                  </a:outerShdw>
                </a:effectLst>
              </a:rPr>
              <a:t>Präsentationsobjekte</a:t>
            </a:r>
          </a:p>
        </p:txBody>
      </p:sp>
    </p:spTree>
    <p:extLst>
      <p:ext uri="{BB962C8B-B14F-4D97-AF65-F5344CB8AC3E}">
        <p14:creationId xmlns:p14="http://schemas.microsoft.com/office/powerpoint/2010/main" val="41878879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lstStyle/>
          <a:p>
            <a:r>
              <a:rPr lang="de-DE" altLang="de-DE" dirty="0" smtClean="0"/>
              <a:t>Präsentationsobjekte (PO) </a:t>
            </a:r>
          </a:p>
        </p:txBody>
      </p:sp>
      <p:sp>
        <p:nvSpPr>
          <p:cNvPr id="63491" name="Inhaltsplatzhalter 2"/>
          <p:cNvSpPr>
            <a:spLocks noGrp="1"/>
          </p:cNvSpPr>
          <p:nvPr>
            <p:ph idx="1"/>
          </p:nvPr>
        </p:nvSpPr>
        <p:spPr/>
        <p:txBody>
          <a:bodyPr/>
          <a:lstStyle/>
          <a:p>
            <a:pPr>
              <a:defRPr/>
            </a:pPr>
            <a:r>
              <a:rPr lang="de-DE" altLang="de-DE" dirty="0" smtClean="0"/>
              <a:t>Flächen, Linien, Texte und Symbole, die </a:t>
            </a:r>
            <a:r>
              <a:rPr lang="de-DE" altLang="de-DE" i="1" dirty="0" smtClean="0"/>
              <a:t>nicht automatisch für einen bestimmten Maßstab erzeugt und platziert werden können</a:t>
            </a:r>
            <a:r>
              <a:rPr lang="de-DE" altLang="de-DE" dirty="0" smtClean="0"/>
              <a:t>.</a:t>
            </a:r>
          </a:p>
          <a:p>
            <a:pPr>
              <a:defRPr/>
            </a:pPr>
            <a:endParaRPr lang="de-DE" altLang="de-DE" dirty="0" smtClean="0"/>
          </a:p>
          <a:p>
            <a:pPr>
              <a:defRPr/>
            </a:pPr>
            <a:endParaRPr lang="de-DE" altLang="de-DE" dirty="0" smtClean="0"/>
          </a:p>
          <a:p>
            <a:pPr>
              <a:defRPr/>
            </a:pPr>
            <a:r>
              <a:rPr lang="de-DE" altLang="de-DE" dirty="0" smtClean="0"/>
              <a:t>POs </a:t>
            </a:r>
            <a:r>
              <a:rPr lang="de-DE" altLang="de-DE" dirty="0"/>
              <a:t>können nicht allein existieren, sondern nur in </a:t>
            </a:r>
            <a:br>
              <a:rPr lang="de-DE" altLang="de-DE" dirty="0"/>
            </a:br>
            <a:r>
              <a:rPr lang="de-DE" altLang="de-DE" dirty="0"/>
              <a:t>Relation zu einem Fachobjekt.</a:t>
            </a:r>
          </a:p>
          <a:p>
            <a:pPr>
              <a:defRPr/>
            </a:pPr>
            <a:r>
              <a:rPr lang="de-DE" altLang="de-DE" dirty="0" smtClean="0"/>
              <a:t>POs sind zu bilden, wenn</a:t>
            </a:r>
          </a:p>
          <a:p>
            <a:pPr lvl="1">
              <a:defRPr/>
            </a:pPr>
            <a:r>
              <a:rPr lang="de-DE" altLang="de-DE" dirty="0" smtClean="0"/>
              <a:t>durch den ALKIS-</a:t>
            </a:r>
            <a:r>
              <a:rPr lang="de-DE" altLang="de-DE" dirty="0" err="1" smtClean="0"/>
              <a:t>Signaturenkatalog</a:t>
            </a:r>
            <a:r>
              <a:rPr lang="de-DE" altLang="de-DE" dirty="0" smtClean="0"/>
              <a:t> zwingend vorgeschrieben,</a:t>
            </a:r>
          </a:p>
          <a:p>
            <a:pPr lvl="1">
              <a:defRPr/>
            </a:pPr>
            <a:r>
              <a:rPr lang="de-DE" altLang="de-DE" dirty="0" smtClean="0"/>
              <a:t>von einer vorgegebenen Standarddarstellung (Standardposition oder Signatureigenschaften, z.B. Schriftgröße) abgewichen werden soll,</a:t>
            </a:r>
          </a:p>
          <a:p>
            <a:pPr lvl="1">
              <a:defRPr/>
            </a:pPr>
            <a:r>
              <a:rPr lang="de-DE" altLang="de-DE" dirty="0" smtClean="0"/>
              <a:t>Darstellungen zusätzlich zur Standardposition erzeugt werden sollen</a:t>
            </a:r>
          </a:p>
          <a:p>
            <a:pPr marL="457200" lvl="1" indent="0">
              <a:buFontTx/>
              <a:buNone/>
              <a:defRPr/>
            </a:pPr>
            <a:r>
              <a:rPr lang="de-DE" altLang="de-DE" dirty="0" smtClean="0"/>
              <a:t>	oder</a:t>
            </a:r>
          </a:p>
          <a:p>
            <a:pPr lvl="1">
              <a:defRPr/>
            </a:pPr>
            <a:r>
              <a:rPr lang="de-DE" altLang="de-DE" dirty="0" smtClean="0"/>
              <a:t>eine Standarddarstellung unterdrückt werden soll.</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64517" name="Picture 2" descr="C:\Users\behr\AppData\Local\Temp\SNAGHTML525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4" y="476672"/>
            <a:ext cx="320357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3923928" y="2276872"/>
            <a:ext cx="4572000" cy="577081"/>
          </a:xfrm>
          <a:prstGeom prst="rect">
            <a:avLst/>
          </a:prstGeom>
        </p:spPr>
        <p:txBody>
          <a:bodyPr>
            <a:spAutoFit/>
          </a:bodyPr>
          <a:lstStyle/>
          <a:p>
            <a:r>
              <a:rPr lang="de-DE" sz="1050" dirty="0">
                <a:hlinkClick r:id="rId3"/>
              </a:rPr>
              <a:t>http://</a:t>
            </a:r>
            <a:r>
              <a:rPr lang="de-DE" sz="1050" dirty="0" smtClean="0">
                <a:hlinkClick r:id="rId3"/>
              </a:rPr>
              <a:t>www.adv-online.de/icc/extdeu/binarywriterservlet?imgUid=9d770252-df90-faff-de23-50376a112976&amp;uBasVariant=11111111-1111-1111-1111-111111111111&amp;isDownload=true</a:t>
            </a:r>
            <a:r>
              <a:rPr lang="de-DE" sz="1050" dirty="0" smtClean="0"/>
              <a:t> [2020-01-09]</a:t>
            </a:r>
            <a:endParaRPr lang="de-DE" sz="105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404664"/>
            <a:ext cx="7478713" cy="5832648"/>
          </a:xfrm>
        </p:spPr>
        <p:txBody>
          <a:bodyPr/>
          <a:lstStyle/>
          <a:p>
            <a:pPr marL="0" indent="0">
              <a:buNone/>
            </a:pPr>
            <a:r>
              <a:rPr lang="de-DE" sz="2000" b="1" dirty="0" smtClean="0"/>
              <a:t>Präsentationsobjekte</a:t>
            </a:r>
          </a:p>
          <a:p>
            <a:pPr marL="0" indent="0">
              <a:buNone/>
            </a:pPr>
            <a:endParaRPr lang="de-DE" dirty="0" smtClean="0"/>
          </a:p>
          <a:p>
            <a:pPr marL="0" indent="0">
              <a:buNone/>
            </a:pPr>
            <a:r>
              <a:rPr lang="de-DE" dirty="0" smtClean="0"/>
              <a:t>ALKIS unterscheidet zur Darstellung einer Katasterkarte verschiedene </a:t>
            </a:r>
            <a:r>
              <a:rPr lang="de-DE" b="1" dirty="0" smtClean="0"/>
              <a:t>maßstabsabhängige Darstellungen </a:t>
            </a:r>
            <a:r>
              <a:rPr lang="de-DE" dirty="0" smtClean="0"/>
              <a:t>(Modell):</a:t>
            </a:r>
          </a:p>
          <a:p>
            <a:pPr marL="0" indent="0">
              <a:buNone/>
            </a:pPr>
            <a:endParaRPr lang="de-DE" dirty="0" smtClean="0"/>
          </a:p>
          <a:p>
            <a:r>
              <a:rPr lang="de-DE" dirty="0" smtClean="0"/>
              <a:t>DLKM: Liegenschaftskataster-Modell (nur LK-Objekte ohne Darstellungen wie Platzierungen von Texten etc.)</a:t>
            </a:r>
          </a:p>
          <a:p>
            <a:endParaRPr lang="de-DE" dirty="0" smtClean="0"/>
          </a:p>
          <a:p>
            <a:r>
              <a:rPr lang="de-DE" dirty="0" smtClean="0"/>
              <a:t>DKKM500: Katasterkartenmodell 1:500 (Präsentationsobjekte wie </a:t>
            </a:r>
            <a:r>
              <a:rPr lang="de-DE" dirty="0" err="1" smtClean="0"/>
              <a:t>Flurstücksnummern</a:t>
            </a:r>
            <a:r>
              <a:rPr lang="de-DE" dirty="0" smtClean="0"/>
              <a:t>, Hausnummern, Straßennamen, die für eine Darstellung der Karte im Maßstab 1:500 optimiert sind)</a:t>
            </a:r>
          </a:p>
          <a:p>
            <a:r>
              <a:rPr lang="de-DE" dirty="0" smtClean="0"/>
              <a:t>DKKM1000: Katasterkartenmodell 1:1000 (Präsentationsobjekte wie </a:t>
            </a:r>
            <a:r>
              <a:rPr lang="de-DE" dirty="0" err="1" smtClean="0"/>
              <a:t>Flurstücksnummern</a:t>
            </a:r>
            <a:r>
              <a:rPr lang="de-DE" dirty="0" smtClean="0"/>
              <a:t>, Hausnummern, Straßennamen, die für eine Darstellung der Karte im Maßstab 1:1000 optimiert sind)</a:t>
            </a:r>
          </a:p>
          <a:p>
            <a:r>
              <a:rPr lang="de-DE" dirty="0" smtClean="0"/>
              <a:t>DKKM2000: Katasterkartenmodell 1:2000 (Präsentationsobjekte wie </a:t>
            </a:r>
            <a:r>
              <a:rPr lang="de-DE" dirty="0" err="1" smtClean="0"/>
              <a:t>Flurstücksnummern</a:t>
            </a:r>
            <a:r>
              <a:rPr lang="de-DE" dirty="0" smtClean="0"/>
              <a:t>, Hausnummern, Straßennamen, die für eine Darstellung der Karte im Maßstab 1:2000 optimiert sind)</a:t>
            </a:r>
          </a:p>
          <a:p>
            <a:r>
              <a:rPr lang="de-DE" dirty="0" smtClean="0"/>
              <a:t>DKKM5000: Katasterkartenmodell 1:5000 (Präsentationsobjekte wie </a:t>
            </a:r>
            <a:r>
              <a:rPr lang="de-DE" dirty="0" err="1" smtClean="0"/>
              <a:t>Flurstücksnummern</a:t>
            </a:r>
            <a:r>
              <a:rPr lang="de-DE" dirty="0" smtClean="0"/>
              <a:t>, Hausnummern, Straßennamen, die für eine Darstellung der Karte im Maßstab 1:5000 optimiert sind)</a:t>
            </a:r>
          </a:p>
          <a:p>
            <a:pPr marL="0" indent="0">
              <a:buNone/>
            </a:pPr>
            <a:endParaRPr lang="de-DE" dirty="0" smtClean="0"/>
          </a:p>
          <a:p>
            <a:endParaRPr lang="de-DE" dirty="0"/>
          </a:p>
        </p:txBody>
      </p:sp>
    </p:spTree>
    <p:extLst>
      <p:ext uri="{BB962C8B-B14F-4D97-AF65-F5344CB8AC3E}">
        <p14:creationId xmlns:p14="http://schemas.microsoft.com/office/powerpoint/2010/main" val="56506353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de-DE" altLang="de-DE" smtClean="0"/>
              <a:t>Beispiel: Textförmiges Präsentationsobjekt mit punktförmiger Textgeometrie</a:t>
            </a:r>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65540" name="Picture 2" descr="C:\Users\behr\AppData\Local\Temp\SNAGHTML54d3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73238"/>
            <a:ext cx="59023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7884368" y="764704"/>
            <a:ext cx="1152128" cy="338554"/>
          </a:xfrm>
          <a:prstGeom prst="rect">
            <a:avLst/>
          </a:prstGeom>
          <a:solidFill>
            <a:srgbClr val="FFFF00"/>
          </a:solidFill>
        </p:spPr>
        <p:txBody>
          <a:bodyPr wrap="square" rtlCol="0">
            <a:spAutoFit/>
          </a:bodyPr>
          <a:lstStyle/>
          <a:p>
            <a:pPr algn="ctr"/>
            <a:r>
              <a:rPr lang="de-DE" dirty="0" smtClean="0">
                <a:solidFill>
                  <a:schemeClr val="tx1">
                    <a:lumMod val="65000"/>
                    <a:lumOff val="35000"/>
                  </a:schemeClr>
                </a:solidFill>
              </a:rPr>
              <a:t>Detail</a:t>
            </a:r>
            <a:endParaRPr lang="de-D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Präsentation_erstellen ">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IGP_Einführung_SS11_b-1</Template>
  <TotalTime>0</TotalTime>
  <Words>6592</Words>
  <Application>Microsoft Office PowerPoint</Application>
  <PresentationFormat>Bildschirmpräsentation (4:3)</PresentationFormat>
  <Paragraphs>1014</Paragraphs>
  <Slides>102</Slides>
  <Notes>11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102</vt:i4>
      </vt:variant>
    </vt:vector>
  </HeadingPairs>
  <TitlesOfParts>
    <vt:vector size="110" baseType="lpstr">
      <vt:lpstr>Arial</vt:lpstr>
      <vt:lpstr>Calibri</vt:lpstr>
      <vt:lpstr>Courier New</vt:lpstr>
      <vt:lpstr>Tahoma</vt:lpstr>
      <vt:lpstr>Times</vt:lpstr>
      <vt:lpstr>Times New Roman</vt:lpstr>
      <vt:lpstr>Wingdings</vt:lpstr>
      <vt:lpstr>1_Präsentation_erstellen </vt:lpstr>
      <vt:lpstr>GDT: ALKIS-Strukturen</vt:lpstr>
      <vt:lpstr>Gliederung</vt:lpstr>
      <vt:lpstr>Begriffe (zur Erinnerung)</vt:lpstr>
      <vt:lpstr> Arbeitsgemeinschaft der Vermessungsverwaltungen der Länder der Bundesrepublik Deutschland (AdV) </vt:lpstr>
      <vt:lpstr>PowerPoint-Präsentation</vt:lpstr>
      <vt:lpstr>PowerPoint-Präsentation</vt:lpstr>
      <vt:lpstr>ALKIS</vt:lpstr>
      <vt:lpstr>Entwicklungsgeschichte I</vt:lpstr>
      <vt:lpstr>Entwicklungsgeschichte II</vt:lpstr>
      <vt:lpstr>Zweckbestimmung von ALKIS</vt:lpstr>
      <vt:lpstr>Begrifflichkeiten</vt:lpstr>
      <vt:lpstr>Gemeinsame Eigenschaften aller ALKIS-Objekte</vt:lpstr>
      <vt:lpstr>Modellvorstellung von Strukturdefinition und Daten</vt:lpstr>
      <vt:lpstr>Zentrale Begriffe</vt:lpstr>
      <vt:lpstr>Objekttypen</vt:lpstr>
      <vt:lpstr>AAA-Anwendungsschema</vt:lpstr>
      <vt:lpstr>Grundlegende Dokumente</vt:lpstr>
      <vt:lpstr>GeoInfoDok </vt:lpstr>
      <vt:lpstr>GeoInfoDok NEU ab 31.12.2023</vt:lpstr>
      <vt:lpstr>PowerPoint-Präsentation</vt:lpstr>
      <vt:lpstr>Zentrale Begriffe</vt:lpstr>
      <vt:lpstr>Ausschnitt aus Katalog Basisschema.</vt:lpstr>
      <vt:lpstr>Übungen</vt:lpstr>
      <vt:lpstr>PowerPoint-Präsentation</vt:lpstr>
      <vt:lpstr>PowerPoint-Präsentation</vt:lpstr>
      <vt:lpstr>Verwaltungsvorschrift für die Führung des Liegenschaftskatasters (VwVLK)</vt:lpstr>
      <vt:lpstr>VwVLK, darin wichtig für uns u.a.</vt:lpstr>
      <vt:lpstr>Festpunktvorschrift (VwVFP)</vt:lpstr>
      <vt:lpstr>PowerPoint-Präsentation</vt:lpstr>
      <vt:lpstr>Liegenschaftskataster - Begriffe</vt:lpstr>
      <vt:lpstr>PowerPoint-Präsentation</vt:lpstr>
      <vt:lpstr>ALKIS</vt:lpstr>
      <vt:lpstr>Übungen</vt:lpstr>
      <vt:lpstr>Normbasierte Austauschschnittstelle (NAS)</vt:lpstr>
      <vt:lpstr>Flurstücke: Definition</vt:lpstr>
      <vt:lpstr>Zu führende Angaben</vt:lpstr>
      <vt:lpstr>Flurstückskennzeichen</vt:lpstr>
      <vt:lpstr>Flurstückskennzeichen: Weitere Vorgaben</vt:lpstr>
      <vt:lpstr>Flurstück: Topologische Eigenschaften</vt:lpstr>
      <vt:lpstr>Flurstück -&gt; Lagebezeichnungsobjekt</vt:lpstr>
      <vt:lpstr>PowerPoint-Präsentation</vt:lpstr>
      <vt:lpstr>PowerPoint-Präsentation</vt:lpstr>
      <vt:lpstr>Kodierung in der NAS</vt:lpstr>
      <vt:lpstr>PowerPoint-Präsentation</vt:lpstr>
      <vt:lpstr>PowerPoint-Präsentation</vt:lpstr>
      <vt:lpstr>PowerPoint-Präsentation</vt:lpstr>
      <vt:lpstr>PowerPoint-Präsentation</vt:lpstr>
      <vt:lpstr>Gebäude</vt:lpstr>
      <vt:lpstr>PowerPoint-Präsentation</vt:lpstr>
      <vt:lpstr>PowerPoint-Präsentation</vt:lpstr>
      <vt:lpstr>Bauteile, Besondere Gebäudelinie</vt:lpstr>
      <vt:lpstr>Bauteile, Besondere Gebäudelinie II</vt:lpstr>
      <vt:lpstr>PowerPoint-Präsentation</vt:lpstr>
      <vt:lpstr>PowerPoint-Präsentation</vt:lpstr>
      <vt:lpstr>Übung: ALKIS-Auszug (Prof. Schröder)</vt:lpstr>
      <vt:lpstr>Weiteres Beispiel</vt:lpstr>
      <vt:lpstr>PowerPoint-Präsentation</vt:lpstr>
      <vt:lpstr>PowerPoint-Präsentation</vt:lpstr>
      <vt:lpstr>Darstellung der Flurstücksnummer</vt:lpstr>
      <vt:lpstr>AX_LagebezeichnungMitHausnummer </vt:lpstr>
      <vt:lpstr>Gebäude</vt:lpstr>
      <vt:lpstr>Weiteres Beispiel für Kodierung in der NAS</vt:lpstr>
      <vt:lpstr>Historische Flurstücke</vt:lpstr>
      <vt:lpstr>PowerPoint-Präsentation</vt:lpstr>
      <vt:lpstr>Lagefestpunkte des Liegenschaftskatasters</vt:lpstr>
      <vt:lpstr>PowerPoint-Präsentation</vt:lpstr>
      <vt:lpstr>Grenzpunkte</vt:lpstr>
      <vt:lpstr>Grenzpunkt: Definition</vt:lpstr>
      <vt:lpstr>PowerPoint-Präsentation</vt:lpstr>
      <vt:lpstr>PowerPoint-Präsentation</vt:lpstr>
      <vt:lpstr>PowerPoint-Präsentation</vt:lpstr>
      <vt:lpstr>Aufnahmepunkt, Punktort</vt:lpstr>
      <vt:lpstr>PowerPoint-Präsentation</vt:lpstr>
      <vt:lpstr>Tatsächliche Nutzung</vt:lpstr>
      <vt:lpstr>PowerPoint-Präsentation</vt:lpstr>
      <vt:lpstr>Objektartenbereich „Tatsächliche Nutzung“ Objektartengruppe „Siedlung“</vt:lpstr>
      <vt:lpstr>Objektartenbereich „Tatsächliche Nutzung“ Objektartengruppe „Siedlung“</vt:lpstr>
      <vt:lpstr>Objektartenbereich „Tatsächliche Nutzung“ Objektartengruppe „Verkehr“</vt:lpstr>
      <vt:lpstr>Objektartenbereich „Tatsächliche Nutzung“ Objektartengruppe „Vegetation“</vt:lpstr>
      <vt:lpstr>Objektartenbereich „Tatsächliche Nutzung“ Objektartengruppe „Gewässer“</vt:lpstr>
      <vt:lpstr>Objektartengruppe: Angabe zur Historie</vt:lpstr>
      <vt:lpstr>PowerPoint-Präsentation</vt:lpstr>
      <vt:lpstr>Personen- und Bestandsdaten</vt:lpstr>
      <vt:lpstr>Übung: GuD_ALKIS_60_601_Auszug_Kettemann</vt:lpstr>
      <vt:lpstr>AX_Buchungsstelle: Kodierung in der NAS</vt:lpstr>
      <vt:lpstr>AX_Buchungsblatt: Codierung in der NAS</vt:lpstr>
      <vt:lpstr>AX_Namensnummer: Codierung in der NAS</vt:lpstr>
      <vt:lpstr>AX_Person: Kodierung in der NAS</vt:lpstr>
      <vt:lpstr>PowerPoint-Präsentation</vt:lpstr>
      <vt:lpstr>Bauwerke, Einrichtungen und sonstige Angaben</vt:lpstr>
      <vt:lpstr>Objektartengruppe Reliefformen</vt:lpstr>
      <vt:lpstr>Öffentlich-rechtliche und sonstige Festlegungen</vt:lpstr>
      <vt:lpstr>Bodenschätzung</vt:lpstr>
      <vt:lpstr>Administrative Gebietseinheiten</vt:lpstr>
      <vt:lpstr>Bauwerke, Einrichtungen und sonstige Angaben</vt:lpstr>
      <vt:lpstr>PowerPoint-Präsentation</vt:lpstr>
      <vt:lpstr>Präsentationsobjekte (PO) </vt:lpstr>
      <vt:lpstr>PowerPoint-Präsentation</vt:lpstr>
      <vt:lpstr>Beispiel: Textförmiges Präsentationsobjekt mit punktförmiger Textgeometrie</vt:lpstr>
      <vt:lpstr>Schlüsselbegriffe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Web-Engineering I</dc:title>
  <dc:creator>Franz-Josef Behr</dc:creator>
  <cp:lastModifiedBy>FJ Behr</cp:lastModifiedBy>
  <cp:revision>349</cp:revision>
  <cp:lastPrinted>2016-01-07T08:39:38Z</cp:lastPrinted>
  <dcterms:created xsi:type="dcterms:W3CDTF">1995-05-28T16:26:58Z</dcterms:created>
  <dcterms:modified xsi:type="dcterms:W3CDTF">2023-10-21T07:41:34Z</dcterms:modified>
</cp:coreProperties>
</file>