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sldIdLst>
    <p:sldId id="256" r:id="rId2"/>
    <p:sldId id="319" r:id="rId3"/>
    <p:sldId id="287" r:id="rId4"/>
    <p:sldId id="348" r:id="rId5"/>
    <p:sldId id="349" r:id="rId6"/>
    <p:sldId id="350" r:id="rId7"/>
    <p:sldId id="351" r:id="rId8"/>
    <p:sldId id="352" r:id="rId9"/>
    <p:sldId id="397" r:id="rId10"/>
    <p:sldId id="371" r:id="rId11"/>
    <p:sldId id="438" r:id="rId12"/>
    <p:sldId id="439" r:id="rId13"/>
    <p:sldId id="440" r:id="rId14"/>
    <p:sldId id="441" r:id="rId15"/>
    <p:sldId id="458" r:id="rId16"/>
    <p:sldId id="459" r:id="rId17"/>
    <p:sldId id="386" r:id="rId18"/>
    <p:sldId id="391" r:id="rId19"/>
    <p:sldId id="392" r:id="rId20"/>
    <p:sldId id="442" r:id="rId21"/>
    <p:sldId id="466"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389" r:id="rId36"/>
    <p:sldId id="407" r:id="rId37"/>
    <p:sldId id="467" r:id="rId38"/>
    <p:sldId id="405" r:id="rId39"/>
    <p:sldId id="406" r:id="rId40"/>
    <p:sldId id="359" r:id="rId41"/>
    <p:sldId id="361" r:id="rId42"/>
    <p:sldId id="362" r:id="rId43"/>
    <p:sldId id="410" r:id="rId44"/>
    <p:sldId id="364" r:id="rId45"/>
    <p:sldId id="365" r:id="rId46"/>
    <p:sldId id="366" r:id="rId47"/>
    <p:sldId id="367" r:id="rId48"/>
    <p:sldId id="368" r:id="rId49"/>
    <p:sldId id="369" r:id="rId50"/>
    <p:sldId id="370" r:id="rId51"/>
    <p:sldId id="411" r:id="rId52"/>
    <p:sldId id="354" r:id="rId53"/>
    <p:sldId id="355" r:id="rId54"/>
    <p:sldId id="356" r:id="rId55"/>
    <p:sldId id="357" r:id="rId56"/>
    <p:sldId id="426" r:id="rId57"/>
    <p:sldId id="427" r:id="rId58"/>
    <p:sldId id="428" r:id="rId59"/>
    <p:sldId id="376" r:id="rId60"/>
    <p:sldId id="429" r:id="rId61"/>
    <p:sldId id="462" r:id="rId62"/>
    <p:sldId id="326" r:id="rId63"/>
    <p:sldId id="328" r:id="rId64"/>
    <p:sldId id="327" r:id="rId65"/>
    <p:sldId id="425" r:id="rId66"/>
    <p:sldId id="387" r:id="rId67"/>
    <p:sldId id="388" r:id="rId68"/>
    <p:sldId id="456" r:id="rId69"/>
    <p:sldId id="457" r:id="rId70"/>
    <p:sldId id="395" r:id="rId71"/>
    <p:sldId id="463" r:id="rId72"/>
    <p:sldId id="399" r:id="rId73"/>
    <p:sldId id="464" r:id="rId74"/>
    <p:sldId id="400" r:id="rId75"/>
    <p:sldId id="401" r:id="rId76"/>
    <p:sldId id="402" r:id="rId77"/>
    <p:sldId id="403" r:id="rId78"/>
    <p:sldId id="404" r:id="rId79"/>
    <p:sldId id="465" r:id="rId80"/>
    <p:sldId id="383" r:id="rId81"/>
    <p:sldId id="373" r:id="rId82"/>
    <p:sldId id="430" r:id="rId83"/>
    <p:sldId id="431" r:id="rId84"/>
    <p:sldId id="432" r:id="rId85"/>
    <p:sldId id="433" r:id="rId86"/>
    <p:sldId id="469" r:id="rId87"/>
    <p:sldId id="435" r:id="rId88"/>
    <p:sldId id="382" r:id="rId89"/>
    <p:sldId id="377" r:id="rId90"/>
    <p:sldId id="468" r:id="rId91"/>
    <p:sldId id="437" r:id="rId92"/>
    <p:sldId id="394" r:id="rId93"/>
    <p:sldId id="408" r:id="rId94"/>
    <p:sldId id="409" r:id="rId95"/>
    <p:sldId id="393" r:id="rId96"/>
    <p:sldId id="460" r:id="rId97"/>
    <p:sldId id="461" r:id="rId98"/>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71EB31A9-19A4-4FB6-9048-F79BD4E8174A}">
          <p14:sldIdLst>
            <p14:sldId id="256"/>
            <p14:sldId id="319"/>
            <p14:sldId id="287"/>
            <p14:sldId id="348"/>
            <p14:sldId id="349"/>
            <p14:sldId id="350"/>
            <p14:sldId id="351"/>
            <p14:sldId id="352"/>
            <p14:sldId id="397"/>
          </p14:sldIdLst>
        </p14:section>
        <p14:section name="Vektorformate" id="{B087759A-E58C-4D5C-AAFC-67A5B07A7800}">
          <p14:sldIdLst>
            <p14:sldId id="371"/>
          </p14:sldIdLst>
        </p14:section>
        <p14:section name="XML-basierte Formate" id="{5C0AC9D7-7859-4304-B0C3-BB8F192217C2}">
          <p14:sldIdLst>
            <p14:sldId id="438"/>
            <p14:sldId id="439"/>
            <p14:sldId id="440"/>
            <p14:sldId id="441"/>
            <p14:sldId id="458"/>
            <p14:sldId id="459"/>
            <p14:sldId id="386"/>
            <p14:sldId id="391"/>
            <p14:sldId id="392"/>
            <p14:sldId id="442"/>
            <p14:sldId id="466"/>
            <p14:sldId id="443"/>
            <p14:sldId id="444"/>
            <p14:sldId id="445"/>
            <p14:sldId id="446"/>
            <p14:sldId id="447"/>
            <p14:sldId id="448"/>
            <p14:sldId id="449"/>
            <p14:sldId id="450"/>
            <p14:sldId id="451"/>
            <p14:sldId id="452"/>
            <p14:sldId id="453"/>
            <p14:sldId id="454"/>
            <p14:sldId id="455"/>
          </p14:sldIdLst>
        </p14:section>
        <p14:section name="Abschnitt ohne Titel" id="{989AE22F-67FC-47F6-9B77-BDCA861F3AEB}">
          <p14:sldIdLst>
            <p14:sldId id="389"/>
            <p14:sldId id="407"/>
            <p14:sldId id="467"/>
            <p14:sldId id="405"/>
            <p14:sldId id="406"/>
            <p14:sldId id="359"/>
            <p14:sldId id="361"/>
            <p14:sldId id="362"/>
            <p14:sldId id="410"/>
            <p14:sldId id="364"/>
            <p14:sldId id="365"/>
            <p14:sldId id="366"/>
            <p14:sldId id="367"/>
            <p14:sldId id="368"/>
            <p14:sldId id="369"/>
          </p14:sldIdLst>
        </p14:section>
        <p14:section name="Abschnitt ohne Titel" id="{172C0084-8AD9-4695-8FE1-6EBE1D0CBFD3}">
          <p14:sldIdLst>
            <p14:sldId id="370"/>
            <p14:sldId id="411"/>
            <p14:sldId id="354"/>
            <p14:sldId id="355"/>
            <p14:sldId id="356"/>
            <p14:sldId id="357"/>
          </p14:sldIdLst>
        </p14:section>
        <p14:section name="Simple Features, WKT" id="{A0646DC9-1BE1-4C16-B83E-120A5F71573A}">
          <p14:sldIdLst>
            <p14:sldId id="426"/>
            <p14:sldId id="427"/>
            <p14:sldId id="428"/>
            <p14:sldId id="376"/>
            <p14:sldId id="429"/>
          </p14:sldIdLst>
        </p14:section>
        <p14:section name="Abschnitt ohne Titel" id="{2B4BF111-FF70-47AF-A43F-F33246444C23}">
          <p14:sldIdLst>
            <p14:sldId id="462"/>
            <p14:sldId id="326"/>
            <p14:sldId id="328"/>
            <p14:sldId id="327"/>
            <p14:sldId id="425"/>
            <p14:sldId id="387"/>
            <p14:sldId id="388"/>
            <p14:sldId id="456"/>
            <p14:sldId id="457"/>
          </p14:sldIdLst>
        </p14:section>
        <p14:section name="Abschnitt ohne Titel" id="{FD7C9A74-572B-482C-A595-BF038C16116E}">
          <p14:sldIdLst/>
        </p14:section>
        <p14:section name="Abschnitt ohne Titel" id="{B1D10AD1-BDC7-4CC0-8DBE-A87D61EE567C}">
          <p14:sldIdLst>
            <p14:sldId id="395"/>
            <p14:sldId id="463"/>
            <p14:sldId id="399"/>
            <p14:sldId id="464"/>
            <p14:sldId id="400"/>
            <p14:sldId id="401"/>
            <p14:sldId id="402"/>
          </p14:sldIdLst>
        </p14:section>
        <p14:section name="Abschnitt ohne Titel" id="{10E8E13C-D124-49CF-A38B-56A4A878B5F6}">
          <p14:sldIdLst>
            <p14:sldId id="403"/>
            <p14:sldId id="404"/>
            <p14:sldId id="465"/>
          </p14:sldIdLst>
        </p14:section>
        <p14:section name="Rasterformate" id="{5E089902-58D7-421E-83F9-A22348C980C1}">
          <p14:sldIdLst>
            <p14:sldId id="383"/>
            <p14:sldId id="373"/>
            <p14:sldId id="430"/>
            <p14:sldId id="431"/>
            <p14:sldId id="432"/>
            <p14:sldId id="433"/>
            <p14:sldId id="469"/>
            <p14:sldId id="435"/>
            <p14:sldId id="382"/>
            <p14:sldId id="377"/>
            <p14:sldId id="468"/>
            <p14:sldId id="437"/>
            <p14:sldId id="394"/>
          </p14:sldIdLst>
        </p14:section>
        <p14:section name="zeichenkodierung" id="{01C308D9-16C9-4D0C-9EFD-3EE0109F21AC}">
          <p14:sldIdLst>
            <p14:sldId id="408"/>
            <p14:sldId id="409"/>
            <p14:sldId id="393"/>
            <p14:sldId id="460"/>
            <p14:sldId id="4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E89364"/>
    <a:srgbClr val="FFCCCC"/>
    <a:srgbClr val="99CCFF"/>
    <a:srgbClr val="9999FF"/>
    <a:srgbClr val="CCFF99"/>
    <a:srgbClr val="99FFCC"/>
    <a:srgbClr val="33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1357" autoAdjust="0"/>
  </p:normalViewPr>
  <p:slideViewPr>
    <p:cSldViewPr snapToGrid="0">
      <p:cViewPr varScale="1">
        <p:scale>
          <a:sx n="99" d="100"/>
          <a:sy n="99" d="100"/>
        </p:scale>
        <p:origin x="1018" y="51"/>
      </p:cViewPr>
      <p:guideLst>
        <p:guide orient="horz" pos="2160"/>
        <p:guide pos="2880"/>
      </p:guideLst>
    </p:cSldViewPr>
  </p:slideViewPr>
  <p:outlineViewPr>
    <p:cViewPr>
      <p:scale>
        <a:sx n="33" d="100"/>
        <a:sy n="33" d="100"/>
      </p:scale>
      <p:origin x="0" y="15858"/>
    </p:cViewPr>
  </p:outlineViewPr>
  <p:notesTextViewPr>
    <p:cViewPr>
      <p:scale>
        <a:sx n="100" d="100"/>
        <a:sy n="100" d="100"/>
      </p:scale>
      <p:origin x="0" y="0"/>
    </p:cViewPr>
  </p:notesTextViewPr>
  <p:sorterViewPr>
    <p:cViewPr>
      <p:scale>
        <a:sx n="100" d="100"/>
        <a:sy n="100" d="100"/>
      </p:scale>
      <p:origin x="0" y="40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30" tIns="46064" rIns="92130" bIns="46064" numCol="1" anchor="t" anchorCtr="0" compatLnSpc="1">
            <a:prstTxWarp prst="textNoShape">
              <a:avLst/>
            </a:prstTxWarp>
          </a:bodyPr>
          <a:lstStyle>
            <a:lvl1pPr>
              <a:defRPr sz="1300">
                <a:latin typeface="Arial" pitchFamily="34" charset="0"/>
              </a:defRPr>
            </a:lvl1pPr>
          </a:lstStyle>
          <a:p>
            <a:pPr>
              <a:defRPr/>
            </a:pPr>
            <a:endParaRPr lang="de-DE"/>
          </a:p>
        </p:txBody>
      </p:sp>
      <p:sp>
        <p:nvSpPr>
          <p:cNvPr id="22531"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2130" tIns="46064" rIns="92130" bIns="46064" numCol="1" anchor="t" anchorCtr="0" compatLnSpc="1">
            <a:prstTxWarp prst="textNoShape">
              <a:avLst/>
            </a:prstTxWarp>
          </a:bodyPr>
          <a:lstStyle>
            <a:lvl1pPr algn="r">
              <a:defRPr sz="1300">
                <a:latin typeface="Arial" pitchFamily="34" charset="0"/>
              </a:defRPr>
            </a:lvl1pPr>
          </a:lstStyle>
          <a:p>
            <a:pPr>
              <a:defRPr/>
            </a:pPr>
            <a:endParaRPr lang="de-DE"/>
          </a:p>
        </p:txBody>
      </p:sp>
      <p:sp>
        <p:nvSpPr>
          <p:cNvPr id="51204"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2130" tIns="46064" rIns="92130" bIns="4606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2130" tIns="46064" rIns="92130" bIns="46064" numCol="1" anchor="b" anchorCtr="0" compatLnSpc="1">
            <a:prstTxWarp prst="textNoShape">
              <a:avLst/>
            </a:prstTxWarp>
          </a:bodyPr>
          <a:lstStyle>
            <a:lvl1pPr>
              <a:defRPr sz="1300">
                <a:latin typeface="Arial" pitchFamily="34" charset="0"/>
              </a:defRPr>
            </a:lvl1pPr>
          </a:lstStyle>
          <a:p>
            <a:pPr>
              <a:defRPr/>
            </a:pPr>
            <a:endParaRPr lang="de-DE"/>
          </a:p>
        </p:txBody>
      </p:sp>
      <p:sp>
        <p:nvSpPr>
          <p:cNvPr id="22535"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2130" tIns="46064" rIns="92130" bIns="46064" numCol="1" anchor="b" anchorCtr="0" compatLnSpc="1">
            <a:prstTxWarp prst="textNoShape">
              <a:avLst/>
            </a:prstTxWarp>
          </a:bodyPr>
          <a:lstStyle>
            <a:lvl1pPr algn="r">
              <a:defRPr sz="1300">
                <a:latin typeface="Arial" pitchFamily="34" charset="0"/>
              </a:defRPr>
            </a:lvl1pPr>
          </a:lstStyle>
          <a:p>
            <a:pPr>
              <a:defRPr/>
            </a:pPr>
            <a:fld id="{F31C3366-896C-4F46-971A-C03512B585BB}" type="slidenum">
              <a:rPr lang="de-DE"/>
              <a:pPr>
                <a:defRPr/>
              </a:pPr>
              <a:t>‹Nr.›</a:t>
            </a:fld>
            <a:endParaRPr lang="de-DE"/>
          </a:p>
        </p:txBody>
      </p:sp>
    </p:spTree>
    <p:extLst>
      <p:ext uri="{BB962C8B-B14F-4D97-AF65-F5344CB8AC3E}">
        <p14:creationId xmlns:p14="http://schemas.microsoft.com/office/powerpoint/2010/main" val="1927247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dal.org/"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buFontTx/>
              <a:buChar char="•"/>
            </a:pPr>
            <a:r>
              <a:rPr lang="de-DE" altLang="de-DE" sz="1800" smtClean="0">
                <a:latin typeface="Arial" charset="0"/>
              </a:rPr>
              <a:t>XML-basierte Auszeichnungssprache für Geodaten</a:t>
            </a:r>
          </a:p>
          <a:p>
            <a:pPr lvl="1" eaLnBrk="1" hangingPunct="1">
              <a:lnSpc>
                <a:spcPct val="80000"/>
              </a:lnSpc>
              <a:buFontTx/>
              <a:buChar char="•"/>
            </a:pPr>
            <a:r>
              <a:rPr lang="de-DE" altLang="de-DE" sz="1800" smtClean="0">
                <a:latin typeface="Arial" charset="0"/>
              </a:rPr>
              <a:t>ursprünglich für Google Earth entwickelt</a:t>
            </a:r>
          </a:p>
          <a:p>
            <a:pPr lvl="1" eaLnBrk="1" hangingPunct="1">
              <a:lnSpc>
                <a:spcPct val="80000"/>
              </a:lnSpc>
              <a:buFontTx/>
              <a:buChar char="•"/>
            </a:pPr>
            <a:r>
              <a:rPr lang="de-DE" altLang="de-DE" sz="1800" smtClean="0">
                <a:latin typeface="Arial" charset="0"/>
              </a:rPr>
              <a:t>seit 2008 OGC-Standard</a:t>
            </a:r>
          </a:p>
          <a:p>
            <a:pPr lvl="1" eaLnBrk="1" hangingPunct="1">
              <a:lnSpc>
                <a:spcPct val="80000"/>
              </a:lnSpc>
              <a:buFontTx/>
              <a:buChar char="•"/>
            </a:pPr>
            <a:r>
              <a:rPr lang="de-DE" altLang="de-DE" sz="1800" smtClean="0">
                <a:latin typeface="Arial" charset="0"/>
              </a:rPr>
              <a:t>Darstellung 2- und 3-dimensionaler Daten</a:t>
            </a:r>
          </a:p>
          <a:p>
            <a:pPr lvl="1" eaLnBrk="1" hangingPunct="1">
              <a:lnSpc>
                <a:spcPct val="80000"/>
              </a:lnSpc>
              <a:buFontTx/>
              <a:buChar char="•"/>
            </a:pPr>
            <a:r>
              <a:rPr lang="de-DE" altLang="de-DE" sz="1800" smtClean="0">
                <a:latin typeface="Arial" charset="0"/>
              </a:rPr>
              <a:t>zeitliche Animation</a:t>
            </a:r>
          </a:p>
          <a:p>
            <a:pPr lvl="1" eaLnBrk="1" hangingPunct="1">
              <a:lnSpc>
                <a:spcPct val="80000"/>
              </a:lnSpc>
              <a:buFontTx/>
              <a:buChar char="•"/>
            </a:pPr>
            <a:r>
              <a:rPr lang="de-DE" altLang="de-DE" sz="1800" smtClean="0">
                <a:latin typeface="Arial" charset="0"/>
              </a:rPr>
              <a:t>Einbindung von 3D-Modellen</a:t>
            </a:r>
          </a:p>
          <a:p>
            <a:endParaRPr lang="de-DE" altLang="de-DE" smtClean="0">
              <a:latin typeface="Arial" charset="0"/>
            </a:endParaRPr>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CC64AA-95C3-492A-B90C-32FA6A113019}" type="slidenum">
              <a:rPr lang="de-DE" altLang="de-DE" sz="1300" smtClean="0"/>
              <a:pPr eaLnBrk="1" hangingPunct="1">
                <a:spcBef>
                  <a:spcPct val="0"/>
                </a:spcBef>
              </a:pPr>
              <a:t>31</a:t>
            </a:fld>
            <a:endParaRPr lang="de-DE" altLang="de-DE"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de-DE" dirty="0" smtClean="0"/>
              <a:t>.</a:t>
            </a:r>
            <a:r>
              <a:rPr lang="de-DE" altLang="de-DE" b="1" dirty="0" err="1" smtClean="0"/>
              <a:t>shp</a:t>
            </a:r>
            <a:r>
              <a:rPr lang="de-DE" altLang="de-DE" dirty="0" smtClean="0"/>
              <a:t>: </a:t>
            </a:r>
            <a:r>
              <a:rPr lang="de-DE" altLang="de-DE" dirty="0" err="1" smtClean="0"/>
              <a:t>direct</a:t>
            </a:r>
            <a:r>
              <a:rPr lang="de-DE" altLang="de-DE" dirty="0" smtClean="0"/>
              <a:t> </a:t>
            </a:r>
            <a:r>
              <a:rPr lang="de-DE" altLang="de-DE" dirty="0" err="1" smtClean="0"/>
              <a:t>access</a:t>
            </a:r>
            <a:r>
              <a:rPr lang="de-DE" altLang="de-DE" dirty="0" smtClean="0"/>
              <a:t>, variable-</a:t>
            </a:r>
            <a:r>
              <a:rPr lang="de-DE" altLang="de-DE" dirty="0" err="1" smtClean="0"/>
              <a:t>record</a:t>
            </a:r>
            <a:r>
              <a:rPr lang="de-DE" altLang="de-DE" dirty="0" smtClean="0"/>
              <a:t>-</a:t>
            </a:r>
            <a:r>
              <a:rPr lang="de-DE" altLang="de-DE" dirty="0" err="1" smtClean="0"/>
              <a:t>length</a:t>
            </a:r>
            <a:r>
              <a:rPr lang="de-DE" altLang="de-DE" dirty="0" smtClean="0"/>
              <a:t> </a:t>
            </a:r>
            <a:r>
              <a:rPr lang="de-DE" altLang="de-DE" dirty="0" err="1" smtClean="0"/>
              <a:t>file</a:t>
            </a:r>
            <a:r>
              <a:rPr lang="de-DE" altLang="de-DE" dirty="0" smtClean="0"/>
              <a:t> in </a:t>
            </a:r>
            <a:r>
              <a:rPr lang="de-DE" altLang="de-DE" dirty="0" err="1" smtClean="0"/>
              <a:t>which</a:t>
            </a:r>
            <a:r>
              <a:rPr lang="de-DE" altLang="de-DE" dirty="0" smtClean="0"/>
              <a:t> </a:t>
            </a:r>
            <a:r>
              <a:rPr lang="de-DE" altLang="de-DE" dirty="0" err="1" smtClean="0"/>
              <a:t>each</a:t>
            </a:r>
            <a:r>
              <a:rPr lang="de-DE" altLang="de-DE" dirty="0" smtClean="0"/>
              <a:t> </a:t>
            </a:r>
            <a:r>
              <a:rPr lang="de-DE" altLang="de-DE" dirty="0" err="1" smtClean="0"/>
              <a:t>record</a:t>
            </a:r>
            <a:r>
              <a:rPr lang="de-DE" altLang="de-DE" dirty="0" smtClean="0"/>
              <a:t> </a:t>
            </a:r>
            <a:r>
              <a:rPr lang="de-DE" altLang="de-DE" dirty="0" err="1" smtClean="0"/>
              <a:t>describes</a:t>
            </a:r>
            <a:r>
              <a:rPr lang="de-DE" altLang="de-DE" dirty="0" smtClean="0"/>
              <a:t> a </a:t>
            </a:r>
            <a:r>
              <a:rPr lang="de-DE" altLang="de-DE" dirty="0" err="1" smtClean="0"/>
              <a:t>shape</a:t>
            </a:r>
            <a:r>
              <a:rPr lang="de-DE" altLang="de-DE" dirty="0" smtClean="0"/>
              <a:t> </a:t>
            </a:r>
            <a:r>
              <a:rPr lang="de-DE" altLang="de-DE" dirty="0" err="1" smtClean="0"/>
              <a:t>with</a:t>
            </a:r>
            <a:r>
              <a:rPr lang="de-DE" altLang="de-DE" dirty="0" smtClean="0"/>
              <a:t> a </a:t>
            </a:r>
            <a:r>
              <a:rPr lang="de-DE" altLang="de-DE" dirty="0" err="1" smtClean="0"/>
              <a:t>list</a:t>
            </a:r>
            <a:r>
              <a:rPr lang="de-DE" altLang="de-DE" dirty="0" smtClean="0"/>
              <a:t> </a:t>
            </a:r>
            <a:r>
              <a:rPr lang="de-DE" altLang="de-DE" dirty="0" err="1" smtClean="0"/>
              <a:t>of</a:t>
            </a:r>
            <a:r>
              <a:rPr lang="de-DE" altLang="de-DE" dirty="0" smtClean="0"/>
              <a:t> </a:t>
            </a:r>
            <a:r>
              <a:rPr lang="de-DE" altLang="de-DE" dirty="0" err="1" smtClean="0"/>
              <a:t>its</a:t>
            </a:r>
            <a:r>
              <a:rPr lang="de-DE" altLang="de-DE" dirty="0" smtClean="0"/>
              <a:t> </a:t>
            </a:r>
            <a:r>
              <a:rPr lang="de-DE" altLang="de-DE" dirty="0" err="1" smtClean="0"/>
              <a:t>vertices</a:t>
            </a:r>
            <a:r>
              <a:rPr lang="de-DE" altLang="de-DE" dirty="0" smtClean="0"/>
              <a:t>.</a:t>
            </a:r>
          </a:p>
          <a:p>
            <a:pPr eaLnBrk="1" hangingPunct="1"/>
            <a:r>
              <a:rPr lang="de-DE" altLang="de-DE" dirty="0" smtClean="0"/>
              <a:t>In </a:t>
            </a:r>
            <a:r>
              <a:rPr lang="de-DE" altLang="de-DE" dirty="0" err="1" smtClean="0"/>
              <a:t>the</a:t>
            </a:r>
            <a:r>
              <a:rPr lang="de-DE" altLang="de-DE" dirty="0" smtClean="0"/>
              <a:t> </a:t>
            </a:r>
            <a:r>
              <a:rPr lang="de-DE" altLang="de-DE" b="1" dirty="0" err="1" smtClean="0"/>
              <a:t>index</a:t>
            </a:r>
            <a:r>
              <a:rPr lang="de-DE" altLang="de-DE" dirty="0" smtClean="0"/>
              <a:t> </a:t>
            </a:r>
            <a:r>
              <a:rPr lang="de-DE" altLang="de-DE" dirty="0" err="1" smtClean="0"/>
              <a:t>file</a:t>
            </a:r>
            <a:r>
              <a:rPr lang="de-DE" altLang="de-DE" dirty="0" smtClean="0"/>
              <a:t>, </a:t>
            </a:r>
            <a:r>
              <a:rPr lang="de-DE" altLang="de-DE" dirty="0" err="1" smtClean="0"/>
              <a:t>each</a:t>
            </a:r>
            <a:r>
              <a:rPr lang="de-DE" altLang="de-DE" dirty="0" smtClean="0"/>
              <a:t> </a:t>
            </a:r>
            <a:r>
              <a:rPr lang="de-DE" altLang="de-DE" dirty="0" err="1" smtClean="0"/>
              <a:t>record</a:t>
            </a:r>
            <a:r>
              <a:rPr lang="de-DE" altLang="de-DE" dirty="0" smtClean="0"/>
              <a:t> </a:t>
            </a:r>
            <a:r>
              <a:rPr lang="de-DE" altLang="de-DE" dirty="0" err="1" smtClean="0"/>
              <a:t>contains</a:t>
            </a:r>
            <a:r>
              <a:rPr lang="de-DE" altLang="de-DE" dirty="0" smtClean="0"/>
              <a:t> </a:t>
            </a:r>
            <a:r>
              <a:rPr lang="de-DE" altLang="de-DE" dirty="0" err="1" smtClean="0"/>
              <a:t>the</a:t>
            </a:r>
            <a:r>
              <a:rPr lang="de-DE" altLang="de-DE" dirty="0" smtClean="0"/>
              <a:t> </a:t>
            </a:r>
            <a:r>
              <a:rPr lang="de-DE" altLang="de-DE" dirty="0" err="1" smtClean="0"/>
              <a:t>offset</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corresponding</a:t>
            </a:r>
            <a:r>
              <a:rPr lang="de-DE" altLang="de-DE" dirty="0" smtClean="0"/>
              <a:t> </a:t>
            </a:r>
            <a:r>
              <a:rPr lang="de-DE" altLang="de-DE" dirty="0" err="1" smtClean="0"/>
              <a:t>main</a:t>
            </a:r>
            <a:r>
              <a:rPr lang="de-DE" altLang="de-DE" dirty="0" smtClean="0"/>
              <a:t> </a:t>
            </a:r>
            <a:r>
              <a:rPr lang="de-DE" altLang="de-DE" dirty="0" err="1" smtClean="0"/>
              <a:t>file</a:t>
            </a:r>
            <a:r>
              <a:rPr lang="de-DE" altLang="de-DE" dirty="0" smtClean="0"/>
              <a:t> </a:t>
            </a:r>
            <a:r>
              <a:rPr lang="de-DE" altLang="de-DE" dirty="0" err="1" smtClean="0"/>
              <a:t>record</a:t>
            </a:r>
            <a:r>
              <a:rPr lang="de-DE" altLang="de-DE" dirty="0" smtClean="0"/>
              <a:t> </a:t>
            </a:r>
            <a:r>
              <a:rPr lang="de-DE" altLang="de-DE" dirty="0" err="1" smtClean="0"/>
              <a:t>from</a:t>
            </a:r>
            <a:r>
              <a:rPr lang="de-DE" altLang="de-DE" dirty="0" smtClean="0"/>
              <a:t> </a:t>
            </a:r>
            <a:r>
              <a:rPr lang="de-DE" altLang="de-DE" dirty="0" err="1" smtClean="0"/>
              <a:t>the</a:t>
            </a:r>
            <a:r>
              <a:rPr lang="de-DE" altLang="de-DE" dirty="0" smtClean="0"/>
              <a:t> </a:t>
            </a:r>
            <a:r>
              <a:rPr lang="de-DE" altLang="de-DE" dirty="0" err="1" smtClean="0"/>
              <a:t>beginning</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main</a:t>
            </a:r>
            <a:r>
              <a:rPr lang="de-DE" altLang="de-DE" dirty="0" smtClean="0"/>
              <a:t> </a:t>
            </a:r>
            <a:r>
              <a:rPr lang="de-DE" altLang="de-DE" dirty="0" err="1" smtClean="0"/>
              <a:t>file</a:t>
            </a:r>
            <a:r>
              <a:rPr lang="de-DE" altLang="de-DE" dirty="0" smtClean="0"/>
              <a:t>. </a:t>
            </a:r>
          </a:p>
          <a:p>
            <a:pPr eaLnBrk="1" hangingPunct="1"/>
            <a:r>
              <a:rPr lang="de-DE" altLang="de-DE" dirty="0" smtClean="0"/>
              <a:t>The </a:t>
            </a:r>
            <a:r>
              <a:rPr lang="de-DE" altLang="de-DE" b="1" dirty="0" smtClean="0"/>
              <a:t>dBASE</a:t>
            </a:r>
            <a:r>
              <a:rPr lang="de-DE" altLang="de-DE" dirty="0" smtClean="0"/>
              <a:t> </a:t>
            </a:r>
            <a:r>
              <a:rPr lang="de-DE" altLang="de-DE" dirty="0" err="1" smtClean="0"/>
              <a:t>table</a:t>
            </a:r>
            <a:r>
              <a:rPr lang="de-DE" altLang="de-DE" dirty="0" smtClean="0"/>
              <a:t> </a:t>
            </a:r>
            <a:r>
              <a:rPr lang="de-DE" altLang="de-DE" dirty="0" err="1" smtClean="0"/>
              <a:t>contains</a:t>
            </a:r>
            <a:r>
              <a:rPr lang="de-DE" altLang="de-DE" dirty="0" smtClean="0"/>
              <a:t> </a:t>
            </a:r>
            <a:r>
              <a:rPr lang="de-DE" altLang="de-DE" dirty="0" err="1" smtClean="0"/>
              <a:t>feature</a:t>
            </a:r>
            <a:r>
              <a:rPr lang="de-DE" altLang="de-DE" dirty="0" smtClean="0"/>
              <a:t> </a:t>
            </a:r>
            <a:r>
              <a:rPr lang="de-DE" altLang="de-DE" dirty="0" err="1" smtClean="0"/>
              <a:t>attributes</a:t>
            </a:r>
            <a:r>
              <a:rPr lang="de-DE" altLang="de-DE" dirty="0" smtClean="0"/>
              <a:t> </a:t>
            </a:r>
            <a:r>
              <a:rPr lang="de-DE" altLang="de-DE" dirty="0" err="1" smtClean="0"/>
              <a:t>with</a:t>
            </a:r>
            <a:r>
              <a:rPr lang="de-DE" altLang="de-DE" dirty="0" smtClean="0"/>
              <a:t> </a:t>
            </a:r>
            <a:r>
              <a:rPr lang="de-DE" altLang="de-DE" dirty="0" err="1" smtClean="0"/>
              <a:t>one</a:t>
            </a:r>
            <a:r>
              <a:rPr lang="de-DE" altLang="de-DE" dirty="0" smtClean="0"/>
              <a:t> </a:t>
            </a:r>
            <a:r>
              <a:rPr lang="de-DE" altLang="de-DE" dirty="0" err="1" smtClean="0"/>
              <a:t>record</a:t>
            </a:r>
            <a:r>
              <a:rPr lang="de-DE" altLang="de-DE" dirty="0" smtClean="0"/>
              <a:t> per </a:t>
            </a:r>
            <a:r>
              <a:rPr lang="de-DE" altLang="de-DE" dirty="0" err="1" smtClean="0"/>
              <a:t>feature</a:t>
            </a:r>
            <a:r>
              <a:rPr lang="de-DE" altLang="de-DE" dirty="0" smtClean="0"/>
              <a:t>. </a:t>
            </a:r>
          </a:p>
          <a:p>
            <a:pPr eaLnBrk="1" hangingPunct="1"/>
            <a:r>
              <a:rPr lang="de-DE" altLang="de-DE" dirty="0" smtClean="0"/>
              <a:t>The </a:t>
            </a:r>
            <a:r>
              <a:rPr lang="de-DE" altLang="de-DE" dirty="0" err="1" smtClean="0"/>
              <a:t>one-to-one</a:t>
            </a:r>
            <a:r>
              <a:rPr lang="de-DE" altLang="de-DE" dirty="0" smtClean="0"/>
              <a:t> </a:t>
            </a:r>
            <a:r>
              <a:rPr lang="de-DE" altLang="de-DE" dirty="0" err="1" smtClean="0"/>
              <a:t>relationship</a:t>
            </a:r>
            <a:r>
              <a:rPr lang="de-DE" altLang="de-DE" dirty="0" smtClean="0"/>
              <a:t> </a:t>
            </a:r>
            <a:r>
              <a:rPr lang="de-DE" altLang="de-DE" dirty="0" err="1" smtClean="0"/>
              <a:t>between</a:t>
            </a:r>
            <a:r>
              <a:rPr lang="de-DE" altLang="de-DE" dirty="0" smtClean="0"/>
              <a:t> </a:t>
            </a:r>
            <a:r>
              <a:rPr lang="de-DE" altLang="de-DE" dirty="0" err="1" smtClean="0"/>
              <a:t>geometry</a:t>
            </a:r>
            <a:r>
              <a:rPr lang="de-DE" altLang="de-DE" dirty="0" smtClean="0"/>
              <a:t> </a:t>
            </a:r>
            <a:r>
              <a:rPr lang="de-DE" altLang="de-DE" dirty="0" err="1" smtClean="0"/>
              <a:t>and</a:t>
            </a:r>
            <a:r>
              <a:rPr lang="de-DE" altLang="de-DE" dirty="0" smtClean="0"/>
              <a:t> </a:t>
            </a:r>
            <a:r>
              <a:rPr lang="de-DE" altLang="de-DE" dirty="0" err="1" smtClean="0"/>
              <a:t>attributes</a:t>
            </a:r>
            <a:r>
              <a:rPr lang="de-DE" altLang="de-DE" dirty="0" smtClean="0"/>
              <a:t> </a:t>
            </a:r>
            <a:r>
              <a:rPr lang="de-DE" altLang="de-DE" dirty="0" err="1" smtClean="0"/>
              <a:t>is</a:t>
            </a:r>
            <a:r>
              <a:rPr lang="de-DE" altLang="de-DE" dirty="0" smtClean="0"/>
              <a:t> </a:t>
            </a:r>
            <a:r>
              <a:rPr lang="de-DE" altLang="de-DE" dirty="0" err="1" smtClean="0"/>
              <a:t>based</a:t>
            </a:r>
            <a:r>
              <a:rPr lang="de-DE" altLang="de-DE" dirty="0" smtClean="0"/>
              <a:t> on </a:t>
            </a:r>
            <a:r>
              <a:rPr lang="de-DE" altLang="de-DE" dirty="0" err="1" smtClean="0"/>
              <a:t>record</a:t>
            </a:r>
            <a:r>
              <a:rPr lang="de-DE" altLang="de-DE" dirty="0" smtClean="0"/>
              <a:t> </a:t>
            </a:r>
            <a:r>
              <a:rPr lang="de-DE" altLang="de-DE" dirty="0" err="1" smtClean="0"/>
              <a:t>number</a:t>
            </a:r>
            <a:r>
              <a:rPr lang="de-DE" altLang="de-DE" dirty="0" smtClean="0"/>
              <a:t>. Attribute </a:t>
            </a:r>
            <a:r>
              <a:rPr lang="de-DE" altLang="de-DE" dirty="0" err="1" smtClean="0"/>
              <a:t>records</a:t>
            </a:r>
            <a:r>
              <a:rPr lang="de-DE" altLang="de-DE" dirty="0" smtClean="0"/>
              <a:t> in </a:t>
            </a:r>
            <a:r>
              <a:rPr lang="de-DE" altLang="de-DE" dirty="0" err="1" smtClean="0"/>
              <a:t>the</a:t>
            </a:r>
            <a:r>
              <a:rPr lang="de-DE" altLang="de-DE" dirty="0" smtClean="0"/>
              <a:t> dBASE </a:t>
            </a:r>
            <a:r>
              <a:rPr lang="de-DE" altLang="de-DE" dirty="0" err="1" smtClean="0"/>
              <a:t>file</a:t>
            </a:r>
            <a:r>
              <a:rPr lang="de-DE" altLang="de-DE" dirty="0" smtClean="0"/>
              <a:t> must </a:t>
            </a:r>
            <a:r>
              <a:rPr lang="de-DE" altLang="de-DE" dirty="0" err="1" smtClean="0"/>
              <a:t>be</a:t>
            </a:r>
            <a:r>
              <a:rPr lang="de-DE" altLang="de-DE" dirty="0" smtClean="0"/>
              <a:t> in </a:t>
            </a:r>
            <a:r>
              <a:rPr lang="de-DE" altLang="de-DE" dirty="0" err="1" smtClean="0"/>
              <a:t>the</a:t>
            </a:r>
            <a:r>
              <a:rPr lang="de-DE" altLang="de-DE" dirty="0" smtClean="0"/>
              <a:t> same </a:t>
            </a:r>
            <a:r>
              <a:rPr lang="de-DE" altLang="de-DE" dirty="0" err="1" smtClean="0"/>
              <a:t>order</a:t>
            </a:r>
            <a:r>
              <a:rPr lang="de-DE" altLang="de-DE" dirty="0" smtClean="0"/>
              <a:t> </a:t>
            </a:r>
            <a:r>
              <a:rPr lang="de-DE" altLang="de-DE" dirty="0" err="1" smtClean="0"/>
              <a:t>as</a:t>
            </a:r>
            <a:r>
              <a:rPr lang="de-DE" altLang="de-DE" dirty="0" smtClean="0"/>
              <a:t> </a:t>
            </a:r>
            <a:r>
              <a:rPr lang="de-DE" altLang="de-DE" dirty="0" err="1" smtClean="0"/>
              <a:t>records</a:t>
            </a:r>
            <a:r>
              <a:rPr lang="de-DE" altLang="de-DE" dirty="0" smtClean="0"/>
              <a:t> in </a:t>
            </a:r>
            <a:r>
              <a:rPr lang="de-DE" altLang="de-DE" dirty="0" err="1" smtClean="0"/>
              <a:t>the</a:t>
            </a:r>
            <a:r>
              <a:rPr lang="de-DE" altLang="de-DE" dirty="0" smtClean="0"/>
              <a:t> </a:t>
            </a:r>
            <a:r>
              <a:rPr lang="de-DE" altLang="de-DE" dirty="0" err="1" smtClean="0"/>
              <a:t>main</a:t>
            </a:r>
            <a:r>
              <a:rPr lang="de-DE" altLang="de-DE" dirty="0" smtClean="0"/>
              <a:t> </a:t>
            </a:r>
            <a:r>
              <a:rPr lang="de-DE" altLang="de-DE" dirty="0" err="1" smtClean="0"/>
              <a:t>file</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F31C3366-896C-4F46-971A-C03512B585BB}" type="slidenum">
              <a:rPr lang="de-DE" smtClean="0"/>
              <a:pPr>
                <a:defRPr/>
              </a:pPr>
              <a:t>41</a:t>
            </a:fld>
            <a:endParaRPr lang="de-DE"/>
          </a:p>
        </p:txBody>
      </p:sp>
    </p:spTree>
    <p:extLst>
      <p:ext uri="{BB962C8B-B14F-4D97-AF65-F5344CB8AC3E}">
        <p14:creationId xmlns:p14="http://schemas.microsoft.com/office/powerpoint/2010/main" val="199141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charset="0"/>
            </a:endParaRPr>
          </a:p>
        </p:txBody>
      </p:sp>
      <p:sp>
        <p:nvSpPr>
          <p:cNvPr id="52228" name="Datumsplatzhalt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spcBef>
                <a:spcPct val="30000"/>
              </a:spcBef>
              <a:defRPr sz="1200">
                <a:solidFill>
                  <a:schemeClr val="tx1"/>
                </a:solidFill>
                <a:latin typeface="Arial" charset="0"/>
              </a:defRPr>
            </a:lvl1pPr>
            <a:lvl2pPr marL="742950" indent="-285750" defTabSz="954088" eaLnBrk="0" hangingPunct="0">
              <a:spcBef>
                <a:spcPct val="30000"/>
              </a:spcBef>
              <a:defRPr sz="1200">
                <a:solidFill>
                  <a:schemeClr val="tx1"/>
                </a:solidFill>
                <a:latin typeface="Arial" charset="0"/>
              </a:defRPr>
            </a:lvl2pPr>
            <a:lvl3pPr marL="1143000" indent="-228600" defTabSz="954088" eaLnBrk="0" hangingPunct="0">
              <a:spcBef>
                <a:spcPct val="30000"/>
              </a:spcBef>
              <a:defRPr sz="1200">
                <a:solidFill>
                  <a:schemeClr val="tx1"/>
                </a:solidFill>
                <a:latin typeface="Arial" charset="0"/>
              </a:defRPr>
            </a:lvl3pPr>
            <a:lvl4pPr marL="1600200" indent="-228600" defTabSz="954088" eaLnBrk="0" hangingPunct="0">
              <a:spcBef>
                <a:spcPct val="30000"/>
              </a:spcBef>
              <a:defRPr sz="1200">
                <a:solidFill>
                  <a:schemeClr val="tx1"/>
                </a:solidFill>
                <a:latin typeface="Arial" charset="0"/>
              </a:defRPr>
            </a:lvl4pPr>
            <a:lvl5pPr marL="2057400" indent="-228600" defTabSz="954088" eaLnBrk="0" hangingPunct="0">
              <a:spcBef>
                <a:spcPct val="30000"/>
              </a:spcBef>
              <a:defRPr sz="1200">
                <a:solidFill>
                  <a:schemeClr val="tx1"/>
                </a:solidFill>
                <a:latin typeface="Arial" charset="0"/>
              </a:defRPr>
            </a:lvl5pPr>
            <a:lvl6pPr marL="2514600" indent="-228600" defTabSz="954088" eaLnBrk="0" fontAlgn="base" hangingPunct="0">
              <a:spcBef>
                <a:spcPct val="30000"/>
              </a:spcBef>
              <a:spcAft>
                <a:spcPct val="0"/>
              </a:spcAft>
              <a:defRPr sz="1200">
                <a:solidFill>
                  <a:schemeClr val="tx1"/>
                </a:solidFill>
                <a:latin typeface="Arial" charset="0"/>
              </a:defRPr>
            </a:lvl6pPr>
            <a:lvl7pPr marL="2971800" indent="-228600" defTabSz="954088" eaLnBrk="0" fontAlgn="base" hangingPunct="0">
              <a:spcBef>
                <a:spcPct val="30000"/>
              </a:spcBef>
              <a:spcAft>
                <a:spcPct val="0"/>
              </a:spcAft>
              <a:defRPr sz="1200">
                <a:solidFill>
                  <a:schemeClr val="tx1"/>
                </a:solidFill>
                <a:latin typeface="Arial" charset="0"/>
              </a:defRPr>
            </a:lvl7pPr>
            <a:lvl8pPr marL="3429000" indent="-228600" defTabSz="954088" eaLnBrk="0" fontAlgn="base" hangingPunct="0">
              <a:spcBef>
                <a:spcPct val="30000"/>
              </a:spcBef>
              <a:spcAft>
                <a:spcPct val="0"/>
              </a:spcAft>
              <a:defRPr sz="1200">
                <a:solidFill>
                  <a:schemeClr val="tx1"/>
                </a:solidFill>
                <a:latin typeface="Arial" charset="0"/>
              </a:defRPr>
            </a:lvl8pPr>
            <a:lvl9pPr marL="3886200" indent="-228600" defTabSz="954088" eaLnBrk="0" fontAlgn="base" hangingPunct="0">
              <a:spcBef>
                <a:spcPct val="30000"/>
              </a:spcBef>
              <a:spcAft>
                <a:spcPct val="0"/>
              </a:spcAft>
              <a:defRPr sz="1200">
                <a:solidFill>
                  <a:schemeClr val="tx1"/>
                </a:solidFill>
                <a:latin typeface="Arial" charset="0"/>
              </a:defRPr>
            </a:lvl9pPr>
          </a:lstStyle>
          <a:p>
            <a:pPr>
              <a:spcBef>
                <a:spcPct val="0"/>
              </a:spcBef>
            </a:pPr>
            <a:fld id="{082C7E75-C9B7-4932-9839-C5126B6B01A1}" type="datetime1">
              <a:rPr lang="de-DE" altLang="de-DE" sz="1300" smtClean="0">
                <a:latin typeface="Times New Roman" pitchFamily="18" charset="0"/>
              </a:rPr>
              <a:pPr>
                <a:spcBef>
                  <a:spcPct val="0"/>
                </a:spcBef>
              </a:pPr>
              <a:t>16.05.2023</a:t>
            </a:fld>
            <a:endParaRPr lang="de-DE" altLang="de-DE" sz="1300" smtClean="0">
              <a:latin typeface="Times New Roman" pitchFamily="18" charset="0"/>
            </a:endParaRPr>
          </a:p>
        </p:txBody>
      </p:sp>
      <p:sp>
        <p:nvSpPr>
          <p:cNvPr id="52229"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spcBef>
                <a:spcPct val="30000"/>
              </a:spcBef>
              <a:defRPr sz="1200">
                <a:solidFill>
                  <a:schemeClr val="tx1"/>
                </a:solidFill>
                <a:latin typeface="Arial" charset="0"/>
              </a:defRPr>
            </a:lvl1pPr>
            <a:lvl2pPr marL="742950" indent="-285750" defTabSz="954088" eaLnBrk="0" hangingPunct="0">
              <a:spcBef>
                <a:spcPct val="30000"/>
              </a:spcBef>
              <a:defRPr sz="1200">
                <a:solidFill>
                  <a:schemeClr val="tx1"/>
                </a:solidFill>
                <a:latin typeface="Arial" charset="0"/>
              </a:defRPr>
            </a:lvl2pPr>
            <a:lvl3pPr marL="1143000" indent="-228600" defTabSz="954088" eaLnBrk="0" hangingPunct="0">
              <a:spcBef>
                <a:spcPct val="30000"/>
              </a:spcBef>
              <a:defRPr sz="1200">
                <a:solidFill>
                  <a:schemeClr val="tx1"/>
                </a:solidFill>
                <a:latin typeface="Arial" charset="0"/>
              </a:defRPr>
            </a:lvl3pPr>
            <a:lvl4pPr marL="1600200" indent="-228600" defTabSz="954088" eaLnBrk="0" hangingPunct="0">
              <a:spcBef>
                <a:spcPct val="30000"/>
              </a:spcBef>
              <a:defRPr sz="1200">
                <a:solidFill>
                  <a:schemeClr val="tx1"/>
                </a:solidFill>
                <a:latin typeface="Arial" charset="0"/>
              </a:defRPr>
            </a:lvl4pPr>
            <a:lvl5pPr marL="2057400" indent="-228600" defTabSz="954088" eaLnBrk="0" hangingPunct="0">
              <a:spcBef>
                <a:spcPct val="30000"/>
              </a:spcBef>
              <a:defRPr sz="1200">
                <a:solidFill>
                  <a:schemeClr val="tx1"/>
                </a:solidFill>
                <a:latin typeface="Arial" charset="0"/>
              </a:defRPr>
            </a:lvl5pPr>
            <a:lvl6pPr marL="2514600" indent="-228600" defTabSz="954088" eaLnBrk="0" fontAlgn="base" hangingPunct="0">
              <a:spcBef>
                <a:spcPct val="30000"/>
              </a:spcBef>
              <a:spcAft>
                <a:spcPct val="0"/>
              </a:spcAft>
              <a:defRPr sz="1200">
                <a:solidFill>
                  <a:schemeClr val="tx1"/>
                </a:solidFill>
                <a:latin typeface="Arial" charset="0"/>
              </a:defRPr>
            </a:lvl6pPr>
            <a:lvl7pPr marL="2971800" indent="-228600" defTabSz="954088" eaLnBrk="0" fontAlgn="base" hangingPunct="0">
              <a:spcBef>
                <a:spcPct val="30000"/>
              </a:spcBef>
              <a:spcAft>
                <a:spcPct val="0"/>
              </a:spcAft>
              <a:defRPr sz="1200">
                <a:solidFill>
                  <a:schemeClr val="tx1"/>
                </a:solidFill>
                <a:latin typeface="Arial" charset="0"/>
              </a:defRPr>
            </a:lvl7pPr>
            <a:lvl8pPr marL="3429000" indent="-228600" defTabSz="954088" eaLnBrk="0" fontAlgn="base" hangingPunct="0">
              <a:spcBef>
                <a:spcPct val="30000"/>
              </a:spcBef>
              <a:spcAft>
                <a:spcPct val="0"/>
              </a:spcAft>
              <a:defRPr sz="1200">
                <a:solidFill>
                  <a:schemeClr val="tx1"/>
                </a:solidFill>
                <a:latin typeface="Arial" charset="0"/>
              </a:defRPr>
            </a:lvl8pPr>
            <a:lvl9pPr marL="3886200" indent="-228600" defTabSz="954088" eaLnBrk="0" fontAlgn="base" hangingPunct="0">
              <a:spcBef>
                <a:spcPct val="30000"/>
              </a:spcBef>
              <a:spcAft>
                <a:spcPct val="0"/>
              </a:spcAft>
              <a:defRPr sz="1200">
                <a:solidFill>
                  <a:schemeClr val="tx1"/>
                </a:solidFill>
                <a:latin typeface="Arial" charset="0"/>
              </a:defRPr>
            </a:lvl9pPr>
          </a:lstStyle>
          <a:p>
            <a:pPr>
              <a:spcBef>
                <a:spcPct val="0"/>
              </a:spcBef>
            </a:pPr>
            <a:fld id="{D3F63C47-14E0-4A94-A116-756C2BDCB317}" type="slidenum">
              <a:rPr lang="de-DE" altLang="de-DE" sz="1300" smtClean="0">
                <a:latin typeface="Times New Roman" pitchFamily="18" charset="0"/>
              </a:rPr>
              <a:pPr>
                <a:spcBef>
                  <a:spcPct val="0"/>
                </a:spcBef>
              </a:pPr>
              <a:t>46</a:t>
            </a:fld>
            <a:endParaRPr lang="de-DE" altLang="de-DE" sz="13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970960-11BB-4312-A7B5-84F545ABBB0F}" type="slidenum">
              <a:rPr lang="de-DE" altLang="en-US" smtClean="0"/>
              <a:pPr>
                <a:spcBef>
                  <a:spcPct val="0"/>
                </a:spcBef>
              </a:pPr>
              <a:t>57</a:t>
            </a:fld>
            <a:endParaRPr lang="de-DE"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extLst>
      <p:ext uri="{BB962C8B-B14F-4D97-AF65-F5344CB8AC3E}">
        <p14:creationId xmlns:p14="http://schemas.microsoft.com/office/powerpoint/2010/main" val="158134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34A97D-7A3C-4D3E-828A-94C19EA7397D}" type="slidenum">
              <a:rPr lang="de-DE" altLang="en-US" smtClean="0"/>
              <a:pPr>
                <a:spcBef>
                  <a:spcPct val="0"/>
                </a:spcBef>
              </a:pPr>
              <a:t>58</a:t>
            </a:fld>
            <a:endParaRPr lang="de-DE"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smtClean="0"/>
          </a:p>
        </p:txBody>
      </p:sp>
    </p:spTree>
    <p:extLst>
      <p:ext uri="{BB962C8B-B14F-4D97-AF65-F5344CB8AC3E}">
        <p14:creationId xmlns:p14="http://schemas.microsoft.com/office/powerpoint/2010/main" val="14419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31C3366-896C-4F46-971A-C03512B585BB}" type="slidenum">
              <a:rPr lang="de-DE" smtClean="0"/>
              <a:pPr>
                <a:defRPr/>
              </a:pPr>
              <a:t>70</a:t>
            </a:fld>
            <a:endParaRPr lang="de-DE"/>
          </a:p>
        </p:txBody>
      </p:sp>
    </p:spTree>
    <p:extLst>
      <p:ext uri="{BB962C8B-B14F-4D97-AF65-F5344CB8AC3E}">
        <p14:creationId xmlns:p14="http://schemas.microsoft.com/office/powerpoint/2010/main" val="113396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t>GDAL - </a:t>
            </a:r>
            <a:r>
              <a:rPr lang="de-DE" altLang="de-DE" dirty="0" err="1" smtClean="0"/>
              <a:t>Geospatial</a:t>
            </a:r>
            <a:r>
              <a:rPr lang="de-DE" altLang="de-DE" dirty="0" smtClean="0"/>
              <a:t> Data </a:t>
            </a:r>
            <a:r>
              <a:rPr lang="de-DE" altLang="de-DE" dirty="0" err="1" smtClean="0"/>
              <a:t>Abstraction</a:t>
            </a:r>
            <a:r>
              <a:rPr lang="de-DE" altLang="de-DE" dirty="0" smtClean="0"/>
              <a:t> Library (</a:t>
            </a:r>
            <a:r>
              <a:rPr lang="de-DE" altLang="de-DE" dirty="0" smtClean="0">
                <a:hlinkClick r:id="rId3"/>
              </a:rPr>
              <a:t>http://www.gdal.org/</a:t>
            </a:r>
            <a:r>
              <a:rPr lang="de-DE" altLang="de-DE" dirty="0" smtClean="0"/>
              <a:t>): </a:t>
            </a:r>
            <a:br>
              <a:rPr lang="de-DE" altLang="de-DE" dirty="0" smtClean="0"/>
            </a:br>
            <a:r>
              <a:rPr lang="de-DE" altLang="de-DE" dirty="0" smtClean="0"/>
              <a:t>a </a:t>
            </a:r>
            <a:r>
              <a:rPr lang="de-DE" altLang="de-DE" dirty="0" err="1" smtClean="0"/>
              <a:t>translator</a:t>
            </a:r>
            <a:r>
              <a:rPr lang="de-DE" altLang="de-DE" dirty="0" smtClean="0"/>
              <a:t> </a:t>
            </a:r>
            <a:r>
              <a:rPr lang="de-DE" altLang="de-DE" dirty="0" err="1" smtClean="0"/>
              <a:t>library</a:t>
            </a:r>
            <a:r>
              <a:rPr lang="de-DE" altLang="de-DE" dirty="0" smtClean="0"/>
              <a:t> </a:t>
            </a:r>
            <a:r>
              <a:rPr lang="de-DE" altLang="de-DE" dirty="0" err="1" smtClean="0"/>
              <a:t>for</a:t>
            </a:r>
            <a:r>
              <a:rPr lang="de-DE" altLang="de-DE" dirty="0" smtClean="0"/>
              <a:t> </a:t>
            </a:r>
            <a:r>
              <a:rPr lang="de-DE" altLang="de-DE" dirty="0" err="1" smtClean="0"/>
              <a:t>raster</a:t>
            </a:r>
            <a:r>
              <a:rPr lang="de-DE" altLang="de-DE" dirty="0" smtClean="0"/>
              <a:t> </a:t>
            </a:r>
            <a:r>
              <a:rPr lang="de-DE" altLang="de-DE" dirty="0" err="1" smtClean="0"/>
              <a:t>geospatial</a:t>
            </a:r>
            <a:r>
              <a:rPr lang="de-DE" altLang="de-DE" dirty="0" smtClean="0"/>
              <a:t> </a:t>
            </a:r>
            <a:r>
              <a:rPr lang="de-DE" altLang="de-DE" dirty="0" err="1" smtClean="0"/>
              <a:t>data</a:t>
            </a:r>
            <a:r>
              <a:rPr lang="de-DE" altLang="de-DE" dirty="0" smtClean="0"/>
              <a:t> </a:t>
            </a:r>
            <a:r>
              <a:rPr lang="de-DE" altLang="de-DE" dirty="0" err="1" smtClean="0"/>
              <a:t>formats</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F31C3366-896C-4F46-971A-C03512B585BB}" type="slidenum">
              <a:rPr lang="de-DE" smtClean="0"/>
              <a:pPr>
                <a:defRPr/>
              </a:pPr>
              <a:t>95</a:t>
            </a:fld>
            <a:endParaRPr lang="de-DE"/>
          </a:p>
        </p:txBody>
      </p:sp>
    </p:spTree>
    <p:extLst>
      <p:ext uri="{BB962C8B-B14F-4D97-AF65-F5344CB8AC3E}">
        <p14:creationId xmlns:p14="http://schemas.microsoft.com/office/powerpoint/2010/main" val="21931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de-DE" altLang="de-DE"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de-DE" altLang="de-DE"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de-DE" altLang="de-DE"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337 h 1000"/>
                <a:gd name="T2" fmla="*/ 0 w 1000"/>
                <a:gd name="T3" fmla="*/ 337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173 h 1000"/>
                <a:gd name="T6" fmla="*/ 0 w 1000"/>
                <a:gd name="T7" fmla="*/ 17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51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de-DE"/>
              <a:t>Formatvorlage des Untertitelmasters durch Klicken bearbeiten</a:t>
            </a:r>
          </a:p>
        </p:txBody>
      </p:sp>
      <p:sp>
        <p:nvSpPr>
          <p:cNvPr id="5132" name="Rectangle 12"/>
          <p:cNvSpPr>
            <a:spLocks noGrp="1" noChangeArrowheads="1"/>
          </p:cNvSpPr>
          <p:nvPr>
            <p:ph type="ctrTitle"/>
          </p:nvPr>
        </p:nvSpPr>
        <p:spPr>
          <a:xfrm>
            <a:off x="838200" y="1443038"/>
            <a:ext cx="7086600" cy="1600200"/>
          </a:xfrm>
        </p:spPr>
        <p:txBody>
          <a:bodyPr anchor="ctr"/>
          <a:lstStyle>
            <a:lvl1pPr>
              <a:defRPr/>
            </a:lvl1pPr>
          </a:lstStyle>
          <a:p>
            <a:r>
              <a:rPr lang="de-DE"/>
              <a:t>Titelmasterformat durch Klicken bearbeiten</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de-DE"/>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de-DE"/>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BB31FC25-CDFA-44F5-B577-99F23FF6B7AE}" type="slidenum">
              <a:rPr lang="de-DE"/>
              <a:pPr>
                <a:defRPr/>
              </a:pPr>
              <a:t>‹Nr.›</a:t>
            </a:fld>
            <a:endParaRPr lang="de-DE"/>
          </a:p>
        </p:txBody>
      </p:sp>
    </p:spTree>
    <p:extLst>
      <p:ext uri="{BB962C8B-B14F-4D97-AF65-F5344CB8AC3E}">
        <p14:creationId xmlns:p14="http://schemas.microsoft.com/office/powerpoint/2010/main" val="303526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00B56E23-82DF-4109-A4B4-46E37B3AD3B3}" type="slidenum">
              <a:rPr lang="de-DE"/>
              <a:pPr>
                <a:defRPr/>
              </a:pPr>
              <a:t>‹Nr.›</a:t>
            </a:fld>
            <a:endParaRPr lang="de-DE"/>
          </a:p>
        </p:txBody>
      </p:sp>
    </p:spTree>
    <p:extLst>
      <p:ext uri="{BB962C8B-B14F-4D97-AF65-F5344CB8AC3E}">
        <p14:creationId xmlns:p14="http://schemas.microsoft.com/office/powerpoint/2010/main" val="423636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2100" y="44450"/>
            <a:ext cx="2033588" cy="6121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44450"/>
            <a:ext cx="5949950" cy="6121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3C5BF4ED-4DB5-417E-B11B-3AFB0B3D5218}" type="slidenum">
              <a:rPr lang="de-DE"/>
              <a:pPr>
                <a:defRPr/>
              </a:pPr>
              <a:t>‹Nr.›</a:t>
            </a:fld>
            <a:endParaRPr lang="de-DE"/>
          </a:p>
        </p:txBody>
      </p:sp>
    </p:spTree>
    <p:extLst>
      <p:ext uri="{BB962C8B-B14F-4D97-AF65-F5344CB8AC3E}">
        <p14:creationId xmlns:p14="http://schemas.microsoft.com/office/powerpoint/2010/main" val="190878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0AD77EFF-CC28-4661-82F8-8FC469E9FA82}" type="slidenum">
              <a:rPr lang="de-DE"/>
              <a:pPr>
                <a:defRPr/>
              </a:pPr>
              <a:t>‹Nr.›</a:t>
            </a:fld>
            <a:endParaRPr lang="de-DE"/>
          </a:p>
        </p:txBody>
      </p:sp>
    </p:spTree>
    <p:extLst>
      <p:ext uri="{BB962C8B-B14F-4D97-AF65-F5344CB8AC3E}">
        <p14:creationId xmlns:p14="http://schemas.microsoft.com/office/powerpoint/2010/main" val="7275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2138363"/>
            <a:ext cx="7772400" cy="1362075"/>
          </a:xfrm>
        </p:spPr>
        <p:txBody>
          <a:bodyPr/>
          <a:lstStyle>
            <a:lvl1pPr algn="r">
              <a:defRPr sz="32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4143391"/>
            <a:ext cx="77724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27EC8052-66D6-492D-BCB7-807A49C2315A}" type="slidenum">
              <a:rPr lang="de-DE"/>
              <a:pPr>
                <a:defRPr/>
              </a:pPr>
              <a:t>‹Nr.›</a:t>
            </a:fld>
            <a:endParaRPr lang="de-DE"/>
          </a:p>
        </p:txBody>
      </p:sp>
    </p:spTree>
    <p:extLst>
      <p:ext uri="{BB962C8B-B14F-4D97-AF65-F5344CB8AC3E}">
        <p14:creationId xmlns:p14="http://schemas.microsoft.com/office/powerpoint/2010/main" val="252340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341438"/>
            <a:ext cx="3990975"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341438"/>
            <a:ext cx="399256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BDEC6A2A-8736-4325-8E99-FD259B62A8A4}" type="slidenum">
              <a:rPr lang="de-DE"/>
              <a:pPr>
                <a:defRPr/>
              </a:pPr>
              <a:t>‹Nr.›</a:t>
            </a:fld>
            <a:endParaRPr lang="de-DE"/>
          </a:p>
        </p:txBody>
      </p:sp>
    </p:spTree>
    <p:extLst>
      <p:ext uri="{BB962C8B-B14F-4D97-AF65-F5344CB8AC3E}">
        <p14:creationId xmlns:p14="http://schemas.microsoft.com/office/powerpoint/2010/main" val="363103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
        <p:nvSpPr>
          <p:cNvPr id="8" name="Rectangle 7"/>
          <p:cNvSpPr>
            <a:spLocks noGrp="1" noChangeArrowheads="1"/>
          </p:cNvSpPr>
          <p:nvPr>
            <p:ph type="ftr" sz="quarter" idx="11"/>
          </p:nvPr>
        </p:nvSpPr>
        <p:spPr>
          <a:ln/>
        </p:spPr>
        <p:txBody>
          <a:bodyPr/>
          <a:lstStyle>
            <a:lvl1pPr>
              <a:defRPr/>
            </a:lvl1pPr>
          </a:lstStyle>
          <a:p>
            <a:pPr>
              <a:defRPr/>
            </a:pPr>
            <a:endParaRPr lang="de-DE"/>
          </a:p>
        </p:txBody>
      </p:sp>
      <p:sp>
        <p:nvSpPr>
          <p:cNvPr id="9" name="Rectangle 8"/>
          <p:cNvSpPr>
            <a:spLocks noGrp="1" noChangeArrowheads="1"/>
          </p:cNvSpPr>
          <p:nvPr>
            <p:ph type="sldNum" sz="quarter" idx="12"/>
          </p:nvPr>
        </p:nvSpPr>
        <p:spPr>
          <a:ln/>
        </p:spPr>
        <p:txBody>
          <a:bodyPr/>
          <a:lstStyle>
            <a:lvl1pPr>
              <a:defRPr/>
            </a:lvl1pPr>
          </a:lstStyle>
          <a:p>
            <a:pPr>
              <a:defRPr/>
            </a:pPr>
            <a:fld id="{267F6E06-4C41-44B5-AB71-97375F95468F}" type="slidenum">
              <a:rPr lang="de-DE"/>
              <a:pPr>
                <a:defRPr/>
              </a:pPr>
              <a:t>‹Nr.›</a:t>
            </a:fld>
            <a:endParaRPr lang="de-DE"/>
          </a:p>
        </p:txBody>
      </p:sp>
    </p:spTree>
    <p:extLst>
      <p:ext uri="{BB962C8B-B14F-4D97-AF65-F5344CB8AC3E}">
        <p14:creationId xmlns:p14="http://schemas.microsoft.com/office/powerpoint/2010/main" val="391728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
        <p:nvSpPr>
          <p:cNvPr id="4" name="Rectangle 7"/>
          <p:cNvSpPr>
            <a:spLocks noGrp="1" noChangeArrowheads="1"/>
          </p:cNvSpPr>
          <p:nvPr>
            <p:ph type="ftr" sz="quarter" idx="11"/>
          </p:nvPr>
        </p:nvSpPr>
        <p:spPr>
          <a:ln/>
        </p:spPr>
        <p:txBody>
          <a:bodyPr/>
          <a:lstStyle>
            <a:lvl1pPr>
              <a:defRPr/>
            </a:lvl1pPr>
          </a:lstStyle>
          <a:p>
            <a:pPr>
              <a:defRPr/>
            </a:pPr>
            <a:endParaRPr lang="de-DE"/>
          </a:p>
        </p:txBody>
      </p:sp>
      <p:sp>
        <p:nvSpPr>
          <p:cNvPr id="5" name="Rectangle 8"/>
          <p:cNvSpPr>
            <a:spLocks noGrp="1" noChangeArrowheads="1"/>
          </p:cNvSpPr>
          <p:nvPr>
            <p:ph type="sldNum" sz="quarter" idx="12"/>
          </p:nvPr>
        </p:nvSpPr>
        <p:spPr>
          <a:ln/>
        </p:spPr>
        <p:txBody>
          <a:bodyPr/>
          <a:lstStyle>
            <a:lvl1pPr>
              <a:defRPr/>
            </a:lvl1pPr>
          </a:lstStyle>
          <a:p>
            <a:pPr>
              <a:defRPr/>
            </a:pPr>
            <a:fld id="{A060FD75-474A-49D6-A5A4-25B67D3FE633}" type="slidenum">
              <a:rPr lang="de-DE"/>
              <a:pPr>
                <a:defRPr/>
              </a:pPr>
              <a:t>‹Nr.›</a:t>
            </a:fld>
            <a:endParaRPr lang="de-DE"/>
          </a:p>
        </p:txBody>
      </p:sp>
    </p:spTree>
    <p:extLst>
      <p:ext uri="{BB962C8B-B14F-4D97-AF65-F5344CB8AC3E}">
        <p14:creationId xmlns:p14="http://schemas.microsoft.com/office/powerpoint/2010/main" val="246986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
        <p:nvSpPr>
          <p:cNvPr id="3" name="Rectangle 7"/>
          <p:cNvSpPr>
            <a:spLocks noGrp="1" noChangeArrowheads="1"/>
          </p:cNvSpPr>
          <p:nvPr>
            <p:ph type="ftr" sz="quarter" idx="11"/>
          </p:nvPr>
        </p:nvSpPr>
        <p:spPr>
          <a:ln/>
        </p:spPr>
        <p:txBody>
          <a:bodyPr/>
          <a:lstStyle>
            <a:lvl1pPr>
              <a:defRPr/>
            </a:lvl1pPr>
          </a:lstStyle>
          <a:p>
            <a:pPr>
              <a:defRPr/>
            </a:pPr>
            <a:endParaRPr lang="de-DE"/>
          </a:p>
        </p:txBody>
      </p:sp>
      <p:sp>
        <p:nvSpPr>
          <p:cNvPr id="4" name="Rectangle 8"/>
          <p:cNvSpPr>
            <a:spLocks noGrp="1" noChangeArrowheads="1"/>
          </p:cNvSpPr>
          <p:nvPr>
            <p:ph type="sldNum" sz="quarter" idx="12"/>
          </p:nvPr>
        </p:nvSpPr>
        <p:spPr>
          <a:ln/>
        </p:spPr>
        <p:txBody>
          <a:bodyPr/>
          <a:lstStyle>
            <a:lvl1pPr>
              <a:defRPr/>
            </a:lvl1pPr>
          </a:lstStyle>
          <a:p>
            <a:pPr>
              <a:defRPr/>
            </a:pPr>
            <a:fld id="{F0E45308-7E75-4042-894E-35E52E3DD673}" type="slidenum">
              <a:rPr lang="de-DE"/>
              <a:pPr>
                <a:defRPr/>
              </a:pPr>
              <a:t>‹Nr.›</a:t>
            </a:fld>
            <a:endParaRPr lang="de-DE"/>
          </a:p>
        </p:txBody>
      </p:sp>
    </p:spTree>
    <p:extLst>
      <p:ext uri="{BB962C8B-B14F-4D97-AF65-F5344CB8AC3E}">
        <p14:creationId xmlns:p14="http://schemas.microsoft.com/office/powerpoint/2010/main" val="208254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CDDA00C4-599D-4963-8C7D-5AC6AFD9C61B}" type="slidenum">
              <a:rPr lang="de-DE"/>
              <a:pPr>
                <a:defRPr/>
              </a:pPr>
              <a:t>‹Nr.›</a:t>
            </a:fld>
            <a:endParaRPr lang="de-DE"/>
          </a:p>
        </p:txBody>
      </p:sp>
    </p:spTree>
    <p:extLst>
      <p:ext uri="{BB962C8B-B14F-4D97-AF65-F5344CB8AC3E}">
        <p14:creationId xmlns:p14="http://schemas.microsoft.com/office/powerpoint/2010/main" val="2200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2024663A-1587-4D7B-A5D4-5F37AEBCEC96}" type="slidenum">
              <a:rPr lang="de-DE"/>
              <a:pPr>
                <a:defRPr/>
              </a:pPr>
              <a:t>‹Nr.›</a:t>
            </a:fld>
            <a:endParaRPr lang="de-DE"/>
          </a:p>
        </p:txBody>
      </p:sp>
    </p:spTree>
    <p:extLst>
      <p:ext uri="{BB962C8B-B14F-4D97-AF65-F5344CB8AC3E}">
        <p14:creationId xmlns:p14="http://schemas.microsoft.com/office/powerpoint/2010/main" val="38553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58838"/>
            <a:ext cx="2133600" cy="101600"/>
          </a:xfrm>
          <a:prstGeom prst="rect">
            <a:avLst/>
          </a:prstGeom>
          <a:solidFill>
            <a:schemeClr val="accent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de-DE" altLang="de-DE" sz="2400" smtClean="0">
              <a:latin typeface="Times New Roman" pitchFamily="18" charset="0"/>
            </a:endParaRPr>
          </a:p>
        </p:txBody>
      </p:sp>
      <p:sp>
        <p:nvSpPr>
          <p:cNvPr id="1027" name="Rectangle 3"/>
          <p:cNvSpPr>
            <a:spLocks noChangeArrowheads="1"/>
          </p:cNvSpPr>
          <p:nvPr/>
        </p:nvSpPr>
        <p:spPr bwMode="auto">
          <a:xfrm>
            <a:off x="1447800" y="858838"/>
            <a:ext cx="7239000" cy="101600"/>
          </a:xfrm>
          <a:prstGeom prst="rect">
            <a:avLst/>
          </a:prstGeom>
          <a:gradFill rotWithShape="0">
            <a:gsLst>
              <a:gs pos="0">
                <a:schemeClr val="accent2"/>
              </a:gs>
              <a:gs pos="100000">
                <a:schemeClr val="bg1"/>
              </a:gs>
            </a:gsLst>
            <a:lin ang="0" scaled="1"/>
          </a:gra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de-DE" altLang="de-DE" sz="2400" smtClean="0">
              <a:latin typeface="Times New Roman" pitchFamily="18" charset="0"/>
            </a:endParaRPr>
          </a:p>
        </p:txBody>
      </p:sp>
      <p:sp>
        <p:nvSpPr>
          <p:cNvPr id="1028" name="Rectangle 4"/>
          <p:cNvSpPr>
            <a:spLocks noGrp="1" noChangeArrowheads="1"/>
          </p:cNvSpPr>
          <p:nvPr>
            <p:ph type="title"/>
          </p:nvPr>
        </p:nvSpPr>
        <p:spPr bwMode="auto">
          <a:xfrm>
            <a:off x="539750" y="44450"/>
            <a:ext cx="81359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p>
        </p:txBody>
      </p:sp>
      <p:sp>
        <p:nvSpPr>
          <p:cNvPr id="1029" name="Rectangle 5"/>
          <p:cNvSpPr>
            <a:spLocks noGrp="1" noChangeArrowheads="1"/>
          </p:cNvSpPr>
          <p:nvPr>
            <p:ph type="body" idx="1"/>
          </p:nvPr>
        </p:nvSpPr>
        <p:spPr bwMode="auto">
          <a:xfrm>
            <a:off x="539750" y="1341438"/>
            <a:ext cx="81359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2" name="Rectangle 6"/>
          <p:cNvSpPr>
            <a:spLocks noGrp="1" noChangeArrowheads="1"/>
          </p:cNvSpPr>
          <p:nvPr>
            <p:ph type="dt" sz="half" idx="2"/>
          </p:nvPr>
        </p:nvSpPr>
        <p:spPr bwMode="auto">
          <a:xfrm>
            <a:off x="565150" y="6381750"/>
            <a:ext cx="1905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de-DE"/>
          </a:p>
        </p:txBody>
      </p:sp>
      <p:sp>
        <p:nvSpPr>
          <p:cNvPr id="4103" name="Rectangle 7"/>
          <p:cNvSpPr>
            <a:spLocks noGrp="1" noChangeArrowheads="1"/>
          </p:cNvSpPr>
          <p:nvPr>
            <p:ph type="ftr" sz="quarter" idx="3"/>
          </p:nvPr>
        </p:nvSpPr>
        <p:spPr bwMode="auto">
          <a:xfrm>
            <a:off x="3098800" y="63817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de-DE"/>
          </a:p>
        </p:txBody>
      </p:sp>
      <p:sp>
        <p:nvSpPr>
          <p:cNvPr id="4104" name="Rectangle 8"/>
          <p:cNvSpPr>
            <a:spLocks noGrp="1" noChangeArrowheads="1"/>
          </p:cNvSpPr>
          <p:nvPr>
            <p:ph type="sldNum" sz="quarter" idx="4"/>
          </p:nvPr>
        </p:nvSpPr>
        <p:spPr bwMode="auto">
          <a:xfrm>
            <a:off x="6769100" y="6381750"/>
            <a:ext cx="1905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3D378911-39AC-44B0-9AEC-7DD342E21F1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67"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p:titleStyle>
    <p:bodyStyle>
      <a:lvl1pPr marL="274638"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ea typeface="+mn-ea"/>
          <a:cs typeface="+mn-cs"/>
        </a:defRPr>
      </a:lvl1pPr>
      <a:lvl2pPr marL="889000" indent="-261938" algn="l" rtl="0" eaLnBrk="0" fontAlgn="base" hangingPunct="0">
        <a:spcBef>
          <a:spcPts val="600"/>
        </a:spcBef>
        <a:spcAft>
          <a:spcPct val="0"/>
        </a:spcAft>
        <a:buClr>
          <a:schemeClr val="hlink"/>
        </a:buClr>
        <a:buSzPct val="65000"/>
        <a:buFont typeface="Wingdings" pitchFamily="2" charset="2"/>
        <a:buChar char="¡"/>
        <a:defRPr>
          <a:solidFill>
            <a:schemeClr val="tx1"/>
          </a:solidFill>
          <a:latin typeface="Calibri" panose="020F0502020204030204" pitchFamily="34" charset="0"/>
        </a:defRPr>
      </a:lvl2pPr>
      <a:lvl3pPr marL="1331913" indent="-258763"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3pPr>
      <a:lvl4pPr marL="1785938" indent="-274638" algn="l" rtl="0" eaLnBrk="0" fontAlgn="base" hangingPunct="0">
        <a:spcBef>
          <a:spcPts val="600"/>
        </a:spcBef>
        <a:spcAft>
          <a:spcPct val="0"/>
        </a:spcAft>
        <a:buClr>
          <a:schemeClr val="hlink"/>
        </a:buClr>
        <a:buSzPct val="75000"/>
        <a:buFont typeface="Wingdings" pitchFamily="2" charset="2"/>
        <a:buChar char="¡"/>
        <a:defRPr>
          <a:solidFill>
            <a:schemeClr val="tx1"/>
          </a:solidFill>
          <a:latin typeface="Calibri" panose="020F0502020204030204" pitchFamily="34" charset="0"/>
        </a:defRPr>
      </a:lvl4pPr>
      <a:lvl5pPr marL="2239963"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nc-sa/3.0/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xplanungwiki.de/index.php?title=Xplanung_Wiki"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lfu.bayern.de/gdi/dls/wsg.x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icrosoft.com/presspass/exec/billg/speeches/2006/03-20MIX.m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hemas.opengis.net/k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arquet.apache.org/docs/" TargetMode="External"/><Relationship Id="rId2" Type="http://schemas.openxmlformats.org/officeDocument/2006/relationships/hyperlink" Target="https://geoparquet.org/releases/v1.0.0-beta.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covjson.org/spe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ovjson.org/spec/"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geopackage.org/guidance/modelin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opengeospatial.org/standards/geopackage" TargetMode="External"/><Relationship Id="rId5" Type="http://schemas.openxmlformats.org/officeDocument/2006/relationships/hyperlink" Target="http://www.qgis.org/de/site/" TargetMode="External"/><Relationship Id="rId4" Type="http://schemas.openxmlformats.org/officeDocument/2006/relationships/hyperlink" Target="https://sqlitebrowser.or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eodaten.niedersachsen.de/download/70286"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geodaten.niedersachsen.de/download/70286"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www.unidata.ucar.edu/software/netcdf/docs/copyright.htm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iki.gdi-de.org/display/Arch/Verzeichnis%20GDI-DE%20Standard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gda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smtClean="0"/>
              <a:t>Geodatenformate</a:t>
            </a:r>
          </a:p>
        </p:txBody>
      </p:sp>
      <p:sp>
        <p:nvSpPr>
          <p:cNvPr id="3075" name="Rectangle 3"/>
          <p:cNvSpPr>
            <a:spLocks noChangeArrowheads="1"/>
          </p:cNvSpPr>
          <p:nvPr/>
        </p:nvSpPr>
        <p:spPr bwMode="auto">
          <a:xfrm>
            <a:off x="971550" y="4581525"/>
            <a:ext cx="44640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spcAft>
                <a:spcPct val="50000"/>
              </a:spcAft>
              <a:buNone/>
            </a:pPr>
            <a:r>
              <a:rPr lang="en-GB" altLang="de-DE" sz="2000" dirty="0" err="1">
                <a:latin typeface="Tahoma" pitchFamily="34" charset="0"/>
              </a:rPr>
              <a:t>Prof.</a:t>
            </a:r>
            <a:r>
              <a:rPr lang="en-GB" altLang="de-DE" sz="2000" dirty="0">
                <a:latin typeface="Tahoma" pitchFamily="34" charset="0"/>
              </a:rPr>
              <a:t> Dr.-</a:t>
            </a:r>
            <a:r>
              <a:rPr lang="en-GB" altLang="de-DE" sz="2000" dirty="0" err="1">
                <a:latin typeface="Tahoma" pitchFamily="34" charset="0"/>
              </a:rPr>
              <a:t>Ing</a:t>
            </a:r>
            <a:r>
              <a:rPr lang="en-GB" altLang="de-DE" sz="2000" dirty="0">
                <a:latin typeface="Tahoma" pitchFamily="34" charset="0"/>
              </a:rPr>
              <a:t>. Franz-Josef </a:t>
            </a:r>
            <a:r>
              <a:rPr lang="en-GB" altLang="de-DE" sz="2000" dirty="0" smtClean="0">
                <a:latin typeface="Tahoma" pitchFamily="34" charset="0"/>
              </a:rPr>
              <a:t>Behr</a:t>
            </a:r>
            <a:r>
              <a:rPr lang="en-GB" altLang="de-DE" sz="2000" dirty="0">
                <a:latin typeface="Tahoma" pitchFamily="34" charset="0"/>
              </a:rPr>
              <a:t/>
            </a:r>
            <a:br>
              <a:rPr lang="en-GB" altLang="de-DE" sz="2000" dirty="0">
                <a:latin typeface="Tahoma" pitchFamily="34" charset="0"/>
              </a:rPr>
            </a:br>
            <a:r>
              <a:rPr lang="en-GB" altLang="de-DE" sz="2000" dirty="0" err="1">
                <a:latin typeface="Tahoma" pitchFamily="34" charset="0"/>
              </a:rPr>
              <a:t>Prof.</a:t>
            </a:r>
            <a:r>
              <a:rPr lang="en-GB" altLang="de-DE" sz="2000" dirty="0">
                <a:latin typeface="Tahoma" pitchFamily="34" charset="0"/>
              </a:rPr>
              <a:t> Dr.-</a:t>
            </a:r>
            <a:r>
              <a:rPr lang="en-GB" altLang="de-DE" sz="2000" dirty="0" err="1">
                <a:latin typeface="Tahoma" pitchFamily="34" charset="0"/>
              </a:rPr>
              <a:t>Ing</a:t>
            </a:r>
            <a:r>
              <a:rPr lang="en-GB" altLang="de-DE" sz="2000" dirty="0" smtClean="0">
                <a:latin typeface="Tahoma" pitchFamily="34" charset="0"/>
              </a:rPr>
              <a:t>. Dietrich </a:t>
            </a:r>
            <a:r>
              <a:rPr lang="en-GB" altLang="de-DE" sz="2000" dirty="0" err="1" smtClean="0">
                <a:latin typeface="Tahoma" pitchFamily="34" charset="0"/>
              </a:rPr>
              <a:t>Schröder</a:t>
            </a:r>
            <a:endParaRPr lang="en-GB" altLang="de-DE" sz="2000" dirty="0">
              <a:latin typeface="Tahoma" pitchFamily="34" charset="0"/>
            </a:endParaRPr>
          </a:p>
        </p:txBody>
      </p:sp>
      <p:pic>
        <p:nvPicPr>
          <p:cNvPr id="3076"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589588"/>
            <a:ext cx="9366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971550" y="6292850"/>
            <a:ext cx="604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400">
                <a:latin typeface="Arial" charset="0"/>
              </a:rPr>
              <a:t>The content is licensed under a Creative Commons-Lizenz CC BY-NC-SA.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t>Vektorbasierte Datenformate</a:t>
            </a:r>
            <a:br>
              <a:rPr lang="de-DE" altLang="de-DE" dirty="0"/>
            </a:br>
            <a:r>
              <a:rPr lang="de-DE" altLang="de-DE" dirty="0" err="1" smtClean="0"/>
              <a:t>Vector</a:t>
            </a:r>
            <a:r>
              <a:rPr lang="de-DE" altLang="de-DE" dirty="0" smtClean="0"/>
              <a:t> </a:t>
            </a:r>
            <a:r>
              <a:rPr lang="de-DE" altLang="de-DE" dirty="0" err="1"/>
              <a:t>based</a:t>
            </a:r>
            <a:r>
              <a:rPr lang="de-DE" altLang="de-DE" dirty="0"/>
              <a:t> </a:t>
            </a:r>
            <a:r>
              <a:rPr lang="de-DE" altLang="de-DE" dirty="0" err="1"/>
              <a:t>data</a:t>
            </a:r>
            <a:r>
              <a:rPr lang="de-DE" altLang="de-DE" dirty="0"/>
              <a:t> </a:t>
            </a:r>
            <a:r>
              <a:rPr lang="de-DE" altLang="de-DE" dirty="0" err="1"/>
              <a:t>formats</a:t>
            </a:r>
            <a:r>
              <a:rPr lang="de-DE" altLang="de-DE" dirty="0"/>
              <a:t/>
            </a:r>
            <a:br>
              <a:rPr lang="de-DE" altLang="de-DE" dirty="0"/>
            </a:br>
            <a:endParaRPr lang="de-DE" dirty="0"/>
          </a:p>
        </p:txBody>
      </p:sp>
      <p:sp>
        <p:nvSpPr>
          <p:cNvPr id="12291" name="Textplatzhalter 2"/>
          <p:cNvSpPr>
            <a:spLocks noGrp="1"/>
          </p:cNvSpPr>
          <p:nvPr>
            <p:ph type="body" idx="1"/>
          </p:nvPr>
        </p:nvSpPr>
        <p:spPr>
          <a:xfrm>
            <a:off x="722313" y="4143375"/>
            <a:ext cx="7772400" cy="2309813"/>
          </a:xfrm>
        </p:spPr>
        <p:txBody>
          <a:bodyPr/>
          <a:lstStyle/>
          <a:p>
            <a:endParaRPr lang="de-DE" altLang="de-D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idx="1"/>
          </p:nvPr>
        </p:nvSpPr>
        <p:spPr>
          <a:xfrm>
            <a:off x="539750" y="3196354"/>
            <a:ext cx="8135938" cy="2969496"/>
          </a:xfrm>
        </p:spPr>
        <p:txBody>
          <a:bodyPr/>
          <a:lstStyle/>
          <a:p>
            <a:pPr algn="r"/>
            <a:r>
              <a:rPr lang="de-DE" sz="3600" dirty="0"/>
              <a:t>XML-basierte Formate</a:t>
            </a:r>
          </a:p>
        </p:txBody>
      </p:sp>
    </p:spTree>
    <p:extLst>
      <p:ext uri="{BB962C8B-B14F-4D97-AF65-F5344CB8AC3E}">
        <p14:creationId xmlns:p14="http://schemas.microsoft.com/office/powerpoint/2010/main" val="92999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XML-basierte  </a:t>
            </a:r>
            <a:r>
              <a:rPr lang="de-DE" dirty="0" smtClean="0"/>
              <a:t>Austauschformate</a:t>
            </a:r>
            <a:endParaRPr lang="de-DE" dirty="0"/>
          </a:p>
        </p:txBody>
      </p:sp>
      <p:sp>
        <p:nvSpPr>
          <p:cNvPr id="6" name="Inhaltsplatzhalter 5"/>
          <p:cNvSpPr>
            <a:spLocks noGrp="1"/>
          </p:cNvSpPr>
          <p:nvPr>
            <p:ph idx="1"/>
          </p:nvPr>
        </p:nvSpPr>
        <p:spPr/>
        <p:txBody>
          <a:bodyPr/>
          <a:lstStyle/>
          <a:p>
            <a:pPr marL="285750" indent="-285750">
              <a:buFont typeface="Arial" panose="020B0604020202020204" pitchFamily="34" charset="0"/>
              <a:buChar char="•"/>
            </a:pPr>
            <a:r>
              <a:rPr lang="en-US" sz="2800" dirty="0">
                <a:solidFill>
                  <a:srgbClr val="000066"/>
                </a:solidFill>
              </a:rPr>
              <a:t>GML </a:t>
            </a:r>
          </a:p>
          <a:p>
            <a:pPr marL="742950" lvl="1" indent="-285750">
              <a:buFont typeface="Arial" panose="020B0604020202020204" pitchFamily="34" charset="0"/>
              <a:buChar char="•"/>
            </a:pPr>
            <a:r>
              <a:rPr lang="en-US" sz="2800" dirty="0">
                <a:solidFill>
                  <a:srgbClr val="000066"/>
                </a:solidFill>
              </a:rPr>
              <a:t>NAS</a:t>
            </a:r>
          </a:p>
          <a:p>
            <a:pPr marL="742950" lvl="1" indent="-285750">
              <a:buFont typeface="Arial" panose="020B0604020202020204" pitchFamily="34" charset="0"/>
              <a:buChar char="•"/>
            </a:pPr>
            <a:r>
              <a:rPr lang="en-US" sz="2800" dirty="0" err="1">
                <a:solidFill>
                  <a:srgbClr val="000066"/>
                </a:solidFill>
              </a:rPr>
              <a:t>XPlanung</a:t>
            </a:r>
            <a:endParaRPr lang="en-US" sz="2800" dirty="0">
              <a:solidFill>
                <a:srgbClr val="000066"/>
              </a:solidFill>
            </a:endParaRPr>
          </a:p>
          <a:p>
            <a:pPr marL="285750" indent="-285750">
              <a:buFont typeface="Arial" panose="020B0604020202020204" pitchFamily="34" charset="0"/>
              <a:buChar char="•"/>
            </a:pPr>
            <a:r>
              <a:rPr lang="en-US" sz="2800" dirty="0">
                <a:solidFill>
                  <a:srgbClr val="000066"/>
                </a:solidFill>
              </a:rPr>
              <a:t>OSM </a:t>
            </a:r>
          </a:p>
          <a:p>
            <a:pPr marL="285750" indent="-285750">
              <a:buFont typeface="Arial" panose="020B0604020202020204" pitchFamily="34" charset="0"/>
              <a:buChar char="•"/>
            </a:pPr>
            <a:r>
              <a:rPr lang="en-US" sz="2800" dirty="0">
                <a:solidFill>
                  <a:srgbClr val="000066"/>
                </a:solidFill>
              </a:rPr>
              <a:t>GPX</a:t>
            </a:r>
          </a:p>
          <a:p>
            <a:pPr marL="285750" indent="-285750">
              <a:buFont typeface="Arial" panose="020B0604020202020204" pitchFamily="34" charset="0"/>
              <a:buChar char="•"/>
            </a:pPr>
            <a:r>
              <a:rPr lang="en-US" sz="2800" dirty="0">
                <a:solidFill>
                  <a:srgbClr val="000066"/>
                </a:solidFill>
              </a:rPr>
              <a:t>KML/KMZ</a:t>
            </a:r>
          </a:p>
          <a:p>
            <a:endParaRPr lang="de-DE" dirty="0"/>
          </a:p>
        </p:txBody>
      </p:sp>
    </p:spTree>
    <p:extLst>
      <p:ext uri="{BB962C8B-B14F-4D97-AF65-F5344CB8AC3E}">
        <p14:creationId xmlns:p14="http://schemas.microsoft.com/office/powerpoint/2010/main" val="175987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71FD02E8-84DD-48BC-9745-231F70E37331}" type="slidenum">
              <a:rPr lang="de-DE" altLang="de-DE" smtClean="0">
                <a:latin typeface="Arial" charset="0"/>
              </a:rPr>
              <a:pPr algn="ctr">
                <a:spcBef>
                  <a:spcPct val="0"/>
                </a:spcBef>
                <a:buClrTx/>
                <a:buSzTx/>
                <a:buFontTx/>
                <a:buNone/>
              </a:pPr>
              <a:t>13</a:t>
            </a:fld>
            <a:endParaRPr lang="de-DE" altLang="de-DE" smtClean="0">
              <a:latin typeface="Arial" charset="0"/>
            </a:endParaRPr>
          </a:p>
        </p:txBody>
      </p:sp>
      <p:sp>
        <p:nvSpPr>
          <p:cNvPr id="13315" name="Rectangle 1026"/>
          <p:cNvSpPr>
            <a:spLocks noGrp="1" noChangeArrowheads="1"/>
          </p:cNvSpPr>
          <p:nvPr>
            <p:ph type="title" idx="4294967295"/>
          </p:nvPr>
        </p:nvSpPr>
        <p:spPr>
          <a:xfrm>
            <a:off x="251520" y="260648"/>
            <a:ext cx="8135937" cy="806450"/>
          </a:xfrm>
        </p:spPr>
        <p:txBody>
          <a:bodyPr/>
          <a:lstStyle/>
          <a:p>
            <a:pPr eaLnBrk="1" hangingPunct="1"/>
            <a:r>
              <a:rPr lang="de-DE" altLang="de-DE" dirty="0" smtClean="0"/>
              <a:t>GML: Normbasierte Austausch Schnittstelle</a:t>
            </a:r>
          </a:p>
        </p:txBody>
      </p:sp>
      <p:sp>
        <p:nvSpPr>
          <p:cNvPr id="13316" name="Rectangle 1027"/>
          <p:cNvSpPr>
            <a:spLocks noGrp="1" noChangeArrowheads="1"/>
          </p:cNvSpPr>
          <p:nvPr>
            <p:ph type="body" idx="4294967295"/>
          </p:nvPr>
        </p:nvSpPr>
        <p:spPr>
          <a:xfrm>
            <a:off x="467544" y="1340768"/>
            <a:ext cx="6701999" cy="4248150"/>
          </a:xfrm>
        </p:spPr>
        <p:txBody>
          <a:bodyPr/>
          <a:lstStyle/>
          <a:p>
            <a:r>
              <a:rPr lang="de-DE" altLang="de-DE" dirty="0" smtClean="0"/>
              <a:t>"</a:t>
            </a:r>
            <a:r>
              <a:rPr lang="en-US" altLang="de-DE" dirty="0" smtClean="0"/>
              <a:t>an open, vendor-neutral framework for the definition of geospatial </a:t>
            </a:r>
            <a:r>
              <a:rPr lang="de-DE" altLang="de-DE" dirty="0" err="1" smtClean="0"/>
              <a:t>application</a:t>
            </a:r>
            <a:r>
              <a:rPr lang="de-DE" altLang="de-DE" dirty="0" smtClean="0"/>
              <a:t> </a:t>
            </a:r>
            <a:r>
              <a:rPr lang="de-DE" altLang="de-DE" dirty="0" err="1" smtClean="0"/>
              <a:t>schemas</a:t>
            </a:r>
            <a:r>
              <a:rPr lang="de-DE" altLang="de-DE" dirty="0" smtClean="0"/>
              <a:t> </a:t>
            </a:r>
            <a:r>
              <a:rPr lang="de-DE" altLang="de-DE" dirty="0" err="1" smtClean="0"/>
              <a:t>and</a:t>
            </a:r>
            <a:r>
              <a:rPr lang="de-DE" altLang="de-DE" dirty="0" smtClean="0"/>
              <a:t> objects"</a:t>
            </a:r>
            <a:r>
              <a:rPr lang="de-DE" altLang="de-DE" baseline="30000" dirty="0" smtClean="0"/>
              <a:t>1</a:t>
            </a:r>
          </a:p>
          <a:p>
            <a:pPr eaLnBrk="1" hangingPunct="1"/>
            <a:r>
              <a:rPr lang="de-DE" altLang="de-DE" dirty="0" smtClean="0"/>
              <a:t>Basiert auf XML</a:t>
            </a:r>
          </a:p>
          <a:p>
            <a:pPr eaLnBrk="1" hangingPunct="1"/>
            <a:r>
              <a:rPr lang="de-DE" altLang="de-DE" dirty="0" smtClean="0"/>
              <a:t>OGC-Standard</a:t>
            </a:r>
          </a:p>
          <a:p>
            <a:pPr eaLnBrk="1" hangingPunct="1"/>
            <a:r>
              <a:rPr lang="de-DE" altLang="de-DE" dirty="0" smtClean="0"/>
              <a:t>direkte Unterstützung in QGIS</a:t>
            </a:r>
          </a:p>
          <a:p>
            <a:pPr marL="0" indent="0" eaLnBrk="1" hangingPunct="1">
              <a:buNone/>
            </a:pPr>
            <a:r>
              <a:rPr lang="de-DE" altLang="de-DE" dirty="0" smtClean="0">
                <a:sym typeface="Wingdings" panose="05000000000000000000" pitchFamily="2" charset="2"/>
              </a:rPr>
              <a:t> </a:t>
            </a:r>
            <a:r>
              <a:rPr lang="de-DE" altLang="de-DE" dirty="0" smtClean="0"/>
              <a:t>Wird separat behandelt</a:t>
            </a:r>
          </a:p>
        </p:txBody>
      </p:sp>
      <p:sp>
        <p:nvSpPr>
          <p:cNvPr id="13317" name="Rechteck 2"/>
          <p:cNvSpPr>
            <a:spLocks noChangeArrowheads="1"/>
          </p:cNvSpPr>
          <p:nvPr/>
        </p:nvSpPr>
        <p:spPr bwMode="auto">
          <a:xfrm>
            <a:off x="611188" y="5732463"/>
            <a:ext cx="871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400" baseline="30000">
                <a:latin typeface="Calibri" pitchFamily="34" charset="0"/>
              </a:rPr>
              <a:t>1</a:t>
            </a:r>
            <a:r>
              <a:rPr lang="de-DE" altLang="de-DE" sz="1400">
                <a:latin typeface="Calibri" pitchFamily="34" charset="0"/>
              </a:rPr>
              <a:t>OpenGIS® Geography Markup Language (GML) Implementation Specification – Version 3.0</a:t>
            </a:r>
          </a:p>
        </p:txBody>
      </p:sp>
      <p:sp>
        <p:nvSpPr>
          <p:cNvPr id="6" name="Rectangle 10"/>
          <p:cNvSpPr>
            <a:spLocks noChangeArrowheads="1"/>
          </p:cNvSpPr>
          <p:nvPr/>
        </p:nvSpPr>
        <p:spPr bwMode="auto">
          <a:xfrm>
            <a:off x="683568" y="3713832"/>
            <a:ext cx="7848872" cy="181588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EAEAEA"/>
                </a:solidFill>
              </a14:hiddenFill>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b="1" dirty="0">
                <a:solidFill>
                  <a:schemeClr val="tx1"/>
                </a:solidFill>
                <a:latin typeface="Courier New" pitchFamily="49" charset="0"/>
              </a:rPr>
              <a:t>&lt;</a:t>
            </a:r>
            <a:r>
              <a:rPr lang="de-DE" altLang="de-DE" sz="1400" b="1" dirty="0" err="1">
                <a:solidFill>
                  <a:schemeClr val="tx1"/>
                </a:solidFill>
                <a:latin typeface="Courier New" pitchFamily="49" charset="0"/>
              </a:rPr>
              <a:t>gml:LinearRing</a:t>
            </a:r>
            <a:r>
              <a:rPr lang="de-DE" altLang="de-DE" sz="1400" b="1" dirty="0">
                <a:solidFill>
                  <a:schemeClr val="tx1"/>
                </a:solidFill>
                <a:latin typeface="Courier New" pitchFamily="49" charset="0"/>
              </a:rPr>
              <a:t> </a:t>
            </a:r>
            <a:r>
              <a:rPr lang="de-DE" altLang="de-DE" sz="1400" b="1" dirty="0" err="1">
                <a:solidFill>
                  <a:schemeClr val="tx1"/>
                </a:solidFill>
                <a:latin typeface="Courier New" pitchFamily="49" charset="0"/>
              </a:rPr>
              <a:t>srsName</a:t>
            </a:r>
            <a:r>
              <a:rPr lang="de-DE" altLang="de-DE" sz="1400" b="1" dirty="0">
                <a:solidFill>
                  <a:schemeClr val="tx1"/>
                </a:solidFill>
                <a:latin typeface="Courier New" pitchFamily="49" charset="0"/>
              </a:rPr>
              <a:t>="http://www.opengis.net/gml/srs/epsg.xml#4326"&gt;</a:t>
            </a:r>
          </a:p>
          <a:p>
            <a:pPr eaLnBrk="1" hangingPunct="1">
              <a:spcBef>
                <a:spcPct val="0"/>
              </a:spcBef>
              <a:buFontTx/>
              <a:buNone/>
            </a:pPr>
            <a:r>
              <a:rPr lang="de-DE" altLang="de-DE" sz="1400" b="1" dirty="0">
                <a:solidFill>
                  <a:schemeClr val="tx1"/>
                </a:solidFill>
                <a:latin typeface="Courier New" pitchFamily="49" charset="0"/>
              </a:rPr>
              <a:t>  &lt;</a:t>
            </a:r>
            <a:r>
              <a:rPr lang="de-DE" altLang="de-DE" sz="1400" b="1" dirty="0" err="1">
                <a:solidFill>
                  <a:schemeClr val="tx1"/>
                </a:solidFill>
                <a:latin typeface="Courier New" pitchFamily="49" charset="0"/>
              </a:rPr>
              <a:t>gml:coordinates</a:t>
            </a:r>
            <a:r>
              <a:rPr lang="de-DE" altLang="de-DE" sz="1400" b="1" dirty="0">
                <a:solidFill>
                  <a:schemeClr val="tx1"/>
                </a:solidFill>
                <a:latin typeface="Courier New" pitchFamily="49" charset="0"/>
              </a:rPr>
              <a:t>&gt;</a:t>
            </a:r>
          </a:p>
          <a:p>
            <a:pPr eaLnBrk="1" hangingPunct="1">
              <a:spcBef>
                <a:spcPct val="0"/>
              </a:spcBef>
              <a:buFontTx/>
              <a:buNone/>
            </a:pPr>
            <a:r>
              <a:rPr lang="de-DE" altLang="de-DE" sz="1400" b="1" dirty="0">
                <a:solidFill>
                  <a:schemeClr val="tx1"/>
                </a:solidFill>
                <a:latin typeface="Courier New" pitchFamily="49" charset="0"/>
              </a:rPr>
              <a:t>     </a:t>
            </a:r>
            <a:r>
              <a:rPr lang="de-DE" altLang="de-DE" sz="1400" b="1" dirty="0">
                <a:solidFill>
                  <a:schemeClr val="tx1"/>
                </a:solidFill>
                <a:latin typeface="Courier New" pitchFamily="49" charset="0"/>
                <a:cs typeface="Arial" charset="0"/>
              </a:rPr>
              <a:t>100.0,100.0</a:t>
            </a:r>
            <a:endParaRPr lang="de-DE" altLang="de-DE" sz="1400" b="1" dirty="0">
              <a:solidFill>
                <a:schemeClr val="tx1"/>
              </a:solidFill>
              <a:latin typeface="Courier New" pitchFamily="49" charset="0"/>
            </a:endParaRPr>
          </a:p>
          <a:p>
            <a:pPr eaLnBrk="1" hangingPunct="1">
              <a:spcBef>
                <a:spcPct val="0"/>
              </a:spcBef>
              <a:buFontTx/>
              <a:buNone/>
            </a:pPr>
            <a:r>
              <a:rPr lang="de-DE" altLang="de-DE" sz="1400" b="1" dirty="0">
                <a:solidFill>
                  <a:schemeClr val="tx1"/>
                </a:solidFill>
                <a:latin typeface="Courier New" pitchFamily="49" charset="0"/>
              </a:rPr>
              <a:t>     </a:t>
            </a:r>
            <a:r>
              <a:rPr lang="de-DE" altLang="de-DE" sz="1400" b="1" dirty="0">
                <a:solidFill>
                  <a:schemeClr val="tx1"/>
                </a:solidFill>
                <a:latin typeface="Courier New" pitchFamily="49" charset="0"/>
                <a:cs typeface="Arial" charset="0"/>
              </a:rPr>
              <a:t>230.0,80.0</a:t>
            </a:r>
            <a:endParaRPr lang="de-DE" altLang="de-DE" sz="1400" b="1" dirty="0">
              <a:solidFill>
                <a:schemeClr val="tx1"/>
              </a:solidFill>
              <a:latin typeface="Courier New" pitchFamily="49" charset="0"/>
            </a:endParaRPr>
          </a:p>
          <a:p>
            <a:pPr eaLnBrk="1" hangingPunct="1">
              <a:spcBef>
                <a:spcPct val="0"/>
              </a:spcBef>
              <a:buFontTx/>
              <a:buNone/>
            </a:pPr>
            <a:r>
              <a:rPr lang="de-DE" altLang="de-DE" sz="1400" b="1" dirty="0">
                <a:solidFill>
                  <a:schemeClr val="tx1"/>
                </a:solidFill>
                <a:latin typeface="Courier New" pitchFamily="49" charset="0"/>
              </a:rPr>
              <a:t>     </a:t>
            </a:r>
            <a:r>
              <a:rPr lang="de-DE" altLang="de-DE" sz="1400" b="1" dirty="0">
                <a:solidFill>
                  <a:schemeClr val="tx1"/>
                </a:solidFill>
                <a:latin typeface="Courier New" pitchFamily="49" charset="0"/>
                <a:cs typeface="Arial" charset="0"/>
              </a:rPr>
              <a:t>350.0,130.0</a:t>
            </a:r>
            <a:endParaRPr lang="de-DE" altLang="de-DE" sz="1400" b="1" dirty="0">
              <a:solidFill>
                <a:schemeClr val="tx1"/>
              </a:solidFill>
              <a:latin typeface="Courier New" pitchFamily="49" charset="0"/>
            </a:endParaRPr>
          </a:p>
          <a:p>
            <a:pPr eaLnBrk="1" hangingPunct="1">
              <a:spcBef>
                <a:spcPct val="0"/>
              </a:spcBef>
              <a:buFontTx/>
              <a:buNone/>
            </a:pPr>
            <a:r>
              <a:rPr lang="de-DE" altLang="de-DE" sz="1400" b="1" dirty="0">
                <a:solidFill>
                  <a:schemeClr val="tx1"/>
                </a:solidFill>
                <a:latin typeface="Courier New" pitchFamily="49" charset="0"/>
              </a:rPr>
              <a:t>     </a:t>
            </a:r>
            <a:r>
              <a:rPr lang="de-DE" altLang="de-DE" sz="1400" b="1" dirty="0">
                <a:solidFill>
                  <a:schemeClr val="tx1"/>
                </a:solidFill>
                <a:latin typeface="Courier New" pitchFamily="49" charset="0"/>
                <a:cs typeface="Arial" charset="0"/>
              </a:rPr>
              <a:t>100.0,100.0</a:t>
            </a:r>
          </a:p>
          <a:p>
            <a:pPr eaLnBrk="1" hangingPunct="1">
              <a:spcBef>
                <a:spcPct val="0"/>
              </a:spcBef>
              <a:buFontTx/>
              <a:buNone/>
            </a:pPr>
            <a:r>
              <a:rPr lang="de-DE" altLang="de-DE" sz="1400" b="1" dirty="0">
                <a:solidFill>
                  <a:schemeClr val="tx1"/>
                </a:solidFill>
                <a:latin typeface="Courier New" pitchFamily="49" charset="0"/>
                <a:cs typeface="Arial" charset="0"/>
              </a:rPr>
              <a:t>  </a:t>
            </a:r>
            <a:r>
              <a:rPr lang="de-DE" altLang="de-DE" sz="1400" b="1" dirty="0">
                <a:solidFill>
                  <a:schemeClr val="tx1"/>
                </a:solidFill>
                <a:latin typeface="Courier New" pitchFamily="49" charset="0"/>
              </a:rPr>
              <a:t>&lt;/</a:t>
            </a:r>
            <a:r>
              <a:rPr lang="de-DE" altLang="de-DE" sz="1400" b="1" dirty="0" err="1">
                <a:solidFill>
                  <a:schemeClr val="tx1"/>
                </a:solidFill>
                <a:latin typeface="Courier New" pitchFamily="49" charset="0"/>
              </a:rPr>
              <a:t>gml:coordinates</a:t>
            </a:r>
            <a:r>
              <a:rPr lang="de-DE" altLang="de-DE" sz="1400" b="1" dirty="0">
                <a:solidFill>
                  <a:schemeClr val="tx1"/>
                </a:solidFill>
                <a:latin typeface="Courier New" pitchFamily="49" charset="0"/>
              </a:rPr>
              <a:t>&gt;</a:t>
            </a:r>
          </a:p>
          <a:p>
            <a:pPr eaLnBrk="1" hangingPunct="1">
              <a:spcBef>
                <a:spcPct val="0"/>
              </a:spcBef>
              <a:buFontTx/>
              <a:buNone/>
            </a:pPr>
            <a:r>
              <a:rPr lang="de-DE" altLang="de-DE" sz="1400" b="1" dirty="0">
                <a:solidFill>
                  <a:schemeClr val="tx1"/>
                </a:solidFill>
                <a:latin typeface="Courier New" pitchFamily="49" charset="0"/>
              </a:rPr>
              <a:t>&lt;/</a:t>
            </a:r>
            <a:r>
              <a:rPr lang="de-DE" altLang="de-DE" sz="1400" b="1" dirty="0" err="1">
                <a:solidFill>
                  <a:schemeClr val="tx1"/>
                </a:solidFill>
                <a:latin typeface="Courier New" pitchFamily="49" charset="0"/>
              </a:rPr>
              <a:t>gml:LinearRing</a:t>
            </a:r>
            <a:r>
              <a:rPr lang="de-DE" altLang="de-DE" sz="1400" b="1" dirty="0">
                <a:solidFill>
                  <a:schemeClr val="tx1"/>
                </a:solidFill>
                <a:latin typeface="Courier New" pitchFamily="49" charset="0"/>
              </a:rPr>
              <a:t>&gt;</a:t>
            </a:r>
          </a:p>
        </p:txBody>
      </p:sp>
      <p:sp>
        <p:nvSpPr>
          <p:cNvPr id="2" name="Rechteck 1"/>
          <p:cNvSpPr/>
          <p:nvPr/>
        </p:nvSpPr>
        <p:spPr>
          <a:xfrm>
            <a:off x="7236296" y="692696"/>
            <a:ext cx="1562944" cy="584775"/>
          </a:xfrm>
          <a:prstGeom prst="rect">
            <a:avLst/>
          </a:prstGeom>
          <a:solidFill>
            <a:srgbClr val="CCFF99"/>
          </a:solidFill>
        </p:spPr>
        <p:txBody>
          <a:bodyPr wrap="square">
            <a:spAutoFit/>
          </a:bodyPr>
          <a:lstStyle/>
          <a:p>
            <a:r>
              <a:rPr lang="de-DE" sz="1600" dirty="0">
                <a:latin typeface="Calibri" panose="020F0502020204030204" pitchFamily="34" charset="0"/>
              </a:rPr>
              <a:t>GDI-DE-grundlegend</a:t>
            </a:r>
          </a:p>
        </p:txBody>
      </p:sp>
      <p:sp>
        <p:nvSpPr>
          <p:cNvPr id="8" name="Rechteck 7"/>
          <p:cNvSpPr/>
          <p:nvPr/>
        </p:nvSpPr>
        <p:spPr>
          <a:xfrm>
            <a:off x="7236296" y="1382696"/>
            <a:ext cx="1562944" cy="584775"/>
          </a:xfrm>
          <a:prstGeom prst="rect">
            <a:avLst/>
          </a:prstGeom>
          <a:solidFill>
            <a:srgbClr val="CCFF99"/>
          </a:solidFill>
        </p:spPr>
        <p:txBody>
          <a:bodyPr wrap="square">
            <a:spAutoFit/>
          </a:bodyPr>
          <a:lstStyle/>
          <a:p>
            <a:r>
              <a:rPr lang="de-DE" sz="1600" dirty="0" smtClean="0">
                <a:latin typeface="Calibri" panose="020F0502020204030204" pitchFamily="34" charset="0"/>
              </a:rPr>
              <a:t>INSPIRE-grundlegend</a:t>
            </a:r>
            <a:endParaRPr lang="de-DE" sz="1600" dirty="0">
              <a:latin typeface="Calibri" panose="020F0502020204030204" pitchFamily="34" charset="0"/>
            </a:endParaRPr>
          </a:p>
        </p:txBody>
      </p:sp>
    </p:spTree>
    <p:extLst>
      <p:ext uri="{BB962C8B-B14F-4D97-AF65-F5344CB8AC3E}">
        <p14:creationId xmlns:p14="http://schemas.microsoft.com/office/powerpoint/2010/main" val="76115224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23D83676-7FA1-424E-A7F0-01E5A8F56D08}" type="slidenum">
              <a:rPr lang="de-DE" altLang="de-DE" smtClean="0">
                <a:latin typeface="Arial" charset="0"/>
              </a:rPr>
              <a:pPr algn="ctr">
                <a:spcBef>
                  <a:spcPct val="0"/>
                </a:spcBef>
                <a:buClrTx/>
                <a:buSzTx/>
                <a:buFontTx/>
                <a:buNone/>
              </a:pPr>
              <a:t>14</a:t>
            </a:fld>
            <a:endParaRPr lang="de-DE" altLang="de-DE" smtClean="0">
              <a:latin typeface="Arial" charset="0"/>
            </a:endParaRPr>
          </a:p>
        </p:txBody>
      </p:sp>
      <p:sp>
        <p:nvSpPr>
          <p:cNvPr id="14339" name="Rectangle 1026"/>
          <p:cNvSpPr>
            <a:spLocks noGrp="1" noChangeArrowheads="1"/>
          </p:cNvSpPr>
          <p:nvPr>
            <p:ph type="title" idx="4294967295"/>
          </p:nvPr>
        </p:nvSpPr>
        <p:spPr>
          <a:xfrm>
            <a:off x="611560" y="44450"/>
            <a:ext cx="8135937" cy="806450"/>
          </a:xfrm>
        </p:spPr>
        <p:txBody>
          <a:bodyPr/>
          <a:lstStyle/>
          <a:p>
            <a:pPr eaLnBrk="1" hangingPunct="1"/>
            <a:r>
              <a:rPr lang="de-DE" altLang="de-DE" dirty="0" smtClean="0"/>
              <a:t>NAS: Normbasierte Austausch Schnittstelle</a:t>
            </a:r>
          </a:p>
        </p:txBody>
      </p:sp>
      <p:sp>
        <p:nvSpPr>
          <p:cNvPr id="14340" name="Rectangle 1027"/>
          <p:cNvSpPr>
            <a:spLocks noGrp="1" noChangeArrowheads="1"/>
          </p:cNvSpPr>
          <p:nvPr>
            <p:ph type="body" idx="4294967295"/>
          </p:nvPr>
        </p:nvSpPr>
        <p:spPr>
          <a:xfrm>
            <a:off x="539552" y="764704"/>
            <a:ext cx="8135937" cy="4248150"/>
          </a:xfrm>
        </p:spPr>
        <p:txBody>
          <a:bodyPr/>
          <a:lstStyle/>
          <a:p>
            <a:pPr eaLnBrk="1" hangingPunct="1"/>
            <a:r>
              <a:rPr lang="de-DE" altLang="de-DE" dirty="0" smtClean="0"/>
              <a:t>Datenschnittstelle zum Austausch von Geoinformationen (AFIS, ALKIS und ATKIS)</a:t>
            </a:r>
          </a:p>
          <a:p>
            <a:pPr eaLnBrk="1" hangingPunct="1"/>
            <a:r>
              <a:rPr lang="de-DE" altLang="de-DE" dirty="0" smtClean="0"/>
              <a:t>Definiert durch die Arbeitsgemeinschaft der Vermessungsverwaltungen der Länder der Bundesrepublik Deutschland (</a:t>
            </a:r>
            <a:r>
              <a:rPr lang="de-DE" altLang="de-DE" dirty="0" err="1" smtClean="0"/>
              <a:t>AdV</a:t>
            </a:r>
            <a:r>
              <a:rPr lang="de-DE" altLang="de-DE" dirty="0" smtClean="0"/>
              <a:t>)  </a:t>
            </a:r>
          </a:p>
          <a:p>
            <a:pPr eaLnBrk="1" hangingPunct="1"/>
            <a:r>
              <a:rPr lang="de-DE" altLang="de-DE" dirty="0" smtClean="0"/>
              <a:t>Plug-In für QGIS von </a:t>
            </a:r>
            <a:r>
              <a:rPr lang="de-DE" altLang="de-DE" dirty="0" err="1" smtClean="0"/>
              <a:t>norBITE</a:t>
            </a:r>
            <a:r>
              <a:rPr lang="de-DE" altLang="de-DE" dirty="0" smtClean="0"/>
              <a:t> zum Visualisieren einer ALKIS-</a:t>
            </a:r>
            <a:r>
              <a:rPr lang="de-DE" altLang="de-DE" dirty="0" err="1" smtClean="0"/>
              <a:t>PostGIS</a:t>
            </a:r>
            <a:r>
              <a:rPr lang="de-DE" altLang="de-DE" dirty="0" smtClean="0"/>
              <a:t> Datenbank (nur lesend)</a:t>
            </a:r>
            <a:endParaRPr lang="de-DE" altLang="de-DE" dirty="0"/>
          </a:p>
          <a:p>
            <a:pPr marL="0" indent="0" eaLnBrk="1" hangingPunct="1">
              <a:buNone/>
            </a:pPr>
            <a:r>
              <a:rPr lang="de-DE" altLang="de-DE" dirty="0" smtClean="0">
                <a:sym typeface="Wingdings" panose="05000000000000000000" pitchFamily="2" charset="2"/>
              </a:rPr>
              <a:t> </a:t>
            </a:r>
            <a:r>
              <a:rPr lang="de-DE" altLang="de-DE" dirty="0" smtClean="0"/>
              <a:t>Wird separat behandelt</a:t>
            </a:r>
          </a:p>
          <a:p>
            <a:pPr eaLnBrk="1" hangingPunct="1"/>
            <a:endParaRPr lang="de-DE" altLang="de-DE" dirty="0" smtClean="0"/>
          </a:p>
          <a:p>
            <a:pPr eaLnBrk="1" hangingPunct="1"/>
            <a:endParaRPr lang="de-DE" altLang="de-DE" dirty="0" smtClean="0"/>
          </a:p>
        </p:txBody>
      </p:sp>
      <p:pic>
        <p:nvPicPr>
          <p:cNvPr id="14342" name="Picture 6" descr="C:\Users\behr\AppData\Local\Temp\SNAGHTMLdb99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780929"/>
            <a:ext cx="7302602"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3107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CityGML</a:t>
            </a:r>
            <a:endParaRPr lang="de-DE" dirty="0"/>
          </a:p>
        </p:txBody>
      </p:sp>
      <p:sp>
        <p:nvSpPr>
          <p:cNvPr id="3" name="Inhaltsplatzhalter 2"/>
          <p:cNvSpPr>
            <a:spLocks noGrp="1"/>
          </p:cNvSpPr>
          <p:nvPr>
            <p:ph idx="1"/>
          </p:nvPr>
        </p:nvSpPr>
        <p:spPr/>
        <p:txBody>
          <a:bodyPr/>
          <a:lstStyle/>
          <a:p>
            <a:r>
              <a:rPr lang="de-DE" dirty="0" smtClean="0"/>
              <a:t>Wird nachgeliefert</a:t>
            </a:r>
            <a:endParaRPr lang="de-DE" dirty="0"/>
          </a:p>
        </p:txBody>
      </p:sp>
    </p:spTree>
    <p:extLst>
      <p:ext uri="{BB962C8B-B14F-4D97-AF65-F5344CB8AC3E}">
        <p14:creationId xmlns:p14="http://schemas.microsoft.com/office/powerpoint/2010/main" val="1520291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IndoorGML</a:t>
            </a:r>
            <a:endParaRPr lang="de-DE" dirty="0"/>
          </a:p>
        </p:txBody>
      </p:sp>
      <p:sp>
        <p:nvSpPr>
          <p:cNvPr id="3" name="Inhaltsplatzhalter 2"/>
          <p:cNvSpPr>
            <a:spLocks noGrp="1"/>
          </p:cNvSpPr>
          <p:nvPr>
            <p:ph idx="1"/>
          </p:nvPr>
        </p:nvSpPr>
        <p:spPr/>
        <p:txBody>
          <a:bodyPr/>
          <a:lstStyle/>
          <a:p>
            <a:r>
              <a:rPr lang="de-DE" dirty="0"/>
              <a:t>Wird nachgeliefert</a:t>
            </a:r>
          </a:p>
        </p:txBody>
      </p:sp>
    </p:spTree>
    <p:extLst>
      <p:ext uri="{BB962C8B-B14F-4D97-AF65-F5344CB8AC3E}">
        <p14:creationId xmlns:p14="http://schemas.microsoft.com/office/powerpoint/2010/main" val="2187076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smtClean="0"/>
              <a:t>OpenStreetMap-Daten</a:t>
            </a:r>
          </a:p>
        </p:txBody>
      </p:sp>
      <p:sp>
        <p:nvSpPr>
          <p:cNvPr id="15363" name="Inhaltsplatzhalter 2"/>
          <p:cNvSpPr>
            <a:spLocks noGrp="1"/>
          </p:cNvSpPr>
          <p:nvPr>
            <p:ph idx="1"/>
          </p:nvPr>
        </p:nvSpPr>
        <p:spPr>
          <a:xfrm>
            <a:off x="539750" y="1341438"/>
            <a:ext cx="8135938" cy="647700"/>
          </a:xfrm>
        </p:spPr>
        <p:txBody>
          <a:bodyPr/>
          <a:lstStyle/>
          <a:p>
            <a:r>
              <a:rPr lang="de-DE" altLang="de-DE" dirty="0" smtClean="0"/>
              <a:t>Weltweites Projekt zum Sammeln und </a:t>
            </a:r>
            <a:br>
              <a:rPr lang="de-DE" altLang="de-DE" dirty="0" smtClean="0"/>
            </a:br>
            <a:r>
              <a:rPr lang="de-DE" altLang="de-DE" dirty="0" smtClean="0"/>
              <a:t>Verfügbarmachen </a:t>
            </a:r>
            <a:r>
              <a:rPr lang="de-DE" altLang="de-DE" b="1" dirty="0" smtClean="0"/>
              <a:t>frei verfügbarer </a:t>
            </a:r>
            <a:r>
              <a:rPr lang="de-DE" altLang="de-DE" dirty="0" smtClean="0"/>
              <a:t>Geodaten</a:t>
            </a:r>
          </a:p>
          <a:p>
            <a:r>
              <a:rPr lang="de-DE" altLang="de-DE" dirty="0" smtClean="0"/>
              <a:t>Vergleichbar topographischen Daten</a:t>
            </a:r>
          </a:p>
          <a:p>
            <a:r>
              <a:rPr lang="de-DE" altLang="de-DE" dirty="0" smtClean="0"/>
              <a:t>Punkte (</a:t>
            </a:r>
            <a:r>
              <a:rPr lang="de-DE" altLang="de-DE" dirty="0" err="1" smtClean="0"/>
              <a:t>node</a:t>
            </a:r>
            <a:r>
              <a:rPr lang="de-DE" altLang="de-DE" dirty="0" smtClean="0"/>
              <a:t>), Linien (</a:t>
            </a:r>
            <a:r>
              <a:rPr lang="de-DE" altLang="de-DE" dirty="0" err="1" smtClean="0"/>
              <a:t>way</a:t>
            </a:r>
            <a:r>
              <a:rPr lang="de-DE" altLang="de-DE" dirty="0" smtClean="0"/>
              <a:t>), </a:t>
            </a:r>
            <a:r>
              <a:rPr lang="de-DE" altLang="de-DE" dirty="0" err="1" smtClean="0"/>
              <a:t>relation</a:t>
            </a:r>
            <a:endParaRPr lang="de-DE" altLang="de-DE" dirty="0" smtClean="0"/>
          </a:p>
          <a:p>
            <a:r>
              <a:rPr lang="de-DE" altLang="de-DE" dirty="0" smtClean="0"/>
              <a:t>Flächen kein eigener Datentyp, definierbar als</a:t>
            </a:r>
          </a:p>
          <a:p>
            <a:pPr lvl="1"/>
            <a:r>
              <a:rPr lang="de-DE" altLang="de-DE" dirty="0" smtClean="0"/>
              <a:t>geschlossener Weg gemeinsam mit geeigneten anderen Eigenschaften oder</a:t>
            </a:r>
          </a:p>
          <a:p>
            <a:pPr lvl="1"/>
            <a:r>
              <a:rPr lang="de-DE" altLang="de-DE" dirty="0" smtClean="0"/>
              <a:t>Multipolygon-Relation, das eine Fläche auf Basis mehrerer Linien definiert.</a:t>
            </a:r>
          </a:p>
        </p:txBody>
      </p:sp>
      <p:sp>
        <p:nvSpPr>
          <p:cNvPr id="15364" name="Rechteck 3"/>
          <p:cNvSpPr>
            <a:spLocks noChangeArrowheads="1"/>
          </p:cNvSpPr>
          <p:nvPr/>
        </p:nvSpPr>
        <p:spPr bwMode="auto">
          <a:xfrm>
            <a:off x="612526" y="4277196"/>
            <a:ext cx="8135938" cy="18161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b="1" dirty="0">
                <a:latin typeface="Courier New" pitchFamily="49" charset="0"/>
                <a:cs typeface="Courier New" pitchFamily="49" charset="0"/>
              </a:rPr>
              <a:t>&lt;</a:t>
            </a:r>
            <a:r>
              <a:rPr lang="de-DE" altLang="de-DE" sz="1600" b="1" dirty="0" err="1">
                <a:latin typeface="Courier New" pitchFamily="49" charset="0"/>
                <a:cs typeface="Courier New" pitchFamily="49" charset="0"/>
              </a:rPr>
              <a:t>node</a:t>
            </a:r>
            <a:r>
              <a:rPr lang="de-DE" altLang="de-DE" sz="1600" b="1" dirty="0">
                <a:latin typeface="Courier New" pitchFamily="49" charset="0"/>
                <a:cs typeface="Courier New" pitchFamily="49" charset="0"/>
              </a:rPr>
              <a:t> </a:t>
            </a:r>
            <a:r>
              <a:rPr lang="de-DE" altLang="de-DE" sz="1600" b="1" dirty="0" err="1">
                <a:solidFill>
                  <a:srgbClr val="FF0000"/>
                </a:solidFill>
                <a:latin typeface="Courier New" pitchFamily="49" charset="0"/>
                <a:cs typeface="Courier New" pitchFamily="49" charset="0"/>
              </a:rPr>
              <a:t>id</a:t>
            </a:r>
            <a:r>
              <a:rPr lang="de-DE" altLang="de-DE" sz="1600" b="1" dirty="0">
                <a:solidFill>
                  <a:srgbClr val="FF0000"/>
                </a:solidFill>
                <a:latin typeface="Courier New" pitchFamily="49" charset="0"/>
                <a:cs typeface="Courier New" pitchFamily="49" charset="0"/>
              </a:rPr>
              <a:t>="3638698051"</a:t>
            </a:r>
            <a:r>
              <a:rPr lang="de-DE" altLang="de-DE" sz="1600" b="1" dirty="0">
                <a:latin typeface="Courier New" pitchFamily="49" charset="0"/>
                <a:cs typeface="Courier New" pitchFamily="49" charset="0"/>
              </a:rPr>
              <a:t> </a:t>
            </a:r>
            <a:r>
              <a:rPr lang="de-DE" altLang="de-DE" sz="1600" b="1" dirty="0" err="1">
                <a:latin typeface="Courier New" pitchFamily="49" charset="0"/>
                <a:cs typeface="Courier New" pitchFamily="49" charset="0"/>
              </a:rPr>
              <a:t>visible</a:t>
            </a:r>
            <a:r>
              <a:rPr lang="de-DE" altLang="de-DE" sz="1600" b="1" dirty="0">
                <a:latin typeface="Courier New" pitchFamily="49" charset="0"/>
                <a:cs typeface="Courier New" pitchFamily="49" charset="0"/>
              </a:rPr>
              <a:t>="</a:t>
            </a:r>
            <a:r>
              <a:rPr lang="de-DE" altLang="de-DE" sz="1600" b="1" dirty="0" err="1">
                <a:latin typeface="Courier New" pitchFamily="49" charset="0"/>
                <a:cs typeface="Courier New" pitchFamily="49" charset="0"/>
              </a:rPr>
              <a:t>true</a:t>
            </a:r>
            <a:r>
              <a:rPr lang="de-DE" altLang="de-DE" sz="1600" b="1" dirty="0">
                <a:latin typeface="Courier New" pitchFamily="49" charset="0"/>
                <a:cs typeface="Courier New" pitchFamily="49" charset="0"/>
              </a:rPr>
              <a:t>" </a:t>
            </a:r>
            <a:r>
              <a:rPr lang="de-DE" altLang="de-DE" sz="1600" b="1" dirty="0" err="1">
                <a:latin typeface="Courier New" pitchFamily="49" charset="0"/>
                <a:cs typeface="Courier New" pitchFamily="49" charset="0"/>
              </a:rPr>
              <a:t>version</a:t>
            </a:r>
            <a:r>
              <a:rPr lang="de-DE" altLang="de-DE" sz="1600" b="1" dirty="0">
                <a:latin typeface="Courier New" pitchFamily="49" charset="0"/>
                <a:cs typeface="Courier New" pitchFamily="49" charset="0"/>
              </a:rPr>
              <a:t>="1" </a:t>
            </a:r>
            <a:r>
              <a:rPr lang="de-DE" altLang="de-DE" sz="1600" b="1" dirty="0" err="1">
                <a:latin typeface="Courier New" pitchFamily="49" charset="0"/>
                <a:cs typeface="Courier New" pitchFamily="49" charset="0"/>
              </a:rPr>
              <a:t>changeset</a:t>
            </a:r>
            <a:r>
              <a:rPr lang="de-DE" altLang="de-DE" sz="1600" b="1" dirty="0">
                <a:latin typeface="Courier New" pitchFamily="49" charset="0"/>
                <a:cs typeface="Courier New" pitchFamily="49" charset="0"/>
              </a:rPr>
              <a:t>="32465155" </a:t>
            </a:r>
            <a:r>
              <a:rPr lang="de-DE" altLang="de-DE" sz="1600" b="1" dirty="0" err="1">
                <a:solidFill>
                  <a:srgbClr val="FF0000"/>
                </a:solidFill>
                <a:latin typeface="Courier New" pitchFamily="49" charset="0"/>
                <a:cs typeface="Courier New" pitchFamily="49" charset="0"/>
              </a:rPr>
              <a:t>timestamp</a:t>
            </a:r>
            <a:r>
              <a:rPr lang="de-DE" altLang="de-DE" sz="1600" b="1" dirty="0">
                <a:solidFill>
                  <a:srgbClr val="FF0000"/>
                </a:solidFill>
                <a:latin typeface="Courier New" pitchFamily="49" charset="0"/>
                <a:cs typeface="Courier New" pitchFamily="49" charset="0"/>
              </a:rPr>
              <a:t>="2015-07-07T07:26:05Z"</a:t>
            </a:r>
            <a:r>
              <a:rPr lang="de-DE" altLang="de-DE" sz="1600" b="1" dirty="0">
                <a:latin typeface="Courier New" pitchFamily="49" charset="0"/>
                <a:cs typeface="Courier New" pitchFamily="49" charset="0"/>
              </a:rPr>
              <a:t> </a:t>
            </a:r>
            <a:r>
              <a:rPr lang="de-DE" altLang="de-DE" sz="1600" b="1" dirty="0" err="1">
                <a:latin typeface="Courier New" pitchFamily="49" charset="0"/>
                <a:cs typeface="Courier New" pitchFamily="49" charset="0"/>
              </a:rPr>
              <a:t>user</a:t>
            </a:r>
            <a:r>
              <a:rPr lang="de-DE" altLang="de-DE" sz="1600" b="1" dirty="0">
                <a:latin typeface="Courier New" pitchFamily="49" charset="0"/>
                <a:cs typeface="Courier New" pitchFamily="49" charset="0"/>
              </a:rPr>
              <a:t>="</a:t>
            </a:r>
            <a:r>
              <a:rPr lang="de-DE" altLang="de-DE" sz="1600" b="1" dirty="0" err="1">
                <a:latin typeface="Courier New" pitchFamily="49" charset="0"/>
                <a:cs typeface="Courier New" pitchFamily="49" charset="0"/>
              </a:rPr>
              <a:t>mjacke</a:t>
            </a:r>
            <a:r>
              <a:rPr lang="de-DE" altLang="de-DE" sz="1600" b="1" dirty="0">
                <a:latin typeface="Courier New" pitchFamily="49" charset="0"/>
                <a:cs typeface="Courier New" pitchFamily="49" charset="0"/>
              </a:rPr>
              <a:t>" </a:t>
            </a:r>
            <a:r>
              <a:rPr lang="de-DE" altLang="de-DE" sz="1600" b="1" dirty="0" err="1">
                <a:latin typeface="Courier New" pitchFamily="49" charset="0"/>
                <a:cs typeface="Courier New" pitchFamily="49" charset="0"/>
              </a:rPr>
              <a:t>uid</a:t>
            </a:r>
            <a:r>
              <a:rPr lang="de-DE" altLang="de-DE" sz="1600" b="1" dirty="0">
                <a:latin typeface="Courier New" pitchFamily="49" charset="0"/>
                <a:cs typeface="Courier New" pitchFamily="49" charset="0"/>
              </a:rPr>
              <a:t>="538965" </a:t>
            </a:r>
            <a:r>
              <a:rPr lang="de-DE" altLang="de-DE" sz="1600" b="1" dirty="0" err="1">
                <a:solidFill>
                  <a:srgbClr val="FF0000"/>
                </a:solidFill>
                <a:latin typeface="Courier New" pitchFamily="49" charset="0"/>
                <a:cs typeface="Courier New" pitchFamily="49" charset="0"/>
              </a:rPr>
              <a:t>lat</a:t>
            </a:r>
            <a:r>
              <a:rPr lang="de-DE" altLang="de-DE" sz="1600" b="1" dirty="0">
                <a:solidFill>
                  <a:srgbClr val="FF0000"/>
                </a:solidFill>
                <a:latin typeface="Courier New" pitchFamily="49" charset="0"/>
                <a:cs typeface="Courier New" pitchFamily="49" charset="0"/>
              </a:rPr>
              <a:t>="48.7799288" </a:t>
            </a:r>
            <a:r>
              <a:rPr lang="de-DE" altLang="de-DE" sz="1600" b="1" dirty="0" err="1">
                <a:solidFill>
                  <a:srgbClr val="FF0000"/>
                </a:solidFill>
                <a:latin typeface="Courier New" pitchFamily="49" charset="0"/>
                <a:cs typeface="Courier New" pitchFamily="49" charset="0"/>
              </a:rPr>
              <a:t>lon</a:t>
            </a:r>
            <a:r>
              <a:rPr lang="de-DE" altLang="de-DE" sz="1600" b="1" dirty="0">
                <a:solidFill>
                  <a:srgbClr val="FF0000"/>
                </a:solidFill>
                <a:latin typeface="Courier New" pitchFamily="49" charset="0"/>
                <a:cs typeface="Courier New" pitchFamily="49" charset="0"/>
              </a:rPr>
              <a:t>="9.1732377"</a:t>
            </a:r>
            <a:r>
              <a:rPr lang="de-DE" altLang="de-DE" sz="1600" b="1" dirty="0">
                <a:latin typeface="Courier New" pitchFamily="49" charset="0"/>
                <a:cs typeface="Courier New" pitchFamily="49" charset="0"/>
              </a:rPr>
              <a:t>&gt;</a:t>
            </a:r>
          </a:p>
          <a:p>
            <a:pPr eaLnBrk="1" hangingPunct="1"/>
            <a:r>
              <a:rPr lang="de-DE" altLang="de-DE" sz="1600" b="1" dirty="0">
                <a:latin typeface="Courier New" pitchFamily="49" charset="0"/>
                <a:cs typeface="Courier New" pitchFamily="49" charset="0"/>
              </a:rPr>
              <a:t>  &lt;tag k="</a:t>
            </a:r>
            <a:r>
              <a:rPr lang="de-DE" altLang="de-DE" sz="1600" b="1" dirty="0" err="1">
                <a:latin typeface="Courier New" pitchFamily="49" charset="0"/>
                <a:cs typeface="Courier New" pitchFamily="49" charset="0"/>
              </a:rPr>
              <a:t>amenity</a:t>
            </a:r>
            <a:r>
              <a:rPr lang="de-DE" altLang="de-DE" sz="1600" b="1" dirty="0">
                <a:latin typeface="Courier New" pitchFamily="49" charset="0"/>
                <a:cs typeface="Courier New" pitchFamily="49" charset="0"/>
              </a:rPr>
              <a:t>" v="</a:t>
            </a:r>
            <a:r>
              <a:rPr lang="de-DE" altLang="de-DE" sz="1600" b="1" dirty="0" err="1">
                <a:latin typeface="Courier New" pitchFamily="49" charset="0"/>
                <a:cs typeface="Courier New" pitchFamily="49" charset="0"/>
              </a:rPr>
              <a:t>library</a:t>
            </a:r>
            <a:r>
              <a:rPr lang="de-DE" altLang="de-DE" sz="1600" b="1" dirty="0">
                <a:latin typeface="Courier New" pitchFamily="49" charset="0"/>
                <a:cs typeface="Courier New" pitchFamily="49" charset="0"/>
              </a:rPr>
              <a:t>"/&gt;</a:t>
            </a:r>
          </a:p>
          <a:p>
            <a:pPr eaLnBrk="1" hangingPunct="1"/>
            <a:r>
              <a:rPr lang="de-DE" altLang="de-DE" sz="1600" b="1" dirty="0">
                <a:latin typeface="Courier New" pitchFamily="49" charset="0"/>
                <a:cs typeface="Courier New" pitchFamily="49" charset="0"/>
              </a:rPr>
              <a:t>  &lt;tag k="</a:t>
            </a:r>
            <a:r>
              <a:rPr lang="de-DE" altLang="de-DE" sz="1600" b="1" dirty="0" err="1">
                <a:latin typeface="Courier New" pitchFamily="49" charset="0"/>
                <a:cs typeface="Courier New" pitchFamily="49" charset="0"/>
              </a:rPr>
              <a:t>name</a:t>
            </a:r>
            <a:r>
              <a:rPr lang="de-DE" altLang="de-DE" sz="1600" b="1" dirty="0">
                <a:latin typeface="Courier New" pitchFamily="49" charset="0"/>
                <a:cs typeface="Courier New" pitchFamily="49" charset="0"/>
              </a:rPr>
              <a:t>" v="Bibliothek"/&gt;</a:t>
            </a:r>
          </a:p>
          <a:p>
            <a:pPr eaLnBrk="1" hangingPunct="1"/>
            <a:r>
              <a:rPr lang="de-DE" altLang="de-DE" sz="1600" b="1" dirty="0">
                <a:latin typeface="Courier New" pitchFamily="49" charset="0"/>
                <a:cs typeface="Courier New" pitchFamily="49" charset="0"/>
              </a:rPr>
              <a:t>  &lt;tag k="</a:t>
            </a:r>
            <a:r>
              <a:rPr lang="de-DE" altLang="de-DE" sz="1600" b="1" dirty="0" err="1">
                <a:latin typeface="Courier New" pitchFamily="49" charset="0"/>
                <a:cs typeface="Courier New" pitchFamily="49" charset="0"/>
              </a:rPr>
              <a:t>operator</a:t>
            </a:r>
            <a:r>
              <a:rPr lang="de-DE" altLang="de-DE" sz="1600" b="1" dirty="0">
                <a:latin typeface="Courier New" pitchFamily="49" charset="0"/>
                <a:cs typeface="Courier New" pitchFamily="49" charset="0"/>
              </a:rPr>
              <a:t>" v="HFT"/&gt;</a:t>
            </a:r>
          </a:p>
          <a:p>
            <a:pPr eaLnBrk="1" hangingPunct="1"/>
            <a:r>
              <a:rPr lang="de-DE" altLang="de-DE" sz="1600" b="1" dirty="0">
                <a:latin typeface="Courier New" pitchFamily="49" charset="0"/>
                <a:cs typeface="Courier New" pitchFamily="49" charset="0"/>
              </a:rPr>
              <a:t>&lt;/</a:t>
            </a:r>
            <a:r>
              <a:rPr lang="de-DE" altLang="de-DE" sz="1600" b="1" dirty="0" err="1">
                <a:latin typeface="Courier New" pitchFamily="49" charset="0"/>
                <a:cs typeface="Courier New" pitchFamily="49" charset="0"/>
              </a:rPr>
              <a:t>node</a:t>
            </a:r>
            <a:r>
              <a:rPr lang="de-DE" altLang="de-DE" sz="1600" b="1" dirty="0">
                <a:latin typeface="Courier New" pitchFamily="49" charset="0"/>
                <a:cs typeface="Courier New" pitchFamily="49" charset="0"/>
              </a:rPr>
              <a:t>&gt;</a:t>
            </a:r>
          </a:p>
        </p:txBody>
      </p:sp>
      <p:pic>
        <p:nvPicPr>
          <p:cNvPr id="15365" name="Picture 2" descr="C:\Users\behr\AppData\Local\Temp\SNAGHTML5bbe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549275"/>
            <a:ext cx="36020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hteck 4"/>
          <p:cNvSpPr>
            <a:spLocks noChangeArrowheads="1"/>
          </p:cNvSpPr>
          <p:nvPr/>
        </p:nvSpPr>
        <p:spPr bwMode="auto">
          <a:xfrm rot="-5400000">
            <a:off x="6673057" y="4248943"/>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a:t>http://www.openstreetmap.org/stats/data_stats.html [2016-10-25]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altLang="de-DE" dirty="0" smtClean="0"/>
              <a:t>LandXML.org (Vermessung, Bauingenieurwesen)</a:t>
            </a:r>
            <a:endParaRPr lang="de-DE" dirty="0"/>
          </a:p>
        </p:txBody>
      </p:sp>
      <p:sp>
        <p:nvSpPr>
          <p:cNvPr id="3" name="Inhaltsplatzhalter 2"/>
          <p:cNvSpPr>
            <a:spLocks noGrp="1"/>
          </p:cNvSpPr>
          <p:nvPr>
            <p:ph idx="1"/>
          </p:nvPr>
        </p:nvSpPr>
        <p:spPr/>
        <p:txBody>
          <a:bodyPr/>
          <a:lstStyle/>
          <a:p>
            <a:r>
              <a:rPr lang="de-DE" dirty="0" smtClean="0"/>
              <a:t>Für Bauleitplanung, Version 2.0, </a:t>
            </a:r>
            <a:r>
              <a:rPr lang="de-DE" dirty="0" err="1" smtClean="0"/>
              <a:t>January</a:t>
            </a:r>
            <a:r>
              <a:rPr lang="de-DE" dirty="0" smtClean="0"/>
              <a:t> 19, 2016</a:t>
            </a:r>
          </a:p>
          <a:p>
            <a:r>
              <a:rPr lang="de-DE" dirty="0" smtClean="0"/>
              <a:t>Bedeutung noch unklar, </a:t>
            </a:r>
            <a:r>
              <a:rPr lang="de-DE" dirty="0" err="1" smtClean="0"/>
              <a:t>evt</a:t>
            </a:r>
            <a:r>
              <a:rPr lang="de-DE" dirty="0" smtClean="0"/>
              <a:t>. keine Weiterentwicklung</a:t>
            </a:r>
            <a:endParaRPr lang="de-DE" dirty="0"/>
          </a:p>
        </p:txBody>
      </p:sp>
      <p:pic>
        <p:nvPicPr>
          <p:cNvPr id="76802" name="Picture 2" descr="C:\Users\behr\AppData\Local\Temp\SNAGHTML7108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42818"/>
            <a:ext cx="7920880" cy="366650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11560" y="6309320"/>
            <a:ext cx="7848872" cy="261610"/>
          </a:xfrm>
          <a:prstGeom prst="rect">
            <a:avLst/>
          </a:prstGeom>
        </p:spPr>
        <p:txBody>
          <a:bodyPr wrap="square">
            <a:spAutoFit/>
          </a:bodyPr>
          <a:lstStyle/>
          <a:p>
            <a:r>
              <a:rPr lang="de-DE" sz="1100" dirty="0" smtClean="0"/>
              <a:t>http://landxml.org/schema/LandXML-2.0/samples/Carlson%20Software/woodbridge-2.0.xml</a:t>
            </a:r>
            <a:endParaRPr lang="de-DE" sz="1100" dirty="0"/>
          </a:p>
        </p:txBody>
      </p:sp>
      <p:pic>
        <p:nvPicPr>
          <p:cNvPr id="76806" name="Picture 6" descr="C:\Users\behr\AppData\Local\Temp\SNAGHTMLb809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097" y="4293096"/>
            <a:ext cx="2095922" cy="117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4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GPS </a:t>
            </a:r>
            <a:r>
              <a:rPr lang="de-DE" dirty="0"/>
              <a:t>Exchange </a:t>
            </a:r>
            <a:r>
              <a:rPr lang="de-DE" dirty="0" smtClean="0"/>
              <a:t>Format (GPX)</a:t>
            </a:r>
            <a:endParaRPr lang="de-DE" dirty="0"/>
          </a:p>
        </p:txBody>
      </p:sp>
      <p:sp>
        <p:nvSpPr>
          <p:cNvPr id="3" name="Inhaltsplatzhalter 2"/>
          <p:cNvSpPr>
            <a:spLocks noGrp="1"/>
          </p:cNvSpPr>
          <p:nvPr>
            <p:ph idx="1"/>
          </p:nvPr>
        </p:nvSpPr>
        <p:spPr/>
        <p:txBody>
          <a:bodyPr/>
          <a:lstStyle/>
          <a:p>
            <a:r>
              <a:rPr lang="en-US" smtClean="0"/>
              <a:t>XML format for GPS waypoints, tracks and routes</a:t>
            </a:r>
            <a:endParaRPr lang="de-DE"/>
          </a:p>
        </p:txBody>
      </p:sp>
      <p:pic>
        <p:nvPicPr>
          <p:cNvPr id="79874" name="Picture 2" descr="C:\Users\behr\AppData\Local\Temp\SNAGHTMLc1da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632848" cy="457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7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539750" y="3126606"/>
            <a:ext cx="8135938" cy="806450"/>
          </a:xfrm>
        </p:spPr>
        <p:txBody>
          <a:bodyPr/>
          <a:lstStyle/>
          <a:p>
            <a:pPr eaLnBrk="1" hangingPunct="1"/>
            <a:r>
              <a:rPr lang="de-DE" altLang="de-DE" smtClean="0"/>
              <a:t>Lernziele</a:t>
            </a:r>
          </a:p>
        </p:txBody>
      </p:sp>
      <p:sp>
        <p:nvSpPr>
          <p:cNvPr id="4099" name="Inhaltsplatzhalter 2"/>
          <p:cNvSpPr>
            <a:spLocks noGrp="1"/>
          </p:cNvSpPr>
          <p:nvPr>
            <p:ph idx="1"/>
          </p:nvPr>
        </p:nvSpPr>
        <p:spPr>
          <a:xfrm>
            <a:off x="539750" y="1341438"/>
            <a:ext cx="8135938" cy="1583506"/>
          </a:xfrm>
        </p:spPr>
        <p:txBody>
          <a:bodyPr/>
          <a:lstStyle/>
          <a:p>
            <a:pPr eaLnBrk="1" hangingPunct="1"/>
            <a:r>
              <a:rPr lang="de-DE" altLang="de-DE" dirty="0" smtClean="0"/>
              <a:t>Einführung – die Problematik</a:t>
            </a:r>
          </a:p>
          <a:p>
            <a:pPr eaLnBrk="1" hangingPunct="1"/>
            <a:r>
              <a:rPr lang="de-DE" altLang="de-DE" dirty="0" smtClean="0"/>
              <a:t>Vektorbasierte Austauschformate</a:t>
            </a:r>
          </a:p>
          <a:p>
            <a:pPr eaLnBrk="1" hangingPunct="1"/>
            <a:r>
              <a:rPr lang="de-DE" altLang="de-DE" dirty="0" smtClean="0"/>
              <a:t>Rasterbasierte Austauschformate</a:t>
            </a:r>
          </a:p>
          <a:p>
            <a:pPr eaLnBrk="1" hangingPunct="1"/>
            <a:endParaRPr lang="de-DE" altLang="de-DE" dirty="0" smtClean="0"/>
          </a:p>
          <a:p>
            <a:pPr eaLnBrk="1" hangingPunct="1"/>
            <a:endParaRPr lang="de-DE" altLang="de-DE" dirty="0" smtClean="0"/>
          </a:p>
        </p:txBody>
      </p:sp>
      <p:sp>
        <p:nvSpPr>
          <p:cNvPr id="4" name="Titel 1"/>
          <p:cNvSpPr txBox="1">
            <a:spLocks/>
          </p:cNvSpPr>
          <p:nvPr/>
        </p:nvSpPr>
        <p:spPr bwMode="auto">
          <a:xfrm>
            <a:off x="539750" y="-99392"/>
            <a:ext cx="81359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a:lstStyle>
          <a:p>
            <a:pPr eaLnBrk="1" hangingPunct="1"/>
            <a:r>
              <a:rPr lang="de-DE" altLang="de-DE" kern="0" smtClean="0"/>
              <a:t>Gliederung</a:t>
            </a:r>
          </a:p>
        </p:txBody>
      </p:sp>
      <p:sp>
        <p:nvSpPr>
          <p:cNvPr id="5" name="Inhaltsplatzhalter 2"/>
          <p:cNvSpPr txBox="1">
            <a:spLocks/>
          </p:cNvSpPr>
          <p:nvPr/>
        </p:nvSpPr>
        <p:spPr bwMode="auto">
          <a:xfrm>
            <a:off x="539552" y="4293096"/>
            <a:ext cx="8135938" cy="1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638"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ea typeface="+mn-ea"/>
                <a:cs typeface="+mn-cs"/>
              </a:defRPr>
            </a:lvl1pPr>
            <a:lvl2pPr marL="889000" indent="-261938" algn="l" rtl="0" eaLnBrk="0" fontAlgn="base" hangingPunct="0">
              <a:spcBef>
                <a:spcPts val="600"/>
              </a:spcBef>
              <a:spcAft>
                <a:spcPct val="0"/>
              </a:spcAft>
              <a:buClr>
                <a:schemeClr val="hlink"/>
              </a:buClr>
              <a:buSzPct val="65000"/>
              <a:buFont typeface="Wingdings" pitchFamily="2" charset="2"/>
              <a:buChar char="¡"/>
              <a:defRPr>
                <a:solidFill>
                  <a:schemeClr val="tx1"/>
                </a:solidFill>
                <a:latin typeface="Calibri" panose="020F0502020204030204" pitchFamily="34" charset="0"/>
              </a:defRPr>
            </a:lvl2pPr>
            <a:lvl3pPr marL="1331913" indent="-258763"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3pPr>
            <a:lvl4pPr marL="1785938" indent="-274638" algn="l" rtl="0" eaLnBrk="0" fontAlgn="base" hangingPunct="0">
              <a:spcBef>
                <a:spcPts val="600"/>
              </a:spcBef>
              <a:spcAft>
                <a:spcPct val="0"/>
              </a:spcAft>
              <a:buClr>
                <a:schemeClr val="hlink"/>
              </a:buClr>
              <a:buSzPct val="75000"/>
              <a:buFont typeface="Wingdings" pitchFamily="2" charset="2"/>
              <a:buChar char="¡"/>
              <a:defRPr>
                <a:solidFill>
                  <a:schemeClr val="tx1"/>
                </a:solidFill>
                <a:latin typeface="Calibri" panose="020F0502020204030204" pitchFamily="34" charset="0"/>
              </a:defRPr>
            </a:lvl4pPr>
            <a:lvl5pPr marL="2239963"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r>
              <a:rPr lang="de-DE" altLang="de-DE" kern="0" smtClean="0"/>
              <a:t>Überblick über die am meisten genutzten Formate.</a:t>
            </a:r>
          </a:p>
          <a:p>
            <a:pPr eaLnBrk="1" hangingPunct="1"/>
            <a:r>
              <a:rPr lang="de-DE" altLang="de-DE" kern="0" smtClean="0"/>
              <a:t>Sie können Formate erkennen und ihre Bedeutung und ihre Einsatzgebiete einschätzen.</a:t>
            </a:r>
          </a:p>
          <a:p>
            <a:pPr eaLnBrk="1" hangingPunct="1"/>
            <a:r>
              <a:rPr lang="de-DE" altLang="de-DE" kern="0" smtClean="0"/>
              <a:t>Sie können beurteilen, ob Formate für 2D- oder 3D-Daten sowie für unterschiedliche Raumbezugssysteme geeignet sind.</a:t>
            </a:r>
          </a:p>
          <a:p>
            <a:pPr eaLnBrk="1" hangingPunct="1"/>
            <a:endParaRPr lang="de-DE" altLang="de-DE" kern="0" smtClean="0"/>
          </a:p>
          <a:p>
            <a:pPr eaLnBrk="1" hangingPunct="1"/>
            <a:endParaRPr lang="de-DE" altLang="de-DE" kern="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83568" y="44450"/>
            <a:ext cx="8135937" cy="806450"/>
          </a:xfrm>
        </p:spPr>
        <p:txBody>
          <a:bodyPr/>
          <a:lstStyle/>
          <a:p>
            <a:r>
              <a:rPr lang="fi-FI" altLang="de-DE" dirty="0" smtClean="0"/>
              <a:t>XPlanung</a:t>
            </a:r>
            <a:endParaRPr lang="de-DE" dirty="0"/>
          </a:p>
        </p:txBody>
      </p:sp>
      <p:sp>
        <p:nvSpPr>
          <p:cNvPr id="3" name="Inhaltsplatzhalter 2"/>
          <p:cNvSpPr>
            <a:spLocks noGrp="1"/>
          </p:cNvSpPr>
          <p:nvPr>
            <p:ph idx="4294967295"/>
          </p:nvPr>
        </p:nvSpPr>
        <p:spPr>
          <a:xfrm>
            <a:off x="395536" y="908720"/>
            <a:ext cx="8135938" cy="4824413"/>
          </a:xfrm>
        </p:spPr>
        <p:txBody>
          <a:bodyPr/>
          <a:lstStyle/>
          <a:p>
            <a:r>
              <a:rPr lang="de-DE" dirty="0" smtClean="0"/>
              <a:t>ein </a:t>
            </a:r>
            <a:r>
              <a:rPr lang="de-DE" dirty="0"/>
              <a:t>offenes, XML-basiertes Datenaustauschformat, das auf </a:t>
            </a:r>
            <a:r>
              <a:rPr lang="de-DE" dirty="0" err="1"/>
              <a:t>Geography</a:t>
            </a:r>
            <a:r>
              <a:rPr lang="de-DE" dirty="0"/>
              <a:t> Markup </a:t>
            </a:r>
            <a:r>
              <a:rPr lang="de-DE" dirty="0" smtClean="0"/>
              <a:t>Language aufbaut</a:t>
            </a:r>
          </a:p>
          <a:p>
            <a:r>
              <a:rPr lang="de-DE" dirty="0" smtClean="0"/>
              <a:t>orientiert </a:t>
            </a:r>
            <a:r>
              <a:rPr lang="de-DE" dirty="0"/>
              <a:t>sich technisch am ALKIS/NAS Standard der Arbeitsgemeinschaft der Vermessungsverwaltungen Deutschland (</a:t>
            </a:r>
            <a:r>
              <a:rPr lang="de-DE" dirty="0" err="1"/>
              <a:t>AdV</a:t>
            </a:r>
            <a:r>
              <a:rPr lang="de-DE" dirty="0"/>
              <a:t>). </a:t>
            </a:r>
            <a:endParaRPr lang="de-DE" dirty="0" smtClean="0"/>
          </a:p>
          <a:p>
            <a:r>
              <a:rPr lang="de-DE" dirty="0" smtClean="0"/>
              <a:t>Austausch </a:t>
            </a:r>
            <a:r>
              <a:rPr lang="de-DE" dirty="0"/>
              <a:t>von Bauleitplänen, Raumordnungsplänen und </a:t>
            </a:r>
            <a:r>
              <a:rPr lang="de-DE" dirty="0" smtClean="0"/>
              <a:t>Landschaftsplänen</a:t>
            </a:r>
          </a:p>
          <a:p>
            <a:r>
              <a:rPr lang="de-DE" dirty="0"/>
              <a:t>QGIS Plug-In </a:t>
            </a:r>
            <a:r>
              <a:rPr lang="de-DE" dirty="0" smtClean="0"/>
              <a:t>zur Bearbeitung </a:t>
            </a:r>
            <a:r>
              <a:rPr lang="de-DE" dirty="0"/>
              <a:t>und Anzeige von Daten, die in einer </a:t>
            </a:r>
            <a:r>
              <a:rPr lang="de-DE" dirty="0" err="1"/>
              <a:t>xplan</a:t>
            </a:r>
            <a:r>
              <a:rPr lang="de-DE" dirty="0"/>
              <a:t>-</a:t>
            </a:r>
            <a:r>
              <a:rPr lang="de-DE" dirty="0" err="1"/>
              <a:t>PostGIS</a:t>
            </a:r>
            <a:r>
              <a:rPr lang="de-DE" dirty="0"/>
              <a:t>-Datenbank liegen</a:t>
            </a:r>
          </a:p>
        </p:txBody>
      </p:sp>
      <p:sp>
        <p:nvSpPr>
          <p:cNvPr id="4" name="Rechteck 3"/>
          <p:cNvSpPr/>
          <p:nvPr/>
        </p:nvSpPr>
        <p:spPr>
          <a:xfrm>
            <a:off x="539552" y="6453336"/>
            <a:ext cx="7848872" cy="738664"/>
          </a:xfrm>
          <a:prstGeom prst="rect">
            <a:avLst/>
          </a:prstGeom>
        </p:spPr>
        <p:txBody>
          <a:bodyPr wrap="square">
            <a:spAutoFit/>
          </a:bodyPr>
          <a:lstStyle/>
          <a:p>
            <a:r>
              <a:rPr lang="de-DE" sz="1400" dirty="0">
                <a:hlinkClick r:id="rId2"/>
              </a:rPr>
              <a:t>https://xleitstelle.de/xplanung/ueber_xplanung http://</a:t>
            </a:r>
            <a:r>
              <a:rPr lang="de-DE" sz="1400" dirty="0" smtClean="0">
                <a:hlinkClick r:id="rId2"/>
              </a:rPr>
              <a:t>www.xplanungwiki.de/index.php?title=Xplanung_Wiki</a:t>
            </a:r>
            <a:endParaRPr lang="de-DE" sz="1400" dirty="0" smtClean="0"/>
          </a:p>
          <a:p>
            <a:endParaRPr lang="de-DE" sz="1400" dirty="0"/>
          </a:p>
        </p:txBody>
      </p:sp>
      <p:pic>
        <p:nvPicPr>
          <p:cNvPr id="6" name="Grafik 5"/>
          <p:cNvPicPr>
            <a:picLocks noChangeAspect="1"/>
          </p:cNvPicPr>
          <p:nvPr/>
        </p:nvPicPr>
        <p:blipFill>
          <a:blip r:embed="rId3"/>
          <a:stretch>
            <a:fillRect/>
          </a:stretch>
        </p:blipFill>
        <p:spPr>
          <a:xfrm>
            <a:off x="2312623" y="3159336"/>
            <a:ext cx="5480085" cy="3172212"/>
          </a:xfrm>
          <a:prstGeom prst="rect">
            <a:avLst/>
          </a:prstGeom>
        </p:spPr>
      </p:pic>
    </p:spTree>
    <p:extLst>
      <p:ext uri="{BB962C8B-B14F-4D97-AF65-F5344CB8AC3E}">
        <p14:creationId xmlns:p14="http://schemas.microsoft.com/office/powerpoint/2010/main" val="235220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hr\AppData\Local\Temp\SNAGHTML8d032a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843" y="1018095"/>
            <a:ext cx="5141351" cy="523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XPlanung</a:t>
            </a:r>
            <a:endParaRPr lang="de-DE" dirty="0"/>
          </a:p>
        </p:txBody>
      </p:sp>
      <p:pic>
        <p:nvPicPr>
          <p:cNvPr id="4" name="Grafik 3"/>
          <p:cNvPicPr>
            <a:picLocks noChangeAspect="1"/>
          </p:cNvPicPr>
          <p:nvPr/>
        </p:nvPicPr>
        <p:blipFill>
          <a:blip r:embed="rId2"/>
          <a:stretch>
            <a:fillRect/>
          </a:stretch>
        </p:blipFill>
        <p:spPr>
          <a:xfrm>
            <a:off x="681186" y="1344885"/>
            <a:ext cx="6915150" cy="5324475"/>
          </a:xfrm>
          <a:prstGeom prst="rect">
            <a:avLst/>
          </a:prstGeom>
          <a:noFill/>
        </p:spPr>
      </p:pic>
    </p:spTree>
    <p:extLst>
      <p:ext uri="{BB962C8B-B14F-4D97-AF65-F5344CB8AC3E}">
        <p14:creationId xmlns:p14="http://schemas.microsoft.com/office/powerpoint/2010/main" val="224454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t>OpenStreetMap</a:t>
            </a:r>
            <a:r>
              <a:rPr lang="de-DE" altLang="de-DE" dirty="0"/>
              <a:t>-Daten</a:t>
            </a:r>
            <a:endParaRPr lang="de-DE" dirty="0"/>
          </a:p>
        </p:txBody>
      </p:sp>
      <p:sp>
        <p:nvSpPr>
          <p:cNvPr id="3" name="Inhaltsplatzhalter 2"/>
          <p:cNvSpPr>
            <a:spLocks noGrp="1"/>
          </p:cNvSpPr>
          <p:nvPr>
            <p:ph idx="1"/>
          </p:nvPr>
        </p:nvSpPr>
        <p:spPr/>
        <p:txBody>
          <a:bodyPr/>
          <a:lstStyle/>
          <a:p>
            <a:r>
              <a:rPr lang="de-DE" altLang="de-DE" dirty="0"/>
              <a:t>Weltweites Projekt zum Sammeln und </a:t>
            </a:r>
            <a:br>
              <a:rPr lang="de-DE" altLang="de-DE" dirty="0"/>
            </a:br>
            <a:r>
              <a:rPr lang="de-DE" altLang="de-DE" dirty="0"/>
              <a:t>Verfügbarmachen frei verfügbarer „</a:t>
            </a:r>
            <a:r>
              <a:rPr lang="de-DE" altLang="de-DE" dirty="0" err="1"/>
              <a:t>Geodaten</a:t>
            </a:r>
            <a:r>
              <a:rPr lang="de-DE" altLang="de-DE" dirty="0"/>
              <a:t>“</a:t>
            </a:r>
          </a:p>
          <a:p>
            <a:r>
              <a:rPr lang="de-DE" altLang="de-DE" dirty="0"/>
              <a:t>Vergleichbar topographischen Daten, Zielsetzung Kartenerstellung (nicht für GIS-Analysen)</a:t>
            </a:r>
          </a:p>
          <a:p>
            <a:r>
              <a:rPr lang="de-DE" altLang="de-DE" dirty="0"/>
              <a:t>Punkte (</a:t>
            </a:r>
            <a:r>
              <a:rPr lang="de-DE" altLang="de-DE" dirty="0" err="1"/>
              <a:t>node</a:t>
            </a:r>
            <a:r>
              <a:rPr lang="de-DE" altLang="de-DE" dirty="0"/>
              <a:t>), Linien (</a:t>
            </a:r>
            <a:r>
              <a:rPr lang="de-DE" altLang="de-DE" dirty="0" err="1"/>
              <a:t>way</a:t>
            </a:r>
            <a:r>
              <a:rPr lang="de-DE" altLang="de-DE" dirty="0"/>
              <a:t>), </a:t>
            </a:r>
          </a:p>
          <a:p>
            <a:r>
              <a:rPr lang="de-DE" altLang="de-DE" dirty="0"/>
              <a:t>Flächen kein eigener Datentyp, definierbar als</a:t>
            </a:r>
          </a:p>
          <a:p>
            <a:pPr lvl="1"/>
            <a:r>
              <a:rPr lang="de-DE" altLang="de-DE" dirty="0"/>
              <a:t>geschlossener Weg gemeinsam mit geeigneten anderen Eigenschaften oder</a:t>
            </a:r>
          </a:p>
          <a:p>
            <a:pPr lvl="1"/>
            <a:r>
              <a:rPr lang="de-DE" altLang="de-DE" dirty="0"/>
              <a:t>Multipolygon-Relation, das eine Fläche auf Basis mehrerer Linien definiert.</a:t>
            </a:r>
          </a:p>
          <a:p>
            <a:endParaRPr lang="de-DE" dirty="0"/>
          </a:p>
        </p:txBody>
      </p:sp>
      <p:pic>
        <p:nvPicPr>
          <p:cNvPr id="4" name="Picture 2" descr="C:\Users\behr\AppData\Local\Temp\SNAGHTML5bbe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6020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3"/>
          <p:cNvSpPr>
            <a:spLocks noChangeArrowheads="1"/>
          </p:cNvSpPr>
          <p:nvPr/>
        </p:nvSpPr>
        <p:spPr bwMode="auto">
          <a:xfrm>
            <a:off x="539750" y="4205288"/>
            <a:ext cx="8135938" cy="18161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b="1">
                <a:latin typeface="Courier New" pitchFamily="49" charset="0"/>
                <a:cs typeface="Courier New" pitchFamily="49" charset="0"/>
              </a:rPr>
              <a:t>&lt;node </a:t>
            </a:r>
            <a:r>
              <a:rPr lang="de-DE" altLang="de-DE" sz="1600" b="1">
                <a:solidFill>
                  <a:srgbClr val="FF0000"/>
                </a:solidFill>
                <a:latin typeface="Courier New" pitchFamily="49" charset="0"/>
                <a:cs typeface="Courier New" pitchFamily="49" charset="0"/>
              </a:rPr>
              <a:t>id="3638698051"</a:t>
            </a:r>
            <a:r>
              <a:rPr lang="de-DE" altLang="de-DE" sz="1600" b="1">
                <a:latin typeface="Courier New" pitchFamily="49" charset="0"/>
                <a:cs typeface="Courier New" pitchFamily="49" charset="0"/>
              </a:rPr>
              <a:t> visible="true" version="1" changeset="32465155" </a:t>
            </a:r>
            <a:r>
              <a:rPr lang="de-DE" altLang="de-DE" sz="1600" b="1">
                <a:solidFill>
                  <a:srgbClr val="FF0000"/>
                </a:solidFill>
                <a:latin typeface="Courier New" pitchFamily="49" charset="0"/>
                <a:cs typeface="Courier New" pitchFamily="49" charset="0"/>
              </a:rPr>
              <a:t>timestamp="2015-07-07T07:26:05Z"</a:t>
            </a:r>
            <a:r>
              <a:rPr lang="de-DE" altLang="de-DE" sz="1600" b="1">
                <a:latin typeface="Courier New" pitchFamily="49" charset="0"/>
                <a:cs typeface="Courier New" pitchFamily="49" charset="0"/>
              </a:rPr>
              <a:t> user="mjacke" uid="538965" </a:t>
            </a:r>
            <a:r>
              <a:rPr lang="de-DE" altLang="de-DE" sz="1600" b="1">
                <a:solidFill>
                  <a:srgbClr val="FF0000"/>
                </a:solidFill>
                <a:latin typeface="Courier New" pitchFamily="49" charset="0"/>
                <a:cs typeface="Courier New" pitchFamily="49" charset="0"/>
              </a:rPr>
              <a:t>lat="48.7799288" lon="9.1732377"</a:t>
            </a:r>
            <a:r>
              <a:rPr lang="de-DE" altLang="de-DE" sz="1600" b="1">
                <a:latin typeface="Courier New" pitchFamily="49" charset="0"/>
                <a:cs typeface="Courier New" pitchFamily="49" charset="0"/>
              </a:rPr>
              <a:t>&gt;</a:t>
            </a:r>
          </a:p>
          <a:p>
            <a:pPr eaLnBrk="1" hangingPunct="1"/>
            <a:r>
              <a:rPr lang="de-DE" altLang="de-DE" sz="1600" b="1">
                <a:latin typeface="Courier New" pitchFamily="49" charset="0"/>
                <a:cs typeface="Courier New" pitchFamily="49" charset="0"/>
              </a:rPr>
              <a:t>  &lt;tag k="amenity" v="library"/&gt;</a:t>
            </a:r>
          </a:p>
          <a:p>
            <a:pPr eaLnBrk="1" hangingPunct="1"/>
            <a:r>
              <a:rPr lang="de-DE" altLang="de-DE" sz="1600" b="1">
                <a:latin typeface="Courier New" pitchFamily="49" charset="0"/>
                <a:cs typeface="Courier New" pitchFamily="49" charset="0"/>
              </a:rPr>
              <a:t>  &lt;tag k="name" v="Bibliothek"/&gt;</a:t>
            </a:r>
          </a:p>
          <a:p>
            <a:pPr eaLnBrk="1" hangingPunct="1"/>
            <a:r>
              <a:rPr lang="de-DE" altLang="de-DE" sz="1600" b="1">
                <a:latin typeface="Courier New" pitchFamily="49" charset="0"/>
                <a:cs typeface="Courier New" pitchFamily="49" charset="0"/>
              </a:rPr>
              <a:t>  &lt;tag k="operator" v="HFT"/&gt;</a:t>
            </a:r>
          </a:p>
          <a:p>
            <a:pPr eaLnBrk="1" hangingPunct="1"/>
            <a:r>
              <a:rPr lang="de-DE" altLang="de-DE" sz="1600" b="1">
                <a:latin typeface="Courier New" pitchFamily="49" charset="0"/>
                <a:cs typeface="Courier New" pitchFamily="49" charset="0"/>
              </a:rPr>
              <a:t>&lt;/node&gt;</a:t>
            </a:r>
          </a:p>
        </p:txBody>
      </p:sp>
      <p:sp>
        <p:nvSpPr>
          <p:cNvPr id="6" name="Rechteck 4"/>
          <p:cNvSpPr>
            <a:spLocks noChangeArrowheads="1"/>
          </p:cNvSpPr>
          <p:nvPr/>
        </p:nvSpPr>
        <p:spPr bwMode="auto">
          <a:xfrm rot="-5400000">
            <a:off x="6673057" y="4248943"/>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dirty="0"/>
              <a:t>http://www.openstreetmap.org/stats/data_stats.html [2016-10-25]</a:t>
            </a:r>
          </a:p>
        </p:txBody>
      </p:sp>
    </p:spTree>
    <p:extLst>
      <p:ext uri="{BB962C8B-B14F-4D97-AF65-F5344CB8AC3E}">
        <p14:creationId xmlns:p14="http://schemas.microsoft.com/office/powerpoint/2010/main" val="1914743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08063" y="44450"/>
            <a:ext cx="8135937" cy="806450"/>
          </a:xfrm>
        </p:spPr>
        <p:txBody>
          <a:bodyPr/>
          <a:lstStyle/>
          <a:p>
            <a:r>
              <a:rPr lang="de-DE" dirty="0" smtClean="0"/>
              <a:t>GPS </a:t>
            </a:r>
            <a:r>
              <a:rPr lang="de-DE" dirty="0"/>
              <a:t>Exchange </a:t>
            </a:r>
            <a:r>
              <a:rPr lang="de-DE" dirty="0" smtClean="0"/>
              <a:t>Format (GPX )</a:t>
            </a:r>
            <a:endParaRPr lang="de-DE" dirty="0"/>
          </a:p>
        </p:txBody>
      </p:sp>
      <p:sp>
        <p:nvSpPr>
          <p:cNvPr id="3" name="Inhaltsplatzhalter 2"/>
          <p:cNvSpPr>
            <a:spLocks noGrp="1"/>
          </p:cNvSpPr>
          <p:nvPr>
            <p:ph idx="4294967295"/>
          </p:nvPr>
        </p:nvSpPr>
        <p:spPr>
          <a:xfrm>
            <a:off x="539552" y="908720"/>
            <a:ext cx="8135937" cy="4824412"/>
          </a:xfrm>
        </p:spPr>
        <p:txBody>
          <a:bodyPr/>
          <a:lstStyle/>
          <a:p>
            <a:r>
              <a:rPr lang="en-US" dirty="0" smtClean="0"/>
              <a:t>XML-Format </a:t>
            </a:r>
            <a:r>
              <a:rPr lang="en-US" dirty="0" err="1" smtClean="0"/>
              <a:t>für</a:t>
            </a:r>
            <a:r>
              <a:rPr lang="en-US" dirty="0" smtClean="0"/>
              <a:t> GPS waypoints, tracks und routes</a:t>
            </a:r>
          </a:p>
          <a:p>
            <a:r>
              <a:rPr lang="en-US" dirty="0" err="1" smtClean="0"/>
              <a:t>direkte</a:t>
            </a:r>
            <a:r>
              <a:rPr lang="en-US" dirty="0" smtClean="0"/>
              <a:t> </a:t>
            </a:r>
            <a:r>
              <a:rPr lang="en-US" dirty="0" err="1" smtClean="0"/>
              <a:t>Unterstützung</a:t>
            </a:r>
            <a:r>
              <a:rPr lang="en-US" dirty="0" smtClean="0"/>
              <a:t> in QGIS</a:t>
            </a:r>
            <a:endParaRPr lang="de-DE" dirty="0"/>
          </a:p>
        </p:txBody>
      </p:sp>
      <p:pic>
        <p:nvPicPr>
          <p:cNvPr id="79874" name="Picture 2" descr="C:\Users\behr\AppData\Local\Temp\SNAGHTMLc1da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632848" cy="457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20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GPS Exchange Format (</a:t>
            </a:r>
            <a:r>
              <a:rPr lang="de-DE" dirty="0" smtClean="0"/>
              <a:t>GPX)</a:t>
            </a:r>
            <a:endParaRPr lang="de-DE" dirty="0"/>
          </a:p>
        </p:txBody>
      </p:sp>
      <p:sp>
        <p:nvSpPr>
          <p:cNvPr id="3" name="Inhaltsplatzhalter 2"/>
          <p:cNvSpPr>
            <a:spLocks noGrp="1"/>
          </p:cNvSpPr>
          <p:nvPr>
            <p:ph idx="1"/>
          </p:nvPr>
        </p:nvSpPr>
        <p:spPr/>
        <p:txBody>
          <a:bodyPr/>
          <a:lstStyle/>
          <a:p>
            <a:r>
              <a:rPr lang="en-US" dirty="0"/>
              <a:t>XML-Format </a:t>
            </a:r>
            <a:r>
              <a:rPr lang="en-US" dirty="0" err="1"/>
              <a:t>für</a:t>
            </a:r>
            <a:r>
              <a:rPr lang="en-US" dirty="0"/>
              <a:t> GPS waypoints, tracks und routes</a:t>
            </a:r>
          </a:p>
          <a:p>
            <a:r>
              <a:rPr lang="en-US" dirty="0" err="1"/>
              <a:t>direkte</a:t>
            </a:r>
            <a:r>
              <a:rPr lang="en-US" dirty="0"/>
              <a:t> </a:t>
            </a:r>
            <a:r>
              <a:rPr lang="en-US" dirty="0" err="1"/>
              <a:t>Unterstützung</a:t>
            </a:r>
            <a:r>
              <a:rPr lang="en-US" dirty="0"/>
              <a:t> in QGIS</a:t>
            </a:r>
            <a:endParaRPr lang="de-DE" dirty="0"/>
          </a:p>
          <a:p>
            <a:endParaRPr lang="de-DE" dirty="0"/>
          </a:p>
        </p:txBody>
      </p:sp>
      <p:pic>
        <p:nvPicPr>
          <p:cNvPr id="4" name="Picture 2" descr="C:\Users\behr\AppData\Local\Temp\SNAGHTMLc1da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7056784" cy="422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053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Geodaten</a:t>
            </a:r>
            <a:r>
              <a:rPr lang="de-DE" dirty="0"/>
              <a:t> per Web </a:t>
            </a:r>
            <a:r>
              <a:rPr lang="de-DE" dirty="0" smtClean="0"/>
              <a:t>Feed</a:t>
            </a:r>
            <a:endParaRPr lang="de-DE" dirty="0"/>
          </a:p>
        </p:txBody>
      </p:sp>
      <p:sp>
        <p:nvSpPr>
          <p:cNvPr id="3" name="Inhaltsplatzhalter 2"/>
          <p:cNvSpPr>
            <a:spLocks noGrp="1"/>
          </p:cNvSpPr>
          <p:nvPr>
            <p:ph idx="1"/>
          </p:nvPr>
        </p:nvSpPr>
        <p:spPr/>
        <p:txBody>
          <a:bodyPr/>
          <a:lstStyle/>
          <a:p>
            <a:r>
              <a:rPr lang="de-DE" dirty="0" smtClean="0"/>
              <a:t>Technik </a:t>
            </a:r>
            <a:r>
              <a:rPr lang="de-DE" dirty="0"/>
              <a:t>zur einfachen und strukturierten Veröffentlichung von Änderungen auf Websites (z. B. Nachrichten-Seiten, Blogs, Foren, Wikis) in standardisierten Formaten</a:t>
            </a:r>
          </a:p>
          <a:p>
            <a:r>
              <a:rPr lang="de-DE" dirty="0"/>
              <a:t>Eine Software auf dem Server erkennt neue Einträge und/oder Änderungen im CMS und aktualisiert darauf basierend die auf dem Server liegende Feed-Datei. </a:t>
            </a:r>
          </a:p>
          <a:p>
            <a:r>
              <a:rPr lang="de-DE" dirty="0"/>
              <a:t>Die verbreitetsten Formate für Web-Feeds sind RSS, Atom und XML</a:t>
            </a:r>
            <a:r>
              <a:rPr lang="de-DE" dirty="0" smtClean="0"/>
              <a:t>.</a:t>
            </a:r>
          </a:p>
          <a:p>
            <a:endParaRPr lang="de-DE" dirty="0"/>
          </a:p>
          <a:p>
            <a:endParaRPr lang="de-DE" dirty="0" smtClean="0"/>
          </a:p>
          <a:p>
            <a:endParaRPr lang="de-DE" dirty="0"/>
          </a:p>
          <a:p>
            <a:r>
              <a:rPr lang="de-DE" dirty="0" err="1" smtClean="0"/>
              <a:t>Bsp</a:t>
            </a:r>
            <a:r>
              <a:rPr lang="de-DE" dirty="0"/>
              <a:t>: </a:t>
            </a:r>
            <a:r>
              <a:rPr lang="de-DE" dirty="0">
                <a:hlinkClick r:id="rId2"/>
              </a:rPr>
              <a:t>https://</a:t>
            </a:r>
            <a:r>
              <a:rPr lang="de-DE" dirty="0" smtClean="0">
                <a:hlinkClick r:id="rId2"/>
              </a:rPr>
              <a:t>www.lfu.bayern.de/gdi/dls/wsg.xml</a:t>
            </a:r>
            <a:r>
              <a:rPr lang="de-DE" dirty="0" smtClean="0"/>
              <a:t> [2021-12-15]</a:t>
            </a:r>
            <a:endParaRPr lang="de-DE" dirty="0"/>
          </a:p>
          <a:p>
            <a:endParaRPr lang="de-DE" dirty="0"/>
          </a:p>
          <a:p>
            <a:endParaRPr lang="de-DE" dirty="0"/>
          </a:p>
        </p:txBody>
      </p:sp>
    </p:spTree>
    <p:extLst>
      <p:ext uri="{BB962C8B-B14F-4D97-AF65-F5344CB8AC3E}">
        <p14:creationId xmlns:p14="http://schemas.microsoft.com/office/powerpoint/2010/main" val="3593783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altLang="de-DE" dirty="0" smtClean="0"/>
              <a:t>ATOM Feeds</a:t>
            </a:r>
          </a:p>
        </p:txBody>
      </p:sp>
      <p:sp>
        <p:nvSpPr>
          <p:cNvPr id="39939" name="Inhaltsplatzhalter 2"/>
          <p:cNvSpPr>
            <a:spLocks noGrp="1"/>
          </p:cNvSpPr>
          <p:nvPr>
            <p:ph idx="1"/>
          </p:nvPr>
        </p:nvSpPr>
        <p:spPr/>
        <p:txBody>
          <a:bodyPr/>
          <a:lstStyle/>
          <a:p>
            <a:endParaRPr lang="de-DE" altLang="de-DE" smtClean="0"/>
          </a:p>
        </p:txBody>
      </p:sp>
      <p:pic>
        <p:nvPicPr>
          <p:cNvPr id="39940" name="Picture 2" descr="C:\Users\behr\AppData\Local\Temp\SNAGHTML72c7d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3533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hteck 3"/>
          <p:cNvSpPr>
            <a:spLocks noChangeArrowheads="1"/>
          </p:cNvSpPr>
          <p:nvPr/>
        </p:nvSpPr>
        <p:spPr bwMode="auto">
          <a:xfrm>
            <a:off x="830263" y="6186488"/>
            <a:ext cx="7037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a:latin typeface="Arial" charset="0"/>
              </a:rPr>
              <a:t>http://www.geoportal.rlp.de/mapbender/php/mod_inspireDownloadFeed.php?id=c2019e4f-3a3b-1caf-5c61-98a4343bf249&amp;type=SERVICE&amp;generateFrom=wfs&amp;wfsid=216</a:t>
            </a:r>
          </a:p>
        </p:txBody>
      </p:sp>
      <p:sp>
        <p:nvSpPr>
          <p:cNvPr id="6" name="Rechteck 5"/>
          <p:cNvSpPr/>
          <p:nvPr/>
        </p:nvSpPr>
        <p:spPr>
          <a:xfrm>
            <a:off x="7337648" y="260648"/>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Tree>
    <p:extLst>
      <p:ext uri="{BB962C8B-B14F-4D97-AF65-F5344CB8AC3E}">
        <p14:creationId xmlns:p14="http://schemas.microsoft.com/office/powerpoint/2010/main" val="3930350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RSS (Rich Site Summary) </a:t>
            </a:r>
          </a:p>
        </p:txBody>
      </p:sp>
      <p:sp>
        <p:nvSpPr>
          <p:cNvPr id="3" name="Inhaltsplatzhalter 2"/>
          <p:cNvSpPr>
            <a:spLocks noGrp="1"/>
          </p:cNvSpPr>
          <p:nvPr>
            <p:ph idx="1"/>
          </p:nvPr>
        </p:nvSpPr>
        <p:spPr/>
        <p:txBody>
          <a:bodyPr/>
          <a:lstStyle/>
          <a:p>
            <a:r>
              <a:rPr lang="en-US" dirty="0" err="1"/>
              <a:t>Dateiformat</a:t>
            </a:r>
            <a:r>
              <a:rPr lang="en-US" dirty="0"/>
              <a:t> </a:t>
            </a:r>
            <a:r>
              <a:rPr lang="en-US" dirty="0" err="1"/>
              <a:t>für</a:t>
            </a:r>
            <a:r>
              <a:rPr lang="en-US" dirty="0"/>
              <a:t> Web-Feeds. </a:t>
            </a:r>
            <a:r>
              <a:rPr lang="en-US" dirty="0" err="1"/>
              <a:t>Sie</a:t>
            </a:r>
            <a:r>
              <a:rPr lang="en-US" dirty="0"/>
              <a:t> </a:t>
            </a:r>
            <a:r>
              <a:rPr lang="en-US" dirty="0" err="1"/>
              <a:t>zeigen</a:t>
            </a:r>
            <a:r>
              <a:rPr lang="en-US" dirty="0"/>
              <a:t> </a:t>
            </a:r>
            <a:r>
              <a:rPr lang="en-US" dirty="0" err="1"/>
              <a:t>Änderungen</a:t>
            </a:r>
            <a:r>
              <a:rPr lang="en-US" dirty="0"/>
              <a:t> auf Websites, z. B. auf News-Seiten, Blogs, Audio-/Video-Logs etc. </a:t>
            </a:r>
          </a:p>
          <a:p>
            <a:endParaRPr lang="de-DE" dirty="0"/>
          </a:p>
        </p:txBody>
      </p:sp>
      <p:pic>
        <p:nvPicPr>
          <p:cNvPr id="4" name="Grafik 3"/>
          <p:cNvPicPr>
            <a:picLocks noChangeAspect="1"/>
          </p:cNvPicPr>
          <p:nvPr/>
        </p:nvPicPr>
        <p:blipFill>
          <a:blip r:embed="rId2"/>
          <a:stretch>
            <a:fillRect/>
          </a:stretch>
        </p:blipFill>
        <p:spPr>
          <a:xfrm>
            <a:off x="3851920" y="1741906"/>
            <a:ext cx="4761128" cy="5085184"/>
          </a:xfrm>
          <a:prstGeom prst="rect">
            <a:avLst/>
          </a:prstGeom>
        </p:spPr>
      </p:pic>
    </p:spTree>
    <p:extLst>
      <p:ext uri="{BB962C8B-B14F-4D97-AF65-F5344CB8AC3E}">
        <p14:creationId xmlns:p14="http://schemas.microsoft.com/office/powerpoint/2010/main" val="388022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tLang="de-DE" smtClean="0"/>
              <a:t>GeoRSS: Geometries</a:t>
            </a:r>
          </a:p>
        </p:txBody>
      </p:sp>
      <p:sp>
        <p:nvSpPr>
          <p:cNvPr id="41987" name="Rectangle 3"/>
          <p:cNvSpPr>
            <a:spLocks noGrp="1" noChangeArrowheads="1"/>
          </p:cNvSpPr>
          <p:nvPr>
            <p:ph type="body" idx="1"/>
          </p:nvPr>
        </p:nvSpPr>
        <p:spPr>
          <a:xfrm>
            <a:off x="539750" y="1341438"/>
            <a:ext cx="8135938" cy="1079500"/>
          </a:xfrm>
        </p:spPr>
        <p:txBody>
          <a:bodyPr/>
          <a:lstStyle/>
          <a:p>
            <a:r>
              <a:rPr lang="en-US" altLang="de-DE" kern="0" smtClean="0"/>
              <a:t>When you think about RSS as the start of a programmable Web, as you expose APIs to your Web sites, amazing things can happen.</a:t>
            </a:r>
            <a:br>
              <a:rPr lang="en-US" altLang="de-DE" kern="0" smtClean="0"/>
            </a:br>
            <a:r>
              <a:rPr lang="en-US" altLang="de-DE" kern="0" smtClean="0"/>
              <a:t>						</a:t>
            </a:r>
            <a:r>
              <a:rPr lang="de-DE" altLang="de-DE" smtClean="0">
                <a:latin typeface="Arial" charset="0"/>
              </a:rPr>
              <a:t>Bill Gates (2006) [1]</a:t>
            </a:r>
            <a:endParaRPr lang="de-DE" altLang="de-DE" smtClean="0"/>
          </a:p>
        </p:txBody>
      </p:sp>
      <p:sp>
        <p:nvSpPr>
          <p:cNvPr id="41988" name="Rechteck 1"/>
          <p:cNvSpPr>
            <a:spLocks noChangeArrowheads="1"/>
          </p:cNvSpPr>
          <p:nvPr/>
        </p:nvSpPr>
        <p:spPr bwMode="auto">
          <a:xfrm>
            <a:off x="684213" y="3011488"/>
            <a:ext cx="7829550" cy="206216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sz="1600" b="1">
                <a:latin typeface="Courier New" pitchFamily="49" charset="0"/>
                <a:cs typeface="Courier New" pitchFamily="49" charset="0"/>
              </a:rPr>
              <a:t>&lt;georss:point&gt;45.256 -71.92&lt;/georss:point&gt;</a:t>
            </a:r>
          </a:p>
          <a:p>
            <a:pPr eaLnBrk="1" hangingPunct="1"/>
            <a:r>
              <a:rPr lang="en-US" altLang="de-DE" sz="1600" b="1">
                <a:latin typeface="Courier New" pitchFamily="49" charset="0"/>
                <a:cs typeface="Courier New" pitchFamily="49" charset="0"/>
              </a:rPr>
              <a:t>&lt;georss:line&gt;</a:t>
            </a:r>
            <a:br>
              <a:rPr lang="en-US" altLang="de-DE" sz="1600" b="1">
                <a:latin typeface="Courier New" pitchFamily="49" charset="0"/>
                <a:cs typeface="Courier New" pitchFamily="49" charset="0"/>
              </a:rPr>
            </a:br>
            <a:r>
              <a:rPr lang="en-US" altLang="de-DE" sz="1600" b="1">
                <a:latin typeface="Courier New" pitchFamily="49" charset="0"/>
                <a:cs typeface="Courier New" pitchFamily="49" charset="0"/>
              </a:rPr>
              <a:t>	45.256 -110.45 46.46 -109.48 43.84 -109.86</a:t>
            </a:r>
            <a:br>
              <a:rPr lang="en-US" altLang="de-DE" sz="1600" b="1">
                <a:latin typeface="Courier New" pitchFamily="49" charset="0"/>
                <a:cs typeface="Courier New" pitchFamily="49" charset="0"/>
              </a:rPr>
            </a:br>
            <a:r>
              <a:rPr lang="en-US" altLang="de-DE" sz="1600" b="1">
                <a:latin typeface="Courier New" pitchFamily="49" charset="0"/>
                <a:cs typeface="Courier New" pitchFamily="49" charset="0"/>
              </a:rPr>
              <a:t>&lt;/georss:line&gt;</a:t>
            </a:r>
          </a:p>
          <a:p>
            <a:pPr eaLnBrk="1" hangingPunct="1"/>
            <a:r>
              <a:rPr lang="en-US" altLang="de-DE" sz="1600" b="1">
                <a:latin typeface="Courier New" pitchFamily="49" charset="0"/>
                <a:cs typeface="Courier New" pitchFamily="49" charset="0"/>
              </a:rPr>
              <a:t>&lt;georss:polygon&gt;</a:t>
            </a:r>
            <a:br>
              <a:rPr lang="en-US" altLang="de-DE" sz="1600" b="1">
                <a:latin typeface="Courier New" pitchFamily="49" charset="0"/>
                <a:cs typeface="Courier New" pitchFamily="49" charset="0"/>
              </a:rPr>
            </a:br>
            <a:r>
              <a:rPr lang="en-US" altLang="de-DE" sz="1600" b="1">
                <a:latin typeface="Courier New" pitchFamily="49" charset="0"/>
                <a:cs typeface="Courier New" pitchFamily="49" charset="0"/>
              </a:rPr>
              <a:t>	45.256 -110.45 46.46 -109.48 43.84 -109.86 45.256 -110.45</a:t>
            </a:r>
            <a:br>
              <a:rPr lang="en-US" altLang="de-DE" sz="1600" b="1">
                <a:latin typeface="Courier New" pitchFamily="49" charset="0"/>
                <a:cs typeface="Courier New" pitchFamily="49" charset="0"/>
              </a:rPr>
            </a:br>
            <a:r>
              <a:rPr lang="en-US" altLang="de-DE" sz="1600" b="1">
                <a:latin typeface="Courier New" pitchFamily="49" charset="0"/>
                <a:cs typeface="Courier New" pitchFamily="49" charset="0"/>
              </a:rPr>
              <a:t>&lt;/georss:polygon&gt;</a:t>
            </a:r>
          </a:p>
        </p:txBody>
      </p:sp>
      <p:sp>
        <p:nvSpPr>
          <p:cNvPr id="2" name="Rechteck 1"/>
          <p:cNvSpPr/>
          <p:nvPr/>
        </p:nvSpPr>
        <p:spPr>
          <a:xfrm>
            <a:off x="684213" y="5733256"/>
            <a:ext cx="7829550" cy="307777"/>
          </a:xfrm>
          <a:prstGeom prst="rect">
            <a:avLst/>
          </a:prstGeom>
        </p:spPr>
        <p:txBody>
          <a:bodyPr wrap="square">
            <a:spAutoFit/>
          </a:bodyPr>
          <a:lstStyle/>
          <a:p>
            <a:r>
              <a:rPr lang="de-DE" altLang="de-DE" sz="1400"/>
              <a:t>[1] </a:t>
            </a:r>
            <a:r>
              <a:rPr lang="de-DE" altLang="de-DE" sz="1400">
                <a:hlinkClick r:id="rId2"/>
              </a:rPr>
              <a:t>http://www.microsoft.com/presspass/exec/billg/speeches/2006/03-20MIX.mspx</a:t>
            </a:r>
            <a:r>
              <a:rPr lang="de-DE" altLang="de-DE" sz="1400"/>
              <a:t> [2008-10-22]</a:t>
            </a:r>
          </a:p>
        </p:txBody>
      </p:sp>
    </p:spTree>
    <p:extLst>
      <p:ext uri="{BB962C8B-B14F-4D97-AF65-F5344CB8AC3E}">
        <p14:creationId xmlns:p14="http://schemas.microsoft.com/office/powerpoint/2010/main" val="4262888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de-DE" dirty="0" smtClean="0"/>
              <a:t>Einführung</a:t>
            </a:r>
          </a:p>
        </p:txBody>
      </p:sp>
      <p:sp>
        <p:nvSpPr>
          <p:cNvPr id="5123" name="Textplatzhalter 5"/>
          <p:cNvSpPr>
            <a:spLocks noGrp="1"/>
          </p:cNvSpPr>
          <p:nvPr>
            <p:ph type="body" idx="1"/>
          </p:nvPr>
        </p:nvSpPr>
        <p:spPr>
          <a:xfrm>
            <a:off x="722313" y="4143375"/>
            <a:ext cx="7772400" cy="1500188"/>
          </a:xfrm>
        </p:spPr>
        <p:txBody>
          <a:bodyPr/>
          <a:lstStyle/>
          <a:p>
            <a:pPr eaLnBrk="1" hangingPunct="1"/>
            <a:endParaRPr lang="de-DE" altLang="de-DE"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smtClean="0"/>
              <a:t>GeoRSS: Example</a:t>
            </a:r>
          </a:p>
        </p:txBody>
      </p:sp>
      <p:sp>
        <p:nvSpPr>
          <p:cNvPr id="43011" name="Rectangle 4"/>
          <p:cNvSpPr>
            <a:spLocks noChangeArrowheads="1"/>
          </p:cNvSpPr>
          <p:nvPr/>
        </p:nvSpPr>
        <p:spPr bwMode="auto">
          <a:xfrm>
            <a:off x="395288" y="1280949"/>
            <a:ext cx="7561262" cy="4524315"/>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ts val="0"/>
              </a:spcBef>
              <a:buClrTx/>
              <a:buSzTx/>
              <a:buFontTx/>
              <a:buNone/>
            </a:pPr>
            <a:r>
              <a:rPr lang="de-DE" altLang="de-DE" sz="1600" b="1">
                <a:latin typeface="Courier New" pitchFamily="49" charset="0"/>
                <a:cs typeface="Courier New" pitchFamily="49" charset="0"/>
              </a:rPr>
              <a:t>&lt;item&gt;</a:t>
            </a:r>
          </a:p>
          <a:p>
            <a:pPr eaLnBrk="1" hangingPunct="1">
              <a:spcBef>
                <a:spcPts val="0"/>
              </a:spcBef>
              <a:buClrTx/>
              <a:buSzTx/>
              <a:buFontTx/>
              <a:buNone/>
            </a:pPr>
            <a:r>
              <a:rPr lang="de-DE" altLang="de-DE" sz="1600" b="1">
                <a:latin typeface="Courier New" pitchFamily="49" charset="0"/>
                <a:cs typeface="Courier New" pitchFamily="49" charset="0"/>
              </a:rPr>
              <a:t>  &lt;title&gt;</a:t>
            </a:r>
          </a:p>
          <a:p>
            <a:pPr eaLnBrk="1" hangingPunct="1">
              <a:spcBef>
                <a:spcPts val="0"/>
              </a:spcBef>
              <a:buClrTx/>
              <a:buSzTx/>
              <a:buFontTx/>
              <a:buNone/>
            </a:pPr>
            <a:r>
              <a:rPr lang="de-DE" altLang="de-DE" sz="1600" b="1">
                <a:latin typeface="Courier New" pitchFamily="49" charset="0"/>
                <a:cs typeface="Courier New" pitchFamily="49" charset="0"/>
              </a:rPr>
              <a:t>    A5: Karlsruhe Richtung Heidelberg</a:t>
            </a:r>
          </a:p>
          <a:p>
            <a:pPr eaLnBrk="1" hangingPunct="1">
              <a:spcBef>
                <a:spcPts val="0"/>
              </a:spcBef>
              <a:buClrTx/>
              <a:buSzTx/>
              <a:buFontTx/>
              <a:buNone/>
            </a:pPr>
            <a:r>
              <a:rPr lang="de-DE" altLang="de-DE" sz="1600" b="1">
                <a:latin typeface="Courier New" pitchFamily="49" charset="0"/>
                <a:cs typeface="Courier New" pitchFamily="49" charset="0"/>
              </a:rPr>
              <a:t>  &lt;/title&gt;</a:t>
            </a:r>
          </a:p>
          <a:p>
            <a:pPr eaLnBrk="1" hangingPunct="1">
              <a:spcBef>
                <a:spcPts val="0"/>
              </a:spcBef>
              <a:buClrTx/>
              <a:buSzTx/>
              <a:buFontTx/>
              <a:buNone/>
            </a:pPr>
            <a:r>
              <a:rPr lang="de-DE" altLang="de-DE" sz="1600" b="1">
                <a:latin typeface="Courier New" pitchFamily="49" charset="0"/>
                <a:cs typeface="Courier New" pitchFamily="49" charset="0"/>
              </a:rPr>
              <a:t>  &lt;link&gt;</a:t>
            </a:r>
          </a:p>
          <a:p>
            <a:pPr eaLnBrk="1" hangingPunct="1">
              <a:spcBef>
                <a:spcPts val="0"/>
              </a:spcBef>
              <a:buClrTx/>
              <a:buSzTx/>
              <a:buFontTx/>
              <a:buNone/>
            </a:pPr>
            <a:r>
              <a:rPr lang="de-DE" altLang="de-DE" sz="1600" b="1">
                <a:latin typeface="Courier New" pitchFamily="49" charset="0"/>
                <a:cs typeface="Courier New" pitchFamily="49" charset="0"/>
              </a:rPr>
              <a:t>    http://www.antenne.de/antenne/meldungen_deutschland.php</a:t>
            </a:r>
          </a:p>
          <a:p>
            <a:pPr eaLnBrk="1" hangingPunct="1">
              <a:spcBef>
                <a:spcPts val="0"/>
              </a:spcBef>
              <a:buClrTx/>
              <a:buSzTx/>
              <a:buFontTx/>
              <a:buNone/>
            </a:pPr>
            <a:r>
              <a:rPr lang="de-DE" altLang="de-DE" sz="1600" b="1">
                <a:latin typeface="Courier New" pitchFamily="49" charset="0"/>
                <a:cs typeface="Courier New" pitchFamily="49" charset="0"/>
              </a:rPr>
              <a:t>  &lt;/link&gt;</a:t>
            </a:r>
          </a:p>
          <a:p>
            <a:pPr eaLnBrk="1" hangingPunct="1">
              <a:spcBef>
                <a:spcPts val="0"/>
              </a:spcBef>
              <a:buClrTx/>
              <a:buSzTx/>
              <a:buFontTx/>
              <a:buNone/>
            </a:pPr>
            <a:r>
              <a:rPr lang="de-DE" altLang="de-DE" sz="1600" b="1">
                <a:latin typeface="Courier New" pitchFamily="49" charset="0"/>
                <a:cs typeface="Courier New" pitchFamily="49" charset="0"/>
              </a:rPr>
              <a:t>  &lt;description&gt;</a:t>
            </a:r>
          </a:p>
          <a:p>
            <a:pPr eaLnBrk="1" hangingPunct="1">
              <a:spcBef>
                <a:spcPts val="0"/>
              </a:spcBef>
              <a:buClrTx/>
              <a:buSzTx/>
              <a:buFontTx/>
              <a:buNone/>
            </a:pPr>
            <a:r>
              <a:rPr lang="de-DE" altLang="de-DE" sz="1600" b="1">
                <a:latin typeface="Courier New" pitchFamily="49" charset="0"/>
                <a:cs typeface="Courier New" pitchFamily="49" charset="0"/>
              </a:rPr>
              <a:t>    Zwischen  Bruchsal und  Kronau Bauarbeiten, </a:t>
            </a:r>
          </a:p>
          <a:p>
            <a:pPr eaLnBrk="1" hangingPunct="1">
              <a:spcBef>
                <a:spcPts val="0"/>
              </a:spcBef>
              <a:buClrTx/>
              <a:buSzTx/>
              <a:buFontTx/>
              <a:buNone/>
            </a:pPr>
            <a:r>
              <a:rPr lang="de-DE" altLang="de-DE" sz="1600" b="1">
                <a:latin typeface="Courier New" pitchFamily="49" charset="0"/>
                <a:cs typeface="Courier New" pitchFamily="49" charset="0"/>
              </a:rPr>
              <a:t>    rechte Spur gesperrt bis 13.03.2008 16:00 Uhr</a:t>
            </a:r>
          </a:p>
          <a:p>
            <a:pPr eaLnBrk="1" hangingPunct="1">
              <a:spcBef>
                <a:spcPts val="0"/>
              </a:spcBef>
              <a:buClrTx/>
              <a:buSzTx/>
              <a:buFontTx/>
              <a:buNone/>
            </a:pPr>
            <a:r>
              <a:rPr lang="de-DE" altLang="de-DE" sz="1600" b="1">
                <a:latin typeface="Courier New" pitchFamily="49" charset="0"/>
                <a:cs typeface="Courier New" pitchFamily="49" charset="0"/>
              </a:rPr>
              <a:t>  &lt;/description&gt;</a:t>
            </a:r>
          </a:p>
          <a:p>
            <a:pPr eaLnBrk="1" hangingPunct="1">
              <a:spcBef>
                <a:spcPts val="0"/>
              </a:spcBef>
              <a:buClrTx/>
              <a:buSzTx/>
              <a:buFontTx/>
              <a:buNone/>
            </a:pPr>
            <a:r>
              <a:rPr lang="de-DE" altLang="de-DE" sz="1600" b="1">
                <a:latin typeface="Courier New" pitchFamily="49" charset="0"/>
                <a:cs typeface="Courier New" pitchFamily="49" charset="0"/>
              </a:rPr>
              <a:t>  &lt;pubDate&gt;</a:t>
            </a:r>
          </a:p>
          <a:p>
            <a:pPr eaLnBrk="1" hangingPunct="1">
              <a:spcBef>
                <a:spcPts val="0"/>
              </a:spcBef>
              <a:buClrTx/>
              <a:buSzTx/>
              <a:buFontTx/>
              <a:buNone/>
            </a:pPr>
            <a:r>
              <a:rPr lang="de-DE" altLang="de-DE" sz="1600" b="1">
                <a:latin typeface="Courier New" pitchFamily="49" charset="0"/>
                <a:cs typeface="Courier New" pitchFamily="49" charset="0"/>
              </a:rPr>
              <a:t>    Tue, 29 Apr 2008 21:33:09 +0200</a:t>
            </a:r>
          </a:p>
          <a:p>
            <a:pPr eaLnBrk="1" hangingPunct="1">
              <a:spcBef>
                <a:spcPts val="0"/>
              </a:spcBef>
              <a:buClrTx/>
              <a:buSzTx/>
              <a:buFontTx/>
              <a:buNone/>
            </a:pPr>
            <a:r>
              <a:rPr lang="de-DE" altLang="de-DE" sz="1600" b="1">
                <a:latin typeface="Courier New" pitchFamily="49" charset="0"/>
                <a:cs typeface="Courier New" pitchFamily="49" charset="0"/>
              </a:rPr>
              <a:t>  &lt;/pubDate&gt;</a:t>
            </a:r>
          </a:p>
          <a:p>
            <a:pPr eaLnBrk="1" hangingPunct="1">
              <a:spcBef>
                <a:spcPts val="0"/>
              </a:spcBef>
              <a:buClrTx/>
              <a:buSzTx/>
              <a:buFontTx/>
              <a:buNone/>
            </a:pPr>
            <a:r>
              <a:rPr lang="de-DE" altLang="de-DE" sz="1600" b="1">
                <a:latin typeface="Courier New" pitchFamily="49" charset="0"/>
                <a:cs typeface="Courier New" pitchFamily="49" charset="0"/>
              </a:rPr>
              <a:t>  &lt;georss:line&gt;</a:t>
            </a:r>
          </a:p>
          <a:p>
            <a:pPr eaLnBrk="1" hangingPunct="1">
              <a:spcBef>
                <a:spcPts val="0"/>
              </a:spcBef>
              <a:buClrTx/>
              <a:buSzTx/>
              <a:buFontTx/>
              <a:buNone/>
            </a:pPr>
            <a:r>
              <a:rPr lang="de-DE" altLang="de-DE" sz="1600" b="1">
                <a:latin typeface="Courier New" pitchFamily="49" charset="0"/>
                <a:cs typeface="Courier New" pitchFamily="49" charset="0"/>
              </a:rPr>
              <a:t>    8.6033 49.2269 8.56665 49.1583 8.56 49.148 </a:t>
            </a:r>
          </a:p>
          <a:p>
            <a:pPr eaLnBrk="1" hangingPunct="1">
              <a:spcBef>
                <a:spcPts val="0"/>
              </a:spcBef>
              <a:buClrTx/>
              <a:buSzTx/>
              <a:buFontTx/>
              <a:buNone/>
            </a:pPr>
            <a:r>
              <a:rPr lang="de-DE" altLang="de-DE" sz="1600" b="1">
                <a:latin typeface="Courier New" pitchFamily="49" charset="0"/>
                <a:cs typeface="Courier New" pitchFamily="49" charset="0"/>
              </a:rPr>
              <a:t>  &lt;/georss:line&gt;</a:t>
            </a:r>
          </a:p>
          <a:p>
            <a:pPr eaLnBrk="1" hangingPunct="1">
              <a:spcBef>
                <a:spcPts val="0"/>
              </a:spcBef>
              <a:buClrTx/>
              <a:buSzTx/>
              <a:buFontTx/>
              <a:buNone/>
            </a:pPr>
            <a:r>
              <a:rPr lang="de-DE" altLang="de-DE" sz="1600" b="1">
                <a:latin typeface="Courier New" pitchFamily="49" charset="0"/>
                <a:cs typeface="Courier New" pitchFamily="49" charset="0"/>
              </a:rPr>
              <a:t>&lt;/item&gt;</a:t>
            </a:r>
          </a:p>
        </p:txBody>
      </p:sp>
    </p:spTree>
    <p:extLst>
      <p:ext uri="{BB962C8B-B14F-4D97-AF65-F5344CB8AC3E}">
        <p14:creationId xmlns:p14="http://schemas.microsoft.com/office/powerpoint/2010/main" val="1110611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altLang="de-DE" dirty="0" err="1" smtClean="0"/>
              <a:t>Keyhole</a:t>
            </a:r>
            <a:r>
              <a:rPr lang="de-DE" altLang="de-DE" dirty="0" smtClean="0"/>
              <a:t> Markup Language - KML</a:t>
            </a:r>
          </a:p>
        </p:txBody>
      </p:sp>
      <p:sp>
        <p:nvSpPr>
          <p:cNvPr id="44035" name="Rectangle 3"/>
          <p:cNvSpPr>
            <a:spLocks noGrp="1" noChangeArrowheads="1"/>
          </p:cNvSpPr>
          <p:nvPr>
            <p:ph type="body" idx="1"/>
          </p:nvPr>
        </p:nvSpPr>
        <p:spPr/>
        <p:txBody>
          <a:bodyPr/>
          <a:lstStyle/>
          <a:p>
            <a:r>
              <a:rPr lang="en-US" altLang="de-DE" dirty="0"/>
              <a:t>XML-based markup language [1] [2] for locating and visualizing features on a 2D or 3D digital map/surface (digital globes, mapping applications</a:t>
            </a:r>
            <a:r>
              <a:rPr lang="en-US" altLang="de-DE" dirty="0" smtClean="0"/>
              <a:t>), also </a:t>
            </a:r>
            <a:r>
              <a:rPr lang="de-DE" dirty="0" smtClean="0"/>
              <a:t>auf </a:t>
            </a:r>
            <a:r>
              <a:rPr lang="de-DE" dirty="0"/>
              <a:t>die Visualisierung von Geoinformation in </a:t>
            </a:r>
            <a:r>
              <a:rPr lang="de-DE" dirty="0" smtClean="0"/>
              <a:t>digitalen </a:t>
            </a:r>
            <a:r>
              <a:rPr lang="de-DE" dirty="0"/>
              <a:t>Globen </a:t>
            </a:r>
            <a:r>
              <a:rPr lang="de-DE" dirty="0" smtClean="0"/>
              <a:t>zugeschnitten </a:t>
            </a:r>
          </a:p>
          <a:p>
            <a:r>
              <a:rPr lang="de-DE" dirty="0"/>
              <a:t>nicht auf die Modellierung von Geoobjekten </a:t>
            </a:r>
            <a:r>
              <a:rPr lang="de-DE" dirty="0" smtClean="0"/>
              <a:t>ausgerichtet!</a:t>
            </a:r>
            <a:endParaRPr lang="de-DE" dirty="0"/>
          </a:p>
          <a:p>
            <a:pPr>
              <a:lnSpc>
                <a:spcPct val="90000"/>
              </a:lnSpc>
            </a:pPr>
            <a:r>
              <a:rPr lang="en-US" altLang="de-DE" dirty="0" smtClean="0"/>
              <a:t>“Language of Google Earth [Engine]”</a:t>
            </a:r>
          </a:p>
          <a:p>
            <a:pPr>
              <a:lnSpc>
                <a:spcPct val="90000"/>
              </a:lnSpc>
            </a:pPr>
            <a:r>
              <a:rPr lang="en-US" altLang="de-DE" dirty="0"/>
              <a:t>Originally developed by Keyhole, Inc. (acquired by Google in 2004)</a:t>
            </a:r>
          </a:p>
          <a:p>
            <a:pPr>
              <a:lnSpc>
                <a:spcPct val="90000"/>
              </a:lnSpc>
            </a:pPr>
            <a:r>
              <a:rPr lang="en-US" altLang="de-DE" dirty="0"/>
              <a:t>now an open standard officially “</a:t>
            </a:r>
            <a:r>
              <a:rPr lang="en-US" altLang="de-DE" dirty="0" err="1"/>
              <a:t>OpenGIS</a:t>
            </a:r>
            <a:r>
              <a:rPr lang="en-US" altLang="de-DE" dirty="0"/>
              <a:t>® KML Encoding Standard (OGC KML)”. </a:t>
            </a:r>
          </a:p>
          <a:p>
            <a:pPr>
              <a:lnSpc>
                <a:spcPct val="90000"/>
              </a:lnSpc>
            </a:pPr>
            <a:r>
              <a:rPr lang="de-DE" dirty="0" smtClean="0"/>
              <a:t>GDI-DE-optional</a:t>
            </a:r>
            <a:endParaRPr lang="en-US" altLang="de-DE" dirty="0" smtClean="0"/>
          </a:p>
          <a:p>
            <a:pPr>
              <a:lnSpc>
                <a:spcPct val="90000"/>
              </a:lnSpc>
            </a:pPr>
            <a:r>
              <a:rPr lang="en-US" altLang="de-DE" dirty="0" smtClean="0"/>
              <a:t>WGS84</a:t>
            </a:r>
          </a:p>
          <a:p>
            <a:pPr>
              <a:lnSpc>
                <a:spcPct val="90000"/>
              </a:lnSpc>
            </a:pPr>
            <a:r>
              <a:rPr lang="en-US" altLang="de-DE" dirty="0" err="1" smtClean="0"/>
              <a:t>beinhaltet</a:t>
            </a:r>
            <a:r>
              <a:rPr lang="en-US" altLang="de-DE" dirty="0" smtClean="0"/>
              <a:t> </a:t>
            </a:r>
            <a:r>
              <a:rPr lang="en-US" altLang="de-DE" dirty="0" err="1" smtClean="0"/>
              <a:t>Angaben</a:t>
            </a:r>
            <a:r>
              <a:rPr lang="en-US" altLang="de-DE" dirty="0" smtClean="0"/>
              <a:t> </a:t>
            </a:r>
            <a:r>
              <a:rPr lang="en-US" altLang="de-DE" dirty="0" err="1" smtClean="0"/>
              <a:t>zur</a:t>
            </a:r>
            <a:r>
              <a:rPr lang="en-US" altLang="de-DE" dirty="0" smtClean="0"/>
              <a:t> </a:t>
            </a:r>
            <a:r>
              <a:rPr lang="en-US" altLang="de-DE" dirty="0" err="1" smtClean="0"/>
              <a:t>Präsentation</a:t>
            </a:r>
            <a:endParaRPr lang="en-US" altLang="de-DE" dirty="0" smtClean="0"/>
          </a:p>
          <a:p>
            <a:pPr>
              <a:lnSpc>
                <a:spcPct val="90000"/>
              </a:lnSpc>
            </a:pPr>
            <a:r>
              <a:rPr lang="de-DE" altLang="de-DE" dirty="0"/>
              <a:t>direkte Unterstützung in QGIS</a:t>
            </a:r>
          </a:p>
          <a:p>
            <a:pPr>
              <a:lnSpc>
                <a:spcPct val="90000"/>
              </a:lnSpc>
            </a:pPr>
            <a:endParaRPr lang="en-US" altLang="de-DE" dirty="0" smtClean="0"/>
          </a:p>
          <a:p>
            <a:pPr>
              <a:lnSpc>
                <a:spcPct val="90000"/>
              </a:lnSpc>
            </a:pPr>
            <a:endParaRPr lang="en-US" altLang="de-DE" dirty="0" smtClean="0"/>
          </a:p>
          <a:p>
            <a:pPr>
              <a:lnSpc>
                <a:spcPct val="90000"/>
              </a:lnSpc>
            </a:pPr>
            <a:endParaRPr lang="en-US" altLang="de-DE" dirty="0" smtClean="0"/>
          </a:p>
          <a:p>
            <a:pPr>
              <a:lnSpc>
                <a:spcPct val="90000"/>
              </a:lnSpc>
            </a:pPr>
            <a:endParaRPr lang="de-DE" altLang="de-DE" dirty="0" smtClean="0"/>
          </a:p>
        </p:txBody>
      </p:sp>
      <p:sp>
        <p:nvSpPr>
          <p:cNvPr id="44036" name="Rechteck 1"/>
          <p:cNvSpPr>
            <a:spLocks noChangeArrowheads="1"/>
          </p:cNvSpPr>
          <p:nvPr/>
        </p:nvSpPr>
        <p:spPr bwMode="auto">
          <a:xfrm>
            <a:off x="611560" y="5661025"/>
            <a:ext cx="4044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en-US" altLang="de-DE" sz="1400">
                <a:latin typeface="Arial" charset="0"/>
              </a:rPr>
              <a:t>[1] </a:t>
            </a:r>
            <a:r>
              <a:rPr lang="en-US" altLang="de-DE" sz="1400">
                <a:latin typeface="Arial" charset="0"/>
                <a:hlinkClick r:id="rId3"/>
              </a:rPr>
              <a:t>http://schemas.opengis.net/kml/</a:t>
            </a:r>
            <a:endParaRPr lang="en-US" altLang="de-DE" sz="1400">
              <a:latin typeface="Arial" charset="0"/>
            </a:endParaRPr>
          </a:p>
          <a:p>
            <a:pPr eaLnBrk="1" hangingPunct="1">
              <a:spcBef>
                <a:spcPct val="0"/>
              </a:spcBef>
              <a:buClrTx/>
              <a:buSzTx/>
              <a:buFontTx/>
              <a:buNone/>
            </a:pPr>
            <a:r>
              <a:rPr lang="en-US" altLang="de-DE" sz="1400">
                <a:latin typeface="Arial" charset="0"/>
              </a:rPr>
              <a:t>[2] http://www.opengeospatial.org/standards/kml/</a:t>
            </a:r>
            <a:endParaRPr lang="de-DE" altLang="de-DE" sz="1400">
              <a:latin typeface="Arial" charset="0"/>
            </a:endParaRPr>
          </a:p>
        </p:txBody>
      </p:sp>
      <p:sp>
        <p:nvSpPr>
          <p:cNvPr id="5" name="Rechteck 4"/>
          <p:cNvSpPr/>
          <p:nvPr/>
        </p:nvSpPr>
        <p:spPr>
          <a:xfrm>
            <a:off x="7112744" y="447675"/>
            <a:ext cx="1562944" cy="338554"/>
          </a:xfrm>
          <a:prstGeom prst="rect">
            <a:avLst/>
          </a:prstGeom>
          <a:solidFill>
            <a:schemeClr val="accent1">
              <a:lumMod val="40000"/>
              <a:lumOff val="60000"/>
            </a:schemeClr>
          </a:solidFill>
        </p:spPr>
        <p:txBody>
          <a:bodyPr wrap="square">
            <a:spAutoFit/>
          </a:bodyPr>
          <a:lstStyle/>
          <a:p>
            <a:r>
              <a:rPr lang="de-DE" sz="1600" dirty="0" smtClean="0">
                <a:latin typeface="Calibri" panose="020F0502020204030204" pitchFamily="34" charset="0"/>
              </a:rPr>
              <a:t>GDI-DE-optional</a:t>
            </a:r>
            <a:endParaRPr lang="de-DE" sz="1600" dirty="0">
              <a:latin typeface="Calibri" panose="020F0502020204030204" pitchFamily="34" charset="0"/>
            </a:endParaRPr>
          </a:p>
        </p:txBody>
      </p:sp>
    </p:spTree>
    <p:extLst>
      <p:ext uri="{BB962C8B-B14F-4D97-AF65-F5344CB8AC3E}">
        <p14:creationId xmlns:p14="http://schemas.microsoft.com/office/powerpoint/2010/main" val="2023531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smtClean="0"/>
              <a:t>KML Elements</a:t>
            </a:r>
          </a:p>
        </p:txBody>
      </p:sp>
      <p:sp>
        <p:nvSpPr>
          <p:cNvPr id="45059" name="Rectangle 3"/>
          <p:cNvSpPr>
            <a:spLocks noGrp="1" noChangeArrowheads="1"/>
          </p:cNvSpPr>
          <p:nvPr>
            <p:ph type="body" idx="1"/>
          </p:nvPr>
        </p:nvSpPr>
        <p:spPr>
          <a:xfrm>
            <a:off x="539750" y="1341438"/>
            <a:ext cx="3168650" cy="4824412"/>
          </a:xfrm>
        </p:spPr>
        <p:txBody>
          <a:bodyPr/>
          <a:lstStyle/>
          <a:p>
            <a:r>
              <a:rPr lang="en-US" altLang="de-DE" smtClean="0"/>
              <a:t>Placemarks</a:t>
            </a:r>
          </a:p>
          <a:p>
            <a:r>
              <a:rPr lang="en-US" altLang="de-DE" smtClean="0"/>
              <a:t>Images</a:t>
            </a:r>
          </a:p>
          <a:p>
            <a:r>
              <a:rPr lang="en-US" altLang="de-DE" smtClean="0"/>
              <a:t>Polygons</a:t>
            </a:r>
          </a:p>
          <a:p>
            <a:r>
              <a:rPr lang="en-US" altLang="de-DE" smtClean="0"/>
              <a:t>3D models</a:t>
            </a:r>
          </a:p>
          <a:p>
            <a:r>
              <a:rPr lang="en-US" altLang="de-DE" smtClean="0"/>
              <a:t>Textual Annotation </a:t>
            </a:r>
          </a:p>
          <a:p>
            <a:r>
              <a:rPr lang="en-US" altLang="de-DE" smtClean="0"/>
              <a:t>…</a:t>
            </a:r>
          </a:p>
          <a:p>
            <a:endParaRPr lang="de-DE" altLang="de-DE" smtClean="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33375"/>
            <a:ext cx="5761038"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Rechteck 4"/>
          <p:cNvSpPr/>
          <p:nvPr/>
        </p:nvSpPr>
        <p:spPr>
          <a:xfrm>
            <a:off x="7337648" y="116632"/>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9108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t/>
            </a:r>
            <a:br>
              <a:rPr lang="de-DE" b="0" dirty="0"/>
            </a:br>
            <a:r>
              <a:rPr lang="de-DE" b="0" dirty="0" smtClean="0"/>
              <a:t>Wichtige KML-Elemente </a:t>
            </a:r>
            <a:endParaRPr lang="de-DE" dirty="0"/>
          </a:p>
        </p:txBody>
      </p:sp>
      <p:sp>
        <p:nvSpPr>
          <p:cNvPr id="3" name="Inhaltsplatzhalter 2"/>
          <p:cNvSpPr>
            <a:spLocks noGrp="1"/>
          </p:cNvSpPr>
          <p:nvPr>
            <p:ph idx="1"/>
          </p:nvPr>
        </p:nvSpPr>
        <p:spPr/>
        <p:txBody>
          <a:bodyPr/>
          <a:lstStyle/>
          <a:p>
            <a:r>
              <a:rPr lang="de-DE" dirty="0"/>
              <a:t>&lt;</a:t>
            </a:r>
            <a:r>
              <a:rPr lang="de-DE" dirty="0" err="1"/>
              <a:t>Document</a:t>
            </a:r>
            <a:r>
              <a:rPr lang="de-DE" dirty="0"/>
              <a:t>&gt; und &lt;Folder</a:t>
            </a:r>
            <a:r>
              <a:rPr lang="de-DE" dirty="0" smtClean="0"/>
              <a:t>&gt;: Container </a:t>
            </a:r>
            <a:r>
              <a:rPr lang="de-DE" dirty="0"/>
              <a:t>für Features, Styles und </a:t>
            </a:r>
            <a:r>
              <a:rPr lang="de-DE" dirty="0" smtClean="0"/>
              <a:t>Schemata. </a:t>
            </a:r>
          </a:p>
          <a:p>
            <a:pPr lvl="1"/>
            <a:r>
              <a:rPr lang="de-DE" sz="1600" dirty="0" smtClean="0"/>
              <a:t>&lt;</a:t>
            </a:r>
            <a:r>
              <a:rPr lang="de-DE" sz="1600" dirty="0" err="1"/>
              <a:t>Document</a:t>
            </a:r>
            <a:r>
              <a:rPr lang="de-DE" sz="1600" dirty="0"/>
              <a:t>&gt; wird verwendet, sobald eine KML Datei Schemen oder Styles enthält.</a:t>
            </a:r>
          </a:p>
          <a:p>
            <a:pPr lvl="1"/>
            <a:r>
              <a:rPr lang="de-DE" sz="1600" dirty="0"/>
              <a:t>Werden Features nur hierarchisch verwaltet (</a:t>
            </a:r>
            <a:r>
              <a:rPr lang="de-DE" sz="1600" dirty="0" err="1"/>
              <a:t>Placemarks</a:t>
            </a:r>
            <a:r>
              <a:rPr lang="de-DE" sz="1600" dirty="0"/>
              <a:t>, </a:t>
            </a:r>
            <a:r>
              <a:rPr lang="de-DE" sz="1600" dirty="0" err="1"/>
              <a:t>NetworkLinks</a:t>
            </a:r>
            <a:r>
              <a:rPr lang="de-DE" sz="1600" dirty="0"/>
              <a:t>, </a:t>
            </a:r>
            <a:r>
              <a:rPr lang="de-DE" sz="1600" dirty="0" err="1"/>
              <a:t>Overlays</a:t>
            </a:r>
            <a:r>
              <a:rPr lang="de-DE" sz="1600" dirty="0"/>
              <a:t>), wird meist ein &lt;Folder&gt; statt </a:t>
            </a:r>
            <a:r>
              <a:rPr lang="de-DE" sz="1600" dirty="0" smtClean="0"/>
              <a:t>&lt;</a:t>
            </a:r>
            <a:r>
              <a:rPr lang="de-DE" sz="1600" dirty="0" err="1"/>
              <a:t>Document</a:t>
            </a:r>
            <a:r>
              <a:rPr lang="de-DE" sz="1600" dirty="0"/>
              <a:t>&gt; benutzt. </a:t>
            </a:r>
            <a:r>
              <a:rPr lang="de-DE" sz="1600" dirty="0" smtClean="0"/>
              <a:t>Feature </a:t>
            </a:r>
            <a:r>
              <a:rPr lang="de-DE" sz="1600" dirty="0"/>
              <a:t>wird in der Anwendung nur dann sichtbar, wenn auch die Elternelemente sichtbar sind</a:t>
            </a:r>
            <a:r>
              <a:rPr lang="de-DE" sz="1600" dirty="0" smtClean="0"/>
              <a:t>.</a:t>
            </a:r>
          </a:p>
          <a:p>
            <a:r>
              <a:rPr lang="de-DE" dirty="0"/>
              <a:t>&lt;</a:t>
            </a:r>
            <a:r>
              <a:rPr lang="de-DE" dirty="0" err="1"/>
              <a:t>Placemark</a:t>
            </a:r>
            <a:r>
              <a:rPr lang="de-DE" dirty="0" smtClean="0"/>
              <a:t>&gt;: geografisches „Lesezeichen“, </a:t>
            </a:r>
            <a:r>
              <a:rPr lang="de-DE" dirty="0"/>
              <a:t>das immer mit einer Geometrie (z.B. Punkt) verknüpft ist. </a:t>
            </a:r>
            <a:endParaRPr lang="de-DE" dirty="0" smtClean="0"/>
          </a:p>
          <a:p>
            <a:r>
              <a:rPr lang="de-DE" dirty="0" smtClean="0"/>
              <a:t>&lt;</a:t>
            </a:r>
            <a:r>
              <a:rPr lang="de-DE" dirty="0"/>
              <a:t>Point</a:t>
            </a:r>
            <a:r>
              <a:rPr lang="de-DE" dirty="0" smtClean="0"/>
              <a:t>&gt;: durch geografische </a:t>
            </a:r>
            <a:r>
              <a:rPr lang="de-DE" dirty="0"/>
              <a:t>Länge, Breite und </a:t>
            </a:r>
            <a:r>
              <a:rPr lang="de-DE" dirty="0" smtClean="0"/>
              <a:t>(optional) Höhe beschrieben. </a:t>
            </a:r>
          </a:p>
          <a:p>
            <a:r>
              <a:rPr lang="de-DE" dirty="0"/>
              <a:t>&lt;</a:t>
            </a:r>
            <a:r>
              <a:rPr lang="de-DE" dirty="0" err="1"/>
              <a:t>NetworkLink</a:t>
            </a:r>
            <a:r>
              <a:rPr lang="de-DE" dirty="0"/>
              <a:t>&gt; bezieht sich auf eine KML Datei oder ein KMZ </a:t>
            </a:r>
            <a:r>
              <a:rPr lang="de-DE" dirty="0" smtClean="0"/>
              <a:t>Archiv.</a:t>
            </a:r>
            <a:br>
              <a:rPr lang="de-DE" dirty="0" smtClean="0"/>
            </a:br>
            <a:r>
              <a:rPr lang="de-DE" sz="1600" dirty="0" smtClean="0"/>
              <a:t>Innerhalb </a:t>
            </a:r>
            <a:r>
              <a:rPr lang="de-DE" sz="1600" dirty="0"/>
              <a:t>des &lt;Link&gt; Elements können Optionen für die Aktualisierung und ein update der Datei eingefügt werden, die in Abhängigkeit der Zeit oder des sichtbaren Ausschnitts ausgeführt werden. Der </a:t>
            </a:r>
            <a:r>
              <a:rPr lang="de-DE" sz="1600" dirty="0" err="1"/>
              <a:t>NetworkLink</a:t>
            </a:r>
            <a:r>
              <a:rPr lang="de-DE" sz="1600" dirty="0"/>
              <a:t> ermöglicht es, dynamische Daten z.B. aus Verkehrsinformationssystemen einzubinden. </a:t>
            </a:r>
            <a:endParaRPr lang="de-DE" sz="1600" dirty="0" smtClean="0"/>
          </a:p>
          <a:p>
            <a:r>
              <a:rPr lang="de-DE" dirty="0"/>
              <a:t>&lt;Model&gt;: Positionierung und Einbindung von 3D </a:t>
            </a:r>
            <a:r>
              <a:rPr lang="de-DE" dirty="0" smtClean="0"/>
              <a:t>Objekten.</a:t>
            </a:r>
            <a:br>
              <a:rPr lang="de-DE" dirty="0" smtClean="0"/>
            </a:br>
            <a:r>
              <a:rPr lang="de-DE" sz="1400" dirty="0" smtClean="0"/>
              <a:t>KML </a:t>
            </a:r>
            <a:r>
              <a:rPr lang="de-DE" sz="1400" dirty="0"/>
              <a:t>ist keine Sprache zur Beschreibung von 3D Objekten, kann aber Objekte über eine Verknüpfung zu einer </a:t>
            </a:r>
            <a:r>
              <a:rPr lang="de-DE" sz="1400" dirty="0" err="1"/>
              <a:t>Collada</a:t>
            </a:r>
            <a:r>
              <a:rPr lang="de-DE" sz="1400" dirty="0"/>
              <a:t> Datei (.</a:t>
            </a:r>
            <a:r>
              <a:rPr lang="de-DE" sz="1400" dirty="0" err="1"/>
              <a:t>dae</a:t>
            </a:r>
            <a:r>
              <a:rPr lang="de-DE" sz="1400" dirty="0"/>
              <a:t>) einbinden (Verknüpfung durch &lt;Link&gt;). Die 3D Objekte werden in ihrem eigenen Koordinatenraum erstellt und dann mittels &lt;Model&gt; eingebunden, verortet und skaliert. 	</a:t>
            </a:r>
            <a:r>
              <a:rPr lang="de-DE" sz="1600" dirty="0"/>
              <a:t>	</a:t>
            </a:r>
          </a:p>
          <a:p>
            <a:endParaRPr lang="de-DE" dirty="0"/>
          </a:p>
          <a:p>
            <a:endParaRPr lang="de-DE" dirty="0"/>
          </a:p>
        </p:txBody>
      </p:sp>
      <p:sp>
        <p:nvSpPr>
          <p:cNvPr id="4" name="Rechteck 3"/>
          <p:cNvSpPr/>
          <p:nvPr/>
        </p:nvSpPr>
        <p:spPr>
          <a:xfrm>
            <a:off x="7337648" y="116632"/>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30145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defTabSz="1008063"/>
            <a:r>
              <a:rPr lang="de-DE" altLang="de-DE" smtClean="0"/>
              <a:t>Keyhole Markup Language - KML</a:t>
            </a:r>
          </a:p>
        </p:txBody>
      </p:sp>
      <p:sp>
        <p:nvSpPr>
          <p:cNvPr id="46083" name="Rectangle 3"/>
          <p:cNvSpPr>
            <a:spLocks noGrp="1" noChangeArrowheads="1"/>
          </p:cNvSpPr>
          <p:nvPr>
            <p:ph type="body" idx="1"/>
          </p:nvPr>
        </p:nvSpPr>
        <p:spPr/>
        <p:txBody>
          <a:bodyPr/>
          <a:lstStyle/>
          <a:p>
            <a:pPr marL="377825" indent="-377825" defTabSz="1008063"/>
            <a:endParaRPr lang="de-DE" altLang="de-DE" smtClean="0"/>
          </a:p>
        </p:txBody>
      </p:sp>
      <p:sp>
        <p:nvSpPr>
          <p:cNvPr id="46084" name="Rectangle 4"/>
          <p:cNvSpPr>
            <a:spLocks noChangeArrowheads="1"/>
          </p:cNvSpPr>
          <p:nvPr/>
        </p:nvSpPr>
        <p:spPr bwMode="auto">
          <a:xfrm>
            <a:off x="142875" y="1108075"/>
            <a:ext cx="8893175" cy="5518150"/>
          </a:xfrm>
          <a:prstGeom prst="rect">
            <a:avLst/>
          </a:prstGeom>
          <a:solidFill>
            <a:schemeClr val="bg1"/>
          </a:solidFill>
          <a:ln w="12700">
            <a:solidFill>
              <a:schemeClr val="accent2"/>
            </a:solidFill>
            <a:prstDash val="dash"/>
            <a:miter lim="800000"/>
            <a:headEnd type="none" w="sm" len="sm"/>
            <a:tailEnd type="none" w="sm" len="sm"/>
          </a:ln>
        </p:spPr>
        <p:txBody>
          <a:bodyPr lIns="82945" tIns="41473" rIns="82945" bIns="41473" anchor="ctr">
            <a:spAutoFit/>
          </a:bodyPr>
          <a:lstStyle>
            <a:lvl1pPr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defTabSz="828675"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defTabSz="828675"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&lt;Folder&gt;</a:t>
            </a:r>
          </a:p>
          <a:p>
            <a:pPr lvl="1"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&lt;name&gt;USGS M&amp;gt;2.5 Earthquakes&lt;/name&gt;</a:t>
            </a:r>
          </a:p>
          <a:p>
            <a:pPr lvl="1"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&lt;description&gt;Real-time, worldwide earthquake list for the past 7 days</a:t>
            </a:r>
          </a:p>
          <a:p>
            <a:pPr lvl="1"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&lt;/description&gt;</a:t>
            </a:r>
          </a:p>
          <a:p>
            <a:pPr lvl="1"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Placemark</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&lt;name&gt;M 2.6, Greater Los Angeles area, California&lt;/name&gt;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&lt;description&gt;February 22, 2006 09:01:09 GMT&lt;</a:t>
            </a:r>
            <a:r>
              <a:rPr lang="en-US" altLang="de-DE" sz="1400" b="1" dirty="0" err="1">
                <a:latin typeface="Courier New" pitchFamily="49" charset="0"/>
                <a:cs typeface="Courier New" pitchFamily="49" charset="0"/>
              </a:rPr>
              <a:t>br</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http://earthquake.usgs.gov/eqcenter/recenteqsww/Quakes/ci14213880.php</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&lt;/description&gt;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&lt;Style&gt;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IconStyle</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  &lt;scale&gt;0.5&lt;/scale&gt;</a:t>
            </a:r>
          </a:p>
          <a:p>
            <a:pPr lvl="2" eaLnBrk="1">
              <a:lnSpc>
                <a:spcPct val="97000"/>
              </a:lnSpc>
              <a:spcBef>
                <a:spcPct val="0"/>
              </a:spcBef>
              <a:buClr>
                <a:srgbClr val="000000"/>
              </a:buClr>
              <a:buSzPct val="45000"/>
              <a:buFont typeface="Wingdings" pitchFamily="2" charset="2"/>
              <a:buNone/>
            </a:pPr>
            <a:r>
              <a:rPr lang="en-US" altLang="de-DE" sz="1400" b="1" dirty="0" smtClean="0">
                <a:latin typeface="Courier New" pitchFamily="49" charset="0"/>
                <a:cs typeface="Courier New" pitchFamily="49" charset="0"/>
              </a:rPr>
              <a:t>&lt;</a:t>
            </a:r>
            <a:r>
              <a:rPr lang="en-US" altLang="de-DE" sz="1400" b="1" dirty="0">
                <a:latin typeface="Courier New" pitchFamily="49" charset="0"/>
                <a:cs typeface="Courier New" pitchFamily="49" charset="0"/>
              </a:rPr>
              <a:t>Icon&gt;&lt;</a:t>
            </a:r>
            <a:r>
              <a:rPr lang="en-US" altLang="de-DE" sz="1400" b="1" dirty="0" err="1">
                <a:latin typeface="Courier New" pitchFamily="49" charset="0"/>
                <a:cs typeface="Courier New" pitchFamily="49" charset="0"/>
              </a:rPr>
              <a:t>href</a:t>
            </a:r>
            <a:r>
              <a:rPr lang="en-US" altLang="de-DE" sz="1400" b="1" dirty="0">
                <a:latin typeface="Courier New" pitchFamily="49" charset="0"/>
                <a:cs typeface="Courier New" pitchFamily="49" charset="0"/>
              </a:rPr>
              <a:t>&gt;http://labs.google.com/ridefinder/images/red.png&lt;/href&gt;&lt;/Icon&gt;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IconStyle</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&lt;/Style&gt;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LookAt</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  &lt;longitude&gt;-117.4733&lt;/longitude&gt;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  &lt;latitude&gt;34.2235&lt;/latitude&gt;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LookAt</a:t>
            </a:r>
            <a:r>
              <a:rPr lang="en-US" altLang="de-DE" sz="1400" b="1" dirty="0">
                <a:latin typeface="Courier New" pitchFamily="49" charset="0"/>
                <a:cs typeface="Courier New" pitchFamily="49" charset="0"/>
              </a:rPr>
              <a: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&lt;Point&gt;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	&lt;coordinates&gt;-117.4733,34.2235,0&lt;/coordinates&gt;</a:t>
            </a:r>
          </a:p>
          <a:p>
            <a:pPr lvl="2"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&lt;/Point&gt;</a:t>
            </a:r>
          </a:p>
          <a:p>
            <a:pPr lvl="1"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a:t>
            </a:r>
            <a:r>
              <a:rPr lang="en-US" altLang="de-DE" sz="1400" b="1" dirty="0" err="1">
                <a:latin typeface="Courier New" pitchFamily="49" charset="0"/>
                <a:cs typeface="Courier New" pitchFamily="49" charset="0"/>
              </a:rPr>
              <a:t>Placemark</a:t>
            </a:r>
            <a:r>
              <a:rPr lang="en-US" altLang="de-DE" sz="1400" b="1" dirty="0">
                <a:latin typeface="Courier New" pitchFamily="49" charset="0"/>
                <a:cs typeface="Courier New" pitchFamily="49" charset="0"/>
              </a:rPr>
              <a:t>&gt;</a:t>
            </a:r>
          </a:p>
          <a:p>
            <a:pPr eaLnBrk="1">
              <a:lnSpc>
                <a:spcPct val="97000"/>
              </a:lnSpc>
              <a:spcBef>
                <a:spcPct val="0"/>
              </a:spcBef>
              <a:buClr>
                <a:srgbClr val="000000"/>
              </a:buClr>
              <a:buSzPct val="45000"/>
              <a:buFont typeface="Wingdings" pitchFamily="2" charset="2"/>
              <a:buNone/>
            </a:pPr>
            <a:r>
              <a:rPr lang="en-US" altLang="de-DE" sz="1400" b="1" dirty="0">
                <a:latin typeface="Courier New" pitchFamily="49" charset="0"/>
                <a:cs typeface="Courier New" pitchFamily="49" charset="0"/>
              </a:rPr>
              <a:t>&lt;/Folder&gt;</a:t>
            </a:r>
            <a:endParaRPr lang="en-GB" altLang="de-DE" sz="1400" b="1" dirty="0">
              <a:latin typeface="Courier New" pitchFamily="49" charset="0"/>
              <a:cs typeface="Courier New" pitchFamily="49" charset="0"/>
            </a:endParaRPr>
          </a:p>
        </p:txBody>
      </p:sp>
      <p:sp>
        <p:nvSpPr>
          <p:cNvPr id="5" name="Rechteck 4"/>
          <p:cNvSpPr/>
          <p:nvPr/>
        </p:nvSpPr>
        <p:spPr>
          <a:xfrm>
            <a:off x="7337648" y="116632"/>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1796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de-DE" altLang="de-DE" dirty="0" smtClean="0"/>
              <a:t>CSV / TSV</a:t>
            </a:r>
          </a:p>
        </p:txBody>
      </p:sp>
      <p:sp>
        <p:nvSpPr>
          <p:cNvPr id="36867" name="Rectangle 3"/>
          <p:cNvSpPr>
            <a:spLocks noGrp="1" noChangeArrowheads="1"/>
          </p:cNvSpPr>
          <p:nvPr>
            <p:ph type="body" idx="4294967295"/>
          </p:nvPr>
        </p:nvSpPr>
        <p:spPr/>
        <p:txBody>
          <a:bodyPr/>
          <a:lstStyle/>
          <a:p>
            <a:pPr eaLnBrk="1" hangingPunct="1"/>
            <a:r>
              <a:rPr lang="de-DE" altLang="de-DE" dirty="0" err="1" smtClean="0"/>
              <a:t>Comma</a:t>
            </a:r>
            <a:r>
              <a:rPr lang="de-DE" altLang="de-DE" dirty="0" smtClean="0"/>
              <a:t> </a:t>
            </a:r>
            <a:r>
              <a:rPr lang="de-DE" altLang="de-DE" dirty="0" err="1" smtClean="0"/>
              <a:t>separated</a:t>
            </a:r>
            <a:r>
              <a:rPr lang="de-DE" altLang="de-DE" dirty="0" smtClean="0"/>
              <a:t> </a:t>
            </a:r>
            <a:r>
              <a:rPr lang="de-DE" altLang="de-DE" dirty="0" err="1" smtClean="0"/>
              <a:t>values</a:t>
            </a:r>
            <a:r>
              <a:rPr lang="de-DE" altLang="de-DE" dirty="0" smtClean="0"/>
              <a:t>, </a:t>
            </a:r>
            <a:r>
              <a:rPr lang="de-DE" altLang="de-DE" dirty="0" err="1" smtClean="0"/>
              <a:t>delimited</a:t>
            </a:r>
            <a:r>
              <a:rPr lang="de-DE" altLang="de-DE" dirty="0" smtClean="0"/>
              <a:t> </a:t>
            </a:r>
            <a:r>
              <a:rPr lang="de-DE" altLang="de-DE" dirty="0" err="1" smtClean="0"/>
              <a:t>values</a:t>
            </a:r>
            <a:r>
              <a:rPr lang="de-DE" altLang="de-DE" dirty="0" smtClean="0"/>
              <a:t> (</a:t>
            </a:r>
            <a:r>
              <a:rPr lang="de-DE" altLang="de-DE" dirty="0" err="1" smtClean="0"/>
              <a:t>other</a:t>
            </a:r>
            <a:r>
              <a:rPr lang="de-DE" altLang="de-DE" dirty="0" smtClean="0"/>
              <a:t> </a:t>
            </a:r>
            <a:r>
              <a:rPr lang="de-DE" altLang="de-DE" dirty="0" err="1" smtClean="0"/>
              <a:t>delimiters</a:t>
            </a:r>
            <a:r>
              <a:rPr lang="de-DE" altLang="de-DE" dirty="0" smtClean="0"/>
              <a:t> </a:t>
            </a:r>
            <a:r>
              <a:rPr lang="de-DE" altLang="de-DE" dirty="0" err="1" smtClean="0"/>
              <a:t>are</a:t>
            </a:r>
            <a:r>
              <a:rPr lang="de-DE" altLang="de-DE" dirty="0" smtClean="0"/>
              <a:t> </a:t>
            </a:r>
            <a:r>
              <a:rPr lang="de-DE" altLang="de-DE" dirty="0" err="1" smtClean="0"/>
              <a:t>possible</a:t>
            </a:r>
            <a:r>
              <a:rPr lang="de-DE" altLang="de-DE" dirty="0" smtClean="0"/>
              <a:t>)</a:t>
            </a:r>
          </a:p>
          <a:p>
            <a:pPr eaLnBrk="1" hangingPunct="1"/>
            <a:r>
              <a:rPr lang="de-DE" altLang="de-DE" dirty="0" err="1" smtClean="0"/>
              <a:t>Often</a:t>
            </a:r>
            <a:r>
              <a:rPr lang="de-DE" altLang="de-DE" dirty="0" smtClean="0"/>
              <a:t> </a:t>
            </a:r>
            <a:r>
              <a:rPr lang="de-DE" altLang="de-DE" dirty="0" err="1" smtClean="0"/>
              <a:t>with</a:t>
            </a:r>
            <a:r>
              <a:rPr lang="de-DE" altLang="de-DE" dirty="0" smtClean="0"/>
              <a:t> </a:t>
            </a:r>
            <a:r>
              <a:rPr lang="de-DE" altLang="de-DE" dirty="0" err="1" smtClean="0"/>
              <a:t>header</a:t>
            </a:r>
            <a:r>
              <a:rPr lang="de-DE" altLang="de-DE" dirty="0" smtClean="0"/>
              <a:t> </a:t>
            </a:r>
            <a:r>
              <a:rPr lang="de-DE" altLang="de-DE" dirty="0" err="1" smtClean="0"/>
              <a:t>line</a:t>
            </a:r>
            <a:r>
              <a:rPr lang="de-DE" altLang="de-DE" dirty="0" smtClean="0"/>
              <a:t>, </a:t>
            </a:r>
            <a:r>
              <a:rPr lang="de-DE" altLang="de-DE" dirty="0" err="1" smtClean="0"/>
              <a:t>indicating</a:t>
            </a:r>
            <a:r>
              <a:rPr lang="de-DE" altLang="de-DE" dirty="0" smtClean="0"/>
              <a:t> </a:t>
            </a:r>
            <a:r>
              <a:rPr lang="de-DE" altLang="de-DE" dirty="0" err="1" smtClean="0"/>
              <a:t>data</a:t>
            </a:r>
            <a:r>
              <a:rPr lang="de-DE" altLang="de-DE" dirty="0" smtClean="0"/>
              <a:t> </a:t>
            </a:r>
            <a:r>
              <a:rPr lang="de-DE" altLang="de-DE" dirty="0" err="1" smtClean="0"/>
              <a:t>structure</a:t>
            </a:r>
            <a:endParaRPr lang="de-DE" altLang="de-DE" dirty="0" smtClean="0"/>
          </a:p>
          <a:p>
            <a:pPr eaLnBrk="1" hangingPunct="1"/>
            <a:r>
              <a:rPr lang="de-DE" altLang="de-DE" dirty="0" err="1" smtClean="0"/>
              <a:t>popular</a:t>
            </a:r>
            <a:r>
              <a:rPr lang="de-DE" altLang="de-DE" dirty="0" smtClean="0"/>
              <a:t> in </a:t>
            </a:r>
            <a:r>
              <a:rPr lang="de-DE" altLang="de-DE" dirty="0" err="1" smtClean="0"/>
              <a:t>spreadsheets</a:t>
            </a:r>
            <a:r>
              <a:rPr lang="de-DE" altLang="de-DE" dirty="0" smtClean="0"/>
              <a:t> </a:t>
            </a:r>
            <a:r>
              <a:rPr lang="de-DE" altLang="de-DE" dirty="0" err="1" smtClean="0"/>
              <a:t>and</a:t>
            </a:r>
            <a:r>
              <a:rPr lang="de-DE" altLang="de-DE" dirty="0" smtClean="0"/>
              <a:t> </a:t>
            </a:r>
            <a:r>
              <a:rPr lang="de-DE" altLang="de-DE" dirty="0" err="1" smtClean="0"/>
              <a:t>database</a:t>
            </a:r>
            <a:r>
              <a:rPr lang="de-DE" altLang="de-DE" dirty="0" smtClean="0"/>
              <a:t> </a:t>
            </a:r>
            <a:r>
              <a:rPr lang="de-DE" altLang="de-DE" dirty="0" err="1" smtClean="0"/>
              <a:t>technolgy</a:t>
            </a:r>
            <a:r>
              <a:rPr lang="de-DE" altLang="de-DE" dirty="0" smtClean="0"/>
              <a:t>, </a:t>
            </a:r>
            <a:r>
              <a:rPr lang="de-DE" altLang="de-DE" dirty="0" err="1" smtClean="0"/>
              <a:t>adopted</a:t>
            </a:r>
            <a:r>
              <a:rPr lang="de-DE" altLang="de-DE" dirty="0" smtClean="0"/>
              <a:t> in GIS </a:t>
            </a:r>
            <a:r>
              <a:rPr lang="de-DE" altLang="de-DE" dirty="0" err="1" smtClean="0"/>
              <a:t>field</a:t>
            </a:r>
            <a:endParaRPr lang="de-DE" altLang="de-DE" dirty="0" smtClean="0"/>
          </a:p>
          <a:p>
            <a:pPr eaLnBrk="1" hangingPunct="1"/>
            <a:r>
              <a:rPr lang="de-DE" altLang="de-DE" dirty="0" smtClean="0"/>
              <a:t>TSV = Tab </a:t>
            </a:r>
            <a:r>
              <a:rPr lang="de-DE" altLang="de-DE" dirty="0" err="1" smtClean="0"/>
              <a:t>separated</a:t>
            </a:r>
            <a:r>
              <a:rPr lang="de-DE" altLang="de-DE" dirty="0" smtClean="0"/>
              <a:t> </a:t>
            </a:r>
            <a:r>
              <a:rPr lang="de-DE" altLang="de-DE" dirty="0" err="1" smtClean="0"/>
              <a:t>values</a:t>
            </a:r>
            <a:endParaRPr lang="de-DE" altLang="de-DE" dirty="0" smtClean="0"/>
          </a:p>
        </p:txBody>
      </p:sp>
      <p:sp>
        <p:nvSpPr>
          <p:cNvPr id="36868" name="Rectangle 4"/>
          <p:cNvSpPr>
            <a:spLocks noChangeArrowheads="1"/>
          </p:cNvSpPr>
          <p:nvPr/>
        </p:nvSpPr>
        <p:spPr bwMode="auto">
          <a:xfrm>
            <a:off x="395536" y="5354632"/>
            <a:ext cx="8136706" cy="73866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en-US" altLang="de-DE" sz="1400" b="1" dirty="0" smtClean="0">
                <a:latin typeface="Courier New" panose="02070309020205020404" pitchFamily="49" charset="0"/>
                <a:cs typeface="Courier New" panose="02070309020205020404" pitchFamily="49" charset="0"/>
              </a:rPr>
              <a:t>Road_0001,Aimin_Jie,Road,Polyline,116.376,39.9309,116.376,39.9266,116.376,39.9317,</a:t>
            </a:r>
            <a:r>
              <a:rPr lang="en-US" altLang="de-DE" sz="1400" b="1" dirty="0" smtClean="0">
                <a:solidFill>
                  <a:srgbClr val="0070C0"/>
                </a:solidFill>
                <a:latin typeface="Courier New" panose="02070309020205020404" pitchFamily="49" charset="0"/>
                <a:cs typeface="Courier New" panose="02070309020205020404" pitchFamily="49" charset="0"/>
              </a:rPr>
              <a:t>LINESTRING(116.375686 39.931674,116.375683 39.931593,116.375747 39.93026,116.375806 39.926574)</a:t>
            </a:r>
            <a:endParaRPr lang="de-DE" altLang="de-DE" sz="1400" b="1" dirty="0">
              <a:solidFill>
                <a:srgbClr val="0070C0"/>
              </a:solidFill>
              <a:latin typeface="Courier New" panose="02070309020205020404" pitchFamily="49" charset="0"/>
              <a:cs typeface="Courier New" panose="02070309020205020404" pitchFamily="49" charset="0"/>
            </a:endParaRPr>
          </a:p>
        </p:txBody>
      </p:sp>
      <p:sp>
        <p:nvSpPr>
          <p:cNvPr id="2" name="Rechteck 1"/>
          <p:cNvSpPr/>
          <p:nvPr/>
        </p:nvSpPr>
        <p:spPr>
          <a:xfrm>
            <a:off x="395536" y="3156912"/>
            <a:ext cx="8136706" cy="160043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de-DE" sz="1400" b="1">
                <a:latin typeface="Courier New" panose="02070309020205020404" pitchFamily="49" charset="0"/>
                <a:cs typeface="Courier New" panose="02070309020205020404" pitchFamily="49" charset="0"/>
              </a:rPr>
              <a:t>﻿FID,land,modellart,objart,objart_txt,objid,hdu_x,beginn,ende,bez_gem</a:t>
            </a:r>
          </a:p>
          <a:p>
            <a:r>
              <a:rPr lang="de-DE" sz="1400" b="1">
                <a:latin typeface="Courier New" panose="02070309020205020404" pitchFamily="49" charset="0"/>
                <a:cs typeface="Courier New" panose="02070309020205020404" pitchFamily="49" charset="0"/>
              </a:rPr>
              <a:t>gmd_ex.2,BY,Basis-DLM#DTK25,75003,AX_KommunalesGebiet,DEBYBDLMjK0001Ib,0,2016-08-05T20:31:26Z,,München</a:t>
            </a:r>
          </a:p>
          <a:p>
            <a:r>
              <a:rPr lang="de-DE" sz="1400" b="1">
                <a:latin typeface="Courier New" panose="02070309020205020404" pitchFamily="49" charset="0"/>
                <a:cs typeface="Courier New" panose="02070309020205020404" pitchFamily="49" charset="0"/>
              </a:rPr>
              <a:t>gmd_ex.69,BY,Basis-DLM#DTK25,75003,AX_KommunalesGebiet,DEBYBDLMjK0001Jc,0,2016-05-27T20:29:31Z,Bergkirchen</a:t>
            </a:r>
          </a:p>
        </p:txBody>
      </p:sp>
      <p:sp>
        <p:nvSpPr>
          <p:cNvPr id="3" name="Geschweifte Klammer rechts 2"/>
          <p:cNvSpPr/>
          <p:nvPr/>
        </p:nvSpPr>
        <p:spPr>
          <a:xfrm>
            <a:off x="7812360" y="3501008"/>
            <a:ext cx="216024"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Textfeld 3"/>
          <p:cNvSpPr txBox="1"/>
          <p:nvPr/>
        </p:nvSpPr>
        <p:spPr>
          <a:xfrm>
            <a:off x="8100392" y="3573016"/>
            <a:ext cx="671979" cy="307777"/>
          </a:xfrm>
          <a:prstGeom prst="rect">
            <a:avLst/>
          </a:prstGeom>
          <a:noFill/>
        </p:spPr>
        <p:txBody>
          <a:bodyPr wrap="none" rtlCol="0">
            <a:spAutoFit/>
          </a:bodyPr>
          <a:lstStyle/>
          <a:p>
            <a:r>
              <a:rPr lang="de-DE" sz="1400" smtClean="0"/>
              <a:t>Line 2</a:t>
            </a:r>
            <a:endParaRPr lang="de-DE" sz="1400"/>
          </a:p>
        </p:txBody>
      </p:sp>
      <p:sp>
        <p:nvSpPr>
          <p:cNvPr id="8" name="Geschweifte Klammer rechts 7"/>
          <p:cNvSpPr/>
          <p:nvPr/>
        </p:nvSpPr>
        <p:spPr>
          <a:xfrm>
            <a:off x="7812360" y="4077072"/>
            <a:ext cx="216024"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8100392" y="4149080"/>
            <a:ext cx="671979" cy="307777"/>
          </a:xfrm>
          <a:prstGeom prst="rect">
            <a:avLst/>
          </a:prstGeom>
          <a:noFill/>
        </p:spPr>
        <p:txBody>
          <a:bodyPr wrap="none" rtlCol="0">
            <a:spAutoFit/>
          </a:bodyPr>
          <a:lstStyle/>
          <a:p>
            <a:r>
              <a:rPr lang="de-DE" sz="1400" smtClean="0"/>
              <a:t>Line 3</a:t>
            </a:r>
            <a:endParaRPr lang="de-DE" sz="1400"/>
          </a:p>
        </p:txBody>
      </p:sp>
      <p:sp>
        <p:nvSpPr>
          <p:cNvPr id="10" name="Textfeld 9"/>
          <p:cNvSpPr txBox="1"/>
          <p:nvPr/>
        </p:nvSpPr>
        <p:spPr>
          <a:xfrm>
            <a:off x="8100392" y="3140968"/>
            <a:ext cx="671979" cy="307777"/>
          </a:xfrm>
          <a:prstGeom prst="rect">
            <a:avLst/>
          </a:prstGeom>
          <a:noFill/>
        </p:spPr>
        <p:txBody>
          <a:bodyPr wrap="none" rtlCol="0">
            <a:spAutoFit/>
          </a:bodyPr>
          <a:lstStyle/>
          <a:p>
            <a:r>
              <a:rPr lang="de-DE" sz="1400" smtClean="0"/>
              <a:t>Line 1</a:t>
            </a:r>
            <a:endParaRPr lang="de-DE" sz="1400"/>
          </a:p>
        </p:txBody>
      </p:sp>
    </p:spTree>
    <p:extLst>
      <p:ext uri="{BB962C8B-B14F-4D97-AF65-F5344CB8AC3E}">
        <p14:creationId xmlns:p14="http://schemas.microsoft.com/office/powerpoint/2010/main" val="2246222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2625" y="609600"/>
            <a:ext cx="7477125" cy="685800"/>
          </a:xfrm>
        </p:spPr>
        <p:txBody>
          <a:bodyPr/>
          <a:lstStyle/>
          <a:p>
            <a:r>
              <a:rPr lang="de-DE" altLang="de-DE" dirty="0"/>
              <a:t>CSV / </a:t>
            </a:r>
            <a:r>
              <a:rPr lang="de-DE" altLang="de-DE" dirty="0" smtClean="0"/>
              <a:t>TSV: Beispiel Zensus Daten  2011, Bevölkerungsverteilung</a:t>
            </a:r>
          </a:p>
        </p:txBody>
      </p:sp>
      <p:sp>
        <p:nvSpPr>
          <p:cNvPr id="6" name="Rechteck 5"/>
          <p:cNvSpPr/>
          <p:nvPr/>
        </p:nvSpPr>
        <p:spPr>
          <a:xfrm>
            <a:off x="755576" y="1700808"/>
            <a:ext cx="6246440" cy="203132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b="1" dirty="0">
                <a:latin typeface="Courier New" panose="02070309020205020404" pitchFamily="49" charset="0"/>
                <a:cs typeface="Courier New" panose="02070309020205020404" pitchFamily="49" charset="0"/>
              </a:rPr>
              <a:t>Gitter_ID_100m;x_mp_100m;y_mp_100m;Einwohner</a:t>
            </a:r>
          </a:p>
          <a:p>
            <a:r>
              <a:rPr lang="en-US" b="1" dirty="0">
                <a:latin typeface="Courier New" panose="02070309020205020404" pitchFamily="49" charset="0"/>
                <a:cs typeface="Courier New" panose="02070309020205020404" pitchFamily="49" charset="0"/>
              </a:rPr>
              <a:t>100mN28952E42603;4260350;2895250;3</a:t>
            </a:r>
          </a:p>
          <a:p>
            <a:r>
              <a:rPr lang="en-US" b="1" dirty="0">
                <a:latin typeface="Courier New" panose="02070309020205020404" pitchFamily="49" charset="0"/>
                <a:cs typeface="Courier New" panose="02070309020205020404" pitchFamily="49" charset="0"/>
              </a:rPr>
              <a:t>100mN28952E42615;4261550;2895250;3</a:t>
            </a:r>
          </a:p>
          <a:p>
            <a:r>
              <a:rPr lang="en-US" b="1" dirty="0">
                <a:latin typeface="Courier New" panose="02070309020205020404" pitchFamily="49" charset="0"/>
                <a:cs typeface="Courier New" panose="02070309020205020404" pitchFamily="49" charset="0"/>
              </a:rPr>
              <a:t>100mN28952E42657;4265750;2895250;3</a:t>
            </a:r>
          </a:p>
          <a:p>
            <a:r>
              <a:rPr lang="en-US" b="1" dirty="0">
                <a:latin typeface="Courier New" panose="02070309020205020404" pitchFamily="49" charset="0"/>
                <a:cs typeface="Courier New" panose="02070309020205020404" pitchFamily="49" charset="0"/>
              </a:rPr>
              <a:t>100mN28952E43101;4310150;2895250;3</a:t>
            </a:r>
          </a:p>
          <a:p>
            <a:r>
              <a:rPr lang="en-US" b="1" dirty="0">
                <a:latin typeface="Courier New" panose="02070309020205020404" pitchFamily="49" charset="0"/>
                <a:cs typeface="Courier New" panose="02070309020205020404" pitchFamily="49" charset="0"/>
              </a:rPr>
              <a:t>100mN28952E43103;4310350;2895250;3</a:t>
            </a:r>
          </a:p>
          <a:p>
            <a:r>
              <a:rPr lang="en-US" b="1" dirty="0">
                <a:latin typeface="Courier New" panose="02070309020205020404" pitchFamily="49" charset="0"/>
                <a:cs typeface="Courier New" panose="02070309020205020404" pitchFamily="49" charset="0"/>
              </a:rPr>
              <a:t>100mN28952E43148;4314850;2895250;3</a:t>
            </a:r>
          </a:p>
        </p:txBody>
      </p:sp>
    </p:spTree>
    <p:extLst>
      <p:ext uri="{BB962C8B-B14F-4D97-AF65-F5344CB8AC3E}">
        <p14:creationId xmlns:p14="http://schemas.microsoft.com/office/powerpoint/2010/main" val="4130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GeoParquet</a:t>
            </a:r>
            <a:endParaRPr lang="de-DE" dirty="0"/>
          </a:p>
        </p:txBody>
      </p:sp>
      <p:sp>
        <p:nvSpPr>
          <p:cNvPr id="3" name="Inhaltsplatzhalter 2"/>
          <p:cNvSpPr>
            <a:spLocks noGrp="1"/>
          </p:cNvSpPr>
          <p:nvPr>
            <p:ph idx="1"/>
          </p:nvPr>
        </p:nvSpPr>
        <p:spPr/>
        <p:txBody>
          <a:bodyPr/>
          <a:lstStyle/>
          <a:p>
            <a:r>
              <a:rPr lang="de-DE" dirty="0">
                <a:hlinkClick r:id="rId2"/>
              </a:rPr>
              <a:t>https://forrest.nyc/geoparquet-will-be-the-most-important-tool-in-modern-gis-in-2022</a:t>
            </a:r>
            <a:r>
              <a:rPr lang="de-DE" dirty="0" smtClean="0">
                <a:hlinkClick r:id="rId2"/>
              </a:rPr>
              <a:t>/</a:t>
            </a:r>
          </a:p>
          <a:p>
            <a:r>
              <a:rPr lang="de-DE" dirty="0" smtClean="0"/>
              <a:t>„</a:t>
            </a:r>
            <a:r>
              <a:rPr lang="en-US" dirty="0"/>
              <a:t>The Apache Parquet </a:t>
            </a:r>
            <a:r>
              <a:rPr lang="en-US"/>
              <a:t>(see </a:t>
            </a:r>
            <a:r>
              <a:rPr lang="en-US">
                <a:hlinkClick r:id="rId3"/>
              </a:rPr>
              <a:t>https://parquet.apache.org/docs</a:t>
            </a:r>
            <a:r>
              <a:rPr lang="en-US" smtClean="0">
                <a:hlinkClick r:id="rId3"/>
              </a:rPr>
              <a:t>/</a:t>
            </a:r>
            <a:r>
              <a:rPr lang="en-US" smtClean="0"/>
              <a:t>) provides </a:t>
            </a:r>
            <a:r>
              <a:rPr lang="en-US" dirty="0"/>
              <a:t>a standardized open-source columnar storage format. The </a:t>
            </a:r>
            <a:r>
              <a:rPr lang="en-US" dirty="0" err="1"/>
              <a:t>GeoParquet</a:t>
            </a:r>
            <a:r>
              <a:rPr lang="en-US" dirty="0"/>
              <a:t> specification defines how geospatial data should be stored in parquet format, including the representation of geometries and the required additional metadata</a:t>
            </a:r>
            <a:r>
              <a:rPr lang="en-US" dirty="0" smtClean="0"/>
              <a:t>.”</a:t>
            </a:r>
          </a:p>
          <a:p>
            <a:r>
              <a:rPr lang="en-US" dirty="0" smtClean="0"/>
              <a:t>Specification: </a:t>
            </a:r>
            <a:r>
              <a:rPr lang="de-DE" dirty="0">
                <a:hlinkClick r:id="rId2"/>
              </a:rPr>
              <a:t>https://geoparquet.org/releases/v1.0.0-beta.1/</a:t>
            </a:r>
            <a:endParaRPr lang="de-DE" dirty="0"/>
          </a:p>
          <a:p>
            <a:endParaRPr lang="de-DE" dirty="0"/>
          </a:p>
        </p:txBody>
      </p:sp>
    </p:spTree>
    <p:extLst>
      <p:ext uri="{BB962C8B-B14F-4D97-AF65-F5344CB8AC3E}">
        <p14:creationId xmlns:p14="http://schemas.microsoft.com/office/powerpoint/2010/main" val="145830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620688"/>
            <a:ext cx="7776864" cy="1711238"/>
          </a:xfrm>
          <a:prstGeom prst="rect">
            <a:avLst/>
          </a:prstGeom>
          <a:noFill/>
        </p:spPr>
        <p:txBody>
          <a:bodyPr wrap="square" rtlCol="0">
            <a:spAutoFit/>
          </a:bodyPr>
          <a:lstStyle/>
          <a:p>
            <a:r>
              <a:rPr lang="de-DE" sz="2800" dirty="0" smtClean="0">
                <a:solidFill>
                  <a:srgbClr val="000066"/>
                </a:solidFill>
                <a:latin typeface="+mj-lt"/>
                <a:ea typeface="+mj-ea"/>
                <a:cs typeface="+mj-cs"/>
              </a:rPr>
              <a:t>Textdateien mit fester Spaltenbreite</a:t>
            </a:r>
          </a:p>
          <a:p>
            <a:endParaRPr lang="de-DE" dirty="0" smtClean="0"/>
          </a:p>
          <a:p>
            <a:pPr marL="342900" indent="-342900">
              <a:spcBef>
                <a:spcPct val="35000"/>
              </a:spcBef>
              <a:buFont typeface="Arial" panose="020B0604020202020204" pitchFamily="34" charset="0"/>
              <a:buChar char="•"/>
            </a:pPr>
            <a:r>
              <a:rPr lang="de-DE" sz="1600" dirty="0" smtClean="0">
                <a:solidFill>
                  <a:srgbClr val="000072"/>
                </a:solidFill>
                <a:latin typeface="+mn-lt"/>
              </a:rPr>
              <a:t>Felder mit Leerzeichen aufgefüllt, so dass alle Werte eines Feldes gleich Breite haben</a:t>
            </a:r>
          </a:p>
          <a:p>
            <a:pPr marL="342900" indent="-342900">
              <a:spcBef>
                <a:spcPct val="35000"/>
              </a:spcBef>
              <a:buFont typeface="Arial" panose="020B0604020202020204" pitchFamily="34" charset="0"/>
              <a:buChar char="•"/>
            </a:pPr>
            <a:r>
              <a:rPr lang="de-DE" sz="1600" dirty="0" smtClean="0">
                <a:solidFill>
                  <a:srgbClr val="000072"/>
                </a:solidFill>
                <a:latin typeface="+mn-lt"/>
              </a:rPr>
              <a:t>kein Trennzeichen (außer Leerzeichen) zwischen Spalten</a:t>
            </a:r>
            <a:endParaRPr lang="de-DE" sz="1600" dirty="0">
              <a:solidFill>
                <a:srgbClr val="000072"/>
              </a:solidFill>
              <a:latin typeface="+mn-lt"/>
            </a:endParaRPr>
          </a:p>
        </p:txBody>
      </p:sp>
      <p:sp>
        <p:nvSpPr>
          <p:cNvPr id="4" name="Rechteck 3"/>
          <p:cNvSpPr/>
          <p:nvPr/>
        </p:nvSpPr>
        <p:spPr>
          <a:xfrm>
            <a:off x="395536" y="3156912"/>
            <a:ext cx="8748464" cy="73866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de-DE" sz="1400" b="1" dirty="0">
                <a:latin typeface="Courier New" panose="02070309020205020404" pitchFamily="49" charset="0"/>
                <a:cs typeface="Courier New" panose="02070309020205020404" pitchFamily="49" charset="0"/>
              </a:rPr>
              <a:t>﻿</a:t>
            </a:r>
            <a:r>
              <a:rPr lang="de-DE" sz="1400" b="1" dirty="0" smtClean="0">
                <a:latin typeface="Courier New" panose="02070309020205020404" pitchFamily="49" charset="0"/>
                <a:cs typeface="Courier New" panose="02070309020205020404" pitchFamily="49" charset="0"/>
              </a:rPr>
              <a:t>FID </a:t>
            </a:r>
            <a:r>
              <a:rPr lang="de-DE" sz="1400" b="1" dirty="0" err="1" smtClean="0">
                <a:latin typeface="Courier New" panose="02070309020205020404" pitchFamily="49" charset="0"/>
                <a:cs typeface="Courier New" panose="02070309020205020404" pitchFamily="49" charset="0"/>
              </a:rPr>
              <a:t>land</a:t>
            </a:r>
            <a:r>
              <a:rPr lang="de-DE" sz="1400" b="1" dirty="0" smtClean="0">
                <a:latin typeface="Courier New" panose="02070309020205020404" pitchFamily="49" charset="0"/>
                <a:cs typeface="Courier New" panose="02070309020205020404" pitchFamily="49" charset="0"/>
              </a:rPr>
              <a:t> </a:t>
            </a:r>
            <a:r>
              <a:rPr lang="de-DE" sz="1400" b="1" dirty="0" err="1" smtClean="0">
                <a:latin typeface="Courier New" panose="02070309020205020404" pitchFamily="49" charset="0"/>
                <a:cs typeface="Courier New" panose="02070309020205020404" pitchFamily="49" charset="0"/>
              </a:rPr>
              <a:t>modellart</a:t>
            </a:r>
            <a:r>
              <a:rPr lang="de-DE" sz="1400" b="1" dirty="0" smtClean="0">
                <a:latin typeface="Courier New" panose="02070309020205020404" pitchFamily="49" charset="0"/>
                <a:cs typeface="Courier New" panose="02070309020205020404" pitchFamily="49" charset="0"/>
              </a:rPr>
              <a:t>       </a:t>
            </a:r>
            <a:r>
              <a:rPr lang="de-DE" sz="1400" b="1" dirty="0" err="1" smtClean="0">
                <a:latin typeface="Courier New" panose="02070309020205020404" pitchFamily="49" charset="0"/>
                <a:cs typeface="Courier New" panose="02070309020205020404" pitchFamily="49" charset="0"/>
              </a:rPr>
              <a:t>objart</a:t>
            </a:r>
            <a:r>
              <a:rPr lang="de-DE" sz="1400" b="1" dirty="0" smtClean="0">
                <a:latin typeface="Courier New" panose="02070309020205020404" pitchFamily="49" charset="0"/>
                <a:cs typeface="Courier New" panose="02070309020205020404" pitchFamily="49" charset="0"/>
              </a:rPr>
              <a:t> </a:t>
            </a:r>
            <a:r>
              <a:rPr lang="de-DE" sz="1400" b="1" dirty="0" err="1" smtClean="0">
                <a:latin typeface="Courier New" panose="02070309020205020404" pitchFamily="49" charset="0"/>
                <a:cs typeface="Courier New" panose="02070309020205020404" pitchFamily="49" charset="0"/>
              </a:rPr>
              <a:t>objart_txt</a:t>
            </a:r>
            <a:r>
              <a:rPr lang="de-DE" sz="1400" b="1" dirty="0" smtClean="0">
                <a:latin typeface="Courier New" panose="02070309020205020404" pitchFamily="49" charset="0"/>
                <a:cs typeface="Courier New" panose="02070309020205020404" pitchFamily="49" charset="0"/>
              </a:rPr>
              <a:t>          </a:t>
            </a:r>
            <a:r>
              <a:rPr lang="de-DE" sz="1400" b="1" dirty="0" err="1" smtClean="0">
                <a:latin typeface="Courier New" panose="02070309020205020404" pitchFamily="49" charset="0"/>
                <a:cs typeface="Courier New" panose="02070309020205020404" pitchFamily="49" charset="0"/>
              </a:rPr>
              <a:t>objid</a:t>
            </a:r>
            <a:r>
              <a:rPr lang="de-DE" sz="1400" b="1" dirty="0" smtClean="0">
                <a:latin typeface="Courier New" panose="02070309020205020404" pitchFamily="49" charset="0"/>
                <a:cs typeface="Courier New" panose="02070309020205020404" pitchFamily="49" charset="0"/>
              </a:rPr>
              <a:t>            </a:t>
            </a:r>
          </a:p>
          <a:p>
            <a:pPr marL="342900" indent="-342900">
              <a:buAutoNum type="arabicPlain" startAt="2"/>
            </a:pPr>
            <a:r>
              <a:rPr lang="de-DE" sz="1400" b="1" dirty="0" smtClean="0">
                <a:latin typeface="Courier New" panose="02070309020205020404" pitchFamily="49" charset="0"/>
                <a:cs typeface="Courier New" panose="02070309020205020404" pitchFamily="49" charset="0"/>
              </a:rPr>
              <a:t> BY   Basis-DLM#DTK25 75003  </a:t>
            </a:r>
            <a:r>
              <a:rPr lang="de-DE" sz="1400" b="1" dirty="0" err="1" smtClean="0">
                <a:latin typeface="Courier New" panose="02070309020205020404" pitchFamily="49" charset="0"/>
                <a:cs typeface="Courier New" panose="02070309020205020404" pitchFamily="49" charset="0"/>
              </a:rPr>
              <a:t>AX_KommunalesGebiet</a:t>
            </a:r>
            <a:r>
              <a:rPr lang="de-DE" sz="1400" b="1" dirty="0" smtClean="0">
                <a:latin typeface="Courier New" panose="02070309020205020404" pitchFamily="49" charset="0"/>
                <a:cs typeface="Courier New" panose="02070309020205020404" pitchFamily="49" charset="0"/>
              </a:rPr>
              <a:t> DEBYBDLMjK0001Ib  </a:t>
            </a:r>
          </a:p>
          <a:p>
            <a:r>
              <a:rPr lang="de-DE" sz="1400" b="1" dirty="0" smtClean="0">
                <a:latin typeface="Courier New" panose="02070309020205020404" pitchFamily="49" charset="0"/>
                <a:cs typeface="Courier New" panose="02070309020205020404" pitchFamily="49" charset="0"/>
              </a:rPr>
              <a:t>69  BY   Basis-DLM#DTK25 75003  </a:t>
            </a:r>
            <a:r>
              <a:rPr lang="de-DE" sz="1400" b="1" dirty="0" err="1" smtClean="0">
                <a:latin typeface="Courier New" panose="02070309020205020404" pitchFamily="49" charset="0"/>
                <a:cs typeface="Courier New" panose="02070309020205020404" pitchFamily="49" charset="0"/>
              </a:rPr>
              <a:t>AX_KommunalesGebiet</a:t>
            </a:r>
            <a:r>
              <a:rPr lang="de-DE" sz="1400" b="1" dirty="0" smtClean="0">
                <a:latin typeface="Courier New" panose="02070309020205020404" pitchFamily="49" charset="0"/>
                <a:cs typeface="Courier New" panose="02070309020205020404" pitchFamily="49" charset="0"/>
              </a:rPr>
              <a:t> </a:t>
            </a:r>
            <a:r>
              <a:rPr lang="de-DE" sz="1400" b="1" smtClean="0">
                <a:latin typeface="Courier New" panose="02070309020205020404" pitchFamily="49" charset="0"/>
                <a:cs typeface="Courier New" panose="02070309020205020404" pitchFamily="49" charset="0"/>
              </a:rPr>
              <a:t>DEBYBDLMjK0001Jc </a:t>
            </a:r>
            <a:endParaRPr lang="de-DE" sz="1400" b="1" dirty="0">
              <a:latin typeface="Courier New" panose="02070309020205020404" pitchFamily="49" charset="0"/>
              <a:cs typeface="Courier New" panose="02070309020205020404" pitchFamily="49" charset="0"/>
            </a:endParaRPr>
          </a:p>
        </p:txBody>
      </p:sp>
      <p:sp>
        <p:nvSpPr>
          <p:cNvPr id="5" name="Rechteck 4"/>
          <p:cNvSpPr/>
          <p:nvPr/>
        </p:nvSpPr>
        <p:spPr>
          <a:xfrm>
            <a:off x="467544" y="4653136"/>
            <a:ext cx="8424936" cy="95410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de-DE" sz="1400" b="1" dirty="0">
                <a:latin typeface="Courier New" panose="02070309020205020404" pitchFamily="49" charset="0"/>
                <a:cs typeface="Courier New" panose="02070309020205020404" pitchFamily="49" charset="0"/>
              </a:rPr>
              <a:t>Nummer Typ           Ost       Nord       Bemerkung</a:t>
            </a:r>
          </a:p>
          <a:p>
            <a:r>
              <a:rPr lang="de-DE" sz="1400" b="1" dirty="0">
                <a:latin typeface="Courier New" panose="02070309020205020404" pitchFamily="49" charset="0"/>
                <a:cs typeface="Courier New" panose="02070309020205020404" pitchFamily="49" charset="0"/>
              </a:rPr>
              <a:t>1      Gasleitung    511918.67 5426448.38 Knickpunkt</a:t>
            </a:r>
          </a:p>
          <a:p>
            <a:r>
              <a:rPr lang="de-DE" sz="1400" b="1" dirty="0">
                <a:latin typeface="Courier New" panose="02070309020205020404" pitchFamily="49" charset="0"/>
                <a:cs typeface="Courier New" panose="02070309020205020404" pitchFamily="49" charset="0"/>
              </a:rPr>
              <a:t>2      Wasserleitung 511910.77 5426476.76 Schweißnaht</a:t>
            </a:r>
          </a:p>
          <a:p>
            <a:r>
              <a:rPr lang="de-DE" sz="1400" b="1" dirty="0">
                <a:latin typeface="Courier New" panose="02070309020205020404" pitchFamily="49" charset="0"/>
                <a:cs typeface="Courier New" panose="02070309020205020404" pitchFamily="49" charset="0"/>
              </a:rPr>
              <a:t>…</a:t>
            </a:r>
          </a:p>
        </p:txBody>
      </p:sp>
      <p:sp>
        <p:nvSpPr>
          <p:cNvPr id="2" name="Rechteck 1"/>
          <p:cNvSpPr/>
          <p:nvPr/>
        </p:nvSpPr>
        <p:spPr>
          <a:xfrm>
            <a:off x="467544" y="5589240"/>
            <a:ext cx="8136904" cy="307777"/>
          </a:xfrm>
          <a:prstGeom prst="rect">
            <a:avLst/>
          </a:prstGeom>
        </p:spPr>
        <p:txBody>
          <a:bodyPr wrap="square">
            <a:spAutoFit/>
          </a:bodyPr>
          <a:lstStyle/>
          <a:p>
            <a:r>
              <a:rPr lang="en-US" sz="1400" b="1" dirty="0" smtClean="0">
                <a:solidFill>
                  <a:srgbClr val="FF0000"/>
                </a:solidFill>
                <a:latin typeface="Courier New" panose="02070309020205020404" pitchFamily="49" charset="0"/>
                <a:cs typeface="Courier New" panose="02070309020205020404" pitchFamily="49" charset="0"/>
              </a:rPr>
              <a:t>1234567890123456789012345678901234567890123456789012345</a:t>
            </a:r>
            <a:endParaRPr lang="en-US" sz="1400" b="1" dirty="0">
              <a:solidFill>
                <a:srgbClr val="FF0000"/>
              </a:solidFill>
              <a:latin typeface="Courier New" panose="02070309020205020404" pitchFamily="49" charset="0"/>
              <a:cs typeface="Courier New" panose="02070309020205020404" pitchFamily="49" charset="0"/>
            </a:endParaRPr>
          </a:p>
        </p:txBody>
      </p:sp>
      <p:sp>
        <p:nvSpPr>
          <p:cNvPr id="6" name="Rechteck 5"/>
          <p:cNvSpPr/>
          <p:nvPr/>
        </p:nvSpPr>
        <p:spPr>
          <a:xfrm>
            <a:off x="395536" y="3861048"/>
            <a:ext cx="8352928" cy="307777"/>
          </a:xfrm>
          <a:prstGeom prst="rect">
            <a:avLst/>
          </a:prstGeom>
        </p:spPr>
        <p:txBody>
          <a:bodyPr wrap="square">
            <a:spAutoFit/>
          </a:bodyPr>
          <a:lstStyle/>
          <a:p>
            <a:r>
              <a:rPr lang="en-US" sz="1400" b="1" dirty="0" smtClean="0">
                <a:solidFill>
                  <a:srgbClr val="FF0000"/>
                </a:solidFill>
                <a:latin typeface="Courier New" panose="02070309020205020404" pitchFamily="49" charset="0"/>
                <a:cs typeface="Courier New" panose="02070309020205020404" pitchFamily="49" charset="0"/>
              </a:rPr>
              <a:t>123456789012345678901234567890123456789012345678901234567890123456789012345</a:t>
            </a:r>
            <a:endParaRPr lang="en-US" sz="1400" b="1" dirty="0">
              <a:solidFill>
                <a:srgbClr val="FF0000"/>
              </a:solidFill>
              <a:latin typeface="Courier New" panose="02070309020205020404" pitchFamily="49" charset="0"/>
              <a:cs typeface="Courier New" panose="02070309020205020404" pitchFamily="49" charset="0"/>
            </a:endParaRPr>
          </a:p>
        </p:txBody>
      </p:sp>
      <p:cxnSp>
        <p:nvCxnSpPr>
          <p:cNvPr id="8" name="Gerade Verbindung 7"/>
          <p:cNvCxnSpPr/>
          <p:nvPr/>
        </p:nvCxnSpPr>
        <p:spPr>
          <a:xfrm>
            <a:off x="915222" y="2924944"/>
            <a:ext cx="0" cy="14401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1434927" y="2921044"/>
            <a:ext cx="0" cy="14401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3142512" y="2924959"/>
            <a:ext cx="0" cy="14401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881037" y="2905429"/>
            <a:ext cx="0" cy="14401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6002817" y="2893714"/>
            <a:ext cx="0" cy="14401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417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611560" y="260648"/>
            <a:ext cx="7477125" cy="685800"/>
          </a:xfrm>
        </p:spPr>
        <p:txBody>
          <a:bodyPr/>
          <a:lstStyle/>
          <a:p>
            <a:r>
              <a:rPr lang="de-DE" altLang="de-DE" dirty="0" smtClean="0"/>
              <a:t>Beispiele Textdateien mit Geometrie</a:t>
            </a:r>
            <a:br>
              <a:rPr lang="de-DE" altLang="de-DE" dirty="0" smtClean="0"/>
            </a:br>
            <a:r>
              <a:rPr lang="de-DE" altLang="de-DE" dirty="0" err="1" smtClean="0"/>
              <a:t>xyz</a:t>
            </a:r>
            <a:r>
              <a:rPr lang="de-DE" altLang="de-DE" dirty="0" smtClean="0"/>
              <a:t>-ASCII-Format</a:t>
            </a:r>
          </a:p>
        </p:txBody>
      </p:sp>
      <p:sp>
        <p:nvSpPr>
          <p:cNvPr id="37891" name="Inhaltsplatzhalter 2"/>
          <p:cNvSpPr>
            <a:spLocks noGrp="1"/>
          </p:cNvSpPr>
          <p:nvPr>
            <p:ph idx="1"/>
          </p:nvPr>
        </p:nvSpPr>
        <p:spPr>
          <a:xfrm>
            <a:off x="683568" y="1196752"/>
            <a:ext cx="8135938" cy="4824412"/>
          </a:xfrm>
        </p:spPr>
        <p:txBody>
          <a:bodyPr/>
          <a:lstStyle/>
          <a:p>
            <a:r>
              <a:rPr lang="de-DE" altLang="de-DE" dirty="0" smtClean="0"/>
              <a:t>LGL Abgabeformat für Geländemodellen</a:t>
            </a:r>
          </a:p>
          <a:p>
            <a:endParaRPr lang="de-DE" altLang="de-DE" dirty="0"/>
          </a:p>
          <a:p>
            <a:endParaRPr lang="de-DE" altLang="de-DE" dirty="0" smtClean="0"/>
          </a:p>
          <a:p>
            <a:endParaRPr lang="de-DE" altLang="de-DE" dirty="0"/>
          </a:p>
          <a:p>
            <a:endParaRPr lang="de-DE" altLang="de-DE" dirty="0" smtClean="0"/>
          </a:p>
          <a:p>
            <a:endParaRPr lang="de-DE" altLang="de-DE" dirty="0"/>
          </a:p>
          <a:p>
            <a:endParaRPr lang="de-DE" altLang="de-DE" dirty="0" smtClean="0"/>
          </a:p>
          <a:p>
            <a:r>
              <a:rPr lang="de-DE" altLang="de-DE" dirty="0" err="1" smtClean="0"/>
              <a:t>Esri</a:t>
            </a:r>
            <a:r>
              <a:rPr lang="de-DE" altLang="de-DE" dirty="0" smtClean="0"/>
              <a:t> ASCII-Format für Geländemodelle</a:t>
            </a:r>
            <a:endParaRPr lang="de-DE" altLang="de-DE" dirty="0"/>
          </a:p>
          <a:p>
            <a:pPr marL="0" indent="0">
              <a:buNone/>
            </a:pPr>
            <a:endParaRPr lang="de-DE" altLang="de-DE" dirty="0" smtClean="0"/>
          </a:p>
        </p:txBody>
      </p:sp>
      <p:sp>
        <p:nvSpPr>
          <p:cNvPr id="37892" name="Rechteck 6"/>
          <p:cNvSpPr>
            <a:spLocks noChangeArrowheads="1"/>
          </p:cNvSpPr>
          <p:nvPr/>
        </p:nvSpPr>
        <p:spPr bwMode="auto">
          <a:xfrm>
            <a:off x="755576" y="1628800"/>
            <a:ext cx="6318250" cy="1754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2560000.0 5458000.0 213.28</a:t>
            </a:r>
          </a:p>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2560001.0 5458000.0 213.28</a:t>
            </a:r>
          </a:p>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2560002.0 5458000.0 213.29</a:t>
            </a:r>
          </a:p>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2560003.0 5458000.0 213.30</a:t>
            </a:r>
          </a:p>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2560004.0 5458000.0 213.42</a:t>
            </a:r>
          </a:p>
          <a:p>
            <a:pPr eaLnBrk="1" hangingPunct="1">
              <a:spcBef>
                <a:spcPct val="0"/>
              </a:spcBef>
              <a:buClrTx/>
              <a:buSzTx/>
              <a:buFontTx/>
              <a:buNone/>
            </a:pPr>
            <a:r>
              <a:rPr lang="de-DE" altLang="de-DE" b="1" dirty="0">
                <a:latin typeface="Courier New" panose="02070309020205020404" pitchFamily="49" charset="0"/>
                <a:cs typeface="Courier New" panose="02070309020205020404" pitchFamily="49" charset="0"/>
              </a:rPr>
              <a:t>2560005.0 5458000.0 213.45</a:t>
            </a:r>
          </a:p>
        </p:txBody>
      </p:sp>
      <p:pic>
        <p:nvPicPr>
          <p:cNvPr id="2" name="Grafik 1"/>
          <p:cNvPicPr>
            <a:picLocks noChangeAspect="1"/>
          </p:cNvPicPr>
          <p:nvPr/>
        </p:nvPicPr>
        <p:blipFill>
          <a:blip r:embed="rId2"/>
          <a:stretch>
            <a:fillRect/>
          </a:stretch>
        </p:blipFill>
        <p:spPr>
          <a:xfrm>
            <a:off x="755576" y="4005064"/>
            <a:ext cx="5400600" cy="2737730"/>
          </a:xfrm>
          <a:prstGeom prst="rect">
            <a:avLst/>
          </a:prstGeom>
          <a:ln>
            <a:solidFill>
              <a:srgbClr val="000000"/>
            </a:solidFill>
            <a:prstDash val="dash"/>
          </a:ln>
        </p:spPr>
      </p:pic>
    </p:spTree>
    <p:extLst>
      <p:ext uri="{BB962C8B-B14F-4D97-AF65-F5344CB8AC3E}">
        <p14:creationId xmlns:p14="http://schemas.microsoft.com/office/powerpoint/2010/main" val="321589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9BBCDE7E-01FC-4504-B80D-A0356DE9C4FF}" type="slidenum">
              <a:rPr lang="de-DE" altLang="de-DE" smtClean="0">
                <a:latin typeface="Arial" charset="0"/>
              </a:rPr>
              <a:pPr algn="ctr">
                <a:spcBef>
                  <a:spcPct val="0"/>
                </a:spcBef>
                <a:buClrTx/>
                <a:buSzTx/>
                <a:buFontTx/>
                <a:buNone/>
              </a:pPr>
              <a:t>4</a:t>
            </a:fld>
            <a:endParaRPr lang="de-DE" altLang="de-DE" smtClean="0">
              <a:latin typeface="Arial" charset="0"/>
            </a:endParaRPr>
          </a:p>
        </p:txBody>
      </p:sp>
      <p:sp>
        <p:nvSpPr>
          <p:cNvPr id="6148" name="Rectangle 2"/>
          <p:cNvSpPr>
            <a:spLocks noGrp="1" noChangeArrowheads="1"/>
          </p:cNvSpPr>
          <p:nvPr>
            <p:ph type="title"/>
          </p:nvPr>
        </p:nvSpPr>
        <p:spPr/>
        <p:txBody>
          <a:bodyPr/>
          <a:lstStyle/>
          <a:p>
            <a:pPr eaLnBrk="1" hangingPunct="1"/>
            <a:r>
              <a:rPr lang="de-DE" altLang="de-DE" smtClean="0"/>
              <a:t>Schnittstellenformat: Definition</a:t>
            </a:r>
          </a:p>
        </p:txBody>
      </p:sp>
      <p:sp>
        <p:nvSpPr>
          <p:cNvPr id="6149" name="Rectangle 3"/>
          <p:cNvSpPr>
            <a:spLocks noGrp="1" noChangeArrowheads="1"/>
          </p:cNvSpPr>
          <p:nvPr>
            <p:ph type="body" idx="1"/>
          </p:nvPr>
        </p:nvSpPr>
        <p:spPr>
          <a:xfrm>
            <a:off x="381000" y="1447800"/>
            <a:ext cx="8229600" cy="4038600"/>
          </a:xfrm>
        </p:spPr>
        <p:txBody>
          <a:bodyPr/>
          <a:lstStyle/>
          <a:p>
            <a:pPr eaLnBrk="1" hangingPunct="1">
              <a:lnSpc>
                <a:spcPct val="90000"/>
              </a:lnSpc>
            </a:pPr>
            <a:r>
              <a:rPr lang="de-DE" altLang="de-DE" dirty="0" smtClean="0"/>
              <a:t>Schnittstellenformat:</a:t>
            </a:r>
            <a:br>
              <a:rPr lang="de-DE" altLang="de-DE" dirty="0" smtClean="0"/>
            </a:br>
            <a:r>
              <a:rPr lang="de-DE" altLang="de-DE" dirty="0" smtClean="0"/>
              <a:t>Beschreibt die </a:t>
            </a:r>
            <a:r>
              <a:rPr lang="de-DE" altLang="de-DE" b="1" dirty="0" smtClean="0"/>
              <a:t>Codierung</a:t>
            </a:r>
            <a:r>
              <a:rPr lang="de-DE" altLang="de-DE" dirty="0" smtClean="0"/>
              <a:t> der Daten, die in einer Schnittstelle transportiert werden sollen. Die meisten Systeme bedienen ASCII-Dateien, die les- und editierbar sind.</a:t>
            </a:r>
          </a:p>
          <a:p>
            <a:pPr eaLnBrk="1" hangingPunct="1">
              <a:lnSpc>
                <a:spcPct val="90000"/>
              </a:lnSpc>
            </a:pPr>
            <a:endParaRPr lang="de-DE" altLang="de-DE" dirty="0"/>
          </a:p>
          <a:p>
            <a:pPr eaLnBrk="1" hangingPunct="1">
              <a:lnSpc>
                <a:spcPct val="90000"/>
              </a:lnSpc>
            </a:pPr>
            <a:r>
              <a:rPr lang="en-US" altLang="de-DE" dirty="0" smtClean="0"/>
              <a:t>"…a standard of </a:t>
            </a:r>
            <a:r>
              <a:rPr lang="en-US" altLang="de-DE" b="1" dirty="0" smtClean="0"/>
              <a:t>encoding</a:t>
            </a:r>
            <a:r>
              <a:rPr lang="en-US" altLang="de-DE" dirty="0" smtClean="0"/>
              <a:t> geographical information into a computer file.“</a:t>
            </a:r>
          </a:p>
          <a:p>
            <a:pPr eaLnBrk="1" hangingPunct="1">
              <a:lnSpc>
                <a:spcPct val="90000"/>
              </a:lnSpc>
            </a:pPr>
            <a:endParaRPr lang="en-US" altLang="de-DE" dirty="0"/>
          </a:p>
          <a:p>
            <a:pPr eaLnBrk="1" hangingPunct="1">
              <a:lnSpc>
                <a:spcPct val="90000"/>
              </a:lnSpc>
            </a:pPr>
            <a:r>
              <a:rPr lang="de-DE" altLang="de-DE" dirty="0"/>
              <a:t>Die </a:t>
            </a:r>
            <a:r>
              <a:rPr lang="de-DE" altLang="de-DE" b="1" dirty="0"/>
              <a:t>Schnittstelle</a:t>
            </a:r>
            <a:r>
              <a:rPr lang="de-DE" altLang="de-DE" dirty="0"/>
              <a:t> oder auch Interface genannt ist der Teil eines Systems, welcher der Kommunikation dient. </a:t>
            </a:r>
            <a:r>
              <a:rPr lang="de-DE" altLang="de-DE" b="1" dirty="0"/>
              <a:t/>
            </a:r>
            <a:br>
              <a:rPr lang="de-DE" altLang="de-DE" b="1" dirty="0"/>
            </a:br>
            <a:r>
              <a:rPr lang="de-DE" altLang="de-DE" dirty="0"/>
              <a:t>Ein</a:t>
            </a:r>
            <a:r>
              <a:rPr lang="de-DE" altLang="de-DE" b="1" dirty="0"/>
              <a:t> Schnittstellenformat</a:t>
            </a:r>
            <a:r>
              <a:rPr lang="de-DE" altLang="de-DE" dirty="0"/>
              <a:t> beschreibt die </a:t>
            </a:r>
            <a:r>
              <a:rPr lang="de-DE" altLang="de-DE" b="1" dirty="0"/>
              <a:t>Codierung</a:t>
            </a:r>
            <a:r>
              <a:rPr lang="de-DE" altLang="de-DE" dirty="0"/>
              <a:t> der Daten, die in einer Schnittstelle transportiert werden sollen. Die meisten Systeme bedienen ASCII-Dateien, die les- und editierbar sind</a:t>
            </a:r>
            <a:r>
              <a:rPr lang="de-DE" altLang="de-DE" dirty="0" smtClean="0"/>
              <a:t>.</a:t>
            </a:r>
          </a:p>
          <a:p>
            <a:pPr eaLnBrk="1" hangingPunct="1">
              <a:lnSpc>
                <a:spcPct val="90000"/>
              </a:lnSpc>
            </a:pPr>
            <a:endParaRPr lang="de-DE" altLang="de-DE" dirty="0"/>
          </a:p>
          <a:p>
            <a:pPr eaLnBrk="1" hangingPunct="1">
              <a:lnSpc>
                <a:spcPct val="90000"/>
              </a:lnSpc>
            </a:pPr>
            <a:r>
              <a:rPr lang="de-DE" altLang="de-DE" b="1" dirty="0"/>
              <a:t>Austauschformat</a:t>
            </a:r>
            <a:r>
              <a:rPr lang="de-DE" altLang="de-DE" dirty="0"/>
              <a:t> ist ein Begriff aus der elektronischen Datenverarbeitung (EDV) und bezeichnet meist ein Dateiformat, welches mit vielen verschiedenen Anwendungen auf fast jedem Betriebssystem kompatibel ist. </a:t>
            </a:r>
          </a:p>
          <a:p>
            <a:pPr eaLnBrk="1" hangingPunct="1">
              <a:lnSpc>
                <a:spcPct val="90000"/>
              </a:lnSpc>
            </a:pPr>
            <a:endParaRPr lang="de-DE" altLang="de-DE" dirty="0" smtClean="0"/>
          </a:p>
          <a:p>
            <a:pPr eaLnBrk="1" hangingPunct="1">
              <a:lnSpc>
                <a:spcPct val="90000"/>
              </a:lnSpc>
            </a:pPr>
            <a:endParaRPr lang="de-DE" altLang="de-DE" dirty="0" smtClean="0"/>
          </a:p>
          <a:p>
            <a:pPr eaLnBrk="1" hangingPunct="1">
              <a:lnSpc>
                <a:spcPct val="90000"/>
              </a:lnSpc>
            </a:pPr>
            <a:endParaRPr lang="de-DE" altLang="de-DE" dirty="0" smtClean="0"/>
          </a:p>
          <a:p>
            <a:pPr eaLnBrk="1" hangingPunct="1">
              <a:lnSpc>
                <a:spcPct val="90000"/>
              </a:lnSpc>
            </a:pPr>
            <a:endParaRPr lang="de-DE" altLang="de-DE" dirty="0" smtClean="0"/>
          </a:p>
        </p:txBody>
      </p:sp>
      <p:sp>
        <p:nvSpPr>
          <p:cNvPr id="6150" name="Text Box 4"/>
          <p:cNvSpPr txBox="1">
            <a:spLocks noChangeArrowheads="1"/>
          </p:cNvSpPr>
          <p:nvPr/>
        </p:nvSpPr>
        <p:spPr bwMode="auto">
          <a:xfrm>
            <a:off x="6094611" y="2276872"/>
            <a:ext cx="2509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800" b="1" dirty="0">
                <a:latin typeface="Arial" charset="0"/>
              </a:rPr>
              <a:t>Quelle: http://www.geoinformatik.uni-rostock.de</a:t>
            </a:r>
          </a:p>
          <a:p>
            <a:pPr eaLnBrk="1" hangingPunct="1">
              <a:spcBef>
                <a:spcPct val="0"/>
              </a:spcBef>
              <a:buClrTx/>
              <a:buSzTx/>
              <a:buFontTx/>
              <a:buNone/>
            </a:pPr>
            <a:endParaRPr lang="de-DE" altLang="de-DE" sz="800" b="1" dirty="0">
              <a:latin typeface="Arial" charset="0"/>
            </a:endParaRPr>
          </a:p>
        </p:txBody>
      </p:sp>
      <p:sp>
        <p:nvSpPr>
          <p:cNvPr id="6151" name="Text Box 4"/>
          <p:cNvSpPr txBox="1">
            <a:spLocks noChangeArrowheads="1"/>
          </p:cNvSpPr>
          <p:nvPr/>
        </p:nvSpPr>
        <p:spPr bwMode="auto">
          <a:xfrm>
            <a:off x="5446713" y="2946846"/>
            <a:ext cx="3409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800" b="1" dirty="0">
                <a:latin typeface="Arial" charset="0"/>
              </a:rPr>
              <a:t>Quelle: https://en.wikipedia.org/wiki/GIS_file_formats [2016-10-25]</a:t>
            </a:r>
          </a:p>
          <a:p>
            <a:pPr eaLnBrk="1" hangingPunct="1">
              <a:spcBef>
                <a:spcPct val="0"/>
              </a:spcBef>
              <a:buClrTx/>
              <a:buSzTx/>
              <a:buFontTx/>
              <a:buNone/>
            </a:pPr>
            <a:endParaRPr lang="de-DE" altLang="de-DE" sz="800" b="1" dirty="0">
              <a:latin typeface="Arial" charset="0"/>
            </a:endParaRPr>
          </a:p>
        </p:txBody>
      </p:sp>
      <p:sp>
        <p:nvSpPr>
          <p:cNvPr id="7" name="Text Box 4"/>
          <p:cNvSpPr txBox="1">
            <a:spLocks noChangeArrowheads="1"/>
          </p:cNvSpPr>
          <p:nvPr/>
        </p:nvSpPr>
        <p:spPr bwMode="auto">
          <a:xfrm>
            <a:off x="5868144" y="4365104"/>
            <a:ext cx="2509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800" b="1" dirty="0">
                <a:latin typeface="Arial" charset="0"/>
              </a:rPr>
              <a:t>Quelle: http://www.geoinformatik.uni-rostock.de</a:t>
            </a:r>
          </a:p>
          <a:p>
            <a:pPr eaLnBrk="1" hangingPunct="1">
              <a:spcBef>
                <a:spcPct val="0"/>
              </a:spcBef>
              <a:buClrTx/>
              <a:buSzTx/>
              <a:buFontTx/>
              <a:buNone/>
            </a:pPr>
            <a:endParaRPr lang="de-DE" altLang="de-DE" sz="800" b="1" dirty="0">
              <a:latin typeface="Arial" charset="0"/>
            </a:endParaRPr>
          </a:p>
        </p:txBody>
      </p:sp>
      <p:sp>
        <p:nvSpPr>
          <p:cNvPr id="8" name="Rechteck 7"/>
          <p:cNvSpPr/>
          <p:nvPr/>
        </p:nvSpPr>
        <p:spPr>
          <a:xfrm>
            <a:off x="5871542" y="5718630"/>
            <a:ext cx="2732906" cy="215444"/>
          </a:xfrm>
          <a:prstGeom prst="rect">
            <a:avLst/>
          </a:prstGeom>
        </p:spPr>
        <p:txBody>
          <a:bodyPr wrap="square">
            <a:spAutoFit/>
          </a:bodyPr>
          <a:lstStyle/>
          <a:p>
            <a:r>
              <a:rPr lang="en-US" sz="800" b="1" dirty="0"/>
              <a:t>https://de.wikipedia.org/wiki/Austauschformat</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62894038-33CB-4108-8407-693F5ACC3674}" type="slidenum">
              <a:rPr lang="de-DE" altLang="de-DE" smtClean="0">
                <a:latin typeface="Arial" charset="0"/>
              </a:rPr>
              <a:pPr algn="ctr">
                <a:spcBef>
                  <a:spcPct val="0"/>
                </a:spcBef>
                <a:buClrTx/>
                <a:buSzTx/>
                <a:buFontTx/>
                <a:buNone/>
              </a:pPr>
              <a:t>40</a:t>
            </a:fld>
            <a:endParaRPr lang="de-DE" altLang="de-DE" smtClean="0">
              <a:latin typeface="Arial" charset="0"/>
            </a:endParaRPr>
          </a:p>
        </p:txBody>
      </p:sp>
      <p:sp>
        <p:nvSpPr>
          <p:cNvPr id="16387" name="Rectangle 1026"/>
          <p:cNvSpPr>
            <a:spLocks noGrp="1" noChangeArrowheads="1"/>
          </p:cNvSpPr>
          <p:nvPr>
            <p:ph type="title"/>
          </p:nvPr>
        </p:nvSpPr>
        <p:spPr/>
        <p:txBody>
          <a:bodyPr/>
          <a:lstStyle/>
          <a:p>
            <a:pPr eaLnBrk="1" hangingPunct="1"/>
            <a:r>
              <a:rPr lang="de-DE" altLang="de-DE" dirty="0" smtClean="0"/>
              <a:t>Shape-Format – Quasistandard in der GIS-Welt</a:t>
            </a:r>
          </a:p>
        </p:txBody>
      </p:sp>
      <p:sp>
        <p:nvSpPr>
          <p:cNvPr id="16388" name="Rectangle 1027"/>
          <p:cNvSpPr>
            <a:spLocks noGrp="1" noChangeArrowheads="1"/>
          </p:cNvSpPr>
          <p:nvPr>
            <p:ph type="body" idx="1"/>
          </p:nvPr>
        </p:nvSpPr>
        <p:spPr>
          <a:xfrm>
            <a:off x="539750" y="1916113"/>
            <a:ext cx="3455988" cy="3889375"/>
          </a:xfrm>
        </p:spPr>
        <p:txBody>
          <a:bodyPr/>
          <a:lstStyle/>
          <a:p>
            <a:pPr eaLnBrk="1" hangingPunct="1"/>
            <a:r>
              <a:rPr lang="de-DE" altLang="de-DE" smtClean="0"/>
              <a:t>Hauptdatei (.shp, Geometrie),</a:t>
            </a:r>
          </a:p>
          <a:p>
            <a:pPr eaLnBrk="1" hangingPunct="1"/>
            <a:r>
              <a:rPr lang="de-DE" altLang="de-DE" smtClean="0"/>
              <a:t>Index-Datei (.shx), </a:t>
            </a:r>
          </a:p>
          <a:p>
            <a:pPr eaLnBrk="1" hangingPunct="1"/>
            <a:r>
              <a:rPr lang="de-DE" altLang="de-DE" smtClean="0"/>
              <a:t>dBASE-Datei (.dbf) mit Sachattributen</a:t>
            </a:r>
          </a:p>
          <a:p>
            <a:pPr eaLnBrk="1" hangingPunct="1"/>
            <a:endParaRPr lang="de-DE" altLang="de-DE" smtClean="0"/>
          </a:p>
          <a:p>
            <a:pPr eaLnBrk="1" hangingPunct="1"/>
            <a:endParaRPr lang="de-DE" altLang="de-DE" smtClean="0"/>
          </a:p>
        </p:txBody>
      </p:sp>
      <p:sp>
        <p:nvSpPr>
          <p:cNvPr id="16389" name="Rechteck 7"/>
          <p:cNvSpPr>
            <a:spLocks noChangeArrowheads="1"/>
          </p:cNvSpPr>
          <p:nvPr/>
        </p:nvSpPr>
        <p:spPr bwMode="auto">
          <a:xfrm>
            <a:off x="611188" y="1268413"/>
            <a:ext cx="263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a:latin typeface="Arial" charset="0"/>
              </a:rPr>
              <a:t>Verpflichtende Dateien</a:t>
            </a:r>
            <a:r>
              <a:rPr lang="de-DE" altLang="de-DE" baseline="30000">
                <a:latin typeface="Arial" charset="0"/>
              </a:rPr>
              <a:t>1</a:t>
            </a:r>
          </a:p>
        </p:txBody>
      </p:sp>
      <p:sp>
        <p:nvSpPr>
          <p:cNvPr id="9" name="Rectangle 1027"/>
          <p:cNvSpPr txBox="1">
            <a:spLocks noChangeArrowheads="1"/>
          </p:cNvSpPr>
          <p:nvPr/>
        </p:nvSpPr>
        <p:spPr bwMode="auto">
          <a:xfrm>
            <a:off x="4468813" y="1868488"/>
            <a:ext cx="4279900" cy="3887787"/>
          </a:xfrm>
          <a:prstGeom prst="rect">
            <a:avLst/>
          </a:prstGeom>
          <a:noFill/>
          <a:ln>
            <a:noFill/>
          </a:ln>
          <a:extLst/>
        </p:spPr>
        <p:txBody>
          <a:bodyPr/>
          <a:lstStyle>
            <a:lvl1pPr marL="274638" indent="-274638" algn="l" rtl="0" eaLnBrk="0" fontAlgn="base" hangingPunct="0">
              <a:spcBef>
                <a:spcPct val="0"/>
              </a:spcBef>
              <a:spcAft>
                <a:spcPct val="50000"/>
              </a:spcAft>
              <a:buClr>
                <a:schemeClr val="accent1"/>
              </a:buClr>
              <a:buSzPct val="70000"/>
              <a:buFont typeface="Wingdings" pitchFamily="2" charset="2"/>
              <a:buChar char="n"/>
              <a:defRPr sz="2000">
                <a:solidFill>
                  <a:schemeClr val="tx1"/>
                </a:solidFill>
                <a:latin typeface="+mn-lt"/>
                <a:ea typeface="+mn-ea"/>
                <a:cs typeface="+mn-cs"/>
              </a:defRPr>
            </a:lvl1pPr>
            <a:lvl2pPr marL="889000" indent="-261938" algn="l" rtl="0" eaLnBrk="0" fontAlgn="base" hangingPunct="0">
              <a:lnSpc>
                <a:spcPct val="95000"/>
              </a:lnSpc>
              <a:spcBef>
                <a:spcPct val="15000"/>
              </a:spcBef>
              <a:spcAft>
                <a:spcPct val="25000"/>
              </a:spcAft>
              <a:buClr>
                <a:schemeClr val="hlink"/>
              </a:buClr>
              <a:buSzPct val="65000"/>
              <a:buFont typeface="Wingdings" pitchFamily="2" charset="2"/>
              <a:buChar char="¡"/>
              <a:defRPr sz="2000">
                <a:solidFill>
                  <a:schemeClr val="tx1"/>
                </a:solidFill>
                <a:latin typeface="+mn-lt"/>
              </a:defRPr>
            </a:lvl2pPr>
            <a:lvl3pPr marL="1331913" indent="-258763" algn="l" rtl="0" eaLnBrk="0" fontAlgn="base" hangingPunct="0">
              <a:spcBef>
                <a:spcPct val="20000"/>
              </a:spcBef>
              <a:spcAft>
                <a:spcPct val="5000"/>
              </a:spcAft>
              <a:buClr>
                <a:schemeClr val="accent1"/>
              </a:buClr>
              <a:buSzPct val="70000"/>
              <a:buFont typeface="Wingdings" pitchFamily="2" charset="2"/>
              <a:buChar char="n"/>
              <a:defRPr sz="2000">
                <a:solidFill>
                  <a:schemeClr val="tx1"/>
                </a:solidFill>
                <a:latin typeface="+mn-lt"/>
              </a:defRPr>
            </a:lvl3pPr>
            <a:lvl4pPr marL="1785938" indent="-274638"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239963" indent="-274638"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defRPr/>
            </a:pPr>
            <a:endParaRPr lang="de-DE" altLang="de-DE" kern="0" dirty="0" smtClean="0"/>
          </a:p>
        </p:txBody>
      </p:sp>
      <p:sp>
        <p:nvSpPr>
          <p:cNvPr id="16391" name="Rectangle 1028"/>
          <p:cNvSpPr>
            <a:spLocks noChangeArrowheads="1"/>
          </p:cNvSpPr>
          <p:nvPr/>
        </p:nvSpPr>
        <p:spPr bwMode="auto">
          <a:xfrm>
            <a:off x="539749" y="6092825"/>
            <a:ext cx="820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aseline="30000" dirty="0"/>
              <a:t>1</a:t>
            </a:r>
            <a:r>
              <a:rPr lang="de-DE" altLang="de-DE" sz="1200" dirty="0"/>
              <a:t>http://</a:t>
            </a:r>
            <a:r>
              <a:rPr lang="de-DE" altLang="de-DE" sz="1200" dirty="0" smtClean="0"/>
              <a:t>www.esri.com/library/whitepapers/pdfs/shapefile.pdf (offengelegte Beschreibung) [2020-01-13]</a:t>
            </a:r>
            <a:endParaRPr lang="de-DE" altLang="de-DE" sz="1200" dirty="0"/>
          </a:p>
        </p:txBody>
      </p:sp>
      <p:sp>
        <p:nvSpPr>
          <p:cNvPr id="16392" name="Rechteck 2"/>
          <p:cNvSpPr>
            <a:spLocks noChangeArrowheads="1"/>
          </p:cNvSpPr>
          <p:nvPr/>
        </p:nvSpPr>
        <p:spPr bwMode="auto">
          <a:xfrm rot="-5400000">
            <a:off x="6715125" y="3835400"/>
            <a:ext cx="36083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100">
                <a:latin typeface="Arial" charset="0"/>
              </a:rPr>
              <a:t>Quelle: Dr.-Ing. Claas Leiner: GIS-Grundkurs mit QGIS</a:t>
            </a:r>
          </a:p>
        </p:txBody>
      </p:sp>
      <p:pic>
        <p:nvPicPr>
          <p:cNvPr id="16393" name="Picture 13" descr="C:\Users\behr\AppData\Local\Temp\SNAGHTML5da1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573463"/>
            <a:ext cx="68008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4466531" y="2351643"/>
            <a:ext cx="2913385" cy="646331"/>
          </a:xfrm>
          <a:prstGeom prst="rect">
            <a:avLst/>
          </a:prstGeom>
        </p:spPr>
        <p:txBody>
          <a:bodyPr wrap="square">
            <a:spAutoFit/>
          </a:bodyPr>
          <a:lstStyle/>
          <a:p>
            <a:pPr marL="0" indent="0" eaLnBrk="1" hangingPunct="1">
              <a:buNone/>
            </a:pPr>
            <a:r>
              <a:rPr lang="de-DE" altLang="de-DE" dirty="0"/>
              <a:t>direkte Unterstützung in </a:t>
            </a:r>
            <a:r>
              <a:rPr lang="de-DE" altLang="de-DE" dirty="0" smtClean="0"/>
              <a:t>Systemen wie QGIS</a:t>
            </a:r>
            <a:endParaRPr lang="de-DE" altLang="de-DE" dirty="0"/>
          </a:p>
        </p:txBody>
      </p:sp>
      <p:sp>
        <p:nvSpPr>
          <p:cNvPr id="3" name="Geschweifte Klammer rechts 2"/>
          <p:cNvSpPr/>
          <p:nvPr/>
        </p:nvSpPr>
        <p:spPr>
          <a:xfrm>
            <a:off x="3923928" y="2027515"/>
            <a:ext cx="360040" cy="10779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61BBE9FF-3924-43A0-AA13-5609712CDC0E}" type="slidenum">
              <a:rPr lang="de-DE" altLang="de-DE" smtClean="0">
                <a:latin typeface="Arial" charset="0"/>
              </a:rPr>
              <a:pPr algn="ctr">
                <a:spcBef>
                  <a:spcPct val="0"/>
                </a:spcBef>
                <a:buClrTx/>
                <a:buSzTx/>
                <a:buFontTx/>
                <a:buNone/>
              </a:pPr>
              <a:t>41</a:t>
            </a:fld>
            <a:endParaRPr lang="de-DE" altLang="de-DE" smtClean="0">
              <a:latin typeface="Arial" charset="0"/>
            </a:endParaRPr>
          </a:p>
        </p:txBody>
      </p:sp>
      <p:sp>
        <p:nvSpPr>
          <p:cNvPr id="17411" name="Rectangle 1026"/>
          <p:cNvSpPr>
            <a:spLocks noGrp="1" noChangeArrowheads="1"/>
          </p:cNvSpPr>
          <p:nvPr>
            <p:ph type="title"/>
          </p:nvPr>
        </p:nvSpPr>
        <p:spPr/>
        <p:txBody>
          <a:bodyPr/>
          <a:lstStyle/>
          <a:p>
            <a:pPr eaLnBrk="1" hangingPunct="1"/>
            <a:r>
              <a:rPr lang="de-DE" altLang="de-DE" smtClean="0"/>
              <a:t>Shape-Format: Dateien</a:t>
            </a:r>
          </a:p>
        </p:txBody>
      </p:sp>
      <p:sp>
        <p:nvSpPr>
          <p:cNvPr id="17412" name="Rectangle 1027"/>
          <p:cNvSpPr>
            <a:spLocks noGrp="1" noChangeArrowheads="1"/>
          </p:cNvSpPr>
          <p:nvPr>
            <p:ph type="body" idx="1"/>
          </p:nvPr>
        </p:nvSpPr>
        <p:spPr>
          <a:xfrm>
            <a:off x="539750" y="1341438"/>
            <a:ext cx="8135938" cy="4248150"/>
          </a:xfrm>
        </p:spPr>
        <p:txBody>
          <a:bodyPr/>
          <a:lstStyle/>
          <a:p>
            <a:pPr eaLnBrk="1" hangingPunct="1"/>
            <a:r>
              <a:rPr lang="de-DE" altLang="de-DE" dirty="0"/>
              <a:t>.</a:t>
            </a:r>
            <a:r>
              <a:rPr lang="de-DE" altLang="de-DE" b="1" dirty="0" err="1"/>
              <a:t>shp</a:t>
            </a:r>
            <a:r>
              <a:rPr lang="de-DE" altLang="de-DE" dirty="0"/>
              <a:t>:  wahlfreier Zugriff, variable Datensatzlänge,  jeder Datensatz beschreibt ein Geometrieobjekt durch eine Liste von Punkten</a:t>
            </a:r>
          </a:p>
          <a:p>
            <a:pPr eaLnBrk="1" hangingPunct="1"/>
            <a:r>
              <a:rPr lang="de-DE" altLang="de-DE" b="1" dirty="0"/>
              <a:t>.</a:t>
            </a:r>
            <a:r>
              <a:rPr lang="de-DE" altLang="de-DE" b="1" dirty="0" err="1"/>
              <a:t>dbf</a:t>
            </a:r>
            <a:r>
              <a:rPr lang="de-DE" altLang="de-DE" dirty="0"/>
              <a:t>: Die </a:t>
            </a:r>
            <a:r>
              <a:rPr lang="de-DE" altLang="de-DE" b="1" dirty="0"/>
              <a:t>dBASE</a:t>
            </a:r>
            <a:r>
              <a:rPr lang="de-DE" altLang="de-DE" dirty="0"/>
              <a:t>-Tabelle enthält die Attribute mit einem Datensatz pro Objekt</a:t>
            </a:r>
            <a:br>
              <a:rPr lang="de-DE" altLang="de-DE" dirty="0"/>
            </a:br>
            <a:r>
              <a:rPr lang="de-DE" dirty="0"/>
              <a:t>Die Eins-zu-eins-Beziehung zwischen Geometrie und Attributen basiert auf der Datensatznummer. Attributsätze in der dBASE-Datei müssen in der gleichen Reihenfolge wie Datensätze in der Hauptdatei sein</a:t>
            </a:r>
            <a:endParaRPr lang="de-DE" altLang="de-DE" dirty="0"/>
          </a:p>
          <a:p>
            <a:pPr eaLnBrk="1" hangingPunct="1"/>
            <a:r>
              <a:rPr lang="de-DE" altLang="de-DE" b="1" dirty="0"/>
              <a:t>.</a:t>
            </a:r>
            <a:r>
              <a:rPr lang="de-DE" altLang="de-DE" b="1" dirty="0" err="1"/>
              <a:t>shx</a:t>
            </a:r>
            <a:r>
              <a:rPr lang="de-DE" altLang="de-DE" dirty="0"/>
              <a:t> Index-Datei, die den wahlfreien Zugriff ermöglicht, enthält den Offset vom Beginn der Datei und die Länge jeden Datensatzes der </a:t>
            </a:r>
            <a:r>
              <a:rPr lang="de-DE" altLang="de-DE" dirty="0" err="1"/>
              <a:t>shp</a:t>
            </a:r>
            <a:r>
              <a:rPr lang="de-DE" altLang="de-DE" dirty="0"/>
              <a:t>-Datei</a:t>
            </a:r>
          </a:p>
          <a:p>
            <a:pPr eaLnBrk="1" hangingPunct="1"/>
            <a:endParaRPr lang="de-DE" altLang="de-DE" dirty="0" smtClean="0"/>
          </a:p>
          <a:p>
            <a:pPr eaLnBrk="1" hangingPunct="1"/>
            <a:r>
              <a:rPr lang="de-DE" altLang="de-DE" dirty="0" smtClean="0"/>
              <a:t>Achtung: Pro Shape-Datei </a:t>
            </a:r>
            <a:r>
              <a:rPr lang="de-DE" altLang="de-DE" b="1" dirty="0" smtClean="0"/>
              <a:t>nur ein Geometrietyp</a:t>
            </a:r>
            <a:r>
              <a:rPr lang="de-DE" altLang="de-DE" dirty="0" smtClean="0"/>
              <a:t>:</a:t>
            </a:r>
          </a:p>
          <a:p>
            <a:pPr lvl="1" eaLnBrk="1" hangingPunct="1"/>
            <a:r>
              <a:rPr lang="de-DE" altLang="de-DE" dirty="0" smtClean="0"/>
              <a:t>Punkt, Linie oder Fläche</a:t>
            </a:r>
          </a:p>
          <a:p>
            <a:pPr lvl="1" eaLnBrk="1" hangingPunct="1"/>
            <a:r>
              <a:rPr lang="de-DE" altLang="de-DE" dirty="0"/>
              <a:t>alle Knotenpunkte (Vertex) können zusätzlich zu x, y-Wert auch z-Wert und m-Wert besitzen</a:t>
            </a:r>
          </a:p>
          <a:p>
            <a:pPr lvl="1" eaLnBrk="1" hangingPunct="1"/>
            <a:endParaRPr lang="de-DE" altLang="de-DE" dirty="0" smtClean="0"/>
          </a:p>
          <a:p>
            <a:pPr eaLnBrk="1" hangingPunct="1"/>
            <a:r>
              <a:rPr lang="de-DE" altLang="de-DE" dirty="0" smtClean="0"/>
              <a:t>Keine Texte (gibt es ja auch nicht draußen/auf der Erde)!</a:t>
            </a:r>
          </a:p>
          <a:p>
            <a:pPr eaLnBrk="1" hangingPunct="1"/>
            <a:endParaRPr lang="de-DE" altLang="de-DE" dirty="0" smtClean="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4"/>
          <p:cNvSpPr>
            <a:spLocks noGrp="1"/>
          </p:cNvSpPr>
          <p:nvPr>
            <p:ph type="sldNum" sz="quarter" idx="12"/>
          </p:nvPr>
        </p:nvSpPr>
        <p:spPr>
          <a:xfrm>
            <a:off x="1259632" y="4653136"/>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spcBef>
                <a:spcPct val="0"/>
              </a:spcBef>
              <a:buClrTx/>
              <a:buSzTx/>
              <a:buFontTx/>
              <a:buNone/>
            </a:pPr>
            <a:r>
              <a:rPr lang="de-DE" altLang="de-DE" sz="1100" dirty="0" smtClean="0"/>
              <a:t>Um die </a:t>
            </a:r>
            <a:r>
              <a:rPr lang="de-DE" altLang="de-DE" sz="1100" dirty="0"/>
              <a:t>Projektion herauszufinden: </a:t>
            </a:r>
            <a:br>
              <a:rPr lang="de-DE" altLang="de-DE" sz="1100" dirty="0"/>
            </a:br>
            <a:r>
              <a:rPr lang="de-DE" altLang="de-DE" sz="1100" dirty="0"/>
              <a:t>https://www.egger-gis.at/automatic-projection-detection/shapefile-projectionfinder/</a:t>
            </a:r>
            <a:endParaRPr lang="de-DE" altLang="de-DE" sz="1100" dirty="0" smtClean="0">
              <a:latin typeface="Arial" charset="0"/>
            </a:endParaRPr>
          </a:p>
        </p:txBody>
      </p:sp>
      <p:sp>
        <p:nvSpPr>
          <p:cNvPr id="18435" name="Rectangle 1026"/>
          <p:cNvSpPr>
            <a:spLocks noGrp="1" noChangeArrowheads="1"/>
          </p:cNvSpPr>
          <p:nvPr>
            <p:ph type="title"/>
          </p:nvPr>
        </p:nvSpPr>
        <p:spPr/>
        <p:txBody>
          <a:bodyPr/>
          <a:lstStyle/>
          <a:p>
            <a:pPr eaLnBrk="1" hangingPunct="1"/>
            <a:r>
              <a:rPr lang="de-DE" altLang="de-DE" smtClean="0"/>
              <a:t>Shape-Format: </a:t>
            </a:r>
            <a:r>
              <a:rPr lang="de-DE" altLang="de-DE" smtClean="0">
                <a:latin typeface="Arial" charset="0"/>
              </a:rPr>
              <a:t>Optionale Dateien</a:t>
            </a:r>
            <a:r>
              <a:rPr lang="de-DE" altLang="de-DE" baseline="30000" smtClean="0">
                <a:latin typeface="Arial" charset="0"/>
              </a:rPr>
              <a:t>2</a:t>
            </a:r>
            <a:endParaRPr lang="de-DE" altLang="de-DE" smtClean="0"/>
          </a:p>
        </p:txBody>
      </p:sp>
      <p:sp>
        <p:nvSpPr>
          <p:cNvPr id="18436" name="Rectangle 1027"/>
          <p:cNvSpPr>
            <a:spLocks noGrp="1" noChangeArrowheads="1"/>
          </p:cNvSpPr>
          <p:nvPr>
            <p:ph type="body" idx="1"/>
          </p:nvPr>
        </p:nvSpPr>
        <p:spPr/>
        <p:txBody>
          <a:bodyPr/>
          <a:lstStyle/>
          <a:p>
            <a:pPr eaLnBrk="1" hangingPunct="1"/>
            <a:r>
              <a:rPr lang="de-DE" altLang="de-DE" dirty="0" smtClean="0"/>
              <a:t>.</a:t>
            </a:r>
            <a:r>
              <a:rPr lang="de-DE" altLang="de-DE" dirty="0" err="1" smtClean="0"/>
              <a:t>atx</a:t>
            </a:r>
            <a:r>
              <a:rPr lang="de-DE" altLang="de-DE" dirty="0" smtClean="0"/>
              <a:t> Attributindex</a:t>
            </a:r>
          </a:p>
          <a:p>
            <a:pPr eaLnBrk="1" hangingPunct="1"/>
            <a:r>
              <a:rPr lang="de-DE" altLang="de-DE" dirty="0" smtClean="0"/>
              <a:t>.</a:t>
            </a:r>
            <a:r>
              <a:rPr lang="de-DE" altLang="de-DE" dirty="0" err="1" smtClean="0"/>
              <a:t>sbx</a:t>
            </a:r>
            <a:r>
              <a:rPr lang="de-DE" altLang="de-DE" dirty="0" smtClean="0"/>
              <a:t> und .</a:t>
            </a:r>
            <a:r>
              <a:rPr lang="de-DE" altLang="de-DE" dirty="0" err="1" smtClean="0"/>
              <a:t>sbn</a:t>
            </a:r>
            <a:r>
              <a:rPr lang="de-DE" altLang="de-DE" dirty="0" smtClean="0"/>
              <a:t> Index für Tabellenverbindungen (</a:t>
            </a:r>
            <a:r>
              <a:rPr lang="de-DE" altLang="de-DE" dirty="0" err="1" smtClean="0"/>
              <a:t>Joins</a:t>
            </a:r>
            <a:r>
              <a:rPr lang="de-DE" altLang="de-DE" dirty="0" smtClean="0"/>
              <a:t>)</a:t>
            </a:r>
          </a:p>
          <a:p>
            <a:pPr eaLnBrk="1" hangingPunct="1"/>
            <a:r>
              <a:rPr lang="de-DE" altLang="de-DE" dirty="0" smtClean="0"/>
              <a:t>.</a:t>
            </a:r>
            <a:r>
              <a:rPr lang="de-DE" altLang="de-DE" dirty="0" err="1" smtClean="0"/>
              <a:t>aih</a:t>
            </a:r>
            <a:r>
              <a:rPr lang="de-DE" altLang="de-DE" dirty="0" smtClean="0"/>
              <a:t> und .</a:t>
            </a:r>
            <a:r>
              <a:rPr lang="de-DE" altLang="de-DE" dirty="0" err="1" smtClean="0"/>
              <a:t>ain</a:t>
            </a:r>
            <a:r>
              <a:rPr lang="de-DE" altLang="de-DE" dirty="0" smtClean="0"/>
              <a:t> Index für Tabellenverknüpfungen (Links)</a:t>
            </a:r>
          </a:p>
          <a:p>
            <a:pPr eaLnBrk="1" hangingPunct="1"/>
            <a:r>
              <a:rPr lang="de-DE" altLang="de-DE" dirty="0" smtClean="0"/>
              <a:t>.shp.xml Metadaten zum </a:t>
            </a:r>
            <a:r>
              <a:rPr lang="de-DE" altLang="de-DE" dirty="0" err="1" smtClean="0"/>
              <a:t>Shapefile</a:t>
            </a:r>
            <a:endParaRPr lang="de-DE" altLang="de-DE" dirty="0" smtClean="0"/>
          </a:p>
          <a:p>
            <a:pPr eaLnBrk="1" hangingPunct="1"/>
            <a:r>
              <a:rPr lang="de-DE" altLang="de-DE" dirty="0" smtClean="0"/>
              <a:t>.</a:t>
            </a:r>
            <a:r>
              <a:rPr lang="de-DE" altLang="de-DE" dirty="0" err="1" smtClean="0"/>
              <a:t>prj</a:t>
            </a:r>
            <a:r>
              <a:rPr lang="de-DE" altLang="de-DE" dirty="0" smtClean="0"/>
              <a:t> Projektion der Daten</a:t>
            </a:r>
          </a:p>
          <a:p>
            <a:pPr eaLnBrk="1" hangingPunct="1"/>
            <a:r>
              <a:rPr lang="de-DE" altLang="de-DE" dirty="0" smtClean="0"/>
              <a:t>.</a:t>
            </a:r>
            <a:r>
              <a:rPr lang="de-DE" altLang="de-DE" dirty="0" err="1" smtClean="0"/>
              <a:t>cpg</a:t>
            </a:r>
            <a:r>
              <a:rPr lang="de-DE" altLang="de-DE" dirty="0" smtClean="0"/>
              <a:t> um den in der .</a:t>
            </a:r>
            <a:r>
              <a:rPr lang="de-DE" altLang="de-DE" dirty="0" err="1" smtClean="0"/>
              <a:t>dbf</a:t>
            </a:r>
            <a:r>
              <a:rPr lang="de-DE" altLang="de-DE" dirty="0" smtClean="0"/>
              <a:t> verwendeten Zeichensatz zu spezifizieren. </a:t>
            </a:r>
          </a:p>
          <a:p>
            <a:pPr eaLnBrk="1" hangingPunct="1"/>
            <a:endParaRPr lang="de-DE" altLang="de-DE" dirty="0" smtClean="0"/>
          </a:p>
        </p:txBody>
      </p:sp>
      <p:sp>
        <p:nvSpPr>
          <p:cNvPr id="18437" name="Rechteck 2"/>
          <p:cNvSpPr>
            <a:spLocks noChangeArrowheads="1"/>
          </p:cNvSpPr>
          <p:nvPr/>
        </p:nvSpPr>
        <p:spPr bwMode="auto">
          <a:xfrm>
            <a:off x="539552" y="6426349"/>
            <a:ext cx="25122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100" baseline="30000" dirty="0">
                <a:latin typeface="Arial" charset="0"/>
              </a:rPr>
              <a:t>2</a:t>
            </a:r>
            <a:r>
              <a:rPr lang="de-DE" altLang="de-DE" sz="1100" dirty="0">
                <a:latin typeface="Arial" charset="0"/>
              </a:rPr>
              <a:t>http://de.wikipedia.org/</a:t>
            </a:r>
            <a:r>
              <a:rPr lang="de-DE" altLang="de-DE" sz="1100" dirty="0" err="1">
                <a:latin typeface="Arial" charset="0"/>
              </a:rPr>
              <a:t>wiki</a:t>
            </a:r>
            <a:r>
              <a:rPr lang="de-DE" altLang="de-DE" sz="1100" dirty="0">
                <a:latin typeface="Arial" charset="0"/>
              </a:rPr>
              <a:t>/</a:t>
            </a:r>
            <a:r>
              <a:rPr lang="de-DE" altLang="de-DE" sz="1100" dirty="0" err="1">
                <a:latin typeface="Arial" charset="0"/>
              </a:rPr>
              <a:t>Shapefile</a:t>
            </a:r>
            <a:endParaRPr lang="de-DE" altLang="de-DE" sz="1100" dirty="0">
              <a:latin typeface="Arial" charset="0"/>
            </a:endParaRPr>
          </a:p>
        </p:txBody>
      </p:sp>
      <p:pic>
        <p:nvPicPr>
          <p:cNvPr id="1026" name="Picture 2" descr="C:\Users\FRANZ-~1\AppData\Local\Temp\SNAGHTML6435e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717032"/>
            <a:ext cx="3888432" cy="2604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CAD-basierte </a:t>
            </a:r>
            <a:r>
              <a:rPr lang="de-DE" dirty="0" smtClean="0"/>
              <a:t>Austauschformate</a:t>
            </a:r>
            <a:endParaRPr lang="de-DE" dirty="0"/>
          </a:p>
        </p:txBody>
      </p:sp>
      <p:sp>
        <p:nvSpPr>
          <p:cNvPr id="3" name="Inhaltsplatzhalter 2"/>
          <p:cNvSpPr>
            <a:spLocks noGrp="1"/>
          </p:cNvSpPr>
          <p:nvPr>
            <p:ph idx="1"/>
          </p:nvPr>
        </p:nvSpPr>
        <p:spPr/>
        <p:txBody>
          <a:bodyPr/>
          <a:lstStyle/>
          <a:p>
            <a:r>
              <a:rPr lang="de-DE" dirty="0">
                <a:solidFill>
                  <a:srgbClr val="000072"/>
                </a:solidFill>
              </a:rPr>
              <a:t>Hauptunterschiede CAD-Datenformate zu GIS-Datenformate:</a:t>
            </a:r>
          </a:p>
          <a:p>
            <a:pPr marL="900112" lvl="1" indent="-285750">
              <a:buFont typeface="Arial" panose="020B0604020202020204" pitchFamily="34" charset="0"/>
              <a:buChar char="•"/>
            </a:pPr>
            <a:r>
              <a:rPr lang="de-DE" dirty="0">
                <a:solidFill>
                  <a:srgbClr val="000072"/>
                </a:solidFill>
              </a:rPr>
              <a:t>Grafische Ausprägungen (z.B. Farben, Strichstärken, Textgrößen, etc.) sind mit in der Datei integriert</a:t>
            </a:r>
          </a:p>
          <a:p>
            <a:pPr marL="900112" lvl="1" indent="-285750">
              <a:buFont typeface="Arial" panose="020B0604020202020204" pitchFamily="34" charset="0"/>
              <a:buChar char="•"/>
            </a:pPr>
            <a:r>
              <a:rPr lang="de-DE" dirty="0">
                <a:solidFill>
                  <a:srgbClr val="000072"/>
                </a:solidFill>
              </a:rPr>
              <a:t>keine Objektstruktur, sondern Block- und Ebenen bezogen</a:t>
            </a:r>
          </a:p>
          <a:p>
            <a:endParaRPr lang="de-DE" dirty="0" smtClean="0"/>
          </a:p>
          <a:p>
            <a:r>
              <a:rPr lang="de-DE" dirty="0" smtClean="0"/>
              <a:t>Typische Vertreter:</a:t>
            </a:r>
            <a:endParaRPr lang="de-DE" dirty="0"/>
          </a:p>
          <a:p>
            <a:pPr lvl="1"/>
            <a:r>
              <a:rPr lang="en-US" dirty="0" smtClean="0"/>
              <a:t>DXF </a:t>
            </a:r>
            <a:r>
              <a:rPr lang="en-US" dirty="0"/>
              <a:t>von AutoCAD</a:t>
            </a:r>
          </a:p>
          <a:p>
            <a:pPr lvl="1"/>
            <a:r>
              <a:rPr lang="en-US" dirty="0"/>
              <a:t>DWG von AutoCAD</a:t>
            </a:r>
          </a:p>
          <a:p>
            <a:pPr lvl="1"/>
            <a:r>
              <a:rPr lang="en-US" dirty="0"/>
              <a:t>DGN von </a:t>
            </a:r>
            <a:r>
              <a:rPr lang="en-US" dirty="0" err="1" smtClean="0"/>
              <a:t>Microstation</a:t>
            </a:r>
            <a:endParaRPr lang="en-US" dirty="0" smtClean="0"/>
          </a:p>
          <a:p>
            <a:pPr lvl="1"/>
            <a:endParaRPr lang="en-US" dirty="0"/>
          </a:p>
          <a:p>
            <a:r>
              <a:rPr lang="en-US" dirty="0" err="1"/>
              <a:t>verschiedene</a:t>
            </a:r>
            <a:r>
              <a:rPr lang="en-US" dirty="0"/>
              <a:t> Plug-Ins </a:t>
            </a:r>
            <a:r>
              <a:rPr lang="en-US" dirty="0" err="1"/>
              <a:t>für</a:t>
            </a:r>
            <a:r>
              <a:rPr lang="en-US" dirty="0"/>
              <a:t> QGIS </a:t>
            </a:r>
            <a:r>
              <a:rPr lang="en-US" dirty="0" err="1" smtClean="0"/>
              <a:t>für</a:t>
            </a:r>
            <a:r>
              <a:rPr lang="en-US" dirty="0" smtClean="0"/>
              <a:t> </a:t>
            </a:r>
            <a:r>
              <a:rPr lang="en-US" dirty="0" err="1"/>
              <a:t>Im</a:t>
            </a:r>
            <a:r>
              <a:rPr lang="en-US" dirty="0"/>
              <a:t>- und Export</a:t>
            </a:r>
          </a:p>
          <a:p>
            <a:endParaRPr lang="de-DE" dirty="0"/>
          </a:p>
        </p:txBody>
      </p:sp>
    </p:spTree>
    <p:extLst>
      <p:ext uri="{BB962C8B-B14F-4D97-AF65-F5344CB8AC3E}">
        <p14:creationId xmlns:p14="http://schemas.microsoft.com/office/powerpoint/2010/main" val="4194943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3226712E-68C1-4DCB-B8E4-2ED6AE8B03FB}" type="slidenum">
              <a:rPr lang="de-DE" altLang="de-DE" smtClean="0">
                <a:latin typeface="Arial" charset="0"/>
              </a:rPr>
              <a:pPr algn="ctr">
                <a:spcBef>
                  <a:spcPct val="0"/>
                </a:spcBef>
                <a:buClrTx/>
                <a:buSzTx/>
                <a:buFontTx/>
                <a:buNone/>
              </a:pPr>
              <a:t>44</a:t>
            </a:fld>
            <a:endParaRPr lang="de-DE" altLang="de-DE" smtClean="0">
              <a:latin typeface="Arial" charset="0"/>
            </a:endParaRPr>
          </a:p>
        </p:txBody>
      </p:sp>
      <p:sp>
        <p:nvSpPr>
          <p:cNvPr id="20484" name="Rectangle 1026"/>
          <p:cNvSpPr>
            <a:spLocks noGrp="1" noChangeArrowheads="1"/>
          </p:cNvSpPr>
          <p:nvPr>
            <p:ph type="title"/>
          </p:nvPr>
        </p:nvSpPr>
        <p:spPr/>
        <p:txBody>
          <a:bodyPr/>
          <a:lstStyle/>
          <a:p>
            <a:pPr eaLnBrk="1" hangingPunct="1"/>
            <a:r>
              <a:rPr lang="de-DE" altLang="de-DE" smtClean="0"/>
              <a:t>Data Exchange Format (DXF)</a:t>
            </a:r>
          </a:p>
        </p:txBody>
      </p:sp>
      <p:sp>
        <p:nvSpPr>
          <p:cNvPr id="20485" name="Rectangle 1027"/>
          <p:cNvSpPr>
            <a:spLocks noGrp="1" noChangeArrowheads="1"/>
          </p:cNvSpPr>
          <p:nvPr>
            <p:ph type="body" idx="1"/>
          </p:nvPr>
        </p:nvSpPr>
        <p:spPr/>
        <p:txBody>
          <a:bodyPr/>
          <a:lstStyle/>
          <a:p>
            <a:pPr eaLnBrk="1" hangingPunct="1">
              <a:lnSpc>
                <a:spcPct val="90000"/>
              </a:lnSpc>
            </a:pPr>
            <a:r>
              <a:rPr lang="de-DE" altLang="de-DE" smtClean="0"/>
              <a:t>„Quasistandard“ der Firma Autodesk, entwickelt für Austausch von CAD-Daten (AutoCad)</a:t>
            </a:r>
          </a:p>
          <a:p>
            <a:pPr eaLnBrk="1" hangingPunct="1">
              <a:lnSpc>
                <a:spcPct val="90000"/>
              </a:lnSpc>
            </a:pPr>
            <a:r>
              <a:rPr lang="de-DE" altLang="de-DE" smtClean="0"/>
              <a:t>neben Graphik- und Sachdaten auch Speicherung von Systemeinstellungen -&gt; Vielzahl von Informationen, mit denen „Fremdsysteme“ wenig anfangen können.</a:t>
            </a:r>
          </a:p>
          <a:p>
            <a:pPr eaLnBrk="1" hangingPunct="1">
              <a:lnSpc>
                <a:spcPct val="90000"/>
              </a:lnSpc>
            </a:pPr>
            <a:r>
              <a:rPr lang="de-DE" altLang="de-DE" smtClean="0"/>
              <a:t>Normalerweise ASCII!</a:t>
            </a:r>
          </a:p>
          <a:p>
            <a:pPr eaLnBrk="1" hangingPunct="1">
              <a:lnSpc>
                <a:spcPct val="90000"/>
              </a:lnSpc>
            </a:pPr>
            <a:r>
              <a:rPr lang="de-DE" altLang="de-DE" smtClean="0"/>
              <a:t>In der Praxis: häufig in der </a:t>
            </a:r>
            <a:br>
              <a:rPr lang="de-DE" altLang="de-DE" smtClean="0"/>
            </a:br>
            <a:r>
              <a:rPr lang="de-DE" altLang="de-DE" smtClean="0"/>
              <a:t>Zusammenarbeit mit Ingenieurbüros</a:t>
            </a:r>
            <a:br>
              <a:rPr lang="de-DE" altLang="de-DE" smtClean="0"/>
            </a:br>
            <a:r>
              <a:rPr lang="de-DE" altLang="de-DE" smtClean="0"/>
              <a:t>eingesetzt.</a:t>
            </a:r>
          </a:p>
          <a:p>
            <a:pPr eaLnBrk="1" hangingPunct="1">
              <a:lnSpc>
                <a:spcPct val="90000"/>
              </a:lnSpc>
            </a:pPr>
            <a:r>
              <a:rPr lang="de-DE" altLang="de-DE" smtClean="0"/>
              <a:t>Kein SRS!</a:t>
            </a:r>
          </a:p>
          <a:p>
            <a:pPr eaLnBrk="1" hangingPunct="1">
              <a:lnSpc>
                <a:spcPct val="90000"/>
              </a:lnSpc>
            </a:pPr>
            <a:r>
              <a:rPr lang="de-DE" altLang="de-DE" smtClean="0"/>
              <a:t>Achtung: Manchmal werden Daten </a:t>
            </a:r>
            <a:br>
              <a:rPr lang="de-DE" altLang="de-DE" smtClean="0"/>
            </a:br>
            <a:r>
              <a:rPr lang="de-DE" altLang="de-DE" smtClean="0"/>
              <a:t>mit lokalen Koordinaten geliefert.</a:t>
            </a:r>
          </a:p>
        </p:txBody>
      </p:sp>
      <p:sp>
        <p:nvSpPr>
          <p:cNvPr id="20486" name="Rectangle 1028"/>
          <p:cNvSpPr>
            <a:spLocks noChangeArrowheads="1"/>
          </p:cNvSpPr>
          <p:nvPr/>
        </p:nvSpPr>
        <p:spPr bwMode="auto">
          <a:xfrm>
            <a:off x="4670276" y="6253162"/>
            <a:ext cx="3959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400">
                <a:latin typeface="Arial" charset="0"/>
              </a:rPr>
              <a:t>http://www.autodesk.com/techpubs/autocad/-acad2000/dxf/</a:t>
            </a:r>
          </a:p>
        </p:txBody>
      </p:sp>
      <p:pic>
        <p:nvPicPr>
          <p:cNvPr id="20487"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866615"/>
            <a:ext cx="4195192" cy="323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4"/>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1507" name="Foliennummernplatzhalter 5"/>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0F0EE042-FE82-40EC-A455-7240FF1DDA51}" type="slidenum">
              <a:rPr lang="de-DE" altLang="de-DE" smtClean="0">
                <a:latin typeface="Arial" charset="0"/>
              </a:rPr>
              <a:pPr algn="ctr">
                <a:spcBef>
                  <a:spcPct val="0"/>
                </a:spcBef>
                <a:buClrTx/>
                <a:buSzTx/>
                <a:buFontTx/>
                <a:buNone/>
              </a:pPr>
              <a:t>45</a:t>
            </a:fld>
            <a:endParaRPr lang="de-DE" altLang="de-DE" smtClean="0">
              <a:latin typeface="Arial" charset="0"/>
            </a:endParaRPr>
          </a:p>
        </p:txBody>
      </p:sp>
      <p:sp>
        <p:nvSpPr>
          <p:cNvPr id="21508" name="Rectangle 4"/>
          <p:cNvSpPr>
            <a:spLocks noGrp="1" noChangeArrowheads="1"/>
          </p:cNvSpPr>
          <p:nvPr>
            <p:ph type="title"/>
          </p:nvPr>
        </p:nvSpPr>
        <p:spPr/>
        <p:txBody>
          <a:bodyPr/>
          <a:lstStyle/>
          <a:p>
            <a:pPr eaLnBrk="1" hangingPunct="1"/>
            <a:r>
              <a:rPr lang="de-DE" altLang="de-DE" smtClean="0"/>
              <a:t>Beispiel</a:t>
            </a:r>
          </a:p>
        </p:txBody>
      </p:sp>
      <p:sp>
        <p:nvSpPr>
          <p:cNvPr id="21509" name="Rectangle 5"/>
          <p:cNvSpPr>
            <a:spLocks noGrp="1" noChangeArrowheads="1"/>
          </p:cNvSpPr>
          <p:nvPr>
            <p:ph type="body" sz="half" idx="1"/>
          </p:nvPr>
        </p:nvSpPr>
        <p:spPr>
          <a:xfrm>
            <a:off x="2987675" y="476250"/>
            <a:ext cx="4032250" cy="5832475"/>
          </a:xfrm>
          <a:solidFill>
            <a:schemeClr val="bg1"/>
          </a:solidFill>
          <a:ln cap="flat">
            <a:solidFill>
              <a:schemeClr val="tx1"/>
            </a:solidFill>
            <a:prstDash val="dash"/>
            <a:miter lim="800000"/>
            <a:headEnd/>
            <a:tailEnd/>
          </a:ln>
        </p:spPr>
        <p:txBody>
          <a:bodyPr/>
          <a:lstStyle/>
          <a:p>
            <a:pPr eaLnBrk="1" hangingPunct="1">
              <a:lnSpc>
                <a:spcPct val="80000"/>
              </a:lnSpc>
              <a:buFontTx/>
              <a:buNone/>
            </a:pPr>
            <a:r>
              <a:rPr lang="en-US" altLang="de-DE" sz="1400" b="1" dirty="0" smtClean="0">
                <a:latin typeface="Courier New" pitchFamily="49" charset="0"/>
                <a:cs typeface="Courier New" pitchFamily="49" charset="0"/>
              </a:rPr>
              <a:t> 0</a:t>
            </a:r>
          </a:p>
          <a:p>
            <a:pPr eaLnBrk="1" hangingPunct="1">
              <a:lnSpc>
                <a:spcPct val="80000"/>
              </a:lnSpc>
              <a:buFontTx/>
              <a:buNone/>
            </a:pPr>
            <a:r>
              <a:rPr lang="en-US" altLang="de-DE" sz="1400" b="1" dirty="0" smtClean="0">
                <a:latin typeface="Courier New" pitchFamily="49" charset="0"/>
                <a:cs typeface="Courier New" pitchFamily="49" charset="0"/>
              </a:rPr>
              <a:t>SECTION</a:t>
            </a:r>
          </a:p>
          <a:p>
            <a:pPr eaLnBrk="1" hangingPunct="1">
              <a:lnSpc>
                <a:spcPct val="80000"/>
              </a:lnSpc>
              <a:buFontTx/>
              <a:buNone/>
            </a:pPr>
            <a:r>
              <a:rPr lang="en-US" altLang="de-DE" sz="1400" b="1" dirty="0" smtClean="0">
                <a:latin typeface="Courier New" pitchFamily="49" charset="0"/>
                <a:cs typeface="Courier New" pitchFamily="49" charset="0"/>
              </a:rPr>
              <a:t>  2</a:t>
            </a:r>
          </a:p>
          <a:p>
            <a:pPr eaLnBrk="1" hangingPunct="1">
              <a:lnSpc>
                <a:spcPct val="80000"/>
              </a:lnSpc>
              <a:buFontTx/>
              <a:buNone/>
            </a:pPr>
            <a:r>
              <a:rPr lang="en-US" altLang="de-DE" sz="1400" b="1" dirty="0" smtClean="0">
                <a:latin typeface="Courier New" pitchFamily="49" charset="0"/>
                <a:cs typeface="Courier New" pitchFamily="49" charset="0"/>
              </a:rPr>
              <a:t>HEADER</a:t>
            </a:r>
          </a:p>
          <a:p>
            <a:pPr eaLnBrk="1" hangingPunct="1">
              <a:lnSpc>
                <a:spcPct val="80000"/>
              </a:lnSpc>
              <a:buFontTx/>
              <a:buNone/>
            </a:pPr>
            <a:r>
              <a:rPr lang="en-US" altLang="de-DE" sz="1400" b="1" dirty="0" smtClean="0">
                <a:latin typeface="Courier New" pitchFamily="49" charset="0"/>
                <a:cs typeface="Courier New" pitchFamily="49" charset="0"/>
              </a:rPr>
              <a:t>  9</a:t>
            </a:r>
          </a:p>
          <a:p>
            <a:pPr eaLnBrk="1" hangingPunct="1">
              <a:lnSpc>
                <a:spcPct val="80000"/>
              </a:lnSpc>
              <a:buFontTx/>
              <a:buNone/>
            </a:pPr>
            <a:r>
              <a:rPr lang="en-US" altLang="de-DE" sz="1400" b="1" dirty="0" smtClean="0">
                <a:latin typeface="Courier New" pitchFamily="49" charset="0"/>
                <a:cs typeface="Courier New" pitchFamily="49" charset="0"/>
              </a:rPr>
              <a:t>$ACADVER</a:t>
            </a:r>
          </a:p>
          <a:p>
            <a:pPr eaLnBrk="1" hangingPunct="1">
              <a:lnSpc>
                <a:spcPct val="80000"/>
              </a:lnSpc>
              <a:buFontTx/>
              <a:buNone/>
            </a:pPr>
            <a:r>
              <a:rPr lang="en-US" altLang="de-DE" sz="1400" b="1" dirty="0" smtClean="0">
                <a:latin typeface="Courier New" pitchFamily="49" charset="0"/>
                <a:cs typeface="Courier New" pitchFamily="49" charset="0"/>
              </a:rPr>
              <a:t>  1</a:t>
            </a:r>
          </a:p>
          <a:p>
            <a:pPr eaLnBrk="1" hangingPunct="1">
              <a:lnSpc>
                <a:spcPct val="80000"/>
              </a:lnSpc>
              <a:buFontTx/>
              <a:buNone/>
            </a:pPr>
            <a:r>
              <a:rPr lang="en-US" altLang="de-DE" sz="1400" b="1" dirty="0" smtClean="0">
                <a:latin typeface="Courier New" pitchFamily="49" charset="0"/>
                <a:cs typeface="Courier New" pitchFamily="49" charset="0"/>
              </a:rPr>
              <a:t>AC1012</a:t>
            </a:r>
          </a:p>
          <a:p>
            <a:pPr eaLnBrk="1" hangingPunct="1">
              <a:lnSpc>
                <a:spcPct val="80000"/>
              </a:lnSpc>
              <a:buFontTx/>
              <a:buNone/>
            </a:pPr>
            <a:r>
              <a:rPr lang="en-US" altLang="de-DE" sz="1400" b="1" dirty="0" smtClean="0">
                <a:latin typeface="Courier New" pitchFamily="49" charset="0"/>
                <a:cs typeface="Courier New" pitchFamily="49" charset="0"/>
              </a:rPr>
              <a:t>  9</a:t>
            </a:r>
          </a:p>
          <a:p>
            <a:pPr eaLnBrk="1" hangingPunct="1">
              <a:lnSpc>
                <a:spcPct val="80000"/>
              </a:lnSpc>
              <a:buFontTx/>
              <a:buNone/>
            </a:pPr>
            <a:r>
              <a:rPr lang="en-US" altLang="de-DE" sz="1400" b="1" dirty="0" smtClean="0">
                <a:latin typeface="Courier New" pitchFamily="49" charset="0"/>
                <a:cs typeface="Courier New" pitchFamily="49" charset="0"/>
              </a:rPr>
              <a:t>$EXTMIN</a:t>
            </a:r>
          </a:p>
          <a:p>
            <a:pPr eaLnBrk="1" hangingPunct="1">
              <a:lnSpc>
                <a:spcPct val="80000"/>
              </a:lnSpc>
              <a:buFontTx/>
              <a:buNone/>
            </a:pPr>
            <a:r>
              <a:rPr lang="en-US" altLang="de-DE" sz="1400" b="1" dirty="0" smtClean="0">
                <a:latin typeface="Courier New" pitchFamily="49" charset="0"/>
                <a:cs typeface="Courier New" pitchFamily="49" charset="0"/>
              </a:rPr>
              <a:t> 10</a:t>
            </a:r>
          </a:p>
          <a:p>
            <a:pPr eaLnBrk="1" hangingPunct="1">
              <a:lnSpc>
                <a:spcPct val="80000"/>
              </a:lnSpc>
              <a:buFontTx/>
              <a:buNone/>
            </a:pPr>
            <a:r>
              <a:rPr lang="en-US" altLang="de-DE" sz="1400" b="1" dirty="0" smtClean="0">
                <a:latin typeface="Courier New" pitchFamily="49" charset="0"/>
                <a:cs typeface="Courier New" pitchFamily="49" charset="0"/>
              </a:rPr>
              <a:t>3462255.234171</a:t>
            </a:r>
          </a:p>
          <a:p>
            <a:pPr eaLnBrk="1" hangingPunct="1">
              <a:lnSpc>
                <a:spcPct val="80000"/>
              </a:lnSpc>
              <a:buFontTx/>
              <a:buNone/>
            </a:pPr>
            <a:r>
              <a:rPr lang="en-US" altLang="de-DE" sz="1400" b="1" dirty="0" smtClean="0">
                <a:latin typeface="Courier New" pitchFamily="49" charset="0"/>
                <a:cs typeface="Courier New" pitchFamily="49" charset="0"/>
              </a:rPr>
              <a:t> 20</a:t>
            </a:r>
          </a:p>
          <a:p>
            <a:pPr eaLnBrk="1" hangingPunct="1">
              <a:lnSpc>
                <a:spcPct val="80000"/>
              </a:lnSpc>
              <a:buFontTx/>
              <a:buNone/>
            </a:pPr>
            <a:r>
              <a:rPr lang="en-US" altLang="de-DE" sz="1400" b="1" dirty="0" smtClean="0">
                <a:latin typeface="Courier New" pitchFamily="49" charset="0"/>
                <a:cs typeface="Courier New" pitchFamily="49" charset="0"/>
              </a:rPr>
              <a:t>5423486.013019</a:t>
            </a:r>
          </a:p>
          <a:p>
            <a:pPr eaLnBrk="1" hangingPunct="1">
              <a:lnSpc>
                <a:spcPct val="80000"/>
              </a:lnSpc>
              <a:buFontTx/>
              <a:buNone/>
            </a:pPr>
            <a:r>
              <a:rPr lang="en-US" altLang="de-DE" sz="1400" b="1" dirty="0" smtClean="0">
                <a:latin typeface="Courier New" pitchFamily="49" charset="0"/>
                <a:cs typeface="Courier New" pitchFamily="49" charset="0"/>
              </a:rPr>
              <a:t> 30</a:t>
            </a:r>
          </a:p>
          <a:p>
            <a:pPr eaLnBrk="1" hangingPunct="1">
              <a:lnSpc>
                <a:spcPct val="80000"/>
              </a:lnSpc>
              <a:buFontTx/>
              <a:buNone/>
            </a:pPr>
            <a:r>
              <a:rPr lang="en-US" altLang="de-DE" sz="1400" b="1" dirty="0" smtClean="0">
                <a:latin typeface="Courier New" pitchFamily="49" charset="0"/>
                <a:cs typeface="Courier New" pitchFamily="49" charset="0"/>
              </a:rPr>
              <a:t>0.0</a:t>
            </a:r>
          </a:p>
          <a:p>
            <a:pPr eaLnBrk="1" hangingPunct="1">
              <a:lnSpc>
                <a:spcPct val="80000"/>
              </a:lnSpc>
              <a:buFontTx/>
              <a:buNone/>
            </a:pPr>
            <a:r>
              <a:rPr lang="en-US" altLang="de-DE" sz="1400" b="1" dirty="0" smtClean="0">
                <a:latin typeface="Courier New" pitchFamily="49" charset="0"/>
                <a:cs typeface="Courier New" pitchFamily="49" charset="0"/>
              </a:rPr>
              <a:t>  9</a:t>
            </a:r>
          </a:p>
          <a:p>
            <a:pPr eaLnBrk="1" hangingPunct="1">
              <a:lnSpc>
                <a:spcPct val="80000"/>
              </a:lnSpc>
              <a:buFontTx/>
              <a:buNone/>
            </a:pPr>
            <a:r>
              <a:rPr lang="en-US" altLang="de-DE" sz="1400" b="1" dirty="0" smtClean="0">
                <a:latin typeface="Courier New" pitchFamily="49" charset="0"/>
                <a:cs typeface="Courier New" pitchFamily="49" charset="0"/>
              </a:rPr>
              <a:t>$EXTMAX</a:t>
            </a:r>
          </a:p>
          <a:p>
            <a:pPr eaLnBrk="1" hangingPunct="1">
              <a:lnSpc>
                <a:spcPct val="80000"/>
              </a:lnSpc>
              <a:buFontTx/>
              <a:buNone/>
            </a:pPr>
            <a:r>
              <a:rPr lang="en-US" altLang="de-DE" sz="1400" b="1" dirty="0" smtClean="0">
                <a:latin typeface="Courier New" pitchFamily="49" charset="0"/>
                <a:cs typeface="Courier New" pitchFamily="49" charset="0"/>
              </a:rPr>
              <a:t> 10</a:t>
            </a:r>
          </a:p>
          <a:p>
            <a:pPr eaLnBrk="1" hangingPunct="1">
              <a:lnSpc>
                <a:spcPct val="80000"/>
              </a:lnSpc>
              <a:buFontTx/>
              <a:buNone/>
            </a:pPr>
            <a:r>
              <a:rPr lang="en-US" altLang="de-DE" sz="1400" b="1" dirty="0" smtClean="0">
                <a:latin typeface="Courier New" pitchFamily="49" charset="0"/>
                <a:cs typeface="Courier New" pitchFamily="49" charset="0"/>
              </a:rPr>
              <a:t>3462265.065958</a:t>
            </a:r>
          </a:p>
          <a:p>
            <a:pPr eaLnBrk="1" hangingPunct="1">
              <a:lnSpc>
                <a:spcPct val="80000"/>
              </a:lnSpc>
              <a:buFontTx/>
              <a:buNone/>
            </a:pPr>
            <a:r>
              <a:rPr lang="en-US" altLang="de-DE" sz="1400" b="1" dirty="0" smtClean="0">
                <a:latin typeface="Courier New" pitchFamily="49" charset="0"/>
                <a:cs typeface="Courier New" pitchFamily="49" charset="0"/>
              </a:rPr>
              <a:t> 20</a:t>
            </a:r>
          </a:p>
          <a:p>
            <a:pPr eaLnBrk="1" hangingPunct="1">
              <a:lnSpc>
                <a:spcPct val="80000"/>
              </a:lnSpc>
              <a:buFontTx/>
              <a:buNone/>
            </a:pPr>
            <a:r>
              <a:rPr lang="en-US" altLang="de-DE" sz="1400" b="1" dirty="0" smtClean="0">
                <a:latin typeface="Courier New" pitchFamily="49" charset="0"/>
                <a:cs typeface="Courier New" pitchFamily="49" charset="0"/>
              </a:rPr>
              <a:t>5423514.415450</a:t>
            </a:r>
          </a:p>
          <a:p>
            <a:pPr eaLnBrk="1" hangingPunct="1">
              <a:lnSpc>
                <a:spcPct val="80000"/>
              </a:lnSpc>
              <a:buFontTx/>
              <a:buNone/>
            </a:pPr>
            <a:r>
              <a:rPr lang="en-US" altLang="de-DE" sz="1400" b="1" dirty="0" smtClean="0">
                <a:latin typeface="Courier New" pitchFamily="49" charset="0"/>
                <a:cs typeface="Courier New" pitchFamily="49" charset="0"/>
              </a:rPr>
              <a:t> 30</a:t>
            </a:r>
          </a:p>
          <a:p>
            <a:pPr eaLnBrk="1" hangingPunct="1">
              <a:lnSpc>
                <a:spcPct val="80000"/>
              </a:lnSpc>
              <a:buFontTx/>
              <a:buNone/>
            </a:pPr>
            <a:r>
              <a:rPr lang="en-US" altLang="de-DE" sz="1400" b="1" dirty="0" smtClean="0">
                <a:latin typeface="Courier New" pitchFamily="49" charset="0"/>
                <a:cs typeface="Courier New" pitchFamily="49" charset="0"/>
              </a:rPr>
              <a:t>0.0</a:t>
            </a:r>
          </a:p>
          <a:p>
            <a:pPr eaLnBrk="1" hangingPunct="1">
              <a:lnSpc>
                <a:spcPct val="80000"/>
              </a:lnSpc>
              <a:buFontTx/>
              <a:buNone/>
            </a:pPr>
            <a:r>
              <a:rPr lang="en-US" altLang="de-DE" sz="1400" b="1" dirty="0" smtClean="0">
                <a:latin typeface="Courier New" pitchFamily="49" charset="0"/>
                <a:cs typeface="Courier New" pitchFamily="49" charset="0"/>
              </a:rPr>
              <a:t>  9</a:t>
            </a:r>
          </a:p>
          <a:p>
            <a:pPr eaLnBrk="1" hangingPunct="1">
              <a:lnSpc>
                <a:spcPct val="80000"/>
              </a:lnSpc>
              <a:buFontTx/>
              <a:buNone/>
            </a:pPr>
            <a:r>
              <a:rPr lang="de-DE" altLang="de-DE" sz="1400" b="1" dirty="0" smtClean="0">
                <a:latin typeface="Courier New" pitchFamily="49" charset="0"/>
                <a:cs typeface="Courier New" pitchFamily="49" charset="0"/>
              </a:rPr>
              <a:t>…</a:t>
            </a:r>
          </a:p>
        </p:txBody>
      </p:sp>
      <p:sp>
        <p:nvSpPr>
          <p:cNvPr id="21510" name="Rechteck 2"/>
          <p:cNvSpPr>
            <a:spLocks noChangeArrowheads="1"/>
          </p:cNvSpPr>
          <p:nvPr/>
        </p:nvSpPr>
        <p:spPr bwMode="auto">
          <a:xfrm>
            <a:off x="6804025" y="45085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a:latin typeface="Arial" charset="0"/>
              </a:rPr>
              <a:t>Group Code</a:t>
            </a:r>
          </a:p>
        </p:txBody>
      </p:sp>
      <p:cxnSp>
        <p:nvCxnSpPr>
          <p:cNvPr id="11" name="Gerade Verbindung mit Pfeil 10"/>
          <p:cNvCxnSpPr/>
          <p:nvPr/>
        </p:nvCxnSpPr>
        <p:spPr>
          <a:xfrm flipH="1">
            <a:off x="4211638" y="4694238"/>
            <a:ext cx="2547937" cy="32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2" name="Rechteck 12"/>
          <p:cNvSpPr>
            <a:spLocks noChangeArrowheads="1"/>
          </p:cNvSpPr>
          <p:nvPr/>
        </p:nvSpPr>
        <p:spPr bwMode="auto">
          <a:xfrm>
            <a:off x="6804025" y="5032375"/>
            <a:ext cx="66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a:latin typeface="Arial" charset="0"/>
              </a:rPr>
              <a:t>Wert</a:t>
            </a:r>
          </a:p>
        </p:txBody>
      </p:sp>
      <p:cxnSp>
        <p:nvCxnSpPr>
          <p:cNvPr id="14" name="Gerade Verbindung mit Pfeil 13"/>
          <p:cNvCxnSpPr/>
          <p:nvPr/>
        </p:nvCxnSpPr>
        <p:spPr>
          <a:xfrm flipH="1">
            <a:off x="4932363" y="5216525"/>
            <a:ext cx="18716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2531"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4ADE57CF-13AA-4360-A64B-56B9A5B1A031}" type="slidenum">
              <a:rPr lang="de-DE" altLang="de-DE" smtClean="0">
                <a:latin typeface="Arial" charset="0"/>
              </a:rPr>
              <a:pPr algn="ctr">
                <a:spcBef>
                  <a:spcPct val="0"/>
                </a:spcBef>
                <a:buClrTx/>
                <a:buSzTx/>
                <a:buFontTx/>
                <a:buNone/>
              </a:pPr>
              <a:t>46</a:t>
            </a:fld>
            <a:endParaRPr lang="de-DE" altLang="de-DE" smtClean="0">
              <a:latin typeface="Arial" charset="0"/>
            </a:endParaRPr>
          </a:p>
        </p:txBody>
      </p:sp>
      <p:sp>
        <p:nvSpPr>
          <p:cNvPr id="22532" name="Rectangle 1026"/>
          <p:cNvSpPr>
            <a:spLocks noGrp="1" noChangeArrowheads="1"/>
          </p:cNvSpPr>
          <p:nvPr>
            <p:ph type="title"/>
          </p:nvPr>
        </p:nvSpPr>
        <p:spPr/>
        <p:txBody>
          <a:bodyPr/>
          <a:lstStyle/>
          <a:p>
            <a:pPr eaLnBrk="1" hangingPunct="1"/>
            <a:r>
              <a:rPr lang="de-DE" altLang="de-DE" smtClean="0"/>
              <a:t>Gliederung DXF-Datei</a:t>
            </a:r>
          </a:p>
        </p:txBody>
      </p:sp>
      <p:sp>
        <p:nvSpPr>
          <p:cNvPr id="22533" name="Rectangle 1027"/>
          <p:cNvSpPr>
            <a:spLocks noGrp="1" noChangeArrowheads="1"/>
          </p:cNvSpPr>
          <p:nvPr>
            <p:ph type="body" idx="1"/>
          </p:nvPr>
        </p:nvSpPr>
        <p:spPr/>
        <p:txBody>
          <a:bodyPr/>
          <a:lstStyle/>
          <a:p>
            <a:pPr eaLnBrk="1" hangingPunct="1"/>
            <a:r>
              <a:rPr lang="de-DE" altLang="de-DE" smtClean="0"/>
              <a:t>Header: Zustandsbeschreibung von AutoCAD und Tabellen mit</a:t>
            </a:r>
          </a:p>
          <a:p>
            <a:pPr lvl="1" eaLnBrk="1" hangingPunct="1"/>
            <a:r>
              <a:rPr lang="de-DE" altLang="de-DE" smtClean="0"/>
              <a:t>Liniendefinitionen</a:t>
            </a:r>
          </a:p>
          <a:p>
            <a:pPr lvl="1" eaLnBrk="1" hangingPunct="1"/>
            <a:r>
              <a:rPr lang="de-DE" altLang="de-DE" smtClean="0"/>
              <a:t>Ebenendefinitionen</a:t>
            </a:r>
          </a:p>
          <a:p>
            <a:pPr lvl="1" eaLnBrk="1" hangingPunct="1"/>
            <a:r>
              <a:rPr lang="de-DE" altLang="de-DE" smtClean="0"/>
              <a:t>Text- und Symboldefinitionen</a:t>
            </a:r>
          </a:p>
          <a:p>
            <a:pPr lvl="1" eaLnBrk="1" hangingPunct="1"/>
            <a:r>
              <a:rPr lang="de-DE" altLang="de-DE" smtClean="0"/>
              <a:t>Ausschnittdefinitionen</a:t>
            </a:r>
          </a:p>
          <a:p>
            <a:pPr lvl="1" eaLnBrk="1" hangingPunct="1"/>
            <a:r>
              <a:rPr lang="de-DE" altLang="de-DE" smtClean="0"/>
              <a:t>benutzerdefinierte Koordinatensysteme</a:t>
            </a:r>
          </a:p>
          <a:p>
            <a:pPr eaLnBrk="1" hangingPunct="1"/>
            <a:r>
              <a:rPr lang="de-DE" altLang="de-DE" smtClean="0"/>
              <a:t>Blöcke: Beschreibung von Objekten (Graphik- und Sachinformationen)</a:t>
            </a:r>
          </a:p>
          <a:p>
            <a:pPr lvl="1" eaLnBrk="1" hangingPunct="1"/>
            <a:r>
              <a:rPr lang="de-DE" altLang="de-DE" smtClean="0"/>
              <a:t>Blockname</a:t>
            </a:r>
          </a:p>
          <a:p>
            <a:pPr lvl="1" eaLnBrk="1" hangingPunct="1"/>
            <a:r>
              <a:rPr lang="de-DE" altLang="de-DE" smtClean="0"/>
              <a:t>Geometrie (relativ zum Bezugspunkt / Einfügepunkt)</a:t>
            </a:r>
          </a:p>
          <a:p>
            <a:pPr lvl="1" eaLnBrk="1" hangingPunct="1"/>
            <a:r>
              <a:rPr lang="de-DE" altLang="de-DE" smtClean="0"/>
              <a:t>Attributdefinitionen für die manuelle Nutzung der Blöcke in AutoCAD</a:t>
            </a:r>
          </a:p>
        </p:txBody>
      </p:sp>
      <p:sp>
        <p:nvSpPr>
          <p:cNvPr id="6" name="Rechteck 5"/>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3E28C6CE-8403-4045-AB3A-CF4F1A83D15D}" type="slidenum">
              <a:rPr lang="de-DE" altLang="de-DE" smtClean="0">
                <a:latin typeface="Arial" charset="0"/>
              </a:rPr>
              <a:pPr algn="ctr">
                <a:spcBef>
                  <a:spcPct val="0"/>
                </a:spcBef>
                <a:buClrTx/>
                <a:buSzTx/>
                <a:buFontTx/>
                <a:buNone/>
              </a:pPr>
              <a:t>47</a:t>
            </a:fld>
            <a:endParaRPr lang="de-DE" altLang="de-DE" smtClean="0">
              <a:latin typeface="Arial" charset="0"/>
            </a:endParaRPr>
          </a:p>
        </p:txBody>
      </p:sp>
      <p:sp>
        <p:nvSpPr>
          <p:cNvPr id="23556" name="Rectangle 1026"/>
          <p:cNvSpPr>
            <a:spLocks noGrp="1" noChangeArrowheads="1"/>
          </p:cNvSpPr>
          <p:nvPr>
            <p:ph type="title"/>
          </p:nvPr>
        </p:nvSpPr>
        <p:spPr/>
        <p:txBody>
          <a:bodyPr/>
          <a:lstStyle/>
          <a:p>
            <a:pPr eaLnBrk="1" hangingPunct="1"/>
            <a:r>
              <a:rPr lang="de-DE" altLang="de-DE" smtClean="0"/>
              <a:t>Gliederung DXF-Datei II</a:t>
            </a:r>
          </a:p>
        </p:txBody>
      </p:sp>
      <p:sp>
        <p:nvSpPr>
          <p:cNvPr id="23557" name="Rectangle 1027"/>
          <p:cNvSpPr>
            <a:spLocks noGrp="1" noChangeArrowheads="1"/>
          </p:cNvSpPr>
          <p:nvPr>
            <p:ph type="body" idx="1"/>
          </p:nvPr>
        </p:nvSpPr>
        <p:spPr>
          <a:xfrm>
            <a:off x="381000" y="1905000"/>
            <a:ext cx="5334000" cy="4038600"/>
          </a:xfrm>
        </p:spPr>
        <p:txBody>
          <a:bodyPr/>
          <a:lstStyle/>
          <a:p>
            <a:pPr eaLnBrk="1" hangingPunct="1"/>
            <a:r>
              <a:rPr lang="de-DE" altLang="de-DE" smtClean="0"/>
              <a:t>Elemente: Beschreibung der Geometrien</a:t>
            </a:r>
          </a:p>
          <a:p>
            <a:pPr lvl="1" eaLnBrk="1" hangingPunct="1"/>
            <a:r>
              <a:rPr lang="de-DE" altLang="de-DE" smtClean="0"/>
              <a:t>Punkte (Positionen ohne direkte graphische Ausprägung)</a:t>
            </a:r>
          </a:p>
          <a:p>
            <a:pPr lvl="1" eaLnBrk="1" hangingPunct="1"/>
            <a:r>
              <a:rPr lang="de-DE" altLang="de-DE" smtClean="0"/>
              <a:t>Linien, Bögen, Kreise</a:t>
            </a:r>
          </a:p>
          <a:p>
            <a:pPr lvl="1" eaLnBrk="1" hangingPunct="1"/>
            <a:r>
              <a:rPr lang="de-DE" altLang="de-DE" smtClean="0"/>
              <a:t>Polylinien (offen oder geschlossen, Krümmung ist möglich)</a:t>
            </a:r>
          </a:p>
          <a:p>
            <a:pPr lvl="1" eaLnBrk="1" hangingPunct="1"/>
            <a:r>
              <a:rPr lang="de-DE" altLang="de-DE" smtClean="0"/>
              <a:t>Texte / Symbole (Zeichenvorschrift in spezieller Datei)</a:t>
            </a:r>
          </a:p>
          <a:p>
            <a:pPr lvl="1" eaLnBrk="1" hangingPunct="1"/>
            <a:r>
              <a:rPr lang="de-DE" altLang="de-DE" smtClean="0"/>
              <a:t>Solids (Drei- oder Vierecke mit Farbfüllung)</a:t>
            </a:r>
          </a:p>
          <a:p>
            <a:pPr lvl="1" eaLnBrk="1" hangingPunct="1"/>
            <a:r>
              <a:rPr lang="de-DE" altLang="de-DE" smtClean="0"/>
              <a:t>Blockeinfügungen mit Attributwerten</a:t>
            </a:r>
          </a:p>
        </p:txBody>
      </p:sp>
      <p:pic>
        <p:nvPicPr>
          <p:cNvPr id="23558"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1981200"/>
            <a:ext cx="3019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3559" name="Text Box 1029"/>
          <p:cNvSpPr txBox="1">
            <a:spLocks noChangeArrowheads="1"/>
          </p:cNvSpPr>
          <p:nvPr/>
        </p:nvSpPr>
        <p:spPr bwMode="auto">
          <a:xfrm>
            <a:off x="5930900" y="5557838"/>
            <a:ext cx="2451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900" b="1">
                <a:latin typeface="Arial" charset="0"/>
              </a:rPr>
              <a:t>Quelle: Vorlesungsskript Prof. Kettemann</a:t>
            </a:r>
          </a:p>
        </p:txBody>
      </p:sp>
      <p:sp>
        <p:nvSpPr>
          <p:cNvPr id="7" name="Rechteck 6"/>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4579"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0884F19F-EE59-4E1D-8AA0-702D32EA36AD}" type="slidenum">
              <a:rPr lang="de-DE" altLang="de-DE" smtClean="0">
                <a:latin typeface="Arial" charset="0"/>
              </a:rPr>
              <a:pPr algn="ctr">
                <a:spcBef>
                  <a:spcPct val="0"/>
                </a:spcBef>
                <a:buClrTx/>
                <a:buSzTx/>
                <a:buFontTx/>
                <a:buNone/>
              </a:pPr>
              <a:t>48</a:t>
            </a:fld>
            <a:endParaRPr lang="de-DE" altLang="de-DE" smtClean="0">
              <a:latin typeface="Arial" charset="0"/>
            </a:endParaRPr>
          </a:p>
        </p:txBody>
      </p:sp>
      <p:sp>
        <p:nvSpPr>
          <p:cNvPr id="24580" name="Rectangle 1026"/>
          <p:cNvSpPr>
            <a:spLocks noGrp="1" noChangeArrowheads="1"/>
          </p:cNvSpPr>
          <p:nvPr>
            <p:ph type="title"/>
          </p:nvPr>
        </p:nvSpPr>
        <p:spPr/>
        <p:txBody>
          <a:bodyPr/>
          <a:lstStyle/>
          <a:p>
            <a:pPr eaLnBrk="1" hangingPunct="1"/>
            <a:r>
              <a:rPr lang="de-DE" altLang="de-DE" smtClean="0"/>
              <a:t>DXF - Eigenschaften</a:t>
            </a:r>
          </a:p>
        </p:txBody>
      </p:sp>
      <p:sp>
        <p:nvSpPr>
          <p:cNvPr id="24581" name="Rectangle 1027"/>
          <p:cNvSpPr>
            <a:spLocks noGrp="1" noChangeArrowheads="1"/>
          </p:cNvSpPr>
          <p:nvPr>
            <p:ph type="body" idx="1"/>
          </p:nvPr>
        </p:nvSpPr>
        <p:spPr/>
        <p:txBody>
          <a:bodyPr/>
          <a:lstStyle/>
          <a:p>
            <a:pPr eaLnBrk="1" hangingPunct="1"/>
            <a:r>
              <a:rPr lang="de-DE" altLang="de-DE" smtClean="0"/>
              <a:t>keine topologischen Informationen – alle Geometrien werden aus Punkten zusammengesetzt.</a:t>
            </a:r>
          </a:p>
          <a:p>
            <a:pPr eaLnBrk="1" hangingPunct="1"/>
            <a:r>
              <a:rPr lang="de-DE" altLang="de-DE" smtClean="0"/>
              <a:t>Z. T. Flächenfüllung / Böschungsschraffen durch Vielzahl einzelner Striche -&gt; Datei aufgebläht</a:t>
            </a:r>
          </a:p>
        </p:txBody>
      </p:sp>
      <p:sp>
        <p:nvSpPr>
          <p:cNvPr id="6" name="Rechteck 5"/>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5603"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C26C6B81-85B8-4DEF-A9E5-91B944045665}" type="slidenum">
              <a:rPr lang="de-DE" altLang="de-DE" smtClean="0">
                <a:latin typeface="Arial" charset="0"/>
              </a:rPr>
              <a:pPr algn="ctr">
                <a:spcBef>
                  <a:spcPct val="0"/>
                </a:spcBef>
                <a:buClrTx/>
                <a:buSzTx/>
                <a:buFontTx/>
                <a:buNone/>
              </a:pPr>
              <a:t>49</a:t>
            </a:fld>
            <a:endParaRPr lang="de-DE" altLang="de-DE" smtClean="0">
              <a:latin typeface="Arial" charset="0"/>
            </a:endParaRPr>
          </a:p>
        </p:txBody>
      </p:sp>
      <p:sp>
        <p:nvSpPr>
          <p:cNvPr id="25604" name="Rectangle 1026"/>
          <p:cNvSpPr>
            <a:spLocks noGrp="1" noChangeArrowheads="1"/>
          </p:cNvSpPr>
          <p:nvPr>
            <p:ph type="title"/>
          </p:nvPr>
        </p:nvSpPr>
        <p:spPr/>
        <p:txBody>
          <a:bodyPr/>
          <a:lstStyle/>
          <a:p>
            <a:pPr eaLnBrk="1" hangingPunct="1"/>
            <a:r>
              <a:rPr lang="de-DE" altLang="de-DE" smtClean="0"/>
              <a:t>DXF-Kennungen</a:t>
            </a:r>
          </a:p>
        </p:txBody>
      </p:sp>
      <p:sp>
        <p:nvSpPr>
          <p:cNvPr id="25605" name="Rectangle 1027"/>
          <p:cNvSpPr>
            <a:spLocks noGrp="1" noChangeArrowheads="1"/>
          </p:cNvSpPr>
          <p:nvPr>
            <p:ph type="body" idx="1"/>
          </p:nvPr>
        </p:nvSpPr>
        <p:spPr/>
        <p:txBody>
          <a:bodyPr/>
          <a:lstStyle/>
          <a:p>
            <a:pPr marL="0" indent="0" eaLnBrk="1" hangingPunct="1">
              <a:buFont typeface="Wingdings" pitchFamily="2" charset="2"/>
              <a:buNone/>
            </a:pPr>
            <a:r>
              <a:rPr lang="de-DE" altLang="de-DE" smtClean="0"/>
              <a:t>0:	Identifiziert den Anfang eines Objekts, eines Tabelleneintrags oder eines Dateitrennzeichens.</a:t>
            </a:r>
          </a:p>
          <a:p>
            <a:pPr marL="0" indent="0" eaLnBrk="1" hangingPunct="1">
              <a:buFont typeface="Wingdings" pitchFamily="2" charset="2"/>
              <a:buNone/>
            </a:pPr>
            <a:r>
              <a:rPr lang="de-DE" altLang="de-DE" smtClean="0"/>
              <a:t>1:	Der primäre Textwert eines Objekts.</a:t>
            </a:r>
          </a:p>
          <a:p>
            <a:pPr marL="0" indent="0" eaLnBrk="1" hangingPunct="1">
              <a:buFont typeface="Wingdings" pitchFamily="2" charset="2"/>
              <a:buNone/>
            </a:pPr>
            <a:r>
              <a:rPr lang="de-DE" altLang="de-DE" smtClean="0"/>
              <a:t>2:	Ein Name: Attributbezeichnung, Blockname usw. Wird auch zur Identifikation eines DXF-Abschnitts oder -Tabellennamens verwendet.</a:t>
            </a:r>
          </a:p>
          <a:p>
            <a:pPr marL="0" indent="0" eaLnBrk="1" hangingPunct="1">
              <a:buFont typeface="Wingdings" pitchFamily="2" charset="2"/>
              <a:buNone/>
            </a:pPr>
            <a:r>
              <a:rPr lang="de-DE" altLang="de-DE" smtClean="0"/>
              <a:t>3-4:	Andere Text- oder Namenwerte</a:t>
            </a:r>
          </a:p>
          <a:p>
            <a:pPr marL="0" indent="0" eaLnBrk="1" hangingPunct="1">
              <a:buFont typeface="Wingdings" pitchFamily="2" charset="2"/>
              <a:buNone/>
            </a:pPr>
            <a:r>
              <a:rPr lang="de-DE" altLang="de-DE" smtClean="0"/>
              <a:t>5:	Objektreferenz in hexadezimaler Zeichenkette (festgelegt)</a:t>
            </a:r>
          </a:p>
          <a:p>
            <a:pPr marL="0" indent="0" eaLnBrk="1" hangingPunct="1">
              <a:buFont typeface="Wingdings" pitchFamily="2" charset="2"/>
              <a:buNone/>
            </a:pPr>
            <a:r>
              <a:rPr lang="de-DE" altLang="de-DE" smtClean="0"/>
              <a:t>6:	Name des Linientyps (festgelegt).</a:t>
            </a:r>
          </a:p>
          <a:p>
            <a:pPr marL="0" indent="0" eaLnBrk="1" hangingPunct="1">
              <a:buFont typeface="Wingdings" pitchFamily="2" charset="2"/>
              <a:buNone/>
            </a:pPr>
            <a:r>
              <a:rPr lang="de-DE" altLang="de-DE" smtClean="0"/>
              <a:t>7:	Name des Textstils (festgelegt).</a:t>
            </a:r>
          </a:p>
          <a:p>
            <a:pPr marL="0" indent="0" eaLnBrk="1" hangingPunct="1">
              <a:buFont typeface="Wingdings" pitchFamily="2" charset="2"/>
              <a:buNone/>
            </a:pPr>
            <a:r>
              <a:rPr lang="de-DE" altLang="de-DE" smtClean="0"/>
              <a:t>8:	Name des Layers (festgelegt).</a:t>
            </a:r>
          </a:p>
          <a:p>
            <a:pPr marL="0" indent="0" eaLnBrk="1" hangingPunct="1">
              <a:buFont typeface="Wingdings" pitchFamily="2" charset="2"/>
              <a:buNone/>
            </a:pPr>
            <a:endParaRPr lang="de-DE" altLang="de-DE" smtClean="0"/>
          </a:p>
        </p:txBody>
      </p:sp>
      <p:sp>
        <p:nvSpPr>
          <p:cNvPr id="25606" name="Text Box 1028"/>
          <p:cNvSpPr txBox="1">
            <a:spLocks noChangeArrowheads="1"/>
          </p:cNvSpPr>
          <p:nvPr/>
        </p:nvSpPr>
        <p:spPr bwMode="auto">
          <a:xfrm>
            <a:off x="5930900" y="5638800"/>
            <a:ext cx="2451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900" b="1">
                <a:latin typeface="Arial" charset="0"/>
              </a:rPr>
              <a:t>Quelle: Vorlesungsskript Prof. Kettemann</a:t>
            </a:r>
          </a:p>
        </p:txBody>
      </p:sp>
      <p:sp>
        <p:nvSpPr>
          <p:cNvPr id="7" name="Rechteck 6"/>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p:txBody>
          <a:bodyPr/>
          <a:lstStyle/>
          <a:p>
            <a:pPr eaLnBrk="1" hangingPunct="1">
              <a:lnSpc>
                <a:spcPct val="90000"/>
              </a:lnSpc>
            </a:pPr>
            <a:r>
              <a:rPr lang="de-DE" altLang="de-DE" sz="1600" dirty="0" smtClean="0"/>
              <a:t>Access Database (</a:t>
            </a:r>
            <a:r>
              <a:rPr lang="de-DE" altLang="de-DE" sz="1600" dirty="0" err="1" smtClean="0"/>
              <a:t>nonspatial</a:t>
            </a:r>
            <a:r>
              <a:rPr lang="de-DE" altLang="de-DE" sz="1600" dirty="0" smtClean="0"/>
              <a:t>)</a:t>
            </a:r>
          </a:p>
          <a:p>
            <a:pPr eaLnBrk="1" hangingPunct="1">
              <a:lnSpc>
                <a:spcPct val="90000"/>
              </a:lnSpc>
            </a:pPr>
            <a:r>
              <a:rPr lang="de-DE" altLang="de-DE" sz="1600" dirty="0" smtClean="0"/>
              <a:t>Adobe Illustrator (EPS)</a:t>
            </a:r>
          </a:p>
          <a:p>
            <a:pPr eaLnBrk="1" hangingPunct="1">
              <a:lnSpc>
                <a:spcPct val="90000"/>
              </a:lnSpc>
            </a:pPr>
            <a:r>
              <a:rPr lang="de-DE" altLang="de-DE" sz="1600" dirty="0" smtClean="0"/>
              <a:t>APIC </a:t>
            </a:r>
          </a:p>
          <a:p>
            <a:pPr eaLnBrk="1" hangingPunct="1">
              <a:lnSpc>
                <a:spcPct val="90000"/>
              </a:lnSpc>
            </a:pPr>
            <a:r>
              <a:rPr lang="de-DE" altLang="de-DE" sz="1600" dirty="0" smtClean="0"/>
              <a:t>APT</a:t>
            </a:r>
          </a:p>
          <a:p>
            <a:pPr eaLnBrk="1" hangingPunct="1">
              <a:lnSpc>
                <a:spcPct val="90000"/>
              </a:lnSpc>
            </a:pPr>
            <a:r>
              <a:rPr lang="de-DE" altLang="de-DE" sz="1600" dirty="0" smtClean="0"/>
              <a:t>ASCII </a:t>
            </a:r>
            <a:r>
              <a:rPr lang="de-DE" altLang="de-DE" sz="1600" dirty="0" err="1" smtClean="0"/>
              <a:t>Tabular</a:t>
            </a:r>
            <a:endParaRPr lang="de-DE" altLang="de-DE" sz="1600" dirty="0" smtClean="0"/>
          </a:p>
          <a:p>
            <a:pPr eaLnBrk="1" hangingPunct="1">
              <a:lnSpc>
                <a:spcPct val="90000"/>
              </a:lnSpc>
            </a:pPr>
            <a:r>
              <a:rPr lang="de-DE" altLang="de-DE" sz="1600" b="1" dirty="0" smtClean="0"/>
              <a:t>Autodesk AutoCAD DWG/DXF</a:t>
            </a:r>
          </a:p>
          <a:p>
            <a:pPr eaLnBrk="1" hangingPunct="1">
              <a:lnSpc>
                <a:spcPct val="90000"/>
              </a:lnSpc>
            </a:pPr>
            <a:r>
              <a:rPr lang="de-DE" altLang="de-DE" sz="1600" dirty="0" smtClean="0"/>
              <a:t>Autodesk </a:t>
            </a:r>
            <a:r>
              <a:rPr lang="de-DE" altLang="de-DE" sz="1600" dirty="0" err="1" smtClean="0"/>
              <a:t>MapGuide</a:t>
            </a:r>
            <a:r>
              <a:rPr lang="de-DE" altLang="de-DE" sz="1600" dirty="0" smtClean="0"/>
              <a:t> SDF (</a:t>
            </a:r>
            <a:r>
              <a:rPr lang="de-DE" altLang="de-DE" sz="1600" dirty="0" err="1" smtClean="0"/>
              <a:t>binary</a:t>
            </a:r>
            <a:r>
              <a:rPr lang="de-DE" altLang="de-DE" sz="1600" dirty="0" smtClean="0"/>
              <a:t>)</a:t>
            </a:r>
          </a:p>
          <a:p>
            <a:pPr eaLnBrk="1" hangingPunct="1">
              <a:lnSpc>
                <a:spcPct val="90000"/>
              </a:lnSpc>
            </a:pPr>
            <a:r>
              <a:rPr lang="de-DE" altLang="de-DE" sz="1600" dirty="0" smtClean="0"/>
              <a:t>Autodesk </a:t>
            </a:r>
            <a:r>
              <a:rPr lang="de-DE" altLang="de-DE" sz="1600" dirty="0" err="1" smtClean="0"/>
              <a:t>MapGuide</a:t>
            </a:r>
            <a:r>
              <a:rPr lang="de-DE" altLang="de-DE" sz="1600" dirty="0" smtClean="0"/>
              <a:t> SDL</a:t>
            </a:r>
          </a:p>
          <a:p>
            <a:pPr eaLnBrk="1" hangingPunct="1">
              <a:lnSpc>
                <a:spcPct val="90000"/>
              </a:lnSpc>
            </a:pPr>
            <a:r>
              <a:rPr lang="de-DE" altLang="de-DE" sz="1600" dirty="0" smtClean="0"/>
              <a:t>Autodesk Vision*GINA </a:t>
            </a:r>
          </a:p>
          <a:p>
            <a:pPr eaLnBrk="1" hangingPunct="1">
              <a:lnSpc>
                <a:spcPct val="90000"/>
              </a:lnSpc>
            </a:pPr>
            <a:r>
              <a:rPr lang="de-DE" altLang="de-DE" sz="1600" dirty="0" smtClean="0"/>
              <a:t>Autodesk Vision*Native</a:t>
            </a:r>
          </a:p>
          <a:p>
            <a:pPr eaLnBrk="1" hangingPunct="1">
              <a:lnSpc>
                <a:spcPct val="90000"/>
              </a:lnSpc>
            </a:pPr>
            <a:r>
              <a:rPr lang="de-DE" altLang="de-DE" sz="1600" dirty="0" err="1" smtClean="0"/>
              <a:t>AutoKa</a:t>
            </a:r>
            <a:r>
              <a:rPr lang="de-DE" altLang="de-DE" sz="1600" dirty="0" smtClean="0"/>
              <a:t> Transfer File (FF) </a:t>
            </a:r>
          </a:p>
          <a:p>
            <a:pPr eaLnBrk="1" hangingPunct="1">
              <a:lnSpc>
                <a:spcPct val="90000"/>
              </a:lnSpc>
            </a:pPr>
            <a:r>
              <a:rPr lang="de-DE" altLang="de-DE" sz="1600" dirty="0" smtClean="0"/>
              <a:t>CCOGIF </a:t>
            </a:r>
          </a:p>
          <a:p>
            <a:pPr eaLnBrk="1" hangingPunct="1">
              <a:lnSpc>
                <a:spcPct val="90000"/>
              </a:lnSpc>
            </a:pPr>
            <a:r>
              <a:rPr lang="de-DE" altLang="de-DE" sz="1600" dirty="0" smtClean="0"/>
              <a:t>CGDEF</a:t>
            </a:r>
          </a:p>
          <a:p>
            <a:pPr eaLnBrk="1" hangingPunct="1">
              <a:lnSpc>
                <a:spcPct val="90000"/>
              </a:lnSpc>
            </a:pPr>
            <a:r>
              <a:rPr lang="de-DE" altLang="de-DE" sz="1600" dirty="0" smtClean="0"/>
              <a:t>CITS/QLF</a:t>
            </a:r>
          </a:p>
          <a:p>
            <a:pPr eaLnBrk="1" hangingPunct="1">
              <a:lnSpc>
                <a:spcPct val="90000"/>
              </a:lnSpc>
            </a:pPr>
            <a:endParaRPr lang="de-DE" altLang="de-DE" sz="1600" dirty="0" smtClean="0"/>
          </a:p>
          <a:p>
            <a:pPr eaLnBrk="1" hangingPunct="1">
              <a:lnSpc>
                <a:spcPct val="90000"/>
              </a:lnSpc>
            </a:pPr>
            <a:endParaRPr lang="de-DE" altLang="de-DE" sz="1600" dirty="0" smtClean="0"/>
          </a:p>
        </p:txBody>
      </p:sp>
      <p:sp>
        <p:nvSpPr>
          <p:cNvPr id="7171" name="Fußzeilenplatzhalter 4"/>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7172" name="Foliennummernplatzhalter 5"/>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FDC9D222-DAFB-4E70-80F5-E7B162CFF220}" type="slidenum">
              <a:rPr lang="de-DE" altLang="de-DE" smtClean="0">
                <a:latin typeface="Arial" charset="0"/>
              </a:rPr>
              <a:pPr algn="ctr">
                <a:spcBef>
                  <a:spcPct val="0"/>
                </a:spcBef>
                <a:buClrTx/>
                <a:buSzTx/>
                <a:buFontTx/>
                <a:buNone/>
              </a:pPr>
              <a:t>5</a:t>
            </a:fld>
            <a:endParaRPr lang="de-DE" altLang="de-DE" smtClean="0">
              <a:latin typeface="Arial" charset="0"/>
            </a:endParaRPr>
          </a:p>
        </p:txBody>
      </p:sp>
      <p:sp>
        <p:nvSpPr>
          <p:cNvPr id="7173" name="Rectangle 2"/>
          <p:cNvSpPr>
            <a:spLocks noGrp="1" noChangeArrowheads="1"/>
          </p:cNvSpPr>
          <p:nvPr>
            <p:ph type="title"/>
          </p:nvPr>
        </p:nvSpPr>
        <p:spPr/>
        <p:txBody>
          <a:bodyPr/>
          <a:lstStyle/>
          <a:p>
            <a:pPr eaLnBrk="1" hangingPunct="1">
              <a:lnSpc>
                <a:spcPct val="90000"/>
              </a:lnSpc>
            </a:pPr>
            <a:r>
              <a:rPr lang="de-DE" altLang="de-DE" smtClean="0"/>
              <a:t>Einige Vertreter …</a:t>
            </a:r>
          </a:p>
        </p:txBody>
      </p:sp>
      <p:sp>
        <p:nvSpPr>
          <p:cNvPr id="7174" name="Rectangle 4"/>
          <p:cNvSpPr>
            <a:spLocks noGrp="1" noChangeArrowheads="1"/>
          </p:cNvSpPr>
          <p:nvPr>
            <p:ph type="body" sz="half" idx="2"/>
          </p:nvPr>
        </p:nvSpPr>
        <p:spPr/>
        <p:txBody>
          <a:bodyPr/>
          <a:lstStyle/>
          <a:p>
            <a:pPr eaLnBrk="1" hangingPunct="1"/>
            <a:r>
              <a:rPr lang="de-DE" altLang="de-DE" sz="1600" b="1" dirty="0" smtClean="0"/>
              <a:t>CSV (</a:t>
            </a:r>
            <a:r>
              <a:rPr lang="de-DE" altLang="de-DE" sz="1600" b="1" dirty="0" err="1" smtClean="0"/>
              <a:t>Comma-Separated</a:t>
            </a:r>
            <a:r>
              <a:rPr lang="de-DE" altLang="de-DE" sz="1600" b="1" dirty="0" smtClean="0"/>
              <a:t> Value)</a:t>
            </a:r>
          </a:p>
          <a:p>
            <a:pPr eaLnBrk="1" hangingPunct="1"/>
            <a:r>
              <a:rPr lang="de-DE" altLang="de-DE" sz="1600" dirty="0" err="1" smtClean="0"/>
              <a:t>Cubestore</a:t>
            </a:r>
            <a:r>
              <a:rPr lang="de-DE" altLang="de-DE" sz="1600" dirty="0" smtClean="0"/>
              <a:t> MDF</a:t>
            </a:r>
          </a:p>
          <a:p>
            <a:pPr eaLnBrk="1" hangingPunct="1"/>
            <a:r>
              <a:rPr lang="de-DE" altLang="de-DE" sz="1600" dirty="0" err="1" smtClean="0"/>
              <a:t>Danish</a:t>
            </a:r>
            <a:r>
              <a:rPr lang="de-DE" altLang="de-DE" sz="1600" dirty="0" smtClean="0"/>
              <a:t> DSFL</a:t>
            </a:r>
          </a:p>
          <a:p>
            <a:pPr eaLnBrk="1" hangingPunct="1"/>
            <a:r>
              <a:rPr lang="de-DE" altLang="de-DE" sz="1600" dirty="0" err="1" smtClean="0"/>
              <a:t>Danish</a:t>
            </a:r>
            <a:r>
              <a:rPr lang="de-DE" altLang="de-DE" sz="1600" dirty="0" smtClean="0"/>
              <a:t> UFO</a:t>
            </a:r>
          </a:p>
          <a:p>
            <a:pPr eaLnBrk="1" hangingPunct="1"/>
            <a:r>
              <a:rPr lang="de-DE" altLang="de-DE" sz="1600" dirty="0" err="1" smtClean="0"/>
              <a:t>dBase</a:t>
            </a:r>
            <a:r>
              <a:rPr lang="de-DE" altLang="de-DE" sz="1600" dirty="0" smtClean="0"/>
              <a:t> III (DBF)</a:t>
            </a:r>
          </a:p>
          <a:p>
            <a:pPr eaLnBrk="1" hangingPunct="1"/>
            <a:r>
              <a:rPr lang="de-DE" altLang="de-DE" sz="1600" dirty="0" smtClean="0"/>
              <a:t>DEM USGS (Digital Elevation Model)</a:t>
            </a:r>
          </a:p>
          <a:p>
            <a:pPr eaLnBrk="1" hangingPunct="1"/>
            <a:r>
              <a:rPr lang="de-DE" altLang="de-DE" sz="1600" dirty="0" smtClean="0"/>
              <a:t>DES</a:t>
            </a:r>
          </a:p>
          <a:p>
            <a:pPr eaLnBrk="1" hangingPunct="1"/>
            <a:r>
              <a:rPr lang="de-DE" altLang="de-DE" sz="1600" b="1" dirty="0" smtClean="0"/>
              <a:t>Design Files (DGN) (Bentley/Intergraph)</a:t>
            </a:r>
          </a:p>
          <a:p>
            <a:pPr eaLnBrk="1" hangingPunct="1"/>
            <a:r>
              <a:rPr lang="de-DE" altLang="de-DE" sz="1600" dirty="0" smtClean="0"/>
              <a:t>DFAD (NIMA) </a:t>
            </a:r>
          </a:p>
          <a:p>
            <a:pPr eaLnBrk="1" hangingPunct="1"/>
            <a:r>
              <a:rPr lang="de-DE" altLang="de-DE" sz="1600" dirty="0" smtClean="0"/>
              <a:t>DFD (</a:t>
            </a:r>
            <a:r>
              <a:rPr lang="de-DE" altLang="de-DE" sz="1600" dirty="0" err="1" smtClean="0"/>
              <a:t>MultiGen</a:t>
            </a:r>
            <a:r>
              <a:rPr lang="de-DE" altLang="de-DE" sz="1600" dirty="0" smtClean="0"/>
              <a:t> </a:t>
            </a:r>
            <a:r>
              <a:rPr lang="de-DE" altLang="de-DE" sz="1600" dirty="0" err="1" smtClean="0"/>
              <a:t>Paradigm</a:t>
            </a:r>
            <a:r>
              <a:rPr lang="de-DE" altLang="de-DE" sz="1600" dirty="0" smtClean="0"/>
              <a:t>) </a:t>
            </a:r>
          </a:p>
          <a:p>
            <a:pPr eaLnBrk="1" hangingPunct="1"/>
            <a:r>
              <a:rPr lang="de-DE" altLang="de-DE" sz="1600" dirty="0" smtClean="0"/>
              <a:t>DLG</a:t>
            </a:r>
          </a:p>
        </p:txBody>
      </p:sp>
      <p:sp>
        <p:nvSpPr>
          <p:cNvPr id="7175" name="Text Box 9"/>
          <p:cNvSpPr txBox="1">
            <a:spLocks noChangeArrowheads="1"/>
          </p:cNvSpPr>
          <p:nvPr/>
        </p:nvSpPr>
        <p:spPr bwMode="auto">
          <a:xfrm>
            <a:off x="3773438" y="3213784"/>
            <a:ext cx="1053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i="1">
                <a:latin typeface="Arial" charset="0"/>
              </a:rPr>
              <a:t>1 </a:t>
            </a:r>
            <a:r>
              <a:rPr lang="de-DE" altLang="de-DE" sz="1200" i="1" smtClean="0">
                <a:latin typeface="Arial" charset="0"/>
              </a:rPr>
              <a:t>Unter-nehmen</a:t>
            </a:r>
            <a:r>
              <a:rPr lang="de-DE" altLang="de-DE" sz="1200" i="1">
                <a:latin typeface="Arial" charset="0"/>
              </a:rPr>
              <a:t>, n Formate!</a:t>
            </a:r>
          </a:p>
        </p:txBody>
      </p:sp>
      <p:sp>
        <p:nvSpPr>
          <p:cNvPr id="11" name="Geschweifte Klammer rechts 10"/>
          <p:cNvSpPr/>
          <p:nvPr/>
        </p:nvSpPr>
        <p:spPr>
          <a:xfrm>
            <a:off x="3635449" y="2852738"/>
            <a:ext cx="144463" cy="1368425"/>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6627"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33250AE8-2072-45BF-9082-98F362050C6A}" type="slidenum">
              <a:rPr lang="de-DE" altLang="de-DE" smtClean="0">
                <a:latin typeface="Arial" charset="0"/>
              </a:rPr>
              <a:pPr algn="ctr">
                <a:spcBef>
                  <a:spcPct val="0"/>
                </a:spcBef>
                <a:buClrTx/>
                <a:buSzTx/>
                <a:buFontTx/>
                <a:buNone/>
              </a:pPr>
              <a:t>50</a:t>
            </a:fld>
            <a:endParaRPr lang="de-DE" altLang="de-DE" smtClean="0">
              <a:latin typeface="Arial" charset="0"/>
            </a:endParaRPr>
          </a:p>
        </p:txBody>
      </p:sp>
      <p:sp>
        <p:nvSpPr>
          <p:cNvPr id="26628" name="Rectangle 1026"/>
          <p:cNvSpPr>
            <a:spLocks noGrp="1" noChangeArrowheads="1"/>
          </p:cNvSpPr>
          <p:nvPr>
            <p:ph type="title"/>
          </p:nvPr>
        </p:nvSpPr>
        <p:spPr/>
        <p:txBody>
          <a:bodyPr/>
          <a:lstStyle/>
          <a:p>
            <a:pPr eaLnBrk="1" hangingPunct="1"/>
            <a:r>
              <a:rPr lang="de-DE" altLang="de-DE" smtClean="0"/>
              <a:t>DXF-Kennungen</a:t>
            </a:r>
          </a:p>
        </p:txBody>
      </p:sp>
      <p:sp>
        <p:nvSpPr>
          <p:cNvPr id="26629" name="Rectangle 1027"/>
          <p:cNvSpPr>
            <a:spLocks noGrp="1" noChangeArrowheads="1"/>
          </p:cNvSpPr>
          <p:nvPr>
            <p:ph type="body" idx="1"/>
          </p:nvPr>
        </p:nvSpPr>
        <p:spPr>
          <a:xfrm>
            <a:off x="381000" y="1524000"/>
            <a:ext cx="8229600" cy="4038600"/>
          </a:xfrm>
        </p:spPr>
        <p:txBody>
          <a:bodyPr/>
          <a:lstStyle/>
          <a:p>
            <a:pPr marL="0" indent="0" defTabSz="1139825" eaLnBrk="1" hangingPunct="1">
              <a:buFont typeface="Wingdings" pitchFamily="2" charset="2"/>
              <a:buNone/>
            </a:pPr>
            <a:r>
              <a:rPr lang="de-DE" altLang="de-DE" smtClean="0"/>
              <a:t>9:	Identifikator des Variablennamens (nur im HEADER-Abschnitt der DXF-Datei verwendet).</a:t>
            </a:r>
          </a:p>
          <a:p>
            <a:pPr marL="0" indent="0" defTabSz="1139825" eaLnBrk="1" hangingPunct="1">
              <a:buFont typeface="Wingdings" pitchFamily="2" charset="2"/>
              <a:buNone/>
            </a:pPr>
            <a:r>
              <a:rPr lang="de-DE" altLang="de-DE" smtClean="0"/>
              <a:t>10:	Primäre X-Koordinate (Anfangspunkt einer Linie oder eines Textelements usw.).</a:t>
            </a:r>
          </a:p>
          <a:p>
            <a:pPr marL="0" indent="0" defTabSz="1139825" eaLnBrk="1" hangingPunct="1">
              <a:buFont typeface="Wingdings" pitchFamily="2" charset="2"/>
              <a:buNone/>
            </a:pPr>
            <a:r>
              <a:rPr lang="de-DE" altLang="de-DE" smtClean="0"/>
              <a:t>11-18: Andere X-Koordinaten</a:t>
            </a:r>
          </a:p>
          <a:p>
            <a:pPr marL="0" indent="0" defTabSz="1139825" eaLnBrk="1" hangingPunct="1">
              <a:buFont typeface="Wingdings" pitchFamily="2" charset="2"/>
              <a:buNone/>
            </a:pPr>
            <a:r>
              <a:rPr lang="de-DE" altLang="de-DE" smtClean="0"/>
              <a:t>20:	Y-Koordinaten analog 10 - 18</a:t>
            </a:r>
          </a:p>
          <a:p>
            <a:pPr marL="0" indent="0" defTabSz="1139825" eaLnBrk="1" hangingPunct="1">
              <a:buFont typeface="Wingdings" pitchFamily="2" charset="2"/>
              <a:buNone/>
            </a:pPr>
            <a:r>
              <a:rPr lang="de-DE" altLang="de-DE" smtClean="0"/>
              <a:t>30:	Z-Koordinaten analog 10 - 18</a:t>
            </a:r>
          </a:p>
          <a:p>
            <a:pPr marL="0" indent="0" defTabSz="1139825" eaLnBrk="1" hangingPunct="1">
              <a:buFont typeface="Wingdings" pitchFamily="2" charset="2"/>
              <a:buNone/>
            </a:pPr>
            <a:r>
              <a:rPr lang="de-DE" altLang="de-DE" smtClean="0"/>
              <a:t>40-48: Gleitkommawerte (Texthöhe, Skalierfaktoren usw.)</a:t>
            </a:r>
          </a:p>
          <a:p>
            <a:pPr marL="0" indent="0" defTabSz="1139825" eaLnBrk="1" hangingPunct="1">
              <a:buFont typeface="Wingdings" pitchFamily="2" charset="2"/>
              <a:buNone/>
            </a:pPr>
            <a:r>
              <a:rPr lang="de-DE" altLang="de-DE" smtClean="0"/>
              <a:t>49: Wiederholter Wert - mehrfache Gruppen</a:t>
            </a:r>
          </a:p>
          <a:p>
            <a:pPr marL="0" indent="0" defTabSz="1139825" eaLnBrk="1" hangingPunct="1">
              <a:buFont typeface="Wingdings" pitchFamily="2" charset="2"/>
              <a:buNone/>
            </a:pPr>
            <a:r>
              <a:rPr lang="de-DE" altLang="de-DE" smtClean="0"/>
              <a:t>50-58: Winkel</a:t>
            </a:r>
          </a:p>
          <a:p>
            <a:pPr marL="0" indent="0" defTabSz="1139825" eaLnBrk="1" hangingPunct="1">
              <a:buFont typeface="Wingdings" pitchFamily="2" charset="2"/>
              <a:buNone/>
            </a:pPr>
            <a:r>
              <a:rPr lang="de-DE" altLang="de-DE" smtClean="0"/>
              <a:t>62:	Farbnummer (festgelegt)</a:t>
            </a:r>
          </a:p>
          <a:p>
            <a:pPr marL="0" indent="0" defTabSz="1139825" eaLnBrk="1" hangingPunct="1">
              <a:buFont typeface="Wingdings" pitchFamily="2" charset="2"/>
              <a:buNone/>
            </a:pPr>
            <a:r>
              <a:rPr lang="de-DE" altLang="de-DE" smtClean="0"/>
              <a:t>66:	„Elemente folgen“ Flag (festgelegt)</a:t>
            </a:r>
          </a:p>
          <a:p>
            <a:pPr marL="0" indent="0" defTabSz="1139825" eaLnBrk="1" hangingPunct="1">
              <a:buFont typeface="Wingdings" pitchFamily="2" charset="2"/>
              <a:buNone/>
            </a:pPr>
            <a:r>
              <a:rPr lang="de-DE" altLang="de-DE" smtClean="0"/>
              <a:t>70-78:Ganze Werte, wie wiederholte Zählungen, Flagbits oder Modi</a:t>
            </a:r>
          </a:p>
        </p:txBody>
      </p:sp>
      <p:sp>
        <p:nvSpPr>
          <p:cNvPr id="26630" name="Text Box 1028"/>
          <p:cNvSpPr txBox="1">
            <a:spLocks noChangeArrowheads="1"/>
          </p:cNvSpPr>
          <p:nvPr/>
        </p:nvSpPr>
        <p:spPr bwMode="auto">
          <a:xfrm>
            <a:off x="5930900" y="6324600"/>
            <a:ext cx="2451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900" b="1">
                <a:latin typeface="Arial" charset="0"/>
              </a:rPr>
              <a:t>Quelle: Vorlesungsskript Prof. Kettemann</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DWG-Format</a:t>
            </a:r>
            <a:endParaRPr lang="de-DE" dirty="0"/>
          </a:p>
        </p:txBody>
      </p:sp>
      <p:sp>
        <p:nvSpPr>
          <p:cNvPr id="3" name="Inhaltsplatzhalter 2"/>
          <p:cNvSpPr>
            <a:spLocks noGrp="1"/>
          </p:cNvSpPr>
          <p:nvPr>
            <p:ph idx="1"/>
          </p:nvPr>
        </p:nvSpPr>
        <p:spPr>
          <a:xfrm>
            <a:off x="539750" y="1341438"/>
            <a:ext cx="8135938" cy="1871538"/>
          </a:xfrm>
        </p:spPr>
        <p:txBody>
          <a:bodyPr/>
          <a:lstStyle/>
          <a:p>
            <a:r>
              <a:rPr lang="en-US" dirty="0" err="1"/>
              <a:t>binäres</a:t>
            </a:r>
            <a:r>
              <a:rPr lang="en-US" dirty="0"/>
              <a:t> Format von Autodesk</a:t>
            </a:r>
          </a:p>
          <a:p>
            <a:r>
              <a:rPr lang="en-US" dirty="0"/>
              <a:t>natives </a:t>
            </a:r>
            <a:r>
              <a:rPr lang="en-US" dirty="0" err="1"/>
              <a:t>Speicherformat</a:t>
            </a:r>
            <a:r>
              <a:rPr lang="en-US" dirty="0"/>
              <a:t> von AutoCAD</a:t>
            </a:r>
          </a:p>
          <a:p>
            <a:r>
              <a:rPr lang="en-US" dirty="0" err="1"/>
              <a:t>Dateistruktur</a:t>
            </a:r>
            <a:r>
              <a:rPr lang="en-US" dirty="0"/>
              <a:t> </a:t>
            </a:r>
            <a:r>
              <a:rPr lang="en-US" dirty="0" err="1"/>
              <a:t>nicht</a:t>
            </a:r>
            <a:r>
              <a:rPr lang="en-US" dirty="0"/>
              <a:t> </a:t>
            </a:r>
            <a:r>
              <a:rPr lang="en-US" dirty="0" err="1"/>
              <a:t>offengelegt</a:t>
            </a:r>
            <a:endParaRPr lang="en-US" dirty="0"/>
          </a:p>
          <a:p>
            <a:r>
              <a:rPr lang="en-US" dirty="0" err="1"/>
              <a:t>im</a:t>
            </a:r>
            <a:r>
              <a:rPr lang="en-US" dirty="0"/>
              <a:t> </a:t>
            </a:r>
            <a:r>
              <a:rPr lang="en-US" dirty="0" err="1"/>
              <a:t>Prinzip</a:t>
            </a:r>
            <a:r>
              <a:rPr lang="en-US" dirty="0"/>
              <a:t> </a:t>
            </a:r>
            <a:r>
              <a:rPr lang="en-US" dirty="0" err="1"/>
              <a:t>gleicher</a:t>
            </a:r>
            <a:r>
              <a:rPr lang="en-US" dirty="0"/>
              <a:t> </a:t>
            </a:r>
            <a:r>
              <a:rPr lang="en-US" dirty="0" err="1"/>
              <a:t>Inhalt</a:t>
            </a:r>
            <a:r>
              <a:rPr lang="en-US" dirty="0"/>
              <a:t> </a:t>
            </a:r>
            <a:r>
              <a:rPr lang="en-US" dirty="0" err="1"/>
              <a:t>wie</a:t>
            </a:r>
            <a:r>
              <a:rPr lang="en-US" dirty="0"/>
              <a:t> DXF</a:t>
            </a:r>
          </a:p>
          <a:p>
            <a:endParaRPr lang="de-DE" dirty="0"/>
          </a:p>
        </p:txBody>
      </p:sp>
      <p:sp>
        <p:nvSpPr>
          <p:cNvPr id="4" name="Titel 1"/>
          <p:cNvSpPr txBox="1">
            <a:spLocks/>
          </p:cNvSpPr>
          <p:nvPr/>
        </p:nvSpPr>
        <p:spPr bwMode="auto">
          <a:xfrm>
            <a:off x="539552" y="3501008"/>
            <a:ext cx="81359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a:lstStyle>
          <a:p>
            <a:r>
              <a:rPr lang="en-US" dirty="0"/>
              <a:t>DGN-Format</a:t>
            </a:r>
            <a:endParaRPr lang="de-DE" kern="0" dirty="0"/>
          </a:p>
        </p:txBody>
      </p:sp>
      <p:sp>
        <p:nvSpPr>
          <p:cNvPr id="5" name="Inhaltsplatzhalter 2"/>
          <p:cNvSpPr txBox="1">
            <a:spLocks/>
          </p:cNvSpPr>
          <p:nvPr/>
        </p:nvSpPr>
        <p:spPr bwMode="auto">
          <a:xfrm>
            <a:off x="539552" y="4509120"/>
            <a:ext cx="8135938" cy="1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638"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ea typeface="+mn-ea"/>
                <a:cs typeface="+mn-cs"/>
              </a:defRPr>
            </a:lvl1pPr>
            <a:lvl2pPr marL="889000" indent="-261938" algn="l" rtl="0" eaLnBrk="0" fontAlgn="base" hangingPunct="0">
              <a:spcBef>
                <a:spcPts val="600"/>
              </a:spcBef>
              <a:spcAft>
                <a:spcPct val="0"/>
              </a:spcAft>
              <a:buClr>
                <a:schemeClr val="hlink"/>
              </a:buClr>
              <a:buSzPct val="65000"/>
              <a:buFont typeface="Wingdings" pitchFamily="2" charset="2"/>
              <a:buChar char="¡"/>
              <a:defRPr>
                <a:solidFill>
                  <a:schemeClr val="tx1"/>
                </a:solidFill>
                <a:latin typeface="Calibri" panose="020F0502020204030204" pitchFamily="34" charset="0"/>
              </a:defRPr>
            </a:lvl2pPr>
            <a:lvl3pPr marL="1331913" indent="-258763"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3pPr>
            <a:lvl4pPr marL="1785938" indent="-274638" algn="l" rtl="0" eaLnBrk="0" fontAlgn="base" hangingPunct="0">
              <a:spcBef>
                <a:spcPts val="600"/>
              </a:spcBef>
              <a:spcAft>
                <a:spcPct val="0"/>
              </a:spcAft>
              <a:buClr>
                <a:schemeClr val="hlink"/>
              </a:buClr>
              <a:buSzPct val="75000"/>
              <a:buFont typeface="Wingdings" pitchFamily="2" charset="2"/>
              <a:buChar char="¡"/>
              <a:defRPr>
                <a:solidFill>
                  <a:schemeClr val="tx1"/>
                </a:solidFill>
                <a:latin typeface="Calibri" panose="020F0502020204030204" pitchFamily="34" charset="0"/>
              </a:defRPr>
            </a:lvl4pPr>
            <a:lvl5pPr marL="2239963" indent="-274638" algn="l" rtl="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anose="020F0502020204030204" pitchFamily="34" charset="0"/>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r>
              <a:rPr lang="en-US" dirty="0" err="1"/>
              <a:t>binäres</a:t>
            </a:r>
            <a:r>
              <a:rPr lang="en-US" dirty="0"/>
              <a:t> Format von Bentley</a:t>
            </a:r>
          </a:p>
          <a:p>
            <a:r>
              <a:rPr lang="en-US" dirty="0"/>
              <a:t>natives </a:t>
            </a:r>
            <a:r>
              <a:rPr lang="en-US" dirty="0" err="1"/>
              <a:t>Speicherformat</a:t>
            </a:r>
            <a:r>
              <a:rPr lang="en-US" dirty="0"/>
              <a:t> von </a:t>
            </a:r>
            <a:r>
              <a:rPr lang="en-US" dirty="0" err="1"/>
              <a:t>Microstation</a:t>
            </a:r>
            <a:endParaRPr lang="en-US" dirty="0"/>
          </a:p>
          <a:p>
            <a:r>
              <a:rPr lang="en-US" dirty="0" err="1"/>
              <a:t>erweitert</a:t>
            </a:r>
            <a:r>
              <a:rPr lang="en-US" dirty="0"/>
              <a:t> </a:t>
            </a:r>
            <a:r>
              <a:rPr lang="en-US" dirty="0" err="1"/>
              <a:t>zu</a:t>
            </a:r>
            <a:r>
              <a:rPr lang="en-US" dirty="0"/>
              <a:t> </a:t>
            </a:r>
            <a:r>
              <a:rPr lang="de-DE" dirty="0"/>
              <a:t>Intergraph Standard File Formats (ISFF) für </a:t>
            </a:r>
            <a:r>
              <a:rPr lang="de-DE" dirty="0" err="1"/>
              <a:t>Intergraph‘s</a:t>
            </a:r>
            <a:r>
              <a:rPr lang="de-DE" dirty="0"/>
              <a:t> Interactive Graphics System </a:t>
            </a:r>
            <a:endParaRPr lang="en-US" dirty="0"/>
          </a:p>
          <a:p>
            <a:endParaRPr lang="de-DE" kern="0" dirty="0"/>
          </a:p>
        </p:txBody>
      </p:sp>
    </p:spTree>
    <p:extLst>
      <p:ext uri="{BB962C8B-B14F-4D97-AF65-F5344CB8AC3E}">
        <p14:creationId xmlns:p14="http://schemas.microsoft.com/office/powerpoint/2010/main" val="3837960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7651"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FF3BBA82-22D0-4D15-A224-D2C3C300C9B7}" type="slidenum">
              <a:rPr lang="de-DE" altLang="de-DE" smtClean="0">
                <a:latin typeface="Arial" charset="0"/>
              </a:rPr>
              <a:pPr algn="ctr">
                <a:spcBef>
                  <a:spcPct val="0"/>
                </a:spcBef>
                <a:buClrTx/>
                <a:buSzTx/>
                <a:buFontTx/>
                <a:buNone/>
              </a:pPr>
              <a:t>52</a:t>
            </a:fld>
            <a:endParaRPr lang="de-DE" altLang="de-DE" smtClean="0">
              <a:latin typeface="Arial" charset="0"/>
            </a:endParaRPr>
          </a:p>
        </p:txBody>
      </p:sp>
      <p:sp>
        <p:nvSpPr>
          <p:cNvPr id="27652" name="Rectangle 3"/>
          <p:cNvSpPr>
            <a:spLocks noGrp="1" noChangeArrowheads="1"/>
          </p:cNvSpPr>
          <p:nvPr>
            <p:ph type="body" idx="1"/>
          </p:nvPr>
        </p:nvSpPr>
        <p:spPr/>
        <p:txBody>
          <a:bodyPr/>
          <a:lstStyle/>
          <a:p>
            <a:pPr eaLnBrk="1" hangingPunct="1"/>
            <a:r>
              <a:rPr lang="de-DE" altLang="de-DE" smtClean="0"/>
              <a:t>Zwei Dateien</a:t>
            </a:r>
          </a:p>
          <a:p>
            <a:pPr lvl="1" eaLnBrk="1" hangingPunct="1"/>
            <a:r>
              <a:rPr lang="de-DE" altLang="de-DE" smtClean="0"/>
              <a:t>MIF-Datei (Geometrien und Aufbau der Attributspalten)</a:t>
            </a:r>
          </a:p>
          <a:p>
            <a:pPr lvl="1" eaLnBrk="1" hangingPunct="1"/>
            <a:r>
              <a:rPr lang="de-DE" altLang="de-DE" smtClean="0"/>
              <a:t>MID-Datei (enthält Attributdaten)</a:t>
            </a:r>
          </a:p>
          <a:p>
            <a:pPr lvl="1" eaLnBrk="1" hangingPunct="1"/>
            <a:endParaRPr lang="de-DE" altLang="de-DE" smtClean="0"/>
          </a:p>
          <a:p>
            <a:pPr eaLnBrk="1" hangingPunct="1"/>
            <a:r>
              <a:rPr lang="de-DE" altLang="de-DE" smtClean="0"/>
              <a:t>ASCII-Format</a:t>
            </a:r>
          </a:p>
          <a:p>
            <a:pPr eaLnBrk="1" hangingPunct="1"/>
            <a:endParaRPr lang="de-DE" altLang="de-DE" smtClean="0"/>
          </a:p>
          <a:p>
            <a:pPr eaLnBrk="1" hangingPunct="1"/>
            <a:r>
              <a:rPr lang="de-DE" altLang="de-DE" smtClean="0"/>
              <a:t>Enthält Geometrien, Informationen über SRS, Attribute und Information bzgl. Präsentation</a:t>
            </a:r>
          </a:p>
        </p:txBody>
      </p:sp>
      <p:sp>
        <p:nvSpPr>
          <p:cNvPr id="27653" name="Rectangle 4"/>
          <p:cNvSpPr>
            <a:spLocks noGrp="1" noChangeArrowheads="1"/>
          </p:cNvSpPr>
          <p:nvPr>
            <p:ph type="title"/>
          </p:nvPr>
        </p:nvSpPr>
        <p:spPr>
          <a:xfrm>
            <a:off x="722313" y="188913"/>
            <a:ext cx="7772400" cy="576262"/>
          </a:xfrm>
        </p:spPr>
        <p:txBody>
          <a:bodyPr/>
          <a:lstStyle/>
          <a:p>
            <a:pPr eaLnBrk="1" hangingPunct="1"/>
            <a:r>
              <a:rPr lang="de-DE" altLang="de-DE" smtClean="0"/>
              <a:t>MID / MIF: MapInfo-Tab-Format</a:t>
            </a:r>
          </a:p>
        </p:txBody>
      </p:sp>
      <p:sp>
        <p:nvSpPr>
          <p:cNvPr id="6" name="Rechteck 5"/>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28675"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BC9C4E2B-97D0-4613-BB38-F196842A836B}" type="slidenum">
              <a:rPr lang="de-DE" altLang="de-DE" smtClean="0">
                <a:latin typeface="Arial" charset="0"/>
              </a:rPr>
              <a:pPr algn="ctr">
                <a:spcBef>
                  <a:spcPct val="0"/>
                </a:spcBef>
                <a:buClrTx/>
                <a:buSzTx/>
                <a:buFontTx/>
                <a:buNone/>
              </a:pPr>
              <a:t>53</a:t>
            </a:fld>
            <a:endParaRPr lang="de-DE" altLang="de-DE" smtClean="0">
              <a:latin typeface="Arial" charset="0"/>
            </a:endParaRPr>
          </a:p>
        </p:txBody>
      </p:sp>
      <p:sp>
        <p:nvSpPr>
          <p:cNvPr id="28676" name="Rectangle 1026"/>
          <p:cNvSpPr>
            <a:spLocks noGrp="1" noChangeArrowheads="1"/>
          </p:cNvSpPr>
          <p:nvPr>
            <p:ph type="title"/>
          </p:nvPr>
        </p:nvSpPr>
        <p:spPr/>
        <p:txBody>
          <a:bodyPr/>
          <a:lstStyle/>
          <a:p>
            <a:pPr eaLnBrk="1" hangingPunct="1"/>
            <a:r>
              <a:rPr lang="de-DE" altLang="de-DE" smtClean="0"/>
              <a:t>MID / MIF: Beispiel</a:t>
            </a:r>
          </a:p>
        </p:txBody>
      </p:sp>
      <p:sp>
        <p:nvSpPr>
          <p:cNvPr id="28677" name="Rectangle 1028"/>
          <p:cNvSpPr>
            <a:spLocks noChangeArrowheads="1"/>
          </p:cNvSpPr>
          <p:nvPr/>
        </p:nvSpPr>
        <p:spPr bwMode="auto">
          <a:xfrm>
            <a:off x="304800" y="1052513"/>
            <a:ext cx="3505200" cy="5078412"/>
          </a:xfrm>
          <a:prstGeom prst="rect">
            <a:avLst/>
          </a:prstGeom>
          <a:solidFill>
            <a:schemeClr val="bg1"/>
          </a:solidFill>
          <a:ln w="12700">
            <a:solidFill>
              <a:schemeClr val="tx1"/>
            </a:solidFill>
            <a:prstDash val="dash"/>
            <a:miter lim="800000"/>
            <a:headEnd type="none" w="sm" len="sm"/>
            <a:tailEnd type="none" w="sm" len="sm"/>
          </a:ln>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dirty="0">
                <a:latin typeface="Courier New" pitchFamily="49" charset="0"/>
                <a:cs typeface="Courier New" pitchFamily="49" charset="0"/>
              </a:rPr>
              <a:t>Version 450</a:t>
            </a:r>
          </a:p>
          <a:p>
            <a:pPr eaLnBrk="1" hangingPunct="1">
              <a:spcBef>
                <a:spcPct val="0"/>
              </a:spcBef>
              <a:buClrTx/>
              <a:buSzTx/>
              <a:buFontTx/>
              <a:buNone/>
            </a:pPr>
            <a:r>
              <a:rPr lang="de-DE" altLang="de-DE" sz="1200" b="1" dirty="0" err="1">
                <a:latin typeface="Courier New" pitchFamily="49" charset="0"/>
                <a:cs typeface="Courier New" pitchFamily="49" charset="0"/>
              </a:rPr>
              <a:t>Charset</a:t>
            </a:r>
            <a:r>
              <a:rPr lang="de-DE" altLang="de-DE" sz="1200" b="1" dirty="0">
                <a:latin typeface="Courier New" pitchFamily="49" charset="0"/>
                <a:cs typeface="Courier New" pitchFamily="49" charset="0"/>
              </a:rPr>
              <a:t> "WindowsLatin1"</a:t>
            </a:r>
          </a:p>
          <a:p>
            <a:pPr eaLnBrk="1" hangingPunct="1">
              <a:spcBef>
                <a:spcPct val="0"/>
              </a:spcBef>
              <a:buClrTx/>
              <a:buSzTx/>
              <a:buFontTx/>
              <a:buNone/>
            </a:pPr>
            <a:r>
              <a:rPr lang="de-DE" altLang="de-DE" sz="1200" b="1" dirty="0" err="1">
                <a:latin typeface="Courier New" pitchFamily="49" charset="0"/>
                <a:cs typeface="Courier New" pitchFamily="49" charset="0"/>
              </a:rPr>
              <a:t>Delimiter</a:t>
            </a:r>
            <a:r>
              <a:rPr lang="de-DE" altLang="de-DE" sz="1200" b="1" dirty="0">
                <a:latin typeface="Courier New" pitchFamily="49" charset="0"/>
                <a:cs typeface="Courier New" pitchFamily="49" charset="0"/>
              </a:rPr>
              <a:t> ","</a:t>
            </a:r>
          </a:p>
          <a:p>
            <a:pPr eaLnBrk="1" hangingPunct="1">
              <a:spcBef>
                <a:spcPct val="0"/>
              </a:spcBef>
              <a:buClrTx/>
              <a:buSzTx/>
              <a:buFontTx/>
              <a:buNone/>
            </a:pPr>
            <a:r>
              <a:rPr lang="de-DE" altLang="de-DE" sz="1200" b="1" dirty="0">
                <a:latin typeface="Courier New" pitchFamily="49" charset="0"/>
                <a:cs typeface="Courier New" pitchFamily="49" charset="0"/>
              </a:rPr>
              <a:t>Index 9</a:t>
            </a:r>
          </a:p>
          <a:p>
            <a:pPr eaLnBrk="1" hangingPunct="1">
              <a:spcBef>
                <a:spcPct val="0"/>
              </a:spcBef>
              <a:buClrTx/>
              <a:buSzTx/>
              <a:buFontTx/>
              <a:buNone/>
            </a:pPr>
            <a:r>
              <a:rPr lang="de-DE" altLang="de-DE" sz="1200" b="1" dirty="0" err="1">
                <a:latin typeface="Courier New" pitchFamily="49" charset="0"/>
                <a:cs typeface="Courier New" pitchFamily="49" charset="0"/>
              </a:rPr>
              <a:t>CoordSys</a:t>
            </a:r>
            <a:r>
              <a:rPr lang="de-DE" altLang="de-DE" sz="1200" b="1" dirty="0">
                <a:latin typeface="Courier New" pitchFamily="49" charset="0"/>
                <a:cs typeface="Courier New" pitchFamily="49" charset="0"/>
              </a:rPr>
              <a:t> Earth </a:t>
            </a:r>
            <a:r>
              <a:rPr lang="de-DE" altLang="de-DE" sz="1200" b="1" dirty="0" err="1">
                <a:latin typeface="Courier New" pitchFamily="49" charset="0"/>
                <a:cs typeface="Courier New" pitchFamily="49" charset="0"/>
              </a:rPr>
              <a:t>Projection</a:t>
            </a:r>
            <a:r>
              <a:rPr lang="de-DE" altLang="de-DE" sz="1200" b="1" dirty="0">
                <a:latin typeface="Courier New" pitchFamily="49" charset="0"/>
                <a:cs typeface="Courier New" pitchFamily="49" charset="0"/>
              </a:rPr>
              <a:t> 8, 1000, "m", 9, 0, 1, 3500000, 0 </a:t>
            </a:r>
            <a:r>
              <a:rPr lang="de-DE" altLang="de-DE" sz="1200" b="1" dirty="0" err="1">
                <a:latin typeface="Courier New" pitchFamily="49" charset="0"/>
                <a:cs typeface="Courier New" pitchFamily="49" charset="0"/>
              </a:rPr>
              <a:t>Bounds</a:t>
            </a:r>
            <a:r>
              <a:rPr lang="de-DE" altLang="de-DE" sz="1200" b="1" dirty="0">
                <a:latin typeface="Courier New" pitchFamily="49" charset="0"/>
                <a:cs typeface="Courier New" pitchFamily="49" charset="0"/>
              </a:rPr>
              <a:t> (3400000.0, 5400000.0) (3500000.0, 5500000.0)</a:t>
            </a:r>
          </a:p>
          <a:p>
            <a:pPr eaLnBrk="1" hangingPunct="1">
              <a:spcBef>
                <a:spcPct val="0"/>
              </a:spcBef>
              <a:buClrTx/>
              <a:buSzTx/>
              <a:buFontTx/>
              <a:buNone/>
            </a:pPr>
            <a:r>
              <a:rPr lang="de-DE" altLang="de-DE" sz="1200" b="1" dirty="0">
                <a:latin typeface="Courier New" pitchFamily="49" charset="0"/>
                <a:cs typeface="Courier New" pitchFamily="49" charset="0"/>
              </a:rPr>
              <a:t>Columns 17</a:t>
            </a:r>
          </a:p>
          <a:p>
            <a:pPr eaLnBrk="1" hangingPunct="1">
              <a:spcBef>
                <a:spcPct val="0"/>
              </a:spcBef>
              <a:buClrTx/>
              <a:buSzTx/>
              <a:buFontTx/>
              <a:buNone/>
            </a:pPr>
            <a:r>
              <a:rPr lang="de-DE" altLang="de-DE" sz="1200" b="1" dirty="0">
                <a:latin typeface="Courier New" pitchFamily="49" charset="0"/>
                <a:cs typeface="Courier New" pitchFamily="49" charset="0"/>
              </a:rPr>
              <a:t>  Typ </a:t>
            </a:r>
            <a:r>
              <a:rPr lang="de-DE" altLang="de-DE" sz="1200" b="1" dirty="0" err="1">
                <a:latin typeface="Courier New" pitchFamily="49" charset="0"/>
                <a:cs typeface="Courier New" pitchFamily="49" charset="0"/>
              </a:rPr>
              <a:t>Char</a:t>
            </a:r>
            <a:r>
              <a:rPr lang="de-DE" altLang="de-DE" sz="1200" b="1" dirty="0">
                <a:latin typeface="Courier New" pitchFamily="49" charset="0"/>
                <a:cs typeface="Courier New" pitchFamily="49" charset="0"/>
              </a:rPr>
              <a:t>(10)</a:t>
            </a:r>
          </a:p>
          <a:p>
            <a:pPr eaLnBrk="1" hangingPunct="1">
              <a:spcBef>
                <a:spcPct val="0"/>
              </a:spcBef>
              <a:buClrTx/>
              <a:buSzTx/>
              <a:buFontTx/>
              <a:buNone/>
            </a:pPr>
            <a:r>
              <a:rPr lang="de-DE" altLang="de-DE" sz="1200" b="1" dirty="0">
                <a:latin typeface="Courier New" pitchFamily="49" charset="0"/>
                <a:cs typeface="Courier New" pitchFamily="49" charset="0"/>
              </a:rPr>
              <a:t>  Bezeichnung </a:t>
            </a:r>
            <a:r>
              <a:rPr lang="de-DE" altLang="de-DE" sz="1200" b="1" dirty="0" err="1">
                <a:latin typeface="Courier New" pitchFamily="49" charset="0"/>
                <a:cs typeface="Courier New" pitchFamily="49" charset="0"/>
              </a:rPr>
              <a:t>Char</a:t>
            </a:r>
            <a:r>
              <a:rPr lang="de-DE" altLang="de-DE" sz="1200" b="1" dirty="0">
                <a:latin typeface="Courier New" pitchFamily="49" charset="0"/>
                <a:cs typeface="Courier New" pitchFamily="49" charset="0"/>
              </a:rPr>
              <a:t>(30)</a:t>
            </a:r>
          </a:p>
          <a:p>
            <a:pPr eaLnBrk="1" hangingPunct="1">
              <a:spcBef>
                <a:spcPct val="0"/>
              </a:spcBef>
              <a:buClrTx/>
              <a:buSzTx/>
              <a:buFontTx/>
              <a:buNone/>
            </a:pPr>
            <a:r>
              <a:rPr lang="de-DE" altLang="de-DE" sz="1200" b="1" dirty="0">
                <a:latin typeface="Courier New" pitchFamily="49" charset="0"/>
                <a:cs typeface="Courier New" pitchFamily="49" charset="0"/>
              </a:rPr>
              <a:t>  Lage </a:t>
            </a:r>
            <a:r>
              <a:rPr lang="de-DE" altLang="de-DE" sz="1200" b="1" dirty="0" err="1">
                <a:latin typeface="Courier New" pitchFamily="49" charset="0"/>
                <a:cs typeface="Courier New" pitchFamily="49" charset="0"/>
              </a:rPr>
              <a:t>Char</a:t>
            </a:r>
            <a:r>
              <a:rPr lang="de-DE" altLang="de-DE" sz="1200" b="1" dirty="0">
                <a:latin typeface="Courier New" pitchFamily="49" charset="0"/>
                <a:cs typeface="Courier New" pitchFamily="49" charset="0"/>
              </a:rPr>
              <a:t>(10)</a:t>
            </a:r>
          </a:p>
          <a:p>
            <a:pPr eaLnBrk="1" hangingPunct="1">
              <a:spcBef>
                <a:spcPct val="0"/>
              </a:spcBef>
              <a:buClrTx/>
              <a:buSzTx/>
              <a:buFontTx/>
              <a:buNone/>
            </a:pPr>
            <a:endParaRPr lang="de-DE" altLang="de-DE" sz="1200" b="1" dirty="0">
              <a:latin typeface="Courier New" pitchFamily="49" charset="0"/>
              <a:cs typeface="Courier New" pitchFamily="49" charset="0"/>
            </a:endParaRPr>
          </a:p>
          <a:p>
            <a:pPr eaLnBrk="1" hangingPunct="1">
              <a:spcBef>
                <a:spcPct val="0"/>
              </a:spcBef>
              <a:buClrTx/>
              <a:buSzTx/>
              <a:buFontTx/>
              <a:buNone/>
            </a:pPr>
            <a:r>
              <a:rPr lang="de-DE" altLang="de-DE" sz="1200" b="1" dirty="0">
                <a:latin typeface="Courier New" pitchFamily="49" charset="0"/>
                <a:cs typeface="Courier New" pitchFamily="49" charset="0"/>
              </a:rPr>
              <a:t>Data</a:t>
            </a:r>
          </a:p>
          <a:p>
            <a:pPr eaLnBrk="1" hangingPunct="1">
              <a:spcBef>
                <a:spcPct val="0"/>
              </a:spcBef>
              <a:buClrTx/>
              <a:buSzTx/>
              <a:buFontTx/>
              <a:buNone/>
            </a:pPr>
            <a:endParaRPr lang="de-DE" altLang="de-DE" sz="1200" b="1" dirty="0">
              <a:latin typeface="Courier New" pitchFamily="49" charset="0"/>
              <a:cs typeface="Courier New" pitchFamily="49" charset="0"/>
            </a:endParaRPr>
          </a:p>
          <a:p>
            <a:pPr eaLnBrk="1" hangingPunct="1">
              <a:spcBef>
                <a:spcPct val="0"/>
              </a:spcBef>
              <a:buClrTx/>
              <a:buSzTx/>
              <a:buFontTx/>
              <a:buNone/>
            </a:pPr>
            <a:r>
              <a:rPr lang="de-DE" altLang="de-DE" sz="1200" b="1" dirty="0" err="1">
                <a:latin typeface="Courier New" pitchFamily="49" charset="0"/>
                <a:cs typeface="Courier New" pitchFamily="49" charset="0"/>
              </a:rPr>
              <a:t>Pline</a:t>
            </a:r>
            <a:r>
              <a:rPr lang="de-DE" altLang="de-DE" sz="1200" b="1" dirty="0">
                <a:latin typeface="Courier New" pitchFamily="49" charset="0"/>
                <a:cs typeface="Courier New" pitchFamily="49" charset="0"/>
              </a:rPr>
              <a:t> 9</a:t>
            </a:r>
          </a:p>
          <a:p>
            <a:pPr eaLnBrk="1" hangingPunct="1">
              <a:spcBef>
                <a:spcPct val="0"/>
              </a:spcBef>
              <a:buClrTx/>
              <a:buSzTx/>
              <a:buFontTx/>
              <a:buNone/>
            </a:pPr>
            <a:r>
              <a:rPr lang="de-DE" altLang="de-DE" sz="1200" b="1" dirty="0">
                <a:latin typeface="Courier New" pitchFamily="49" charset="0"/>
                <a:cs typeface="Courier New" pitchFamily="49" charset="0"/>
              </a:rPr>
              <a:t>3462767.3 5422786.55</a:t>
            </a:r>
          </a:p>
          <a:p>
            <a:pPr eaLnBrk="1" hangingPunct="1">
              <a:spcBef>
                <a:spcPct val="0"/>
              </a:spcBef>
              <a:buClrTx/>
              <a:buSzTx/>
              <a:buFontTx/>
              <a:buNone/>
            </a:pPr>
            <a:r>
              <a:rPr lang="de-DE" altLang="de-DE" sz="1200" b="1" dirty="0">
                <a:latin typeface="Courier New" pitchFamily="49" charset="0"/>
                <a:cs typeface="Courier New" pitchFamily="49" charset="0"/>
              </a:rPr>
              <a:t>3462800.06 5422839.77</a:t>
            </a:r>
          </a:p>
          <a:p>
            <a:pPr eaLnBrk="1" hangingPunct="1">
              <a:spcBef>
                <a:spcPct val="0"/>
              </a:spcBef>
              <a:buClrTx/>
              <a:buSzTx/>
              <a:buFontTx/>
              <a:buNone/>
            </a:pPr>
            <a:r>
              <a:rPr lang="de-DE" altLang="de-DE" sz="1200" b="1" dirty="0">
                <a:latin typeface="Courier New" pitchFamily="49" charset="0"/>
                <a:cs typeface="Courier New" pitchFamily="49" charset="0"/>
              </a:rPr>
              <a:t>3462827.05 5422890.04</a:t>
            </a:r>
          </a:p>
          <a:p>
            <a:pPr eaLnBrk="1" hangingPunct="1">
              <a:spcBef>
                <a:spcPct val="0"/>
              </a:spcBef>
              <a:buClrTx/>
              <a:buSzTx/>
              <a:buFontTx/>
              <a:buNone/>
            </a:pPr>
            <a:r>
              <a:rPr lang="de-DE" altLang="de-DE" sz="1200" b="1" dirty="0">
                <a:latin typeface="Courier New" pitchFamily="49" charset="0"/>
                <a:cs typeface="Courier New" pitchFamily="49" charset="0"/>
              </a:rPr>
              <a:t>3462865.15 5422961.95</a:t>
            </a:r>
          </a:p>
          <a:p>
            <a:pPr eaLnBrk="1" hangingPunct="1">
              <a:spcBef>
                <a:spcPct val="0"/>
              </a:spcBef>
              <a:buClrTx/>
              <a:buSzTx/>
              <a:buFontTx/>
              <a:buNone/>
            </a:pPr>
            <a:r>
              <a:rPr lang="de-DE" altLang="de-DE" sz="1200" b="1" dirty="0">
                <a:latin typeface="Courier New" pitchFamily="49" charset="0"/>
                <a:cs typeface="Courier New" pitchFamily="49" charset="0"/>
              </a:rPr>
              <a:t>3462899.18 5423032.62</a:t>
            </a:r>
          </a:p>
          <a:p>
            <a:pPr eaLnBrk="1" hangingPunct="1">
              <a:spcBef>
                <a:spcPct val="0"/>
              </a:spcBef>
              <a:buClrTx/>
              <a:buSzTx/>
              <a:buFontTx/>
              <a:buNone/>
            </a:pPr>
            <a:r>
              <a:rPr lang="de-DE" altLang="de-DE" sz="1200" b="1" dirty="0">
                <a:latin typeface="Courier New" pitchFamily="49" charset="0"/>
                <a:cs typeface="Courier New" pitchFamily="49" charset="0"/>
              </a:rPr>
              <a:t>3462931.52 5423090.95</a:t>
            </a:r>
          </a:p>
          <a:p>
            <a:pPr eaLnBrk="1" hangingPunct="1">
              <a:spcBef>
                <a:spcPct val="0"/>
              </a:spcBef>
              <a:buClrTx/>
              <a:buSzTx/>
              <a:buFontTx/>
              <a:buNone/>
            </a:pPr>
            <a:r>
              <a:rPr lang="de-DE" altLang="de-DE" sz="1200" b="1" dirty="0">
                <a:latin typeface="Courier New" pitchFamily="49" charset="0"/>
                <a:cs typeface="Courier New" pitchFamily="49" charset="0"/>
              </a:rPr>
              <a:t>3462968.97 5423154.38</a:t>
            </a:r>
          </a:p>
          <a:p>
            <a:pPr eaLnBrk="1" hangingPunct="1">
              <a:spcBef>
                <a:spcPct val="0"/>
              </a:spcBef>
              <a:buClrTx/>
              <a:buSzTx/>
              <a:buFontTx/>
              <a:buNone/>
            </a:pPr>
            <a:r>
              <a:rPr lang="de-DE" altLang="de-DE" sz="1200" b="1" dirty="0">
                <a:latin typeface="Courier New" pitchFamily="49" charset="0"/>
                <a:cs typeface="Courier New" pitchFamily="49" charset="0"/>
              </a:rPr>
              <a:t>3463009.32 5423188.82</a:t>
            </a:r>
          </a:p>
          <a:p>
            <a:pPr eaLnBrk="1" hangingPunct="1">
              <a:spcBef>
                <a:spcPct val="0"/>
              </a:spcBef>
              <a:buClrTx/>
              <a:buSzTx/>
              <a:buFontTx/>
              <a:buNone/>
            </a:pPr>
            <a:r>
              <a:rPr lang="de-DE" altLang="de-DE" sz="1200" b="1" dirty="0">
                <a:latin typeface="Courier New" pitchFamily="49" charset="0"/>
                <a:cs typeface="Courier New" pitchFamily="49" charset="0"/>
              </a:rPr>
              <a:t>3463061.95 5423228.03</a:t>
            </a:r>
          </a:p>
          <a:p>
            <a:pPr eaLnBrk="1" hangingPunct="1">
              <a:spcBef>
                <a:spcPct val="0"/>
              </a:spcBef>
              <a:buClrTx/>
              <a:buSzTx/>
              <a:buFontTx/>
              <a:buNone/>
            </a:pPr>
            <a:r>
              <a:rPr lang="de-DE" altLang="de-DE" sz="1200" b="1" dirty="0">
                <a:latin typeface="Courier New" pitchFamily="49" charset="0"/>
                <a:cs typeface="Courier New" pitchFamily="49" charset="0"/>
              </a:rPr>
              <a:t>    Pen (50,23,53248) </a:t>
            </a:r>
          </a:p>
          <a:p>
            <a:pPr eaLnBrk="1" hangingPunct="1">
              <a:spcBef>
                <a:spcPct val="0"/>
              </a:spcBef>
              <a:buClrTx/>
              <a:buSzTx/>
              <a:buFontTx/>
              <a:buNone/>
            </a:pPr>
            <a:r>
              <a:rPr lang="de-DE" altLang="de-DE" sz="1200" b="1" dirty="0">
                <a:latin typeface="Courier New" pitchFamily="49" charset="0"/>
                <a:cs typeface="Courier New" pitchFamily="49" charset="0"/>
              </a:rPr>
              <a:t>...</a:t>
            </a:r>
          </a:p>
        </p:txBody>
      </p:sp>
      <p:sp>
        <p:nvSpPr>
          <p:cNvPr id="28678" name="Rectangle 1030"/>
          <p:cNvSpPr>
            <a:spLocks noChangeArrowheads="1"/>
          </p:cNvSpPr>
          <p:nvPr/>
        </p:nvSpPr>
        <p:spPr bwMode="auto">
          <a:xfrm>
            <a:off x="5562600" y="3276600"/>
            <a:ext cx="2895600" cy="2112963"/>
          </a:xfrm>
          <a:prstGeom prst="rect">
            <a:avLst/>
          </a:prstGeom>
          <a:noFill/>
          <a:ln w="127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dirty="0">
                <a:latin typeface="Courier New" pitchFamily="49" charset="0"/>
                <a:cs typeface="Courier New" pitchFamily="49" charset="0"/>
              </a:rPr>
              <a:t>"L","L609-010","FS"</a:t>
            </a:r>
          </a:p>
          <a:p>
            <a:pPr eaLnBrk="1" hangingPunct="1">
              <a:spcBef>
                <a:spcPct val="0"/>
              </a:spcBef>
              <a:buClrTx/>
              <a:buSzTx/>
              <a:buFontTx/>
              <a:buNone/>
            </a:pPr>
            <a:r>
              <a:rPr lang="de-DE" altLang="de-DE" sz="1200" b="1" dirty="0">
                <a:latin typeface="Courier New" pitchFamily="49" charset="0"/>
                <a:cs typeface="Courier New" pitchFamily="49" charset="0"/>
              </a:rPr>
              <a:t>"L","L609-010","FS"</a:t>
            </a:r>
          </a:p>
          <a:p>
            <a:pPr eaLnBrk="1" hangingPunct="1">
              <a:spcBef>
                <a:spcPct val="0"/>
              </a:spcBef>
              <a:buClrTx/>
              <a:buSzTx/>
              <a:buFontTx/>
              <a:buNone/>
            </a:pPr>
            <a:r>
              <a:rPr lang="de-DE" altLang="de-DE" sz="1200" b="1" dirty="0">
                <a:latin typeface="Courier New" pitchFamily="49" charset="0"/>
                <a:cs typeface="Courier New" pitchFamily="49" charset="0"/>
              </a:rPr>
              <a:t>"L","L623-080","FS"</a:t>
            </a:r>
          </a:p>
          <a:p>
            <a:pPr eaLnBrk="1" hangingPunct="1">
              <a:spcBef>
                <a:spcPct val="0"/>
              </a:spcBef>
              <a:buClrTx/>
              <a:buSzTx/>
              <a:buFontTx/>
              <a:buNone/>
            </a:pPr>
            <a:r>
              <a:rPr lang="de-DE" altLang="de-DE" sz="1200" b="1" dirty="0">
                <a:latin typeface="Courier New" pitchFamily="49" charset="0"/>
                <a:cs typeface="Courier New" pitchFamily="49" charset="0"/>
              </a:rPr>
              <a:t>"L","L623-070","OD"</a:t>
            </a:r>
          </a:p>
          <a:p>
            <a:pPr eaLnBrk="1" hangingPunct="1">
              <a:spcBef>
                <a:spcPct val="0"/>
              </a:spcBef>
              <a:buClrTx/>
              <a:buSzTx/>
              <a:buFontTx/>
              <a:buNone/>
            </a:pPr>
            <a:r>
              <a:rPr lang="de-DE" altLang="de-DE" sz="1200" b="1" dirty="0">
                <a:latin typeface="Courier New" pitchFamily="49" charset="0"/>
                <a:cs typeface="Courier New" pitchFamily="49" charset="0"/>
              </a:rPr>
              <a:t>"L","L623-060","OD"</a:t>
            </a:r>
          </a:p>
          <a:p>
            <a:pPr eaLnBrk="1" hangingPunct="1">
              <a:spcBef>
                <a:spcPct val="0"/>
              </a:spcBef>
              <a:buClrTx/>
              <a:buSzTx/>
              <a:buFontTx/>
              <a:buNone/>
            </a:pPr>
            <a:r>
              <a:rPr lang="de-DE" altLang="de-DE" sz="1200" b="1" dirty="0">
                <a:latin typeface="Courier New" pitchFamily="49" charset="0"/>
                <a:cs typeface="Courier New" pitchFamily="49" charset="0"/>
              </a:rPr>
              <a:t>"L","L623-050","OD"</a:t>
            </a:r>
          </a:p>
          <a:p>
            <a:pPr eaLnBrk="1" hangingPunct="1">
              <a:spcBef>
                <a:spcPct val="0"/>
              </a:spcBef>
              <a:buClrTx/>
              <a:buSzTx/>
              <a:buFontTx/>
              <a:buNone/>
            </a:pPr>
            <a:r>
              <a:rPr lang="de-DE" altLang="de-DE" sz="1200" b="1" dirty="0">
                <a:latin typeface="Courier New" pitchFamily="49" charset="0"/>
                <a:cs typeface="Courier New" pitchFamily="49" charset="0"/>
              </a:rPr>
              <a:t>"L","L623-040","OD"</a:t>
            </a:r>
          </a:p>
          <a:p>
            <a:pPr eaLnBrk="1" hangingPunct="1">
              <a:spcBef>
                <a:spcPct val="0"/>
              </a:spcBef>
              <a:buClrTx/>
              <a:buSzTx/>
              <a:buFontTx/>
              <a:buNone/>
            </a:pPr>
            <a:r>
              <a:rPr lang="de-DE" altLang="de-DE" sz="1200" b="1" dirty="0">
                <a:latin typeface="Courier New" pitchFamily="49" charset="0"/>
                <a:cs typeface="Courier New" pitchFamily="49" charset="0"/>
              </a:rPr>
              <a:t>"L","L623-030","FS"</a:t>
            </a:r>
          </a:p>
          <a:p>
            <a:pPr eaLnBrk="1" hangingPunct="1">
              <a:spcBef>
                <a:spcPct val="0"/>
              </a:spcBef>
              <a:buClrTx/>
              <a:buSzTx/>
              <a:buFontTx/>
              <a:buNone/>
            </a:pPr>
            <a:r>
              <a:rPr lang="de-DE" altLang="de-DE" sz="1200" b="1" dirty="0">
                <a:latin typeface="Courier New" pitchFamily="49" charset="0"/>
                <a:cs typeface="Courier New" pitchFamily="49" charset="0"/>
              </a:rPr>
              <a:t>"L","L623-020","FS"</a:t>
            </a:r>
          </a:p>
          <a:p>
            <a:pPr eaLnBrk="1" hangingPunct="1">
              <a:spcBef>
                <a:spcPct val="0"/>
              </a:spcBef>
              <a:buClrTx/>
              <a:buSzTx/>
              <a:buFontTx/>
              <a:buNone/>
            </a:pPr>
            <a:r>
              <a:rPr lang="de-DE" altLang="de-DE" sz="1200" b="1" dirty="0">
                <a:latin typeface="Courier New" pitchFamily="49" charset="0"/>
                <a:cs typeface="Courier New" pitchFamily="49" charset="0"/>
              </a:rPr>
              <a:t>"L","L623-010","OD"</a:t>
            </a:r>
          </a:p>
          <a:p>
            <a:pPr eaLnBrk="1" hangingPunct="1">
              <a:spcBef>
                <a:spcPct val="0"/>
              </a:spcBef>
              <a:buClrTx/>
              <a:buSzTx/>
              <a:buFontTx/>
              <a:buNone/>
            </a:pPr>
            <a:r>
              <a:rPr lang="de-DE" altLang="de-DE" sz="1200" b="1" dirty="0">
                <a:latin typeface="Courier New" pitchFamily="49" charset="0"/>
                <a:cs typeface="Courier New" pitchFamily="49" charset="0"/>
              </a:rPr>
              <a:t>...</a:t>
            </a:r>
          </a:p>
        </p:txBody>
      </p:sp>
      <p:sp>
        <p:nvSpPr>
          <p:cNvPr id="28679" name="AutoShape 1032"/>
          <p:cNvSpPr>
            <a:spLocks/>
          </p:cNvSpPr>
          <p:nvPr/>
        </p:nvSpPr>
        <p:spPr bwMode="auto">
          <a:xfrm>
            <a:off x="3886200" y="2209800"/>
            <a:ext cx="76200" cy="457200"/>
          </a:xfrm>
          <a:prstGeom prst="rightBrace">
            <a:avLst>
              <a:gd name="adj1" fmla="val 50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28680" name="AutoShape 1033"/>
          <p:cNvSpPr>
            <a:spLocks/>
          </p:cNvSpPr>
          <p:nvPr/>
        </p:nvSpPr>
        <p:spPr bwMode="auto">
          <a:xfrm>
            <a:off x="3886200" y="2667000"/>
            <a:ext cx="76200" cy="762000"/>
          </a:xfrm>
          <a:prstGeom prst="rightBrace">
            <a:avLst>
              <a:gd name="adj1" fmla="val 83333"/>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28681" name="AutoShape 1034"/>
          <p:cNvSpPr>
            <a:spLocks/>
          </p:cNvSpPr>
          <p:nvPr/>
        </p:nvSpPr>
        <p:spPr bwMode="auto">
          <a:xfrm>
            <a:off x="3886200" y="4038600"/>
            <a:ext cx="76200" cy="1981200"/>
          </a:xfrm>
          <a:prstGeom prst="rightBrace">
            <a:avLst>
              <a:gd name="adj1" fmla="val 216667"/>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28682" name="Text Box 1035"/>
          <p:cNvSpPr txBox="1">
            <a:spLocks noChangeArrowheads="1"/>
          </p:cNvSpPr>
          <p:nvPr/>
        </p:nvSpPr>
        <p:spPr bwMode="auto">
          <a:xfrm>
            <a:off x="3946525" y="2243138"/>
            <a:ext cx="1366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Koord.-Sys.</a:t>
            </a:r>
          </a:p>
        </p:txBody>
      </p:sp>
      <p:sp>
        <p:nvSpPr>
          <p:cNvPr id="28683" name="Text Box 1036"/>
          <p:cNvSpPr txBox="1">
            <a:spLocks noChangeArrowheads="1"/>
          </p:cNvSpPr>
          <p:nvPr/>
        </p:nvSpPr>
        <p:spPr bwMode="auto">
          <a:xfrm>
            <a:off x="3962400" y="2803525"/>
            <a:ext cx="100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Attribut-definition</a:t>
            </a:r>
          </a:p>
        </p:txBody>
      </p:sp>
      <p:sp>
        <p:nvSpPr>
          <p:cNvPr id="28684" name="Text Box 1037"/>
          <p:cNvSpPr txBox="1">
            <a:spLocks noChangeArrowheads="1"/>
          </p:cNvSpPr>
          <p:nvPr/>
        </p:nvSpPr>
        <p:spPr bwMode="auto">
          <a:xfrm>
            <a:off x="3962400" y="3652838"/>
            <a:ext cx="1401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Beginn</a:t>
            </a:r>
            <a:br>
              <a:rPr lang="de-DE" altLang="de-DE" sz="1200" b="1">
                <a:latin typeface="Arial" charset="0"/>
              </a:rPr>
            </a:br>
            <a:r>
              <a:rPr lang="de-DE" altLang="de-DE" sz="1200" b="1">
                <a:latin typeface="Arial" charset="0"/>
              </a:rPr>
              <a:t>Geometrie-information</a:t>
            </a:r>
          </a:p>
        </p:txBody>
      </p:sp>
      <p:sp>
        <p:nvSpPr>
          <p:cNvPr id="28685" name="Text Box 1038"/>
          <p:cNvSpPr txBox="1">
            <a:spLocks noChangeArrowheads="1"/>
          </p:cNvSpPr>
          <p:nvPr/>
        </p:nvSpPr>
        <p:spPr bwMode="auto">
          <a:xfrm>
            <a:off x="3962400" y="4556125"/>
            <a:ext cx="16017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1. Polylinie, 9 Stützpunkte, einschl. Präsentations-angaben</a:t>
            </a:r>
          </a:p>
        </p:txBody>
      </p:sp>
      <p:sp>
        <p:nvSpPr>
          <p:cNvPr id="28686" name="Text Box 1039"/>
          <p:cNvSpPr txBox="1">
            <a:spLocks noChangeArrowheads="1"/>
          </p:cNvSpPr>
          <p:nvPr/>
        </p:nvSpPr>
        <p:spPr bwMode="auto">
          <a:xfrm>
            <a:off x="2727325" y="5775325"/>
            <a:ext cx="547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600" b="1">
                <a:latin typeface="Arial" charset="0"/>
              </a:rPr>
              <a:t>.mif</a:t>
            </a:r>
          </a:p>
        </p:txBody>
      </p:sp>
      <p:sp>
        <p:nvSpPr>
          <p:cNvPr id="28687" name="Text Box 1040"/>
          <p:cNvSpPr txBox="1">
            <a:spLocks noChangeArrowheads="1"/>
          </p:cNvSpPr>
          <p:nvPr/>
        </p:nvSpPr>
        <p:spPr bwMode="auto">
          <a:xfrm>
            <a:off x="7758113" y="4724400"/>
            <a:ext cx="60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600" b="1">
                <a:latin typeface="Arial" charset="0"/>
              </a:rPr>
              <a:t>.mid</a:t>
            </a:r>
          </a:p>
        </p:txBody>
      </p:sp>
      <p:sp>
        <p:nvSpPr>
          <p:cNvPr id="28688" name="Line 1041"/>
          <p:cNvSpPr>
            <a:spLocks noChangeShapeType="1"/>
          </p:cNvSpPr>
          <p:nvPr/>
        </p:nvSpPr>
        <p:spPr bwMode="auto">
          <a:xfrm>
            <a:off x="4841875" y="3246438"/>
            <a:ext cx="522288" cy="327025"/>
          </a:xfrm>
          <a:prstGeom prst="line">
            <a:avLst/>
          </a:prstGeom>
          <a:noFill/>
          <a:ln w="38100">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8689" name="AutoShape 1042"/>
          <p:cNvSpPr>
            <a:spLocks/>
          </p:cNvSpPr>
          <p:nvPr/>
        </p:nvSpPr>
        <p:spPr bwMode="auto">
          <a:xfrm rot="5400000">
            <a:off x="6285707" y="4837906"/>
            <a:ext cx="76200" cy="1525587"/>
          </a:xfrm>
          <a:prstGeom prst="rightBrace">
            <a:avLst>
              <a:gd name="adj1" fmla="val 16684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28690" name="Text Box 1043"/>
          <p:cNvSpPr txBox="1">
            <a:spLocks noChangeArrowheads="1"/>
          </p:cNvSpPr>
          <p:nvPr/>
        </p:nvSpPr>
        <p:spPr bwMode="auto">
          <a:xfrm>
            <a:off x="5003800" y="5673725"/>
            <a:ext cx="459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Jeweils 1 Sachdatensatz pro Geometrieobjekt</a:t>
            </a:r>
          </a:p>
        </p:txBody>
      </p:sp>
      <p:sp>
        <p:nvSpPr>
          <p:cNvPr id="28691" name="Rectangle 1044"/>
          <p:cNvSpPr>
            <a:spLocks noChangeArrowheads="1"/>
          </p:cNvSpPr>
          <p:nvPr/>
        </p:nvSpPr>
        <p:spPr bwMode="auto">
          <a:xfrm>
            <a:off x="5562600" y="685800"/>
            <a:ext cx="2895600" cy="2492375"/>
          </a:xfrm>
          <a:prstGeom prst="rect">
            <a:avLst/>
          </a:prstGeom>
          <a:solidFill>
            <a:schemeClr val="bg1"/>
          </a:solidFill>
          <a:ln w="12700">
            <a:solidFill>
              <a:schemeClr val="tx1"/>
            </a:solidFill>
            <a:prstDash val="dash"/>
            <a:miter lim="800000"/>
            <a:headEnd type="none" w="sm" len="sm"/>
            <a:tailEnd type="none" w="sm" len="sm"/>
          </a:ln>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Courier New" pitchFamily="49" charset="0"/>
                <a:cs typeface="Courier New" pitchFamily="49" charset="0"/>
              </a:rPr>
              <a:t>…</a:t>
            </a:r>
          </a:p>
          <a:p>
            <a:pPr eaLnBrk="1" hangingPunct="1">
              <a:spcBef>
                <a:spcPct val="0"/>
              </a:spcBef>
              <a:buClrTx/>
              <a:buSzTx/>
              <a:buFontTx/>
              <a:buNone/>
            </a:pPr>
            <a:r>
              <a:rPr lang="de-DE" altLang="de-DE" sz="1200" b="1">
                <a:latin typeface="Courier New" pitchFamily="49" charset="0"/>
                <a:cs typeface="Courier New" pitchFamily="49" charset="0"/>
              </a:rPr>
              <a:t>Region  1</a:t>
            </a:r>
          </a:p>
          <a:p>
            <a:pPr eaLnBrk="1" hangingPunct="1">
              <a:spcBef>
                <a:spcPct val="0"/>
              </a:spcBef>
              <a:buClrTx/>
              <a:buSzTx/>
              <a:buFontTx/>
              <a:buNone/>
            </a:pPr>
            <a:r>
              <a:rPr lang="de-DE" altLang="de-DE" sz="1200" b="1">
                <a:latin typeface="Courier New" pitchFamily="49" charset="0"/>
                <a:cs typeface="Courier New" pitchFamily="49" charset="0"/>
              </a:rPr>
              <a:t>  6</a:t>
            </a:r>
          </a:p>
          <a:p>
            <a:pPr eaLnBrk="1" hangingPunct="1">
              <a:spcBef>
                <a:spcPct val="0"/>
              </a:spcBef>
              <a:buClrTx/>
              <a:buSzTx/>
              <a:buFontTx/>
              <a:buNone/>
            </a:pPr>
            <a:r>
              <a:rPr lang="de-DE" altLang="de-DE" sz="1200" b="1">
                <a:latin typeface="Courier New" pitchFamily="49" charset="0"/>
                <a:cs typeface="Courier New" pitchFamily="49" charset="0"/>
              </a:rPr>
              <a:t>3454511.98 5425998.66</a:t>
            </a:r>
          </a:p>
          <a:p>
            <a:pPr eaLnBrk="1" hangingPunct="1">
              <a:spcBef>
                <a:spcPct val="0"/>
              </a:spcBef>
              <a:buClrTx/>
              <a:buSzTx/>
              <a:buFontTx/>
              <a:buNone/>
            </a:pPr>
            <a:r>
              <a:rPr lang="de-DE" altLang="de-DE" sz="1200" b="1">
                <a:latin typeface="Courier New" pitchFamily="49" charset="0"/>
                <a:cs typeface="Courier New" pitchFamily="49" charset="0"/>
              </a:rPr>
              <a:t>3454300.51 5425684.87</a:t>
            </a:r>
          </a:p>
          <a:p>
            <a:pPr eaLnBrk="1" hangingPunct="1">
              <a:spcBef>
                <a:spcPct val="0"/>
              </a:spcBef>
              <a:buClrTx/>
              <a:buSzTx/>
              <a:buFontTx/>
              <a:buNone/>
            </a:pPr>
            <a:r>
              <a:rPr lang="de-DE" altLang="de-DE" sz="1200" b="1">
                <a:latin typeface="Courier New" pitchFamily="49" charset="0"/>
                <a:cs typeface="Courier New" pitchFamily="49" charset="0"/>
              </a:rPr>
              <a:t>3454593.84 5425275.57</a:t>
            </a:r>
          </a:p>
          <a:p>
            <a:pPr eaLnBrk="1" hangingPunct="1">
              <a:spcBef>
                <a:spcPct val="0"/>
              </a:spcBef>
              <a:buClrTx/>
              <a:buSzTx/>
              <a:buFontTx/>
              <a:buNone/>
            </a:pPr>
            <a:r>
              <a:rPr lang="de-DE" altLang="de-DE" sz="1200" b="1">
                <a:latin typeface="Courier New" pitchFamily="49" charset="0"/>
                <a:cs typeface="Courier New" pitchFamily="49" charset="0"/>
              </a:rPr>
              <a:t>3455235.07 5425439.29</a:t>
            </a:r>
          </a:p>
          <a:p>
            <a:pPr eaLnBrk="1" hangingPunct="1">
              <a:spcBef>
                <a:spcPct val="0"/>
              </a:spcBef>
              <a:buClrTx/>
              <a:buSzTx/>
              <a:buFontTx/>
              <a:buNone/>
            </a:pPr>
            <a:r>
              <a:rPr lang="de-DE" altLang="de-DE" sz="1200" b="1">
                <a:latin typeface="Courier New" pitchFamily="49" charset="0"/>
                <a:cs typeface="Courier New" pitchFamily="49" charset="0"/>
              </a:rPr>
              <a:t>3454975.85 5425705.33</a:t>
            </a:r>
          </a:p>
          <a:p>
            <a:pPr eaLnBrk="1" hangingPunct="1">
              <a:spcBef>
                <a:spcPct val="0"/>
              </a:spcBef>
              <a:buClrTx/>
              <a:buSzTx/>
              <a:buFontTx/>
              <a:buNone/>
            </a:pPr>
            <a:r>
              <a:rPr lang="de-DE" altLang="de-DE" sz="1200" b="1">
                <a:latin typeface="Courier New" pitchFamily="49" charset="0"/>
                <a:cs typeface="Courier New" pitchFamily="49" charset="0"/>
              </a:rPr>
              <a:t>3454511.98 5425998.66</a:t>
            </a:r>
          </a:p>
          <a:p>
            <a:pPr eaLnBrk="1" hangingPunct="1">
              <a:spcBef>
                <a:spcPct val="0"/>
              </a:spcBef>
              <a:buClrTx/>
              <a:buSzTx/>
              <a:buFontTx/>
              <a:buNone/>
            </a:pPr>
            <a:r>
              <a:rPr lang="de-DE" altLang="de-DE" sz="1200" b="1">
                <a:latin typeface="Courier New" pitchFamily="49" charset="0"/>
                <a:cs typeface="Courier New" pitchFamily="49" charset="0"/>
              </a:rPr>
              <a:t>    Pen (1,2,65280) </a:t>
            </a:r>
          </a:p>
          <a:p>
            <a:pPr eaLnBrk="1" hangingPunct="1">
              <a:spcBef>
                <a:spcPct val="0"/>
              </a:spcBef>
              <a:buClrTx/>
              <a:buSzTx/>
              <a:buFontTx/>
              <a:buNone/>
            </a:pPr>
            <a:r>
              <a:rPr lang="de-DE" altLang="de-DE" sz="1200" b="1">
                <a:latin typeface="Courier New" pitchFamily="49" charset="0"/>
                <a:cs typeface="Courier New" pitchFamily="49" charset="0"/>
              </a:rPr>
              <a:t>    Brush (6,65280)</a:t>
            </a:r>
          </a:p>
          <a:p>
            <a:pPr eaLnBrk="1" hangingPunct="1">
              <a:spcBef>
                <a:spcPct val="0"/>
              </a:spcBef>
              <a:buClrTx/>
              <a:buSzTx/>
              <a:buFontTx/>
              <a:buNone/>
            </a:pPr>
            <a:r>
              <a:rPr lang="de-DE" altLang="de-DE" sz="1200" b="1">
                <a:latin typeface="Courier New" pitchFamily="49" charset="0"/>
                <a:cs typeface="Courier New" pitchFamily="49" charset="0"/>
              </a:rPr>
              <a:t>    Center 3454767.79 5425637.11</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41110F30-306D-469C-99A4-144D99FE8FB3}" type="slidenum">
              <a:rPr lang="de-DE" altLang="de-DE" smtClean="0">
                <a:latin typeface="Arial" charset="0"/>
              </a:rPr>
              <a:pPr algn="ctr">
                <a:spcBef>
                  <a:spcPct val="0"/>
                </a:spcBef>
                <a:buClrTx/>
                <a:buSzTx/>
                <a:buFontTx/>
                <a:buNone/>
              </a:pPr>
              <a:t>54</a:t>
            </a:fld>
            <a:endParaRPr lang="de-DE" altLang="de-DE" smtClean="0">
              <a:latin typeface="Arial" charset="0"/>
            </a:endParaRPr>
          </a:p>
        </p:txBody>
      </p:sp>
      <p:sp>
        <p:nvSpPr>
          <p:cNvPr id="29700" name="Rectangle 2"/>
          <p:cNvSpPr>
            <a:spLocks noGrp="1" noChangeArrowheads="1"/>
          </p:cNvSpPr>
          <p:nvPr>
            <p:ph type="title"/>
          </p:nvPr>
        </p:nvSpPr>
        <p:spPr/>
        <p:txBody>
          <a:bodyPr/>
          <a:lstStyle/>
          <a:p>
            <a:pPr eaLnBrk="1" hangingPunct="1"/>
            <a:endParaRPr lang="de-DE" altLang="de-DE" smtClean="0"/>
          </a:p>
        </p:txBody>
      </p:sp>
      <p:sp>
        <p:nvSpPr>
          <p:cNvPr id="29701" name="Rectangle 4"/>
          <p:cNvSpPr>
            <a:spLocks noChangeArrowheads="1"/>
          </p:cNvSpPr>
          <p:nvPr/>
        </p:nvSpPr>
        <p:spPr bwMode="auto">
          <a:xfrm>
            <a:off x="395288" y="1220242"/>
            <a:ext cx="3744912" cy="3970337"/>
          </a:xfrm>
          <a:prstGeom prst="rect">
            <a:avLst/>
          </a:prstGeom>
          <a:noFill/>
          <a:ln w="12700">
            <a:solidFill>
              <a:schemeClr val="tx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Courier New" pitchFamily="49" charset="0"/>
                <a:cs typeface="Courier New" pitchFamily="49" charset="0"/>
              </a:rPr>
              <a:t>…</a:t>
            </a:r>
          </a:p>
          <a:p>
            <a:pPr eaLnBrk="1" hangingPunct="1">
              <a:spcBef>
                <a:spcPct val="0"/>
              </a:spcBef>
              <a:buClrTx/>
              <a:buSzTx/>
              <a:buFontTx/>
              <a:buNone/>
            </a:pPr>
            <a:r>
              <a:rPr lang="de-DE" altLang="de-DE" sz="1200" b="1">
                <a:latin typeface="Courier New" pitchFamily="49" charset="0"/>
                <a:cs typeface="Courier New" pitchFamily="49" charset="0"/>
              </a:rPr>
              <a:t>Columns 16</a:t>
            </a:r>
          </a:p>
          <a:p>
            <a:pPr eaLnBrk="1" hangingPunct="1">
              <a:spcBef>
                <a:spcPct val="0"/>
              </a:spcBef>
              <a:buClrTx/>
              <a:buSzTx/>
              <a:buFontTx/>
              <a:buNone/>
            </a:pPr>
            <a:r>
              <a:rPr lang="de-DE" altLang="de-DE" sz="1200" b="1">
                <a:latin typeface="Courier New" pitchFamily="49" charset="0"/>
                <a:cs typeface="Courier New" pitchFamily="49" charset="0"/>
              </a:rPr>
              <a:t>  Baumnummer Integer</a:t>
            </a:r>
          </a:p>
          <a:p>
            <a:pPr eaLnBrk="1" hangingPunct="1">
              <a:spcBef>
                <a:spcPct val="0"/>
              </a:spcBef>
              <a:buClrTx/>
              <a:buSzTx/>
              <a:buFontTx/>
              <a:buNone/>
            </a:pPr>
            <a:r>
              <a:rPr lang="de-DE" altLang="de-DE" sz="1200" b="1">
                <a:latin typeface="Courier New" pitchFamily="49" charset="0"/>
                <a:cs typeface="Courier New" pitchFamily="49" charset="0"/>
              </a:rPr>
              <a:t>  Baumart Integer</a:t>
            </a:r>
          </a:p>
          <a:p>
            <a:pPr eaLnBrk="1" hangingPunct="1">
              <a:spcBef>
                <a:spcPct val="0"/>
              </a:spcBef>
              <a:buClrTx/>
              <a:buSzTx/>
              <a:buFontTx/>
              <a:buNone/>
            </a:pPr>
            <a:r>
              <a:rPr lang="de-DE" altLang="de-DE" sz="1200" b="1">
                <a:latin typeface="Courier New" pitchFamily="49" charset="0"/>
                <a:cs typeface="Courier New" pitchFamily="49" charset="0"/>
              </a:rPr>
              <a:t>  Standort Smallint</a:t>
            </a:r>
          </a:p>
          <a:p>
            <a:pPr eaLnBrk="1" hangingPunct="1">
              <a:spcBef>
                <a:spcPct val="0"/>
              </a:spcBef>
              <a:buClrTx/>
              <a:buSzTx/>
              <a:buFontTx/>
              <a:buNone/>
            </a:pPr>
            <a:r>
              <a:rPr lang="de-DE" altLang="de-DE" sz="1200" b="1">
                <a:latin typeface="Courier New" pitchFamily="49" charset="0"/>
                <a:cs typeface="Courier New" pitchFamily="49" charset="0"/>
              </a:rPr>
              <a:t>  Altersstufe Smallint</a:t>
            </a:r>
          </a:p>
          <a:p>
            <a:pPr eaLnBrk="1" hangingPunct="1">
              <a:spcBef>
                <a:spcPct val="0"/>
              </a:spcBef>
              <a:buClrTx/>
              <a:buSzTx/>
              <a:buFontTx/>
              <a:buNone/>
            </a:pPr>
            <a:r>
              <a:rPr lang="de-DE" altLang="de-DE" sz="1200" b="1">
                <a:latin typeface="Courier New" pitchFamily="49" charset="0"/>
                <a:cs typeface="Courier New" pitchFamily="49" charset="0"/>
              </a:rPr>
              <a:t>  Durchmesser Float</a:t>
            </a:r>
          </a:p>
          <a:p>
            <a:pPr eaLnBrk="1" hangingPunct="1">
              <a:spcBef>
                <a:spcPct val="0"/>
              </a:spcBef>
              <a:buClrTx/>
              <a:buSzTx/>
              <a:buFontTx/>
              <a:buNone/>
            </a:pPr>
            <a:r>
              <a:rPr lang="de-DE" altLang="de-DE" sz="1200" b="1">
                <a:latin typeface="Courier New" pitchFamily="49" charset="0"/>
                <a:cs typeface="Courier New" pitchFamily="49" charset="0"/>
              </a:rPr>
              <a:t>  Kronendurchmess Integer</a:t>
            </a:r>
          </a:p>
          <a:p>
            <a:pPr eaLnBrk="1" hangingPunct="1">
              <a:spcBef>
                <a:spcPct val="0"/>
              </a:spcBef>
              <a:buClrTx/>
              <a:buSzTx/>
              <a:buFontTx/>
              <a:buNone/>
            </a:pPr>
            <a:r>
              <a:rPr lang="de-DE" altLang="de-DE" sz="1200" b="1">
                <a:latin typeface="Courier New" pitchFamily="49" charset="0"/>
                <a:cs typeface="Courier New" pitchFamily="49" charset="0"/>
              </a:rPr>
              <a:t>  PflanzJahr Integer</a:t>
            </a:r>
          </a:p>
          <a:p>
            <a:pPr eaLnBrk="1" hangingPunct="1">
              <a:spcBef>
                <a:spcPct val="0"/>
              </a:spcBef>
              <a:buClrTx/>
              <a:buSzTx/>
              <a:buFontTx/>
              <a:buNone/>
            </a:pPr>
            <a:r>
              <a:rPr lang="de-DE" altLang="de-DE" sz="1200" b="1">
                <a:latin typeface="Courier New" pitchFamily="49" charset="0"/>
                <a:cs typeface="Courier New" pitchFamily="49" charset="0"/>
              </a:rPr>
              <a:t>  Vitalität Smallint</a:t>
            </a:r>
          </a:p>
          <a:p>
            <a:pPr eaLnBrk="1" hangingPunct="1">
              <a:spcBef>
                <a:spcPct val="0"/>
              </a:spcBef>
              <a:buClrTx/>
              <a:buSzTx/>
              <a:buFontTx/>
              <a:buNone/>
            </a:pPr>
            <a:r>
              <a:rPr lang="de-DE" altLang="de-DE" sz="1200" b="1">
                <a:latin typeface="Courier New" pitchFamily="49" charset="0"/>
                <a:cs typeface="Courier New" pitchFamily="49" charset="0"/>
              </a:rPr>
              <a:t>  RW Float</a:t>
            </a:r>
          </a:p>
          <a:p>
            <a:pPr eaLnBrk="1" hangingPunct="1">
              <a:spcBef>
                <a:spcPct val="0"/>
              </a:spcBef>
              <a:buClrTx/>
              <a:buSzTx/>
              <a:buFontTx/>
              <a:buNone/>
            </a:pPr>
            <a:r>
              <a:rPr lang="de-DE" altLang="de-DE" sz="1200" b="1">
                <a:latin typeface="Courier New" pitchFamily="49" charset="0"/>
                <a:cs typeface="Courier New" pitchFamily="49" charset="0"/>
              </a:rPr>
              <a:t>  HW Float</a:t>
            </a:r>
          </a:p>
          <a:p>
            <a:pPr eaLnBrk="1" hangingPunct="1">
              <a:spcBef>
                <a:spcPct val="0"/>
              </a:spcBef>
              <a:buClrTx/>
              <a:buSzTx/>
              <a:buFontTx/>
              <a:buNone/>
            </a:pPr>
            <a:r>
              <a:rPr lang="de-DE" altLang="de-DE" sz="1200" b="1">
                <a:latin typeface="Courier New" pitchFamily="49" charset="0"/>
                <a:cs typeface="Courier New" pitchFamily="49" charset="0"/>
              </a:rPr>
              <a:t>  Exz_dr Float</a:t>
            </a:r>
          </a:p>
          <a:p>
            <a:pPr eaLnBrk="1" hangingPunct="1">
              <a:spcBef>
                <a:spcPct val="0"/>
              </a:spcBef>
              <a:buClrTx/>
              <a:buSzTx/>
              <a:buFontTx/>
              <a:buNone/>
            </a:pPr>
            <a:r>
              <a:rPr lang="de-DE" altLang="de-DE" sz="1200" b="1">
                <a:latin typeface="Courier New" pitchFamily="49" charset="0"/>
                <a:cs typeface="Courier New" pitchFamily="49" charset="0"/>
              </a:rPr>
              <a:t>  Exz_dh Float</a:t>
            </a:r>
          </a:p>
          <a:p>
            <a:pPr eaLnBrk="1" hangingPunct="1">
              <a:spcBef>
                <a:spcPct val="0"/>
              </a:spcBef>
              <a:buClrTx/>
              <a:buSzTx/>
              <a:buFontTx/>
              <a:buNone/>
            </a:pPr>
            <a:r>
              <a:rPr lang="de-DE" altLang="de-DE" sz="1200" b="1">
                <a:latin typeface="Courier New" pitchFamily="49" charset="0"/>
                <a:cs typeface="Courier New" pitchFamily="49" charset="0"/>
              </a:rPr>
              <a:t>Data</a:t>
            </a:r>
          </a:p>
          <a:p>
            <a:pPr eaLnBrk="1" hangingPunct="1">
              <a:spcBef>
                <a:spcPct val="0"/>
              </a:spcBef>
              <a:buClrTx/>
              <a:buSzTx/>
              <a:buFontTx/>
              <a:buNone/>
            </a:pPr>
            <a:endParaRPr lang="de-DE" altLang="de-DE" sz="1200" b="1">
              <a:latin typeface="Courier New" pitchFamily="49" charset="0"/>
              <a:cs typeface="Courier New" pitchFamily="49" charset="0"/>
            </a:endParaRPr>
          </a:p>
          <a:p>
            <a:pPr eaLnBrk="1" hangingPunct="1">
              <a:spcBef>
                <a:spcPct val="0"/>
              </a:spcBef>
              <a:buClrTx/>
              <a:buSzTx/>
              <a:buFontTx/>
              <a:buNone/>
            </a:pPr>
            <a:r>
              <a:rPr lang="de-DE" altLang="de-DE" sz="1200" b="1">
                <a:latin typeface="Courier New" pitchFamily="49" charset="0"/>
                <a:cs typeface="Courier New" pitchFamily="49" charset="0"/>
              </a:rPr>
              <a:t>Point 3503938.63 5374896.24</a:t>
            </a:r>
          </a:p>
          <a:p>
            <a:pPr eaLnBrk="1" hangingPunct="1">
              <a:spcBef>
                <a:spcPct val="0"/>
              </a:spcBef>
              <a:buClrTx/>
              <a:buSzTx/>
              <a:buFontTx/>
              <a:buNone/>
            </a:pPr>
            <a:r>
              <a:rPr lang="de-DE" altLang="de-DE" sz="1200" b="1">
                <a:latin typeface="Courier New" pitchFamily="49" charset="0"/>
                <a:cs typeface="Courier New" pitchFamily="49" charset="0"/>
              </a:rPr>
              <a:t>    Symbol (50,255,12) </a:t>
            </a:r>
          </a:p>
          <a:p>
            <a:pPr eaLnBrk="1" hangingPunct="1">
              <a:spcBef>
                <a:spcPct val="0"/>
              </a:spcBef>
              <a:buClrTx/>
              <a:buSzTx/>
              <a:buFontTx/>
              <a:buNone/>
            </a:pPr>
            <a:r>
              <a:rPr lang="de-DE" altLang="de-DE" sz="1200" b="1">
                <a:latin typeface="Courier New" pitchFamily="49" charset="0"/>
                <a:cs typeface="Courier New" pitchFamily="49" charset="0"/>
              </a:rPr>
              <a:t>Point 3503909.83 5374899.01</a:t>
            </a:r>
          </a:p>
          <a:p>
            <a:pPr eaLnBrk="1" hangingPunct="1">
              <a:spcBef>
                <a:spcPct val="0"/>
              </a:spcBef>
              <a:buClrTx/>
              <a:buSzTx/>
              <a:buFontTx/>
              <a:buNone/>
            </a:pPr>
            <a:r>
              <a:rPr lang="de-DE" altLang="de-DE" sz="1200" b="1">
                <a:latin typeface="Courier New" pitchFamily="49" charset="0"/>
                <a:cs typeface="Courier New" pitchFamily="49" charset="0"/>
              </a:rPr>
              <a:t>    Symbol (50,255,12) </a:t>
            </a:r>
          </a:p>
          <a:p>
            <a:pPr eaLnBrk="1" hangingPunct="1">
              <a:spcBef>
                <a:spcPct val="0"/>
              </a:spcBef>
              <a:buClrTx/>
              <a:buSzTx/>
              <a:buFontTx/>
              <a:buNone/>
            </a:pPr>
            <a:r>
              <a:rPr lang="de-DE" altLang="de-DE" sz="1200" b="1">
                <a:latin typeface="Courier New" pitchFamily="49" charset="0"/>
                <a:cs typeface="Courier New" pitchFamily="49" charset="0"/>
              </a:rPr>
              <a:t>…</a:t>
            </a:r>
          </a:p>
        </p:txBody>
      </p:sp>
      <p:sp>
        <p:nvSpPr>
          <p:cNvPr id="29702" name="Rectangle 5"/>
          <p:cNvSpPr>
            <a:spLocks noChangeArrowheads="1"/>
          </p:cNvSpPr>
          <p:nvPr/>
        </p:nvSpPr>
        <p:spPr bwMode="auto">
          <a:xfrm>
            <a:off x="2411413" y="5703342"/>
            <a:ext cx="6534150" cy="461962"/>
          </a:xfrm>
          <a:prstGeom prst="rect">
            <a:avLst/>
          </a:prstGeom>
          <a:solidFill>
            <a:schemeClr val="bg1"/>
          </a:solidFill>
          <a:ln w="12700">
            <a:solidFill>
              <a:schemeClr val="tx1"/>
            </a:solidFill>
            <a:prstDash val="dash"/>
            <a:miter lim="800000"/>
            <a:headEnd type="none" w="sm" len="sm"/>
            <a:tailEnd type="none" w="sm" len="sm"/>
          </a:ln>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Courier New" pitchFamily="49" charset="0"/>
                <a:cs typeface="Courier New" pitchFamily="49" charset="0"/>
              </a:rPr>
              <a:t>47260179,160,2,0,0.2,12,0,0,3503938.63,5374896.24,0,0,0,90,,0</a:t>
            </a:r>
          </a:p>
          <a:p>
            <a:pPr eaLnBrk="1" hangingPunct="1">
              <a:spcBef>
                <a:spcPct val="0"/>
              </a:spcBef>
              <a:buClrTx/>
              <a:buSzTx/>
              <a:buFontTx/>
              <a:buNone/>
            </a:pPr>
            <a:r>
              <a:rPr lang="de-DE" altLang="de-DE" sz="1200" b="1">
                <a:latin typeface="Courier New" pitchFamily="49" charset="0"/>
                <a:cs typeface="Courier New" pitchFamily="49" charset="0"/>
              </a:rPr>
              <a:t>47260180,160,2,0,0.2,12,0,0,3503909.83,5374899.01,0,0,0,90,,0</a:t>
            </a:r>
          </a:p>
        </p:txBody>
      </p:sp>
      <p:sp>
        <p:nvSpPr>
          <p:cNvPr id="29703" name="AutoShape 1033"/>
          <p:cNvSpPr>
            <a:spLocks/>
          </p:cNvSpPr>
          <p:nvPr/>
        </p:nvSpPr>
        <p:spPr bwMode="auto">
          <a:xfrm>
            <a:off x="3308350" y="1636167"/>
            <a:ext cx="76200" cy="2081212"/>
          </a:xfrm>
          <a:prstGeom prst="rightBrace">
            <a:avLst>
              <a:gd name="adj1" fmla="val 83328"/>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29704" name="Text Box 1036"/>
          <p:cNvSpPr txBox="1">
            <a:spLocks noChangeArrowheads="1"/>
          </p:cNvSpPr>
          <p:nvPr/>
        </p:nvSpPr>
        <p:spPr bwMode="auto">
          <a:xfrm>
            <a:off x="3638550" y="2348954"/>
            <a:ext cx="100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a:latin typeface="Arial" charset="0"/>
              </a:rPr>
              <a:t>Attribut-definition</a:t>
            </a:r>
          </a:p>
        </p:txBody>
      </p:sp>
      <p:sp>
        <p:nvSpPr>
          <p:cNvPr id="29705" name="Text Box 1037"/>
          <p:cNvSpPr txBox="1">
            <a:spLocks noChangeArrowheads="1"/>
          </p:cNvSpPr>
          <p:nvPr/>
        </p:nvSpPr>
        <p:spPr bwMode="auto">
          <a:xfrm>
            <a:off x="3563938" y="4229398"/>
            <a:ext cx="1401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b="1" dirty="0">
                <a:latin typeface="Arial" charset="0"/>
              </a:rPr>
              <a:t>Beginn</a:t>
            </a:r>
            <a:br>
              <a:rPr lang="de-DE" altLang="de-DE" sz="1200" b="1" dirty="0">
                <a:latin typeface="Arial" charset="0"/>
              </a:rPr>
            </a:br>
            <a:r>
              <a:rPr lang="de-DE" altLang="de-DE" sz="1200" b="1" dirty="0">
                <a:latin typeface="Arial" charset="0"/>
              </a:rPr>
              <a:t>Geometrie-information</a:t>
            </a:r>
          </a:p>
        </p:txBody>
      </p:sp>
      <p:sp>
        <p:nvSpPr>
          <p:cNvPr id="9" name="Rechteck 8"/>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30723" name="Foliennummernplatzhalter 4"/>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B5148816-CC04-484C-B7E3-735C0B8DE573}" type="slidenum">
              <a:rPr lang="de-DE" altLang="de-DE" smtClean="0">
                <a:latin typeface="Arial" charset="0"/>
              </a:rPr>
              <a:pPr algn="ctr">
                <a:spcBef>
                  <a:spcPct val="0"/>
                </a:spcBef>
                <a:buClrTx/>
                <a:buSzTx/>
                <a:buFontTx/>
                <a:buNone/>
              </a:pPr>
              <a:t>55</a:t>
            </a:fld>
            <a:endParaRPr lang="de-DE" altLang="de-DE" smtClean="0">
              <a:latin typeface="Arial" charset="0"/>
            </a:endParaRPr>
          </a:p>
        </p:txBody>
      </p:sp>
      <p:sp>
        <p:nvSpPr>
          <p:cNvPr id="30724" name="Rectangle 1026"/>
          <p:cNvSpPr>
            <a:spLocks noGrp="1" noChangeArrowheads="1"/>
          </p:cNvSpPr>
          <p:nvPr>
            <p:ph type="title"/>
          </p:nvPr>
        </p:nvSpPr>
        <p:spPr/>
        <p:txBody>
          <a:bodyPr/>
          <a:lstStyle/>
          <a:p>
            <a:pPr eaLnBrk="1" hangingPunct="1"/>
            <a:r>
              <a:rPr lang="de-DE" altLang="de-DE" smtClean="0"/>
              <a:t>MapInfo-Tab-Format</a:t>
            </a:r>
          </a:p>
        </p:txBody>
      </p:sp>
      <p:sp>
        <p:nvSpPr>
          <p:cNvPr id="30725" name="Rectangle 1027"/>
          <p:cNvSpPr>
            <a:spLocks noGrp="1" noChangeArrowheads="1"/>
          </p:cNvSpPr>
          <p:nvPr>
            <p:ph type="body" idx="1"/>
          </p:nvPr>
        </p:nvSpPr>
        <p:spPr>
          <a:xfrm>
            <a:off x="381000" y="1905000"/>
            <a:ext cx="4191000" cy="4038600"/>
          </a:xfrm>
        </p:spPr>
        <p:txBody>
          <a:bodyPr/>
          <a:lstStyle/>
          <a:p>
            <a:pPr eaLnBrk="1" hangingPunct="1"/>
            <a:r>
              <a:rPr lang="de-DE" altLang="de-DE" smtClean="0"/>
              <a:t>Datensatz setzt sich aus drei bis vier Dateien zusammen:</a:t>
            </a:r>
          </a:p>
          <a:p>
            <a:pPr lvl="1" eaLnBrk="1" hangingPunct="1"/>
            <a:r>
              <a:rPr lang="de-DE" altLang="de-DE" smtClean="0"/>
              <a:t>.tab: Definition des Datensatzes (ASCII-Datei)</a:t>
            </a:r>
          </a:p>
          <a:p>
            <a:pPr lvl="1" eaLnBrk="1" hangingPunct="1"/>
            <a:r>
              <a:rPr lang="de-DE" altLang="de-DE" smtClean="0"/>
              <a:t>.dat: Attributdaten, dBase-kompatibles, binäres Format</a:t>
            </a:r>
          </a:p>
          <a:p>
            <a:pPr lvl="1" eaLnBrk="1" hangingPunct="1"/>
            <a:r>
              <a:rPr lang="de-DE" altLang="de-DE" smtClean="0"/>
              <a:t>.id: Indexdatei</a:t>
            </a:r>
          </a:p>
          <a:p>
            <a:pPr lvl="1" eaLnBrk="1" hangingPunct="1"/>
            <a:r>
              <a:rPr lang="de-DE" altLang="de-DE" smtClean="0"/>
              <a:t>.map: Geometrien</a:t>
            </a:r>
          </a:p>
          <a:p>
            <a:pPr eaLnBrk="1" hangingPunct="1"/>
            <a:r>
              <a:rPr lang="de-DE" altLang="de-DE" smtClean="0"/>
              <a:t>Open Source-Lösung zum Lesen unter: http://mitab.maptools.org/</a:t>
            </a:r>
          </a:p>
        </p:txBody>
      </p:sp>
      <p:sp>
        <p:nvSpPr>
          <p:cNvPr id="30726" name="Rectangle 1028"/>
          <p:cNvSpPr>
            <a:spLocks noChangeArrowheads="1"/>
          </p:cNvSpPr>
          <p:nvPr/>
        </p:nvSpPr>
        <p:spPr bwMode="auto">
          <a:xfrm>
            <a:off x="5040313" y="1773238"/>
            <a:ext cx="36353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600" b="1">
                <a:latin typeface="Arial" charset="0"/>
              </a:rPr>
              <a:t>!table</a:t>
            </a:r>
          </a:p>
          <a:p>
            <a:pPr eaLnBrk="1" hangingPunct="1">
              <a:spcBef>
                <a:spcPct val="0"/>
              </a:spcBef>
              <a:buClrTx/>
              <a:buSzTx/>
              <a:buFontTx/>
              <a:buNone/>
            </a:pPr>
            <a:r>
              <a:rPr lang="de-DE" altLang="de-DE" sz="1600" b="1">
                <a:latin typeface="Arial" charset="0"/>
              </a:rPr>
              <a:t>!version 300</a:t>
            </a:r>
          </a:p>
          <a:p>
            <a:pPr eaLnBrk="1" hangingPunct="1">
              <a:spcBef>
                <a:spcPct val="0"/>
              </a:spcBef>
              <a:buClrTx/>
              <a:buSzTx/>
              <a:buFontTx/>
              <a:buNone/>
            </a:pPr>
            <a:r>
              <a:rPr lang="de-DE" altLang="de-DE" sz="1600" b="1">
                <a:latin typeface="Arial" charset="0"/>
              </a:rPr>
              <a:t>!charset WindowsLatin1</a:t>
            </a:r>
          </a:p>
          <a:p>
            <a:pPr eaLnBrk="1" hangingPunct="1">
              <a:spcBef>
                <a:spcPct val="0"/>
              </a:spcBef>
              <a:buClrTx/>
              <a:buSzTx/>
              <a:buFontTx/>
              <a:buNone/>
            </a:pPr>
            <a:endParaRPr lang="de-DE" altLang="de-DE" sz="1600" b="1">
              <a:latin typeface="Arial" charset="0"/>
            </a:endParaRPr>
          </a:p>
          <a:p>
            <a:pPr eaLnBrk="1" hangingPunct="1">
              <a:spcBef>
                <a:spcPct val="0"/>
              </a:spcBef>
              <a:buClrTx/>
              <a:buSzTx/>
              <a:buFontTx/>
              <a:buNone/>
            </a:pPr>
            <a:r>
              <a:rPr lang="de-DE" altLang="de-DE" sz="1600" b="1">
                <a:latin typeface="Arial" charset="0"/>
              </a:rPr>
              <a:t>Definition Table</a:t>
            </a:r>
          </a:p>
          <a:p>
            <a:pPr eaLnBrk="1" hangingPunct="1">
              <a:spcBef>
                <a:spcPct val="0"/>
              </a:spcBef>
              <a:buClrTx/>
              <a:buSzTx/>
              <a:buFontTx/>
              <a:buNone/>
            </a:pPr>
            <a:r>
              <a:rPr lang="de-DE" altLang="de-DE" sz="1600" b="1">
                <a:latin typeface="Arial" charset="0"/>
              </a:rPr>
              <a:t>  Type NATIVE Charset "WindowsLatin1"</a:t>
            </a:r>
          </a:p>
          <a:p>
            <a:pPr eaLnBrk="1" hangingPunct="1">
              <a:spcBef>
                <a:spcPct val="0"/>
              </a:spcBef>
              <a:buClrTx/>
              <a:buSzTx/>
              <a:buFontTx/>
              <a:buNone/>
            </a:pPr>
            <a:r>
              <a:rPr lang="de-DE" altLang="de-DE" sz="1600" b="1">
                <a:latin typeface="Arial" charset="0"/>
              </a:rPr>
              <a:t>  Fields 5</a:t>
            </a:r>
          </a:p>
          <a:p>
            <a:pPr eaLnBrk="1" hangingPunct="1">
              <a:spcBef>
                <a:spcPct val="0"/>
              </a:spcBef>
              <a:buClrTx/>
              <a:buSzTx/>
              <a:buFontTx/>
              <a:buNone/>
            </a:pPr>
            <a:r>
              <a:rPr lang="de-DE" altLang="de-DE" sz="1600" b="1">
                <a:latin typeface="Arial" charset="0"/>
              </a:rPr>
              <a:t>    StrName Char (30) Index 1 ;</a:t>
            </a:r>
          </a:p>
          <a:p>
            <a:pPr eaLnBrk="1" hangingPunct="1">
              <a:spcBef>
                <a:spcPct val="0"/>
              </a:spcBef>
              <a:buClrTx/>
              <a:buSzTx/>
              <a:buFontTx/>
              <a:buNone/>
            </a:pPr>
            <a:r>
              <a:rPr lang="de-DE" altLang="de-DE" sz="1600" b="1">
                <a:latin typeface="Arial" charset="0"/>
              </a:rPr>
              <a:t>    HsNr Char (15) Index 2 ;</a:t>
            </a:r>
          </a:p>
          <a:p>
            <a:pPr eaLnBrk="1" hangingPunct="1">
              <a:spcBef>
                <a:spcPct val="0"/>
              </a:spcBef>
              <a:buClrTx/>
              <a:buSzTx/>
              <a:buFontTx/>
              <a:buNone/>
            </a:pPr>
            <a:r>
              <a:rPr lang="de-DE" altLang="de-DE" sz="1600" b="1">
                <a:latin typeface="Arial" charset="0"/>
              </a:rPr>
              <a:t>    PlanNummer Char (6) ;</a:t>
            </a:r>
          </a:p>
          <a:p>
            <a:pPr eaLnBrk="1" hangingPunct="1">
              <a:spcBef>
                <a:spcPct val="0"/>
              </a:spcBef>
              <a:buClrTx/>
              <a:buSzTx/>
              <a:buFontTx/>
              <a:buNone/>
            </a:pPr>
            <a:r>
              <a:rPr lang="de-DE" altLang="de-DE" sz="1600" b="1">
                <a:latin typeface="Arial" charset="0"/>
              </a:rPr>
              <a:t>    RW Float ;</a:t>
            </a:r>
          </a:p>
          <a:p>
            <a:pPr eaLnBrk="1" hangingPunct="1">
              <a:spcBef>
                <a:spcPct val="0"/>
              </a:spcBef>
              <a:buClrTx/>
              <a:buSzTx/>
              <a:buFontTx/>
              <a:buNone/>
            </a:pPr>
            <a:r>
              <a:rPr lang="de-DE" altLang="de-DE" sz="1600" b="1">
                <a:latin typeface="Arial" charset="0"/>
              </a:rPr>
              <a:t>    HW Float ;</a:t>
            </a:r>
          </a:p>
        </p:txBody>
      </p:sp>
      <p:sp>
        <p:nvSpPr>
          <p:cNvPr id="30727" name="AutoShape 1029"/>
          <p:cNvSpPr>
            <a:spLocks/>
          </p:cNvSpPr>
          <p:nvPr/>
        </p:nvSpPr>
        <p:spPr bwMode="auto">
          <a:xfrm>
            <a:off x="4572000" y="1773238"/>
            <a:ext cx="287338" cy="2592387"/>
          </a:xfrm>
          <a:prstGeom prst="leftBrace">
            <a:avLst>
              <a:gd name="adj1" fmla="val 75184"/>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endParaRPr lang="de-DE" altLang="de-DE" sz="1600" b="1">
              <a:latin typeface="Arial" charset="0"/>
            </a:endParaRPr>
          </a:p>
        </p:txBody>
      </p:sp>
      <p:sp>
        <p:nvSpPr>
          <p:cNvPr id="8" name="Rechteck 7"/>
          <p:cNvSpPr/>
          <p:nvPr/>
        </p:nvSpPr>
        <p:spPr>
          <a:xfrm>
            <a:off x="7337648" y="260648"/>
            <a:ext cx="1562944" cy="830997"/>
          </a:xfrm>
          <a:prstGeom prst="rect">
            <a:avLst/>
          </a:prstGeom>
          <a:solidFill>
            <a:srgbClr val="9999FF"/>
          </a:solidFill>
        </p:spPr>
        <p:txBody>
          <a:bodyPr wrap="square">
            <a:spAutoFit/>
          </a:bodyPr>
          <a:lstStyle/>
          <a:p>
            <a:r>
              <a:rPr lang="de-DE" sz="1600" dirty="0" smtClean="0">
                <a:solidFill>
                  <a:schemeClr val="bg1"/>
                </a:solidFill>
                <a:latin typeface="Calibri" panose="020F0502020204030204" pitchFamily="34" charset="0"/>
              </a:rPr>
              <a:t>weniger (klausur-)</a:t>
            </a:r>
            <a:br>
              <a:rPr lang="de-DE" sz="1600" dirty="0" smtClean="0">
                <a:solidFill>
                  <a:schemeClr val="bg1"/>
                </a:solidFill>
                <a:latin typeface="Calibri" panose="020F0502020204030204" pitchFamily="34" charset="0"/>
              </a:rPr>
            </a:br>
            <a:r>
              <a:rPr lang="de-DE" sz="1600" dirty="0" smtClean="0">
                <a:solidFill>
                  <a:schemeClr val="bg1"/>
                </a:solidFill>
                <a:latin typeface="Calibri" panose="020F0502020204030204" pitchFamily="34" charset="0"/>
              </a:rPr>
              <a:t>relevant</a:t>
            </a:r>
            <a:endParaRPr lang="de-DE" sz="1600" dirty="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Simple Feature Spezifikation der </a:t>
            </a:r>
            <a:r>
              <a:rPr lang="de-DE" dirty="0" smtClean="0"/>
              <a:t>OGC</a:t>
            </a:r>
            <a:endParaRPr lang="de-DE" dirty="0"/>
          </a:p>
        </p:txBody>
      </p:sp>
      <p:sp>
        <p:nvSpPr>
          <p:cNvPr id="3" name="Inhaltsplatzhalter 2"/>
          <p:cNvSpPr>
            <a:spLocks noGrp="1"/>
          </p:cNvSpPr>
          <p:nvPr>
            <p:ph idx="1"/>
          </p:nvPr>
        </p:nvSpPr>
        <p:spPr/>
        <p:txBody>
          <a:bodyPr/>
          <a:lstStyle/>
          <a:p>
            <a:r>
              <a:rPr lang="de-DE" dirty="0"/>
              <a:t>Spezifikation des Open </a:t>
            </a:r>
            <a:r>
              <a:rPr lang="de-DE" dirty="0" err="1"/>
              <a:t>Geospatial</a:t>
            </a:r>
            <a:r>
              <a:rPr lang="de-DE" dirty="0"/>
              <a:t> </a:t>
            </a:r>
            <a:r>
              <a:rPr lang="de-DE" dirty="0" err="1"/>
              <a:t>Consortium</a:t>
            </a:r>
            <a:r>
              <a:rPr lang="de-DE" dirty="0"/>
              <a:t>, welche eine allgemein gültige Architektur für geografische Daten und deren Geometrien definiert. </a:t>
            </a:r>
          </a:p>
          <a:p>
            <a:r>
              <a:rPr lang="de-DE" dirty="0"/>
              <a:t>Definiert ein Geometriemodell</a:t>
            </a:r>
          </a:p>
          <a:p>
            <a:r>
              <a:rPr lang="de-DE" dirty="0"/>
              <a:t>Definiert zwei einfache Formate zur Repräsentation der Geometrie:</a:t>
            </a:r>
          </a:p>
          <a:p>
            <a:pPr lvl="1"/>
            <a:r>
              <a:rPr lang="de-DE" dirty="0"/>
              <a:t>Well-</a:t>
            </a:r>
            <a:r>
              <a:rPr lang="de-DE" dirty="0" err="1"/>
              <a:t>known</a:t>
            </a:r>
            <a:r>
              <a:rPr lang="de-DE" dirty="0"/>
              <a:t> Text (WKT)</a:t>
            </a:r>
          </a:p>
          <a:p>
            <a:pPr lvl="1"/>
            <a:r>
              <a:rPr lang="de-DE" dirty="0"/>
              <a:t>Well-</a:t>
            </a:r>
            <a:r>
              <a:rPr lang="de-DE" dirty="0" err="1"/>
              <a:t>known</a:t>
            </a:r>
            <a:r>
              <a:rPr lang="de-DE" dirty="0"/>
              <a:t> Binary (WKB)</a:t>
            </a:r>
          </a:p>
          <a:p>
            <a:r>
              <a:rPr lang="de-DE" dirty="0"/>
              <a:t>Definiert einfaches Format zur Spezifizierung von Koordinatensystemen</a:t>
            </a:r>
          </a:p>
          <a:p>
            <a:endParaRPr lang="de-DE" dirty="0"/>
          </a:p>
        </p:txBody>
      </p:sp>
    </p:spTree>
    <p:extLst>
      <p:ext uri="{BB962C8B-B14F-4D97-AF65-F5344CB8AC3E}">
        <p14:creationId xmlns:p14="http://schemas.microsoft.com/office/powerpoint/2010/main" val="23210048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ußzeilenplatzhalter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de-DE" altLang="en-US" sz="1400" smtClean="0">
              <a:latin typeface="Times New Roman" pitchFamily="18" charset="0"/>
            </a:endParaRPr>
          </a:p>
          <a:p>
            <a:pPr eaLnBrk="1" hangingPunct="1">
              <a:spcBef>
                <a:spcPct val="0"/>
              </a:spcBef>
              <a:buFontTx/>
              <a:buNone/>
              <a:defRPr/>
            </a:pPr>
            <a:r>
              <a:rPr lang="de-DE" altLang="en-US" sz="1200" smtClean="0"/>
              <a:t>Dietrich Schröder GIS</a:t>
            </a:r>
          </a:p>
        </p:txBody>
      </p:sp>
      <p:grpSp>
        <p:nvGrpSpPr>
          <p:cNvPr id="2" name="Group 2"/>
          <p:cNvGrpSpPr>
            <a:grpSpLocks/>
          </p:cNvGrpSpPr>
          <p:nvPr/>
        </p:nvGrpSpPr>
        <p:grpSpPr bwMode="auto">
          <a:xfrm>
            <a:off x="2689225" y="2933700"/>
            <a:ext cx="6257925" cy="3703638"/>
            <a:chOff x="1690" y="1872"/>
            <a:chExt cx="3942" cy="2333"/>
          </a:xfrm>
        </p:grpSpPr>
        <p:sp>
          <p:nvSpPr>
            <p:cNvPr id="123954" name="Freeform 3"/>
            <p:cNvSpPr>
              <a:spLocks/>
            </p:cNvSpPr>
            <p:nvPr/>
          </p:nvSpPr>
          <p:spPr bwMode="auto">
            <a:xfrm>
              <a:off x="1690" y="1872"/>
              <a:ext cx="3942" cy="2333"/>
            </a:xfrm>
            <a:custGeom>
              <a:avLst/>
              <a:gdLst>
                <a:gd name="T0" fmla="*/ 245 w 3942"/>
                <a:gd name="T1" fmla="*/ 48 h 2333"/>
                <a:gd name="T2" fmla="*/ 0 w 3942"/>
                <a:gd name="T3" fmla="*/ 440 h 2333"/>
                <a:gd name="T4" fmla="*/ 215 w 3942"/>
                <a:gd name="T5" fmla="*/ 1920 h 2333"/>
                <a:gd name="T6" fmla="*/ 2483 w 3942"/>
                <a:gd name="T7" fmla="*/ 1943 h 2333"/>
                <a:gd name="T8" fmla="*/ 2780 w 3942"/>
                <a:gd name="T9" fmla="*/ 2333 h 2333"/>
                <a:gd name="T10" fmla="*/ 3831 w 3942"/>
                <a:gd name="T11" fmla="*/ 2333 h 2333"/>
                <a:gd name="T12" fmla="*/ 3942 w 3942"/>
                <a:gd name="T13" fmla="*/ 1051 h 2333"/>
                <a:gd name="T14" fmla="*/ 3893 w 3942"/>
                <a:gd name="T15" fmla="*/ 144 h 2333"/>
                <a:gd name="T16" fmla="*/ 3605 w 3942"/>
                <a:gd name="T17" fmla="*/ 0 h 2333"/>
                <a:gd name="T18" fmla="*/ 245 w 3942"/>
                <a:gd name="T19" fmla="*/ 48 h 2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42"/>
                <a:gd name="T31" fmla="*/ 0 h 2333"/>
                <a:gd name="T32" fmla="*/ 3942 w 3942"/>
                <a:gd name="T33" fmla="*/ 2333 h 2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42" h="2333">
                  <a:moveTo>
                    <a:pt x="245" y="48"/>
                  </a:moveTo>
                  <a:lnTo>
                    <a:pt x="0" y="440"/>
                  </a:lnTo>
                  <a:lnTo>
                    <a:pt x="215" y="1920"/>
                  </a:lnTo>
                  <a:lnTo>
                    <a:pt x="2483" y="1943"/>
                  </a:lnTo>
                  <a:lnTo>
                    <a:pt x="2780" y="2333"/>
                  </a:lnTo>
                  <a:lnTo>
                    <a:pt x="3831" y="2333"/>
                  </a:lnTo>
                  <a:lnTo>
                    <a:pt x="3942" y="1051"/>
                  </a:lnTo>
                  <a:lnTo>
                    <a:pt x="3893" y="144"/>
                  </a:lnTo>
                  <a:lnTo>
                    <a:pt x="3605" y="0"/>
                  </a:lnTo>
                  <a:lnTo>
                    <a:pt x="245" y="4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55" name="Rectangle 4"/>
            <p:cNvSpPr>
              <a:spLocks noChangeArrowheads="1"/>
            </p:cNvSpPr>
            <p:nvPr/>
          </p:nvSpPr>
          <p:spPr bwMode="auto">
            <a:xfrm>
              <a:off x="4560" y="3888"/>
              <a:ext cx="667" cy="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Exterior</a:t>
              </a:r>
            </a:p>
          </p:txBody>
        </p:sp>
      </p:grpSp>
      <p:grpSp>
        <p:nvGrpSpPr>
          <p:cNvPr id="3" name="Group 5"/>
          <p:cNvGrpSpPr>
            <a:grpSpLocks/>
          </p:cNvGrpSpPr>
          <p:nvPr/>
        </p:nvGrpSpPr>
        <p:grpSpPr bwMode="auto">
          <a:xfrm>
            <a:off x="6342063" y="2609850"/>
            <a:ext cx="2244725" cy="3209925"/>
            <a:chOff x="3995" y="1644"/>
            <a:chExt cx="1414" cy="2022"/>
          </a:xfrm>
        </p:grpSpPr>
        <p:sp>
          <p:nvSpPr>
            <p:cNvPr id="123946" name="Freeform 6"/>
            <p:cNvSpPr>
              <a:spLocks/>
            </p:cNvSpPr>
            <p:nvPr/>
          </p:nvSpPr>
          <p:spPr bwMode="auto">
            <a:xfrm>
              <a:off x="4032" y="2208"/>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47" name="Freeform 7"/>
            <p:cNvSpPr>
              <a:spLocks/>
            </p:cNvSpPr>
            <p:nvPr/>
          </p:nvSpPr>
          <p:spPr bwMode="auto">
            <a:xfrm>
              <a:off x="4800" y="2208"/>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solidFill>
              <a:srgbClr val="CC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48" name="Freeform 8"/>
            <p:cNvSpPr>
              <a:spLocks/>
            </p:cNvSpPr>
            <p:nvPr/>
          </p:nvSpPr>
          <p:spPr bwMode="auto">
            <a:xfrm>
              <a:off x="5163" y="2334"/>
              <a:ext cx="183" cy="195"/>
            </a:xfrm>
            <a:custGeom>
              <a:avLst/>
              <a:gdLst>
                <a:gd name="T0" fmla="*/ 117 w 183"/>
                <a:gd name="T1" fmla="*/ 9 h 195"/>
                <a:gd name="T2" fmla="*/ 33 w 183"/>
                <a:gd name="T3" fmla="*/ 0 h 195"/>
                <a:gd name="T4" fmla="*/ 0 w 183"/>
                <a:gd name="T5" fmla="*/ 108 h 195"/>
                <a:gd name="T6" fmla="*/ 78 w 183"/>
                <a:gd name="T7" fmla="*/ 195 h 195"/>
                <a:gd name="T8" fmla="*/ 183 w 183"/>
                <a:gd name="T9" fmla="*/ 129 h 195"/>
                <a:gd name="T10" fmla="*/ 117 w 183"/>
                <a:gd name="T11" fmla="*/ 9 h 195"/>
                <a:gd name="T12" fmla="*/ 0 60000 65536"/>
                <a:gd name="T13" fmla="*/ 0 60000 65536"/>
                <a:gd name="T14" fmla="*/ 0 60000 65536"/>
                <a:gd name="T15" fmla="*/ 0 60000 65536"/>
                <a:gd name="T16" fmla="*/ 0 60000 65536"/>
                <a:gd name="T17" fmla="*/ 0 60000 65536"/>
                <a:gd name="T18" fmla="*/ 0 w 183"/>
                <a:gd name="T19" fmla="*/ 0 h 195"/>
                <a:gd name="T20" fmla="*/ 183 w 183"/>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183" h="195">
                  <a:moveTo>
                    <a:pt x="117" y="9"/>
                  </a:moveTo>
                  <a:lnTo>
                    <a:pt x="33" y="0"/>
                  </a:lnTo>
                  <a:lnTo>
                    <a:pt x="0" y="108"/>
                  </a:lnTo>
                  <a:lnTo>
                    <a:pt x="78" y="195"/>
                  </a:lnTo>
                  <a:lnTo>
                    <a:pt x="183" y="129"/>
                  </a:lnTo>
                  <a:lnTo>
                    <a:pt x="117"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49" name="Freeform 9"/>
            <p:cNvSpPr>
              <a:spLocks/>
            </p:cNvSpPr>
            <p:nvPr/>
          </p:nvSpPr>
          <p:spPr bwMode="auto">
            <a:xfrm>
              <a:off x="4920" y="2393"/>
              <a:ext cx="129" cy="210"/>
            </a:xfrm>
            <a:custGeom>
              <a:avLst/>
              <a:gdLst>
                <a:gd name="T0" fmla="*/ 111 w 129"/>
                <a:gd name="T1" fmla="*/ 39 h 210"/>
                <a:gd name="T2" fmla="*/ 45 w 129"/>
                <a:gd name="T3" fmla="*/ 0 h 210"/>
                <a:gd name="T4" fmla="*/ 0 w 129"/>
                <a:gd name="T5" fmla="*/ 48 h 210"/>
                <a:gd name="T6" fmla="*/ 12 w 129"/>
                <a:gd name="T7" fmla="*/ 156 h 210"/>
                <a:gd name="T8" fmla="*/ 72 w 129"/>
                <a:gd name="T9" fmla="*/ 210 h 210"/>
                <a:gd name="T10" fmla="*/ 129 w 129"/>
                <a:gd name="T11" fmla="*/ 120 h 210"/>
                <a:gd name="T12" fmla="*/ 111 w 129"/>
                <a:gd name="T13" fmla="*/ 39 h 210"/>
                <a:gd name="T14" fmla="*/ 0 60000 65536"/>
                <a:gd name="T15" fmla="*/ 0 60000 65536"/>
                <a:gd name="T16" fmla="*/ 0 60000 65536"/>
                <a:gd name="T17" fmla="*/ 0 60000 65536"/>
                <a:gd name="T18" fmla="*/ 0 60000 65536"/>
                <a:gd name="T19" fmla="*/ 0 60000 65536"/>
                <a:gd name="T20" fmla="*/ 0 60000 65536"/>
                <a:gd name="T21" fmla="*/ 0 w 129"/>
                <a:gd name="T22" fmla="*/ 0 h 210"/>
                <a:gd name="T23" fmla="*/ 129 w 129"/>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10">
                  <a:moveTo>
                    <a:pt x="111" y="39"/>
                  </a:moveTo>
                  <a:lnTo>
                    <a:pt x="45" y="0"/>
                  </a:lnTo>
                  <a:lnTo>
                    <a:pt x="0" y="48"/>
                  </a:lnTo>
                  <a:lnTo>
                    <a:pt x="12" y="156"/>
                  </a:lnTo>
                  <a:lnTo>
                    <a:pt x="72" y="210"/>
                  </a:lnTo>
                  <a:lnTo>
                    <a:pt x="129" y="120"/>
                  </a:lnTo>
                  <a:lnTo>
                    <a:pt x="111"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50" name="Freeform 10"/>
            <p:cNvSpPr>
              <a:spLocks/>
            </p:cNvSpPr>
            <p:nvPr/>
          </p:nvSpPr>
          <p:spPr bwMode="auto">
            <a:xfrm>
              <a:off x="4224" y="3120"/>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51" name="Freeform 11"/>
            <p:cNvSpPr>
              <a:spLocks/>
            </p:cNvSpPr>
            <p:nvPr/>
          </p:nvSpPr>
          <p:spPr bwMode="auto">
            <a:xfrm>
              <a:off x="4818" y="3114"/>
              <a:ext cx="408" cy="552"/>
            </a:xfrm>
            <a:custGeom>
              <a:avLst/>
              <a:gdLst>
                <a:gd name="T0" fmla="*/ 120 w 408"/>
                <a:gd name="T1" fmla="*/ 24 h 552"/>
                <a:gd name="T2" fmla="*/ 336 w 408"/>
                <a:gd name="T3" fmla="*/ 0 h 552"/>
                <a:gd name="T4" fmla="*/ 408 w 408"/>
                <a:gd name="T5" fmla="*/ 306 h 552"/>
                <a:gd name="T6" fmla="*/ 336 w 408"/>
                <a:gd name="T7" fmla="*/ 486 h 552"/>
                <a:gd name="T8" fmla="*/ 132 w 408"/>
                <a:gd name="T9" fmla="*/ 552 h 552"/>
                <a:gd name="T10" fmla="*/ 0 w 408"/>
                <a:gd name="T11" fmla="*/ 462 h 552"/>
                <a:gd name="T12" fmla="*/ 120 w 408"/>
                <a:gd name="T13" fmla="*/ 24 h 552"/>
                <a:gd name="T14" fmla="*/ 0 60000 65536"/>
                <a:gd name="T15" fmla="*/ 0 60000 65536"/>
                <a:gd name="T16" fmla="*/ 0 60000 65536"/>
                <a:gd name="T17" fmla="*/ 0 60000 65536"/>
                <a:gd name="T18" fmla="*/ 0 60000 65536"/>
                <a:gd name="T19" fmla="*/ 0 60000 65536"/>
                <a:gd name="T20" fmla="*/ 0 60000 65536"/>
                <a:gd name="T21" fmla="*/ 0 w 408"/>
                <a:gd name="T22" fmla="*/ 0 h 552"/>
                <a:gd name="T23" fmla="*/ 408 w 408"/>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552">
                  <a:moveTo>
                    <a:pt x="120" y="24"/>
                  </a:moveTo>
                  <a:lnTo>
                    <a:pt x="336" y="0"/>
                  </a:lnTo>
                  <a:lnTo>
                    <a:pt x="408" y="306"/>
                  </a:lnTo>
                  <a:lnTo>
                    <a:pt x="336" y="486"/>
                  </a:lnTo>
                  <a:lnTo>
                    <a:pt x="132" y="552"/>
                  </a:lnTo>
                  <a:lnTo>
                    <a:pt x="0" y="462"/>
                  </a:lnTo>
                  <a:lnTo>
                    <a:pt x="120" y="24"/>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3952" name="Freeform 12"/>
            <p:cNvSpPr>
              <a:spLocks/>
            </p:cNvSpPr>
            <p:nvPr/>
          </p:nvSpPr>
          <p:spPr bwMode="auto">
            <a:xfrm>
              <a:off x="4715" y="3310"/>
              <a:ext cx="216" cy="240"/>
            </a:xfrm>
            <a:custGeom>
              <a:avLst/>
              <a:gdLst>
                <a:gd name="T0" fmla="*/ 0 w 216"/>
                <a:gd name="T1" fmla="*/ 126 h 240"/>
                <a:gd name="T2" fmla="*/ 48 w 216"/>
                <a:gd name="T3" fmla="*/ 0 h 240"/>
                <a:gd name="T4" fmla="*/ 180 w 216"/>
                <a:gd name="T5" fmla="*/ 240 h 240"/>
                <a:gd name="T6" fmla="*/ 216 w 216"/>
                <a:gd name="T7" fmla="*/ 114 h 240"/>
                <a:gd name="T8" fmla="*/ 0 60000 65536"/>
                <a:gd name="T9" fmla="*/ 0 60000 65536"/>
                <a:gd name="T10" fmla="*/ 0 60000 65536"/>
                <a:gd name="T11" fmla="*/ 0 60000 65536"/>
                <a:gd name="T12" fmla="*/ 0 w 216"/>
                <a:gd name="T13" fmla="*/ 0 h 240"/>
                <a:gd name="T14" fmla="*/ 216 w 216"/>
                <a:gd name="T15" fmla="*/ 240 h 240"/>
              </a:gdLst>
              <a:ahLst/>
              <a:cxnLst>
                <a:cxn ang="T8">
                  <a:pos x="T0" y="T1"/>
                </a:cxn>
                <a:cxn ang="T9">
                  <a:pos x="T2" y="T3"/>
                </a:cxn>
                <a:cxn ang="T10">
                  <a:pos x="T4" y="T5"/>
                </a:cxn>
                <a:cxn ang="T11">
                  <a:pos x="T6" y="T7"/>
                </a:cxn>
              </a:cxnLst>
              <a:rect l="T12" t="T13" r="T14" b="T15"/>
              <a:pathLst>
                <a:path w="216" h="240">
                  <a:moveTo>
                    <a:pt x="0" y="126"/>
                  </a:moveTo>
                  <a:lnTo>
                    <a:pt x="48" y="0"/>
                  </a:lnTo>
                  <a:lnTo>
                    <a:pt x="180" y="240"/>
                  </a:lnTo>
                  <a:lnTo>
                    <a:pt x="216" y="114"/>
                  </a:lnTo>
                </a:path>
              </a:pathLst>
            </a:custGeom>
            <a:noFill/>
            <a:ln w="19050">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53" name="Rectangle 13"/>
            <p:cNvSpPr>
              <a:spLocks noChangeArrowheads="1"/>
            </p:cNvSpPr>
            <p:nvPr/>
          </p:nvSpPr>
          <p:spPr bwMode="auto">
            <a:xfrm>
              <a:off x="3995" y="1644"/>
              <a:ext cx="13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Area (with holes)</a:t>
              </a:r>
            </a:p>
          </p:txBody>
        </p:sp>
      </p:grpSp>
      <p:grpSp>
        <p:nvGrpSpPr>
          <p:cNvPr id="4" name="Group 14"/>
          <p:cNvGrpSpPr>
            <a:grpSpLocks/>
          </p:cNvGrpSpPr>
          <p:nvPr/>
        </p:nvGrpSpPr>
        <p:grpSpPr bwMode="auto">
          <a:xfrm>
            <a:off x="3962400" y="2590800"/>
            <a:ext cx="1766888" cy="3079750"/>
            <a:chOff x="2496" y="1632"/>
            <a:chExt cx="1113" cy="1940"/>
          </a:xfrm>
        </p:grpSpPr>
        <p:sp>
          <p:nvSpPr>
            <p:cNvPr id="123941" name="Line 15"/>
            <p:cNvSpPr>
              <a:spLocks noChangeShapeType="1"/>
            </p:cNvSpPr>
            <p:nvPr/>
          </p:nvSpPr>
          <p:spPr bwMode="auto">
            <a:xfrm flipV="1">
              <a:off x="2640" y="2263"/>
              <a:ext cx="417" cy="35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42" name="Freeform 16"/>
            <p:cNvSpPr>
              <a:spLocks/>
            </p:cNvSpPr>
            <p:nvPr/>
          </p:nvSpPr>
          <p:spPr bwMode="auto">
            <a:xfrm>
              <a:off x="3019" y="2252"/>
              <a:ext cx="465" cy="476"/>
            </a:xfrm>
            <a:custGeom>
              <a:avLst/>
              <a:gdLst>
                <a:gd name="T0" fmla="*/ 325653 w 375"/>
                <a:gd name="T1" fmla="*/ 3176244 h 384"/>
                <a:gd name="T2" fmla="*/ 730573 w 375"/>
                <a:gd name="T3" fmla="*/ 1979902 h 384"/>
                <a:gd name="T4" fmla="*/ 2339417 w 375"/>
                <a:gd name="T5" fmla="*/ 1979902 h 384"/>
                <a:gd name="T6" fmla="*/ 3147821 w 375"/>
                <a:gd name="T7" fmla="*/ 793254 h 384"/>
                <a:gd name="T8" fmla="*/ 1536102 w 375"/>
                <a:gd name="T9" fmla="*/ 0 h 384"/>
                <a:gd name="T10" fmla="*/ 0 w 375"/>
                <a:gd name="T11" fmla="*/ 1252254 h 384"/>
                <a:gd name="T12" fmla="*/ 0 60000 65536"/>
                <a:gd name="T13" fmla="*/ 0 60000 65536"/>
                <a:gd name="T14" fmla="*/ 0 60000 65536"/>
                <a:gd name="T15" fmla="*/ 0 60000 65536"/>
                <a:gd name="T16" fmla="*/ 0 60000 65536"/>
                <a:gd name="T17" fmla="*/ 0 60000 65536"/>
                <a:gd name="T18" fmla="*/ 0 w 375"/>
                <a:gd name="T19" fmla="*/ 0 h 384"/>
                <a:gd name="T20" fmla="*/ 375 w 375"/>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75" h="384">
                  <a:moveTo>
                    <a:pt x="39" y="384"/>
                  </a:moveTo>
                  <a:lnTo>
                    <a:pt x="87" y="240"/>
                  </a:lnTo>
                  <a:lnTo>
                    <a:pt x="279" y="240"/>
                  </a:lnTo>
                  <a:lnTo>
                    <a:pt x="375" y="96"/>
                  </a:lnTo>
                  <a:lnTo>
                    <a:pt x="183" y="0"/>
                  </a:lnTo>
                  <a:lnTo>
                    <a:pt x="0" y="151"/>
                  </a:ln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43" name="Line 17"/>
            <p:cNvSpPr>
              <a:spLocks noChangeShapeType="1"/>
            </p:cNvSpPr>
            <p:nvPr/>
          </p:nvSpPr>
          <p:spPr bwMode="auto">
            <a:xfrm flipV="1">
              <a:off x="2876" y="3165"/>
              <a:ext cx="136" cy="246"/>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44" name="Freeform 18"/>
            <p:cNvSpPr>
              <a:spLocks/>
            </p:cNvSpPr>
            <p:nvPr/>
          </p:nvSpPr>
          <p:spPr bwMode="auto">
            <a:xfrm>
              <a:off x="3006" y="3231"/>
              <a:ext cx="323" cy="341"/>
            </a:xfrm>
            <a:custGeom>
              <a:avLst/>
              <a:gdLst>
                <a:gd name="T0" fmla="*/ 5 w 323"/>
                <a:gd name="T1" fmla="*/ 59 h 341"/>
                <a:gd name="T2" fmla="*/ 65 w 323"/>
                <a:gd name="T3" fmla="*/ 23 h 341"/>
                <a:gd name="T4" fmla="*/ 83 w 323"/>
                <a:gd name="T5" fmla="*/ 11 h 341"/>
                <a:gd name="T6" fmla="*/ 215 w 323"/>
                <a:gd name="T7" fmla="*/ 41 h 341"/>
                <a:gd name="T8" fmla="*/ 233 w 323"/>
                <a:gd name="T9" fmla="*/ 179 h 341"/>
                <a:gd name="T10" fmla="*/ 323 w 323"/>
                <a:gd name="T11" fmla="*/ 221 h 341"/>
                <a:gd name="T12" fmla="*/ 173 w 323"/>
                <a:gd name="T13" fmla="*/ 341 h 341"/>
                <a:gd name="T14" fmla="*/ 101 w 323"/>
                <a:gd name="T15" fmla="*/ 197 h 341"/>
                <a:gd name="T16" fmla="*/ 0 60000 65536"/>
                <a:gd name="T17" fmla="*/ 0 60000 65536"/>
                <a:gd name="T18" fmla="*/ 0 60000 65536"/>
                <a:gd name="T19" fmla="*/ 0 60000 65536"/>
                <a:gd name="T20" fmla="*/ 0 60000 65536"/>
                <a:gd name="T21" fmla="*/ 0 60000 65536"/>
                <a:gd name="T22" fmla="*/ 0 60000 65536"/>
                <a:gd name="T23" fmla="*/ 0 60000 65536"/>
                <a:gd name="T24" fmla="*/ 0 w 323"/>
                <a:gd name="T25" fmla="*/ 0 h 341"/>
                <a:gd name="T26" fmla="*/ 323 w 323"/>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 h="341">
                  <a:moveTo>
                    <a:pt x="5" y="59"/>
                  </a:moveTo>
                  <a:cubicBezTo>
                    <a:pt x="93" y="0"/>
                    <a:pt x="0" y="60"/>
                    <a:pt x="65" y="23"/>
                  </a:cubicBezTo>
                  <a:cubicBezTo>
                    <a:pt x="71" y="19"/>
                    <a:pt x="83" y="11"/>
                    <a:pt x="83" y="11"/>
                  </a:cubicBezTo>
                  <a:lnTo>
                    <a:pt x="215" y="41"/>
                  </a:lnTo>
                  <a:lnTo>
                    <a:pt x="233" y="179"/>
                  </a:lnTo>
                  <a:lnTo>
                    <a:pt x="323" y="221"/>
                  </a:lnTo>
                  <a:lnTo>
                    <a:pt x="173" y="341"/>
                  </a:lnTo>
                  <a:lnTo>
                    <a:pt x="101" y="197"/>
                  </a:lnTo>
                </a:path>
              </a:pathLst>
            </a:cu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45" name="Rectangle 19"/>
            <p:cNvSpPr>
              <a:spLocks noChangeArrowheads="1"/>
            </p:cNvSpPr>
            <p:nvPr/>
          </p:nvSpPr>
          <p:spPr bwMode="auto">
            <a:xfrm>
              <a:off x="2496" y="1632"/>
              <a:ext cx="11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Line / Polyline</a:t>
              </a:r>
            </a:p>
          </p:txBody>
        </p:sp>
      </p:grpSp>
      <p:sp>
        <p:nvSpPr>
          <p:cNvPr id="123910" name="Text Box 20"/>
          <p:cNvSpPr txBox="1">
            <a:spLocks noChangeArrowheads="1"/>
          </p:cNvSpPr>
          <p:nvPr/>
        </p:nvSpPr>
        <p:spPr bwMode="auto">
          <a:xfrm>
            <a:off x="395536" y="332656"/>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000066"/>
                </a:solidFill>
                <a:latin typeface="+mj-lt"/>
                <a:ea typeface="+mj-ea"/>
                <a:cs typeface="+mj-cs"/>
              </a:rPr>
              <a:t>Simple Features – </a:t>
            </a:r>
            <a:r>
              <a:rPr lang="en-US" altLang="en-US" sz="2800" dirty="0" err="1" smtClean="0">
                <a:solidFill>
                  <a:srgbClr val="000066"/>
                </a:solidFill>
                <a:latin typeface="+mj-lt"/>
                <a:ea typeface="+mj-ea"/>
                <a:cs typeface="+mj-cs"/>
              </a:rPr>
              <a:t>Geometrie</a:t>
            </a:r>
            <a:r>
              <a:rPr lang="en-US" altLang="en-US" sz="2800" dirty="0" smtClean="0">
                <a:solidFill>
                  <a:srgbClr val="000066"/>
                </a:solidFill>
                <a:latin typeface="+mj-lt"/>
                <a:ea typeface="+mj-ea"/>
                <a:cs typeface="+mj-cs"/>
              </a:rPr>
              <a:t> </a:t>
            </a:r>
            <a:r>
              <a:rPr lang="en-US" altLang="en-US" sz="2800" dirty="0">
                <a:solidFill>
                  <a:srgbClr val="000066"/>
                </a:solidFill>
                <a:latin typeface="+mj-lt"/>
                <a:ea typeface="+mj-ea"/>
                <a:cs typeface="+mj-cs"/>
              </a:rPr>
              <a:t>Definition</a:t>
            </a:r>
          </a:p>
        </p:txBody>
      </p:sp>
      <p:sp>
        <p:nvSpPr>
          <p:cNvPr id="123911" name="Text Box 24"/>
          <p:cNvSpPr txBox="1">
            <a:spLocks noChangeArrowheads="1"/>
          </p:cNvSpPr>
          <p:nvPr/>
        </p:nvSpPr>
        <p:spPr bwMode="auto">
          <a:xfrm>
            <a:off x="467544" y="1340768"/>
            <a:ext cx="484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dirty="0">
                <a:solidFill>
                  <a:schemeClr val="accent2"/>
                </a:solidFill>
              </a:rPr>
              <a:t>0, 1 </a:t>
            </a:r>
            <a:r>
              <a:rPr lang="en-US" altLang="en-US" sz="2000" b="1" dirty="0" smtClean="0">
                <a:solidFill>
                  <a:schemeClr val="accent2"/>
                </a:solidFill>
              </a:rPr>
              <a:t>und </a:t>
            </a:r>
            <a:r>
              <a:rPr lang="en-US" altLang="en-US" sz="2000" b="1" dirty="0">
                <a:solidFill>
                  <a:schemeClr val="accent2"/>
                </a:solidFill>
              </a:rPr>
              <a:t>2 - </a:t>
            </a:r>
            <a:r>
              <a:rPr lang="en-US" altLang="en-US" sz="2000" b="1" dirty="0" err="1" smtClean="0">
                <a:solidFill>
                  <a:schemeClr val="accent2"/>
                </a:solidFill>
              </a:rPr>
              <a:t>dimensionale</a:t>
            </a:r>
            <a:r>
              <a:rPr lang="en-US" altLang="en-US" sz="2000" b="1" dirty="0" smtClean="0">
                <a:solidFill>
                  <a:schemeClr val="accent2"/>
                </a:solidFill>
              </a:rPr>
              <a:t> </a:t>
            </a:r>
            <a:r>
              <a:rPr lang="en-US" altLang="en-US" sz="2000" b="1" dirty="0" err="1" smtClean="0">
                <a:solidFill>
                  <a:schemeClr val="accent2"/>
                </a:solidFill>
              </a:rPr>
              <a:t>Geometrie</a:t>
            </a:r>
            <a:endParaRPr lang="en-US" altLang="en-US" sz="2000" dirty="0">
              <a:solidFill>
                <a:schemeClr val="accent2"/>
              </a:solidFill>
            </a:endParaRPr>
          </a:p>
        </p:txBody>
      </p:sp>
      <p:sp>
        <p:nvSpPr>
          <p:cNvPr id="123912" name="Text Box 25"/>
          <p:cNvSpPr txBox="1">
            <a:spLocks noChangeArrowheads="1"/>
          </p:cNvSpPr>
          <p:nvPr/>
        </p:nvSpPr>
        <p:spPr bwMode="auto">
          <a:xfrm>
            <a:off x="381000" y="3762375"/>
            <a:ext cx="189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t>Single objects</a:t>
            </a:r>
          </a:p>
        </p:txBody>
      </p:sp>
      <p:sp>
        <p:nvSpPr>
          <p:cNvPr id="123913" name="Text Box 26"/>
          <p:cNvSpPr txBox="1">
            <a:spLocks noChangeArrowheads="1"/>
          </p:cNvSpPr>
          <p:nvPr/>
        </p:nvSpPr>
        <p:spPr bwMode="auto">
          <a:xfrm>
            <a:off x="427038" y="5003800"/>
            <a:ext cx="2697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t>Groups of similar objects</a:t>
            </a:r>
          </a:p>
        </p:txBody>
      </p:sp>
      <p:sp>
        <p:nvSpPr>
          <p:cNvPr id="123914" name="Rectangle 27"/>
          <p:cNvSpPr>
            <a:spLocks noChangeArrowheads="1"/>
          </p:cNvSpPr>
          <p:nvPr/>
        </p:nvSpPr>
        <p:spPr bwMode="auto">
          <a:xfrm>
            <a:off x="409575" y="2584450"/>
            <a:ext cx="2030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t>Object (Feature)</a:t>
            </a:r>
          </a:p>
        </p:txBody>
      </p:sp>
      <p:sp>
        <p:nvSpPr>
          <p:cNvPr id="123915" name="Text Box 28"/>
          <p:cNvSpPr txBox="1">
            <a:spLocks noChangeArrowheads="1"/>
          </p:cNvSpPr>
          <p:nvPr/>
        </p:nvSpPr>
        <p:spPr bwMode="auto">
          <a:xfrm>
            <a:off x="457200" y="6172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t>Definitions for</a:t>
            </a:r>
            <a:endParaRPr lang="en-US" altLang="en-US" sz="2000"/>
          </a:p>
        </p:txBody>
      </p:sp>
      <p:grpSp>
        <p:nvGrpSpPr>
          <p:cNvPr id="5" name="Group 29"/>
          <p:cNvGrpSpPr>
            <a:grpSpLocks/>
          </p:cNvGrpSpPr>
          <p:nvPr/>
        </p:nvGrpSpPr>
        <p:grpSpPr bwMode="auto">
          <a:xfrm>
            <a:off x="2808288" y="2609850"/>
            <a:ext cx="763587" cy="2871788"/>
            <a:chOff x="1769" y="1644"/>
            <a:chExt cx="481" cy="1809"/>
          </a:xfrm>
        </p:grpSpPr>
        <p:sp>
          <p:nvSpPr>
            <p:cNvPr id="123934" name="Oval 30"/>
            <p:cNvSpPr>
              <a:spLocks noChangeArrowheads="1"/>
            </p:cNvSpPr>
            <p:nvPr/>
          </p:nvSpPr>
          <p:spPr bwMode="auto">
            <a:xfrm flipH="1">
              <a:off x="1960" y="3286"/>
              <a:ext cx="47" cy="4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35" name="Oval 31"/>
            <p:cNvSpPr>
              <a:spLocks noChangeArrowheads="1"/>
            </p:cNvSpPr>
            <p:nvPr/>
          </p:nvSpPr>
          <p:spPr bwMode="auto">
            <a:xfrm flipH="1">
              <a:off x="2056" y="3382"/>
              <a:ext cx="47" cy="4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36" name="Oval 32"/>
            <p:cNvSpPr>
              <a:spLocks noChangeArrowheads="1"/>
            </p:cNvSpPr>
            <p:nvPr/>
          </p:nvSpPr>
          <p:spPr bwMode="auto">
            <a:xfrm flipH="1" flipV="1">
              <a:off x="1942" y="3406"/>
              <a:ext cx="47" cy="4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37" name="Rectangle 33"/>
            <p:cNvSpPr>
              <a:spLocks noChangeArrowheads="1"/>
            </p:cNvSpPr>
            <p:nvPr/>
          </p:nvSpPr>
          <p:spPr bwMode="auto">
            <a:xfrm>
              <a:off x="1769" y="1644"/>
              <a:ext cx="4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t>Point</a:t>
              </a:r>
            </a:p>
          </p:txBody>
        </p:sp>
        <p:sp>
          <p:nvSpPr>
            <p:cNvPr id="123938" name="Oval 34"/>
            <p:cNvSpPr>
              <a:spLocks noChangeArrowheads="1"/>
            </p:cNvSpPr>
            <p:nvPr/>
          </p:nvSpPr>
          <p:spPr bwMode="auto">
            <a:xfrm flipH="1">
              <a:off x="1937" y="2412"/>
              <a:ext cx="47" cy="47"/>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39" name="Oval 35"/>
            <p:cNvSpPr>
              <a:spLocks noChangeArrowheads="1"/>
            </p:cNvSpPr>
            <p:nvPr/>
          </p:nvSpPr>
          <p:spPr bwMode="auto">
            <a:xfrm flipH="1">
              <a:off x="2033" y="2508"/>
              <a:ext cx="47" cy="4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40" name="Oval 36"/>
            <p:cNvSpPr>
              <a:spLocks noChangeArrowheads="1"/>
            </p:cNvSpPr>
            <p:nvPr/>
          </p:nvSpPr>
          <p:spPr bwMode="auto">
            <a:xfrm flipH="1" flipV="1">
              <a:off x="1919" y="2532"/>
              <a:ext cx="47" cy="4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grpSp>
      <p:grpSp>
        <p:nvGrpSpPr>
          <p:cNvPr id="6" name="Group 37"/>
          <p:cNvGrpSpPr>
            <a:grpSpLocks/>
          </p:cNvGrpSpPr>
          <p:nvPr/>
        </p:nvGrpSpPr>
        <p:grpSpPr bwMode="auto">
          <a:xfrm>
            <a:off x="2730500" y="3509963"/>
            <a:ext cx="5843588" cy="3063875"/>
            <a:chOff x="1728" y="2208"/>
            <a:chExt cx="3681" cy="1930"/>
          </a:xfrm>
        </p:grpSpPr>
        <p:sp>
          <p:nvSpPr>
            <p:cNvPr id="123918" name="Oval 38"/>
            <p:cNvSpPr>
              <a:spLocks noChangeArrowheads="1"/>
            </p:cNvSpPr>
            <p:nvPr/>
          </p:nvSpPr>
          <p:spPr bwMode="auto">
            <a:xfrm>
              <a:off x="3041" y="2712"/>
              <a:ext cx="60" cy="6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19" name="Oval 39"/>
            <p:cNvSpPr>
              <a:spLocks noChangeArrowheads="1"/>
            </p:cNvSpPr>
            <p:nvPr/>
          </p:nvSpPr>
          <p:spPr bwMode="auto">
            <a:xfrm>
              <a:off x="3005" y="2418"/>
              <a:ext cx="60" cy="6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0" name="Oval 40"/>
            <p:cNvSpPr>
              <a:spLocks noChangeArrowheads="1"/>
            </p:cNvSpPr>
            <p:nvPr/>
          </p:nvSpPr>
          <p:spPr bwMode="auto">
            <a:xfrm>
              <a:off x="2627" y="2580"/>
              <a:ext cx="60" cy="6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1" name="Oval 41"/>
            <p:cNvSpPr>
              <a:spLocks noChangeArrowheads="1"/>
            </p:cNvSpPr>
            <p:nvPr/>
          </p:nvSpPr>
          <p:spPr bwMode="auto">
            <a:xfrm>
              <a:off x="3048" y="2226"/>
              <a:ext cx="59" cy="6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2" name="Oval 42"/>
            <p:cNvSpPr>
              <a:spLocks noChangeArrowheads="1"/>
            </p:cNvSpPr>
            <p:nvPr/>
          </p:nvSpPr>
          <p:spPr bwMode="auto">
            <a:xfrm>
              <a:off x="2842" y="3384"/>
              <a:ext cx="58" cy="62"/>
            </a:xfrm>
            <a:prstGeom prst="ellipse">
              <a:avLst/>
            </a:prstGeom>
            <a:solidFill>
              <a:srgbClr val="0000FF"/>
            </a:solidFill>
            <a:ln w="9525">
              <a:solidFill>
                <a:srgbClr val="0066FF"/>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3" name="Oval 43"/>
            <p:cNvSpPr>
              <a:spLocks noChangeArrowheads="1"/>
            </p:cNvSpPr>
            <p:nvPr/>
          </p:nvSpPr>
          <p:spPr bwMode="auto">
            <a:xfrm>
              <a:off x="2977" y="3144"/>
              <a:ext cx="58" cy="62"/>
            </a:xfrm>
            <a:prstGeom prst="ellipse">
              <a:avLst/>
            </a:prstGeom>
            <a:solidFill>
              <a:srgbClr val="0000FF"/>
            </a:solidFill>
            <a:ln w="9525">
              <a:solidFill>
                <a:srgbClr val="0066FF"/>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4" name="Oval 44"/>
            <p:cNvSpPr>
              <a:spLocks noChangeArrowheads="1"/>
            </p:cNvSpPr>
            <p:nvPr/>
          </p:nvSpPr>
          <p:spPr bwMode="auto">
            <a:xfrm>
              <a:off x="3082" y="3408"/>
              <a:ext cx="58" cy="62"/>
            </a:xfrm>
            <a:prstGeom prst="ellipse">
              <a:avLst/>
            </a:prstGeom>
            <a:solidFill>
              <a:srgbClr val="0000FF"/>
            </a:solidFill>
            <a:ln w="9525">
              <a:solidFill>
                <a:srgbClr val="0066FF"/>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5" name="Oval 45"/>
            <p:cNvSpPr>
              <a:spLocks noChangeArrowheads="1"/>
            </p:cNvSpPr>
            <p:nvPr/>
          </p:nvSpPr>
          <p:spPr bwMode="auto">
            <a:xfrm>
              <a:off x="2977" y="3264"/>
              <a:ext cx="58" cy="62"/>
            </a:xfrm>
            <a:prstGeom prst="ellipse">
              <a:avLst/>
            </a:prstGeom>
            <a:solidFill>
              <a:srgbClr val="0000FF"/>
            </a:solidFill>
            <a:ln w="9525">
              <a:solidFill>
                <a:srgbClr val="0066FF"/>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3926" name="Freeform 46"/>
            <p:cNvSpPr>
              <a:spLocks/>
            </p:cNvSpPr>
            <p:nvPr/>
          </p:nvSpPr>
          <p:spPr bwMode="auto">
            <a:xfrm>
              <a:off x="4032" y="2208"/>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27" name="Freeform 47"/>
            <p:cNvSpPr>
              <a:spLocks/>
            </p:cNvSpPr>
            <p:nvPr/>
          </p:nvSpPr>
          <p:spPr bwMode="auto">
            <a:xfrm>
              <a:off x="4800" y="2208"/>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28" name="Freeform 48"/>
            <p:cNvSpPr>
              <a:spLocks/>
            </p:cNvSpPr>
            <p:nvPr/>
          </p:nvSpPr>
          <p:spPr bwMode="auto">
            <a:xfrm>
              <a:off x="5163" y="2334"/>
              <a:ext cx="183" cy="195"/>
            </a:xfrm>
            <a:custGeom>
              <a:avLst/>
              <a:gdLst>
                <a:gd name="T0" fmla="*/ 117 w 183"/>
                <a:gd name="T1" fmla="*/ 9 h 195"/>
                <a:gd name="T2" fmla="*/ 33 w 183"/>
                <a:gd name="T3" fmla="*/ 0 h 195"/>
                <a:gd name="T4" fmla="*/ 0 w 183"/>
                <a:gd name="T5" fmla="*/ 108 h 195"/>
                <a:gd name="T6" fmla="*/ 78 w 183"/>
                <a:gd name="T7" fmla="*/ 195 h 195"/>
                <a:gd name="T8" fmla="*/ 183 w 183"/>
                <a:gd name="T9" fmla="*/ 129 h 195"/>
                <a:gd name="T10" fmla="*/ 117 w 183"/>
                <a:gd name="T11" fmla="*/ 9 h 195"/>
                <a:gd name="T12" fmla="*/ 0 60000 65536"/>
                <a:gd name="T13" fmla="*/ 0 60000 65536"/>
                <a:gd name="T14" fmla="*/ 0 60000 65536"/>
                <a:gd name="T15" fmla="*/ 0 60000 65536"/>
                <a:gd name="T16" fmla="*/ 0 60000 65536"/>
                <a:gd name="T17" fmla="*/ 0 60000 65536"/>
                <a:gd name="T18" fmla="*/ 0 w 183"/>
                <a:gd name="T19" fmla="*/ 0 h 195"/>
                <a:gd name="T20" fmla="*/ 183 w 183"/>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183" h="195">
                  <a:moveTo>
                    <a:pt x="117" y="9"/>
                  </a:moveTo>
                  <a:lnTo>
                    <a:pt x="33" y="0"/>
                  </a:lnTo>
                  <a:lnTo>
                    <a:pt x="0" y="108"/>
                  </a:lnTo>
                  <a:lnTo>
                    <a:pt x="78" y="195"/>
                  </a:lnTo>
                  <a:lnTo>
                    <a:pt x="183" y="129"/>
                  </a:lnTo>
                  <a:lnTo>
                    <a:pt x="117" y="9"/>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29" name="Freeform 49"/>
            <p:cNvSpPr>
              <a:spLocks/>
            </p:cNvSpPr>
            <p:nvPr/>
          </p:nvSpPr>
          <p:spPr bwMode="auto">
            <a:xfrm>
              <a:off x="4920" y="2393"/>
              <a:ext cx="129" cy="210"/>
            </a:xfrm>
            <a:custGeom>
              <a:avLst/>
              <a:gdLst>
                <a:gd name="T0" fmla="*/ 111 w 129"/>
                <a:gd name="T1" fmla="*/ 39 h 210"/>
                <a:gd name="T2" fmla="*/ 45 w 129"/>
                <a:gd name="T3" fmla="*/ 0 h 210"/>
                <a:gd name="T4" fmla="*/ 0 w 129"/>
                <a:gd name="T5" fmla="*/ 48 h 210"/>
                <a:gd name="T6" fmla="*/ 12 w 129"/>
                <a:gd name="T7" fmla="*/ 156 h 210"/>
                <a:gd name="T8" fmla="*/ 72 w 129"/>
                <a:gd name="T9" fmla="*/ 210 h 210"/>
                <a:gd name="T10" fmla="*/ 129 w 129"/>
                <a:gd name="T11" fmla="*/ 120 h 210"/>
                <a:gd name="T12" fmla="*/ 111 w 129"/>
                <a:gd name="T13" fmla="*/ 39 h 210"/>
                <a:gd name="T14" fmla="*/ 0 60000 65536"/>
                <a:gd name="T15" fmla="*/ 0 60000 65536"/>
                <a:gd name="T16" fmla="*/ 0 60000 65536"/>
                <a:gd name="T17" fmla="*/ 0 60000 65536"/>
                <a:gd name="T18" fmla="*/ 0 60000 65536"/>
                <a:gd name="T19" fmla="*/ 0 60000 65536"/>
                <a:gd name="T20" fmla="*/ 0 60000 65536"/>
                <a:gd name="T21" fmla="*/ 0 w 129"/>
                <a:gd name="T22" fmla="*/ 0 h 210"/>
                <a:gd name="T23" fmla="*/ 129 w 129"/>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10">
                  <a:moveTo>
                    <a:pt x="111" y="39"/>
                  </a:moveTo>
                  <a:lnTo>
                    <a:pt x="45" y="0"/>
                  </a:lnTo>
                  <a:lnTo>
                    <a:pt x="0" y="48"/>
                  </a:lnTo>
                  <a:lnTo>
                    <a:pt x="12" y="156"/>
                  </a:lnTo>
                  <a:lnTo>
                    <a:pt x="72" y="210"/>
                  </a:lnTo>
                  <a:lnTo>
                    <a:pt x="129" y="120"/>
                  </a:lnTo>
                  <a:lnTo>
                    <a:pt x="111" y="39"/>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30" name="Freeform 50"/>
            <p:cNvSpPr>
              <a:spLocks/>
            </p:cNvSpPr>
            <p:nvPr/>
          </p:nvSpPr>
          <p:spPr bwMode="auto">
            <a:xfrm>
              <a:off x="4224" y="3120"/>
              <a:ext cx="609" cy="495"/>
            </a:xfrm>
            <a:custGeom>
              <a:avLst/>
              <a:gdLst>
                <a:gd name="T0" fmla="*/ 114 w 609"/>
                <a:gd name="T1" fmla="*/ 45 h 495"/>
                <a:gd name="T2" fmla="*/ 471 w 609"/>
                <a:gd name="T3" fmla="*/ 0 h 495"/>
                <a:gd name="T4" fmla="*/ 609 w 609"/>
                <a:gd name="T5" fmla="*/ 198 h 495"/>
                <a:gd name="T6" fmla="*/ 516 w 609"/>
                <a:gd name="T7" fmla="*/ 495 h 495"/>
                <a:gd name="T8" fmla="*/ 108 w 609"/>
                <a:gd name="T9" fmla="*/ 468 h 495"/>
                <a:gd name="T10" fmla="*/ 0 w 609"/>
                <a:gd name="T11" fmla="*/ 276 h 495"/>
                <a:gd name="T12" fmla="*/ 114 w 609"/>
                <a:gd name="T13" fmla="*/ 45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31" name="Freeform 51"/>
            <p:cNvSpPr>
              <a:spLocks/>
            </p:cNvSpPr>
            <p:nvPr/>
          </p:nvSpPr>
          <p:spPr bwMode="auto">
            <a:xfrm>
              <a:off x="4818" y="3114"/>
              <a:ext cx="408" cy="552"/>
            </a:xfrm>
            <a:custGeom>
              <a:avLst/>
              <a:gdLst>
                <a:gd name="T0" fmla="*/ 120 w 408"/>
                <a:gd name="T1" fmla="*/ 24 h 552"/>
                <a:gd name="T2" fmla="*/ 336 w 408"/>
                <a:gd name="T3" fmla="*/ 0 h 552"/>
                <a:gd name="T4" fmla="*/ 408 w 408"/>
                <a:gd name="T5" fmla="*/ 306 h 552"/>
                <a:gd name="T6" fmla="*/ 336 w 408"/>
                <a:gd name="T7" fmla="*/ 486 h 552"/>
                <a:gd name="T8" fmla="*/ 132 w 408"/>
                <a:gd name="T9" fmla="*/ 552 h 552"/>
                <a:gd name="T10" fmla="*/ 0 w 408"/>
                <a:gd name="T11" fmla="*/ 462 h 552"/>
                <a:gd name="T12" fmla="*/ 120 w 408"/>
                <a:gd name="T13" fmla="*/ 24 h 552"/>
                <a:gd name="T14" fmla="*/ 0 60000 65536"/>
                <a:gd name="T15" fmla="*/ 0 60000 65536"/>
                <a:gd name="T16" fmla="*/ 0 60000 65536"/>
                <a:gd name="T17" fmla="*/ 0 60000 65536"/>
                <a:gd name="T18" fmla="*/ 0 60000 65536"/>
                <a:gd name="T19" fmla="*/ 0 60000 65536"/>
                <a:gd name="T20" fmla="*/ 0 60000 65536"/>
                <a:gd name="T21" fmla="*/ 0 w 408"/>
                <a:gd name="T22" fmla="*/ 0 h 552"/>
                <a:gd name="T23" fmla="*/ 408 w 408"/>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552">
                  <a:moveTo>
                    <a:pt x="120" y="24"/>
                  </a:moveTo>
                  <a:lnTo>
                    <a:pt x="336" y="0"/>
                  </a:lnTo>
                  <a:lnTo>
                    <a:pt x="408" y="306"/>
                  </a:lnTo>
                  <a:lnTo>
                    <a:pt x="336" y="486"/>
                  </a:lnTo>
                  <a:lnTo>
                    <a:pt x="132" y="552"/>
                  </a:lnTo>
                  <a:lnTo>
                    <a:pt x="0" y="462"/>
                  </a:lnTo>
                  <a:lnTo>
                    <a:pt x="120" y="24"/>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3932" name="Rectangle 52"/>
            <p:cNvSpPr>
              <a:spLocks noChangeArrowheads="1"/>
            </p:cNvSpPr>
            <p:nvPr/>
          </p:nvSpPr>
          <p:spPr bwMode="auto">
            <a:xfrm>
              <a:off x="3120" y="3888"/>
              <a:ext cx="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Border</a:t>
              </a:r>
            </a:p>
          </p:txBody>
        </p:sp>
        <p:sp>
          <p:nvSpPr>
            <p:cNvPr id="123933" name="Rectangle 53"/>
            <p:cNvSpPr>
              <a:spLocks noChangeArrowheads="1"/>
            </p:cNvSpPr>
            <p:nvPr/>
          </p:nvSpPr>
          <p:spPr bwMode="auto">
            <a:xfrm>
              <a:off x="1728" y="3888"/>
              <a:ext cx="6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t>Interior</a:t>
              </a:r>
            </a:p>
          </p:txBody>
        </p:sp>
      </p:grpSp>
    </p:spTree>
    <p:extLst>
      <p:ext uri="{BB962C8B-B14F-4D97-AF65-F5344CB8AC3E}">
        <p14:creationId xmlns:p14="http://schemas.microsoft.com/office/powerpoint/2010/main" val="2647852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ußzeilenplatzhalter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de-DE" altLang="en-US" sz="1400" smtClean="0">
              <a:latin typeface="Times New Roman" pitchFamily="18" charset="0"/>
            </a:endParaRPr>
          </a:p>
          <a:p>
            <a:pPr eaLnBrk="1" hangingPunct="1">
              <a:spcBef>
                <a:spcPct val="0"/>
              </a:spcBef>
              <a:buFontTx/>
              <a:buNone/>
              <a:defRPr/>
            </a:pPr>
            <a:r>
              <a:rPr lang="de-DE" altLang="en-US" sz="1200" smtClean="0"/>
              <a:t>Dietrich Schröder GIS</a:t>
            </a:r>
          </a:p>
        </p:txBody>
      </p:sp>
      <p:sp>
        <p:nvSpPr>
          <p:cNvPr id="125956" name="Text Box 3"/>
          <p:cNvSpPr txBox="1">
            <a:spLocks noChangeArrowheads="1"/>
          </p:cNvSpPr>
          <p:nvPr/>
        </p:nvSpPr>
        <p:spPr bwMode="auto">
          <a:xfrm>
            <a:off x="485774" y="2286000"/>
            <a:ext cx="84067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de-DE" altLang="en-US" sz="2000" b="1" dirty="0">
                <a:solidFill>
                  <a:srgbClr val="CC3300"/>
                </a:solidFill>
              </a:rPr>
              <a:t>    </a:t>
            </a:r>
            <a:r>
              <a:rPr lang="de-DE" altLang="en-US" sz="2000" b="1" dirty="0" smtClean="0">
                <a:solidFill>
                  <a:srgbClr val="CC3300"/>
                </a:solidFill>
              </a:rPr>
              <a:t>nur geradlinige Verbindungen zwischen Punkten (keine Bögen)</a:t>
            </a:r>
            <a:endParaRPr lang="de-DE" altLang="en-US" sz="2000" dirty="0">
              <a:solidFill>
                <a:srgbClr val="CC3300"/>
              </a:solidFill>
            </a:endParaRPr>
          </a:p>
        </p:txBody>
      </p:sp>
      <p:sp>
        <p:nvSpPr>
          <p:cNvPr id="125957" name="Text Box 4"/>
          <p:cNvSpPr txBox="1">
            <a:spLocks noChangeArrowheads="1"/>
          </p:cNvSpPr>
          <p:nvPr/>
        </p:nvSpPr>
        <p:spPr bwMode="auto">
          <a:xfrm>
            <a:off x="485775" y="1600200"/>
            <a:ext cx="743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en-US" sz="2000" b="1" dirty="0" smtClean="0">
                <a:solidFill>
                  <a:schemeClr val="accent2"/>
                </a:solidFill>
              </a:rPr>
              <a:t>Besonderheiten  der Simple Feature Geometrien:</a:t>
            </a:r>
            <a:endParaRPr lang="de-DE" altLang="en-US" sz="2000" dirty="0">
              <a:solidFill>
                <a:schemeClr val="accent2"/>
              </a:solidFill>
            </a:endParaRPr>
          </a:p>
        </p:txBody>
      </p:sp>
      <p:sp>
        <p:nvSpPr>
          <p:cNvPr id="94213" name="Rectangle 5"/>
          <p:cNvSpPr>
            <a:spLocks noChangeArrowheads="1"/>
          </p:cNvSpPr>
          <p:nvPr/>
        </p:nvSpPr>
        <p:spPr bwMode="auto">
          <a:xfrm>
            <a:off x="485775" y="3124200"/>
            <a:ext cx="248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de-DE" altLang="en-US" sz="2000" b="1" dirty="0">
                <a:solidFill>
                  <a:srgbClr val="CC3300"/>
                </a:solidFill>
              </a:rPr>
              <a:t>    </a:t>
            </a:r>
            <a:r>
              <a:rPr lang="de-DE" altLang="en-US" sz="2000" b="1" dirty="0" smtClean="0">
                <a:solidFill>
                  <a:srgbClr val="CC3300"/>
                </a:solidFill>
              </a:rPr>
              <a:t>keine Topologie</a:t>
            </a:r>
            <a:endParaRPr lang="de-DE" altLang="en-US" sz="2000" dirty="0">
              <a:solidFill>
                <a:srgbClr val="CC3300"/>
              </a:solidFill>
            </a:endParaRPr>
          </a:p>
        </p:txBody>
      </p:sp>
      <p:sp>
        <p:nvSpPr>
          <p:cNvPr id="125959" name="Freeform 6"/>
          <p:cNvSpPr>
            <a:spLocks/>
          </p:cNvSpPr>
          <p:nvPr/>
        </p:nvSpPr>
        <p:spPr bwMode="auto">
          <a:xfrm>
            <a:off x="2395538" y="4694238"/>
            <a:ext cx="1470025" cy="1590675"/>
          </a:xfrm>
          <a:custGeom>
            <a:avLst/>
            <a:gdLst>
              <a:gd name="T0" fmla="*/ 2147483646 w 522"/>
              <a:gd name="T1" fmla="*/ 2147483646 h 558"/>
              <a:gd name="T2" fmla="*/ 2147483646 w 522"/>
              <a:gd name="T3" fmla="*/ 2147483646 h 558"/>
              <a:gd name="T4" fmla="*/ 2147483646 w 522"/>
              <a:gd name="T5" fmla="*/ 2147483646 h 558"/>
              <a:gd name="T6" fmla="*/ 2147483646 w 522"/>
              <a:gd name="T7" fmla="*/ 2147483646 h 558"/>
              <a:gd name="T8" fmla="*/ 2147483646 w 522"/>
              <a:gd name="T9" fmla="*/ 0 h 558"/>
              <a:gd name="T10" fmla="*/ 0 w 522"/>
              <a:gd name="T11" fmla="*/ 2147483646 h 558"/>
              <a:gd name="T12" fmla="*/ 0 60000 65536"/>
              <a:gd name="T13" fmla="*/ 0 60000 65536"/>
              <a:gd name="T14" fmla="*/ 0 60000 65536"/>
              <a:gd name="T15" fmla="*/ 0 60000 65536"/>
              <a:gd name="T16" fmla="*/ 0 60000 65536"/>
              <a:gd name="T17" fmla="*/ 0 60000 65536"/>
              <a:gd name="T18" fmla="*/ 0 w 522"/>
              <a:gd name="T19" fmla="*/ 0 h 558"/>
              <a:gd name="T20" fmla="*/ 522 w 522"/>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22" h="558">
                <a:moveTo>
                  <a:pt x="384" y="558"/>
                </a:moveTo>
                <a:lnTo>
                  <a:pt x="24" y="204"/>
                </a:lnTo>
                <a:lnTo>
                  <a:pt x="426" y="240"/>
                </a:lnTo>
                <a:lnTo>
                  <a:pt x="522" y="96"/>
                </a:lnTo>
                <a:lnTo>
                  <a:pt x="330" y="0"/>
                </a:lnTo>
                <a:lnTo>
                  <a:pt x="0" y="4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5960" name="Oval 7"/>
          <p:cNvSpPr>
            <a:spLocks noChangeArrowheads="1"/>
          </p:cNvSpPr>
          <p:nvPr/>
        </p:nvSpPr>
        <p:spPr bwMode="auto">
          <a:xfrm>
            <a:off x="2362200" y="5857875"/>
            <a:ext cx="134938" cy="1365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5961" name="Oval 8"/>
          <p:cNvSpPr>
            <a:spLocks noChangeArrowheads="1"/>
          </p:cNvSpPr>
          <p:nvPr/>
        </p:nvSpPr>
        <p:spPr bwMode="auto">
          <a:xfrm>
            <a:off x="3409950" y="6234113"/>
            <a:ext cx="134938" cy="1365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5962" name="Freeform 9"/>
          <p:cNvSpPr>
            <a:spLocks/>
          </p:cNvSpPr>
          <p:nvPr/>
        </p:nvSpPr>
        <p:spPr bwMode="auto">
          <a:xfrm>
            <a:off x="4848225" y="6054725"/>
            <a:ext cx="1198563" cy="376238"/>
          </a:xfrm>
          <a:custGeom>
            <a:avLst/>
            <a:gdLst>
              <a:gd name="T0" fmla="*/ 0 w 426"/>
              <a:gd name="T1" fmla="*/ 2147483646 h 132"/>
              <a:gd name="T2" fmla="*/ 2147483646 w 426"/>
              <a:gd name="T3" fmla="*/ 0 h 132"/>
              <a:gd name="T4" fmla="*/ 2147483646 w 426"/>
              <a:gd name="T5" fmla="*/ 2147483646 h 132"/>
              <a:gd name="T6" fmla="*/ 0 60000 65536"/>
              <a:gd name="T7" fmla="*/ 0 60000 65536"/>
              <a:gd name="T8" fmla="*/ 0 60000 65536"/>
              <a:gd name="T9" fmla="*/ 0 w 426"/>
              <a:gd name="T10" fmla="*/ 0 h 132"/>
              <a:gd name="T11" fmla="*/ 426 w 426"/>
              <a:gd name="T12" fmla="*/ 132 h 132"/>
            </a:gdLst>
            <a:ahLst/>
            <a:cxnLst>
              <a:cxn ang="T6">
                <a:pos x="T0" y="T1"/>
              </a:cxn>
              <a:cxn ang="T7">
                <a:pos x="T2" y="T3"/>
              </a:cxn>
              <a:cxn ang="T8">
                <a:pos x="T4" y="T5"/>
              </a:cxn>
            </a:cxnLst>
            <a:rect l="T9" t="T10" r="T11" b="T12"/>
            <a:pathLst>
              <a:path w="426" h="132">
                <a:moveTo>
                  <a:pt x="0" y="84"/>
                </a:moveTo>
                <a:lnTo>
                  <a:pt x="252" y="0"/>
                </a:lnTo>
                <a:lnTo>
                  <a:pt x="426" y="1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
        <p:nvSpPr>
          <p:cNvPr id="125963" name="Freeform 10"/>
          <p:cNvSpPr>
            <a:spLocks/>
          </p:cNvSpPr>
          <p:nvPr/>
        </p:nvSpPr>
        <p:spPr bwMode="auto">
          <a:xfrm>
            <a:off x="4492625" y="4822825"/>
            <a:ext cx="1714500" cy="1411288"/>
          </a:xfrm>
          <a:custGeom>
            <a:avLst/>
            <a:gdLst>
              <a:gd name="T0" fmla="*/ 2147483646 w 609"/>
              <a:gd name="T1" fmla="*/ 2147483646 h 495"/>
              <a:gd name="T2" fmla="*/ 2147483646 w 609"/>
              <a:gd name="T3" fmla="*/ 0 h 495"/>
              <a:gd name="T4" fmla="*/ 2147483646 w 609"/>
              <a:gd name="T5" fmla="*/ 2147483646 h 495"/>
              <a:gd name="T6" fmla="*/ 2147483646 w 609"/>
              <a:gd name="T7" fmla="*/ 2147483646 h 495"/>
              <a:gd name="T8" fmla="*/ 2147483646 w 609"/>
              <a:gd name="T9" fmla="*/ 2147483646 h 495"/>
              <a:gd name="T10" fmla="*/ 0 w 609"/>
              <a:gd name="T11" fmla="*/ 2147483646 h 495"/>
              <a:gd name="T12" fmla="*/ 2147483646 w 609"/>
              <a:gd name="T13" fmla="*/ 2147483646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solidFill>
            <a:srgbClr val="CCFF66"/>
          </a:solidFill>
          <a:ln w="9525">
            <a:solidFill>
              <a:srgbClr val="0066FF"/>
            </a:solidFill>
            <a:round/>
            <a:headEnd/>
            <a:tailEnd/>
          </a:ln>
        </p:spPr>
        <p:txBody>
          <a:bodyPr wrap="none" anchor="ctr">
            <a:spAutoFit/>
          </a:bodyPr>
          <a:lstStyle/>
          <a:p>
            <a:endParaRPr lang="en-US"/>
          </a:p>
        </p:txBody>
      </p:sp>
      <p:sp>
        <p:nvSpPr>
          <p:cNvPr id="125964" name="Freeform 11"/>
          <p:cNvSpPr>
            <a:spLocks/>
          </p:cNvSpPr>
          <p:nvPr/>
        </p:nvSpPr>
        <p:spPr bwMode="auto">
          <a:xfrm>
            <a:off x="5573713" y="4843463"/>
            <a:ext cx="1149350" cy="1573212"/>
          </a:xfrm>
          <a:custGeom>
            <a:avLst/>
            <a:gdLst>
              <a:gd name="T0" fmla="*/ 2147483646 w 408"/>
              <a:gd name="T1" fmla="*/ 2147483646 h 552"/>
              <a:gd name="T2" fmla="*/ 2147483646 w 408"/>
              <a:gd name="T3" fmla="*/ 0 h 552"/>
              <a:gd name="T4" fmla="*/ 2147483646 w 408"/>
              <a:gd name="T5" fmla="*/ 2147483646 h 552"/>
              <a:gd name="T6" fmla="*/ 2147483646 w 408"/>
              <a:gd name="T7" fmla="*/ 2147483646 h 552"/>
              <a:gd name="T8" fmla="*/ 2147483646 w 408"/>
              <a:gd name="T9" fmla="*/ 2147483646 h 552"/>
              <a:gd name="T10" fmla="*/ 0 w 408"/>
              <a:gd name="T11" fmla="*/ 2147483646 h 552"/>
              <a:gd name="T12" fmla="*/ 2147483646 w 408"/>
              <a:gd name="T13" fmla="*/ 2147483646 h 552"/>
              <a:gd name="T14" fmla="*/ 0 60000 65536"/>
              <a:gd name="T15" fmla="*/ 0 60000 65536"/>
              <a:gd name="T16" fmla="*/ 0 60000 65536"/>
              <a:gd name="T17" fmla="*/ 0 60000 65536"/>
              <a:gd name="T18" fmla="*/ 0 60000 65536"/>
              <a:gd name="T19" fmla="*/ 0 60000 65536"/>
              <a:gd name="T20" fmla="*/ 0 60000 65536"/>
              <a:gd name="T21" fmla="*/ 0 w 408"/>
              <a:gd name="T22" fmla="*/ 0 h 552"/>
              <a:gd name="T23" fmla="*/ 408 w 408"/>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552">
                <a:moveTo>
                  <a:pt x="120" y="24"/>
                </a:moveTo>
                <a:lnTo>
                  <a:pt x="336" y="0"/>
                </a:lnTo>
                <a:lnTo>
                  <a:pt x="408" y="306"/>
                </a:lnTo>
                <a:lnTo>
                  <a:pt x="336" y="486"/>
                </a:lnTo>
                <a:lnTo>
                  <a:pt x="132" y="552"/>
                </a:lnTo>
                <a:lnTo>
                  <a:pt x="0" y="462"/>
                </a:lnTo>
                <a:lnTo>
                  <a:pt x="120" y="24"/>
                </a:lnTo>
                <a:close/>
              </a:path>
            </a:pathLst>
          </a:custGeom>
          <a:solidFill>
            <a:srgbClr val="CCFF66"/>
          </a:solidFill>
          <a:ln w="9525">
            <a:solidFill>
              <a:srgbClr val="0066FF"/>
            </a:solidFill>
            <a:round/>
            <a:headEnd/>
            <a:tailEnd/>
          </a:ln>
        </p:spPr>
        <p:txBody>
          <a:bodyPr wrap="none" anchor="ctr">
            <a:spAutoFit/>
          </a:bodyPr>
          <a:lstStyle/>
          <a:p>
            <a:endParaRPr lang="en-US"/>
          </a:p>
        </p:txBody>
      </p:sp>
      <p:sp>
        <p:nvSpPr>
          <p:cNvPr id="125965" name="Line 12"/>
          <p:cNvSpPr>
            <a:spLocks noChangeShapeType="1"/>
          </p:cNvSpPr>
          <p:nvPr/>
        </p:nvSpPr>
        <p:spPr bwMode="auto">
          <a:xfrm>
            <a:off x="2463800" y="5070475"/>
            <a:ext cx="1317625" cy="1249363"/>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66" name="Line 13"/>
          <p:cNvSpPr>
            <a:spLocks noChangeShapeType="1"/>
          </p:cNvSpPr>
          <p:nvPr/>
        </p:nvSpPr>
        <p:spPr bwMode="auto">
          <a:xfrm flipH="1">
            <a:off x="2581275" y="4830763"/>
            <a:ext cx="1065213" cy="1539875"/>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67" name="Line 14"/>
          <p:cNvSpPr>
            <a:spLocks noChangeShapeType="1"/>
          </p:cNvSpPr>
          <p:nvPr/>
        </p:nvSpPr>
        <p:spPr bwMode="auto">
          <a:xfrm>
            <a:off x="4965700" y="5130800"/>
            <a:ext cx="1317625" cy="1249363"/>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68" name="Line 15"/>
          <p:cNvSpPr>
            <a:spLocks noChangeShapeType="1"/>
          </p:cNvSpPr>
          <p:nvPr/>
        </p:nvSpPr>
        <p:spPr bwMode="auto">
          <a:xfrm flipH="1">
            <a:off x="5083175" y="4891088"/>
            <a:ext cx="1065213" cy="1539875"/>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69" name="Freeform 16"/>
          <p:cNvSpPr>
            <a:spLocks/>
          </p:cNvSpPr>
          <p:nvPr/>
        </p:nvSpPr>
        <p:spPr bwMode="auto">
          <a:xfrm>
            <a:off x="6997700" y="4735513"/>
            <a:ext cx="1857375" cy="1573212"/>
          </a:xfrm>
          <a:custGeom>
            <a:avLst/>
            <a:gdLst>
              <a:gd name="T0" fmla="*/ 2147483646 w 660"/>
              <a:gd name="T1" fmla="*/ 2147483646 h 552"/>
              <a:gd name="T2" fmla="*/ 0 w 660"/>
              <a:gd name="T3" fmla="*/ 2147483646 h 552"/>
              <a:gd name="T4" fmla="*/ 2147483646 w 660"/>
              <a:gd name="T5" fmla="*/ 0 h 552"/>
              <a:gd name="T6" fmla="*/ 2147483646 w 660"/>
              <a:gd name="T7" fmla="*/ 2147483646 h 552"/>
              <a:gd name="T8" fmla="*/ 2147483646 w 660"/>
              <a:gd name="T9" fmla="*/ 2147483646 h 552"/>
              <a:gd name="T10" fmla="*/ 2147483646 w 660"/>
              <a:gd name="T11" fmla="*/ 2147483646 h 552"/>
              <a:gd name="T12" fmla="*/ 2147483646 w 660"/>
              <a:gd name="T13" fmla="*/ 2147483646 h 552"/>
              <a:gd name="T14" fmla="*/ 2147483646 w 660"/>
              <a:gd name="T15" fmla="*/ 2147483646 h 552"/>
              <a:gd name="T16" fmla="*/ 2147483646 w 660"/>
              <a:gd name="T17" fmla="*/ 2147483646 h 552"/>
              <a:gd name="T18" fmla="*/ 2147483646 w 660"/>
              <a:gd name="T19" fmla="*/ 2147483646 h 552"/>
              <a:gd name="T20" fmla="*/ 2147483646 w 660"/>
              <a:gd name="T21" fmla="*/ 2147483646 h 552"/>
              <a:gd name="T22" fmla="*/ 2147483646 w 660"/>
              <a:gd name="T23" fmla="*/ 2147483646 h 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0"/>
              <a:gd name="T37" fmla="*/ 0 h 552"/>
              <a:gd name="T38" fmla="*/ 660 w 660"/>
              <a:gd name="T39" fmla="*/ 552 h 5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0" h="552">
                <a:moveTo>
                  <a:pt x="18" y="462"/>
                </a:moveTo>
                <a:lnTo>
                  <a:pt x="0" y="30"/>
                </a:lnTo>
                <a:lnTo>
                  <a:pt x="426" y="0"/>
                </a:lnTo>
                <a:lnTo>
                  <a:pt x="654" y="186"/>
                </a:lnTo>
                <a:lnTo>
                  <a:pt x="660" y="516"/>
                </a:lnTo>
                <a:lnTo>
                  <a:pt x="366" y="552"/>
                </a:lnTo>
                <a:lnTo>
                  <a:pt x="348" y="192"/>
                </a:lnTo>
                <a:lnTo>
                  <a:pt x="150" y="198"/>
                </a:lnTo>
                <a:lnTo>
                  <a:pt x="162" y="366"/>
                </a:lnTo>
                <a:lnTo>
                  <a:pt x="360" y="378"/>
                </a:lnTo>
                <a:lnTo>
                  <a:pt x="366" y="552"/>
                </a:lnTo>
                <a:lnTo>
                  <a:pt x="18" y="462"/>
                </a:lnTo>
                <a:close/>
              </a:path>
            </a:pathLst>
          </a:custGeom>
          <a:solidFill>
            <a:srgbClr val="99FF66"/>
          </a:solidFill>
          <a:ln w="9525">
            <a:solidFill>
              <a:schemeClr val="tx1"/>
            </a:solidFill>
            <a:round/>
            <a:headEnd/>
            <a:tailEnd/>
          </a:ln>
        </p:spPr>
        <p:txBody>
          <a:bodyPr wrap="none" anchor="ctr">
            <a:spAutoFit/>
          </a:bodyPr>
          <a:lstStyle/>
          <a:p>
            <a:endParaRPr lang="en-US"/>
          </a:p>
        </p:txBody>
      </p:sp>
      <p:sp>
        <p:nvSpPr>
          <p:cNvPr id="125970" name="Line 17"/>
          <p:cNvSpPr>
            <a:spLocks noChangeShapeType="1"/>
          </p:cNvSpPr>
          <p:nvPr/>
        </p:nvSpPr>
        <p:spPr bwMode="auto">
          <a:xfrm>
            <a:off x="7132638" y="5008563"/>
            <a:ext cx="1317625" cy="1249362"/>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71" name="Line 18"/>
          <p:cNvSpPr>
            <a:spLocks noChangeShapeType="1"/>
          </p:cNvSpPr>
          <p:nvPr/>
        </p:nvSpPr>
        <p:spPr bwMode="auto">
          <a:xfrm flipH="1">
            <a:off x="7250113" y="4768850"/>
            <a:ext cx="1065212" cy="1539875"/>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72" name="Text Box 19"/>
          <p:cNvSpPr txBox="1">
            <a:spLocks noChangeArrowheads="1"/>
          </p:cNvSpPr>
          <p:nvPr/>
        </p:nvSpPr>
        <p:spPr bwMode="auto">
          <a:xfrm>
            <a:off x="485775" y="3886200"/>
            <a:ext cx="7439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en-US" sz="2000" b="1" dirty="0" smtClean="0">
                <a:solidFill>
                  <a:schemeClr val="accent2"/>
                </a:solidFill>
              </a:rPr>
              <a:t>Beispiele nicht erlaubter Geometrien (keine Simple Feature)</a:t>
            </a:r>
            <a:endParaRPr lang="de-DE" altLang="en-US" sz="2000" dirty="0">
              <a:solidFill>
                <a:schemeClr val="accent2"/>
              </a:solidFill>
            </a:endParaRPr>
          </a:p>
        </p:txBody>
      </p:sp>
      <p:sp>
        <p:nvSpPr>
          <p:cNvPr id="125973" name="Freeform 20"/>
          <p:cNvSpPr>
            <a:spLocks/>
          </p:cNvSpPr>
          <p:nvPr/>
        </p:nvSpPr>
        <p:spPr bwMode="auto">
          <a:xfrm>
            <a:off x="4495800" y="4826000"/>
            <a:ext cx="1714500" cy="1411288"/>
          </a:xfrm>
          <a:custGeom>
            <a:avLst/>
            <a:gdLst>
              <a:gd name="T0" fmla="*/ 2147483646 w 609"/>
              <a:gd name="T1" fmla="*/ 2147483646 h 495"/>
              <a:gd name="T2" fmla="*/ 2147483646 w 609"/>
              <a:gd name="T3" fmla="*/ 0 h 495"/>
              <a:gd name="T4" fmla="*/ 2147483646 w 609"/>
              <a:gd name="T5" fmla="*/ 2147483646 h 495"/>
              <a:gd name="T6" fmla="*/ 2147483646 w 609"/>
              <a:gd name="T7" fmla="*/ 2147483646 h 495"/>
              <a:gd name="T8" fmla="*/ 2147483646 w 609"/>
              <a:gd name="T9" fmla="*/ 2147483646 h 495"/>
              <a:gd name="T10" fmla="*/ 0 w 609"/>
              <a:gd name="T11" fmla="*/ 2147483646 h 495"/>
              <a:gd name="T12" fmla="*/ 2147483646 w 609"/>
              <a:gd name="T13" fmla="*/ 2147483646 h 495"/>
              <a:gd name="T14" fmla="*/ 0 60000 65536"/>
              <a:gd name="T15" fmla="*/ 0 60000 65536"/>
              <a:gd name="T16" fmla="*/ 0 60000 65536"/>
              <a:gd name="T17" fmla="*/ 0 60000 65536"/>
              <a:gd name="T18" fmla="*/ 0 60000 65536"/>
              <a:gd name="T19" fmla="*/ 0 60000 65536"/>
              <a:gd name="T20" fmla="*/ 0 60000 65536"/>
              <a:gd name="T21" fmla="*/ 0 w 609"/>
              <a:gd name="T22" fmla="*/ 0 h 495"/>
              <a:gd name="T23" fmla="*/ 609 w 609"/>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495">
                <a:moveTo>
                  <a:pt x="114" y="45"/>
                </a:moveTo>
                <a:lnTo>
                  <a:pt x="471" y="0"/>
                </a:lnTo>
                <a:lnTo>
                  <a:pt x="609" y="198"/>
                </a:lnTo>
                <a:lnTo>
                  <a:pt x="516" y="495"/>
                </a:lnTo>
                <a:lnTo>
                  <a:pt x="108" y="468"/>
                </a:lnTo>
                <a:lnTo>
                  <a:pt x="0" y="276"/>
                </a:lnTo>
                <a:lnTo>
                  <a:pt x="114" y="45"/>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25974" name="Oval 21"/>
          <p:cNvSpPr>
            <a:spLocks noChangeArrowheads="1"/>
          </p:cNvSpPr>
          <p:nvPr/>
        </p:nvSpPr>
        <p:spPr bwMode="auto">
          <a:xfrm>
            <a:off x="731838" y="4724400"/>
            <a:ext cx="1052512" cy="17367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en-US" sz="2400">
              <a:latin typeface="Times New Roman" panose="02020603050405020304" pitchFamily="18" charset="0"/>
            </a:endParaRPr>
          </a:p>
        </p:txBody>
      </p:sp>
      <p:sp>
        <p:nvSpPr>
          <p:cNvPr id="125975" name="Line 22"/>
          <p:cNvSpPr>
            <a:spLocks noChangeShapeType="1"/>
          </p:cNvSpPr>
          <p:nvPr/>
        </p:nvSpPr>
        <p:spPr bwMode="auto">
          <a:xfrm>
            <a:off x="682625" y="5011738"/>
            <a:ext cx="1317625" cy="1249362"/>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5976" name="Line 23"/>
          <p:cNvSpPr>
            <a:spLocks noChangeShapeType="1"/>
          </p:cNvSpPr>
          <p:nvPr/>
        </p:nvSpPr>
        <p:spPr bwMode="auto">
          <a:xfrm flipH="1">
            <a:off x="800100" y="4772025"/>
            <a:ext cx="1065213" cy="1539875"/>
          </a:xfrm>
          <a:prstGeom prst="line">
            <a:avLst/>
          </a:prstGeom>
          <a:noFill/>
          <a:ln w="57150">
            <a:solidFill>
              <a:srgbClr val="CC0000">
                <a:alpha val="50195"/>
              </a:srgbClr>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Text Box 20"/>
          <p:cNvSpPr txBox="1">
            <a:spLocks noChangeArrowheads="1"/>
          </p:cNvSpPr>
          <p:nvPr/>
        </p:nvSpPr>
        <p:spPr bwMode="auto">
          <a:xfrm>
            <a:off x="395536" y="332656"/>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000066"/>
                </a:solidFill>
                <a:latin typeface="+mj-lt"/>
                <a:ea typeface="+mj-ea"/>
                <a:cs typeface="+mj-cs"/>
              </a:rPr>
              <a:t>Simple Features – </a:t>
            </a:r>
            <a:r>
              <a:rPr lang="en-US" altLang="en-US" sz="2800" dirty="0" err="1" smtClean="0">
                <a:solidFill>
                  <a:srgbClr val="000066"/>
                </a:solidFill>
                <a:latin typeface="+mj-lt"/>
                <a:ea typeface="+mj-ea"/>
                <a:cs typeface="+mj-cs"/>
              </a:rPr>
              <a:t>Geometrie</a:t>
            </a:r>
            <a:r>
              <a:rPr lang="en-US" altLang="en-US" sz="2800" dirty="0" smtClean="0">
                <a:solidFill>
                  <a:srgbClr val="000066"/>
                </a:solidFill>
                <a:latin typeface="+mj-lt"/>
                <a:ea typeface="+mj-ea"/>
                <a:cs typeface="+mj-cs"/>
              </a:rPr>
              <a:t> </a:t>
            </a:r>
            <a:r>
              <a:rPr lang="en-US" altLang="en-US" sz="2800" dirty="0">
                <a:solidFill>
                  <a:srgbClr val="000066"/>
                </a:solidFill>
                <a:latin typeface="+mj-lt"/>
                <a:ea typeface="+mj-ea"/>
                <a:cs typeface="+mj-cs"/>
              </a:rPr>
              <a:t>Definition</a:t>
            </a:r>
          </a:p>
        </p:txBody>
      </p:sp>
    </p:spTree>
    <p:extLst>
      <p:ext uri="{BB962C8B-B14F-4D97-AF65-F5344CB8AC3E}">
        <p14:creationId xmlns:p14="http://schemas.microsoft.com/office/powerpoint/2010/main" val="1459512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wipe(left)">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smtClean="0"/>
              <a:t>WKT-Format</a:t>
            </a: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99623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6"/>
          <p:cNvSpPr txBox="1">
            <a:spLocks noChangeArrowheads="1"/>
          </p:cNvSpPr>
          <p:nvPr/>
        </p:nvSpPr>
        <p:spPr bwMode="auto">
          <a:xfrm>
            <a:off x="6637338" y="6505575"/>
            <a:ext cx="1390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spcBef>
                <a:spcPct val="50000"/>
              </a:spcBef>
              <a:buClrTx/>
              <a:buSzTx/>
              <a:buFontTx/>
              <a:buNone/>
            </a:pPr>
            <a:r>
              <a:rPr lang="de-DE" altLang="de-DE" sz="1200">
                <a:latin typeface="Tahoma" pitchFamily="34" charset="0"/>
              </a:rPr>
              <a:t>Quelle: OGC 1999</a:t>
            </a:r>
          </a:p>
        </p:txBody>
      </p:sp>
      <p:sp>
        <p:nvSpPr>
          <p:cNvPr id="31749" name="Rectangle 1027"/>
          <p:cNvSpPr>
            <a:spLocks noChangeArrowheads="1"/>
          </p:cNvSpPr>
          <p:nvPr/>
        </p:nvSpPr>
        <p:spPr bwMode="auto">
          <a:xfrm>
            <a:off x="452438" y="1412875"/>
            <a:ext cx="48402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spcAft>
                <a:spcPct val="50000"/>
              </a:spcAft>
            </a:pPr>
            <a:r>
              <a:rPr lang="de-DE" altLang="de-DE">
                <a:latin typeface="Tahoma" pitchFamily="34" charset="0"/>
              </a:rPr>
              <a:t>Gemäß </a:t>
            </a:r>
            <a:r>
              <a:rPr lang="de-DE" altLang="de-DE" smtClean="0">
                <a:latin typeface="Tahoma" pitchFamily="34" charset="0"/>
              </a:rPr>
              <a:t>OGC's Simple </a:t>
            </a:r>
            <a:r>
              <a:rPr lang="de-DE" altLang="de-DE">
                <a:latin typeface="Tahoma" pitchFamily="34" charset="0"/>
              </a:rPr>
              <a:t>Feature Specification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p:txBody>
          <a:bodyPr/>
          <a:lstStyle/>
          <a:p>
            <a:pPr eaLnBrk="1" hangingPunct="1">
              <a:lnSpc>
                <a:spcPct val="90000"/>
              </a:lnSpc>
            </a:pPr>
            <a:r>
              <a:rPr lang="de-DE" altLang="de-DE" sz="1600" dirty="0" smtClean="0"/>
              <a:t>DMDF (Digital </a:t>
            </a:r>
            <a:r>
              <a:rPr lang="de-DE" altLang="de-DE" sz="1600" dirty="0" err="1" smtClean="0"/>
              <a:t>Map</a:t>
            </a:r>
            <a:r>
              <a:rPr lang="de-DE" altLang="de-DE" sz="1600" dirty="0" smtClean="0"/>
              <a:t> Data Format)</a:t>
            </a:r>
          </a:p>
          <a:p>
            <a:pPr eaLnBrk="1" hangingPunct="1">
              <a:lnSpc>
                <a:spcPct val="90000"/>
              </a:lnSpc>
            </a:pPr>
            <a:r>
              <a:rPr lang="de-DE" altLang="de-DE" sz="1600" dirty="0" smtClean="0"/>
              <a:t>DNF (GML-2)</a:t>
            </a:r>
          </a:p>
          <a:p>
            <a:pPr eaLnBrk="1" hangingPunct="1">
              <a:lnSpc>
                <a:spcPct val="90000"/>
              </a:lnSpc>
            </a:pPr>
            <a:r>
              <a:rPr lang="de-DE" altLang="de-DE" sz="1600" dirty="0" smtClean="0"/>
              <a:t>DTED DEM</a:t>
            </a:r>
          </a:p>
          <a:p>
            <a:pPr eaLnBrk="1" hangingPunct="1">
              <a:lnSpc>
                <a:spcPct val="90000"/>
              </a:lnSpc>
            </a:pPr>
            <a:r>
              <a:rPr lang="de-DE" altLang="de-DE" sz="1600" dirty="0" smtClean="0"/>
              <a:t>EDIGEO </a:t>
            </a:r>
          </a:p>
          <a:p>
            <a:pPr eaLnBrk="1" hangingPunct="1">
              <a:lnSpc>
                <a:spcPct val="90000"/>
              </a:lnSpc>
            </a:pPr>
            <a:r>
              <a:rPr lang="de-DE" altLang="de-DE" sz="1600" dirty="0" smtClean="0"/>
              <a:t>EPS (</a:t>
            </a:r>
            <a:r>
              <a:rPr lang="de-DE" altLang="de-DE" sz="1600" dirty="0" err="1" smtClean="0"/>
              <a:t>Encapsulated</a:t>
            </a:r>
            <a:r>
              <a:rPr lang="de-DE" altLang="de-DE" sz="1600" dirty="0" smtClean="0"/>
              <a:t> PostScript)</a:t>
            </a:r>
          </a:p>
          <a:p>
            <a:pPr eaLnBrk="1" hangingPunct="1">
              <a:lnSpc>
                <a:spcPct val="90000"/>
              </a:lnSpc>
            </a:pPr>
            <a:r>
              <a:rPr lang="de-DE" altLang="de-DE" sz="1600" dirty="0" smtClean="0"/>
              <a:t>ESRI </a:t>
            </a:r>
            <a:r>
              <a:rPr lang="de-DE" altLang="de-DE" sz="1600" dirty="0" err="1" smtClean="0"/>
              <a:t>ArcInfo</a:t>
            </a:r>
            <a:r>
              <a:rPr lang="de-DE" altLang="de-DE" sz="1600" dirty="0" smtClean="0"/>
              <a:t> </a:t>
            </a:r>
            <a:r>
              <a:rPr lang="de-DE" altLang="de-DE" sz="1600" dirty="0" err="1" smtClean="0"/>
              <a:t>Coverage</a:t>
            </a:r>
            <a:endParaRPr lang="de-DE" altLang="de-DE" sz="1600" dirty="0" smtClean="0"/>
          </a:p>
          <a:p>
            <a:pPr eaLnBrk="1" hangingPunct="1">
              <a:lnSpc>
                <a:spcPct val="90000"/>
              </a:lnSpc>
            </a:pPr>
            <a:r>
              <a:rPr lang="de-DE" altLang="de-DE" sz="1600" dirty="0" smtClean="0"/>
              <a:t>ESRI </a:t>
            </a:r>
            <a:r>
              <a:rPr lang="de-DE" altLang="de-DE" sz="1600" dirty="0" err="1" smtClean="0"/>
              <a:t>ArcInfo</a:t>
            </a:r>
            <a:r>
              <a:rPr lang="de-DE" altLang="de-DE" sz="1600" dirty="0" smtClean="0"/>
              <a:t> Export (E00)</a:t>
            </a:r>
          </a:p>
          <a:p>
            <a:pPr eaLnBrk="1" hangingPunct="1">
              <a:lnSpc>
                <a:spcPct val="90000"/>
              </a:lnSpc>
            </a:pPr>
            <a:r>
              <a:rPr lang="de-DE" altLang="de-DE" sz="1600" dirty="0" smtClean="0"/>
              <a:t>ESRI </a:t>
            </a:r>
            <a:r>
              <a:rPr lang="de-DE" altLang="de-DE" sz="1600" dirty="0" err="1" smtClean="0"/>
              <a:t>ArcInfo</a:t>
            </a:r>
            <a:r>
              <a:rPr lang="de-DE" altLang="de-DE" sz="1600" dirty="0" smtClean="0"/>
              <a:t> </a:t>
            </a:r>
            <a:r>
              <a:rPr lang="de-DE" altLang="de-DE" sz="1600" dirty="0" err="1" smtClean="0"/>
              <a:t>Generate</a:t>
            </a:r>
            <a:endParaRPr lang="de-DE" altLang="de-DE" sz="1600" dirty="0" smtClean="0"/>
          </a:p>
          <a:p>
            <a:pPr eaLnBrk="1" hangingPunct="1">
              <a:lnSpc>
                <a:spcPct val="90000"/>
              </a:lnSpc>
            </a:pPr>
            <a:r>
              <a:rPr lang="de-DE" altLang="de-DE" sz="1600" dirty="0" smtClean="0"/>
              <a:t>ESRI </a:t>
            </a:r>
            <a:r>
              <a:rPr lang="de-DE" altLang="de-DE" sz="1600" dirty="0" err="1" smtClean="0"/>
              <a:t>ArcSDE</a:t>
            </a:r>
            <a:r>
              <a:rPr lang="de-DE" altLang="de-DE" sz="1600" dirty="0" smtClean="0"/>
              <a:t> 8.x, 3.x, 2.x</a:t>
            </a:r>
          </a:p>
          <a:p>
            <a:pPr eaLnBrk="1" hangingPunct="1">
              <a:lnSpc>
                <a:spcPct val="90000"/>
              </a:lnSpc>
            </a:pPr>
            <a:r>
              <a:rPr lang="de-DE" altLang="de-DE" sz="1600" dirty="0" smtClean="0"/>
              <a:t>ESRI </a:t>
            </a:r>
            <a:r>
              <a:rPr lang="de-DE" altLang="de-DE" sz="1600" dirty="0" err="1" smtClean="0"/>
              <a:t>GeoDatabase</a:t>
            </a:r>
            <a:endParaRPr lang="de-DE" altLang="de-DE" sz="1600" dirty="0" smtClean="0"/>
          </a:p>
          <a:p>
            <a:pPr eaLnBrk="1" hangingPunct="1">
              <a:lnSpc>
                <a:spcPct val="90000"/>
              </a:lnSpc>
            </a:pPr>
            <a:r>
              <a:rPr lang="de-DE" altLang="de-DE" sz="1600" b="1" dirty="0" smtClean="0"/>
              <a:t>ESRI Shape</a:t>
            </a:r>
          </a:p>
          <a:p>
            <a:pPr eaLnBrk="1" hangingPunct="1">
              <a:lnSpc>
                <a:spcPct val="90000"/>
              </a:lnSpc>
            </a:pPr>
            <a:r>
              <a:rPr lang="de-DE" altLang="de-DE" sz="1600" dirty="0" err="1" smtClean="0"/>
              <a:t>Facet</a:t>
            </a:r>
            <a:r>
              <a:rPr lang="de-DE" altLang="de-DE" sz="1600" dirty="0" smtClean="0"/>
              <a:t> XDR</a:t>
            </a:r>
          </a:p>
          <a:p>
            <a:pPr eaLnBrk="1" hangingPunct="1">
              <a:lnSpc>
                <a:spcPct val="90000"/>
              </a:lnSpc>
            </a:pPr>
            <a:r>
              <a:rPr lang="de-DE" altLang="de-DE" sz="1600" dirty="0" err="1" smtClean="0"/>
              <a:t>Fastgate</a:t>
            </a:r>
            <a:r>
              <a:rPr lang="de-DE" altLang="de-DE" sz="1600" dirty="0" smtClean="0"/>
              <a:t> </a:t>
            </a:r>
          </a:p>
          <a:p>
            <a:pPr eaLnBrk="1" hangingPunct="1">
              <a:lnSpc>
                <a:spcPct val="90000"/>
              </a:lnSpc>
            </a:pPr>
            <a:r>
              <a:rPr lang="de-DE" altLang="de-DE" sz="1600" dirty="0" smtClean="0"/>
              <a:t>FFS</a:t>
            </a:r>
          </a:p>
          <a:p>
            <a:pPr eaLnBrk="1" hangingPunct="1">
              <a:lnSpc>
                <a:spcPct val="90000"/>
              </a:lnSpc>
            </a:pPr>
            <a:r>
              <a:rPr lang="de-DE" altLang="de-DE" sz="1600" dirty="0"/>
              <a:t>Format GEOCITY </a:t>
            </a:r>
          </a:p>
          <a:p>
            <a:pPr eaLnBrk="1" hangingPunct="1">
              <a:lnSpc>
                <a:spcPct val="90000"/>
              </a:lnSpc>
            </a:pPr>
            <a:r>
              <a:rPr lang="de-DE" altLang="de-DE" sz="1600" dirty="0"/>
              <a:t>GDF </a:t>
            </a:r>
          </a:p>
          <a:p>
            <a:pPr eaLnBrk="1" hangingPunct="1">
              <a:lnSpc>
                <a:spcPct val="90000"/>
              </a:lnSpc>
            </a:pPr>
            <a:r>
              <a:rPr lang="de-DE" altLang="de-DE" sz="1600" dirty="0"/>
              <a:t>GDMS</a:t>
            </a:r>
          </a:p>
          <a:p>
            <a:pPr eaLnBrk="1" hangingPunct="1">
              <a:lnSpc>
                <a:spcPct val="90000"/>
              </a:lnSpc>
            </a:pPr>
            <a:endParaRPr lang="de-DE" altLang="de-DE" sz="1600" dirty="0" smtClean="0"/>
          </a:p>
          <a:p>
            <a:pPr eaLnBrk="1" hangingPunct="1">
              <a:lnSpc>
                <a:spcPct val="90000"/>
              </a:lnSpc>
            </a:pPr>
            <a:endParaRPr lang="de-DE" altLang="de-DE" sz="1600" dirty="0" smtClean="0"/>
          </a:p>
        </p:txBody>
      </p:sp>
      <p:sp>
        <p:nvSpPr>
          <p:cNvPr id="8195" name="Rectangle 4"/>
          <p:cNvSpPr>
            <a:spLocks noGrp="1" noChangeArrowheads="1"/>
          </p:cNvSpPr>
          <p:nvPr>
            <p:ph type="body" sz="half" idx="2"/>
          </p:nvPr>
        </p:nvSpPr>
        <p:spPr/>
        <p:txBody>
          <a:bodyPr/>
          <a:lstStyle/>
          <a:p>
            <a:pPr eaLnBrk="1" hangingPunct="1">
              <a:lnSpc>
                <a:spcPct val="90000"/>
              </a:lnSpc>
            </a:pPr>
            <a:r>
              <a:rPr lang="de-DE" altLang="de-DE" sz="1600" dirty="0" smtClean="0"/>
              <a:t>GDS </a:t>
            </a:r>
          </a:p>
          <a:p>
            <a:pPr eaLnBrk="1" hangingPunct="1">
              <a:lnSpc>
                <a:spcPct val="90000"/>
              </a:lnSpc>
            </a:pPr>
            <a:r>
              <a:rPr lang="de-DE" altLang="de-DE" sz="1600" dirty="0" smtClean="0"/>
              <a:t>GE </a:t>
            </a:r>
            <a:r>
              <a:rPr lang="de-DE" altLang="de-DE" sz="1600" dirty="0" err="1" smtClean="0"/>
              <a:t>Smallworld</a:t>
            </a:r>
            <a:r>
              <a:rPr lang="de-DE" altLang="de-DE" sz="1600" dirty="0" smtClean="0"/>
              <a:t> </a:t>
            </a:r>
          </a:p>
          <a:p>
            <a:pPr eaLnBrk="1" hangingPunct="1">
              <a:lnSpc>
                <a:spcPct val="90000"/>
              </a:lnSpc>
            </a:pPr>
            <a:r>
              <a:rPr lang="de-DE" altLang="de-DE" sz="1600" dirty="0" err="1" smtClean="0"/>
              <a:t>GenaMap</a:t>
            </a:r>
            <a:r>
              <a:rPr lang="de-DE" altLang="de-DE" sz="1600" dirty="0" smtClean="0"/>
              <a:t> </a:t>
            </a:r>
          </a:p>
          <a:p>
            <a:pPr eaLnBrk="1" hangingPunct="1">
              <a:lnSpc>
                <a:spcPct val="90000"/>
              </a:lnSpc>
            </a:pPr>
            <a:r>
              <a:rPr lang="de-DE" altLang="de-DE" sz="1600" b="1" dirty="0" err="1"/>
              <a:t>GeoPackage</a:t>
            </a:r>
            <a:endParaRPr lang="de-DE" altLang="de-DE" sz="1600" b="1" dirty="0"/>
          </a:p>
          <a:p>
            <a:pPr eaLnBrk="1" hangingPunct="1">
              <a:lnSpc>
                <a:spcPct val="90000"/>
              </a:lnSpc>
            </a:pPr>
            <a:endParaRPr lang="de-DE" altLang="de-DE" sz="1600" dirty="0" smtClean="0"/>
          </a:p>
          <a:p>
            <a:pPr eaLnBrk="1" hangingPunct="1">
              <a:lnSpc>
                <a:spcPct val="90000"/>
              </a:lnSpc>
            </a:pPr>
            <a:r>
              <a:rPr lang="de-DE" altLang="de-DE" sz="1600" dirty="0" smtClean="0"/>
              <a:t>GEODESYS </a:t>
            </a:r>
            <a:r>
              <a:rPr lang="de-DE" altLang="de-DE" sz="1600" dirty="0" err="1" smtClean="0"/>
              <a:t>StruMap</a:t>
            </a:r>
            <a:endParaRPr lang="de-DE" altLang="de-DE" sz="1600" dirty="0" smtClean="0"/>
          </a:p>
          <a:p>
            <a:pPr eaLnBrk="1" hangingPunct="1">
              <a:lnSpc>
                <a:spcPct val="90000"/>
              </a:lnSpc>
            </a:pPr>
            <a:r>
              <a:rPr lang="de-DE" altLang="de-DE" sz="1600" dirty="0" err="1" smtClean="0"/>
              <a:t>Geographix</a:t>
            </a:r>
            <a:r>
              <a:rPr lang="de-DE" altLang="de-DE" sz="1600" dirty="0" smtClean="0"/>
              <a:t> CDF</a:t>
            </a:r>
          </a:p>
          <a:p>
            <a:pPr eaLnBrk="1" hangingPunct="1">
              <a:lnSpc>
                <a:spcPct val="90000"/>
              </a:lnSpc>
            </a:pPr>
            <a:r>
              <a:rPr lang="de-DE" altLang="de-DE" sz="1600" dirty="0" err="1" smtClean="0"/>
              <a:t>Geogrid</a:t>
            </a:r>
            <a:r>
              <a:rPr lang="de-DE" altLang="de-DE" sz="1600" dirty="0" smtClean="0"/>
              <a:t> OVL/ASC</a:t>
            </a:r>
          </a:p>
          <a:p>
            <a:pPr eaLnBrk="1" hangingPunct="1">
              <a:lnSpc>
                <a:spcPct val="90000"/>
              </a:lnSpc>
            </a:pPr>
            <a:r>
              <a:rPr lang="de-DE" altLang="de-DE" sz="1600" b="1" dirty="0" err="1"/>
              <a:t>Geojson</a:t>
            </a:r>
            <a:r>
              <a:rPr lang="de-DE" altLang="de-DE" sz="1600" dirty="0" smtClean="0"/>
              <a:t> </a:t>
            </a:r>
          </a:p>
          <a:p>
            <a:pPr eaLnBrk="1" hangingPunct="1">
              <a:lnSpc>
                <a:spcPct val="90000"/>
              </a:lnSpc>
            </a:pPr>
            <a:r>
              <a:rPr lang="de-DE" altLang="de-DE" sz="1600" dirty="0" err="1" smtClean="0"/>
              <a:t>GeoTask</a:t>
            </a:r>
            <a:endParaRPr lang="de-DE" altLang="de-DE" sz="1600" dirty="0" smtClean="0"/>
          </a:p>
          <a:p>
            <a:pPr eaLnBrk="1" hangingPunct="1">
              <a:lnSpc>
                <a:spcPct val="90000"/>
              </a:lnSpc>
            </a:pPr>
            <a:r>
              <a:rPr lang="de-DE" altLang="de-DE" sz="1600" dirty="0" smtClean="0"/>
              <a:t>GICAD </a:t>
            </a:r>
          </a:p>
          <a:p>
            <a:pPr eaLnBrk="1" hangingPunct="1">
              <a:lnSpc>
                <a:spcPct val="90000"/>
              </a:lnSpc>
            </a:pPr>
            <a:r>
              <a:rPr lang="de-DE" altLang="de-DE" sz="1600" dirty="0" smtClean="0"/>
              <a:t>GINA (ARGIS) </a:t>
            </a:r>
          </a:p>
          <a:p>
            <a:pPr eaLnBrk="1" hangingPunct="1">
              <a:lnSpc>
                <a:spcPct val="90000"/>
              </a:lnSpc>
            </a:pPr>
            <a:r>
              <a:rPr lang="de-DE" altLang="de-DE" sz="1600" dirty="0" smtClean="0"/>
              <a:t>GML 1</a:t>
            </a:r>
          </a:p>
          <a:p>
            <a:pPr eaLnBrk="1" hangingPunct="1">
              <a:lnSpc>
                <a:spcPct val="90000"/>
              </a:lnSpc>
            </a:pPr>
            <a:r>
              <a:rPr lang="de-DE" altLang="de-DE" sz="1600" dirty="0" smtClean="0"/>
              <a:t>GML 2</a:t>
            </a:r>
          </a:p>
          <a:p>
            <a:pPr eaLnBrk="1" hangingPunct="1">
              <a:lnSpc>
                <a:spcPct val="90000"/>
              </a:lnSpc>
            </a:pPr>
            <a:r>
              <a:rPr lang="de-DE" altLang="de-DE" sz="1600" dirty="0" smtClean="0"/>
              <a:t>GML 3</a:t>
            </a:r>
          </a:p>
          <a:p>
            <a:pPr eaLnBrk="1" hangingPunct="1">
              <a:lnSpc>
                <a:spcPct val="90000"/>
              </a:lnSpc>
            </a:pPr>
            <a:r>
              <a:rPr lang="de-DE" altLang="de-DE" sz="1600" dirty="0" smtClean="0"/>
              <a:t>GML 3.2.1</a:t>
            </a:r>
          </a:p>
          <a:p>
            <a:pPr eaLnBrk="1" hangingPunct="1">
              <a:lnSpc>
                <a:spcPct val="90000"/>
              </a:lnSpc>
            </a:pPr>
            <a:r>
              <a:rPr lang="de-DE" altLang="de-DE" sz="1600" dirty="0" smtClean="0"/>
              <a:t>GTI/RDB </a:t>
            </a:r>
          </a:p>
          <a:p>
            <a:pPr eaLnBrk="1" hangingPunct="1">
              <a:lnSpc>
                <a:spcPct val="90000"/>
              </a:lnSpc>
            </a:pPr>
            <a:r>
              <a:rPr lang="de-DE" altLang="de-DE" sz="1600" dirty="0" smtClean="0"/>
              <a:t>IDRISI</a:t>
            </a:r>
          </a:p>
          <a:p>
            <a:pPr eaLnBrk="1" hangingPunct="1">
              <a:lnSpc>
                <a:spcPct val="90000"/>
              </a:lnSpc>
            </a:pPr>
            <a:endParaRPr lang="de-DE" altLang="de-DE" sz="1600" dirty="0" smtClean="0"/>
          </a:p>
        </p:txBody>
      </p:sp>
      <p:sp>
        <p:nvSpPr>
          <p:cNvPr id="8196" name="Fußzeilenplatzhalter 4"/>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8197" name="Foliennummernplatzhalter 5"/>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274F84EA-EA78-4B68-8B77-60B407A5C4C4}" type="slidenum">
              <a:rPr lang="de-DE" altLang="de-DE" smtClean="0">
                <a:latin typeface="Arial" charset="0"/>
              </a:rPr>
              <a:pPr algn="ctr">
                <a:spcBef>
                  <a:spcPct val="0"/>
                </a:spcBef>
                <a:buClrTx/>
                <a:buSzTx/>
                <a:buFontTx/>
                <a:buNone/>
              </a:pPr>
              <a:t>6</a:t>
            </a:fld>
            <a:endParaRPr lang="de-DE" altLang="de-DE" smtClean="0">
              <a:latin typeface="Arial" charset="0"/>
            </a:endParaRPr>
          </a:p>
        </p:txBody>
      </p:sp>
      <p:sp>
        <p:nvSpPr>
          <p:cNvPr id="8198" name="Rectangle 2"/>
          <p:cNvSpPr>
            <a:spLocks noGrp="1" noChangeArrowheads="1"/>
          </p:cNvSpPr>
          <p:nvPr>
            <p:ph type="title"/>
          </p:nvPr>
        </p:nvSpPr>
        <p:spPr/>
        <p:txBody>
          <a:bodyPr/>
          <a:lstStyle/>
          <a:p>
            <a:pPr eaLnBrk="1" hangingPunct="1"/>
            <a:r>
              <a:rPr lang="de-DE" altLang="de-DE" smtClean="0"/>
              <a:t>Einige Vertreter … II</a:t>
            </a:r>
          </a:p>
        </p:txBody>
      </p:sp>
      <p:sp>
        <p:nvSpPr>
          <p:cNvPr id="8199" name="Text Box 9"/>
          <p:cNvSpPr txBox="1">
            <a:spLocks noChangeArrowheads="1"/>
          </p:cNvSpPr>
          <p:nvPr/>
        </p:nvSpPr>
        <p:spPr bwMode="auto">
          <a:xfrm>
            <a:off x="3375025" y="3500636"/>
            <a:ext cx="134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i="1">
                <a:latin typeface="Arial" charset="0"/>
              </a:rPr>
              <a:t>1 Unternehmen, n Formate!</a:t>
            </a:r>
          </a:p>
        </p:txBody>
      </p:sp>
      <p:sp>
        <p:nvSpPr>
          <p:cNvPr id="2" name="Geschweifte Klammer rechts 1"/>
          <p:cNvSpPr/>
          <p:nvPr/>
        </p:nvSpPr>
        <p:spPr>
          <a:xfrm>
            <a:off x="6156325" y="4993481"/>
            <a:ext cx="144463" cy="955799"/>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201" name="Text Box 9"/>
          <p:cNvSpPr txBox="1">
            <a:spLocks noChangeArrowheads="1"/>
          </p:cNvSpPr>
          <p:nvPr/>
        </p:nvSpPr>
        <p:spPr bwMode="auto">
          <a:xfrm>
            <a:off x="6443663" y="5225256"/>
            <a:ext cx="1842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i="1" dirty="0">
                <a:latin typeface="Arial" charset="0"/>
              </a:rPr>
              <a:t>1 </a:t>
            </a:r>
            <a:r>
              <a:rPr lang="de-DE" altLang="de-DE" sz="1200" i="1" dirty="0" smtClean="0">
                <a:latin typeface="Arial" charset="0"/>
              </a:rPr>
              <a:t>Standard, </a:t>
            </a:r>
            <a:r>
              <a:rPr lang="de-DE" altLang="de-DE" sz="1200" i="1" dirty="0">
                <a:latin typeface="Arial" charset="0"/>
              </a:rPr>
              <a:t>n </a:t>
            </a:r>
            <a:r>
              <a:rPr lang="de-DE" altLang="de-DE" sz="1200" i="1" dirty="0" smtClean="0">
                <a:latin typeface="Arial" charset="0"/>
              </a:rPr>
              <a:t>Varianten!</a:t>
            </a:r>
            <a:endParaRPr lang="de-DE" altLang="de-DE" sz="1200" i="1" dirty="0">
              <a:latin typeface="Arial" charset="0"/>
            </a:endParaRPr>
          </a:p>
        </p:txBody>
      </p:sp>
      <p:sp>
        <p:nvSpPr>
          <p:cNvPr id="13" name="Geschweifte Klammer rechts 12"/>
          <p:cNvSpPr/>
          <p:nvPr/>
        </p:nvSpPr>
        <p:spPr>
          <a:xfrm>
            <a:off x="3132138" y="2852936"/>
            <a:ext cx="144462" cy="1655763"/>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55576" y="908720"/>
            <a:ext cx="6000460" cy="4620072"/>
          </a:xfrm>
          <a:prstGeom prst="rect">
            <a:avLst/>
          </a:prstGeom>
        </p:spPr>
      </p:pic>
      <p:sp>
        <p:nvSpPr>
          <p:cNvPr id="4" name="Textfeld 3"/>
          <p:cNvSpPr txBox="1"/>
          <p:nvPr/>
        </p:nvSpPr>
        <p:spPr>
          <a:xfrm>
            <a:off x="1259632" y="404664"/>
            <a:ext cx="1847622" cy="369332"/>
          </a:xfrm>
          <a:prstGeom prst="rect">
            <a:avLst/>
          </a:prstGeom>
          <a:noFill/>
        </p:spPr>
        <p:txBody>
          <a:bodyPr wrap="none" rtlCol="0">
            <a:spAutoFit/>
          </a:bodyPr>
          <a:lstStyle/>
          <a:p>
            <a:r>
              <a:rPr lang="en-US" dirty="0" smtClean="0"/>
              <a:t>QGIS und WKT </a:t>
            </a:r>
            <a:endParaRPr lang="en-US" dirty="0"/>
          </a:p>
        </p:txBody>
      </p:sp>
      <p:sp>
        <p:nvSpPr>
          <p:cNvPr id="5" name="Textfeld 4"/>
          <p:cNvSpPr txBox="1"/>
          <p:nvPr/>
        </p:nvSpPr>
        <p:spPr>
          <a:xfrm>
            <a:off x="755577" y="5805264"/>
            <a:ext cx="6624736" cy="646331"/>
          </a:xfrm>
          <a:prstGeom prst="rect">
            <a:avLst/>
          </a:prstGeom>
          <a:noFill/>
        </p:spPr>
        <p:txBody>
          <a:bodyPr wrap="square" rtlCol="0">
            <a:spAutoFit/>
          </a:bodyPr>
          <a:lstStyle/>
          <a:p>
            <a:r>
              <a:rPr lang="de-DE" dirty="0" smtClean="0"/>
              <a:t>In QGIS gibt es mehrere Plug-Ins, die WKT unterstützen, z.B. </a:t>
            </a:r>
            <a:r>
              <a:rPr lang="de-DE" dirty="0" err="1" smtClean="0">
                <a:solidFill>
                  <a:srgbClr val="FF0000"/>
                </a:solidFill>
              </a:rPr>
              <a:t>Get</a:t>
            </a:r>
            <a:r>
              <a:rPr lang="de-DE" dirty="0" smtClean="0">
                <a:solidFill>
                  <a:srgbClr val="FF0000"/>
                </a:solidFill>
              </a:rPr>
              <a:t> WKT </a:t>
            </a:r>
            <a:r>
              <a:rPr lang="de-DE" dirty="0" smtClean="0"/>
              <a:t>zur Anzeige der WKT-Repräsentation eines Features</a:t>
            </a:r>
            <a:endParaRPr lang="de-DE" dirty="0"/>
          </a:p>
        </p:txBody>
      </p:sp>
    </p:spTree>
    <p:extLst>
      <p:ext uri="{BB962C8B-B14F-4D97-AF65-F5344CB8AC3E}">
        <p14:creationId xmlns:p14="http://schemas.microsoft.com/office/powerpoint/2010/main" val="2191395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04031" y="3172276"/>
            <a:ext cx="8135938" cy="619788"/>
          </a:xfrm>
        </p:spPr>
        <p:txBody>
          <a:bodyPr/>
          <a:lstStyle/>
          <a:p>
            <a:pPr algn="r"/>
            <a:r>
              <a:rPr lang="de-DE" sz="3600" dirty="0" smtClean="0"/>
              <a:t>JSON-basierte Austauschformate</a:t>
            </a:r>
            <a:endParaRPr lang="de-DE" sz="3600" dirty="0"/>
          </a:p>
        </p:txBody>
      </p:sp>
      <p:sp>
        <p:nvSpPr>
          <p:cNvPr id="3" name="Inhaltsplatzhalter 2"/>
          <p:cNvSpPr>
            <a:spLocks noGrp="1"/>
          </p:cNvSpPr>
          <p:nvPr>
            <p:ph idx="1"/>
          </p:nvPr>
        </p:nvSpPr>
        <p:spPr>
          <a:xfrm>
            <a:off x="4826524" y="4468306"/>
            <a:ext cx="3849163" cy="1055802"/>
          </a:xfrm>
        </p:spPr>
        <p:txBody>
          <a:bodyPr/>
          <a:lstStyle/>
          <a:p>
            <a:r>
              <a:rPr lang="de-DE" dirty="0" smtClean="0"/>
              <a:t>CSV</a:t>
            </a:r>
          </a:p>
          <a:p>
            <a:r>
              <a:rPr lang="de-DE" dirty="0" smtClean="0"/>
              <a:t>Shape</a:t>
            </a:r>
            <a:endParaRPr lang="de-DE" dirty="0"/>
          </a:p>
        </p:txBody>
      </p:sp>
    </p:spTree>
    <p:extLst>
      <p:ext uri="{BB962C8B-B14F-4D97-AF65-F5344CB8AC3E}">
        <p14:creationId xmlns:p14="http://schemas.microsoft.com/office/powerpoint/2010/main" val="4126919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de-DE" altLang="de-DE" dirty="0" smtClean="0"/>
              <a:t>JavaScript </a:t>
            </a:r>
            <a:r>
              <a:rPr lang="de-DE" altLang="de-DE" dirty="0" err="1" smtClean="0"/>
              <a:t>Object</a:t>
            </a:r>
            <a:r>
              <a:rPr lang="de-DE" altLang="de-DE" dirty="0" smtClean="0"/>
              <a:t> Notation ([</a:t>
            </a:r>
            <a:r>
              <a:rPr lang="de-DE" altLang="de-DE" dirty="0" err="1" smtClean="0"/>
              <a:t>Geo</a:t>
            </a:r>
            <a:r>
              <a:rPr lang="de-DE" altLang="de-DE" dirty="0" smtClean="0"/>
              <a:t>] JSON)</a:t>
            </a:r>
          </a:p>
        </p:txBody>
      </p:sp>
      <p:sp>
        <p:nvSpPr>
          <p:cNvPr id="33795" name="Rectangle 3"/>
          <p:cNvSpPr>
            <a:spLocks noGrp="1" noChangeArrowheads="1"/>
          </p:cNvSpPr>
          <p:nvPr>
            <p:ph type="body" idx="4294967295"/>
          </p:nvPr>
        </p:nvSpPr>
        <p:spPr/>
        <p:txBody>
          <a:bodyPr/>
          <a:lstStyle/>
          <a:p>
            <a:pPr eaLnBrk="1" hangingPunct="1"/>
            <a:r>
              <a:rPr lang="en-US" altLang="de-DE" dirty="0" smtClean="0"/>
              <a:t>uses JavaScript notation to define (geo-) objects, see https://www.ietf.org/rfc/rfc4627.txt</a:t>
            </a:r>
          </a:p>
          <a:p>
            <a:pPr eaLnBrk="1" hangingPunct="1"/>
            <a:r>
              <a:rPr lang="de-DE" altLang="de-DE" dirty="0" err="1" smtClean="0"/>
              <a:t>lightweight</a:t>
            </a:r>
            <a:r>
              <a:rPr lang="de-DE" altLang="de-DE" dirty="0" smtClean="0"/>
              <a:t> </a:t>
            </a:r>
            <a:r>
              <a:rPr lang="de-DE" altLang="de-DE" dirty="0" err="1" smtClean="0"/>
              <a:t>data-interchange</a:t>
            </a:r>
            <a:r>
              <a:rPr lang="de-DE" altLang="de-DE" dirty="0" smtClean="0"/>
              <a:t> </a:t>
            </a:r>
            <a:r>
              <a:rPr lang="de-DE" altLang="de-DE" dirty="0" err="1" smtClean="0"/>
              <a:t>format</a:t>
            </a:r>
            <a:r>
              <a:rPr lang="de-DE" altLang="de-DE" dirty="0" smtClean="0"/>
              <a:t>, </a:t>
            </a:r>
            <a:r>
              <a:rPr lang="en-US" altLang="de-DE" dirty="0" smtClean="0"/>
              <a:t>quite intensively used throughout the web</a:t>
            </a:r>
          </a:p>
          <a:p>
            <a:pPr eaLnBrk="1" hangingPunct="1"/>
            <a:r>
              <a:rPr lang="de-DE" altLang="de-DE" dirty="0" err="1" smtClean="0"/>
              <a:t>efficient</a:t>
            </a:r>
            <a:r>
              <a:rPr lang="de-DE" altLang="de-DE" dirty="0" smtClean="0"/>
              <a:t> </a:t>
            </a:r>
            <a:r>
              <a:rPr lang="de-DE" altLang="de-DE" dirty="0" err="1" smtClean="0"/>
              <a:t>use</a:t>
            </a:r>
            <a:r>
              <a:rPr lang="de-DE" altLang="de-DE" dirty="0" smtClean="0"/>
              <a:t> in JavaScript </a:t>
            </a:r>
            <a:r>
              <a:rPr lang="de-DE" altLang="de-DE" dirty="0" err="1" smtClean="0"/>
              <a:t>programs</a:t>
            </a:r>
            <a:endParaRPr lang="de-DE" altLang="de-DE" dirty="0" smtClean="0"/>
          </a:p>
          <a:p>
            <a:pPr eaLnBrk="1" hangingPunct="1"/>
            <a:endParaRPr lang="en-US" altLang="de-DE" dirty="0" smtClean="0"/>
          </a:p>
          <a:p>
            <a:pPr eaLnBrk="1" hangingPunct="1"/>
            <a:endParaRPr lang="en-US" altLang="de-DE" dirty="0" smtClean="0"/>
          </a:p>
          <a:p>
            <a:pPr eaLnBrk="1" hangingPunct="1"/>
            <a:endParaRPr lang="en-US" altLang="de-DE" dirty="0"/>
          </a:p>
          <a:p>
            <a:pPr eaLnBrk="1" hangingPunct="1"/>
            <a:endParaRPr lang="en-US" altLang="de-DE" dirty="0" smtClean="0"/>
          </a:p>
          <a:p>
            <a:pPr eaLnBrk="1" hangingPunct="1"/>
            <a:endParaRPr lang="en-US" altLang="de-DE" dirty="0"/>
          </a:p>
          <a:p>
            <a:pPr eaLnBrk="1" hangingPunct="1"/>
            <a:endParaRPr lang="en-US" altLang="de-DE" dirty="0" smtClean="0"/>
          </a:p>
          <a:p>
            <a:pPr eaLnBrk="1" hangingPunct="1"/>
            <a:endParaRPr lang="en-US" altLang="de-DE" dirty="0" smtClean="0"/>
          </a:p>
          <a:p>
            <a:pPr eaLnBrk="1" hangingPunct="1"/>
            <a:r>
              <a:rPr lang="en-US" altLang="de-DE" dirty="0" smtClean="0"/>
              <a:t>Advantage: compactness of data representation. </a:t>
            </a:r>
          </a:p>
          <a:p>
            <a:pPr eaLnBrk="1" hangingPunct="1"/>
            <a:r>
              <a:rPr lang="en-US" altLang="de-DE" dirty="0" smtClean="0"/>
              <a:t>Security aspects with user-entered - could contain malicious code which then could be executed.</a:t>
            </a:r>
          </a:p>
          <a:p>
            <a:pPr eaLnBrk="1" hangingPunct="1"/>
            <a:r>
              <a:rPr lang="en-US" dirty="0" smtClean="0"/>
              <a:t>GitHub: Any .</a:t>
            </a:r>
            <a:r>
              <a:rPr lang="en-US" dirty="0" err="1" smtClean="0"/>
              <a:t>geojson</a:t>
            </a:r>
            <a:r>
              <a:rPr lang="en-US" dirty="0" smtClean="0"/>
              <a:t> file will be automatically rendered as an interactive, </a:t>
            </a:r>
            <a:r>
              <a:rPr lang="en-US" dirty="0" err="1" smtClean="0"/>
              <a:t>browsable</a:t>
            </a:r>
            <a:r>
              <a:rPr lang="en-US" dirty="0" smtClean="0"/>
              <a:t> map</a:t>
            </a:r>
            <a:endParaRPr lang="de-DE" altLang="de-DE" dirty="0" smtClean="0"/>
          </a:p>
        </p:txBody>
      </p:sp>
      <p:pic>
        <p:nvPicPr>
          <p:cNvPr id="33797" name="Picture 5" descr="C:\Users\behr\AppData\Local\Temp\SNAGHTML568d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1853"/>
            <a:ext cx="5544616" cy="173329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rot="16200000">
            <a:off x="5993543" y="2896815"/>
            <a:ext cx="4572000" cy="307777"/>
          </a:xfrm>
          <a:prstGeom prst="rect">
            <a:avLst/>
          </a:prstGeom>
        </p:spPr>
        <p:txBody>
          <a:bodyPr>
            <a:spAutoFit/>
          </a:bodyPr>
          <a:lstStyle/>
          <a:p>
            <a:r>
              <a:rPr lang="de-DE" sz="1400" smtClean="0"/>
              <a:t>https://www.google.de/trends/explore?q=JSON</a:t>
            </a:r>
            <a:endParaRPr lang="de-DE" sz="1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defTabSz="1008063"/>
            <a:r>
              <a:rPr lang="de-DE" altLang="de-DE" smtClean="0"/>
              <a:t>GeoJSON: Simple Example</a:t>
            </a:r>
          </a:p>
        </p:txBody>
      </p:sp>
      <p:sp>
        <p:nvSpPr>
          <p:cNvPr id="35844" name="Rectangle 4"/>
          <p:cNvSpPr>
            <a:spLocks noChangeArrowheads="1"/>
          </p:cNvSpPr>
          <p:nvPr/>
        </p:nvSpPr>
        <p:spPr bwMode="auto">
          <a:xfrm>
            <a:off x="649660" y="1404938"/>
            <a:ext cx="4570412" cy="4392628"/>
          </a:xfrm>
          <a:prstGeom prst="rect">
            <a:avLst/>
          </a:prstGeom>
          <a:noFill/>
          <a:ln w="9525">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defTabSz="828675"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defTabSz="828675"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defTabSz="828675"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defTabSz="828675"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"type": "Feature",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id</a:t>
            </a:r>
            <a:r>
              <a:rPr lang="de-DE" altLang="de-DE" sz="1400" b="1" dirty="0">
                <a:latin typeface="Courier New" panose="02070309020205020404" pitchFamily="49" charset="0"/>
                <a:cs typeface="Courier New" panose="02070309020205020404" pitchFamily="49" charset="0"/>
              </a:rPr>
              <a:t>": "OpenLayers.Feature.Vector_122",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properties</a:t>
            </a: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geometry</a:t>
            </a: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"type": "Point",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coordinates</a:t>
            </a: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115.3125,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24.9609375</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crs</a:t>
            </a: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"type": "EPSG",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properties</a:t>
            </a: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r>
              <a:rPr lang="de-DE" altLang="de-DE" sz="1400" b="1" dirty="0" err="1">
                <a:latin typeface="Courier New" panose="02070309020205020404" pitchFamily="49" charset="0"/>
                <a:cs typeface="Courier New" panose="02070309020205020404" pitchFamily="49" charset="0"/>
              </a:rPr>
              <a:t>code</a:t>
            </a:r>
            <a:r>
              <a:rPr lang="de-DE" altLang="de-DE" sz="1400" b="1" dirty="0">
                <a:latin typeface="Courier New" panose="02070309020205020404" pitchFamily="49" charset="0"/>
                <a:cs typeface="Courier New" panose="02070309020205020404" pitchFamily="49" charset="0"/>
              </a:rPr>
              <a:t>": 4326</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    }</a:t>
            </a:r>
          </a:p>
          <a:p>
            <a:pPr>
              <a:spcBef>
                <a:spcPct val="0"/>
              </a:spcBef>
              <a:buClrTx/>
              <a:buSzTx/>
              <a:buFontTx/>
              <a:buNone/>
            </a:pPr>
            <a:r>
              <a:rPr lang="de-DE" altLang="de-DE" sz="1400" b="1" dirty="0">
                <a:latin typeface="Courier New" panose="02070309020205020404" pitchFamily="49" charset="0"/>
                <a:cs typeface="Courier New" panose="02070309020205020404" pitchFamily="49" charset="0"/>
              </a:rPr>
              <a:t>}</a:t>
            </a:r>
          </a:p>
        </p:txBody>
      </p:sp>
      <p:sp>
        <p:nvSpPr>
          <p:cNvPr id="2" name="Rechteck 1"/>
          <p:cNvSpPr/>
          <p:nvPr/>
        </p:nvSpPr>
        <p:spPr>
          <a:xfrm>
            <a:off x="5004048" y="3356992"/>
            <a:ext cx="2880320" cy="523220"/>
          </a:xfrm>
          <a:prstGeom prst="rect">
            <a:avLst/>
          </a:prstGeom>
        </p:spPr>
        <p:txBody>
          <a:bodyPr wrap="square">
            <a:spAutoFit/>
          </a:bodyPr>
          <a:lstStyle/>
          <a:p>
            <a:r>
              <a:rPr lang="en-US" sz="1400" dirty="0" smtClean="0"/>
              <a:t>Object, ‘Map’,  'hash map' or 'associative array'</a:t>
            </a:r>
            <a:endParaRPr lang="de-DE" sz="1400" dirty="0"/>
          </a:p>
        </p:txBody>
      </p:sp>
      <p:sp>
        <p:nvSpPr>
          <p:cNvPr id="6" name="Geschweifte Klammer rechts 5"/>
          <p:cNvSpPr/>
          <p:nvPr/>
        </p:nvSpPr>
        <p:spPr>
          <a:xfrm>
            <a:off x="4618131" y="2852936"/>
            <a:ext cx="241901" cy="1368152"/>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 name="Rechteck 3"/>
          <p:cNvSpPr/>
          <p:nvPr/>
        </p:nvSpPr>
        <p:spPr>
          <a:xfrm>
            <a:off x="3779912" y="3448422"/>
            <a:ext cx="851515" cy="307777"/>
          </a:xfrm>
          <a:prstGeom prst="rect">
            <a:avLst/>
          </a:prstGeom>
        </p:spPr>
        <p:txBody>
          <a:bodyPr wrap="none">
            <a:spAutoFit/>
          </a:bodyPr>
          <a:lstStyle/>
          <a:p>
            <a:r>
              <a:rPr lang="de-DE" sz="1400" smtClean="0"/>
              <a:t>JS array</a:t>
            </a:r>
            <a:endParaRPr lang="de-DE" sz="1400"/>
          </a:p>
        </p:txBody>
      </p:sp>
      <p:sp>
        <p:nvSpPr>
          <p:cNvPr id="9" name="Geschweifte Klammer rechts 8"/>
          <p:cNvSpPr/>
          <p:nvPr/>
        </p:nvSpPr>
        <p:spPr>
          <a:xfrm>
            <a:off x="3419872" y="3183211"/>
            <a:ext cx="144016" cy="838200"/>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de-DE" altLang="de-DE" sz="2400" smtClean="0"/>
              <a:t>GeoJSON: Advanced Example</a:t>
            </a:r>
          </a:p>
        </p:txBody>
      </p:sp>
      <p:sp>
        <p:nvSpPr>
          <p:cNvPr id="34819" name="Rectangle 3"/>
          <p:cNvSpPr>
            <a:spLocks noChangeArrowheads="1"/>
          </p:cNvSpPr>
          <p:nvPr/>
        </p:nvSpPr>
        <p:spPr bwMode="auto">
          <a:xfrm>
            <a:off x="625475" y="1237784"/>
            <a:ext cx="827341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ko-KR" sz="1200" b="1" dirty="0">
                <a:latin typeface="Courier New" pitchFamily="49" charset="0"/>
                <a:ea typeface="Gulim" pitchFamily="34" charset="-127"/>
              </a:rPr>
              <a:t>{"</a:t>
            </a:r>
            <a:r>
              <a:rPr lang="de-DE" altLang="ko-KR" sz="1200" b="1" dirty="0" err="1">
                <a:latin typeface="Courier New" pitchFamily="49" charset="0"/>
                <a:ea typeface="Gulim" pitchFamily="34" charset="-127"/>
              </a:rPr>
              <a:t>markers</a:t>
            </a:r>
            <a:r>
              <a:rPr lang="de-DE" altLang="ko-KR" sz="1200" b="1" dirty="0">
                <a:latin typeface="Courier New" pitchFamily="49" charset="0"/>
                <a:ea typeface="Gulim" pitchFamily="34" charset="-127"/>
              </a:rPr>
              <a:t>": [</a:t>
            </a:r>
          </a:p>
          <a:p>
            <a:pPr eaLnBrk="1" hangingPunct="1">
              <a:spcBef>
                <a:spcPct val="0"/>
              </a:spcBef>
              <a:buClrTx/>
              <a:buSzTx/>
              <a:buFontTx/>
              <a:buNone/>
            </a:pPr>
            <a:r>
              <a:rPr lang="de-DE" altLang="ko-KR" sz="1200" b="1" dirty="0">
                <a:latin typeface="Courier New" pitchFamily="49" charset="0"/>
                <a:ea typeface="Gulim" pitchFamily="34" charset="-127"/>
              </a:rPr>
              <a:t>   {"lat":40.078678917425364, "lng":116.58738613128662, </a:t>
            </a:r>
          </a:p>
          <a:p>
            <a:pPr eaLnBrk="1" hangingPunct="1">
              <a:spcBef>
                <a:spcPct val="0"/>
              </a:spcBef>
              <a:buClrTx/>
              <a:buSzTx/>
              <a:buFontTx/>
              <a:buNone/>
            </a:pPr>
            <a:r>
              <a:rPr lang="de-DE" altLang="ko-KR" sz="1200" b="1" dirty="0">
                <a:latin typeface="Courier New" pitchFamily="49" charset="0"/>
                <a:ea typeface="Gulim" pitchFamily="34" charset="-127"/>
              </a:rPr>
              <a:t>    "</a:t>
            </a:r>
            <a:r>
              <a:rPr lang="de-DE" altLang="ko-KR" sz="1200" b="1" dirty="0" err="1">
                <a:latin typeface="Courier New" pitchFamily="49" charset="0"/>
                <a:ea typeface="Gulim" pitchFamily="34" charset="-127"/>
              </a:rPr>
              <a:t>html</a:t>
            </a:r>
            <a:r>
              <a:rPr lang="de-DE" altLang="ko-KR" sz="1200" b="1" dirty="0">
                <a:latin typeface="Courier New" pitchFamily="49" charset="0"/>
                <a:ea typeface="Gulim" pitchFamily="34" charset="-127"/>
              </a:rPr>
              <a:t>":"&lt;</a:t>
            </a:r>
            <a:r>
              <a:rPr lang="de-DE" altLang="ko-KR" sz="1200" b="1" dirty="0" err="1">
                <a:latin typeface="Courier New" pitchFamily="49" charset="0"/>
                <a:ea typeface="Gulim" pitchFamily="34" charset="-127"/>
              </a:rPr>
              <a:t>center</a:t>
            </a:r>
            <a:r>
              <a:rPr lang="de-DE" altLang="ko-KR" sz="1200" b="1" dirty="0">
                <a:latin typeface="Courier New" pitchFamily="49" charset="0"/>
                <a:ea typeface="Gulim" pitchFamily="34" charset="-127"/>
              </a:rPr>
              <a:t>&gt;&lt;div </a:t>
            </a:r>
            <a:r>
              <a:rPr lang="de-DE" altLang="ko-KR" sz="1200" b="1" dirty="0" err="1">
                <a:latin typeface="Courier New" pitchFamily="49" charset="0"/>
                <a:ea typeface="Gulim" pitchFamily="34" charset="-127"/>
              </a:rPr>
              <a:t>id</a:t>
            </a:r>
            <a:r>
              <a:rPr lang="de-DE" altLang="ko-KR" sz="1200" b="1" dirty="0">
                <a:latin typeface="Courier New" pitchFamily="49" charset="0"/>
                <a:ea typeface="Gulim" pitchFamily="34" charset="-127"/>
              </a:rPr>
              <a:t>='ISPRS'&gt;&lt;a </a:t>
            </a:r>
            <a:r>
              <a:rPr lang="de-DE" altLang="ko-KR" sz="1200" b="1" dirty="0" err="1">
                <a:latin typeface="Courier New" pitchFamily="49" charset="0"/>
                <a:ea typeface="Gulim" pitchFamily="34" charset="-127"/>
              </a:rPr>
              <a:t>href</a:t>
            </a:r>
            <a:r>
              <a:rPr lang="de-DE" altLang="ko-KR" sz="1200" b="1" dirty="0">
                <a:latin typeface="Courier New" pitchFamily="49" charset="0"/>
                <a:ea typeface="Gulim" pitchFamily="34" charset="-127"/>
              </a:rPr>
              <a:t>='http://... '&gt;Airport&lt;/a&gt;</a:t>
            </a:r>
          </a:p>
          <a:p>
            <a:pPr eaLnBrk="1" hangingPunct="1">
              <a:spcBef>
                <a:spcPct val="0"/>
              </a:spcBef>
              <a:buClrTx/>
              <a:buSzTx/>
              <a:buFontTx/>
              <a:buNone/>
            </a:pPr>
            <a:r>
              <a:rPr lang="de-DE" altLang="ko-KR" sz="1200" b="1" dirty="0">
                <a:latin typeface="Courier New" pitchFamily="49" charset="0"/>
                <a:ea typeface="Gulim" pitchFamily="34" charset="-127"/>
              </a:rPr>
              <a:t>    &lt;</a:t>
            </a:r>
            <a:r>
              <a:rPr lang="de-DE" altLang="ko-KR" sz="1200" b="1" dirty="0" err="1">
                <a:latin typeface="Courier New" pitchFamily="49" charset="0"/>
                <a:ea typeface="Gulim" pitchFamily="34" charset="-127"/>
              </a:rPr>
              <a:t>img</a:t>
            </a:r>
            <a:r>
              <a:rPr lang="de-DE" altLang="ko-KR" sz="1200" b="1" dirty="0">
                <a:latin typeface="Courier New" pitchFamily="49" charset="0"/>
                <a:ea typeface="Gulim" pitchFamily="34" charset="-127"/>
              </a:rPr>
              <a:t> </a:t>
            </a:r>
            <a:r>
              <a:rPr lang="de-DE" altLang="ko-KR" sz="1200" b="1" dirty="0" err="1">
                <a:latin typeface="Courier New" pitchFamily="49" charset="0"/>
                <a:ea typeface="Gulim" pitchFamily="34" charset="-127"/>
              </a:rPr>
              <a:t>src</a:t>
            </a:r>
            <a:r>
              <a:rPr lang="de-DE" altLang="ko-KR" sz="1200" b="1" dirty="0">
                <a:latin typeface="Courier New" pitchFamily="49" charset="0"/>
                <a:ea typeface="Gulim" pitchFamily="34" charset="-127"/>
              </a:rPr>
              <a:t>='</a:t>
            </a:r>
            <a:r>
              <a:rPr lang="de-DE" altLang="ko-KR" sz="1200" b="1" dirty="0" err="1">
                <a:latin typeface="Courier New" pitchFamily="49" charset="0"/>
                <a:ea typeface="Gulim" pitchFamily="34" charset="-127"/>
              </a:rPr>
              <a:t>home</a:t>
            </a:r>
            <a:r>
              <a:rPr lang="de-DE" altLang="ko-KR" sz="1200" b="1" dirty="0">
                <a:latin typeface="Courier New" pitchFamily="49" charset="0"/>
                <a:ea typeface="Gulim" pitchFamily="34" charset="-127"/>
              </a:rPr>
              <a:t>/line.gif'\&gt;&lt;</a:t>
            </a:r>
            <a:r>
              <a:rPr lang="de-DE" altLang="ko-KR" sz="1200" b="1" dirty="0" err="1">
                <a:latin typeface="Courier New" pitchFamily="49" charset="0"/>
                <a:ea typeface="Gulim" pitchFamily="34" charset="-127"/>
              </a:rPr>
              <a:t>br</a:t>
            </a:r>
            <a:r>
              <a:rPr lang="de-DE" altLang="ko-KR" sz="1200" b="1" dirty="0">
                <a:latin typeface="Courier New" pitchFamily="49" charset="0"/>
                <a:ea typeface="Gulim" pitchFamily="34" charset="-127"/>
              </a:rPr>
              <a:t>&gt;&lt;</a:t>
            </a:r>
            <a:r>
              <a:rPr lang="de-DE" altLang="ko-KR" sz="1200" b="1" dirty="0" err="1">
                <a:latin typeface="Courier New" pitchFamily="49" charset="0"/>
                <a:ea typeface="Gulim" pitchFamily="34" charset="-127"/>
              </a:rPr>
              <a:t>img</a:t>
            </a:r>
            <a:r>
              <a:rPr lang="de-DE" altLang="ko-KR" sz="1200" b="1" dirty="0">
                <a:latin typeface="Courier New" pitchFamily="49" charset="0"/>
                <a:ea typeface="Gulim" pitchFamily="34" charset="-127"/>
              </a:rPr>
              <a:t> </a:t>
            </a:r>
            <a:r>
              <a:rPr lang="de-DE" altLang="ko-KR" sz="1200" b="1" dirty="0" err="1">
                <a:latin typeface="Courier New" pitchFamily="49" charset="0"/>
                <a:ea typeface="Gulim" pitchFamily="34" charset="-127"/>
              </a:rPr>
              <a:t>src</a:t>
            </a:r>
            <a:r>
              <a:rPr lang="de-DE" altLang="ko-KR" sz="1200" b="1" dirty="0">
                <a:latin typeface="Courier New" pitchFamily="49" charset="0"/>
                <a:ea typeface="Gulim" pitchFamily="34" charset="-127"/>
              </a:rPr>
              <a:t>='</a:t>
            </a:r>
            <a:r>
              <a:rPr lang="de-DE" altLang="ko-KR" sz="1200" b="1" dirty="0" err="1">
                <a:latin typeface="Courier New" pitchFamily="49" charset="0"/>
                <a:ea typeface="Gulim" pitchFamily="34" charset="-127"/>
              </a:rPr>
              <a:t>home</a:t>
            </a:r>
            <a:r>
              <a:rPr lang="de-DE" altLang="ko-KR" sz="1200" b="1" dirty="0">
                <a:latin typeface="Courier New" pitchFamily="49" charset="0"/>
                <a:ea typeface="Gulim" pitchFamily="34" charset="-127"/>
              </a:rPr>
              <a:t>/ISPRS/airport.jpg'\&gt;&lt;/div&gt;&lt;/</a:t>
            </a:r>
            <a:r>
              <a:rPr lang="de-DE" altLang="ko-KR" sz="1200" b="1" dirty="0" err="1">
                <a:latin typeface="Courier New" pitchFamily="49" charset="0"/>
                <a:ea typeface="Gulim" pitchFamily="34" charset="-127"/>
              </a:rPr>
              <a:t>center</a:t>
            </a:r>
            <a:r>
              <a:rPr lang="de-DE" altLang="ko-KR" sz="1200" b="1" dirty="0">
                <a:latin typeface="Courier New" pitchFamily="49" charset="0"/>
                <a:ea typeface="Gulim" pitchFamily="34" charset="-127"/>
              </a:rPr>
              <a:t>&gt;", </a:t>
            </a:r>
          </a:p>
          <a:p>
            <a:pPr eaLnBrk="1" hangingPunct="1">
              <a:spcBef>
                <a:spcPct val="0"/>
              </a:spcBef>
              <a:buClrTx/>
              <a:buSzTx/>
              <a:buFontTx/>
              <a:buNone/>
            </a:pPr>
            <a:r>
              <a:rPr lang="de-DE" altLang="ko-KR" sz="1200" b="1" dirty="0">
                <a:latin typeface="Courier New" pitchFamily="49" charset="0"/>
                <a:ea typeface="Gulim" pitchFamily="34" charset="-127"/>
              </a:rPr>
              <a:t>    </a:t>
            </a:r>
            <a:r>
              <a:rPr lang="en-GB" altLang="ko-KR" sz="1200" b="1" dirty="0">
                <a:latin typeface="Courier New" pitchFamily="49" charset="0"/>
                <a:ea typeface="Gulim" pitchFamily="34" charset="-127"/>
              </a:rPr>
              <a:t>"</a:t>
            </a:r>
            <a:r>
              <a:rPr lang="en-GB" altLang="ko-KR" sz="1200" b="1" dirty="0" err="1">
                <a:latin typeface="Courier New" pitchFamily="49" charset="0"/>
                <a:ea typeface="Gulim" pitchFamily="34" charset="-127"/>
              </a:rPr>
              <a:t>label":"Beijing</a:t>
            </a:r>
            <a:r>
              <a:rPr lang="en-GB" altLang="ko-KR" sz="1200" b="1" dirty="0">
                <a:latin typeface="Courier New" pitchFamily="49" charset="0"/>
                <a:ea typeface="Gulim" pitchFamily="34" charset="-127"/>
              </a:rPr>
              <a:t> Capital International Airport", "</a:t>
            </a:r>
            <a:r>
              <a:rPr lang="en-GB" altLang="ko-KR" sz="1200" b="1" dirty="0" err="1">
                <a:latin typeface="Courier New" pitchFamily="49" charset="0"/>
                <a:ea typeface="Gulim" pitchFamily="34" charset="-127"/>
              </a:rPr>
              <a:t>icontype</a:t>
            </a:r>
            <a:r>
              <a:rPr lang="en-GB" altLang="ko-KR" sz="1200" b="1" dirty="0">
                <a:latin typeface="Courier New" pitchFamily="49" charset="0"/>
                <a:ea typeface="Gulim" pitchFamily="34" charset="-127"/>
              </a:rPr>
              <a:t>":"airport"</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{"lat":39.902773622574756, "lng":116.42115354537964,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"html":"&lt;</a:t>
            </a:r>
            <a:r>
              <a:rPr lang="en-GB" altLang="ko-KR" sz="1200" b="1" dirty="0" err="1">
                <a:latin typeface="Courier New" pitchFamily="49" charset="0"/>
                <a:ea typeface="Gulim" pitchFamily="34" charset="-127"/>
              </a:rPr>
              <a:t>center</a:t>
            </a:r>
            <a:r>
              <a:rPr lang="en-GB" altLang="ko-KR" sz="1200" b="1" dirty="0">
                <a:latin typeface="Courier New" pitchFamily="49" charset="0"/>
                <a:ea typeface="Gulim" pitchFamily="34" charset="-127"/>
              </a:rPr>
              <a:t>&gt;&lt;div id='ISPRS'&gt;</a:t>
            </a:r>
          </a:p>
          <a:p>
            <a:pPr eaLnBrk="1" hangingPunct="1">
              <a:spcBef>
                <a:spcPct val="0"/>
              </a:spcBef>
              <a:buClrTx/>
              <a:buSzTx/>
              <a:buFontTx/>
              <a:buNone/>
            </a:pPr>
            <a:r>
              <a:rPr lang="en-GB" altLang="ko-KR" sz="1200" b="1" dirty="0">
                <a:latin typeface="Courier New" pitchFamily="49" charset="0"/>
                <a:ea typeface="Gulim" pitchFamily="34" charset="-127"/>
              </a:rPr>
              <a:t>     &lt;a </a:t>
            </a:r>
            <a:r>
              <a:rPr lang="en-GB" altLang="ko-KR" sz="1200" b="1" dirty="0" err="1">
                <a:latin typeface="Courier New" pitchFamily="49" charset="0"/>
                <a:ea typeface="Gulim" pitchFamily="34" charset="-127"/>
              </a:rPr>
              <a:t>href</a:t>
            </a:r>
            <a:r>
              <a:rPr lang="en-GB" altLang="ko-KR" sz="1200" b="1" dirty="0">
                <a:latin typeface="Courier New" pitchFamily="49" charset="0"/>
                <a:ea typeface="Gulim" pitchFamily="34" charset="-127"/>
              </a:rPr>
              <a:t>='http://www.bjrailwaystation.com.cn/'&gt;Railway Station&lt;/a&gt;</a:t>
            </a:r>
            <a:br>
              <a:rPr lang="en-GB" altLang="ko-KR" sz="1200" b="1" dirty="0">
                <a:latin typeface="Courier New" pitchFamily="49" charset="0"/>
                <a:ea typeface="Gulim" pitchFamily="34" charset="-127"/>
              </a:rPr>
            </a:br>
            <a:r>
              <a:rPr lang="en-GB" altLang="ko-KR" sz="1200" b="1" dirty="0">
                <a:latin typeface="Courier New" pitchFamily="49" charset="0"/>
                <a:ea typeface="Gulim" pitchFamily="34" charset="-127"/>
              </a:rPr>
              <a:t>     &lt;</a:t>
            </a:r>
            <a:r>
              <a:rPr lang="en-GB" altLang="ko-KR" sz="1200" b="1" dirty="0" err="1">
                <a:latin typeface="Courier New" pitchFamily="49" charset="0"/>
                <a:ea typeface="Gulim" pitchFamily="34" charset="-127"/>
              </a:rPr>
              <a:t>img</a:t>
            </a:r>
            <a:r>
              <a:rPr lang="en-GB" altLang="ko-KR" sz="1200" b="1" dirty="0">
                <a:latin typeface="Courier New" pitchFamily="49" charset="0"/>
                <a:ea typeface="Gulim" pitchFamily="34" charset="-127"/>
              </a:rPr>
              <a:t> </a:t>
            </a:r>
            <a:r>
              <a:rPr lang="en-GB" altLang="ko-KR" sz="1200" b="1" dirty="0" err="1">
                <a:latin typeface="Courier New" pitchFamily="49" charset="0"/>
                <a:ea typeface="Gulim" pitchFamily="34" charset="-127"/>
              </a:rPr>
              <a:t>src</a:t>
            </a:r>
            <a:r>
              <a:rPr lang="en-GB" altLang="ko-KR" sz="1200" b="1" dirty="0">
                <a:latin typeface="Courier New" pitchFamily="49" charset="0"/>
                <a:ea typeface="Gulim" pitchFamily="34" charset="-127"/>
              </a:rPr>
              <a:t>='home/line.gif'\&gt;&lt;</a:t>
            </a:r>
            <a:r>
              <a:rPr lang="en-GB" altLang="ko-KR" sz="1200" b="1" dirty="0" err="1">
                <a:latin typeface="Courier New" pitchFamily="49" charset="0"/>
                <a:ea typeface="Gulim" pitchFamily="34" charset="-127"/>
              </a:rPr>
              <a:t>br</a:t>
            </a:r>
            <a:r>
              <a:rPr lang="en-GB" altLang="ko-KR" sz="1200" b="1" dirty="0">
                <a:latin typeface="Courier New" pitchFamily="49" charset="0"/>
                <a:ea typeface="Gulim" pitchFamily="34" charset="-127"/>
              </a:rPr>
              <a:t>&gt;&lt;</a:t>
            </a:r>
            <a:r>
              <a:rPr lang="en-GB" altLang="ko-KR" sz="1200" b="1" dirty="0" err="1">
                <a:latin typeface="Courier New" pitchFamily="49" charset="0"/>
                <a:ea typeface="Gulim" pitchFamily="34" charset="-127"/>
              </a:rPr>
              <a:t>img</a:t>
            </a:r>
            <a:r>
              <a:rPr lang="en-GB" altLang="ko-KR" sz="1200" b="1" dirty="0">
                <a:latin typeface="Courier New" pitchFamily="49" charset="0"/>
                <a:ea typeface="Gulim" pitchFamily="34" charset="-127"/>
              </a:rPr>
              <a:t> </a:t>
            </a:r>
            <a:r>
              <a:rPr lang="en-GB" altLang="ko-KR" sz="1200" b="1" dirty="0" err="1">
                <a:latin typeface="Courier New" pitchFamily="49" charset="0"/>
                <a:ea typeface="Gulim" pitchFamily="34" charset="-127"/>
              </a:rPr>
              <a:t>src</a:t>
            </a:r>
            <a:r>
              <a:rPr lang="en-GB" altLang="ko-KR" sz="1200" b="1" dirty="0">
                <a:latin typeface="Courier New" pitchFamily="49" charset="0"/>
                <a:ea typeface="Gulim" pitchFamily="34" charset="-127"/>
              </a:rPr>
              <a:t>='home/ISPRS/train.jpg'\&gt;&lt;/div&gt;&lt;/</a:t>
            </a:r>
            <a:r>
              <a:rPr lang="en-GB" altLang="ko-KR" sz="1200" b="1" dirty="0" err="1">
                <a:latin typeface="Courier New" pitchFamily="49" charset="0"/>
                <a:ea typeface="Gulim" pitchFamily="34" charset="-127"/>
              </a:rPr>
              <a:t>center</a:t>
            </a:r>
            <a:r>
              <a:rPr lang="en-GB" altLang="ko-KR" sz="1200" b="1" dirty="0">
                <a:latin typeface="Courier New" pitchFamily="49" charset="0"/>
                <a:ea typeface="Gulim" pitchFamily="34" charset="-127"/>
              </a:rPr>
              <a:t>&gt;",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r>
              <a:rPr lang="en-GB" altLang="ko-KR" sz="1200" b="1" dirty="0" err="1">
                <a:latin typeface="Courier New" pitchFamily="49" charset="0"/>
                <a:ea typeface="Gulim" pitchFamily="34" charset="-127"/>
              </a:rPr>
              <a:t>label":"Beijing</a:t>
            </a:r>
            <a:r>
              <a:rPr lang="en-GB" altLang="ko-KR" sz="1200" b="1" dirty="0">
                <a:latin typeface="Courier New" pitchFamily="49" charset="0"/>
                <a:ea typeface="Gulim" pitchFamily="34" charset="-127"/>
              </a:rPr>
              <a:t> Railway Station", "</a:t>
            </a:r>
            <a:r>
              <a:rPr lang="en-GB" altLang="ko-KR" sz="1200" b="1" dirty="0" err="1">
                <a:latin typeface="Courier New" pitchFamily="49" charset="0"/>
                <a:ea typeface="Gulim" pitchFamily="34" charset="-127"/>
              </a:rPr>
              <a:t>icontype</a:t>
            </a:r>
            <a:r>
              <a:rPr lang="en-GB" altLang="ko-KR" sz="1200" b="1" dirty="0">
                <a:latin typeface="Courier New" pitchFamily="49" charset="0"/>
                <a:ea typeface="Gulim" pitchFamily="34" charset="-127"/>
              </a:rPr>
              <a:t>":"train"</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"lines":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{"colour":"#33FF00", "width":4, "opacity":0.8,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"points": [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{"lat":39.903390903993035,"lng":116.41884684562683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{"lat":39.90309049439747 ,"lng":116.4180314540863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{"lat":39.900543132699426,"lng":116.41479134559631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{"colour":"#FF0000", "width":4, "opacity":0.8,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"points":[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{"lat":39.95119273428447 ,"lng":116.40208840370178 },</a:t>
            </a:r>
            <a:endParaRPr lang="de-DE" altLang="ko-KR" sz="1200" b="1" dirty="0">
              <a:latin typeface="Courier New" pitchFamily="49" charset="0"/>
              <a:ea typeface="Gulim" pitchFamily="34" charset="-127"/>
            </a:endParaRPr>
          </a:p>
          <a:p>
            <a:pPr eaLnBrk="1" hangingPunct="1">
              <a:spcBef>
                <a:spcPct val="0"/>
              </a:spcBef>
              <a:buClrTx/>
              <a:buSzTx/>
              <a:buFontTx/>
              <a:buNone/>
            </a:pPr>
            <a:r>
              <a:rPr lang="en-GB" altLang="ko-KR" sz="1200" b="1" dirty="0">
                <a:latin typeface="Courier New" pitchFamily="49" charset="0"/>
                <a:ea typeface="Gulim" pitchFamily="34" charset="-127"/>
              </a:rPr>
              <a:t>       {"lat":39.95773923195536 ,"lng":116.40189528465271 </a:t>
            </a:r>
            <a:r>
              <a:rPr lang="en-GB" altLang="ko-KR" sz="1200" b="1" dirty="0" smtClean="0">
                <a:latin typeface="Courier New" pitchFamily="49" charset="0"/>
                <a:ea typeface="Gulim" pitchFamily="34" charset="-127"/>
              </a:rPr>
              <a:t>},...</a:t>
            </a:r>
            <a:endParaRPr lang="de-DE" altLang="ko-KR" sz="1200" b="1" dirty="0">
              <a:latin typeface="Courier New" pitchFamily="49" charset="0"/>
              <a:ea typeface="Gulim" pitchFamily="34" charset="-127"/>
            </a:endParaRPr>
          </a:p>
          <a:p>
            <a:pPr eaLnBrk="1" hangingPunct="1">
              <a:spcBef>
                <a:spcPct val="0"/>
              </a:spcBef>
              <a:buClrTx/>
              <a:buSzTx/>
              <a:buFontTx/>
              <a:buNone/>
            </a:pPr>
            <a:r>
              <a:rPr lang="de-DE" altLang="ko-KR" sz="1200" b="1" dirty="0">
                <a:latin typeface="Courier New" pitchFamily="49" charset="0"/>
                <a:ea typeface="Gulim" pitchFamily="34" charset="-127"/>
              </a:rPr>
              <a:t>]</a:t>
            </a:r>
          </a:p>
          <a:p>
            <a:pPr eaLnBrk="1" hangingPunct="1">
              <a:spcBef>
                <a:spcPct val="0"/>
              </a:spcBef>
              <a:buClrTx/>
              <a:buSzTx/>
              <a:buFontTx/>
              <a:buNone/>
            </a:pPr>
            <a:r>
              <a:rPr lang="de-DE" altLang="ko-KR" sz="1200" b="1" dirty="0">
                <a:latin typeface="Courier New" pitchFamily="49" charset="0"/>
                <a:ea typeface="Gulim" pitchFamily="34" charset="-127"/>
              </a:rPr>
              <a:t>   }</a:t>
            </a:r>
          </a:p>
          <a:p>
            <a:pPr eaLnBrk="1" hangingPunct="1">
              <a:spcBef>
                <a:spcPct val="0"/>
              </a:spcBef>
              <a:buClrTx/>
              <a:buSzTx/>
              <a:buFontTx/>
              <a:buNone/>
            </a:pPr>
            <a:r>
              <a:rPr lang="de-DE" altLang="ko-KR" sz="1200" b="1" dirty="0">
                <a:latin typeface="Courier New" pitchFamily="49" charset="0"/>
                <a:ea typeface="Gulim" pitchFamily="34" charset="-127"/>
              </a:rPr>
              <a:t> ]</a:t>
            </a:r>
          </a:p>
          <a:p>
            <a:pPr eaLnBrk="1" hangingPunct="1">
              <a:spcBef>
                <a:spcPct val="0"/>
              </a:spcBef>
              <a:buClrTx/>
              <a:buSzTx/>
              <a:buFontTx/>
              <a:buNone/>
            </a:pPr>
            <a:r>
              <a:rPr lang="de-DE" altLang="ko-KR" sz="1200" b="1" dirty="0">
                <a:latin typeface="Courier New" pitchFamily="49" charset="0"/>
                <a:ea typeface="Gulim" pitchFamily="34" charset="-127"/>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Beispielanwendung </a:t>
            </a:r>
            <a:r>
              <a:rPr lang="de-DE" dirty="0" err="1" smtClean="0"/>
              <a:t>geoJSON</a:t>
            </a:r>
            <a:r>
              <a:rPr lang="de-DE" dirty="0" smtClean="0"/>
              <a:t>: </a:t>
            </a:r>
            <a:r>
              <a:rPr lang="en-US" dirty="0"/>
              <a:t>Open Data der </a:t>
            </a:r>
            <a:r>
              <a:rPr lang="en-US" dirty="0" err="1"/>
              <a:t>Deutschen</a:t>
            </a:r>
            <a:r>
              <a:rPr lang="en-US" dirty="0"/>
              <a:t> </a:t>
            </a:r>
            <a:r>
              <a:rPr lang="en-US" dirty="0" err="1" smtClean="0"/>
              <a:t>Bahn</a:t>
            </a:r>
            <a:endParaRPr lang="de-DE" dirty="0"/>
          </a:p>
        </p:txBody>
      </p:sp>
      <p:pic>
        <p:nvPicPr>
          <p:cNvPr id="4" name="Grafik 3"/>
          <p:cNvPicPr>
            <a:picLocks noChangeAspect="1"/>
          </p:cNvPicPr>
          <p:nvPr/>
        </p:nvPicPr>
        <p:blipFill>
          <a:blip r:embed="rId2"/>
          <a:stretch>
            <a:fillRect/>
          </a:stretch>
        </p:blipFill>
        <p:spPr>
          <a:xfrm>
            <a:off x="611560" y="1844824"/>
            <a:ext cx="7720731" cy="3546288"/>
          </a:xfrm>
          <a:prstGeom prst="rect">
            <a:avLst/>
          </a:prstGeom>
        </p:spPr>
      </p:pic>
      <p:sp>
        <p:nvSpPr>
          <p:cNvPr id="5" name="Rechteck 4"/>
          <p:cNvSpPr/>
          <p:nvPr/>
        </p:nvSpPr>
        <p:spPr>
          <a:xfrm>
            <a:off x="539552" y="5949280"/>
            <a:ext cx="6912768" cy="307777"/>
          </a:xfrm>
          <a:prstGeom prst="rect">
            <a:avLst/>
          </a:prstGeom>
        </p:spPr>
        <p:txBody>
          <a:bodyPr wrap="square">
            <a:spAutoFit/>
          </a:bodyPr>
          <a:lstStyle/>
          <a:p>
            <a:r>
              <a:rPr lang="en-US" sz="1400" dirty="0"/>
              <a:t>http://data.deutschebahn.com/dataset/data-streckennetz</a:t>
            </a:r>
          </a:p>
        </p:txBody>
      </p:sp>
    </p:spTree>
    <p:extLst>
      <p:ext uri="{BB962C8B-B14F-4D97-AF65-F5344CB8AC3E}">
        <p14:creationId xmlns:p14="http://schemas.microsoft.com/office/powerpoint/2010/main" val="319318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TopoJSON</a:t>
            </a:r>
            <a:endParaRPr lang="de-DE"/>
          </a:p>
        </p:txBody>
      </p:sp>
      <p:sp>
        <p:nvSpPr>
          <p:cNvPr id="3" name="Inhaltsplatzhalter 2"/>
          <p:cNvSpPr>
            <a:spLocks noGrp="1"/>
          </p:cNvSpPr>
          <p:nvPr>
            <p:ph idx="1"/>
          </p:nvPr>
        </p:nvSpPr>
        <p:spPr/>
        <p:txBody>
          <a:bodyPr/>
          <a:lstStyle/>
          <a:p>
            <a:r>
              <a:rPr lang="en-US" smtClean="0"/>
              <a:t>Extension of GeoJSON that encodes topology</a:t>
            </a:r>
          </a:p>
          <a:p>
            <a:r>
              <a:rPr lang="en-US" smtClean="0"/>
              <a:t>"TopoJSON is a topological geospatial data interchange format based on GeoJSON." [https://github.com/mbostock/topojson-specification]</a:t>
            </a:r>
          </a:p>
          <a:p>
            <a:r>
              <a:rPr lang="en-US" smtClean="0"/>
              <a:t>Developed by Mike Bostock (The New York Times) &amp; Calvin Metcalf (Massachusetts Department of Transportation)</a:t>
            </a:r>
          </a:p>
          <a:p>
            <a:endParaRPr lang="en-US"/>
          </a:p>
          <a:p>
            <a:r>
              <a:rPr lang="de-DE" smtClean="0"/>
              <a:t>Ziele:</a:t>
            </a:r>
          </a:p>
          <a:p>
            <a:pPr lvl="1"/>
            <a:r>
              <a:rPr lang="de-DE" smtClean="0"/>
              <a:t>Topologie</a:t>
            </a:r>
          </a:p>
          <a:p>
            <a:pPr lvl="1"/>
            <a:r>
              <a:rPr lang="de-DE" smtClean="0"/>
              <a:t>Geringe Dateigröße: Polygon besteht nicht </a:t>
            </a:r>
            <a:r>
              <a:rPr lang="de-DE"/>
              <a:t>mehr aus einer Reihe von Koordinaten, sondern aus einer Reihe von Verweisen auf Arcs. </a:t>
            </a:r>
            <a:endParaRPr lang="en-US" smtClean="0"/>
          </a:p>
          <a:p>
            <a:endParaRPr lang="en-US" smtClean="0"/>
          </a:p>
          <a:p>
            <a:endParaRPr lang="de-DE"/>
          </a:p>
        </p:txBody>
      </p:sp>
    </p:spTree>
    <p:extLst>
      <p:ext uri="{BB962C8B-B14F-4D97-AF65-F5344CB8AC3E}">
        <p14:creationId xmlns:p14="http://schemas.microsoft.com/office/powerpoint/2010/main" val="783413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69776" y="307677"/>
            <a:ext cx="8118648" cy="6001643"/>
          </a:xfrm>
          <a:prstGeom prst="rect">
            <a:avLst/>
          </a:prstGeom>
          <a:solidFill>
            <a:schemeClr val="accent1">
              <a:lumMod val="20000"/>
              <a:lumOff val="80000"/>
            </a:schemeClr>
          </a:solidFill>
          <a:ln>
            <a:solidFill>
              <a:schemeClr val="tx1"/>
            </a:solidFill>
            <a:prstDash val="dash"/>
          </a:ln>
        </p:spPr>
        <p:txBody>
          <a:bodyPr wrap="square">
            <a:spAutoFit/>
          </a:bodyPr>
          <a:lstStyle/>
          <a:p>
            <a:r>
              <a:rPr lang="de-DE" sz="1200" b="1" smtClean="0">
                <a:latin typeface="Courier New" panose="02070309020205020404" pitchFamily="49" charset="0"/>
                <a:cs typeface="Courier New" panose="02070309020205020404" pitchFamily="49" charset="0"/>
              </a:rPr>
              <a:t>{ "type": "Topology",</a:t>
            </a:r>
          </a:p>
          <a:p>
            <a:r>
              <a:rPr lang="de-DE" sz="1200" b="1" smtClean="0">
                <a:latin typeface="Courier New" panose="02070309020205020404" pitchFamily="49" charset="0"/>
                <a:cs typeface="Courier New" panose="02070309020205020404" pitchFamily="49" charset="0"/>
              </a:rPr>
              <a:t>  "transform": {</a:t>
            </a:r>
          </a:p>
          <a:p>
            <a:r>
              <a:rPr lang="de-DE" sz="1200" b="1" smtClean="0">
                <a:latin typeface="Courier New" panose="02070309020205020404" pitchFamily="49" charset="0"/>
                <a:cs typeface="Courier New" panose="02070309020205020404" pitchFamily="49" charset="0"/>
              </a:rPr>
              <a:t>    "scale": [0.0005000500050005, 0.00010001000100010001],</a:t>
            </a:r>
          </a:p>
          <a:p>
            <a:r>
              <a:rPr lang="de-DE" sz="1200" b="1" smtClean="0">
                <a:latin typeface="Courier New" panose="02070309020205020404" pitchFamily="49" charset="0"/>
                <a:cs typeface="Courier New" panose="02070309020205020404" pitchFamily="49" charset="0"/>
              </a:rPr>
              <a:t>    "translate": [100, 0]</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"objects": {</a:t>
            </a:r>
          </a:p>
          <a:p>
            <a:r>
              <a:rPr lang="de-DE" sz="1200" b="1" smtClean="0">
                <a:latin typeface="Courier New" panose="02070309020205020404" pitchFamily="49" charset="0"/>
                <a:cs typeface="Courier New" panose="02070309020205020404" pitchFamily="49" charset="0"/>
              </a:rPr>
              <a:t>    "example": {</a:t>
            </a:r>
          </a:p>
          <a:p>
            <a:r>
              <a:rPr lang="de-DE" sz="1200" b="1" smtClean="0">
                <a:latin typeface="Courier New" panose="02070309020205020404" pitchFamily="49" charset="0"/>
                <a:cs typeface="Courier New" panose="02070309020205020404" pitchFamily="49" charset="0"/>
              </a:rPr>
              <a:t>      "type": "GeometryCollection",</a:t>
            </a:r>
          </a:p>
          <a:p>
            <a:r>
              <a:rPr lang="de-DE" sz="1200" b="1" smtClean="0">
                <a:latin typeface="Courier New" panose="02070309020205020404" pitchFamily="49" charset="0"/>
                <a:cs typeface="Courier New" panose="02070309020205020404" pitchFamily="49" charset="0"/>
              </a:rPr>
              <a:t>      "geometries":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"type": "LineString",</a:t>
            </a:r>
          </a:p>
          <a:p>
            <a:r>
              <a:rPr lang="de-DE" sz="1200" b="1" smtClean="0">
                <a:latin typeface="Courier New" panose="02070309020205020404" pitchFamily="49" charset="0"/>
                <a:cs typeface="Courier New" panose="02070309020205020404" pitchFamily="49" charset="0"/>
              </a:rPr>
              <a:t>          "properties": {</a:t>
            </a:r>
          </a:p>
          <a:p>
            <a:r>
              <a:rPr lang="de-DE" sz="1200" b="1" smtClean="0">
                <a:latin typeface="Courier New" panose="02070309020205020404" pitchFamily="49" charset="0"/>
                <a:cs typeface="Courier New" panose="02070309020205020404" pitchFamily="49" charset="0"/>
              </a:rPr>
              <a:t>            "prop0": "value0",</a:t>
            </a:r>
          </a:p>
          <a:p>
            <a:r>
              <a:rPr lang="de-DE" sz="1200" b="1" smtClean="0">
                <a:latin typeface="Courier New" panose="02070309020205020404" pitchFamily="49" charset="0"/>
                <a:cs typeface="Courier New" panose="02070309020205020404" pitchFamily="49" charset="0"/>
              </a:rPr>
              <a:t>            "prop1": 0</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t>
            </a:r>
            <a:r>
              <a:rPr lang="de-DE" sz="1200" b="1" smtClean="0">
                <a:solidFill>
                  <a:srgbClr val="00B050"/>
                </a:solidFill>
                <a:latin typeface="Courier New" panose="02070309020205020404" pitchFamily="49" charset="0"/>
                <a:cs typeface="Courier New" panose="02070309020205020404" pitchFamily="49" charset="0"/>
              </a:rPr>
              <a:t>"arcs": [0]</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"type": "Polygon",</a:t>
            </a:r>
          </a:p>
          <a:p>
            <a:r>
              <a:rPr lang="de-DE" sz="1200" b="1" smtClean="0">
                <a:latin typeface="Courier New" panose="02070309020205020404" pitchFamily="49" charset="0"/>
                <a:cs typeface="Courier New" panose="02070309020205020404" pitchFamily="49" charset="0"/>
              </a:rPr>
              <a:t>          "properties": {</a:t>
            </a:r>
          </a:p>
          <a:p>
            <a:r>
              <a:rPr lang="de-DE" sz="1200" b="1" smtClean="0">
                <a:latin typeface="Courier New" panose="02070309020205020404" pitchFamily="49" charset="0"/>
                <a:cs typeface="Courier New" panose="02070309020205020404" pitchFamily="49" charset="0"/>
              </a:rPr>
              <a:t>            "prop1": {"this": "that"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"arcs": [[1]]</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  "arcs": [</a:t>
            </a:r>
          </a:p>
          <a:p>
            <a:r>
              <a:rPr lang="de-DE" sz="1200" b="1" smtClean="0">
                <a:latin typeface="Courier New" panose="02070309020205020404" pitchFamily="49" charset="0"/>
                <a:cs typeface="Courier New" panose="02070309020205020404" pitchFamily="49" charset="0"/>
              </a:rPr>
              <a:t>    </a:t>
            </a:r>
            <a:r>
              <a:rPr lang="de-DE" sz="1200" b="1" smtClean="0">
                <a:solidFill>
                  <a:srgbClr val="00B050"/>
                </a:solidFill>
                <a:latin typeface="Courier New" panose="02070309020205020404" pitchFamily="49" charset="0"/>
                <a:cs typeface="Courier New" panose="02070309020205020404" pitchFamily="49" charset="0"/>
              </a:rPr>
              <a:t>[[4000, 0], [1999, 9999], [2000, -9999], [2000, 9999]]</a:t>
            </a:r>
            <a:r>
              <a:rPr lang="de-DE" sz="1200" b="1" smtClean="0">
                <a:latin typeface="Courier New" panose="02070309020205020404" pitchFamily="49" charset="0"/>
                <a:cs typeface="Courier New" panose="02070309020205020404" pitchFamily="49" charset="0"/>
              </a:rPr>
              <a:t>,</a:t>
            </a:r>
          </a:p>
          <a:p>
            <a:r>
              <a:rPr lang="de-DE" sz="1200" b="1" smtClean="0">
                <a:latin typeface="Courier New" panose="02070309020205020404" pitchFamily="49" charset="0"/>
                <a:cs typeface="Courier New" panose="02070309020205020404" pitchFamily="49" charset="0"/>
              </a:rPr>
              <a:t>    [[0, 0], [0, 9999], [2000, 0], [0, -9999], [-2000, 0]]</a:t>
            </a:r>
          </a:p>
          <a:p>
            <a:r>
              <a:rPr lang="de-DE" sz="1200" b="1" smtClean="0">
                <a:latin typeface="Courier New" panose="02070309020205020404" pitchFamily="49" charset="0"/>
                <a:cs typeface="Courier New" panose="02070309020205020404" pitchFamily="49" charset="0"/>
              </a:rPr>
              <a:t>  ]</a:t>
            </a:r>
          </a:p>
          <a:p>
            <a:r>
              <a:rPr lang="de-DE" sz="1200" b="1" smtClean="0">
                <a:latin typeface="Courier New" panose="02070309020205020404" pitchFamily="49" charset="0"/>
                <a:cs typeface="Courier New" panose="02070309020205020404" pitchFamily="49" charset="0"/>
              </a:rPr>
              <a:t>}</a:t>
            </a:r>
            <a:endParaRPr lang="de-DE" sz="1200" b="1">
              <a:latin typeface="Courier New" panose="02070309020205020404" pitchFamily="49" charset="0"/>
              <a:cs typeface="Courier New" panose="02070309020205020404" pitchFamily="49" charset="0"/>
            </a:endParaRPr>
          </a:p>
        </p:txBody>
      </p:sp>
      <p:sp>
        <p:nvSpPr>
          <p:cNvPr id="5" name="Rechteck 4"/>
          <p:cNvSpPr/>
          <p:nvPr/>
        </p:nvSpPr>
        <p:spPr>
          <a:xfrm>
            <a:off x="269776" y="6381328"/>
            <a:ext cx="8190656" cy="307777"/>
          </a:xfrm>
          <a:prstGeom prst="rect">
            <a:avLst/>
          </a:prstGeom>
        </p:spPr>
        <p:txBody>
          <a:bodyPr wrap="square">
            <a:spAutoFit/>
          </a:bodyPr>
          <a:lstStyle/>
          <a:p>
            <a:r>
              <a:rPr lang="de-DE" sz="1400" smtClean="0"/>
              <a:t>Modified: https://github.com/mbostock/topojson-specification#11-examples [2016-10-25]</a:t>
            </a:r>
            <a:endParaRPr lang="de-DE" sz="1400"/>
          </a:p>
        </p:txBody>
      </p:sp>
    </p:spTree>
    <p:extLst>
      <p:ext uri="{BB962C8B-B14F-4D97-AF65-F5344CB8AC3E}">
        <p14:creationId xmlns:p14="http://schemas.microsoft.com/office/powerpoint/2010/main" val="2974643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a:t>
            </a:r>
            <a:r>
              <a:rPr lang="de-DE" dirty="0" err="1"/>
              <a:t>CoverageJSON</a:t>
            </a:r>
            <a:r>
              <a:rPr lang="de-DE" dirty="0"/>
              <a:t> Format </a:t>
            </a:r>
            <a:r>
              <a:rPr lang="de-DE" dirty="0" err="1"/>
              <a:t>Specification</a:t>
            </a:r>
            <a:endParaRPr lang="de-DE" dirty="0"/>
          </a:p>
        </p:txBody>
      </p:sp>
      <p:sp>
        <p:nvSpPr>
          <p:cNvPr id="3" name="Inhaltsplatzhalter 2"/>
          <p:cNvSpPr>
            <a:spLocks noGrp="1"/>
          </p:cNvSpPr>
          <p:nvPr>
            <p:ph idx="1"/>
          </p:nvPr>
        </p:nvSpPr>
        <p:spPr/>
        <p:txBody>
          <a:bodyPr/>
          <a:lstStyle/>
          <a:p>
            <a:r>
              <a:rPr lang="en-US" dirty="0"/>
              <a:t>a format for encoding coverage data like grids, time series, and vertical profiles, distinguished by the geometry of their spatiotemporal domain</a:t>
            </a:r>
            <a:endParaRPr lang="en-GB" dirty="0" smtClean="0">
              <a:hlinkClick r:id="rId2"/>
            </a:endParaRPr>
          </a:p>
          <a:p>
            <a:r>
              <a:rPr lang="en-GB" dirty="0" smtClean="0">
                <a:hlinkClick r:id="rId2"/>
              </a:rPr>
              <a:t>https</a:t>
            </a:r>
            <a:r>
              <a:rPr lang="en-GB" dirty="0">
                <a:hlinkClick r:id="rId2"/>
              </a:rPr>
              <a:t>://covjson.org/spec</a:t>
            </a:r>
            <a:r>
              <a:rPr lang="en-GB" dirty="0"/>
              <a:t> </a:t>
            </a:r>
            <a:endParaRPr lang="de-DE" dirty="0"/>
          </a:p>
        </p:txBody>
      </p:sp>
    </p:spTree>
    <p:extLst>
      <p:ext uri="{BB962C8B-B14F-4D97-AF65-F5344CB8AC3E}">
        <p14:creationId xmlns:p14="http://schemas.microsoft.com/office/powerpoint/2010/main" val="9570463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7" name="Picture 3" descr="C:\Users\behr\AppData\Local\Temp\SNAGHTML21e195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48" y="447675"/>
            <a:ext cx="5611412" cy="624963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16200000">
            <a:off x="6058166" y="3383915"/>
            <a:ext cx="4044697" cy="369332"/>
          </a:xfrm>
          <a:prstGeom prst="rect">
            <a:avLst/>
          </a:prstGeom>
        </p:spPr>
        <p:txBody>
          <a:bodyPr wrap="none">
            <a:spAutoFit/>
          </a:bodyPr>
          <a:lstStyle/>
          <a:p>
            <a:r>
              <a:rPr lang="de-DE" dirty="0">
                <a:hlinkClick r:id="rId3"/>
              </a:rPr>
              <a:t>https://covjson.org/spec</a:t>
            </a:r>
            <a:r>
              <a:rPr lang="de-DE" dirty="0" smtClean="0">
                <a:hlinkClick r:id="rId3"/>
              </a:rPr>
              <a:t>/</a:t>
            </a:r>
            <a:r>
              <a:rPr lang="de-DE" dirty="0" smtClean="0"/>
              <a:t> [2021-09-29]</a:t>
            </a:r>
            <a:endParaRPr lang="de-DE" dirty="0"/>
          </a:p>
        </p:txBody>
      </p:sp>
    </p:spTree>
    <p:extLst>
      <p:ext uri="{BB962C8B-B14F-4D97-AF65-F5344CB8AC3E}">
        <p14:creationId xmlns:p14="http://schemas.microsoft.com/office/powerpoint/2010/main" val="108755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4"/>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9219" name="Foliennummernplatzhalter 5"/>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4AE9EADE-5F2D-472B-B730-D4FA0FF0A02F}" type="slidenum">
              <a:rPr lang="de-DE" altLang="de-DE" smtClean="0">
                <a:latin typeface="Arial" charset="0"/>
              </a:rPr>
              <a:pPr algn="ctr">
                <a:spcBef>
                  <a:spcPct val="0"/>
                </a:spcBef>
                <a:buClrTx/>
                <a:buSzTx/>
                <a:buFontTx/>
                <a:buNone/>
              </a:pPr>
              <a:t>7</a:t>
            </a:fld>
            <a:endParaRPr lang="de-DE" altLang="de-DE" smtClean="0">
              <a:latin typeface="Arial" charset="0"/>
            </a:endParaRPr>
          </a:p>
        </p:txBody>
      </p:sp>
      <p:sp>
        <p:nvSpPr>
          <p:cNvPr id="9220" name="Rectangle 2"/>
          <p:cNvSpPr>
            <a:spLocks noGrp="1" noChangeArrowheads="1"/>
          </p:cNvSpPr>
          <p:nvPr>
            <p:ph type="title"/>
          </p:nvPr>
        </p:nvSpPr>
        <p:spPr/>
        <p:txBody>
          <a:bodyPr/>
          <a:lstStyle/>
          <a:p>
            <a:pPr eaLnBrk="1" hangingPunct="1"/>
            <a:r>
              <a:rPr lang="de-DE" altLang="de-DE" smtClean="0"/>
              <a:t>Einige Vertreter … III</a:t>
            </a:r>
          </a:p>
        </p:txBody>
      </p:sp>
      <p:sp>
        <p:nvSpPr>
          <p:cNvPr id="9221" name="Rectangle 3"/>
          <p:cNvSpPr>
            <a:spLocks noGrp="1" noChangeArrowheads="1"/>
          </p:cNvSpPr>
          <p:nvPr>
            <p:ph type="body" sz="half" idx="1"/>
          </p:nvPr>
        </p:nvSpPr>
        <p:spPr/>
        <p:txBody>
          <a:bodyPr/>
          <a:lstStyle/>
          <a:p>
            <a:pPr eaLnBrk="1" hangingPunct="1"/>
            <a:r>
              <a:rPr lang="de-DE" altLang="de-DE" sz="1600" dirty="0" smtClean="0"/>
              <a:t>Intergraph FRAMME </a:t>
            </a:r>
          </a:p>
          <a:p>
            <a:pPr eaLnBrk="1" hangingPunct="1"/>
            <a:r>
              <a:rPr lang="de-DE" altLang="de-DE" sz="1600" dirty="0" smtClean="0"/>
              <a:t>Intergraph FRAMME SEF </a:t>
            </a:r>
          </a:p>
          <a:p>
            <a:pPr eaLnBrk="1" hangingPunct="1"/>
            <a:r>
              <a:rPr lang="de-DE" altLang="de-DE" sz="1600" dirty="0" smtClean="0"/>
              <a:t>Intergraph </a:t>
            </a:r>
            <a:r>
              <a:rPr lang="de-DE" altLang="de-DE" sz="1600" dirty="0" err="1" smtClean="0"/>
              <a:t>GeoMedia</a:t>
            </a:r>
            <a:r>
              <a:rPr lang="de-DE" altLang="de-DE" sz="1600" dirty="0" smtClean="0"/>
              <a:t/>
            </a:r>
            <a:br>
              <a:rPr lang="de-DE" altLang="de-DE" sz="1600" dirty="0" smtClean="0"/>
            </a:br>
            <a:r>
              <a:rPr lang="de-DE" altLang="de-DE" sz="1600" dirty="0" smtClean="0"/>
              <a:t>Access Warehouse</a:t>
            </a:r>
          </a:p>
          <a:p>
            <a:pPr eaLnBrk="1" hangingPunct="1"/>
            <a:r>
              <a:rPr lang="de-DE" altLang="de-DE" sz="1600" dirty="0" smtClean="0"/>
              <a:t>Intergraph GRM </a:t>
            </a:r>
          </a:p>
          <a:p>
            <a:pPr eaLnBrk="1" hangingPunct="1"/>
            <a:r>
              <a:rPr lang="de-DE" altLang="de-DE" sz="1600" dirty="0" smtClean="0"/>
              <a:t>Intergraph MGE</a:t>
            </a:r>
          </a:p>
          <a:p>
            <a:pPr eaLnBrk="1" hangingPunct="1"/>
            <a:r>
              <a:rPr lang="de-DE" altLang="de-DE" sz="1600" dirty="0" smtClean="0"/>
              <a:t>IFF (IBM/DB2) </a:t>
            </a:r>
          </a:p>
          <a:p>
            <a:pPr eaLnBrk="1" hangingPunct="1"/>
            <a:r>
              <a:rPr lang="de-DE" altLang="de-DE" sz="1600" b="1" dirty="0" smtClean="0"/>
              <a:t>INTERLIS </a:t>
            </a:r>
          </a:p>
          <a:p>
            <a:pPr eaLnBrk="1" hangingPunct="1"/>
            <a:r>
              <a:rPr lang="de-DE" altLang="de-DE" sz="1600" dirty="0" smtClean="0"/>
              <a:t>ISO 8211</a:t>
            </a:r>
          </a:p>
          <a:p>
            <a:pPr eaLnBrk="1" hangingPunct="1"/>
            <a:r>
              <a:rPr lang="de-DE" altLang="de-DE" sz="1600" b="1" dirty="0"/>
              <a:t>KML/KMZ</a:t>
            </a:r>
          </a:p>
          <a:p>
            <a:pPr eaLnBrk="1" hangingPunct="1"/>
            <a:r>
              <a:rPr lang="de-DE" altLang="de-DE" sz="1600" dirty="0" smtClean="0"/>
              <a:t>Laser-Scan </a:t>
            </a:r>
            <a:r>
              <a:rPr lang="de-DE" altLang="de-DE" sz="1600" dirty="0" err="1" smtClean="0"/>
              <a:t>Gothic</a:t>
            </a:r>
            <a:r>
              <a:rPr lang="de-DE" altLang="de-DE" sz="1600" dirty="0" smtClean="0"/>
              <a:t> </a:t>
            </a:r>
          </a:p>
          <a:p>
            <a:pPr eaLnBrk="1" hangingPunct="1"/>
            <a:r>
              <a:rPr lang="de-DE" altLang="de-DE" sz="1600" dirty="0" smtClean="0"/>
              <a:t>Laser-Scan IFF</a:t>
            </a:r>
          </a:p>
          <a:p>
            <a:pPr eaLnBrk="1" hangingPunct="1"/>
            <a:r>
              <a:rPr lang="de-DE" altLang="de-DE" sz="1600" dirty="0" smtClean="0"/>
              <a:t>Leica GSI </a:t>
            </a:r>
          </a:p>
          <a:p>
            <a:pPr eaLnBrk="1" hangingPunct="1"/>
            <a:r>
              <a:rPr lang="de-DE" altLang="de-DE" sz="1600" dirty="0" smtClean="0"/>
              <a:t>Leica IDEX</a:t>
            </a:r>
          </a:p>
          <a:p>
            <a:pPr eaLnBrk="1" hangingPunct="1"/>
            <a:endParaRPr lang="de-DE" altLang="de-DE" sz="1600" dirty="0" smtClean="0"/>
          </a:p>
        </p:txBody>
      </p:sp>
      <p:sp>
        <p:nvSpPr>
          <p:cNvPr id="9222" name="Rectangle 4"/>
          <p:cNvSpPr>
            <a:spLocks noGrp="1" noChangeArrowheads="1"/>
          </p:cNvSpPr>
          <p:nvPr>
            <p:ph type="body" sz="half" idx="2"/>
          </p:nvPr>
        </p:nvSpPr>
        <p:spPr/>
        <p:txBody>
          <a:bodyPr/>
          <a:lstStyle/>
          <a:p>
            <a:pPr eaLnBrk="1" hangingPunct="1">
              <a:lnSpc>
                <a:spcPct val="90000"/>
              </a:lnSpc>
            </a:pPr>
            <a:r>
              <a:rPr lang="de-DE" altLang="de-DE" sz="1600" dirty="0" err="1" smtClean="0"/>
              <a:t>MapInfo</a:t>
            </a:r>
            <a:r>
              <a:rPr lang="de-DE" altLang="de-DE" sz="1600" dirty="0" smtClean="0"/>
              <a:t> MID/MIF</a:t>
            </a:r>
          </a:p>
          <a:p>
            <a:pPr eaLnBrk="1" hangingPunct="1">
              <a:lnSpc>
                <a:spcPct val="90000"/>
              </a:lnSpc>
            </a:pPr>
            <a:r>
              <a:rPr lang="de-DE" altLang="de-DE" sz="1600" dirty="0" err="1" smtClean="0"/>
              <a:t>MapInfo</a:t>
            </a:r>
            <a:r>
              <a:rPr lang="de-DE" altLang="de-DE" sz="1600" dirty="0" smtClean="0"/>
              <a:t> TAB</a:t>
            </a:r>
          </a:p>
          <a:p>
            <a:pPr eaLnBrk="1" hangingPunct="1">
              <a:lnSpc>
                <a:spcPct val="90000"/>
              </a:lnSpc>
            </a:pPr>
            <a:r>
              <a:rPr lang="de-DE" altLang="de-DE" sz="1600" dirty="0" err="1" smtClean="0"/>
              <a:t>MapInfo</a:t>
            </a:r>
            <a:r>
              <a:rPr lang="de-DE" altLang="de-DE" sz="1600" dirty="0" smtClean="0"/>
              <a:t> </a:t>
            </a:r>
            <a:r>
              <a:rPr lang="de-DE" altLang="de-DE" sz="1600" dirty="0" err="1" smtClean="0"/>
              <a:t>SpatialWare</a:t>
            </a:r>
            <a:r>
              <a:rPr lang="de-DE" altLang="de-DE" sz="1600" dirty="0" smtClean="0"/>
              <a:t> </a:t>
            </a:r>
          </a:p>
          <a:p>
            <a:pPr eaLnBrk="1" hangingPunct="1">
              <a:lnSpc>
                <a:spcPct val="90000"/>
              </a:lnSpc>
            </a:pPr>
            <a:r>
              <a:rPr lang="de-DE" altLang="de-DE" sz="1600" dirty="0" err="1" smtClean="0"/>
              <a:t>MicroStation</a:t>
            </a:r>
            <a:r>
              <a:rPr lang="de-DE" altLang="de-DE" sz="1600" dirty="0" smtClean="0"/>
              <a:t> </a:t>
            </a:r>
            <a:r>
              <a:rPr lang="de-DE" altLang="de-DE" sz="1600" dirty="0" err="1" smtClean="0"/>
              <a:t>GeoGraphics</a:t>
            </a:r>
            <a:endParaRPr lang="de-DE" altLang="de-DE" sz="1600" dirty="0" smtClean="0"/>
          </a:p>
          <a:p>
            <a:pPr eaLnBrk="1" hangingPunct="1">
              <a:lnSpc>
                <a:spcPct val="90000"/>
              </a:lnSpc>
            </a:pPr>
            <a:r>
              <a:rPr lang="de-DE" altLang="de-DE" sz="1600" dirty="0" smtClean="0"/>
              <a:t>MOEP</a:t>
            </a:r>
          </a:p>
          <a:p>
            <a:pPr eaLnBrk="1" hangingPunct="1">
              <a:lnSpc>
                <a:spcPct val="90000"/>
              </a:lnSpc>
            </a:pPr>
            <a:r>
              <a:rPr lang="de-DE" altLang="de-DE" sz="1600" dirty="0" smtClean="0"/>
              <a:t>MZK (</a:t>
            </a:r>
            <a:r>
              <a:rPr lang="de-DE" altLang="de-DE" sz="1600" dirty="0" err="1" smtClean="0"/>
              <a:t>MehrZweckKarte</a:t>
            </a:r>
            <a:r>
              <a:rPr lang="de-DE" altLang="de-DE" sz="1600" dirty="0" smtClean="0"/>
              <a:t>) </a:t>
            </a:r>
          </a:p>
          <a:p>
            <a:pPr eaLnBrk="1" hangingPunct="1">
              <a:lnSpc>
                <a:spcPct val="90000"/>
              </a:lnSpc>
            </a:pPr>
            <a:r>
              <a:rPr lang="de-DE" altLang="de-DE" sz="1600" b="1" dirty="0"/>
              <a:t>NAS</a:t>
            </a:r>
            <a:endParaRPr lang="de-DE" altLang="de-DE" sz="1600" b="1" dirty="0" smtClean="0"/>
          </a:p>
          <a:p>
            <a:pPr eaLnBrk="1" hangingPunct="1">
              <a:lnSpc>
                <a:spcPct val="90000"/>
              </a:lnSpc>
            </a:pPr>
            <a:r>
              <a:rPr lang="de-DE" altLang="de-DE" sz="1600" dirty="0" smtClean="0"/>
              <a:t>NTF</a:t>
            </a:r>
          </a:p>
          <a:p>
            <a:pPr eaLnBrk="1" hangingPunct="1">
              <a:lnSpc>
                <a:spcPct val="90000"/>
              </a:lnSpc>
            </a:pPr>
            <a:r>
              <a:rPr lang="de-DE" altLang="de-DE" sz="1600" dirty="0" smtClean="0"/>
              <a:t>NTX </a:t>
            </a:r>
            <a:r>
              <a:rPr lang="de-DE" altLang="de-DE" sz="1600" dirty="0" err="1" smtClean="0"/>
              <a:t>Caris</a:t>
            </a:r>
            <a:endParaRPr lang="de-DE" altLang="de-DE" sz="1600" dirty="0" smtClean="0"/>
          </a:p>
          <a:p>
            <a:pPr eaLnBrk="1" hangingPunct="1">
              <a:lnSpc>
                <a:spcPct val="90000"/>
              </a:lnSpc>
            </a:pPr>
            <a:r>
              <a:rPr lang="de-DE" altLang="de-DE" sz="1600" dirty="0" smtClean="0"/>
              <a:t>NTX </a:t>
            </a:r>
            <a:r>
              <a:rPr lang="de-DE" altLang="de-DE" sz="1600" dirty="0" err="1" smtClean="0"/>
              <a:t>Soundings</a:t>
            </a:r>
            <a:r>
              <a:rPr lang="de-DE" altLang="de-DE" sz="1600" dirty="0" smtClean="0"/>
              <a:t> </a:t>
            </a:r>
          </a:p>
          <a:p>
            <a:pPr eaLnBrk="1" hangingPunct="1">
              <a:lnSpc>
                <a:spcPct val="90000"/>
              </a:lnSpc>
            </a:pPr>
            <a:r>
              <a:rPr lang="de-DE" altLang="de-DE" sz="1600" dirty="0" smtClean="0"/>
              <a:t>ODBC Database (</a:t>
            </a:r>
            <a:r>
              <a:rPr lang="de-DE" altLang="de-DE" sz="1600" dirty="0" err="1" smtClean="0"/>
              <a:t>nonspatial</a:t>
            </a:r>
            <a:r>
              <a:rPr lang="de-DE" altLang="de-DE" sz="1600" dirty="0" smtClean="0"/>
              <a:t>)</a:t>
            </a:r>
          </a:p>
          <a:p>
            <a:pPr eaLnBrk="1" hangingPunct="1">
              <a:lnSpc>
                <a:spcPct val="90000"/>
              </a:lnSpc>
            </a:pPr>
            <a:r>
              <a:rPr lang="de-DE" altLang="de-DE" sz="1600" dirty="0" smtClean="0"/>
              <a:t>OGDI</a:t>
            </a:r>
          </a:p>
          <a:p>
            <a:pPr eaLnBrk="1" hangingPunct="1">
              <a:lnSpc>
                <a:spcPct val="90000"/>
              </a:lnSpc>
            </a:pPr>
            <a:r>
              <a:rPr lang="de-DE" altLang="de-DE" sz="1600" b="1" dirty="0" smtClean="0"/>
              <a:t>ÖNORM </a:t>
            </a:r>
          </a:p>
          <a:p>
            <a:pPr eaLnBrk="1" hangingPunct="1">
              <a:lnSpc>
                <a:spcPct val="90000"/>
              </a:lnSpc>
            </a:pPr>
            <a:endParaRPr lang="de-DE" altLang="de-DE" sz="1600" dirty="0" smtClean="0"/>
          </a:p>
        </p:txBody>
      </p:sp>
      <p:sp>
        <p:nvSpPr>
          <p:cNvPr id="7" name="Geschweifte Klammer rechts 6"/>
          <p:cNvSpPr/>
          <p:nvPr/>
        </p:nvSpPr>
        <p:spPr>
          <a:xfrm>
            <a:off x="3059113" y="1484313"/>
            <a:ext cx="73025" cy="1676400"/>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9224" name="Text Box 9"/>
          <p:cNvSpPr txBox="1">
            <a:spLocks noChangeArrowheads="1"/>
          </p:cNvSpPr>
          <p:nvPr/>
        </p:nvSpPr>
        <p:spPr bwMode="auto">
          <a:xfrm>
            <a:off x="3203575" y="2205038"/>
            <a:ext cx="1296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i="1">
                <a:latin typeface="Arial" charset="0"/>
              </a:rPr>
              <a:t>1 Unternehmen, n Formate!</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GeoPackage</a:t>
            </a:r>
            <a:r>
              <a:rPr lang="de-DE" dirty="0"/>
              <a:t> Encoding </a:t>
            </a:r>
            <a:r>
              <a:rPr lang="de-DE" dirty="0" smtClean="0"/>
              <a:t>Standard</a:t>
            </a:r>
            <a:endParaRPr lang="de-DE" dirty="0"/>
          </a:p>
        </p:txBody>
      </p:sp>
      <p:sp>
        <p:nvSpPr>
          <p:cNvPr id="3" name="Inhaltsplatzhalter 2"/>
          <p:cNvSpPr>
            <a:spLocks noGrp="1"/>
          </p:cNvSpPr>
          <p:nvPr>
            <p:ph idx="1"/>
          </p:nvPr>
        </p:nvSpPr>
        <p:spPr/>
        <p:txBody>
          <a:bodyPr/>
          <a:lstStyle/>
          <a:p>
            <a:r>
              <a:rPr lang="de-DE" dirty="0" smtClean="0"/>
              <a:t>offener</a:t>
            </a:r>
            <a:r>
              <a:rPr lang="de-DE" dirty="0"/>
              <a:t>, nicht proprietärer, </a:t>
            </a:r>
            <a:r>
              <a:rPr lang="de-DE" dirty="0" smtClean="0"/>
              <a:t>plattformunabhängiger OGC-Standard</a:t>
            </a:r>
          </a:p>
          <a:p>
            <a:r>
              <a:rPr lang="de-DE" dirty="0" smtClean="0"/>
              <a:t>Vektor- </a:t>
            </a:r>
            <a:r>
              <a:rPr lang="de-DE" dirty="0"/>
              <a:t>und </a:t>
            </a:r>
            <a:r>
              <a:rPr lang="de-DE" dirty="0" smtClean="0"/>
              <a:t>Rasterdaten in </a:t>
            </a:r>
            <a:r>
              <a:rPr lang="de-DE" dirty="0"/>
              <a:t>einer </a:t>
            </a:r>
            <a:r>
              <a:rPr lang="de-DE" dirty="0" err="1" smtClean="0"/>
              <a:t>SQLite</a:t>
            </a:r>
            <a:r>
              <a:rPr lang="de-DE" dirty="0" smtClean="0"/>
              <a:t>-Datenbank (Datei)</a:t>
            </a:r>
          </a:p>
          <a:p>
            <a:r>
              <a:rPr lang="de-DE" dirty="0"/>
              <a:t>auch für mobile Anwendungen im </a:t>
            </a:r>
            <a:r>
              <a:rPr lang="de-DE" dirty="0" smtClean="0"/>
              <a:t>Offline-Modus</a:t>
            </a:r>
          </a:p>
          <a:p>
            <a:r>
              <a:rPr lang="de-DE" dirty="0" smtClean="0"/>
              <a:t>Kann Vektordaten (WKT) als auch </a:t>
            </a:r>
            <a:r>
              <a:rPr lang="de-DE" dirty="0"/>
              <a:t>Rasterkacheln enthalten (siehe </a:t>
            </a:r>
            <a:r>
              <a:rPr lang="de-DE" dirty="0">
                <a:hlinkClick r:id="rId3"/>
              </a:rPr>
              <a:t>http://</a:t>
            </a:r>
            <a:r>
              <a:rPr lang="de-DE" dirty="0" smtClean="0">
                <a:hlinkClick r:id="rId3"/>
              </a:rPr>
              <a:t>www.geopackage.org/guidance/modeling.html</a:t>
            </a:r>
            <a:r>
              <a:rPr lang="de-DE" dirty="0" smtClean="0"/>
              <a:t>)</a:t>
            </a:r>
          </a:p>
          <a:p>
            <a:r>
              <a:rPr lang="de-DE" dirty="0"/>
              <a:t>SQL-Abfragen </a:t>
            </a:r>
            <a:r>
              <a:rPr lang="de-DE" dirty="0" smtClean="0"/>
              <a:t>mit </a:t>
            </a:r>
            <a:r>
              <a:rPr lang="de-DE" dirty="0"/>
              <a:t>dem </a:t>
            </a:r>
            <a:r>
              <a:rPr lang="de-DE" dirty="0">
                <a:hlinkClick r:id="rId4"/>
              </a:rPr>
              <a:t>DB Browser </a:t>
            </a:r>
            <a:r>
              <a:rPr lang="de-DE" dirty="0" err="1">
                <a:hlinkClick r:id="rId4"/>
              </a:rPr>
              <a:t>for</a:t>
            </a:r>
            <a:r>
              <a:rPr lang="de-DE" dirty="0">
                <a:hlinkClick r:id="rId4"/>
              </a:rPr>
              <a:t> </a:t>
            </a:r>
            <a:r>
              <a:rPr lang="de-DE" dirty="0" err="1">
                <a:hlinkClick r:id="rId4"/>
              </a:rPr>
              <a:t>SQLite</a:t>
            </a:r>
            <a:r>
              <a:rPr lang="de-DE" dirty="0"/>
              <a:t> (</a:t>
            </a:r>
            <a:r>
              <a:rPr lang="de-DE" dirty="0">
                <a:hlinkClick r:id="rId4"/>
              </a:rPr>
              <a:t>https://sqlitebrowser.org</a:t>
            </a:r>
            <a:r>
              <a:rPr lang="de-DE" dirty="0" smtClean="0">
                <a:hlinkClick r:id="rId4"/>
              </a:rPr>
              <a:t>/</a:t>
            </a:r>
            <a:r>
              <a:rPr lang="de-DE" dirty="0" smtClean="0"/>
              <a:t>) oder in </a:t>
            </a:r>
            <a:r>
              <a:rPr lang="de-DE" dirty="0">
                <a:hlinkClick r:id="rId5"/>
              </a:rPr>
              <a:t>QGIS</a:t>
            </a:r>
            <a:r>
              <a:rPr lang="de-DE" dirty="0"/>
              <a:t> </a:t>
            </a:r>
            <a:endParaRPr lang="de-DE" dirty="0" smtClean="0"/>
          </a:p>
          <a:p>
            <a:r>
              <a:rPr lang="de-DE" dirty="0" smtClean="0"/>
              <a:t>Umwandlung mit OGR, z.B. (Quelle: Dr. Sven Wursthorn)</a:t>
            </a:r>
          </a:p>
          <a:p>
            <a:pPr lvl="1"/>
            <a:r>
              <a:rPr lang="de-DE" dirty="0"/>
              <a:t>gr2ogr -f GPKG </a:t>
            </a:r>
            <a:r>
              <a:rPr lang="de-DE" dirty="0" err="1"/>
              <a:t>ausgabedatei.gpkg</a:t>
            </a:r>
            <a:r>
              <a:rPr lang="de-DE" dirty="0"/>
              <a:t> </a:t>
            </a:r>
            <a:r>
              <a:rPr lang="de-DE" dirty="0" err="1" smtClean="0"/>
              <a:t>eingabedatei.shp</a:t>
            </a:r>
            <a:endParaRPr lang="de-DE" dirty="0" smtClean="0"/>
          </a:p>
          <a:p>
            <a:pPr lvl="1"/>
            <a:r>
              <a:rPr lang="de-DE" dirty="0"/>
              <a:t>ogr2ogr -f GPKG </a:t>
            </a:r>
            <a:r>
              <a:rPr lang="de-DE" dirty="0" err="1"/>
              <a:t>ausgabedatei.gpkg</a:t>
            </a:r>
            <a:r>
              <a:rPr lang="de-DE" dirty="0"/>
              <a:t> C:\</a:t>
            </a:r>
            <a:r>
              <a:rPr lang="de-DE" dirty="0" smtClean="0"/>
              <a:t>pfad\zu\shapefile-ordner</a:t>
            </a:r>
          </a:p>
          <a:p>
            <a:pPr lvl="1"/>
            <a:r>
              <a:rPr lang="en-US" dirty="0" err="1"/>
              <a:t>gdal_translate</a:t>
            </a:r>
            <a:r>
              <a:rPr lang="en-US" dirty="0"/>
              <a:t> -of GPKG </a:t>
            </a:r>
            <a:r>
              <a:rPr lang="en-US" dirty="0" err="1"/>
              <a:t>raster.tif</a:t>
            </a:r>
            <a:r>
              <a:rPr lang="en-US" dirty="0"/>
              <a:t> </a:t>
            </a:r>
            <a:r>
              <a:rPr lang="en-US" dirty="0" err="1"/>
              <a:t>projekt.gpkg</a:t>
            </a:r>
            <a:r>
              <a:rPr lang="en-US" dirty="0"/>
              <a:t> -co APPEND_SUBDATASET=YES -co RASTER_TABLE=</a:t>
            </a:r>
            <a:r>
              <a:rPr lang="en-US" dirty="0" err="1"/>
              <a:t>raster_name</a:t>
            </a:r>
            <a:endParaRPr lang="de-DE" dirty="0"/>
          </a:p>
          <a:p>
            <a:endParaRPr lang="de-DE" dirty="0" smtClean="0"/>
          </a:p>
          <a:p>
            <a:endParaRPr lang="de-DE" dirty="0"/>
          </a:p>
        </p:txBody>
      </p:sp>
      <p:sp>
        <p:nvSpPr>
          <p:cNvPr id="4" name="Rechteck 3"/>
          <p:cNvSpPr/>
          <p:nvPr/>
        </p:nvSpPr>
        <p:spPr>
          <a:xfrm>
            <a:off x="798818" y="5773621"/>
            <a:ext cx="7876870" cy="738664"/>
          </a:xfrm>
          <a:prstGeom prst="rect">
            <a:avLst/>
          </a:prstGeom>
        </p:spPr>
        <p:txBody>
          <a:bodyPr wrap="square">
            <a:spAutoFit/>
          </a:bodyPr>
          <a:lstStyle/>
          <a:p>
            <a:r>
              <a:rPr lang="de-DE" sz="1400" dirty="0">
                <a:hlinkClick r:id="rId6"/>
              </a:rPr>
              <a:t>http://</a:t>
            </a:r>
            <a:r>
              <a:rPr lang="de-DE" sz="1400" dirty="0" smtClean="0">
                <a:hlinkClick r:id="rId6"/>
              </a:rPr>
              <a:t>www.opengeospatial.org/standards/geopackage</a:t>
            </a:r>
            <a:r>
              <a:rPr lang="de-DE" sz="1400" dirty="0"/>
              <a:t/>
            </a:r>
            <a:br>
              <a:rPr lang="de-DE" sz="1400" dirty="0"/>
            </a:br>
            <a:r>
              <a:rPr lang="de-DE" sz="1400" dirty="0"/>
              <a:t>http://www.geopackage.org/</a:t>
            </a:r>
            <a:br>
              <a:rPr lang="de-DE" sz="1400" dirty="0"/>
            </a:br>
            <a:r>
              <a:rPr lang="de-DE" sz="1400" dirty="0"/>
              <a:t>http://opengeospatial.github.io/e-learning/geopackage/text/basic-index.html</a:t>
            </a:r>
          </a:p>
        </p:txBody>
      </p:sp>
      <p:sp>
        <p:nvSpPr>
          <p:cNvPr id="5" name="Rechteck 4"/>
          <p:cNvSpPr/>
          <p:nvPr/>
        </p:nvSpPr>
        <p:spPr>
          <a:xfrm>
            <a:off x="7452320" y="908720"/>
            <a:ext cx="1368151" cy="584775"/>
          </a:xfrm>
          <a:prstGeom prst="rect">
            <a:avLst/>
          </a:prstGeom>
          <a:solidFill>
            <a:srgbClr val="99FFCC"/>
          </a:solidFill>
        </p:spPr>
        <p:txBody>
          <a:bodyPr wrap="square">
            <a:spAutoFit/>
          </a:bodyPr>
          <a:lstStyle/>
          <a:p>
            <a:r>
              <a:rPr lang="de-DE" sz="1600">
                <a:latin typeface="Calibri" panose="020F0502020204030204" pitchFamily="34" charset="0"/>
              </a:rPr>
              <a:t>GDI-DE-unter-Beobachtung</a:t>
            </a:r>
          </a:p>
        </p:txBody>
      </p:sp>
    </p:spTree>
    <p:extLst>
      <p:ext uri="{BB962C8B-B14F-4D97-AF65-F5344CB8AC3E}">
        <p14:creationId xmlns:p14="http://schemas.microsoft.com/office/powerpoint/2010/main" val="785981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04031" y="2391724"/>
            <a:ext cx="8135938" cy="806450"/>
          </a:xfrm>
        </p:spPr>
        <p:txBody>
          <a:bodyPr/>
          <a:lstStyle/>
          <a:p>
            <a:pPr algn="r"/>
            <a:r>
              <a:rPr lang="de-DE" sz="3600" dirty="0" smtClean="0"/>
              <a:t>Kodierungen für Sensordaten</a:t>
            </a:r>
            <a:endParaRPr lang="de-DE" sz="3600" dirty="0"/>
          </a:p>
        </p:txBody>
      </p:sp>
      <p:sp>
        <p:nvSpPr>
          <p:cNvPr id="3" name="Inhaltsplatzhalter 2"/>
          <p:cNvSpPr>
            <a:spLocks noGrp="1"/>
          </p:cNvSpPr>
          <p:nvPr>
            <p:ph idx="1"/>
          </p:nvPr>
        </p:nvSpPr>
        <p:spPr>
          <a:xfrm>
            <a:off x="4826524" y="4006392"/>
            <a:ext cx="3849163" cy="2498104"/>
          </a:xfrm>
        </p:spPr>
        <p:txBody>
          <a:bodyPr/>
          <a:lstStyle/>
          <a:p>
            <a:endParaRPr lang="de-DE" dirty="0" smtClean="0"/>
          </a:p>
          <a:p>
            <a:r>
              <a:rPr lang="de-DE" dirty="0" smtClean="0"/>
              <a:t> </a:t>
            </a:r>
            <a:endParaRPr lang="de-DE" dirty="0"/>
          </a:p>
        </p:txBody>
      </p:sp>
    </p:spTree>
    <p:extLst>
      <p:ext uri="{BB962C8B-B14F-4D97-AF65-F5344CB8AC3E}">
        <p14:creationId xmlns:p14="http://schemas.microsoft.com/office/powerpoint/2010/main" val="644003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Sensordaten</a:t>
            </a:r>
          </a:p>
        </p:txBody>
      </p:sp>
      <p:sp>
        <p:nvSpPr>
          <p:cNvPr id="5" name="Inhaltsplatzhalter 4"/>
          <p:cNvSpPr>
            <a:spLocks noGrp="1"/>
          </p:cNvSpPr>
          <p:nvPr>
            <p:ph idx="1"/>
          </p:nvPr>
        </p:nvSpPr>
        <p:spPr/>
        <p:txBody>
          <a:bodyPr/>
          <a:lstStyle/>
          <a:p>
            <a:r>
              <a:rPr lang="de-DE" dirty="0" smtClean="0"/>
              <a:t>beschreiben </a:t>
            </a:r>
            <a:r>
              <a:rPr lang="de-DE" dirty="0"/>
              <a:t>Systemzustände anhand von Einzelwerten oder </a:t>
            </a:r>
            <a:r>
              <a:rPr lang="de-DE" dirty="0" smtClean="0"/>
              <a:t>Messreihen:</a:t>
            </a:r>
          </a:p>
          <a:p>
            <a:r>
              <a:rPr lang="de-DE" dirty="0"/>
              <a:t>mindestens ein kann Messwert immer genau einer räumlichen Lage zu einer bestimmten Zeit zugeordnet werden. </a:t>
            </a:r>
          </a:p>
          <a:p>
            <a:r>
              <a:rPr lang="de-DE" dirty="0"/>
              <a:t>Einzelwerte werden mit hoher Wiederholungsrate gemessen</a:t>
            </a:r>
          </a:p>
          <a:p>
            <a:r>
              <a:rPr lang="de-DE" dirty="0" smtClean="0"/>
              <a:t>Informationen </a:t>
            </a:r>
            <a:r>
              <a:rPr lang="de-DE" dirty="0"/>
              <a:t>über das Messverfahren selbst werden für die Nutzung der Daten benötigt. </a:t>
            </a:r>
          </a:p>
          <a:p>
            <a:r>
              <a:rPr lang="de-DE" dirty="0" smtClean="0"/>
              <a:t>Beispiel: Messreihen </a:t>
            </a:r>
            <a:r>
              <a:rPr lang="de-DE" dirty="0"/>
              <a:t>zu meteorologischen, hydrologischen oder bautechnischen </a:t>
            </a:r>
            <a:r>
              <a:rPr lang="de-DE" dirty="0" smtClean="0"/>
              <a:t>Parametern</a:t>
            </a:r>
          </a:p>
          <a:p>
            <a:r>
              <a:rPr lang="de-DE" dirty="0" smtClean="0"/>
              <a:t>Sensoren:</a:t>
            </a:r>
          </a:p>
          <a:p>
            <a:pPr lvl="1"/>
            <a:r>
              <a:rPr lang="de-DE" dirty="0" smtClean="0"/>
              <a:t>geostationär </a:t>
            </a:r>
            <a:r>
              <a:rPr lang="de-DE" dirty="0"/>
              <a:t>sein (</a:t>
            </a:r>
            <a:r>
              <a:rPr lang="de-DE" dirty="0" smtClean="0"/>
              <a:t>Pegelstation, wie z. B. das Pegelnetz der Bundeswasserstraßenverwaltung) </a:t>
            </a:r>
            <a:r>
              <a:rPr lang="de-DE" dirty="0"/>
              <a:t>oder </a:t>
            </a:r>
            <a:endParaRPr lang="de-DE" dirty="0" smtClean="0"/>
          </a:p>
          <a:p>
            <a:pPr lvl="1"/>
            <a:r>
              <a:rPr lang="de-DE" dirty="0" smtClean="0"/>
              <a:t>Bewegt (Fernerkundungssensor</a:t>
            </a:r>
            <a:r>
              <a:rPr lang="de-DE" dirty="0"/>
              <a:t>). </a:t>
            </a:r>
            <a:endParaRPr lang="de-DE" dirty="0" smtClean="0"/>
          </a:p>
        </p:txBody>
      </p:sp>
    </p:spTree>
    <p:extLst>
      <p:ext uri="{BB962C8B-B14F-4D97-AF65-F5344CB8AC3E}">
        <p14:creationId xmlns:p14="http://schemas.microsoft.com/office/powerpoint/2010/main" val="14657561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Sensor Observation Service (SOS</a:t>
            </a:r>
            <a:r>
              <a:rPr lang="de-DE" dirty="0" smtClean="0"/>
              <a:t>)</a:t>
            </a:r>
            <a:endParaRPr lang="de-DE" dirty="0"/>
          </a:p>
        </p:txBody>
      </p:sp>
      <p:sp>
        <p:nvSpPr>
          <p:cNvPr id="3" name="Inhaltsplatzhalter 2"/>
          <p:cNvSpPr>
            <a:spLocks noGrp="1"/>
          </p:cNvSpPr>
          <p:nvPr>
            <p:ph idx="1"/>
          </p:nvPr>
        </p:nvSpPr>
        <p:spPr/>
        <p:txBody>
          <a:bodyPr/>
          <a:lstStyle/>
          <a:p>
            <a:r>
              <a:rPr lang="de-DE" dirty="0" smtClean="0"/>
              <a:t>Sensor </a:t>
            </a:r>
            <a:r>
              <a:rPr lang="de-DE" dirty="0"/>
              <a:t>Observation Service (SOS) ist ein Webservice zur Abfrage von Echtzeit-Sensordaten sowie von Sensordatenzeitreihen. </a:t>
            </a:r>
            <a:endParaRPr lang="de-DE" dirty="0" smtClean="0"/>
          </a:p>
          <a:p>
            <a:r>
              <a:rPr lang="de-DE" dirty="0" smtClean="0"/>
              <a:t>Die </a:t>
            </a:r>
            <a:r>
              <a:rPr lang="de-DE" dirty="0"/>
              <a:t>angebotenen Sensordaten umfassen einerseits Beschreibungen von Sensoren selbst, die in der Sensor Model Language (</a:t>
            </a:r>
            <a:r>
              <a:rPr lang="de-DE" dirty="0" err="1"/>
              <a:t>SensorML</a:t>
            </a:r>
            <a:r>
              <a:rPr lang="de-DE" dirty="0"/>
              <a:t>) kodiert werden, sowie die Messwerte, die in dem </a:t>
            </a:r>
            <a:r>
              <a:rPr lang="de-DE" dirty="0" err="1"/>
              <a:t>Observations&amp;Measurements</a:t>
            </a:r>
            <a:r>
              <a:rPr lang="de-DE" dirty="0"/>
              <a:t> (O&amp;M) Format kodiert werden. </a:t>
            </a:r>
            <a:endParaRPr lang="de-DE" dirty="0" smtClean="0"/>
          </a:p>
          <a:p>
            <a:r>
              <a:rPr lang="de-DE" dirty="0" smtClean="0"/>
              <a:t>Wesentliche Operationen:</a:t>
            </a:r>
          </a:p>
          <a:p>
            <a:r>
              <a:rPr lang="de-DE" dirty="0" err="1" smtClean="0"/>
              <a:t>GetCapabilities</a:t>
            </a:r>
            <a:r>
              <a:rPr lang="de-DE" dirty="0" smtClean="0"/>
              <a:t>: Infos </a:t>
            </a:r>
            <a:r>
              <a:rPr lang="de-DE" dirty="0"/>
              <a:t>über die Schnittstelle (angebotene Operationen) sowie über die angebotenen Sensordaten, wie z. B. Zeitraum, für den Sensordaten verfügbar sind, Sensoren, welche die Messwerte produzieren, oder Phänomene, die beobachtet werden (z. B. Lufttemperatur</a:t>
            </a:r>
            <a:r>
              <a:rPr lang="de-DE" dirty="0" smtClean="0"/>
              <a:t>).</a:t>
            </a:r>
            <a:endParaRPr lang="de-DE" dirty="0"/>
          </a:p>
          <a:p>
            <a:r>
              <a:rPr lang="de-DE" dirty="0" err="1" smtClean="0"/>
              <a:t>GetObservation</a:t>
            </a:r>
            <a:r>
              <a:rPr lang="de-DE" dirty="0" smtClean="0"/>
              <a:t>: Abfrage </a:t>
            </a:r>
            <a:r>
              <a:rPr lang="de-DE" dirty="0"/>
              <a:t>von Beobachtungswerten mit Metadaten; </a:t>
            </a:r>
            <a:r>
              <a:rPr lang="de-DE" dirty="0" smtClean="0"/>
              <a:t>Messwerte </a:t>
            </a:r>
            <a:r>
              <a:rPr lang="de-DE" dirty="0"/>
              <a:t>sowie </a:t>
            </a:r>
            <a:r>
              <a:rPr lang="de-DE" dirty="0" smtClean="0"/>
              <a:t>Metadaten -&gt; </a:t>
            </a:r>
            <a:r>
              <a:rPr lang="de-DE" dirty="0" err="1" smtClean="0"/>
              <a:t>Observations&amp;Measurements-Format</a:t>
            </a:r>
            <a:r>
              <a:rPr lang="de-DE" dirty="0" smtClean="0"/>
              <a:t> </a:t>
            </a:r>
            <a:r>
              <a:rPr lang="de-DE" dirty="0"/>
              <a:t>(O&amp;M</a:t>
            </a:r>
            <a:r>
              <a:rPr lang="de-DE" dirty="0" smtClean="0"/>
              <a:t>).</a:t>
            </a:r>
            <a:endParaRPr lang="de-DE" dirty="0"/>
          </a:p>
          <a:p>
            <a:r>
              <a:rPr lang="de-DE" dirty="0" err="1" smtClean="0"/>
              <a:t>DescribeSensor</a:t>
            </a:r>
            <a:r>
              <a:rPr lang="de-DE" dirty="0" smtClean="0"/>
              <a:t>: liefert </a:t>
            </a:r>
            <a:r>
              <a:rPr lang="de-DE" dirty="0"/>
              <a:t>Sensormetadaten in </a:t>
            </a:r>
            <a:r>
              <a:rPr lang="de-DE" dirty="0" err="1"/>
              <a:t>SensorML</a:t>
            </a:r>
            <a:r>
              <a:rPr lang="de-DE" dirty="0"/>
              <a:t> </a:t>
            </a:r>
            <a:r>
              <a:rPr lang="de-DE" dirty="0" smtClean="0"/>
              <a:t>kodiert (ID </a:t>
            </a:r>
            <a:r>
              <a:rPr lang="de-DE" dirty="0"/>
              <a:t>des Sensors, die Position sowie beobachtete </a:t>
            </a:r>
            <a:r>
              <a:rPr lang="de-DE" dirty="0" smtClean="0"/>
              <a:t>Phänomene sowie weitere </a:t>
            </a:r>
            <a:r>
              <a:rPr lang="de-DE" dirty="0"/>
              <a:t>Informationen, wie z. B. </a:t>
            </a:r>
            <a:r>
              <a:rPr lang="de-DE" dirty="0" smtClean="0"/>
              <a:t>Kalibrierungsdaten).</a:t>
            </a:r>
            <a:endParaRPr lang="de-DE" dirty="0"/>
          </a:p>
          <a:p>
            <a:endParaRPr lang="de-DE" dirty="0"/>
          </a:p>
        </p:txBody>
      </p:sp>
      <p:sp>
        <p:nvSpPr>
          <p:cNvPr id="4" name="Rechteck 3"/>
          <p:cNvSpPr/>
          <p:nvPr/>
        </p:nvSpPr>
        <p:spPr>
          <a:xfrm rot="16200000">
            <a:off x="6528188" y="3488939"/>
            <a:ext cx="4572000" cy="276999"/>
          </a:xfrm>
          <a:prstGeom prst="rect">
            <a:avLst/>
          </a:prstGeom>
        </p:spPr>
        <p:txBody>
          <a:bodyPr>
            <a:spAutoFit/>
          </a:bodyPr>
          <a:lstStyle/>
          <a:p>
            <a:r>
              <a:rPr lang="de-DE" sz="1200" dirty="0"/>
              <a:t>https://de.wikipedia.org/wiki/Sensor_Observation_Service</a:t>
            </a:r>
          </a:p>
        </p:txBody>
      </p:sp>
    </p:spTree>
    <p:extLst>
      <p:ext uri="{BB962C8B-B14F-4D97-AF65-F5344CB8AC3E}">
        <p14:creationId xmlns:p14="http://schemas.microsoft.com/office/powerpoint/2010/main" val="3771605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OGC SWE Common Data Model Encoding Standard Version 2.0</a:t>
            </a:r>
            <a:endParaRPr lang="de-DE"/>
          </a:p>
        </p:txBody>
      </p:sp>
      <p:sp>
        <p:nvSpPr>
          <p:cNvPr id="3" name="Inhaltsplatzhalter 2"/>
          <p:cNvSpPr>
            <a:spLocks noGrp="1"/>
          </p:cNvSpPr>
          <p:nvPr>
            <p:ph idx="1"/>
          </p:nvPr>
        </p:nvSpPr>
        <p:spPr/>
        <p:txBody>
          <a:bodyPr/>
          <a:lstStyle/>
          <a:p>
            <a:endParaRPr lang="de-DE"/>
          </a:p>
        </p:txBody>
      </p:sp>
      <p:sp>
        <p:nvSpPr>
          <p:cNvPr id="4" name="Rechteck 3"/>
          <p:cNvSpPr/>
          <p:nvPr/>
        </p:nvSpPr>
        <p:spPr>
          <a:xfrm>
            <a:off x="7337648" y="260648"/>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Tree>
    <p:extLst>
      <p:ext uri="{BB962C8B-B14F-4D97-AF65-F5344CB8AC3E}">
        <p14:creationId xmlns:p14="http://schemas.microsoft.com/office/powerpoint/2010/main" val="383709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Observations and Measurements (O&amp;M</a:t>
            </a:r>
            <a:r>
              <a:rPr lang="de-DE" smtClean="0"/>
              <a:t>)</a:t>
            </a:r>
            <a:br>
              <a:rPr lang="de-DE" smtClean="0"/>
            </a:br>
            <a:r>
              <a:rPr lang="fr-FR"/>
              <a:t>– XML Implementation, Version 2.0, OGC 10-025r1</a:t>
            </a:r>
            <a:endParaRPr lang="de-DE"/>
          </a:p>
        </p:txBody>
      </p:sp>
      <p:sp>
        <p:nvSpPr>
          <p:cNvPr id="4" name="Rechteck 3"/>
          <p:cNvSpPr/>
          <p:nvPr/>
        </p:nvSpPr>
        <p:spPr>
          <a:xfrm>
            <a:off x="7337648" y="260648"/>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5" name="Rechteck 4"/>
          <p:cNvSpPr/>
          <p:nvPr/>
        </p:nvSpPr>
        <p:spPr>
          <a:xfrm>
            <a:off x="539750" y="1365667"/>
            <a:ext cx="8019886" cy="5262979"/>
          </a:xfrm>
          <a:prstGeom prst="rect">
            <a:avLst/>
          </a:prstGeom>
        </p:spPr>
        <p:txBody>
          <a:bodyPr wrap="square">
            <a:spAutoFit/>
          </a:bodyPr>
          <a:lstStyle/>
          <a:p>
            <a:r>
              <a:rPr lang="de-DE" sz="1200" dirty="0">
                <a:solidFill>
                  <a:srgbClr val="0000FF"/>
                </a:solidFill>
                <a:highlight>
                  <a:srgbClr val="FFFFFF"/>
                </a:highlight>
              </a:rPr>
              <a:t>&lt;</a:t>
            </a:r>
            <a:r>
              <a:rPr lang="de-DE" sz="1200" dirty="0" err="1">
                <a:solidFill>
                  <a:srgbClr val="0000FF"/>
                </a:solidFill>
                <a:highlight>
                  <a:srgbClr val="FFFFFF"/>
                </a:highlight>
              </a:rPr>
              <a:t>om:OM_Observation</a:t>
            </a:r>
            <a:r>
              <a:rPr lang="de-DE" sz="1200" dirty="0">
                <a:solidFill>
                  <a:srgbClr val="000000"/>
                </a:solidFill>
                <a:highlight>
                  <a:srgbClr val="FFFFFF"/>
                </a:highlight>
              </a:rPr>
              <a:t> </a:t>
            </a:r>
            <a:r>
              <a:rPr lang="de-DE" sz="1200" dirty="0" err="1">
                <a:solidFill>
                  <a:srgbClr val="FF0000"/>
                </a:solidFill>
                <a:highlight>
                  <a:srgbClr val="FFFFFF"/>
                </a:highlight>
              </a:rPr>
              <a:t>xmlns:om</a:t>
            </a:r>
            <a:r>
              <a:rPr lang="de-DE" sz="1200" dirty="0">
                <a:solidFill>
                  <a:srgbClr val="000000"/>
                </a:solidFill>
                <a:highlight>
                  <a:srgbClr val="FFFFFF"/>
                </a:highlight>
              </a:rPr>
              <a:t>=</a:t>
            </a:r>
            <a:r>
              <a:rPr lang="de-DE" sz="1200" b="1" dirty="0">
                <a:solidFill>
                  <a:srgbClr val="8000FF"/>
                </a:solidFill>
                <a:highlight>
                  <a:srgbClr val="FFFFFF"/>
                </a:highlight>
              </a:rPr>
              <a:t>"http://www.opengis.net/om/2.0"</a:t>
            </a:r>
            <a:r>
              <a:rPr lang="de-DE" sz="1200" dirty="0">
                <a:solidFill>
                  <a:srgbClr val="000000"/>
                </a:solidFill>
                <a:highlight>
                  <a:srgbClr val="FFFFFF"/>
                </a:highlight>
              </a:rPr>
              <a:t> </a:t>
            </a:r>
            <a:r>
              <a:rPr lang="de-DE" sz="1200" dirty="0" err="1">
                <a:solidFill>
                  <a:srgbClr val="FF0000"/>
                </a:solidFill>
                <a:highlight>
                  <a:srgbClr val="FFFFFF"/>
                </a:highlight>
              </a:rPr>
              <a:t>xmlns:gml</a:t>
            </a:r>
            <a:r>
              <a:rPr lang="de-DE" sz="1200" dirty="0">
                <a:solidFill>
                  <a:srgbClr val="000000"/>
                </a:solidFill>
                <a:highlight>
                  <a:srgbClr val="FFFFFF"/>
                </a:highlight>
              </a:rPr>
              <a:t>=</a:t>
            </a:r>
            <a:r>
              <a:rPr lang="de-DE" sz="1200" b="1" dirty="0">
                <a:solidFill>
                  <a:srgbClr val="8000FF"/>
                </a:solidFill>
                <a:highlight>
                  <a:srgbClr val="FFFFFF"/>
                </a:highlight>
              </a:rPr>
              <a:t>"http://www.opengis.net/gml/3.2"</a:t>
            </a:r>
            <a:r>
              <a:rPr lang="de-DE" sz="1200" dirty="0">
                <a:solidFill>
                  <a:srgbClr val="000000"/>
                </a:solidFill>
                <a:highlight>
                  <a:srgbClr val="FFFFFF"/>
                </a:highlight>
              </a:rPr>
              <a:t> </a:t>
            </a:r>
          </a:p>
          <a:p>
            <a:r>
              <a:rPr lang="pl-PL" sz="1200" dirty="0">
                <a:solidFill>
                  <a:srgbClr val="FF0000"/>
                </a:solidFill>
                <a:highlight>
                  <a:srgbClr val="FFFFFF"/>
                </a:highlight>
              </a:rPr>
              <a:t>xmlns:xlink</a:t>
            </a:r>
            <a:r>
              <a:rPr lang="pl-PL" sz="1200" dirty="0">
                <a:solidFill>
                  <a:srgbClr val="000000"/>
                </a:solidFill>
                <a:highlight>
                  <a:srgbClr val="FFFFFF"/>
                </a:highlight>
              </a:rPr>
              <a:t>=</a:t>
            </a:r>
            <a:r>
              <a:rPr lang="pl-PL" sz="1200" b="1" dirty="0">
                <a:solidFill>
                  <a:srgbClr val="8000FF"/>
                </a:solidFill>
                <a:highlight>
                  <a:srgbClr val="FFFFFF"/>
                </a:highlight>
              </a:rPr>
              <a:t>"http://www.w3.org/1999/xlink"</a:t>
            </a:r>
            <a:r>
              <a:rPr lang="pl-PL" sz="1200" dirty="0">
                <a:solidFill>
                  <a:srgbClr val="000000"/>
                </a:solidFill>
                <a:highlight>
                  <a:srgbClr val="FFFFFF"/>
                </a:highlight>
              </a:rPr>
              <a:t> </a:t>
            </a:r>
            <a:r>
              <a:rPr lang="pl-PL" sz="1200" dirty="0">
                <a:solidFill>
                  <a:srgbClr val="FF0000"/>
                </a:solidFill>
                <a:highlight>
                  <a:srgbClr val="FFFFFF"/>
                </a:highlight>
              </a:rPr>
              <a:t>gml:id</a:t>
            </a:r>
            <a:r>
              <a:rPr lang="pl-PL" sz="1200" dirty="0">
                <a:solidFill>
                  <a:srgbClr val="000000"/>
                </a:solidFill>
                <a:highlight>
                  <a:srgbClr val="FFFFFF"/>
                </a:highlight>
              </a:rPr>
              <a:t>=</a:t>
            </a:r>
            <a:r>
              <a:rPr lang="pl-PL" sz="1200" b="1" dirty="0">
                <a:solidFill>
                  <a:srgbClr val="8000FF"/>
                </a:solidFill>
                <a:highlight>
                  <a:srgbClr val="FFFFFF"/>
                </a:highlight>
              </a:rPr>
              <a:t>"o_96084693"</a:t>
            </a:r>
            <a:r>
              <a:rPr lang="pl-PL" sz="1200" dirty="0">
                <a:solidFill>
                  <a:srgbClr val="0000FF"/>
                </a:solidFill>
                <a:highlight>
                  <a:srgbClr val="FFFFFF"/>
                </a:highlight>
              </a:rPr>
              <a:t>&gt;</a:t>
            </a:r>
            <a:endParaRPr lang="pl-PL"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8000"/>
                </a:solidFill>
                <a:highlight>
                  <a:srgbClr val="FFFFFF"/>
                </a:highlight>
              </a:rPr>
              <a:t>&lt;!-- </a:t>
            </a:r>
            <a:r>
              <a:rPr lang="de-DE" sz="1200" dirty="0" err="1">
                <a:solidFill>
                  <a:srgbClr val="008000"/>
                </a:solidFill>
                <a:highlight>
                  <a:srgbClr val="FFFFFF"/>
                </a:highlight>
              </a:rPr>
              <a:t>observation</a:t>
            </a:r>
            <a:r>
              <a:rPr lang="de-DE" sz="1200" dirty="0">
                <a:solidFill>
                  <a:srgbClr val="008000"/>
                </a:solidFill>
                <a:highlight>
                  <a:srgbClr val="FFFFFF"/>
                </a:highlight>
              </a:rPr>
              <a:t> type; </a:t>
            </a:r>
            <a:r>
              <a:rPr lang="de-DE" sz="1200" dirty="0" err="1">
                <a:solidFill>
                  <a:srgbClr val="008000"/>
                </a:solidFill>
                <a:highlight>
                  <a:srgbClr val="FFFFFF"/>
                </a:highlight>
              </a:rPr>
              <a:t>here</a:t>
            </a:r>
            <a:r>
              <a:rPr lang="de-DE" sz="1200" dirty="0">
                <a:solidFill>
                  <a:srgbClr val="008000"/>
                </a:solidFill>
                <a:highlight>
                  <a:srgbClr val="FFFFFF"/>
                </a:highlight>
              </a:rPr>
              <a:t> Measurement --&gt;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om:type</a:t>
            </a:r>
            <a:r>
              <a:rPr lang="de-DE" sz="1200" dirty="0">
                <a:solidFill>
                  <a:srgbClr val="000000"/>
                </a:solidFill>
                <a:highlight>
                  <a:srgbClr val="FFFFFF"/>
                </a:highlight>
              </a:rPr>
              <a:t> </a:t>
            </a:r>
            <a:r>
              <a:rPr lang="de-DE" sz="1200" dirty="0" err="1">
                <a:solidFill>
                  <a:srgbClr val="FF0000"/>
                </a:solidFill>
                <a:highlight>
                  <a:srgbClr val="FFFFFF"/>
                </a:highlight>
              </a:rPr>
              <a:t>xlink:href</a:t>
            </a:r>
            <a:r>
              <a:rPr lang="de-DE" sz="1200" dirty="0">
                <a:solidFill>
                  <a:srgbClr val="000000"/>
                </a:solidFill>
                <a:highlight>
                  <a:srgbClr val="FFFFFF"/>
                </a:highlight>
              </a:rPr>
              <a:t>=</a:t>
            </a:r>
            <a:r>
              <a:rPr lang="de-DE" sz="1200" b="1" dirty="0">
                <a:solidFill>
                  <a:srgbClr val="8000FF"/>
                </a:solidFill>
                <a:highlight>
                  <a:srgbClr val="FFFFFF"/>
                </a:highlight>
              </a:rPr>
              <a:t>"http://www.opengis.net/def/observationType/OGC-OM/2.0/OM_Measurement"</a:t>
            </a:r>
            <a:r>
              <a:rPr lang="de-DE" sz="1200" dirty="0">
                <a:solidFill>
                  <a:srgbClr val="000000"/>
                </a:solidFill>
                <a:highlight>
                  <a:srgbClr val="FFFFFF"/>
                </a:highlight>
              </a:rPr>
              <a:t> </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en-US" sz="1200" b="1" dirty="0">
                <a:solidFill>
                  <a:srgbClr val="000000"/>
                </a:solidFill>
                <a:highlight>
                  <a:srgbClr val="FFFFFF"/>
                </a:highlight>
              </a:rPr>
              <a:t>   </a:t>
            </a:r>
            <a:r>
              <a:rPr lang="en-US" sz="1200" dirty="0">
                <a:solidFill>
                  <a:srgbClr val="008000"/>
                </a:solidFill>
                <a:highlight>
                  <a:srgbClr val="FFFFFF"/>
                </a:highlight>
              </a:rPr>
              <a:t>&lt;!-- period in time for which the </a:t>
            </a:r>
            <a:r>
              <a:rPr lang="en-US" sz="1200" dirty="0" err="1">
                <a:solidFill>
                  <a:srgbClr val="008000"/>
                </a:solidFill>
                <a:highlight>
                  <a:srgbClr val="FFFFFF"/>
                </a:highlight>
              </a:rPr>
              <a:t>mesaurment</a:t>
            </a:r>
            <a:r>
              <a:rPr lang="en-US" sz="1200" dirty="0">
                <a:solidFill>
                  <a:srgbClr val="008000"/>
                </a:solidFill>
                <a:highlight>
                  <a:srgbClr val="FFFFFF"/>
                </a:highlight>
              </a:rPr>
              <a:t> applies --&gt;</a:t>
            </a:r>
            <a:endParaRPr lang="en-US"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om:phenomenonTime</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gml:TimePeriod</a:t>
            </a:r>
            <a:r>
              <a:rPr lang="de-DE" sz="1200" dirty="0">
                <a:solidFill>
                  <a:srgbClr val="000000"/>
                </a:solidFill>
                <a:highlight>
                  <a:srgbClr val="FFFFFF"/>
                </a:highlight>
              </a:rPr>
              <a:t> </a:t>
            </a:r>
            <a:r>
              <a:rPr lang="de-DE" sz="1200" dirty="0" err="1">
                <a:solidFill>
                  <a:srgbClr val="FF0000"/>
                </a:solidFill>
                <a:highlight>
                  <a:srgbClr val="FFFFFF"/>
                </a:highlight>
              </a:rPr>
              <a:t>gml:id</a:t>
            </a:r>
            <a:r>
              <a:rPr lang="de-DE" sz="1200" dirty="0">
                <a:solidFill>
                  <a:srgbClr val="000000"/>
                </a:solidFill>
                <a:highlight>
                  <a:srgbClr val="FFFFFF"/>
                </a:highlight>
              </a:rPr>
              <a:t>=</a:t>
            </a:r>
            <a:r>
              <a:rPr lang="de-DE" sz="1200" b="1" dirty="0">
                <a:solidFill>
                  <a:srgbClr val="8000FF"/>
                </a:solidFill>
                <a:highlight>
                  <a:srgbClr val="FFFFFF"/>
                </a:highlight>
              </a:rPr>
              <a:t>"phenomenonTime_96084693"</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gml:beginPosition</a:t>
            </a:r>
            <a:r>
              <a:rPr lang="de-DE" sz="1200" dirty="0">
                <a:solidFill>
                  <a:srgbClr val="0000FF"/>
                </a:solidFill>
                <a:highlight>
                  <a:srgbClr val="FFFFFF"/>
                </a:highlight>
              </a:rPr>
              <a:t>&gt;</a:t>
            </a:r>
            <a:r>
              <a:rPr lang="de-DE" sz="1200" b="1" dirty="0">
                <a:solidFill>
                  <a:srgbClr val="000000"/>
                </a:solidFill>
                <a:highlight>
                  <a:srgbClr val="FFFFFF"/>
                </a:highlight>
              </a:rPr>
              <a:t>2014-12-30T23:01:00.000Z</a:t>
            </a:r>
            <a:r>
              <a:rPr lang="de-DE" sz="1200" dirty="0">
                <a:solidFill>
                  <a:srgbClr val="0000FF"/>
                </a:solidFill>
                <a:highlight>
                  <a:srgbClr val="FFFFFF"/>
                </a:highlight>
              </a:rPr>
              <a:t>&lt;/</a:t>
            </a:r>
            <a:r>
              <a:rPr lang="de-DE" sz="1200" dirty="0" err="1">
                <a:solidFill>
                  <a:srgbClr val="0000FF"/>
                </a:solidFill>
                <a:highlight>
                  <a:srgbClr val="FFFFFF"/>
                </a:highlight>
              </a:rPr>
              <a:t>gml:beginPosition</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smtClean="0">
                <a:solidFill>
                  <a:srgbClr val="0000FF"/>
                </a:solidFill>
                <a:highlight>
                  <a:srgbClr val="FFFFFF"/>
                </a:highlight>
              </a:rPr>
              <a:t>gml:endPosition</a:t>
            </a:r>
            <a:r>
              <a:rPr lang="de-DE" sz="1200" dirty="0" smtClean="0">
                <a:solidFill>
                  <a:srgbClr val="0000FF"/>
                </a:solidFill>
                <a:highlight>
                  <a:srgbClr val="FFFFFF"/>
                </a:highlight>
              </a:rPr>
              <a:t>&gt;</a:t>
            </a:r>
            <a:r>
              <a:rPr lang="de-DE" sz="1200" b="1" dirty="0" smtClean="0">
                <a:solidFill>
                  <a:srgbClr val="000000"/>
                </a:solidFill>
                <a:highlight>
                  <a:srgbClr val="FFFFFF"/>
                </a:highlight>
              </a:rPr>
              <a:t>2014-12-30T23:02:00.000Z</a:t>
            </a:r>
            <a:r>
              <a:rPr lang="de-DE" sz="1200" dirty="0">
                <a:solidFill>
                  <a:srgbClr val="0000FF"/>
                </a:solidFill>
                <a:highlight>
                  <a:srgbClr val="FFFFFF"/>
                </a:highlight>
              </a:rPr>
              <a:t>&lt;/</a:t>
            </a:r>
            <a:r>
              <a:rPr lang="de-DE" sz="1200" dirty="0" err="1">
                <a:solidFill>
                  <a:srgbClr val="0000FF"/>
                </a:solidFill>
                <a:highlight>
                  <a:srgbClr val="FFFFFF"/>
                </a:highlight>
              </a:rPr>
              <a:t>gml:endPosition</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gml:TimePeriod</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om:phenomenonTime</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en-US" sz="1200" b="1" dirty="0">
                <a:solidFill>
                  <a:srgbClr val="000000"/>
                </a:solidFill>
                <a:highlight>
                  <a:srgbClr val="FFFFFF"/>
                </a:highlight>
              </a:rPr>
              <a:t>   </a:t>
            </a:r>
            <a:r>
              <a:rPr lang="en-US" sz="1200" dirty="0">
                <a:solidFill>
                  <a:srgbClr val="008000"/>
                </a:solidFill>
                <a:highlight>
                  <a:srgbClr val="FFFFFF"/>
                </a:highlight>
              </a:rPr>
              <a:t>&lt;!-- point in time when the measurement was observed --&gt;</a:t>
            </a:r>
            <a:endParaRPr lang="en-US"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om:resultTime</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gml:TimeInstant</a:t>
            </a:r>
            <a:r>
              <a:rPr lang="de-DE" sz="1200" dirty="0">
                <a:solidFill>
                  <a:srgbClr val="000000"/>
                </a:solidFill>
                <a:highlight>
                  <a:srgbClr val="FFFFFF"/>
                </a:highlight>
              </a:rPr>
              <a:t> </a:t>
            </a:r>
            <a:r>
              <a:rPr lang="de-DE" sz="1200" dirty="0" err="1">
                <a:solidFill>
                  <a:srgbClr val="FF0000"/>
                </a:solidFill>
                <a:highlight>
                  <a:srgbClr val="FFFFFF"/>
                </a:highlight>
              </a:rPr>
              <a:t>gml:id</a:t>
            </a:r>
            <a:r>
              <a:rPr lang="de-DE" sz="1200" dirty="0">
                <a:solidFill>
                  <a:srgbClr val="000000"/>
                </a:solidFill>
                <a:highlight>
                  <a:srgbClr val="FFFFFF"/>
                </a:highlight>
              </a:rPr>
              <a:t>=</a:t>
            </a:r>
            <a:r>
              <a:rPr lang="de-DE" sz="1200" b="1" dirty="0">
                <a:solidFill>
                  <a:srgbClr val="8000FF"/>
                </a:solidFill>
                <a:highlight>
                  <a:srgbClr val="FFFFFF"/>
                </a:highlight>
              </a:rPr>
              <a:t>"ti_14ED5010C900D2F4B0AF30D8C41CF6895C24F539"</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gml:timePosition</a:t>
            </a:r>
            <a:r>
              <a:rPr lang="de-DE" sz="1200" dirty="0">
                <a:solidFill>
                  <a:srgbClr val="0000FF"/>
                </a:solidFill>
                <a:highlight>
                  <a:srgbClr val="FFFFFF"/>
                </a:highlight>
              </a:rPr>
              <a:t>&gt;</a:t>
            </a:r>
            <a:r>
              <a:rPr lang="de-DE" sz="1200" b="1" dirty="0">
                <a:solidFill>
                  <a:srgbClr val="000000"/>
                </a:solidFill>
                <a:highlight>
                  <a:srgbClr val="FFFFFF"/>
                </a:highlight>
              </a:rPr>
              <a:t>2014-12-30T23:02:00.000Z</a:t>
            </a:r>
            <a:r>
              <a:rPr lang="de-DE" sz="1200" dirty="0">
                <a:solidFill>
                  <a:srgbClr val="0000FF"/>
                </a:solidFill>
                <a:highlight>
                  <a:srgbClr val="FFFFFF"/>
                </a:highlight>
              </a:rPr>
              <a:t>&lt;/</a:t>
            </a:r>
            <a:r>
              <a:rPr lang="de-DE" sz="1200" dirty="0" err="1">
                <a:solidFill>
                  <a:srgbClr val="0000FF"/>
                </a:solidFill>
                <a:highlight>
                  <a:srgbClr val="FFFFFF"/>
                </a:highlight>
              </a:rPr>
              <a:t>gml:timePosition</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gml:TimeInstant</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om:resultTime</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en-US" sz="1200" b="1" dirty="0">
                <a:solidFill>
                  <a:srgbClr val="000000"/>
                </a:solidFill>
                <a:highlight>
                  <a:srgbClr val="FFFFFF"/>
                </a:highlight>
              </a:rPr>
              <a:t>   </a:t>
            </a:r>
            <a:r>
              <a:rPr lang="en-US" sz="1200" dirty="0">
                <a:solidFill>
                  <a:srgbClr val="008000"/>
                </a:solidFill>
                <a:highlight>
                  <a:srgbClr val="FFFFFF"/>
                </a:highlight>
              </a:rPr>
              <a:t>&lt;!-- reference to sensor/procedure using its identifier --&gt;</a:t>
            </a:r>
            <a:endParaRPr lang="en-US"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om:procedure</a:t>
            </a:r>
            <a:r>
              <a:rPr lang="de-DE" sz="1200" dirty="0">
                <a:solidFill>
                  <a:srgbClr val="000000"/>
                </a:solidFill>
                <a:highlight>
                  <a:srgbClr val="FFFFFF"/>
                </a:highlight>
              </a:rPr>
              <a:t> </a:t>
            </a:r>
            <a:r>
              <a:rPr lang="de-DE" sz="1200" dirty="0" err="1">
                <a:solidFill>
                  <a:srgbClr val="FF0000"/>
                </a:solidFill>
                <a:highlight>
                  <a:srgbClr val="FFFFFF"/>
                </a:highlight>
              </a:rPr>
              <a:t>xlink:href</a:t>
            </a:r>
            <a:r>
              <a:rPr lang="de-DE" sz="1200" dirty="0">
                <a:solidFill>
                  <a:srgbClr val="000000"/>
                </a:solidFill>
                <a:highlight>
                  <a:srgbClr val="FFFFFF"/>
                </a:highlight>
              </a:rPr>
              <a:t>=</a:t>
            </a:r>
            <a:r>
              <a:rPr lang="de-DE" sz="1200" b="1" dirty="0">
                <a:solidFill>
                  <a:srgbClr val="8000FF"/>
                </a:solidFill>
                <a:highlight>
                  <a:srgbClr val="FFFFFF"/>
                </a:highlight>
              </a:rPr>
              <a:t>"ENTPE-AmbT-Vaisala-HMP-45AC-QC1"</a:t>
            </a:r>
            <a:r>
              <a:rPr lang="de-DE" sz="1200" dirty="0">
                <a:solidFill>
                  <a:srgbClr val="000000"/>
                </a:solidFill>
                <a:highlight>
                  <a:srgbClr val="FFFFFF"/>
                </a:highlight>
              </a:rPr>
              <a:t> </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en-US" sz="1200" b="1" dirty="0">
                <a:solidFill>
                  <a:srgbClr val="000000"/>
                </a:solidFill>
                <a:highlight>
                  <a:srgbClr val="FFFFFF"/>
                </a:highlight>
              </a:rPr>
              <a:t>   </a:t>
            </a:r>
            <a:r>
              <a:rPr lang="en-US" sz="1200" dirty="0">
                <a:solidFill>
                  <a:srgbClr val="008000"/>
                </a:solidFill>
                <a:highlight>
                  <a:srgbClr val="FFFFFF"/>
                </a:highlight>
              </a:rPr>
              <a:t>&lt;!-- reference to phenomena using its identifier --&gt;</a:t>
            </a:r>
            <a:endParaRPr lang="en-US"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om:observedProperty</a:t>
            </a:r>
            <a:r>
              <a:rPr lang="de-DE" sz="1200" dirty="0">
                <a:solidFill>
                  <a:srgbClr val="000000"/>
                </a:solidFill>
                <a:highlight>
                  <a:srgbClr val="FFFFFF"/>
                </a:highlight>
              </a:rPr>
              <a:t> </a:t>
            </a:r>
            <a:r>
              <a:rPr lang="de-DE" sz="1200" dirty="0" err="1">
                <a:solidFill>
                  <a:srgbClr val="FF0000"/>
                </a:solidFill>
                <a:highlight>
                  <a:srgbClr val="FFFFFF"/>
                </a:highlight>
              </a:rPr>
              <a:t>xlink:href</a:t>
            </a:r>
            <a:r>
              <a:rPr lang="de-DE" sz="1200" dirty="0">
                <a:solidFill>
                  <a:srgbClr val="000000"/>
                </a:solidFill>
                <a:highlight>
                  <a:srgbClr val="FFFFFF"/>
                </a:highlight>
              </a:rPr>
              <a:t>=</a:t>
            </a:r>
            <a:r>
              <a:rPr lang="de-DE" sz="1200" b="1" dirty="0">
                <a:solidFill>
                  <a:srgbClr val="8000FF"/>
                </a:solidFill>
                <a:highlight>
                  <a:srgbClr val="FFFFFF"/>
                </a:highlight>
              </a:rPr>
              <a:t>"</a:t>
            </a:r>
            <a:r>
              <a:rPr lang="de-DE" sz="1200" b="1" dirty="0" err="1">
                <a:solidFill>
                  <a:srgbClr val="8000FF"/>
                </a:solidFill>
                <a:highlight>
                  <a:srgbClr val="FFFFFF"/>
                </a:highlight>
              </a:rPr>
              <a:t>Ambient</a:t>
            </a:r>
            <a:r>
              <a:rPr lang="de-DE" sz="1200" b="1" dirty="0">
                <a:solidFill>
                  <a:srgbClr val="8000FF"/>
                </a:solidFill>
                <a:highlight>
                  <a:srgbClr val="FFFFFF"/>
                </a:highlight>
              </a:rPr>
              <a:t> </a:t>
            </a:r>
            <a:r>
              <a:rPr lang="de-DE" sz="1200" b="1" dirty="0" err="1">
                <a:solidFill>
                  <a:srgbClr val="8000FF"/>
                </a:solidFill>
                <a:highlight>
                  <a:srgbClr val="FFFFFF"/>
                </a:highlight>
              </a:rPr>
              <a:t>Temperature</a:t>
            </a:r>
            <a:r>
              <a:rPr lang="de-DE" sz="1200" b="1" dirty="0">
                <a:solidFill>
                  <a:srgbClr val="8000FF"/>
                </a:solidFill>
                <a:highlight>
                  <a:srgbClr val="FFFFFF"/>
                </a:highlight>
              </a:rPr>
              <a:t>"</a:t>
            </a:r>
            <a:r>
              <a:rPr lang="de-DE" sz="1200" dirty="0">
                <a:solidFill>
                  <a:srgbClr val="000000"/>
                </a:solidFill>
                <a:highlight>
                  <a:srgbClr val="FFFFFF"/>
                </a:highlight>
              </a:rPr>
              <a:t> </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en-US" sz="1200" b="1" dirty="0">
                <a:solidFill>
                  <a:srgbClr val="000000"/>
                </a:solidFill>
                <a:highlight>
                  <a:srgbClr val="FFFFFF"/>
                </a:highlight>
              </a:rPr>
              <a:t>   </a:t>
            </a:r>
            <a:r>
              <a:rPr lang="en-US" sz="1200" dirty="0">
                <a:solidFill>
                  <a:srgbClr val="008000"/>
                </a:solidFill>
                <a:highlight>
                  <a:srgbClr val="FFFFFF"/>
                </a:highlight>
              </a:rPr>
              <a:t>&lt;!-- reference to </a:t>
            </a:r>
            <a:r>
              <a:rPr lang="en-US" sz="1200" dirty="0" err="1">
                <a:solidFill>
                  <a:srgbClr val="008000"/>
                </a:solidFill>
                <a:highlight>
                  <a:srgbClr val="FFFFFF"/>
                </a:highlight>
              </a:rPr>
              <a:t>featureOfInterest</a:t>
            </a:r>
            <a:r>
              <a:rPr lang="en-US" sz="1200" dirty="0">
                <a:solidFill>
                  <a:srgbClr val="008000"/>
                </a:solidFill>
                <a:highlight>
                  <a:srgbClr val="FFFFFF"/>
                </a:highlight>
              </a:rPr>
              <a:t> using its identifier --&gt;</a:t>
            </a:r>
            <a:endParaRPr lang="en-US"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om:featureOfInterest</a:t>
            </a:r>
            <a:r>
              <a:rPr lang="de-DE" sz="1200" dirty="0">
                <a:solidFill>
                  <a:srgbClr val="000000"/>
                </a:solidFill>
                <a:highlight>
                  <a:srgbClr val="FFFFFF"/>
                </a:highlight>
              </a:rPr>
              <a:t> </a:t>
            </a:r>
            <a:r>
              <a:rPr lang="de-DE" sz="1200" dirty="0" err="1">
                <a:solidFill>
                  <a:srgbClr val="FF0000"/>
                </a:solidFill>
                <a:highlight>
                  <a:srgbClr val="FFFFFF"/>
                </a:highlight>
              </a:rPr>
              <a:t>xlink:href</a:t>
            </a:r>
            <a:r>
              <a:rPr lang="de-DE" sz="1200" dirty="0">
                <a:solidFill>
                  <a:srgbClr val="000000"/>
                </a:solidFill>
                <a:highlight>
                  <a:srgbClr val="FFFFFF"/>
                </a:highlight>
              </a:rPr>
              <a:t>=</a:t>
            </a:r>
            <a:r>
              <a:rPr lang="de-DE" sz="1200" b="1" dirty="0">
                <a:solidFill>
                  <a:srgbClr val="8000FF"/>
                </a:solidFill>
                <a:highlight>
                  <a:srgbClr val="FFFFFF"/>
                </a:highlight>
              </a:rPr>
              <a:t>"ENTPE"</a:t>
            </a:r>
            <a:r>
              <a:rPr lang="de-DE" sz="1200" dirty="0">
                <a:solidFill>
                  <a:srgbClr val="000000"/>
                </a:solidFill>
                <a:highlight>
                  <a:srgbClr val="FFFFFF"/>
                </a:highlight>
              </a:rPr>
              <a:t> </a:t>
            </a:r>
            <a:r>
              <a:rPr lang="de-DE" sz="1200" dirty="0" err="1">
                <a:solidFill>
                  <a:srgbClr val="FF0000"/>
                </a:solidFill>
                <a:highlight>
                  <a:srgbClr val="FFFFFF"/>
                </a:highlight>
              </a:rPr>
              <a:t>xlink:title</a:t>
            </a:r>
            <a:r>
              <a:rPr lang="de-DE" sz="1200" dirty="0">
                <a:solidFill>
                  <a:srgbClr val="000000"/>
                </a:solidFill>
                <a:highlight>
                  <a:srgbClr val="FFFFFF"/>
                </a:highlight>
              </a:rPr>
              <a:t>=</a:t>
            </a:r>
            <a:r>
              <a:rPr lang="de-DE" sz="1200" b="1" dirty="0">
                <a:solidFill>
                  <a:srgbClr val="8000FF"/>
                </a:solidFill>
                <a:highlight>
                  <a:srgbClr val="FFFFFF"/>
                </a:highlight>
              </a:rPr>
              <a:t>"ENTPE"</a:t>
            </a:r>
            <a:r>
              <a:rPr lang="de-DE" sz="1200" dirty="0">
                <a:solidFill>
                  <a:srgbClr val="000000"/>
                </a:solidFill>
                <a:highlight>
                  <a:srgbClr val="FFFFFF"/>
                </a:highlight>
              </a:rPr>
              <a:t> </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8000"/>
                </a:solidFill>
                <a:highlight>
                  <a:srgbClr val="FFFFFF"/>
                </a:highlight>
              </a:rPr>
              <a:t>&lt;!-- </a:t>
            </a:r>
            <a:r>
              <a:rPr lang="de-DE" sz="1200" dirty="0" err="1">
                <a:solidFill>
                  <a:srgbClr val="008000"/>
                </a:solidFill>
                <a:highlight>
                  <a:srgbClr val="FFFFFF"/>
                </a:highlight>
              </a:rPr>
              <a:t>result</a:t>
            </a:r>
            <a:r>
              <a:rPr lang="de-DE" sz="1200" dirty="0">
                <a:solidFill>
                  <a:srgbClr val="008000"/>
                </a:solidFill>
                <a:highlight>
                  <a:srgbClr val="FFFFFF"/>
                </a:highlight>
              </a:rPr>
              <a:t> </a:t>
            </a:r>
            <a:r>
              <a:rPr lang="de-DE" sz="1200" dirty="0" err="1">
                <a:solidFill>
                  <a:srgbClr val="008000"/>
                </a:solidFill>
                <a:highlight>
                  <a:srgbClr val="FFFFFF"/>
                </a:highlight>
              </a:rPr>
              <a:t>of</a:t>
            </a:r>
            <a:r>
              <a:rPr lang="de-DE" sz="1200" dirty="0">
                <a:solidFill>
                  <a:srgbClr val="008000"/>
                </a:solidFill>
                <a:highlight>
                  <a:srgbClr val="FFFFFF"/>
                </a:highlight>
              </a:rPr>
              <a:t> </a:t>
            </a:r>
            <a:r>
              <a:rPr lang="de-DE" sz="1200" dirty="0" err="1">
                <a:solidFill>
                  <a:srgbClr val="008000"/>
                </a:solidFill>
                <a:highlight>
                  <a:srgbClr val="FFFFFF"/>
                </a:highlight>
              </a:rPr>
              <a:t>the</a:t>
            </a:r>
            <a:r>
              <a:rPr lang="de-DE" sz="1200" dirty="0">
                <a:solidFill>
                  <a:srgbClr val="008000"/>
                </a:solidFill>
                <a:highlight>
                  <a:srgbClr val="FFFFFF"/>
                </a:highlight>
              </a:rPr>
              <a:t> </a:t>
            </a:r>
            <a:r>
              <a:rPr lang="de-DE" sz="1200" dirty="0" err="1">
                <a:solidFill>
                  <a:srgbClr val="008000"/>
                </a:solidFill>
                <a:highlight>
                  <a:srgbClr val="FFFFFF"/>
                </a:highlight>
              </a:rPr>
              <a:t>observation</a:t>
            </a:r>
            <a:r>
              <a:rPr lang="de-DE" sz="1200" dirty="0">
                <a:solidFill>
                  <a:srgbClr val="008000"/>
                </a:solidFill>
                <a:highlight>
                  <a:srgbClr val="FFFFFF"/>
                </a:highlight>
              </a:rPr>
              <a:t> --&gt;</a:t>
            </a:r>
            <a:endParaRPr lang="de-DE" sz="1200" b="1" dirty="0">
              <a:solidFill>
                <a:srgbClr val="000000"/>
              </a:solidFill>
              <a:highlight>
                <a:srgbClr val="FFFFFF"/>
              </a:highlight>
            </a:endParaRPr>
          </a:p>
          <a:p>
            <a:r>
              <a:rPr lang="de-DE" sz="1200" b="1" dirty="0">
                <a:solidFill>
                  <a:srgbClr val="000000"/>
                </a:solidFill>
                <a:highlight>
                  <a:srgbClr val="FFFFFF"/>
                </a:highlight>
              </a:rPr>
              <a:t>   </a:t>
            </a:r>
            <a:r>
              <a:rPr lang="de-DE" sz="1200" dirty="0">
                <a:solidFill>
                  <a:srgbClr val="0000FF"/>
                </a:solidFill>
                <a:highlight>
                  <a:srgbClr val="FFFFFF"/>
                </a:highlight>
              </a:rPr>
              <a:t>&lt;</a:t>
            </a:r>
            <a:r>
              <a:rPr lang="de-DE" sz="1200" dirty="0" err="1">
                <a:solidFill>
                  <a:srgbClr val="0000FF"/>
                </a:solidFill>
                <a:highlight>
                  <a:srgbClr val="FFFFFF"/>
                </a:highlight>
              </a:rPr>
              <a:t>om:result</a:t>
            </a:r>
            <a:r>
              <a:rPr lang="de-DE" sz="1200" dirty="0">
                <a:solidFill>
                  <a:srgbClr val="000000"/>
                </a:solidFill>
                <a:highlight>
                  <a:srgbClr val="FFFFFF"/>
                </a:highlight>
              </a:rPr>
              <a:t> </a:t>
            </a:r>
            <a:r>
              <a:rPr lang="de-DE" sz="1200" dirty="0" err="1">
                <a:solidFill>
                  <a:srgbClr val="FF0000"/>
                </a:solidFill>
                <a:highlight>
                  <a:srgbClr val="FFFFFF"/>
                </a:highlight>
              </a:rPr>
              <a:t>xmlns:ns</a:t>
            </a:r>
            <a:r>
              <a:rPr lang="de-DE" sz="1200" dirty="0">
                <a:solidFill>
                  <a:srgbClr val="000000"/>
                </a:solidFill>
                <a:highlight>
                  <a:srgbClr val="FFFFFF"/>
                </a:highlight>
              </a:rPr>
              <a:t>=</a:t>
            </a:r>
            <a:r>
              <a:rPr lang="de-DE" sz="1200" b="1" dirty="0">
                <a:solidFill>
                  <a:srgbClr val="8000FF"/>
                </a:solidFill>
                <a:highlight>
                  <a:srgbClr val="FFFFFF"/>
                </a:highlight>
              </a:rPr>
              <a:t>"http://www.opengis.net/gml/3.2"</a:t>
            </a:r>
            <a:r>
              <a:rPr lang="de-DE" sz="1200" dirty="0">
                <a:solidFill>
                  <a:srgbClr val="000000"/>
                </a:solidFill>
                <a:highlight>
                  <a:srgbClr val="FFFFFF"/>
                </a:highlight>
              </a:rPr>
              <a:t> </a:t>
            </a:r>
            <a:r>
              <a:rPr lang="de-DE" sz="1200" dirty="0" smtClean="0">
                <a:solidFill>
                  <a:srgbClr val="000000"/>
                </a:solidFill>
                <a:highlight>
                  <a:srgbClr val="FFFFFF"/>
                </a:highlight>
              </a:rPr>
              <a:t>   </a:t>
            </a:r>
            <a:r>
              <a:rPr lang="de-DE" sz="1200" dirty="0" err="1">
                <a:solidFill>
                  <a:srgbClr val="FF0000"/>
                </a:solidFill>
                <a:highlight>
                  <a:srgbClr val="FFFFFF"/>
                </a:highlight>
              </a:rPr>
              <a:t>xmlns:xsi</a:t>
            </a:r>
            <a:r>
              <a:rPr lang="de-DE" sz="1200" dirty="0">
                <a:solidFill>
                  <a:srgbClr val="000000"/>
                </a:solidFill>
                <a:highlight>
                  <a:srgbClr val="FFFFFF"/>
                </a:highlight>
              </a:rPr>
              <a:t>=</a:t>
            </a:r>
            <a:r>
              <a:rPr lang="de-DE" sz="1200" b="1" dirty="0">
                <a:solidFill>
                  <a:srgbClr val="8000FF"/>
                </a:solidFill>
                <a:highlight>
                  <a:srgbClr val="FFFFFF"/>
                </a:highlight>
              </a:rPr>
              <a:t>"http://www.w3.org/2001/XMLSchema-instance"</a:t>
            </a:r>
            <a:r>
              <a:rPr lang="de-DE" sz="1200" dirty="0">
                <a:solidFill>
                  <a:srgbClr val="000000"/>
                </a:solidFill>
                <a:highlight>
                  <a:srgbClr val="FFFFFF"/>
                </a:highlight>
              </a:rPr>
              <a:t> </a:t>
            </a:r>
          </a:p>
          <a:p>
            <a:r>
              <a:rPr lang="de-DE" sz="1200" dirty="0">
                <a:solidFill>
                  <a:srgbClr val="000000"/>
                </a:solidFill>
                <a:highlight>
                  <a:srgbClr val="FFFFFF"/>
                </a:highlight>
              </a:rPr>
              <a:t>   </a:t>
            </a:r>
            <a:r>
              <a:rPr lang="de-DE" sz="1200" dirty="0" err="1">
                <a:solidFill>
                  <a:srgbClr val="FF0000"/>
                </a:solidFill>
                <a:highlight>
                  <a:srgbClr val="FFFFFF"/>
                </a:highlight>
              </a:rPr>
              <a:t>uom</a:t>
            </a:r>
            <a:r>
              <a:rPr lang="de-DE" sz="1200" dirty="0">
                <a:solidFill>
                  <a:srgbClr val="000000"/>
                </a:solidFill>
                <a:highlight>
                  <a:srgbClr val="FFFFFF"/>
                </a:highlight>
              </a:rPr>
              <a:t>=</a:t>
            </a:r>
            <a:r>
              <a:rPr lang="de-DE" sz="1200" b="1" dirty="0">
                <a:solidFill>
                  <a:srgbClr val="8000FF"/>
                </a:solidFill>
                <a:highlight>
                  <a:srgbClr val="FFFFFF"/>
                </a:highlight>
              </a:rPr>
              <a:t>"</a:t>
            </a:r>
            <a:r>
              <a:rPr lang="de-DE" sz="1200" b="1" dirty="0" err="1">
                <a:solidFill>
                  <a:srgbClr val="8000FF"/>
                </a:solidFill>
                <a:highlight>
                  <a:srgbClr val="FFFFFF"/>
                </a:highlight>
              </a:rPr>
              <a:t>degree</a:t>
            </a:r>
            <a:r>
              <a:rPr lang="de-DE" sz="1200" b="1" dirty="0">
                <a:solidFill>
                  <a:srgbClr val="8000FF"/>
                </a:solidFill>
                <a:highlight>
                  <a:srgbClr val="FFFFFF"/>
                </a:highlight>
              </a:rPr>
              <a:t> C"</a:t>
            </a:r>
            <a:r>
              <a:rPr lang="de-DE" sz="1200" dirty="0">
                <a:solidFill>
                  <a:srgbClr val="000000"/>
                </a:solidFill>
                <a:highlight>
                  <a:srgbClr val="FFFFFF"/>
                </a:highlight>
              </a:rPr>
              <a:t> </a:t>
            </a:r>
            <a:r>
              <a:rPr lang="de-DE" sz="1200" dirty="0" err="1">
                <a:solidFill>
                  <a:srgbClr val="FF0000"/>
                </a:solidFill>
                <a:highlight>
                  <a:srgbClr val="FFFFFF"/>
                </a:highlight>
              </a:rPr>
              <a:t>xsi:type</a:t>
            </a:r>
            <a:r>
              <a:rPr lang="de-DE" sz="1200" dirty="0">
                <a:solidFill>
                  <a:srgbClr val="000000"/>
                </a:solidFill>
                <a:highlight>
                  <a:srgbClr val="FFFFFF"/>
                </a:highlight>
              </a:rPr>
              <a:t>=</a:t>
            </a:r>
            <a:r>
              <a:rPr lang="de-DE" sz="1200" b="1" dirty="0">
                <a:solidFill>
                  <a:srgbClr val="8000FF"/>
                </a:solidFill>
                <a:highlight>
                  <a:srgbClr val="FFFFFF"/>
                </a:highlight>
              </a:rPr>
              <a:t>"</a:t>
            </a:r>
            <a:r>
              <a:rPr lang="de-DE" sz="1200" b="1" dirty="0" err="1">
                <a:solidFill>
                  <a:srgbClr val="8000FF"/>
                </a:solidFill>
                <a:highlight>
                  <a:srgbClr val="FFFFFF"/>
                </a:highlight>
              </a:rPr>
              <a:t>ns:MeasureType</a:t>
            </a:r>
            <a:r>
              <a:rPr lang="de-DE" sz="1200" b="1" dirty="0">
                <a:solidFill>
                  <a:srgbClr val="8000FF"/>
                </a:solidFill>
                <a:highlight>
                  <a:srgbClr val="FFFFFF"/>
                </a:highlight>
              </a:rPr>
              <a:t>"</a:t>
            </a:r>
            <a:r>
              <a:rPr lang="de-DE" sz="1200" dirty="0">
                <a:solidFill>
                  <a:srgbClr val="0000FF"/>
                </a:solidFill>
                <a:highlight>
                  <a:srgbClr val="FFFFFF"/>
                </a:highlight>
              </a:rPr>
              <a:t>&gt;</a:t>
            </a:r>
            <a:r>
              <a:rPr lang="de-DE" sz="1200" b="1" dirty="0">
                <a:solidFill>
                  <a:srgbClr val="000000"/>
                </a:solidFill>
                <a:highlight>
                  <a:srgbClr val="FFFFFF"/>
                </a:highlight>
              </a:rPr>
              <a:t>1.1</a:t>
            </a:r>
            <a:r>
              <a:rPr lang="de-DE" sz="1200" dirty="0">
                <a:solidFill>
                  <a:srgbClr val="0000FF"/>
                </a:solidFill>
                <a:highlight>
                  <a:srgbClr val="FFFFFF"/>
                </a:highlight>
              </a:rPr>
              <a:t>&lt;/</a:t>
            </a:r>
            <a:r>
              <a:rPr lang="de-DE" sz="1200" dirty="0" err="1">
                <a:solidFill>
                  <a:srgbClr val="0000FF"/>
                </a:solidFill>
                <a:highlight>
                  <a:srgbClr val="FFFFFF"/>
                </a:highlight>
              </a:rPr>
              <a:t>om:result</a:t>
            </a:r>
            <a:r>
              <a:rPr lang="de-DE" sz="1200" dirty="0">
                <a:solidFill>
                  <a:srgbClr val="0000FF"/>
                </a:solidFill>
                <a:highlight>
                  <a:srgbClr val="FFFFFF"/>
                </a:highlight>
              </a:rPr>
              <a:t>&gt;</a:t>
            </a:r>
            <a:endParaRPr lang="de-DE" sz="1200" b="1" dirty="0">
              <a:solidFill>
                <a:srgbClr val="000000"/>
              </a:solidFill>
              <a:highlight>
                <a:srgbClr val="FFFFFF"/>
              </a:highlight>
            </a:endParaRPr>
          </a:p>
          <a:p>
            <a:r>
              <a:rPr lang="de-DE" sz="1200" dirty="0">
                <a:solidFill>
                  <a:srgbClr val="0000FF"/>
                </a:solidFill>
                <a:highlight>
                  <a:srgbClr val="FFFFFF"/>
                </a:highlight>
              </a:rPr>
              <a:t>&lt;/</a:t>
            </a:r>
            <a:r>
              <a:rPr lang="de-DE" sz="1200" dirty="0" err="1">
                <a:solidFill>
                  <a:srgbClr val="0000FF"/>
                </a:solidFill>
                <a:highlight>
                  <a:srgbClr val="FFFFFF"/>
                </a:highlight>
              </a:rPr>
              <a:t>om:OM_Observation</a:t>
            </a:r>
            <a:r>
              <a:rPr lang="de-DE" sz="1200" dirty="0" smtClean="0">
                <a:solidFill>
                  <a:srgbClr val="0000FF"/>
                </a:solidFill>
                <a:highlight>
                  <a:srgbClr val="FFFFFF"/>
                </a:highlight>
              </a:rPr>
              <a:t>&gt;</a:t>
            </a:r>
            <a:endParaRPr lang="de-DE" sz="1100" b="1" dirty="0">
              <a:solidFill>
                <a:srgbClr val="000000"/>
              </a:solidFill>
              <a:highlight>
                <a:srgbClr val="FFFFFF"/>
              </a:highlight>
            </a:endParaRPr>
          </a:p>
        </p:txBody>
      </p:sp>
    </p:spTree>
    <p:extLst>
      <p:ext uri="{BB962C8B-B14F-4D97-AF65-F5344CB8AC3E}">
        <p14:creationId xmlns:p14="http://schemas.microsoft.com/office/powerpoint/2010/main" val="2414038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Sensor Model Language (SensorML)</a:t>
            </a:r>
            <a:br>
              <a:rPr lang="de-DE"/>
            </a:br>
            <a:r>
              <a:rPr lang="de-DE" smtClean="0"/>
              <a:t>Version 1.0.0</a:t>
            </a:r>
            <a:r>
              <a:rPr lang="de-DE"/>
              <a:t>, OGC Sensor Model Language</a:t>
            </a:r>
          </a:p>
        </p:txBody>
      </p:sp>
      <p:sp>
        <p:nvSpPr>
          <p:cNvPr id="3" name="Inhaltsplatzhalter 2"/>
          <p:cNvSpPr>
            <a:spLocks noGrp="1"/>
          </p:cNvSpPr>
          <p:nvPr>
            <p:ph idx="1"/>
          </p:nvPr>
        </p:nvSpPr>
        <p:spPr/>
        <p:txBody>
          <a:bodyPr/>
          <a:lstStyle/>
          <a:p>
            <a:r>
              <a:rPr lang="de-DE"/>
              <a:t>dient der standardisierten Beschreibung von Sensoren und von Verarbeitungsschritten, die auf Beobachtungs- und Messwerte angewendet werden. Die Hauptanwendung von SensorML besteht somit in der Kodierung der Metadaten von Sensoren bzw. von Beobachtungs- und Messprozessen</a:t>
            </a:r>
          </a:p>
        </p:txBody>
      </p:sp>
      <p:sp>
        <p:nvSpPr>
          <p:cNvPr id="4" name="Rechteck 3"/>
          <p:cNvSpPr/>
          <p:nvPr/>
        </p:nvSpPr>
        <p:spPr>
          <a:xfrm>
            <a:off x="7337648" y="260648"/>
            <a:ext cx="1562944" cy="338554"/>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smtClean="0">
                <a:latin typeface="Calibri" panose="020F0502020204030204" pitchFamily="34" charset="0"/>
              </a:rPr>
              <a:t>GDI-DE-optional</a:t>
            </a:r>
            <a:endParaRPr lang="de-DE" sz="1600">
              <a:latin typeface="Calibri" panose="020F0502020204030204" pitchFamily="34" charset="0"/>
            </a:endParaRPr>
          </a:p>
        </p:txBody>
      </p:sp>
    </p:spTree>
    <p:extLst>
      <p:ext uri="{BB962C8B-B14F-4D97-AF65-F5344CB8AC3E}">
        <p14:creationId xmlns:p14="http://schemas.microsoft.com/office/powerpoint/2010/main" val="21151240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Metadaten</a:t>
            </a:r>
          </a:p>
        </p:txBody>
      </p:sp>
      <p:sp>
        <p:nvSpPr>
          <p:cNvPr id="3" name="Inhaltsplatzhalter 2"/>
          <p:cNvSpPr>
            <a:spLocks noGrp="1"/>
          </p:cNvSpPr>
          <p:nvPr>
            <p:ph idx="1"/>
          </p:nvPr>
        </p:nvSpPr>
        <p:spPr/>
        <p:txBody>
          <a:bodyPr/>
          <a:lstStyle/>
          <a:p>
            <a:r>
              <a:rPr lang="de-DE"/>
              <a:t>ISO/TS 19139:2007 Geographic Information – Metadata – XML Schema </a:t>
            </a:r>
            <a:r>
              <a:rPr lang="de-DE" smtClean="0"/>
              <a:t>Implementation</a:t>
            </a:r>
          </a:p>
          <a:p>
            <a:endParaRPr lang="de-DE"/>
          </a:p>
          <a:p>
            <a:endParaRPr lang="de-DE" smtClean="0"/>
          </a:p>
          <a:p>
            <a:endParaRPr lang="de-DE"/>
          </a:p>
          <a:p>
            <a:r>
              <a:rPr lang="de-DE"/>
              <a:t>ISO 19115-1 bis 4:2014 Geographic Information – Metadata</a:t>
            </a:r>
          </a:p>
        </p:txBody>
      </p:sp>
    </p:spTree>
    <p:extLst>
      <p:ext uri="{BB962C8B-B14F-4D97-AF65-F5344CB8AC3E}">
        <p14:creationId xmlns:p14="http://schemas.microsoft.com/office/powerpoint/2010/main" val="5865129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Formate der Visualisierungsvorschriften für Geodaten</a:t>
            </a:r>
          </a:p>
        </p:txBody>
      </p:sp>
      <p:sp>
        <p:nvSpPr>
          <p:cNvPr id="3" name="Inhaltsplatzhalter 2"/>
          <p:cNvSpPr>
            <a:spLocks noGrp="1"/>
          </p:cNvSpPr>
          <p:nvPr>
            <p:ph idx="1"/>
          </p:nvPr>
        </p:nvSpPr>
        <p:spPr/>
        <p:txBody>
          <a:bodyPr/>
          <a:lstStyle/>
          <a:p>
            <a:r>
              <a:rPr lang="en-US"/>
              <a:t>Standards Symbology Encoding (</a:t>
            </a:r>
            <a:r>
              <a:rPr lang="en-US" smtClean="0"/>
              <a:t>SE) Version </a:t>
            </a:r>
            <a:r>
              <a:rPr lang="de-DE" smtClean="0"/>
              <a:t>1.1.0</a:t>
            </a:r>
            <a:endParaRPr lang="en-US" smtClean="0"/>
          </a:p>
          <a:p>
            <a:endParaRPr lang="en-US"/>
          </a:p>
          <a:p>
            <a:endParaRPr lang="en-US" smtClean="0"/>
          </a:p>
          <a:p>
            <a:endParaRPr lang="en-US"/>
          </a:p>
          <a:p>
            <a:r>
              <a:rPr lang="en-US" smtClean="0"/>
              <a:t>Styled </a:t>
            </a:r>
            <a:r>
              <a:rPr lang="en-US"/>
              <a:t>Layer Descriptor (SLD) Version </a:t>
            </a:r>
            <a:r>
              <a:rPr lang="de-DE"/>
              <a:t>1.1.0</a:t>
            </a:r>
          </a:p>
        </p:txBody>
      </p:sp>
      <p:sp>
        <p:nvSpPr>
          <p:cNvPr id="4" name="Rechteck 3"/>
          <p:cNvSpPr/>
          <p:nvPr/>
        </p:nvSpPr>
        <p:spPr>
          <a:xfrm>
            <a:off x="7337648" y="1260049"/>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5" name="Rechteck 4"/>
          <p:cNvSpPr/>
          <p:nvPr/>
        </p:nvSpPr>
        <p:spPr>
          <a:xfrm>
            <a:off x="7329536" y="2700209"/>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6" name="Textfeld 5"/>
          <p:cNvSpPr txBox="1"/>
          <p:nvPr/>
        </p:nvSpPr>
        <p:spPr>
          <a:xfrm>
            <a:off x="772160" y="4282440"/>
            <a:ext cx="7903528" cy="1754326"/>
          </a:xfrm>
          <a:prstGeom prst="rect">
            <a:avLst/>
          </a:prstGeom>
          <a:noFill/>
        </p:spPr>
        <p:txBody>
          <a:bodyPr wrap="square" rtlCol="0">
            <a:spAutoFit/>
          </a:bodyPr>
          <a:lstStyle/>
          <a:p>
            <a:r>
              <a:rPr lang="de-DE" dirty="0" smtClean="0"/>
              <a:t>Beispiele dazu: siehe separate Präsentation „OGC-Standards“, Abschnitt WMS</a:t>
            </a:r>
          </a:p>
          <a:p>
            <a:endParaRPr lang="de-DE" dirty="0"/>
          </a:p>
          <a:p>
            <a:r>
              <a:rPr lang="de-DE" dirty="0" smtClean="0"/>
              <a:t>Daneben:</a:t>
            </a:r>
          </a:p>
          <a:p>
            <a:pPr marL="285750" indent="-285750">
              <a:buFont typeface="Arial" panose="020B0604020202020204" pitchFamily="34" charset="0"/>
              <a:buChar char="•"/>
            </a:pPr>
            <a:r>
              <a:rPr lang="de-DE" dirty="0" err="1" smtClean="0"/>
              <a:t>MapBox</a:t>
            </a:r>
            <a:r>
              <a:rPr lang="de-DE" dirty="0" smtClean="0"/>
              <a:t>-Styles</a:t>
            </a:r>
          </a:p>
          <a:p>
            <a:pPr marL="285750" indent="-285750">
              <a:buFont typeface="Arial" panose="020B0604020202020204" pitchFamily="34" charset="0"/>
              <a:buChar char="•"/>
            </a:pPr>
            <a:r>
              <a:rPr lang="de-DE" dirty="0" err="1" smtClean="0"/>
              <a:t>CartoCSS</a:t>
            </a:r>
            <a:endParaRPr lang="de-DE" dirty="0"/>
          </a:p>
        </p:txBody>
      </p:sp>
    </p:spTree>
    <p:extLst>
      <p:ext uri="{BB962C8B-B14F-4D97-AF65-F5344CB8AC3E}">
        <p14:creationId xmlns:p14="http://schemas.microsoft.com/office/powerpoint/2010/main" val="4227046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altLang="de-DE" dirty="0" err="1" smtClean="0"/>
              <a:t>Zusammenfassung</a:t>
            </a:r>
            <a:r>
              <a:rPr lang="en-US" altLang="de-DE" dirty="0" smtClean="0"/>
              <a:t>: Format/</a:t>
            </a:r>
            <a:r>
              <a:rPr lang="en-US" altLang="de-DE" dirty="0" err="1" smtClean="0"/>
              <a:t>Kodierungen</a:t>
            </a:r>
            <a:endParaRPr lang="de-DE" altLang="de-DE" dirty="0" smtClean="0"/>
          </a:p>
        </p:txBody>
      </p:sp>
      <p:sp>
        <p:nvSpPr>
          <p:cNvPr id="32771" name="Rectangle 3"/>
          <p:cNvSpPr>
            <a:spLocks noGrp="1" noChangeArrowheads="1"/>
          </p:cNvSpPr>
          <p:nvPr>
            <p:ph type="body" idx="4294967295"/>
          </p:nvPr>
        </p:nvSpPr>
        <p:spPr/>
        <p:txBody>
          <a:bodyPr/>
          <a:lstStyle/>
          <a:p>
            <a:pPr eaLnBrk="1" hangingPunct="1"/>
            <a:r>
              <a:rPr lang="de-DE" altLang="de-DE" dirty="0" smtClean="0"/>
              <a:t>Grundlage für eine ganze Reihe von Formaten: </a:t>
            </a:r>
            <a:endParaRPr lang="de-DE" altLang="de-DE" dirty="0"/>
          </a:p>
          <a:p>
            <a:pPr lvl="1" eaLnBrk="1" hangingPunct="1"/>
            <a:r>
              <a:rPr lang="de-DE" altLang="de-DE" dirty="0" smtClean="0"/>
              <a:t>XML</a:t>
            </a:r>
          </a:p>
          <a:p>
            <a:pPr lvl="2" eaLnBrk="1" hangingPunct="1"/>
            <a:r>
              <a:rPr lang="de-DE" altLang="de-DE" dirty="0" smtClean="0"/>
              <a:t>GML</a:t>
            </a:r>
          </a:p>
          <a:p>
            <a:pPr lvl="2" eaLnBrk="1" hangingPunct="1"/>
            <a:r>
              <a:rPr lang="de-DE" altLang="de-DE" dirty="0" err="1" smtClean="0"/>
              <a:t>Geo</a:t>
            </a:r>
            <a:r>
              <a:rPr lang="de-DE" altLang="de-DE" dirty="0" smtClean="0"/>
              <a:t> </a:t>
            </a:r>
            <a:r>
              <a:rPr lang="de-DE" altLang="de-DE" dirty="0"/>
              <a:t>+ RSS/Atom = </a:t>
            </a:r>
            <a:r>
              <a:rPr lang="de-DE" altLang="de-DE" dirty="0" err="1" smtClean="0"/>
              <a:t>GeoRSS</a:t>
            </a:r>
            <a:endParaRPr lang="de-DE" altLang="de-DE" dirty="0" smtClean="0"/>
          </a:p>
          <a:p>
            <a:pPr lvl="2" eaLnBrk="1" hangingPunct="1"/>
            <a:r>
              <a:rPr lang="de-DE" altLang="de-DE" dirty="0" smtClean="0"/>
              <a:t>…</a:t>
            </a:r>
            <a:endParaRPr lang="de-DE" altLang="de-DE" dirty="0"/>
          </a:p>
          <a:p>
            <a:pPr lvl="1" eaLnBrk="1" hangingPunct="1"/>
            <a:r>
              <a:rPr lang="de-DE" altLang="de-DE" dirty="0" smtClean="0"/>
              <a:t>JSON</a:t>
            </a:r>
          </a:p>
          <a:p>
            <a:pPr lvl="2" eaLnBrk="1" hangingPunct="1"/>
            <a:r>
              <a:rPr lang="de-DE" altLang="de-DE" dirty="0" err="1" smtClean="0"/>
              <a:t>Geo</a:t>
            </a:r>
            <a:r>
              <a:rPr lang="de-DE" altLang="de-DE" dirty="0" smtClean="0"/>
              <a:t> </a:t>
            </a:r>
            <a:r>
              <a:rPr lang="de-DE" altLang="de-DE" dirty="0"/>
              <a:t>+ JSON = </a:t>
            </a:r>
            <a:r>
              <a:rPr lang="de-DE" altLang="de-DE" dirty="0" err="1"/>
              <a:t>GeoJSON</a:t>
            </a:r>
            <a:endParaRPr lang="de-DE" altLang="de-DE" dirty="0"/>
          </a:p>
          <a:p>
            <a:pPr lvl="1" eaLnBrk="1" hangingPunct="1"/>
            <a:endParaRPr lang="de-DE" altLang="de-DE" dirty="0"/>
          </a:p>
          <a:p>
            <a:pPr eaLnBrk="1" hangingPunct="1"/>
            <a:r>
              <a:rPr lang="de-DE" altLang="de-DE" dirty="0" smtClean="0"/>
              <a:t>Welche Formate sind wichtig?</a:t>
            </a:r>
          </a:p>
          <a:p>
            <a:pPr eaLnBrk="1" hangingPunct="1"/>
            <a:r>
              <a:rPr lang="de-DE" altLang="de-DE" dirty="0" smtClean="0"/>
              <a:t>Für welche Datenarten sind welche Formate geeignet?</a:t>
            </a:r>
          </a:p>
          <a:p>
            <a:pPr eaLnBrk="1" hangingPunct="1"/>
            <a:endParaRPr lang="de-DE" altLang="de-DE" dirty="0" smtClean="0"/>
          </a:p>
          <a:p>
            <a:pPr eaLnBrk="1" hangingPunct="1"/>
            <a:endParaRPr lang="de-DE" altLang="de-DE" dirty="0" smtClean="0"/>
          </a:p>
        </p:txBody>
      </p:sp>
    </p:spTree>
    <p:extLst>
      <p:ext uri="{BB962C8B-B14F-4D97-AF65-F5344CB8AC3E}">
        <p14:creationId xmlns:p14="http://schemas.microsoft.com/office/powerpoint/2010/main" val="397949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381000" y="1524000"/>
            <a:ext cx="4038600" cy="4038600"/>
          </a:xfrm>
        </p:spPr>
        <p:txBody>
          <a:bodyPr/>
          <a:lstStyle/>
          <a:p>
            <a:pPr eaLnBrk="1" hangingPunct="1">
              <a:lnSpc>
                <a:spcPct val="90000"/>
              </a:lnSpc>
            </a:pPr>
            <a:r>
              <a:rPr lang="de-DE" altLang="de-DE" sz="1600" smtClean="0"/>
              <a:t>Oracle Spatial Object</a:t>
            </a:r>
          </a:p>
          <a:p>
            <a:pPr eaLnBrk="1" hangingPunct="1">
              <a:lnSpc>
                <a:spcPct val="90000"/>
              </a:lnSpc>
            </a:pPr>
            <a:r>
              <a:rPr lang="de-DE" altLang="de-DE" sz="1600" smtClean="0"/>
              <a:t>Oracle Spatial Relational</a:t>
            </a:r>
          </a:p>
          <a:p>
            <a:pPr eaLnBrk="1" hangingPunct="1">
              <a:lnSpc>
                <a:spcPct val="90000"/>
              </a:lnSpc>
            </a:pPr>
            <a:r>
              <a:rPr lang="de-DE" altLang="de-DE" sz="1600" smtClean="0"/>
              <a:t>Oracle SQL Loader ASCII</a:t>
            </a:r>
          </a:p>
          <a:p>
            <a:pPr eaLnBrk="1" hangingPunct="1">
              <a:lnSpc>
                <a:spcPct val="90000"/>
              </a:lnSpc>
            </a:pPr>
            <a:r>
              <a:rPr lang="de-DE" altLang="de-DE" sz="1600" smtClean="0"/>
              <a:t>Oracle Tables (nonspatial)</a:t>
            </a:r>
          </a:p>
          <a:p>
            <a:pPr eaLnBrk="1" hangingPunct="1">
              <a:lnSpc>
                <a:spcPct val="90000"/>
              </a:lnSpc>
            </a:pPr>
            <a:r>
              <a:rPr lang="de-DE" altLang="de-DE" sz="1600" smtClean="0"/>
              <a:t>PenMetrics GRD</a:t>
            </a:r>
          </a:p>
          <a:p>
            <a:pPr eaLnBrk="1" hangingPunct="1">
              <a:lnSpc>
                <a:spcPct val="90000"/>
              </a:lnSpc>
            </a:pPr>
            <a:r>
              <a:rPr lang="de-DE" altLang="de-DE" sz="1600" smtClean="0"/>
              <a:t>PHOCUS PHODAT</a:t>
            </a:r>
          </a:p>
          <a:p>
            <a:pPr eaLnBrk="1" hangingPunct="1">
              <a:lnSpc>
                <a:spcPct val="90000"/>
              </a:lnSpc>
            </a:pPr>
            <a:r>
              <a:rPr lang="de-DE" altLang="de-DE" sz="1600" smtClean="0"/>
              <a:t>PNG/GIF</a:t>
            </a:r>
          </a:p>
          <a:p>
            <a:pPr eaLnBrk="1" hangingPunct="1">
              <a:lnSpc>
                <a:spcPct val="90000"/>
              </a:lnSpc>
            </a:pPr>
            <a:r>
              <a:rPr lang="de-DE" altLang="de-DE" sz="1600" smtClean="0"/>
              <a:t>REGIS</a:t>
            </a:r>
          </a:p>
          <a:p>
            <a:pPr eaLnBrk="1" hangingPunct="1">
              <a:lnSpc>
                <a:spcPct val="90000"/>
              </a:lnSpc>
            </a:pPr>
            <a:r>
              <a:rPr lang="de-DE" altLang="de-DE" sz="1600" smtClean="0"/>
              <a:t>S-57</a:t>
            </a:r>
          </a:p>
          <a:p>
            <a:pPr eaLnBrk="1" hangingPunct="1">
              <a:lnSpc>
                <a:spcPct val="90000"/>
              </a:lnSpc>
            </a:pPr>
            <a:r>
              <a:rPr lang="de-DE" altLang="de-DE" sz="1600" smtClean="0"/>
              <a:t>SAIF</a:t>
            </a:r>
          </a:p>
          <a:p>
            <a:pPr eaLnBrk="1" hangingPunct="1">
              <a:lnSpc>
                <a:spcPct val="90000"/>
              </a:lnSpc>
            </a:pPr>
            <a:r>
              <a:rPr lang="de-DE" altLang="de-DE" sz="1600" smtClean="0"/>
              <a:t>SFCOM</a:t>
            </a:r>
          </a:p>
          <a:p>
            <a:pPr eaLnBrk="1" hangingPunct="1">
              <a:lnSpc>
                <a:spcPct val="90000"/>
              </a:lnSpc>
            </a:pPr>
            <a:r>
              <a:rPr lang="de-DE" altLang="de-DE" sz="1600" smtClean="0"/>
              <a:t>SDTS</a:t>
            </a:r>
          </a:p>
          <a:p>
            <a:pPr eaLnBrk="1" hangingPunct="1">
              <a:lnSpc>
                <a:spcPct val="90000"/>
              </a:lnSpc>
            </a:pPr>
            <a:r>
              <a:rPr lang="de-DE" altLang="de-DE" sz="1600" smtClean="0"/>
              <a:t>Seisworks</a:t>
            </a:r>
          </a:p>
          <a:p>
            <a:pPr eaLnBrk="1" hangingPunct="1">
              <a:lnSpc>
                <a:spcPct val="90000"/>
              </a:lnSpc>
            </a:pPr>
            <a:r>
              <a:rPr lang="de-DE" altLang="de-DE" sz="1600" smtClean="0"/>
              <a:t>Shockwave Flash</a:t>
            </a:r>
          </a:p>
          <a:p>
            <a:pPr eaLnBrk="1" hangingPunct="1">
              <a:lnSpc>
                <a:spcPct val="90000"/>
              </a:lnSpc>
            </a:pPr>
            <a:r>
              <a:rPr lang="de-DE" altLang="de-DE" sz="1600" smtClean="0"/>
              <a:t>Swedish KF85</a:t>
            </a:r>
          </a:p>
          <a:p>
            <a:pPr eaLnBrk="1" hangingPunct="1">
              <a:lnSpc>
                <a:spcPct val="90000"/>
              </a:lnSpc>
            </a:pPr>
            <a:endParaRPr lang="de-DE" altLang="de-DE" sz="1600" smtClean="0"/>
          </a:p>
        </p:txBody>
      </p:sp>
      <p:sp>
        <p:nvSpPr>
          <p:cNvPr id="10243" name="Fußzeilenplatzhalter 4"/>
          <p:cNvSpPr>
            <a:spLocks noGrp="1"/>
          </p:cNvSpPr>
          <p:nvPr>
            <p:ph type="ftr" sz="quarter" idx="11"/>
          </p:nvPr>
        </p:nvSpPr>
        <p:spPr>
          <a:xfrm>
            <a:off x="565150" y="6381750"/>
            <a:ext cx="1905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l">
              <a:spcBef>
                <a:spcPct val="0"/>
              </a:spcBef>
              <a:buClrTx/>
              <a:buSzTx/>
              <a:buFontTx/>
              <a:buNone/>
            </a:pPr>
            <a:r>
              <a:rPr lang="de-DE" altLang="de-DE" smtClean="0">
                <a:latin typeface="Arial" charset="0"/>
              </a:rPr>
              <a:t>Prof. Dr.-Ing. Franz-Josef Behr</a:t>
            </a:r>
          </a:p>
        </p:txBody>
      </p:sp>
      <p:sp>
        <p:nvSpPr>
          <p:cNvPr id="10244" name="Foliennummernplatzhalter 5"/>
          <p:cNvSpPr>
            <a:spLocks noGrp="1"/>
          </p:cNvSpPr>
          <p:nvPr>
            <p:ph type="sldNum" sz="quarter" idx="12"/>
          </p:nvPr>
        </p:nvSpPr>
        <p:spPr>
          <a:xfrm>
            <a:off x="3098800" y="6381750"/>
            <a:ext cx="2895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algn="ctr">
              <a:spcBef>
                <a:spcPct val="0"/>
              </a:spcBef>
              <a:buClrTx/>
              <a:buSzTx/>
              <a:buFontTx/>
              <a:buNone/>
            </a:pPr>
            <a:fld id="{8A9AD0F1-4E3D-46DD-A49F-550BB9C34548}" type="slidenum">
              <a:rPr lang="de-DE" altLang="de-DE" smtClean="0">
                <a:latin typeface="Arial" charset="0"/>
              </a:rPr>
              <a:pPr algn="ctr">
                <a:spcBef>
                  <a:spcPct val="0"/>
                </a:spcBef>
                <a:buClrTx/>
                <a:buSzTx/>
                <a:buFontTx/>
                <a:buNone/>
              </a:pPr>
              <a:t>8</a:t>
            </a:fld>
            <a:endParaRPr lang="de-DE" altLang="de-DE" smtClean="0">
              <a:latin typeface="Arial" charset="0"/>
            </a:endParaRPr>
          </a:p>
        </p:txBody>
      </p:sp>
      <p:sp>
        <p:nvSpPr>
          <p:cNvPr id="10245" name="Rectangle 2"/>
          <p:cNvSpPr>
            <a:spLocks noGrp="1" noChangeArrowheads="1"/>
          </p:cNvSpPr>
          <p:nvPr>
            <p:ph type="title"/>
          </p:nvPr>
        </p:nvSpPr>
        <p:spPr/>
        <p:txBody>
          <a:bodyPr/>
          <a:lstStyle/>
          <a:p>
            <a:pPr eaLnBrk="1" hangingPunct="1"/>
            <a:r>
              <a:rPr lang="de-DE" altLang="de-DE" smtClean="0"/>
              <a:t>Einige Vertreter … IV</a:t>
            </a:r>
          </a:p>
        </p:txBody>
      </p:sp>
      <p:sp>
        <p:nvSpPr>
          <p:cNvPr id="10246" name="Rectangle 4"/>
          <p:cNvSpPr>
            <a:spLocks noGrp="1" noChangeArrowheads="1"/>
          </p:cNvSpPr>
          <p:nvPr>
            <p:ph type="body" sz="half" idx="2"/>
          </p:nvPr>
        </p:nvSpPr>
        <p:spPr>
          <a:xfrm>
            <a:off x="4572000" y="1524000"/>
            <a:ext cx="4038600" cy="4038600"/>
          </a:xfrm>
        </p:spPr>
        <p:txBody>
          <a:bodyPr/>
          <a:lstStyle/>
          <a:p>
            <a:pPr eaLnBrk="1" hangingPunct="1">
              <a:lnSpc>
                <a:spcPct val="90000"/>
              </a:lnSpc>
            </a:pPr>
            <a:r>
              <a:rPr lang="de-DE" altLang="de-DE" sz="1600" dirty="0" err="1" smtClean="0"/>
              <a:t>Swedish</a:t>
            </a:r>
            <a:r>
              <a:rPr lang="de-DE" altLang="de-DE" sz="1600" dirty="0" smtClean="0"/>
              <a:t> MASIK</a:t>
            </a:r>
          </a:p>
          <a:p>
            <a:pPr eaLnBrk="1" hangingPunct="1">
              <a:lnSpc>
                <a:spcPct val="90000"/>
              </a:lnSpc>
            </a:pPr>
            <a:r>
              <a:rPr lang="de-DE" altLang="de-DE" sz="1600" dirty="0" smtClean="0"/>
              <a:t>SICAD/SQD </a:t>
            </a:r>
          </a:p>
          <a:p>
            <a:pPr eaLnBrk="1" hangingPunct="1">
              <a:lnSpc>
                <a:spcPct val="90000"/>
              </a:lnSpc>
            </a:pPr>
            <a:r>
              <a:rPr lang="de-DE" altLang="de-DE" sz="1600" dirty="0" smtClean="0"/>
              <a:t>SLF </a:t>
            </a:r>
          </a:p>
          <a:p>
            <a:pPr eaLnBrk="1" hangingPunct="1">
              <a:lnSpc>
                <a:spcPct val="90000"/>
              </a:lnSpc>
            </a:pPr>
            <a:r>
              <a:rPr lang="de-DE" altLang="de-DE" sz="1600" dirty="0" smtClean="0"/>
              <a:t>SOTF (GML-2)</a:t>
            </a:r>
          </a:p>
          <a:p>
            <a:pPr eaLnBrk="1" hangingPunct="1">
              <a:lnSpc>
                <a:spcPct val="90000"/>
              </a:lnSpc>
            </a:pPr>
            <a:r>
              <a:rPr lang="de-DE" altLang="de-DE" sz="1600" dirty="0" smtClean="0"/>
              <a:t>SPANS </a:t>
            </a:r>
          </a:p>
          <a:p>
            <a:pPr eaLnBrk="1" hangingPunct="1">
              <a:lnSpc>
                <a:spcPct val="90000"/>
              </a:lnSpc>
            </a:pPr>
            <a:r>
              <a:rPr lang="de-DE" altLang="de-DE" sz="1600" dirty="0" smtClean="0"/>
              <a:t>TIGER/Line</a:t>
            </a:r>
          </a:p>
          <a:p>
            <a:pPr eaLnBrk="1" hangingPunct="1">
              <a:lnSpc>
                <a:spcPct val="90000"/>
              </a:lnSpc>
            </a:pPr>
            <a:r>
              <a:rPr lang="de-DE" altLang="de-DE" sz="1600" dirty="0" smtClean="0"/>
              <a:t>VALIS/ASC</a:t>
            </a:r>
          </a:p>
          <a:p>
            <a:pPr eaLnBrk="1" hangingPunct="1">
              <a:lnSpc>
                <a:spcPct val="90000"/>
              </a:lnSpc>
            </a:pPr>
            <a:r>
              <a:rPr lang="de-DE" altLang="de-DE" sz="1600" dirty="0" smtClean="0"/>
              <a:t>VML</a:t>
            </a:r>
          </a:p>
          <a:p>
            <a:pPr eaLnBrk="1" hangingPunct="1">
              <a:lnSpc>
                <a:spcPct val="90000"/>
              </a:lnSpc>
            </a:pPr>
            <a:r>
              <a:rPr lang="de-DE" altLang="de-DE" sz="1600" dirty="0" smtClean="0"/>
              <a:t>VPF (WVSPLUS, VMAP0, VMAP1, VMAP2, UVMAP, DNC, FFD, DVP, VRF, DCW)</a:t>
            </a:r>
          </a:p>
          <a:p>
            <a:pPr eaLnBrk="1" hangingPunct="1">
              <a:lnSpc>
                <a:spcPct val="90000"/>
              </a:lnSpc>
            </a:pPr>
            <a:r>
              <a:rPr lang="de-DE" altLang="de-DE" sz="1600" dirty="0" smtClean="0"/>
              <a:t>VRML</a:t>
            </a:r>
          </a:p>
          <a:p>
            <a:pPr eaLnBrk="1" hangingPunct="1">
              <a:lnSpc>
                <a:spcPct val="90000"/>
              </a:lnSpc>
            </a:pPr>
            <a:r>
              <a:rPr lang="de-DE" altLang="de-DE" sz="1600" b="1" dirty="0" smtClean="0"/>
              <a:t>XML</a:t>
            </a:r>
          </a:p>
          <a:p>
            <a:pPr eaLnBrk="1" hangingPunct="1">
              <a:lnSpc>
                <a:spcPct val="90000"/>
              </a:lnSpc>
            </a:pPr>
            <a:r>
              <a:rPr lang="de-DE" altLang="de-DE" sz="1600" b="1" dirty="0" err="1"/>
              <a:t>XPlanung</a:t>
            </a:r>
            <a:endParaRPr lang="de-DE" altLang="de-DE" sz="1600" b="1" dirty="0" smtClean="0"/>
          </a:p>
          <a:p>
            <a:pPr eaLnBrk="1" hangingPunct="1">
              <a:lnSpc>
                <a:spcPct val="90000"/>
              </a:lnSpc>
            </a:pPr>
            <a:r>
              <a:rPr lang="de-DE" altLang="de-DE" sz="1600" dirty="0" err="1" smtClean="0"/>
              <a:t>Zycor</a:t>
            </a:r>
            <a:r>
              <a:rPr lang="de-DE" altLang="de-DE" sz="1600" dirty="0" smtClean="0"/>
              <a:t> Z-</a:t>
            </a:r>
            <a:r>
              <a:rPr lang="de-DE" altLang="de-DE" sz="1600" dirty="0" err="1" smtClean="0"/>
              <a:t>Map</a:t>
            </a:r>
            <a:endParaRPr lang="de-DE" altLang="de-DE" sz="1600" dirty="0" smtClean="0"/>
          </a:p>
          <a:p>
            <a:pPr eaLnBrk="1" hangingPunct="1">
              <a:lnSpc>
                <a:spcPct val="90000"/>
              </a:lnSpc>
            </a:pPr>
            <a:r>
              <a:rPr lang="de-DE" altLang="de-DE" sz="1600" dirty="0" smtClean="0"/>
              <a:t>Microsoft MapPoint 2002</a:t>
            </a:r>
          </a:p>
        </p:txBody>
      </p:sp>
      <p:sp>
        <p:nvSpPr>
          <p:cNvPr id="8" name="Geschweifte Klammer rechts 7"/>
          <p:cNvSpPr/>
          <p:nvPr/>
        </p:nvSpPr>
        <p:spPr>
          <a:xfrm>
            <a:off x="3059113" y="1557338"/>
            <a:ext cx="144462" cy="1150937"/>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248" name="Text Box 9"/>
          <p:cNvSpPr txBox="1">
            <a:spLocks noChangeArrowheads="1"/>
          </p:cNvSpPr>
          <p:nvPr/>
        </p:nvSpPr>
        <p:spPr bwMode="auto">
          <a:xfrm>
            <a:off x="3276600" y="18446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ts val="600"/>
              </a:spcBef>
              <a:buClr>
                <a:schemeClr val="accent1"/>
              </a:buClr>
              <a:buSzPct val="70000"/>
              <a:buFont typeface="Wingdings" pitchFamily="2" charset="2"/>
              <a:buChar char="n"/>
              <a:defRPr>
                <a:solidFill>
                  <a:schemeClr val="tx1"/>
                </a:solidFill>
                <a:latin typeface="Calibri" pitchFamily="34" charset="0"/>
              </a:defRPr>
            </a:lvl1pPr>
            <a:lvl2pPr marL="742950" indent="-285750" eaLnBrk="0" hangingPunct="0">
              <a:spcBef>
                <a:spcPts val="600"/>
              </a:spcBef>
              <a:buClr>
                <a:schemeClr val="hlink"/>
              </a:buClr>
              <a:buSzPct val="65000"/>
              <a:buFont typeface="Wingdings" pitchFamily="2" charset="2"/>
              <a:buChar char="¡"/>
              <a:defRPr>
                <a:solidFill>
                  <a:schemeClr val="tx1"/>
                </a:solidFill>
                <a:latin typeface="Calibri" pitchFamily="34" charset="0"/>
              </a:defRPr>
            </a:lvl2pPr>
            <a:lvl3pPr marL="11430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3pPr>
            <a:lvl4pPr marL="1600200" indent="-228600" eaLnBrk="0" hangingPunct="0">
              <a:spcBef>
                <a:spcPts val="600"/>
              </a:spcBef>
              <a:buClr>
                <a:schemeClr val="hlink"/>
              </a:buClr>
              <a:buSzPct val="75000"/>
              <a:buFont typeface="Wingdings" pitchFamily="2" charset="2"/>
              <a:buChar char="¡"/>
              <a:defRPr>
                <a:solidFill>
                  <a:schemeClr val="tx1"/>
                </a:solidFill>
                <a:latin typeface="Calibri" pitchFamily="34" charset="0"/>
              </a:defRPr>
            </a:lvl4pPr>
            <a:lvl5pPr marL="2057400" indent="-228600" eaLnBrk="0" hangingPunct="0">
              <a:spcBef>
                <a:spcPts val="600"/>
              </a:spcBef>
              <a:buClr>
                <a:schemeClr val="accent1"/>
              </a:buClr>
              <a:buSzPct val="70000"/>
              <a:buFont typeface="Wingdings" pitchFamily="2" charset="2"/>
              <a:buChar char="n"/>
              <a:defRPr>
                <a:solidFill>
                  <a:schemeClr val="tx1"/>
                </a:solidFill>
                <a:latin typeface="Calibri" pitchFamily="34" charset="0"/>
              </a:defRPr>
            </a:lvl5pPr>
            <a:lvl6pPr marL="25146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6pPr>
            <a:lvl7pPr marL="29718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7pPr>
            <a:lvl8pPr marL="34290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8pPr>
            <a:lvl9pPr marL="3886200" indent="-228600" eaLnBrk="0" fontAlgn="base" hangingPunct="0">
              <a:spcBef>
                <a:spcPts val="600"/>
              </a:spcBef>
              <a:spcAft>
                <a:spcPct val="0"/>
              </a:spcAft>
              <a:buClr>
                <a:schemeClr val="accent1"/>
              </a:buClr>
              <a:buSzPct val="70000"/>
              <a:buFont typeface="Wingdings" pitchFamily="2" charset="2"/>
              <a:buChar char="n"/>
              <a:defRPr>
                <a:solidFill>
                  <a:schemeClr val="tx1"/>
                </a:solidFill>
                <a:latin typeface="Calibri" pitchFamily="34" charset="0"/>
              </a:defRPr>
            </a:lvl9pPr>
          </a:lstStyle>
          <a:p>
            <a:pPr eaLnBrk="1" hangingPunct="1">
              <a:spcBef>
                <a:spcPct val="0"/>
              </a:spcBef>
              <a:buClrTx/>
              <a:buSzTx/>
              <a:buFontTx/>
              <a:buNone/>
            </a:pPr>
            <a:r>
              <a:rPr lang="de-DE" altLang="de-DE" sz="1200" i="1">
                <a:latin typeface="Arial" charset="0"/>
              </a:rPr>
              <a:t>1 Unternehmen, n Formate!</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smtClean="0"/>
              <a:t>Raster based </a:t>
            </a:r>
            <a:r>
              <a:rPr lang="de-DE" altLang="de-DE" dirty="0" err="1"/>
              <a:t>data</a:t>
            </a:r>
            <a:r>
              <a:rPr lang="de-DE" altLang="de-DE" dirty="0"/>
              <a:t> </a:t>
            </a:r>
            <a:r>
              <a:rPr lang="de-DE" altLang="de-DE" dirty="0" err="1"/>
              <a:t>formats</a:t>
            </a:r>
            <a:r>
              <a:rPr lang="de-DE" altLang="de-DE" dirty="0"/>
              <a:t/>
            </a:r>
            <a:br>
              <a:rPr lang="de-DE" altLang="de-DE" dirty="0"/>
            </a:br>
            <a:endParaRPr lang="de-DE" dirty="0"/>
          </a:p>
        </p:txBody>
      </p:sp>
      <p:sp>
        <p:nvSpPr>
          <p:cNvPr id="47107" name="Textplatzhalter 2"/>
          <p:cNvSpPr>
            <a:spLocks noGrp="1"/>
          </p:cNvSpPr>
          <p:nvPr>
            <p:ph type="body" idx="1"/>
          </p:nvPr>
        </p:nvSpPr>
        <p:spPr>
          <a:xfrm>
            <a:off x="722313" y="4143375"/>
            <a:ext cx="7772400" cy="2309813"/>
          </a:xfrm>
        </p:spPr>
        <p:txBody>
          <a:bodyPr/>
          <a:lstStyle/>
          <a:p>
            <a:r>
              <a:rPr lang="de-DE" altLang="de-DE" smtClean="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4"/>
          <p:cNvSpPr>
            <a:spLocks noGrp="1"/>
          </p:cNvSpPr>
          <p:nvPr>
            <p:ph type="title"/>
          </p:nvPr>
        </p:nvSpPr>
        <p:spPr/>
        <p:txBody>
          <a:bodyPr/>
          <a:lstStyle/>
          <a:p>
            <a:r>
              <a:rPr lang="de-DE" altLang="de-DE" smtClean="0"/>
              <a:t>Rasterformate</a:t>
            </a:r>
          </a:p>
        </p:txBody>
      </p:sp>
      <p:sp>
        <p:nvSpPr>
          <p:cNvPr id="48131" name="Inhaltsplatzhalter 5"/>
          <p:cNvSpPr>
            <a:spLocks noGrp="1"/>
          </p:cNvSpPr>
          <p:nvPr>
            <p:ph idx="1"/>
          </p:nvPr>
        </p:nvSpPr>
        <p:spPr/>
        <p:txBody>
          <a:bodyPr/>
          <a:lstStyle/>
          <a:p>
            <a:r>
              <a:rPr lang="de-DE" altLang="de-DE" dirty="0" smtClean="0"/>
              <a:t>Für: </a:t>
            </a:r>
          </a:p>
          <a:p>
            <a:r>
              <a:rPr lang="de-DE" altLang="de-DE" dirty="0" err="1" smtClean="0"/>
              <a:t>Orthophotos</a:t>
            </a:r>
            <a:r>
              <a:rPr lang="de-DE" altLang="de-DE" dirty="0" smtClean="0"/>
              <a:t>, Satellitenaufnahmen, </a:t>
            </a:r>
            <a:br>
              <a:rPr lang="de-DE" altLang="de-DE" dirty="0" smtClean="0"/>
            </a:br>
            <a:r>
              <a:rPr lang="de-DE" altLang="de-DE" dirty="0" smtClean="0"/>
              <a:t>gescannte </a:t>
            </a:r>
            <a:r>
              <a:rPr lang="de-DE" altLang="de-DE" dirty="0"/>
              <a:t>Karten</a:t>
            </a:r>
          </a:p>
          <a:p>
            <a:r>
              <a:rPr lang="de-DE" altLang="de-DE" dirty="0" smtClean="0"/>
              <a:t>Luftbilder, Fotos</a:t>
            </a:r>
            <a:endParaRPr lang="de-DE" altLang="de-DE" dirty="0"/>
          </a:p>
          <a:p>
            <a:endParaRPr lang="de-DE" altLang="de-DE" dirty="0" smtClean="0"/>
          </a:p>
          <a:p>
            <a:r>
              <a:rPr lang="de-DE" altLang="de-DE" dirty="0" err="1" smtClean="0"/>
              <a:t>Lossless</a:t>
            </a:r>
            <a:endParaRPr lang="de-DE" altLang="de-DE" dirty="0" smtClean="0"/>
          </a:p>
          <a:p>
            <a:pPr lvl="1"/>
            <a:r>
              <a:rPr lang="de-DE" altLang="de-DE" dirty="0" smtClean="0"/>
              <a:t>Graphics Interchange Format (GIF)</a:t>
            </a:r>
          </a:p>
          <a:p>
            <a:pPr lvl="1"/>
            <a:r>
              <a:rPr lang="de-DE" altLang="de-DE" dirty="0" smtClean="0"/>
              <a:t>Portable Network Graphics (PNG) - </a:t>
            </a:r>
            <a:r>
              <a:rPr lang="de-DE" dirty="0"/>
              <a:t>INSPIRE-grundlegend</a:t>
            </a:r>
            <a:r>
              <a:rPr lang="de-DE" altLang="de-DE" dirty="0" smtClean="0"/>
              <a:t/>
            </a:r>
            <a:br>
              <a:rPr lang="de-DE" altLang="de-DE" dirty="0" smtClean="0"/>
            </a:br>
            <a:r>
              <a:rPr lang="de-DE" altLang="de-DE" dirty="0" smtClean="0"/>
              <a:t>keine Animation, Transparenz möglich</a:t>
            </a:r>
          </a:p>
          <a:p>
            <a:pPr lvl="1"/>
            <a:r>
              <a:rPr lang="en-US" altLang="de-DE" dirty="0" smtClean="0"/>
              <a:t>Tagged Image File Format (TIFF),</a:t>
            </a:r>
          </a:p>
          <a:p>
            <a:pPr lvl="2"/>
            <a:r>
              <a:rPr lang="en-US" altLang="de-DE" dirty="0" err="1" smtClean="0"/>
              <a:t>Als</a:t>
            </a:r>
            <a:r>
              <a:rPr lang="en-US" altLang="de-DE" dirty="0" smtClean="0"/>
              <a:t> </a:t>
            </a:r>
            <a:r>
              <a:rPr lang="en-US" altLang="de-DE" dirty="0" err="1" smtClean="0"/>
              <a:t>GeoTIFF</a:t>
            </a:r>
            <a:r>
              <a:rPr lang="en-US" altLang="de-DE" dirty="0" smtClean="0"/>
              <a:t>: </a:t>
            </a:r>
            <a:r>
              <a:rPr lang="en-US" altLang="de-DE" dirty="0" err="1" smtClean="0"/>
              <a:t>Ortsbezug</a:t>
            </a:r>
            <a:r>
              <a:rPr lang="en-US" altLang="de-DE" dirty="0" smtClean="0"/>
              <a:t> </a:t>
            </a:r>
            <a:r>
              <a:rPr lang="en-US" altLang="de-DE" dirty="0" err="1" smtClean="0"/>
              <a:t>enthalten</a:t>
            </a:r>
            <a:r>
              <a:rPr lang="en-US" altLang="de-DE" dirty="0" smtClean="0"/>
              <a:t>! </a:t>
            </a:r>
            <a:br>
              <a:rPr lang="en-US" altLang="de-DE" dirty="0" smtClean="0"/>
            </a:br>
            <a:r>
              <a:rPr lang="en-US" altLang="de-DE" dirty="0" smtClean="0"/>
              <a:t>(http://trac.osgeo.org/geotiff/)</a:t>
            </a:r>
            <a:endParaRPr lang="de-DE" altLang="de-DE" dirty="0" smtClean="0"/>
          </a:p>
          <a:p>
            <a:r>
              <a:rPr lang="de-DE" altLang="de-DE" dirty="0" err="1" smtClean="0"/>
              <a:t>With</a:t>
            </a:r>
            <a:r>
              <a:rPr lang="de-DE" altLang="de-DE" dirty="0" smtClean="0"/>
              <a:t> </a:t>
            </a:r>
            <a:r>
              <a:rPr lang="de-DE" altLang="de-DE" dirty="0" err="1" smtClean="0"/>
              <a:t>Losses</a:t>
            </a:r>
            <a:endParaRPr lang="de-DE" altLang="de-DE" dirty="0" smtClean="0"/>
          </a:p>
          <a:p>
            <a:pPr lvl="1"/>
            <a:r>
              <a:rPr lang="de-DE" altLang="de-DE" dirty="0" smtClean="0"/>
              <a:t>JPEG File Interchange Format (https://jpeg.org/jpeg2000/index.html)</a:t>
            </a:r>
            <a:br>
              <a:rPr lang="de-DE" altLang="de-DE" dirty="0" smtClean="0"/>
            </a:br>
            <a:r>
              <a:rPr lang="de-DE" altLang="de-DE" dirty="0" smtClean="0"/>
              <a:t>weitverbreitet für fotoähnliche Bilder mit hoher Variabilität</a:t>
            </a:r>
          </a:p>
        </p:txBody>
      </p:sp>
      <p:sp>
        <p:nvSpPr>
          <p:cNvPr id="4" name="Rechteck 3"/>
          <p:cNvSpPr/>
          <p:nvPr/>
        </p:nvSpPr>
        <p:spPr>
          <a:xfrm>
            <a:off x="7321971" y="3348281"/>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5" name="Rechteck 4"/>
          <p:cNvSpPr/>
          <p:nvPr/>
        </p:nvSpPr>
        <p:spPr>
          <a:xfrm>
            <a:off x="7308304" y="3996353"/>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6" name="Rechteck 5"/>
          <p:cNvSpPr/>
          <p:nvPr/>
        </p:nvSpPr>
        <p:spPr>
          <a:xfrm>
            <a:off x="7308304" y="5004465"/>
            <a:ext cx="1562944" cy="584775"/>
          </a:xfrm>
          <a:prstGeom prst="rect">
            <a:avLst/>
          </a:prstGeom>
          <a:solidFill>
            <a:srgbClr val="CCFF99"/>
          </a:solidFill>
          <a:ln w="3175">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de-DE" sz="1600">
                <a:latin typeface="Calibri" panose="020F0502020204030204" pitchFamily="34" charset="0"/>
              </a:rPr>
              <a:t>GDI-DE-grundlegend</a:t>
            </a:r>
          </a:p>
        </p:txBody>
      </p:sp>
      <p:sp>
        <p:nvSpPr>
          <p:cNvPr id="7" name="Geschweifte Klammer rechts 6"/>
          <p:cNvSpPr/>
          <p:nvPr/>
        </p:nvSpPr>
        <p:spPr bwMode="auto">
          <a:xfrm>
            <a:off x="6156176" y="1691516"/>
            <a:ext cx="432048" cy="657364"/>
          </a:xfrm>
          <a:prstGeom prst="rightBrace">
            <a:avLst/>
          </a:pr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p:txBody>
      </p:sp>
      <p:sp>
        <p:nvSpPr>
          <p:cNvPr id="8" name="Textfeld 7"/>
          <p:cNvSpPr txBox="1"/>
          <p:nvPr/>
        </p:nvSpPr>
        <p:spPr>
          <a:xfrm>
            <a:off x="6732240" y="1831527"/>
            <a:ext cx="1736373" cy="369332"/>
          </a:xfrm>
          <a:prstGeom prst="rect">
            <a:avLst/>
          </a:prstGeom>
          <a:noFill/>
        </p:spPr>
        <p:txBody>
          <a:bodyPr wrap="none" rtlCol="0">
            <a:spAutoFit/>
          </a:bodyPr>
          <a:lstStyle/>
          <a:p>
            <a:r>
              <a:rPr lang="en-US" dirty="0" err="1" smtClean="0"/>
              <a:t>georeferenziert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95536" y="332656"/>
            <a:ext cx="8135937" cy="5400600"/>
          </a:xfrm>
        </p:spPr>
        <p:txBody>
          <a:bodyPr/>
          <a:lstStyle/>
          <a:p>
            <a:pPr marL="0" indent="0">
              <a:buNone/>
            </a:pPr>
            <a:r>
              <a:rPr lang="de-DE" sz="3200" dirty="0" smtClean="0"/>
              <a:t>TIFF/</a:t>
            </a:r>
            <a:r>
              <a:rPr lang="de-DE" sz="3200" dirty="0" err="1" smtClean="0"/>
              <a:t>GeoTIFF</a:t>
            </a:r>
            <a:r>
              <a:rPr lang="de-DE" sz="3200" dirty="0" smtClean="0"/>
              <a:t> (</a:t>
            </a:r>
            <a:r>
              <a:rPr lang="de-DE" altLang="de-DE" sz="3200" dirty="0" err="1" smtClean="0"/>
              <a:t>Tagged</a:t>
            </a:r>
            <a:r>
              <a:rPr lang="de-DE" altLang="de-DE" sz="3200" dirty="0" smtClean="0"/>
              <a:t> Image File Format)</a:t>
            </a:r>
          </a:p>
          <a:p>
            <a:endParaRPr lang="de-DE" dirty="0" smtClean="0"/>
          </a:p>
          <a:p>
            <a:endParaRPr lang="de-DE" dirty="0"/>
          </a:p>
          <a:p>
            <a:r>
              <a:rPr lang="de-DE" dirty="0" smtClean="0"/>
              <a:t>weit verbreitetes Format</a:t>
            </a:r>
          </a:p>
          <a:p>
            <a:r>
              <a:rPr lang="de-DE" dirty="0" smtClean="0"/>
              <a:t>erweiterbar (siehe </a:t>
            </a:r>
            <a:r>
              <a:rPr lang="de-DE" dirty="0" err="1" smtClean="0"/>
              <a:t>GeoTIFF</a:t>
            </a:r>
            <a:r>
              <a:rPr lang="de-DE" dirty="0" smtClean="0"/>
              <a:t>)</a:t>
            </a:r>
          </a:p>
          <a:p>
            <a:r>
              <a:rPr lang="de-DE" dirty="0" smtClean="0"/>
              <a:t>4 verschiedene Grundtypen:</a:t>
            </a:r>
          </a:p>
          <a:p>
            <a:pPr lvl="1"/>
            <a:r>
              <a:rPr lang="de-DE" dirty="0" smtClean="0"/>
              <a:t>Binär, nur Schwarz/Weiß</a:t>
            </a:r>
          </a:p>
          <a:p>
            <a:pPr lvl="1"/>
            <a:r>
              <a:rPr lang="de-DE" dirty="0" smtClean="0"/>
              <a:t>Grauwert-Skala. maximal 256 Grautöne</a:t>
            </a:r>
          </a:p>
          <a:p>
            <a:pPr lvl="1"/>
            <a:r>
              <a:rPr lang="de-DE" dirty="0" smtClean="0"/>
              <a:t>Palette, indizierte Farbskala beschränkt auf 256 Farben</a:t>
            </a:r>
          </a:p>
          <a:p>
            <a:pPr lvl="1"/>
            <a:r>
              <a:rPr lang="de-DE" dirty="0" smtClean="0"/>
              <a:t>RGB (Rot-Grün-Blau Farbskala) bis zu 16,7 Millionen Farben</a:t>
            </a:r>
          </a:p>
          <a:p>
            <a:pPr lvl="1"/>
            <a:r>
              <a:rPr lang="de-DE" dirty="0" smtClean="0"/>
              <a:t>durch Erweiterung auch CMYK-Farbmodell unterstützt</a:t>
            </a:r>
          </a:p>
          <a:p>
            <a:r>
              <a:rPr lang="de-DE" dirty="0" smtClean="0"/>
              <a:t>entweder komprimiert oder nicht-komprimiert. Falls komprimiert werden verschiedenen Kompressionsalgorithmen unterstützt</a:t>
            </a:r>
          </a:p>
          <a:p>
            <a:r>
              <a:rPr lang="de-DE" dirty="0" smtClean="0"/>
              <a:t>auch falls komprimiert, sind TIF-Dateien i.d.R. viel größer als die entsprechenden GIF oder JPEG-Dateien, allerdings ist i.d.R. die Qualität besser</a:t>
            </a:r>
          </a:p>
          <a:p>
            <a:r>
              <a:rPr lang="de-DE" dirty="0" smtClean="0"/>
              <a:t>wahlfreier Zugriff erforderlich, daher nicht </a:t>
            </a:r>
            <a:r>
              <a:rPr lang="de-DE" dirty="0" err="1" smtClean="0"/>
              <a:t>streambar</a:t>
            </a:r>
            <a:endParaRPr lang="de-DE" dirty="0"/>
          </a:p>
        </p:txBody>
      </p:sp>
    </p:spTree>
    <p:extLst>
      <p:ext uri="{BB962C8B-B14F-4D97-AF65-F5344CB8AC3E}">
        <p14:creationId xmlns:p14="http://schemas.microsoft.com/office/powerpoint/2010/main" val="2682391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639741"/>
            <a:ext cx="2193032" cy="2193032"/>
          </a:xfrm>
          <a:prstGeom prst="rect">
            <a:avLst/>
          </a:prstGeom>
        </p:spPr>
      </p:pic>
      <p:sp>
        <p:nvSpPr>
          <p:cNvPr id="4" name="Inhaltsplatzhalter 2"/>
          <p:cNvSpPr txBox="1">
            <a:spLocks/>
          </p:cNvSpPr>
          <p:nvPr/>
        </p:nvSpPr>
        <p:spPr bwMode="auto">
          <a:xfrm>
            <a:off x="539552" y="188640"/>
            <a:ext cx="849694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marL="0" indent="0">
              <a:buFontTx/>
              <a:buNone/>
            </a:pPr>
            <a:r>
              <a:rPr lang="de-DE" sz="3200" kern="0" dirty="0" smtClean="0"/>
              <a:t>GIF (</a:t>
            </a:r>
            <a:r>
              <a:rPr lang="de-DE" altLang="de-DE" sz="3200" kern="0" dirty="0"/>
              <a:t>Graphics Interchange Format)</a:t>
            </a:r>
          </a:p>
          <a:p>
            <a:pPr marL="0" indent="0">
              <a:buNone/>
            </a:pPr>
            <a:endParaRPr lang="de-DE" kern="0" dirty="0" smtClean="0"/>
          </a:p>
          <a:p>
            <a:r>
              <a:rPr lang="de-DE" kern="0" dirty="0" smtClean="0"/>
              <a:t>weit verbreitetes Format, vor allem im Web</a:t>
            </a:r>
          </a:p>
          <a:p>
            <a:r>
              <a:rPr lang="de-DE" kern="0" dirty="0" smtClean="0"/>
              <a:t>8 </a:t>
            </a:r>
            <a:r>
              <a:rPr lang="de-DE" kern="0" dirty="0" err="1" smtClean="0"/>
              <a:t>bit</a:t>
            </a:r>
            <a:r>
              <a:rPr lang="de-DE" kern="0" dirty="0" smtClean="0"/>
              <a:t> pro Pixel, d.h.  maximal 256 Farben-Palette, die frei wählbar sind</a:t>
            </a:r>
          </a:p>
          <a:p>
            <a:r>
              <a:rPr lang="de-DE" kern="0" dirty="0" smtClean="0"/>
              <a:t>eine Farbe kann als transparent spezifiziert werden (voll sichtbar oder komplett durchsichtig)</a:t>
            </a:r>
          </a:p>
          <a:p>
            <a:r>
              <a:rPr lang="de-DE" kern="0" dirty="0" smtClean="0"/>
              <a:t>erlaubt Animation</a:t>
            </a:r>
          </a:p>
          <a:p>
            <a:r>
              <a:rPr lang="de-DE" dirty="0" smtClean="0"/>
              <a:t>„wenn geringe </a:t>
            </a:r>
            <a:r>
              <a:rPr lang="de-DE" dirty="0"/>
              <a:t>Anzahl von Farben benötigt wird, aber transparente Flächen in der Karte vorhanden sind</a:t>
            </a:r>
            <a:r>
              <a:rPr lang="de-DE" dirty="0" smtClean="0"/>
              <a:t>.“</a:t>
            </a:r>
            <a:endParaRPr lang="de-DE" dirty="0"/>
          </a:p>
          <a:p>
            <a:endParaRPr lang="de-DE" kern="0" dirty="0" smtClean="0"/>
          </a:p>
        </p:txBody>
      </p:sp>
      <p:pic>
        <p:nvPicPr>
          <p:cNvPr id="2" name="Grafik 1"/>
          <p:cNvPicPr>
            <a:picLocks noChangeAspect="1"/>
          </p:cNvPicPr>
          <p:nvPr/>
        </p:nvPicPr>
        <p:blipFill>
          <a:blip r:embed="rId3"/>
          <a:stretch>
            <a:fillRect/>
          </a:stretch>
        </p:blipFill>
        <p:spPr>
          <a:xfrm>
            <a:off x="899592" y="3495725"/>
            <a:ext cx="1990212" cy="2357636"/>
          </a:xfrm>
          <a:prstGeom prst="rect">
            <a:avLst/>
          </a:prstGeom>
        </p:spPr>
      </p:pic>
      <p:pic>
        <p:nvPicPr>
          <p:cNvPr id="5" name="Grafik 4"/>
          <p:cNvPicPr>
            <a:picLocks noChangeAspect="1"/>
          </p:cNvPicPr>
          <p:nvPr/>
        </p:nvPicPr>
        <p:blipFill>
          <a:blip r:embed="rId4"/>
          <a:stretch>
            <a:fillRect/>
          </a:stretch>
        </p:blipFill>
        <p:spPr>
          <a:xfrm>
            <a:off x="3635896" y="3495725"/>
            <a:ext cx="1990212" cy="2357636"/>
          </a:xfrm>
          <a:prstGeom prst="rect">
            <a:avLst/>
          </a:prstGeom>
        </p:spPr>
      </p:pic>
      <p:sp>
        <p:nvSpPr>
          <p:cNvPr id="6" name="Textfeld 5"/>
          <p:cNvSpPr txBox="1"/>
          <p:nvPr/>
        </p:nvSpPr>
        <p:spPr>
          <a:xfrm>
            <a:off x="611560" y="6016005"/>
            <a:ext cx="2304256" cy="523220"/>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GIF </a:t>
            </a:r>
            <a:r>
              <a:rPr lang="en-US" sz="1400" dirty="0" err="1" smtClean="0">
                <a:latin typeface="Calibri" panose="020F0502020204030204" pitchFamily="34" charset="0"/>
                <a:cs typeface="Calibri" panose="020F0502020204030204" pitchFamily="34" charset="0"/>
              </a:rPr>
              <a:t>mit</a:t>
            </a:r>
            <a:r>
              <a:rPr lang="en-US" sz="1400" dirty="0" smtClean="0">
                <a:latin typeface="Calibri" panose="020F0502020204030204" pitchFamily="34" charset="0"/>
                <a:cs typeface="Calibri" panose="020F0502020204030204" pitchFamily="34" charset="0"/>
              </a:rPr>
              <a:t> 256 </a:t>
            </a:r>
            <a:r>
              <a:rPr lang="en-US" sz="1400" dirty="0" err="1" smtClean="0">
                <a:latin typeface="Calibri" panose="020F0502020204030204" pitchFamily="34" charset="0"/>
                <a:cs typeface="Calibri" panose="020F0502020204030204" pitchFamily="34" charset="0"/>
              </a:rPr>
              <a:t>Farben</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wirkt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durch</a:t>
            </a:r>
            <a:r>
              <a:rPr lang="en-US" sz="1400" dirty="0" smtClean="0">
                <a:latin typeface="Calibri" panose="020F0502020204030204" pitchFamily="34" charset="0"/>
                <a:cs typeface="Calibri" panose="020F0502020204030204" pitchFamily="34" charset="0"/>
              </a:rPr>
              <a:t> Dithering </a:t>
            </a:r>
            <a:r>
              <a:rPr lang="en-US" sz="1400" dirty="0" err="1" smtClean="0">
                <a:latin typeface="Calibri" panose="020F0502020204030204" pitchFamily="34" charset="0"/>
                <a:cs typeface="Calibri" panose="020F0502020204030204" pitchFamily="34" charset="0"/>
              </a:rPr>
              <a:t>grobkörnig</a:t>
            </a:r>
            <a:endParaRPr lang="en-US" sz="1400" dirty="0">
              <a:latin typeface="Calibri" panose="020F0502020204030204" pitchFamily="34" charset="0"/>
              <a:cs typeface="Calibri" panose="020F0502020204030204" pitchFamily="34" charset="0"/>
            </a:endParaRPr>
          </a:p>
        </p:txBody>
      </p:sp>
      <p:sp>
        <p:nvSpPr>
          <p:cNvPr id="7" name="Textfeld 6"/>
          <p:cNvSpPr txBox="1"/>
          <p:nvPr/>
        </p:nvSpPr>
        <p:spPr>
          <a:xfrm>
            <a:off x="3491880" y="6088013"/>
            <a:ext cx="2376264" cy="307777"/>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JPEG </a:t>
            </a:r>
            <a:r>
              <a:rPr lang="en-US" sz="1400" dirty="0" err="1" smtClean="0">
                <a:latin typeface="Calibri" panose="020F0502020204030204" pitchFamily="34" charset="0"/>
                <a:cs typeface="Calibri" panose="020F0502020204030204" pitchFamily="34" charset="0"/>
              </a:rPr>
              <a:t>ohne</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Fabrbeschränkung</a:t>
            </a:r>
            <a:endParaRPr lang="en-US" sz="1400" dirty="0">
              <a:latin typeface="Calibri" panose="020F0502020204030204" pitchFamily="34" charset="0"/>
              <a:cs typeface="Calibri" panose="020F0502020204030204" pitchFamily="34" charset="0"/>
            </a:endParaRPr>
          </a:p>
        </p:txBody>
      </p:sp>
      <p:sp>
        <p:nvSpPr>
          <p:cNvPr id="8" name="Textfeld 7"/>
          <p:cNvSpPr txBox="1"/>
          <p:nvPr/>
        </p:nvSpPr>
        <p:spPr>
          <a:xfrm>
            <a:off x="6660232" y="6232029"/>
            <a:ext cx="1224951" cy="307777"/>
          </a:xfrm>
          <a:prstGeom prst="rect">
            <a:avLst/>
          </a:prstGeom>
          <a:noFill/>
        </p:spPr>
        <p:txBody>
          <a:bodyPr wrap="none" rtlCol="0">
            <a:spAutoFit/>
          </a:bodyPr>
          <a:lstStyle/>
          <a:p>
            <a:r>
              <a:rPr lang="en-US" sz="1400" dirty="0" smtClean="0">
                <a:latin typeface="Calibri" panose="020F0502020204030204" pitchFamily="34" charset="0"/>
                <a:cs typeface="Calibri" panose="020F0502020204030204" pitchFamily="34" charset="0"/>
              </a:rPr>
              <a:t>GIF Animation</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854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539552" y="188640"/>
            <a:ext cx="813593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marL="0" indent="0">
              <a:buFontTx/>
              <a:buNone/>
            </a:pPr>
            <a:r>
              <a:rPr lang="de-DE" sz="3200" kern="0" dirty="0" smtClean="0"/>
              <a:t>PNG (</a:t>
            </a:r>
            <a:r>
              <a:rPr lang="de-DE" altLang="de-DE" sz="3200" kern="0" dirty="0"/>
              <a:t>Portable Network </a:t>
            </a:r>
            <a:r>
              <a:rPr lang="de-DE" altLang="de-DE" sz="3200" kern="0" dirty="0" smtClean="0"/>
              <a:t>Graphics)</a:t>
            </a:r>
            <a:endParaRPr lang="de-DE" altLang="de-DE" sz="3200" kern="0" dirty="0"/>
          </a:p>
          <a:p>
            <a:pPr marL="0" indent="0">
              <a:buNone/>
            </a:pPr>
            <a:endParaRPr lang="de-DE" kern="0" dirty="0" smtClean="0"/>
          </a:p>
          <a:p>
            <a:r>
              <a:rPr lang="de-DE" kern="0" dirty="0" smtClean="0"/>
              <a:t>i.d.R. kleinere Dateien als GIF bei verlustfreier Kompression</a:t>
            </a:r>
          </a:p>
          <a:p>
            <a:r>
              <a:rPr lang="de-DE" kern="0" dirty="0" smtClean="0"/>
              <a:t>sowohl Graustufen, Farb-Palette als auch RGB-Farben</a:t>
            </a:r>
          </a:p>
          <a:p>
            <a:r>
              <a:rPr lang="de-DE" kern="0" dirty="0" smtClean="0"/>
              <a:t>Alpha-Kanal erlaubt auch Teil-</a:t>
            </a:r>
            <a:r>
              <a:rPr lang="de-DE" b="1" kern="0" dirty="0" smtClean="0"/>
              <a:t>Transparenz</a:t>
            </a:r>
          </a:p>
          <a:p>
            <a:r>
              <a:rPr lang="de-DE" kern="0" dirty="0" smtClean="0"/>
              <a:t>Datei-Integrations-Check (Prüfsummen)</a:t>
            </a:r>
          </a:p>
          <a:p>
            <a:r>
              <a:rPr lang="de-DE" kern="0" dirty="0" err="1" smtClean="0"/>
              <a:t>streambar</a:t>
            </a:r>
            <a:endParaRPr lang="de-DE" kern="0" dirty="0" smtClean="0"/>
          </a:p>
          <a:p>
            <a:r>
              <a:rPr lang="de-DE" kern="0" dirty="0" smtClean="0"/>
              <a:t>keine Animation</a:t>
            </a:r>
          </a:p>
          <a:p>
            <a:endParaRPr lang="de-DE" kern="0" dirty="0" smtClean="0"/>
          </a:p>
          <a:p>
            <a:endParaRPr lang="de-DE" kern="0" dirty="0" smtClean="0"/>
          </a:p>
        </p:txBody>
      </p:sp>
    </p:spTree>
    <p:extLst>
      <p:ext uri="{BB962C8B-B14F-4D97-AF65-F5344CB8AC3E}">
        <p14:creationId xmlns:p14="http://schemas.microsoft.com/office/powerpoint/2010/main" val="7318935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539552" y="188640"/>
            <a:ext cx="813593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marL="0" indent="0">
              <a:buFontTx/>
              <a:buNone/>
            </a:pPr>
            <a:r>
              <a:rPr lang="de-DE" sz="3200" kern="0" dirty="0" smtClean="0"/>
              <a:t>JPEG (Joint </a:t>
            </a:r>
            <a:r>
              <a:rPr lang="de-DE" altLang="de-DE" sz="3200" kern="0" dirty="0" err="1" smtClean="0"/>
              <a:t>Photographic</a:t>
            </a:r>
            <a:r>
              <a:rPr lang="de-DE" altLang="de-DE" sz="3200" kern="0" dirty="0" smtClean="0"/>
              <a:t> </a:t>
            </a:r>
            <a:r>
              <a:rPr lang="de-DE" altLang="de-DE" sz="3200" kern="0" dirty="0" err="1"/>
              <a:t>Experts</a:t>
            </a:r>
            <a:r>
              <a:rPr lang="de-DE" altLang="de-DE" sz="3200" kern="0" dirty="0"/>
              <a:t> Group)</a:t>
            </a:r>
          </a:p>
          <a:p>
            <a:pPr marL="0" indent="0">
              <a:buNone/>
            </a:pPr>
            <a:endParaRPr lang="de-DE" kern="0" dirty="0" smtClean="0"/>
          </a:p>
          <a:p>
            <a:r>
              <a:rPr lang="de-DE" kern="0" dirty="0" smtClean="0"/>
              <a:t>verlustbehaftete Kompression</a:t>
            </a:r>
          </a:p>
          <a:p>
            <a:r>
              <a:rPr lang="de-DE" kern="0" dirty="0" smtClean="0"/>
              <a:t>für Fotos</a:t>
            </a:r>
          </a:p>
          <a:p>
            <a:r>
              <a:rPr lang="de-DE" kern="0" dirty="0" smtClean="0"/>
              <a:t>24 </a:t>
            </a:r>
            <a:r>
              <a:rPr lang="de-DE" kern="0" dirty="0" err="1" smtClean="0"/>
              <a:t>bit</a:t>
            </a:r>
            <a:r>
              <a:rPr lang="de-DE" kern="0" dirty="0" smtClean="0"/>
              <a:t> per Pixel, d.h. 16,7 Millionen Farben möglich</a:t>
            </a:r>
          </a:p>
          <a:p>
            <a:r>
              <a:rPr lang="de-DE" kern="0" dirty="0"/>
              <a:t>J</a:t>
            </a:r>
            <a:r>
              <a:rPr lang="de-DE" kern="0" dirty="0" smtClean="0"/>
              <a:t>PEG beschreibt eigentlich nur die Kompressionsverfahren, nicht die Speicherstruktur der Datei:  JPEG File Interchange Format (JFIF) ist dabei nur eine Art JPEG-komprimierte Dateien zu speichern</a:t>
            </a:r>
          </a:p>
          <a:p>
            <a:r>
              <a:rPr lang="de-DE" kern="0" dirty="0" smtClean="0"/>
              <a:t>sehr kleine Dateigröße</a:t>
            </a:r>
          </a:p>
          <a:p>
            <a:r>
              <a:rPr lang="de-DE" dirty="0" smtClean="0"/>
              <a:t>optimales </a:t>
            </a:r>
            <a:r>
              <a:rPr lang="de-DE" dirty="0"/>
              <a:t>Request-Format </a:t>
            </a:r>
            <a:r>
              <a:rPr lang="de-DE" dirty="0" smtClean="0"/>
              <a:t>für WMS [1]</a:t>
            </a:r>
            <a:endParaRPr lang="de-DE" dirty="0"/>
          </a:p>
          <a:p>
            <a:endParaRPr lang="de-DE" kern="0" dirty="0" smtClean="0"/>
          </a:p>
          <a:p>
            <a:endParaRPr lang="de-DE" kern="0" dirty="0" smtClean="0"/>
          </a:p>
          <a:p>
            <a:endParaRPr lang="de-DE" kern="0" dirty="0" smtClean="0"/>
          </a:p>
        </p:txBody>
      </p:sp>
      <p:sp>
        <p:nvSpPr>
          <p:cNvPr id="2" name="Rechteck 1"/>
          <p:cNvSpPr/>
          <p:nvPr/>
        </p:nvSpPr>
        <p:spPr>
          <a:xfrm>
            <a:off x="683568" y="6453336"/>
            <a:ext cx="4572000" cy="276999"/>
          </a:xfrm>
          <a:prstGeom prst="rect">
            <a:avLst/>
          </a:prstGeom>
        </p:spPr>
        <p:txBody>
          <a:bodyPr>
            <a:spAutoFit/>
          </a:bodyPr>
          <a:lstStyle/>
          <a:p>
            <a:r>
              <a:rPr lang="en-US" sz="1200" dirty="0" smtClean="0">
                <a:hlinkClick r:id="rId2"/>
              </a:rPr>
              <a:t>[1] https</a:t>
            </a:r>
            <a:r>
              <a:rPr lang="en-US" sz="1200" dirty="0">
                <a:hlinkClick r:id="rId2"/>
              </a:rPr>
              <a:t>://www.geodaten.niedersachsen.de/download/70286</a:t>
            </a:r>
            <a:endParaRPr lang="en-US" sz="1200" dirty="0"/>
          </a:p>
        </p:txBody>
      </p:sp>
      <p:sp>
        <p:nvSpPr>
          <p:cNvPr id="5" name="Rechteck 4"/>
          <p:cNvSpPr/>
          <p:nvPr/>
        </p:nvSpPr>
        <p:spPr>
          <a:xfrm>
            <a:off x="611560" y="5666658"/>
            <a:ext cx="2376264" cy="276999"/>
          </a:xfrm>
          <a:prstGeom prst="rect">
            <a:avLst/>
          </a:prstGeom>
        </p:spPr>
        <p:txBody>
          <a:bodyPr wrap="square">
            <a:spAutoFit/>
          </a:bodyPr>
          <a:lstStyle/>
          <a:p>
            <a:r>
              <a:rPr lang="de-DE" sz="1200" dirty="0" smtClean="0"/>
              <a:t>Original TIFF 72 dpi, 43 </a:t>
            </a:r>
            <a:r>
              <a:rPr lang="de-DE" sz="1200" dirty="0" err="1" smtClean="0"/>
              <a:t>kb</a:t>
            </a:r>
            <a:endParaRPr lang="de-DE" sz="1200" dirty="0"/>
          </a:p>
        </p:txBody>
      </p:sp>
      <p:sp>
        <p:nvSpPr>
          <p:cNvPr id="6" name="Rechteck 5"/>
          <p:cNvSpPr/>
          <p:nvPr/>
        </p:nvSpPr>
        <p:spPr>
          <a:xfrm>
            <a:off x="6732240" y="7919918"/>
            <a:ext cx="1218603" cy="261610"/>
          </a:xfrm>
          <a:prstGeom prst="rect">
            <a:avLst/>
          </a:prstGeom>
        </p:spPr>
        <p:txBody>
          <a:bodyPr wrap="none">
            <a:spAutoFit/>
          </a:bodyPr>
          <a:lstStyle/>
          <a:p>
            <a:r>
              <a:rPr lang="de-DE" sz="1100" dirty="0" smtClean="0"/>
              <a:t>Kettemann 2000</a:t>
            </a:r>
            <a:endParaRPr lang="de-DE" sz="1100" dirty="0"/>
          </a:p>
        </p:txBody>
      </p:sp>
      <p:sp>
        <p:nvSpPr>
          <p:cNvPr id="7" name="Rechteck 6"/>
          <p:cNvSpPr/>
          <p:nvPr/>
        </p:nvSpPr>
        <p:spPr>
          <a:xfrm>
            <a:off x="2915816" y="5594650"/>
            <a:ext cx="2664296" cy="830997"/>
          </a:xfrm>
          <a:prstGeom prst="rect">
            <a:avLst/>
          </a:prstGeom>
        </p:spPr>
        <p:txBody>
          <a:bodyPr wrap="square">
            <a:spAutoFit/>
          </a:bodyPr>
          <a:lstStyle/>
          <a:p>
            <a:r>
              <a:rPr lang="de-DE" sz="1200" dirty="0" smtClean="0"/>
              <a:t>TIFF nach GIF konvertiert </a:t>
            </a:r>
            <a:br>
              <a:rPr lang="de-DE" sz="1200" dirty="0" smtClean="0"/>
            </a:br>
            <a:r>
              <a:rPr lang="de-DE" sz="1200" dirty="0" smtClean="0"/>
              <a:t>(72 dpi, 3 </a:t>
            </a:r>
            <a:r>
              <a:rPr lang="de-DE" sz="1200" dirty="0" err="1" smtClean="0"/>
              <a:t>kb</a:t>
            </a:r>
            <a:r>
              <a:rPr lang="de-DE" sz="1200" dirty="0" smtClean="0"/>
              <a:t>), </a:t>
            </a:r>
            <a:br>
              <a:rPr lang="de-DE" sz="1200" dirty="0" smtClean="0"/>
            </a:br>
            <a:r>
              <a:rPr lang="de-DE" sz="1200" dirty="0" smtClean="0"/>
              <a:t>kein Farbverlust, da weniger als 256 Farben</a:t>
            </a:r>
            <a:endParaRPr lang="de-DE" sz="1200" dirty="0"/>
          </a:p>
        </p:txBody>
      </p:sp>
      <p:sp>
        <p:nvSpPr>
          <p:cNvPr id="8" name="Rechteck 7"/>
          <p:cNvSpPr/>
          <p:nvPr/>
        </p:nvSpPr>
        <p:spPr>
          <a:xfrm>
            <a:off x="5508104" y="5666658"/>
            <a:ext cx="2880320" cy="830997"/>
          </a:xfrm>
          <a:prstGeom prst="rect">
            <a:avLst/>
          </a:prstGeom>
        </p:spPr>
        <p:txBody>
          <a:bodyPr wrap="square">
            <a:spAutoFit/>
          </a:bodyPr>
          <a:lstStyle/>
          <a:p>
            <a:r>
              <a:rPr lang="de-DE" sz="1200" dirty="0" smtClean="0"/>
              <a:t>TIFF nach JPEG konvertiert </a:t>
            </a:r>
            <a:br>
              <a:rPr lang="de-DE" sz="1200" dirty="0" smtClean="0"/>
            </a:br>
            <a:r>
              <a:rPr lang="de-DE" sz="1200" dirty="0" smtClean="0"/>
              <a:t>(72 dpi, 3kb), </a:t>
            </a:r>
            <a:br>
              <a:rPr lang="de-DE" sz="1200" dirty="0" smtClean="0"/>
            </a:br>
            <a:r>
              <a:rPr lang="de-DE" sz="1200" dirty="0" smtClean="0"/>
              <a:t>modifizierte Farben</a:t>
            </a:r>
          </a:p>
          <a:p>
            <a:endParaRPr lang="de-DE" sz="1200" dirty="0"/>
          </a:p>
        </p:txBody>
      </p:sp>
      <p:pic>
        <p:nvPicPr>
          <p:cNvPr id="2052" name="Picture 4" descr="C:\Users\behr\AppData\Local\Temp\SNAGHTML1f52f4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43" y="3789040"/>
            <a:ext cx="6972300" cy="1981201"/>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6732240" y="6479758"/>
            <a:ext cx="1218603" cy="261610"/>
          </a:xfrm>
          <a:prstGeom prst="rect">
            <a:avLst/>
          </a:prstGeom>
        </p:spPr>
        <p:txBody>
          <a:bodyPr wrap="none">
            <a:spAutoFit/>
          </a:bodyPr>
          <a:lstStyle/>
          <a:p>
            <a:r>
              <a:rPr lang="de-DE" sz="1100" dirty="0" smtClean="0"/>
              <a:t>Kettemann 2000</a:t>
            </a:r>
            <a:endParaRPr lang="de-DE" sz="1100" dirty="0"/>
          </a:p>
        </p:txBody>
      </p:sp>
    </p:spTree>
    <p:extLst>
      <p:ext uri="{BB962C8B-B14F-4D97-AF65-F5344CB8AC3E}">
        <p14:creationId xmlns:p14="http://schemas.microsoft.com/office/powerpoint/2010/main" val="3999731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WebP</a:t>
            </a:r>
            <a:endParaRPr lang="de-DE" dirty="0"/>
          </a:p>
        </p:txBody>
      </p:sp>
      <p:sp>
        <p:nvSpPr>
          <p:cNvPr id="3" name="Inhaltsplatzhalter 2"/>
          <p:cNvSpPr>
            <a:spLocks noGrp="1"/>
          </p:cNvSpPr>
          <p:nvPr>
            <p:ph idx="1"/>
          </p:nvPr>
        </p:nvSpPr>
        <p:spPr/>
        <p:txBody>
          <a:bodyPr/>
          <a:lstStyle/>
          <a:p>
            <a:r>
              <a:rPr lang="de-DE" dirty="0" err="1"/>
              <a:t>lossy</a:t>
            </a:r>
            <a:r>
              <a:rPr lang="de-DE" dirty="0"/>
              <a:t> </a:t>
            </a:r>
            <a:r>
              <a:rPr lang="de-DE" dirty="0" err="1" smtClean="0"/>
              <a:t>or</a:t>
            </a:r>
            <a:r>
              <a:rPr lang="de-DE" dirty="0" smtClean="0"/>
              <a:t> </a:t>
            </a:r>
            <a:r>
              <a:rPr lang="de-DE" dirty="0" err="1" smtClean="0"/>
              <a:t>lossyless</a:t>
            </a:r>
            <a:r>
              <a:rPr lang="de-DE" dirty="0" smtClean="0"/>
              <a:t> </a:t>
            </a:r>
            <a:r>
              <a:rPr lang="de-DE" dirty="0" err="1" smtClean="0"/>
              <a:t>compression</a:t>
            </a:r>
            <a:endParaRPr lang="de-DE" dirty="0" smtClean="0"/>
          </a:p>
          <a:p>
            <a:r>
              <a:rPr lang="en-US" dirty="0" smtClean="0"/>
              <a:t>adaptive </a:t>
            </a:r>
            <a:r>
              <a:rPr lang="en-US" dirty="0"/>
              <a:t>approach to quantization: </a:t>
            </a:r>
            <a:r>
              <a:rPr lang="en-US" dirty="0" smtClean="0"/>
              <a:t>image </a:t>
            </a:r>
            <a:r>
              <a:rPr lang="en-US" dirty="0"/>
              <a:t>is broken into up to four visually similar segments, and compression parameters for those segments are tuned independently</a:t>
            </a:r>
            <a:r>
              <a:rPr lang="en-US" dirty="0" smtClean="0"/>
              <a:t>.</a:t>
            </a:r>
          </a:p>
          <a:p>
            <a:r>
              <a:rPr lang="en-US" dirty="0" smtClean="0"/>
              <a:t>Better </a:t>
            </a:r>
            <a:r>
              <a:rPr lang="en-US" smtClean="0"/>
              <a:t>compression than JPEG, but needs more time</a:t>
            </a:r>
            <a:endParaRPr lang="de-DE"/>
          </a:p>
        </p:txBody>
      </p:sp>
      <p:sp>
        <p:nvSpPr>
          <p:cNvPr id="4" name="Rechteck 3"/>
          <p:cNvSpPr/>
          <p:nvPr/>
        </p:nvSpPr>
        <p:spPr>
          <a:xfrm>
            <a:off x="1018949" y="4004498"/>
            <a:ext cx="3801041" cy="369332"/>
          </a:xfrm>
          <a:prstGeom prst="rect">
            <a:avLst/>
          </a:prstGeom>
        </p:spPr>
        <p:txBody>
          <a:bodyPr wrap="none">
            <a:spAutoFit/>
          </a:bodyPr>
          <a:lstStyle/>
          <a:p>
            <a:r>
              <a:rPr lang="de-DE" dirty="0"/>
              <a:t>https://web.dev/learn/images/webp/</a:t>
            </a:r>
          </a:p>
        </p:txBody>
      </p:sp>
    </p:spTree>
    <p:extLst>
      <p:ext uri="{BB962C8B-B14F-4D97-AF65-F5344CB8AC3E}">
        <p14:creationId xmlns:p14="http://schemas.microsoft.com/office/powerpoint/2010/main" val="606099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95535" y="330547"/>
            <a:ext cx="4536505" cy="6410821"/>
          </a:xfrm>
          <a:prstGeom prst="rect">
            <a:avLst/>
          </a:prstGeom>
        </p:spPr>
      </p:pic>
      <p:sp>
        <p:nvSpPr>
          <p:cNvPr id="4" name="Textfeld 3"/>
          <p:cNvSpPr txBox="1"/>
          <p:nvPr/>
        </p:nvSpPr>
        <p:spPr>
          <a:xfrm>
            <a:off x="5436096" y="2636912"/>
            <a:ext cx="2210862" cy="646331"/>
          </a:xfrm>
          <a:prstGeom prst="rect">
            <a:avLst/>
          </a:prstGeom>
          <a:noFill/>
        </p:spPr>
        <p:txBody>
          <a:bodyPr wrap="none" rtlCol="0">
            <a:spAutoFit/>
          </a:bodyPr>
          <a:lstStyle/>
          <a:p>
            <a:r>
              <a:rPr lang="en-US" dirty="0" err="1" smtClean="0"/>
              <a:t>Beispiel</a:t>
            </a:r>
            <a:endParaRPr lang="en-US" dirty="0" smtClean="0"/>
          </a:p>
          <a:p>
            <a:r>
              <a:rPr lang="en-US" dirty="0" err="1" smtClean="0"/>
              <a:t>Kartenbild</a:t>
            </a:r>
            <a:r>
              <a:rPr lang="en-US" dirty="0" smtClean="0"/>
              <a:t> </a:t>
            </a:r>
            <a:r>
              <a:rPr lang="en-US" dirty="0" err="1" smtClean="0"/>
              <a:t>als</a:t>
            </a:r>
            <a:r>
              <a:rPr lang="en-US" dirty="0" smtClean="0"/>
              <a:t> WMS</a:t>
            </a:r>
            <a:endParaRPr lang="en-US" dirty="0"/>
          </a:p>
        </p:txBody>
      </p:sp>
      <p:sp>
        <p:nvSpPr>
          <p:cNvPr id="5" name="Rechteck 4"/>
          <p:cNvSpPr/>
          <p:nvPr/>
        </p:nvSpPr>
        <p:spPr>
          <a:xfrm>
            <a:off x="5200038" y="6165304"/>
            <a:ext cx="3943962" cy="830997"/>
          </a:xfrm>
          <a:prstGeom prst="rect">
            <a:avLst/>
          </a:prstGeom>
        </p:spPr>
        <p:txBody>
          <a:bodyPr wrap="square">
            <a:spAutoFit/>
          </a:bodyPr>
          <a:lstStyle/>
          <a:p>
            <a:r>
              <a:rPr lang="en-US" sz="1600" dirty="0">
                <a:hlinkClick r:id="rId3"/>
              </a:rPr>
              <a:t>https://</a:t>
            </a:r>
            <a:r>
              <a:rPr lang="en-US" sz="1600" dirty="0" smtClean="0">
                <a:hlinkClick r:id="rId3"/>
              </a:rPr>
              <a:t>www.geodaten.niedersachsen.de/download/70286</a:t>
            </a:r>
            <a:endParaRPr lang="en-US" sz="1600" dirty="0" smtClean="0"/>
          </a:p>
          <a:p>
            <a:endParaRPr lang="en-US" sz="1600" dirty="0"/>
          </a:p>
        </p:txBody>
      </p:sp>
    </p:spTree>
    <p:extLst>
      <p:ext uri="{BB962C8B-B14F-4D97-AF65-F5344CB8AC3E}">
        <p14:creationId xmlns:p14="http://schemas.microsoft.com/office/powerpoint/2010/main" val="25471855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en-US" altLang="de-DE" smtClean="0"/>
              <a:t>NetCDF (Network Common Data Form)</a:t>
            </a:r>
            <a:endParaRPr lang="de-DE" altLang="de-DE" smtClean="0"/>
          </a:p>
        </p:txBody>
      </p:sp>
      <p:sp>
        <p:nvSpPr>
          <p:cNvPr id="49155" name="Inhaltsplatzhalter 2"/>
          <p:cNvSpPr>
            <a:spLocks noGrp="1"/>
          </p:cNvSpPr>
          <p:nvPr>
            <p:ph idx="1"/>
          </p:nvPr>
        </p:nvSpPr>
        <p:spPr/>
        <p:txBody>
          <a:bodyPr/>
          <a:lstStyle/>
          <a:p>
            <a:r>
              <a:rPr lang="de-DE" altLang="de-DE" dirty="0" smtClean="0"/>
              <a:t>Für den Austausch von Coverages, wie z. B. Wetterdaten, "array-</a:t>
            </a:r>
            <a:r>
              <a:rPr lang="de-DE" altLang="de-DE" dirty="0" err="1" smtClean="0"/>
              <a:t>oriented</a:t>
            </a:r>
            <a:r>
              <a:rPr lang="de-DE" altLang="de-DE" dirty="0" smtClean="0"/>
              <a:t> </a:t>
            </a:r>
            <a:r>
              <a:rPr lang="de-DE" altLang="de-DE" dirty="0" err="1" smtClean="0"/>
              <a:t>scientific</a:t>
            </a:r>
            <a:r>
              <a:rPr lang="de-DE" altLang="de-DE" dirty="0" smtClean="0"/>
              <a:t> </a:t>
            </a:r>
            <a:r>
              <a:rPr lang="de-DE" altLang="de-DE" dirty="0" err="1" smtClean="0"/>
              <a:t>data</a:t>
            </a:r>
            <a:r>
              <a:rPr lang="de-DE" altLang="de-DE" dirty="0" smtClean="0"/>
              <a:t>"</a:t>
            </a:r>
          </a:p>
          <a:p>
            <a:r>
              <a:rPr lang="en-US" altLang="de-DE" dirty="0" smtClean="0"/>
              <a:t>"a set of interfaces for array-oriented data access and a </a:t>
            </a:r>
            <a:r>
              <a:rPr lang="en-US" altLang="de-DE" dirty="0" smtClean="0">
                <a:hlinkClick r:id="rId2"/>
              </a:rPr>
              <a:t>freely</a:t>
            </a:r>
            <a:r>
              <a:rPr lang="en-US" altLang="de-DE" dirty="0" smtClean="0"/>
              <a:t> distributed collection of data access libraries for C, Fortran, C++, Java, and other languages" (</a:t>
            </a:r>
            <a:r>
              <a:rPr lang="de-DE" altLang="de-DE" dirty="0" smtClean="0"/>
              <a:t>http://www.unidata.ucar.edu/software/netcdf/)</a:t>
            </a:r>
          </a:p>
          <a:p>
            <a:endParaRPr lang="de-DE" altLang="de-DE" dirty="0"/>
          </a:p>
          <a:p>
            <a:r>
              <a:rPr lang="de-DE" altLang="de-DE" dirty="0" smtClean="0"/>
              <a:t>Erweiterung: </a:t>
            </a:r>
            <a:r>
              <a:rPr lang="de-DE" altLang="de-DE" dirty="0" err="1" smtClean="0"/>
              <a:t>Climate</a:t>
            </a:r>
            <a:r>
              <a:rPr lang="de-DE" altLang="de-DE" dirty="0" smtClean="0"/>
              <a:t> </a:t>
            </a:r>
            <a:r>
              <a:rPr lang="de-DE" altLang="de-DE" dirty="0" err="1" smtClean="0"/>
              <a:t>and</a:t>
            </a:r>
            <a:r>
              <a:rPr lang="de-DE" altLang="de-DE" dirty="0" smtClean="0"/>
              <a:t> Forecast </a:t>
            </a:r>
            <a:r>
              <a:rPr lang="de-DE" altLang="de-DE" dirty="0" err="1" smtClean="0"/>
              <a:t>Metadata</a:t>
            </a:r>
            <a:r>
              <a:rPr lang="de-DE" altLang="de-DE" dirty="0" smtClean="0"/>
              <a:t> </a:t>
            </a:r>
            <a:r>
              <a:rPr lang="de-DE" altLang="de-DE" dirty="0" err="1" smtClean="0"/>
              <a:t>Convention</a:t>
            </a:r>
            <a:r>
              <a:rPr lang="de-DE" altLang="de-DE" dirty="0" smtClean="0"/>
              <a:t> – Network Common Data Form  (CF-</a:t>
            </a:r>
            <a:r>
              <a:rPr lang="de-DE" altLang="de-DE" dirty="0" err="1" smtClean="0"/>
              <a:t>NetCDF</a:t>
            </a:r>
            <a:r>
              <a:rPr lang="de-DE" altLang="de-DE" dirty="0" smtClean="0"/>
              <a:t>) </a:t>
            </a:r>
          </a:p>
          <a:p>
            <a:endParaRPr lang="de-DE" altLang="de-DE"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smtClean="0"/>
              <a:t>Weitere Formate</a:t>
            </a:r>
          </a:p>
        </p:txBody>
      </p:sp>
      <p:sp>
        <p:nvSpPr>
          <p:cNvPr id="50179" name="Inhaltsplatzhalter 2"/>
          <p:cNvSpPr>
            <a:spLocks noGrp="1"/>
          </p:cNvSpPr>
          <p:nvPr>
            <p:ph idx="1"/>
          </p:nvPr>
        </p:nvSpPr>
        <p:spPr/>
        <p:txBody>
          <a:bodyPr/>
          <a:lstStyle/>
          <a:p>
            <a:r>
              <a:rPr lang="de-DE" altLang="de-DE" dirty="0" err="1" smtClean="0"/>
              <a:t>Hierarchical</a:t>
            </a:r>
            <a:r>
              <a:rPr lang="de-DE" altLang="de-DE" dirty="0" smtClean="0"/>
              <a:t> Data Format – Earth </a:t>
            </a:r>
            <a:r>
              <a:rPr lang="de-DE" altLang="de-DE" dirty="0" err="1" smtClean="0"/>
              <a:t>Observing</a:t>
            </a:r>
            <a:r>
              <a:rPr lang="de-DE" altLang="de-DE" dirty="0" smtClean="0"/>
              <a:t> System (HDF-EOS),</a:t>
            </a:r>
          </a:p>
          <a:p>
            <a:r>
              <a:rPr lang="de-DE" altLang="de-DE" dirty="0" smtClean="0"/>
              <a:t>Digital Terrain Elevation Data (DTED)</a:t>
            </a:r>
          </a:p>
          <a:p>
            <a:r>
              <a:rPr lang="de-DE" altLang="de-DE" dirty="0" smtClean="0"/>
              <a:t>National </a:t>
            </a:r>
            <a:r>
              <a:rPr lang="de-DE" altLang="de-DE" dirty="0" err="1" smtClean="0"/>
              <a:t>Imagery</a:t>
            </a:r>
            <a:r>
              <a:rPr lang="de-DE" altLang="de-DE" dirty="0" smtClean="0"/>
              <a:t> Transmission Format (NITF) </a:t>
            </a:r>
          </a:p>
          <a:p>
            <a:r>
              <a:rPr lang="de-DE" altLang="de-DE" dirty="0" err="1"/>
              <a:t>MrSID</a:t>
            </a:r>
            <a:r>
              <a:rPr lang="de-DE" altLang="de-DE" dirty="0"/>
              <a:t>: </a:t>
            </a:r>
            <a:r>
              <a:rPr lang="de-DE" dirty="0"/>
              <a:t>Multi Resolution </a:t>
            </a:r>
            <a:r>
              <a:rPr lang="de-DE" dirty="0" err="1"/>
              <a:t>Seamless</a:t>
            </a:r>
            <a:r>
              <a:rPr lang="de-DE" dirty="0"/>
              <a:t> Image Database</a:t>
            </a:r>
          </a:p>
          <a:p>
            <a:r>
              <a:rPr lang="de-DE" altLang="de-DE" dirty="0"/>
              <a:t>PCX: Picture Exchange Format</a:t>
            </a:r>
          </a:p>
          <a:p>
            <a:r>
              <a:rPr lang="de-DE" altLang="de-DE" dirty="0"/>
              <a:t>ECW: </a:t>
            </a:r>
            <a:r>
              <a:rPr lang="de-DE" dirty="0"/>
              <a:t>Enhanced Compressed Wavelet -  proprietäres Dateiformat zur verlustbehafteten Speicherung sehr großer Rastergrafiken</a:t>
            </a:r>
            <a:endParaRPr lang="de-DE" dirty="0" smtClean="0"/>
          </a:p>
          <a:p>
            <a:r>
              <a:rPr lang="de-DE" altLang="de-DE" dirty="0"/>
              <a:t>GRID: </a:t>
            </a:r>
            <a:r>
              <a:rPr lang="de-DE" altLang="de-DE" dirty="0" err="1"/>
              <a:t>Esri</a:t>
            </a:r>
            <a:r>
              <a:rPr lang="de-DE" altLang="de-DE" dirty="0"/>
              <a:t> Rasterformat</a:t>
            </a:r>
          </a:p>
          <a:p>
            <a:r>
              <a:rPr lang="de-DE" altLang="de-DE" dirty="0"/>
              <a:t>IMG: Rasterformat von ERDAS </a:t>
            </a:r>
            <a:r>
              <a:rPr lang="de-DE" altLang="de-DE" dirty="0" err="1"/>
              <a:t>Imagine</a:t>
            </a:r>
            <a:r>
              <a:rPr lang="de-DE" altLang="de-DE" dirty="0"/>
              <a:t>, einer </a:t>
            </a:r>
            <a:r>
              <a:rPr lang="de-DE" altLang="de-DE" dirty="0" smtClean="0"/>
              <a:t>Fernerkundungs-Software</a:t>
            </a:r>
            <a:endParaRPr lang="de-DE" altLang="de-DE" dirty="0"/>
          </a:p>
          <a:p>
            <a:endParaRPr lang="de-DE" dirty="0"/>
          </a:p>
          <a:p>
            <a:endParaRPr lang="de-DE" alt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7518169" y="4330010"/>
            <a:ext cx="1562944" cy="584775"/>
          </a:xfrm>
          <a:prstGeom prst="rect">
            <a:avLst/>
          </a:prstGeom>
          <a:solidFill>
            <a:srgbClr val="99CCFF">
              <a:alpha val="94118"/>
            </a:srgbClr>
          </a:solidFill>
        </p:spPr>
        <p:txBody>
          <a:bodyPr wrap="square">
            <a:spAutoFit/>
          </a:bodyPr>
          <a:lstStyle/>
          <a:p>
            <a:r>
              <a:rPr lang="de-DE" sz="1600" dirty="0" smtClean="0">
                <a:latin typeface="Calibri" panose="020F0502020204030204" pitchFamily="34" charset="0"/>
              </a:rPr>
              <a:t>GDI-DE-unter-Beobachtung</a:t>
            </a:r>
            <a:endParaRPr lang="de-DE" sz="1600" dirty="0">
              <a:latin typeface="Calibri" panose="020F0502020204030204" pitchFamily="34" charset="0"/>
            </a:endParaRPr>
          </a:p>
        </p:txBody>
      </p:sp>
      <p:sp>
        <p:nvSpPr>
          <p:cNvPr id="10" name="Rechteck 9"/>
          <p:cNvSpPr/>
          <p:nvPr/>
        </p:nvSpPr>
        <p:spPr>
          <a:xfrm>
            <a:off x="7518573" y="2194218"/>
            <a:ext cx="1562944" cy="584775"/>
          </a:xfrm>
          <a:prstGeom prst="rect">
            <a:avLst/>
          </a:prstGeom>
          <a:solidFill>
            <a:srgbClr val="FFCCCC"/>
          </a:solidFill>
        </p:spPr>
        <p:txBody>
          <a:bodyPr wrap="square">
            <a:spAutoFit/>
          </a:bodyPr>
          <a:lstStyle/>
          <a:p>
            <a:r>
              <a:rPr lang="de-DE" sz="1600" dirty="0" smtClean="0">
                <a:latin typeface="Calibri" panose="020F0502020204030204" pitchFamily="34" charset="0"/>
              </a:rPr>
              <a:t>GDI-DE-auslaufend</a:t>
            </a:r>
            <a:endParaRPr lang="de-DE" sz="1600" dirty="0">
              <a:latin typeface="Calibri" panose="020F0502020204030204" pitchFamily="34" charset="0"/>
            </a:endParaRPr>
          </a:p>
        </p:txBody>
      </p:sp>
      <p:sp>
        <p:nvSpPr>
          <p:cNvPr id="5" name="Titel 4"/>
          <p:cNvSpPr>
            <a:spLocks noGrp="1"/>
          </p:cNvSpPr>
          <p:nvPr>
            <p:ph type="title"/>
          </p:nvPr>
        </p:nvSpPr>
        <p:spPr/>
        <p:txBody>
          <a:bodyPr/>
          <a:lstStyle/>
          <a:p>
            <a:r>
              <a:rPr lang="de-DE" dirty="0" smtClean="0"/>
              <a:t>Kodierungen und Bedeutung für amtlichen Geodatenaustausch</a:t>
            </a:r>
            <a:endParaRPr lang="de-DE" dirty="0"/>
          </a:p>
        </p:txBody>
      </p:sp>
      <p:sp>
        <p:nvSpPr>
          <p:cNvPr id="6" name="Inhaltsplatzhalter 5"/>
          <p:cNvSpPr>
            <a:spLocks noGrp="1"/>
          </p:cNvSpPr>
          <p:nvPr>
            <p:ph idx="1"/>
          </p:nvPr>
        </p:nvSpPr>
        <p:spPr/>
        <p:txBody>
          <a:bodyPr/>
          <a:lstStyle/>
          <a:p>
            <a:r>
              <a:rPr lang="de-DE" b="1" dirty="0" smtClean="0"/>
              <a:t>GDI-DE-grundlegend</a:t>
            </a:r>
            <a:r>
              <a:rPr lang="de-DE" dirty="0" smtClean="0"/>
              <a:t>: wenn </a:t>
            </a:r>
            <a:r>
              <a:rPr lang="de-DE" dirty="0"/>
              <a:t>sie dem Stand der Technik entsprechen</a:t>
            </a:r>
            <a:r>
              <a:rPr lang="de-DE" dirty="0" smtClean="0"/>
              <a:t>.</a:t>
            </a:r>
          </a:p>
          <a:p>
            <a:r>
              <a:rPr lang="de-DE" b="1" dirty="0" smtClean="0"/>
              <a:t>GDI-DE-auslaufend</a:t>
            </a:r>
            <a:r>
              <a:rPr lang="de-DE" dirty="0" smtClean="0"/>
              <a:t>: wenn </a:t>
            </a:r>
            <a:r>
              <a:rPr lang="de-DE" dirty="0"/>
              <a:t>sie zuvor als GDI-DE-grundlegend klassifiziert waren, jedoch aufgrund der Weiterentwicklung des Stands der Technik überholt sind und durch Aktuellere ersetzt werden können. </a:t>
            </a:r>
          </a:p>
          <a:p>
            <a:r>
              <a:rPr lang="de-DE" b="1" dirty="0" smtClean="0"/>
              <a:t>GDI-DE-optional</a:t>
            </a:r>
            <a:r>
              <a:rPr lang="de-DE" dirty="0" smtClean="0"/>
              <a:t>: wenn </a:t>
            </a:r>
            <a:r>
              <a:rPr lang="de-DE" dirty="0"/>
              <a:t>es bereits praxiserprobte Umsetzungen gibt, diese aber noch nicht umfassend auf gesicherten Erkenntnissen von Wissenschaft, Technik und Erfahrung basieren. </a:t>
            </a:r>
          </a:p>
          <a:p>
            <a:r>
              <a:rPr lang="de-DE" b="1" dirty="0"/>
              <a:t>GDI-DE-unter-Beobachtung </a:t>
            </a:r>
            <a:r>
              <a:rPr lang="de-DE" dirty="0" smtClean="0"/>
              <a:t>: Es </a:t>
            </a:r>
            <a:r>
              <a:rPr lang="de-DE" dirty="0"/>
              <a:t>gibt Anforderungen, die derzeit weder durch etablierte noch durch im laufenden Betrieb einsetzbare Standards bedient werden können. Die Entwicklungen zugehöriger Lösungsansätze sollen frühzeitig innerhalb der GDI-DE diskutiert werden und stehen </a:t>
            </a:r>
            <a:r>
              <a:rPr lang="de-DE" i="1" dirty="0"/>
              <a:t>unter Beobachtung</a:t>
            </a:r>
            <a:r>
              <a:rPr lang="de-DE" dirty="0"/>
              <a:t>. </a:t>
            </a:r>
          </a:p>
          <a:p>
            <a:r>
              <a:rPr lang="de-DE" b="1" dirty="0"/>
              <a:t>INSPIRE-grundlegend </a:t>
            </a:r>
            <a:r>
              <a:rPr lang="de-DE" dirty="0" smtClean="0"/>
              <a:t> Metadaten</a:t>
            </a:r>
            <a:r>
              <a:rPr lang="de-DE" dirty="0"/>
              <a:t>, </a:t>
            </a:r>
            <a:r>
              <a:rPr lang="de-DE" dirty="0" err="1"/>
              <a:t>Geodaten</a:t>
            </a:r>
            <a:r>
              <a:rPr lang="de-DE" dirty="0"/>
              <a:t> und Geodatendienste, die im Geltungsbereich der INSPIRE-Richtlinie bereitzustellen sind, unterliegen den in den INSPIRE-Durchführungsbestimmungen und in den INSPIRE-Umsetzungsanleitungen genannten zusätzlichen Anforderungen.</a:t>
            </a:r>
          </a:p>
        </p:txBody>
      </p:sp>
      <p:sp>
        <p:nvSpPr>
          <p:cNvPr id="7" name="Textfeld 6"/>
          <p:cNvSpPr txBox="1"/>
          <p:nvPr/>
        </p:nvSpPr>
        <p:spPr>
          <a:xfrm>
            <a:off x="827584" y="6095037"/>
            <a:ext cx="6840760" cy="769441"/>
          </a:xfrm>
          <a:prstGeom prst="rect">
            <a:avLst/>
          </a:prstGeom>
          <a:noFill/>
        </p:spPr>
        <p:txBody>
          <a:bodyPr wrap="square" rtlCol="0">
            <a:spAutoFit/>
          </a:bodyPr>
          <a:lstStyle/>
          <a:p>
            <a:r>
              <a:rPr lang="de-DE" sz="1100" dirty="0"/>
              <a:t>Arbeitskreis </a:t>
            </a:r>
            <a:r>
              <a:rPr lang="de-DE" sz="1100" dirty="0" smtClean="0"/>
              <a:t>Architektur (2014):  </a:t>
            </a:r>
            <a:r>
              <a:rPr lang="de-DE" sz="1100" dirty="0"/>
              <a:t>Architektur der Geodateninfrastruktur Deutschland  </a:t>
            </a:r>
            <a:r>
              <a:rPr lang="de-DE" sz="1100" dirty="0" smtClean="0"/>
              <a:t>- Architektur </a:t>
            </a:r>
            <a:r>
              <a:rPr lang="de-DE" sz="1100" dirty="0"/>
              <a:t>der GDI-DE – Technik . https://www.geoportal.de/SharedDocs/Downloads/DE/GDI-DE/GDI-DE_Architektur_Version_3_1_Technik.pdf?__</a:t>
            </a:r>
            <a:r>
              <a:rPr lang="de-DE" sz="1100" dirty="0" smtClean="0"/>
              <a:t>blob=publicationFile [2020-01-13]</a:t>
            </a:r>
          </a:p>
          <a:p>
            <a:r>
              <a:rPr lang="de-DE" sz="1100" dirty="0">
                <a:hlinkClick r:id="rId2"/>
              </a:rPr>
              <a:t>https://</a:t>
            </a:r>
            <a:r>
              <a:rPr lang="de-DE" sz="1100" dirty="0" smtClean="0">
                <a:hlinkClick r:id="rId2"/>
              </a:rPr>
              <a:t>wiki.gdi-de.org/display/Arch/Verzeichnis%20GDI-DE%20Standards</a:t>
            </a:r>
            <a:r>
              <a:rPr lang="de-DE" sz="1100" dirty="0" smtClean="0"/>
              <a:t> [2021-10-04]</a:t>
            </a:r>
            <a:endParaRPr lang="de-DE" sz="1100" dirty="0"/>
          </a:p>
        </p:txBody>
      </p:sp>
      <p:sp>
        <p:nvSpPr>
          <p:cNvPr id="8" name="Rechteck 7"/>
          <p:cNvSpPr/>
          <p:nvPr/>
        </p:nvSpPr>
        <p:spPr>
          <a:xfrm>
            <a:off x="7503333" y="1178218"/>
            <a:ext cx="1562944" cy="584775"/>
          </a:xfrm>
          <a:prstGeom prst="rect">
            <a:avLst/>
          </a:prstGeom>
          <a:solidFill>
            <a:srgbClr val="CCFF99"/>
          </a:solidFill>
        </p:spPr>
        <p:txBody>
          <a:bodyPr wrap="square">
            <a:spAutoFit/>
          </a:bodyPr>
          <a:lstStyle/>
          <a:p>
            <a:r>
              <a:rPr lang="de-DE" sz="1600" dirty="0">
                <a:latin typeface="Calibri" panose="020F0502020204030204" pitchFamily="34" charset="0"/>
              </a:rPr>
              <a:t>GDI-DE-grundlegend</a:t>
            </a:r>
          </a:p>
        </p:txBody>
      </p:sp>
      <p:sp>
        <p:nvSpPr>
          <p:cNvPr id="11" name="Rechteck 10"/>
          <p:cNvSpPr/>
          <p:nvPr/>
        </p:nvSpPr>
        <p:spPr>
          <a:xfrm>
            <a:off x="7518169" y="3211351"/>
            <a:ext cx="1562944" cy="338554"/>
          </a:xfrm>
          <a:prstGeom prst="rect">
            <a:avLst/>
          </a:prstGeom>
          <a:solidFill>
            <a:schemeClr val="accent1">
              <a:lumMod val="40000"/>
              <a:lumOff val="60000"/>
            </a:schemeClr>
          </a:solidFill>
        </p:spPr>
        <p:txBody>
          <a:bodyPr wrap="square">
            <a:spAutoFit/>
          </a:bodyPr>
          <a:lstStyle/>
          <a:p>
            <a:r>
              <a:rPr lang="de-DE" sz="1600" dirty="0" smtClean="0">
                <a:latin typeface="Calibri" panose="020F0502020204030204" pitchFamily="34" charset="0"/>
              </a:rPr>
              <a:t>GDI-DE-optional</a:t>
            </a:r>
            <a:endParaRPr lang="de-DE" sz="1600" dirty="0">
              <a:latin typeface="Calibri" panose="020F0502020204030204" pitchFamily="34" charset="0"/>
            </a:endParaRPr>
          </a:p>
        </p:txBody>
      </p:sp>
    </p:spTree>
    <p:extLst>
      <p:ext uri="{BB962C8B-B14F-4D97-AF65-F5344CB8AC3E}">
        <p14:creationId xmlns:p14="http://schemas.microsoft.com/office/powerpoint/2010/main" val="5533979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0480" y="0"/>
            <a:ext cx="9174480" cy="685800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628650" y="2386727"/>
            <a:ext cx="7886700" cy="882254"/>
          </a:xfrm>
        </p:spPr>
        <p:txBody>
          <a:bodyPr/>
          <a:lstStyle/>
          <a:p>
            <a:pPr algn="r"/>
            <a:r>
              <a:rPr lang="de-DE" sz="3600" b="0" dirty="0" err="1">
                <a:solidFill>
                  <a:srgbClr val="E89364"/>
                </a:solidFill>
              </a:rPr>
              <a:t>Georeferenzierung</a:t>
            </a:r>
            <a:r>
              <a:rPr lang="de-DE" sz="3600" b="0" dirty="0">
                <a:solidFill>
                  <a:srgbClr val="E89364"/>
                </a:solidFill>
              </a:rPr>
              <a:t> von </a:t>
            </a:r>
            <a:r>
              <a:rPr lang="de-DE" sz="3600" b="0" dirty="0" smtClean="0">
                <a:solidFill>
                  <a:srgbClr val="E89364"/>
                </a:solidFill>
              </a:rPr>
              <a:t>Rasterdateien</a:t>
            </a:r>
            <a:endParaRPr lang="de-DE" sz="3600" b="0" dirty="0">
              <a:solidFill>
                <a:srgbClr val="E89364"/>
              </a:solidFill>
            </a:endParaRPr>
          </a:p>
        </p:txBody>
      </p:sp>
      <p:sp>
        <p:nvSpPr>
          <p:cNvPr id="3" name="Inhaltsplatzhalter 2"/>
          <p:cNvSpPr>
            <a:spLocks noGrp="1"/>
          </p:cNvSpPr>
          <p:nvPr>
            <p:ph idx="1"/>
          </p:nvPr>
        </p:nvSpPr>
        <p:spPr>
          <a:xfrm>
            <a:off x="628650" y="3829051"/>
            <a:ext cx="7886700" cy="1660922"/>
          </a:xfrm>
        </p:spPr>
        <p:txBody>
          <a:bodyPr/>
          <a:lstStyle/>
          <a:p>
            <a:pPr algn="r"/>
            <a:endParaRPr lang="de-DE" dirty="0">
              <a:solidFill>
                <a:srgbClr val="E89364"/>
              </a:solidFill>
            </a:endParaRPr>
          </a:p>
        </p:txBody>
      </p:sp>
    </p:spTree>
    <p:extLst>
      <p:ext uri="{BB962C8B-B14F-4D97-AF65-F5344CB8AC3E}">
        <p14:creationId xmlns:p14="http://schemas.microsoft.com/office/powerpoint/2010/main" val="26900925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39552" y="1052736"/>
            <a:ext cx="7488832" cy="646331"/>
          </a:xfrm>
          <a:prstGeom prst="rect">
            <a:avLst/>
          </a:prstGeom>
          <a:noFill/>
        </p:spPr>
        <p:txBody>
          <a:bodyPr wrap="square" rtlCol="0">
            <a:spAutoFit/>
          </a:bodyPr>
          <a:lstStyle/>
          <a:p>
            <a:r>
              <a:rPr lang="en-US" dirty="0" err="1" smtClean="0"/>
              <a:t>Nur</a:t>
            </a:r>
            <a:r>
              <a:rPr lang="en-US" dirty="0" smtClean="0"/>
              <a:t> </a:t>
            </a:r>
            <a:r>
              <a:rPr lang="en-US" dirty="0" err="1" smtClean="0"/>
              <a:t>GeoTIFF</a:t>
            </a:r>
            <a:r>
              <a:rPr lang="en-US" dirty="0" smtClean="0"/>
              <a:t> </a:t>
            </a:r>
            <a:r>
              <a:rPr lang="en-US" dirty="0" err="1" smtClean="0"/>
              <a:t>enthält</a:t>
            </a:r>
            <a:r>
              <a:rPr lang="en-US" dirty="0" smtClean="0"/>
              <a:t> </a:t>
            </a:r>
            <a:r>
              <a:rPr lang="en-US" dirty="0" err="1" smtClean="0"/>
              <a:t>bereits</a:t>
            </a:r>
            <a:r>
              <a:rPr lang="en-US" dirty="0" smtClean="0"/>
              <a:t> die Information </a:t>
            </a:r>
            <a:r>
              <a:rPr lang="en-US" dirty="0" err="1" smtClean="0"/>
              <a:t>zur</a:t>
            </a:r>
            <a:r>
              <a:rPr lang="en-US" dirty="0" smtClean="0"/>
              <a:t> </a:t>
            </a:r>
            <a:r>
              <a:rPr lang="en-US" dirty="0" err="1" smtClean="0"/>
              <a:t>Georeferenzierung</a:t>
            </a:r>
            <a:r>
              <a:rPr lang="en-US" dirty="0" smtClean="0"/>
              <a:t> </a:t>
            </a:r>
            <a:r>
              <a:rPr lang="en-US" dirty="0" err="1" smtClean="0"/>
              <a:t>im</a:t>
            </a:r>
            <a:r>
              <a:rPr lang="en-US" dirty="0" smtClean="0"/>
              <a:t> </a:t>
            </a:r>
            <a:r>
              <a:rPr lang="en-US" dirty="0" err="1" smtClean="0"/>
              <a:t>Datei</a:t>
            </a:r>
            <a:r>
              <a:rPr lang="en-US" dirty="0" smtClean="0"/>
              <a:t>-Header</a:t>
            </a:r>
            <a:endParaRPr lang="en-US" dirty="0"/>
          </a:p>
        </p:txBody>
      </p:sp>
      <p:pic>
        <p:nvPicPr>
          <p:cNvPr id="4" name="Grafik 3"/>
          <p:cNvPicPr>
            <a:picLocks noChangeAspect="1"/>
          </p:cNvPicPr>
          <p:nvPr/>
        </p:nvPicPr>
        <p:blipFill>
          <a:blip r:embed="rId2"/>
          <a:stretch>
            <a:fillRect/>
          </a:stretch>
        </p:blipFill>
        <p:spPr>
          <a:xfrm>
            <a:off x="707440" y="1699067"/>
            <a:ext cx="5393640" cy="4880421"/>
          </a:xfrm>
          <a:prstGeom prst="rect">
            <a:avLst/>
          </a:prstGeom>
        </p:spPr>
      </p:pic>
      <p:sp>
        <p:nvSpPr>
          <p:cNvPr id="5" name="Ellipse 4"/>
          <p:cNvSpPr/>
          <p:nvPr/>
        </p:nvSpPr>
        <p:spPr>
          <a:xfrm>
            <a:off x="4256420" y="2627109"/>
            <a:ext cx="187220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782387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World-Datei (.tfw)</a:t>
            </a:r>
            <a:endParaRPr lang="de-DE"/>
          </a:p>
        </p:txBody>
      </p:sp>
      <p:sp>
        <p:nvSpPr>
          <p:cNvPr id="3" name="Inhaltsplatzhalter 2"/>
          <p:cNvSpPr>
            <a:spLocks noGrp="1"/>
          </p:cNvSpPr>
          <p:nvPr>
            <p:ph idx="1"/>
          </p:nvPr>
        </p:nvSpPr>
        <p:spPr>
          <a:xfrm>
            <a:off x="539750" y="1340892"/>
            <a:ext cx="8135938" cy="4824412"/>
          </a:xfrm>
        </p:spPr>
        <p:txBody>
          <a:bodyPr/>
          <a:lstStyle/>
          <a:p>
            <a:r>
              <a:rPr lang="de-DE" smtClean="0"/>
              <a:t>Textdatei, die Georeferenzdaten eines Bildes enthält</a:t>
            </a:r>
            <a:endParaRPr lang="de-DE"/>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739" y="1916832"/>
            <a:ext cx="319366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rot="16200000">
            <a:off x="6399748" y="3113420"/>
            <a:ext cx="4572000" cy="738664"/>
          </a:xfrm>
          <a:prstGeom prst="rect">
            <a:avLst/>
          </a:prstGeom>
        </p:spPr>
        <p:txBody>
          <a:bodyPr>
            <a:spAutoFit/>
          </a:bodyPr>
          <a:lstStyle/>
          <a:p>
            <a:r>
              <a:rPr lang="de-DE" sz="1400" smtClean="0"/>
              <a:t>Von Easy Israel - Eigenes Werk, CC BY-SA 3.0, https://commons.wikimedia.org/w/index.php?curid=23197340</a:t>
            </a:r>
            <a:endParaRPr lang="de-DE" sz="1400"/>
          </a:p>
        </p:txBody>
      </p:sp>
      <p:sp>
        <p:nvSpPr>
          <p:cNvPr id="7" name="Rechteck 6"/>
          <p:cNvSpPr/>
          <p:nvPr/>
        </p:nvSpPr>
        <p:spPr>
          <a:xfrm>
            <a:off x="683568" y="1988840"/>
            <a:ext cx="1944216" cy="1569660"/>
          </a:xfrm>
          <a:prstGeom prst="rect">
            <a:avLst/>
          </a:prstGeom>
          <a:ln>
            <a:solidFill>
              <a:schemeClr val="tx1"/>
            </a:solidFill>
            <a:prstDash val="dash"/>
          </a:ln>
        </p:spPr>
        <p:txBody>
          <a:bodyPr wrap="square">
            <a:spAutoFit/>
          </a:bodyPr>
          <a:lstStyle/>
          <a:p>
            <a:r>
              <a:rPr lang="de-DE" sz="1600" b="1" dirty="0" smtClean="0">
                <a:latin typeface="Courier New" panose="02070309020205020404" pitchFamily="49" charset="0"/>
                <a:cs typeface="Courier New" panose="02070309020205020404" pitchFamily="49" charset="0"/>
              </a:rPr>
              <a:t>1.669E-4</a:t>
            </a:r>
          </a:p>
          <a:p>
            <a:r>
              <a:rPr lang="de-DE" sz="1600" b="1" dirty="0" smtClean="0">
                <a:latin typeface="Courier New" panose="02070309020205020404" pitchFamily="49" charset="0"/>
                <a:cs typeface="Courier New" panose="02070309020205020404" pitchFamily="49" charset="0"/>
              </a:rPr>
              <a:t>0</a:t>
            </a:r>
          </a:p>
          <a:p>
            <a:r>
              <a:rPr lang="de-DE" sz="1600" b="1" dirty="0" smtClean="0">
                <a:latin typeface="Courier New" panose="02070309020205020404" pitchFamily="49" charset="0"/>
                <a:cs typeface="Courier New" panose="02070309020205020404" pitchFamily="49" charset="0"/>
              </a:rPr>
              <a:t>0</a:t>
            </a:r>
          </a:p>
          <a:p>
            <a:r>
              <a:rPr lang="de-DE" sz="1600" b="1" dirty="0" smtClean="0">
                <a:latin typeface="Courier New" panose="02070309020205020404" pitchFamily="49" charset="0"/>
                <a:cs typeface="Courier New" panose="02070309020205020404" pitchFamily="49" charset="0"/>
              </a:rPr>
              <a:t>-9.278E-5</a:t>
            </a:r>
          </a:p>
          <a:p>
            <a:r>
              <a:rPr lang="de-DE" sz="1600" b="1" dirty="0" smtClean="0">
                <a:latin typeface="Courier New" panose="02070309020205020404" pitchFamily="49" charset="0"/>
                <a:cs typeface="Courier New" panose="02070309020205020404" pitchFamily="49" charset="0"/>
              </a:rPr>
              <a:t>8.491</a:t>
            </a:r>
          </a:p>
          <a:p>
            <a:r>
              <a:rPr lang="de-DE" sz="1600" b="1" dirty="0" smtClean="0">
                <a:latin typeface="Courier New" panose="02070309020205020404" pitchFamily="49" charset="0"/>
                <a:cs typeface="Courier New" panose="02070309020205020404" pitchFamily="49" charset="0"/>
              </a:rPr>
              <a:t>50.058</a:t>
            </a:r>
            <a:endParaRPr lang="de-DE" sz="1600" b="1" dirty="0">
              <a:latin typeface="Courier New" panose="02070309020205020404" pitchFamily="49" charset="0"/>
              <a:cs typeface="Courier New" panose="02070309020205020404" pitchFamily="49" charset="0"/>
            </a:endParaRPr>
          </a:p>
        </p:txBody>
      </p:sp>
      <p:pic>
        <p:nvPicPr>
          <p:cNvPr id="81926" name="Picture 6" descr="C:\Users\behr\AppData\Local\Temp\SNAGHTMLd7014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21874"/>
            <a:ext cx="3816424" cy="1999414"/>
          </a:xfrm>
          <a:prstGeom prst="rect">
            <a:avLst/>
          </a:prstGeom>
          <a:noFill/>
          <a:extLst>
            <a:ext uri="{909E8E84-426E-40DD-AFC4-6F175D3DCCD1}">
              <a14:hiddenFill xmlns:a14="http://schemas.microsoft.com/office/drawing/2010/main">
                <a:solidFill>
                  <a:srgbClr val="FFFFFF"/>
                </a:solidFill>
              </a14:hiddenFill>
            </a:ext>
          </a:extLst>
        </p:spPr>
      </p:pic>
      <p:sp>
        <p:nvSpPr>
          <p:cNvPr id="8" name="Pfeil nach rechts 7"/>
          <p:cNvSpPr/>
          <p:nvPr/>
        </p:nvSpPr>
        <p:spPr>
          <a:xfrm>
            <a:off x="2123728" y="4725144"/>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83568" y="6309320"/>
            <a:ext cx="2773965" cy="276999"/>
          </a:xfrm>
          <a:prstGeom prst="rect">
            <a:avLst/>
          </a:prstGeom>
        </p:spPr>
        <p:txBody>
          <a:bodyPr wrap="none">
            <a:spAutoFit/>
          </a:bodyPr>
          <a:lstStyle/>
          <a:p>
            <a:r>
              <a:rPr lang="de-DE" sz="1200" smtClean="0"/>
              <a:t>https://de.wikipedia.org/wiki/World_file</a:t>
            </a:r>
            <a:endParaRPr lang="de-DE" sz="1200"/>
          </a:p>
        </p:txBody>
      </p:sp>
      <p:sp>
        <p:nvSpPr>
          <p:cNvPr id="10" name="Textfeld 9"/>
          <p:cNvSpPr txBox="1"/>
          <p:nvPr/>
        </p:nvSpPr>
        <p:spPr>
          <a:xfrm>
            <a:off x="2613651" y="1988840"/>
            <a:ext cx="2462405" cy="1569660"/>
          </a:xfrm>
          <a:prstGeom prst="rect">
            <a:avLst/>
          </a:prstGeom>
          <a:noFill/>
        </p:spPr>
        <p:txBody>
          <a:bodyPr wrap="none" rtlCol="0">
            <a:spAutoFit/>
          </a:bodyPr>
          <a:lstStyle/>
          <a:p>
            <a:r>
              <a:rPr lang="en-US" sz="1600" dirty="0" err="1" smtClean="0"/>
              <a:t>Skalierung</a:t>
            </a:r>
            <a:r>
              <a:rPr lang="en-US" sz="1600" dirty="0" smtClean="0"/>
              <a:t> x-</a:t>
            </a:r>
            <a:r>
              <a:rPr lang="en-US" sz="1600" dirty="0" err="1" smtClean="0"/>
              <a:t>Richtung</a:t>
            </a:r>
            <a:endParaRPr lang="en-US" sz="1600" dirty="0" smtClean="0"/>
          </a:p>
          <a:p>
            <a:r>
              <a:rPr lang="en-US" sz="1600" dirty="0" err="1" smtClean="0"/>
              <a:t>Drehung</a:t>
            </a:r>
            <a:r>
              <a:rPr lang="en-US" sz="1600" dirty="0" smtClean="0"/>
              <a:t> um x-</a:t>
            </a:r>
            <a:r>
              <a:rPr lang="en-US" sz="1600" dirty="0" err="1" smtClean="0"/>
              <a:t>Achse</a:t>
            </a:r>
            <a:endParaRPr lang="en-US" sz="1600" dirty="0" smtClean="0"/>
          </a:p>
          <a:p>
            <a:r>
              <a:rPr lang="en-US" sz="1600" dirty="0" err="1" smtClean="0"/>
              <a:t>Drehung</a:t>
            </a:r>
            <a:r>
              <a:rPr lang="en-US" sz="1600" dirty="0" smtClean="0"/>
              <a:t> um y-</a:t>
            </a:r>
            <a:r>
              <a:rPr lang="en-US" sz="1600" dirty="0" err="1" smtClean="0"/>
              <a:t>Achse</a:t>
            </a:r>
            <a:endParaRPr lang="en-US" sz="1600" dirty="0" smtClean="0"/>
          </a:p>
          <a:p>
            <a:r>
              <a:rPr lang="en-US" sz="1600" dirty="0" err="1" smtClean="0"/>
              <a:t>Skalierung</a:t>
            </a:r>
            <a:r>
              <a:rPr lang="en-US" sz="1600" dirty="0" smtClean="0"/>
              <a:t> y-</a:t>
            </a:r>
            <a:r>
              <a:rPr lang="en-US" sz="1600" dirty="0" err="1" smtClean="0"/>
              <a:t>Richtung</a:t>
            </a:r>
            <a:endParaRPr lang="en-US" sz="1600" dirty="0" smtClean="0"/>
          </a:p>
          <a:p>
            <a:r>
              <a:rPr lang="en-US" sz="1600" dirty="0" err="1" smtClean="0"/>
              <a:t>Verschiebung</a:t>
            </a:r>
            <a:r>
              <a:rPr lang="en-US" sz="1600" dirty="0" smtClean="0"/>
              <a:t> x-</a:t>
            </a:r>
            <a:r>
              <a:rPr lang="en-US" sz="1600" dirty="0" err="1" smtClean="0"/>
              <a:t>Richtung</a:t>
            </a:r>
            <a:endParaRPr lang="en-US" sz="1600" dirty="0" smtClean="0"/>
          </a:p>
          <a:p>
            <a:r>
              <a:rPr lang="en-US" sz="1600" dirty="0" err="1" smtClean="0"/>
              <a:t>Verschiebung</a:t>
            </a:r>
            <a:r>
              <a:rPr lang="en-US" sz="1600" dirty="0" smtClean="0"/>
              <a:t> y-</a:t>
            </a:r>
            <a:r>
              <a:rPr lang="en-US" sz="1600" dirty="0" err="1" smtClean="0"/>
              <a:t>Richtung</a:t>
            </a:r>
            <a:endParaRPr lang="en-US" sz="1600" dirty="0"/>
          </a:p>
        </p:txBody>
      </p:sp>
      <p:sp>
        <p:nvSpPr>
          <p:cNvPr id="11" name="Textfeld 10"/>
          <p:cNvSpPr txBox="1"/>
          <p:nvPr/>
        </p:nvSpPr>
        <p:spPr>
          <a:xfrm>
            <a:off x="4944486" y="4970491"/>
            <a:ext cx="2223686" cy="1477328"/>
          </a:xfrm>
          <a:prstGeom prst="rect">
            <a:avLst/>
          </a:prstGeom>
          <a:noFill/>
        </p:spPr>
        <p:txBody>
          <a:bodyPr wrap="none" rtlCol="0">
            <a:spAutoFit/>
          </a:bodyPr>
          <a:lstStyle/>
          <a:p>
            <a:r>
              <a:rPr lang="en-US" dirty="0" err="1" smtClean="0"/>
              <a:t>Namenskonvention</a:t>
            </a:r>
            <a:r>
              <a:rPr lang="en-US" dirty="0" smtClean="0"/>
              <a:t>:</a:t>
            </a:r>
          </a:p>
          <a:p>
            <a:r>
              <a:rPr lang="en-US" dirty="0" smtClean="0"/>
              <a:t>*.</a:t>
            </a:r>
            <a:r>
              <a:rPr lang="en-US" dirty="0" err="1" smtClean="0"/>
              <a:t>tif</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tfw</a:t>
            </a:r>
            <a:endParaRPr lang="en-US" dirty="0" smtClean="0">
              <a:sym typeface="Wingdings" panose="05000000000000000000" pitchFamily="2" charset="2"/>
            </a:endParaRPr>
          </a:p>
          <a:p>
            <a:r>
              <a:rPr lang="en-US" dirty="0" smtClean="0">
                <a:sym typeface="Wingdings" panose="05000000000000000000" pitchFamily="2" charset="2"/>
              </a:rPr>
              <a:t>*.gif  *.</a:t>
            </a:r>
            <a:r>
              <a:rPr lang="en-US" dirty="0" err="1" smtClean="0">
                <a:sym typeface="Wingdings" panose="05000000000000000000" pitchFamily="2" charset="2"/>
              </a:rPr>
              <a:t>gfw</a:t>
            </a:r>
            <a:endParaRPr lang="en-US" dirty="0" smtClean="0">
              <a:sym typeface="Wingdings" panose="05000000000000000000" pitchFamily="2" charset="2"/>
            </a:endParaRPr>
          </a:p>
          <a:p>
            <a:r>
              <a:rPr lang="en-US" dirty="0" smtClean="0">
                <a:sym typeface="Wingdings" panose="05000000000000000000" pitchFamily="2" charset="2"/>
              </a:rPr>
              <a:t>*.jpg  </a:t>
            </a:r>
            <a:r>
              <a:rPr lang="en-US" dirty="0" err="1" smtClean="0">
                <a:sym typeface="Wingdings" panose="05000000000000000000" pitchFamily="2" charset="2"/>
              </a:rPr>
              <a:t>jgw</a:t>
            </a:r>
            <a:endParaRPr lang="en-US" dirty="0" smtClean="0">
              <a:sym typeface="Wingdings" panose="05000000000000000000" pitchFamily="2" charset="2"/>
            </a:endParaRPr>
          </a:p>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0396133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Zeichenformatierung</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26977"/>
            <a:ext cx="3733800" cy="22479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feld 4"/>
          <p:cNvSpPr txBox="1"/>
          <p:nvPr/>
        </p:nvSpPr>
        <p:spPr>
          <a:xfrm>
            <a:off x="1835696" y="1943095"/>
            <a:ext cx="576064" cy="1323439"/>
          </a:xfrm>
          <a:prstGeom prst="rect">
            <a:avLst/>
          </a:prstGeom>
          <a:noFill/>
        </p:spPr>
        <p:txBody>
          <a:bodyPr wrap="square" rtlCol="0">
            <a:spAutoFit/>
          </a:bodyPr>
          <a:lstStyle/>
          <a:p>
            <a:r>
              <a:rPr lang="de-DE" sz="8000" dirty="0" smtClean="0">
                <a:solidFill>
                  <a:srgbClr val="FF0000"/>
                </a:solidFill>
              </a:rPr>
              <a:t>?</a:t>
            </a:r>
            <a:endParaRPr lang="de-DE" sz="2800" dirty="0">
              <a:solidFill>
                <a:srgbClr val="FF0000"/>
              </a:solidFill>
            </a:endParaRPr>
          </a:p>
        </p:txBody>
      </p:sp>
      <p:sp>
        <p:nvSpPr>
          <p:cNvPr id="6" name="Textfeld 5"/>
          <p:cNvSpPr txBox="1"/>
          <p:nvPr/>
        </p:nvSpPr>
        <p:spPr>
          <a:xfrm>
            <a:off x="4644008" y="2762478"/>
            <a:ext cx="3826689" cy="369332"/>
          </a:xfrm>
          <a:prstGeom prst="rect">
            <a:avLst/>
          </a:prstGeom>
          <a:noFill/>
        </p:spPr>
        <p:txBody>
          <a:bodyPr wrap="none" rtlCol="0">
            <a:spAutoFit/>
          </a:bodyPr>
          <a:lstStyle/>
          <a:p>
            <a:r>
              <a:rPr lang="de-DE" dirty="0" smtClean="0"/>
              <a:t>Es gibt verschiedene Kodierungen: </a:t>
            </a:r>
            <a:endParaRPr lang="de-DE"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8912"/>
            <a:ext cx="42100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323528" y="4026868"/>
            <a:ext cx="4572000" cy="2246769"/>
          </a:xfrm>
          <a:prstGeom prst="rect">
            <a:avLst/>
          </a:prstGeom>
        </p:spPr>
        <p:txBody>
          <a:bodyPr>
            <a:spAutoFit/>
          </a:bodyPr>
          <a:lstStyle/>
          <a:p>
            <a:r>
              <a:rPr lang="de-DE" sz="1400" dirty="0">
                <a:latin typeface="Calibri" panose="020F0502020204030204" pitchFamily="34" charset="0"/>
                <a:cs typeface="Calibri" panose="020F0502020204030204" pitchFamily="34" charset="0"/>
              </a:rPr>
              <a:t>Beispiel:</a:t>
            </a:r>
          </a:p>
          <a:p>
            <a:r>
              <a:rPr lang="de-DE" sz="1400" dirty="0">
                <a:latin typeface="Calibri" panose="020F0502020204030204" pitchFamily="34" charset="0"/>
                <a:cs typeface="Calibri" panose="020F0502020204030204" pitchFamily="34" charset="0"/>
              </a:rPr>
              <a:t>Das „A“ ist in allen Zeichensätzen vertreten und wird durch dieselbe Bit-Sequenz kodiert. </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Das „ü“ ist im ASCII-Zeichensatz nicht mehr enthalten und kann somit auch nicht kodiert werden. Obwohl das Zeichen in den Zeichensätzen ISO 8859-1 und Unicode an derselben Position steht, wird es unterschiedlich kodiert wird. </a:t>
            </a:r>
          </a:p>
          <a:p>
            <a:r>
              <a:rPr lang="de-DE" sz="1400" dirty="0">
                <a:latin typeface="Calibri" panose="020F0502020204030204" pitchFamily="34" charset="0"/>
                <a:cs typeface="Calibri" panose="020F0502020204030204" pitchFamily="34" charset="0"/>
              </a:rPr>
              <a:t>Das Zeichen „π“, ist nur noch im Unicode-Zeichensatz enthalten und kann daher auch nur durch UTF-8 kodiert werden.</a:t>
            </a:r>
          </a:p>
        </p:txBody>
      </p:sp>
    </p:spTree>
    <p:extLst>
      <p:ext uri="{BB962C8B-B14F-4D97-AF65-F5344CB8AC3E}">
        <p14:creationId xmlns:p14="http://schemas.microsoft.com/office/powerpoint/2010/main" val="59756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353300" cy="337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1764085" y="2854152"/>
            <a:ext cx="2160588"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5"/>
          <p:cNvSpPr txBox="1"/>
          <p:nvPr/>
        </p:nvSpPr>
        <p:spPr>
          <a:xfrm>
            <a:off x="611560" y="1268760"/>
            <a:ext cx="5673348" cy="646331"/>
          </a:xfrm>
          <a:prstGeom prst="rect">
            <a:avLst/>
          </a:prstGeom>
          <a:noFill/>
        </p:spPr>
        <p:txBody>
          <a:bodyPr wrap="none" rtlCol="0">
            <a:spAutoFit/>
          </a:bodyPr>
          <a:lstStyle/>
          <a:p>
            <a:r>
              <a:rPr lang="en-US" dirty="0" err="1" smtClean="0"/>
              <a:t>Beim</a:t>
            </a:r>
            <a:r>
              <a:rPr lang="en-US" dirty="0" smtClean="0"/>
              <a:t> Import der </a:t>
            </a:r>
            <a:r>
              <a:rPr lang="en-US" dirty="0" err="1" smtClean="0"/>
              <a:t>Daten</a:t>
            </a:r>
            <a:r>
              <a:rPr lang="en-US" dirty="0" smtClean="0"/>
              <a:t> </a:t>
            </a:r>
            <a:r>
              <a:rPr lang="en-US" dirty="0" err="1" smtClean="0"/>
              <a:t>richtigen</a:t>
            </a:r>
            <a:r>
              <a:rPr lang="en-US" dirty="0" smtClean="0"/>
              <a:t> </a:t>
            </a:r>
            <a:r>
              <a:rPr lang="en-US" dirty="0" err="1" smtClean="0"/>
              <a:t>Zeichensatz</a:t>
            </a:r>
            <a:r>
              <a:rPr lang="en-US" dirty="0" smtClean="0"/>
              <a:t> </a:t>
            </a:r>
            <a:r>
              <a:rPr lang="en-US" dirty="0" err="1" smtClean="0"/>
              <a:t>wählen</a:t>
            </a:r>
            <a:r>
              <a:rPr lang="en-US" dirty="0" smtClean="0"/>
              <a:t>, </a:t>
            </a:r>
            <a:br>
              <a:rPr lang="en-US" dirty="0" smtClean="0"/>
            </a:br>
            <a:r>
              <a:rPr lang="en-US" dirty="0" err="1" smtClean="0"/>
              <a:t>z.B</a:t>
            </a:r>
            <a:r>
              <a:rPr lang="en-US" dirty="0" smtClean="0"/>
              <a:t>. in QGIS</a:t>
            </a:r>
            <a:endParaRPr lang="en-US" dirty="0"/>
          </a:p>
        </p:txBody>
      </p:sp>
    </p:spTree>
    <p:extLst>
      <p:ext uri="{BB962C8B-B14F-4D97-AF65-F5344CB8AC3E}">
        <p14:creationId xmlns:p14="http://schemas.microsoft.com/office/powerpoint/2010/main" val="38586558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Conversion tools / Werkzeuge zur Formatkonvertierung</a:t>
            </a:r>
            <a:endParaRPr lang="de-DE"/>
          </a:p>
        </p:txBody>
      </p:sp>
      <p:sp>
        <p:nvSpPr>
          <p:cNvPr id="3" name="Inhaltsplatzhalter 2"/>
          <p:cNvSpPr>
            <a:spLocks noGrp="1"/>
          </p:cNvSpPr>
          <p:nvPr>
            <p:ph idx="1"/>
          </p:nvPr>
        </p:nvSpPr>
        <p:spPr/>
        <p:txBody>
          <a:bodyPr/>
          <a:lstStyle/>
          <a:p>
            <a:pPr eaLnBrk="1" hangingPunct="1"/>
            <a:r>
              <a:rPr lang="en-US" altLang="de-DE" dirty="0"/>
              <a:t>OGR Simple Features Library (https://gdal.org/1.11/ogr/ogr_formats.html</a:t>
            </a:r>
            <a:br>
              <a:rPr lang="en-US" altLang="de-DE" dirty="0"/>
            </a:br>
            <a:r>
              <a:rPr lang="en-US" altLang="de-DE" dirty="0" err="1"/>
              <a:t>eine</a:t>
            </a:r>
            <a:r>
              <a:rPr lang="en-US" altLang="de-DE" dirty="0"/>
              <a:t> C++ open source </a:t>
            </a:r>
            <a:r>
              <a:rPr lang="en-US" altLang="de-DE" dirty="0" err="1"/>
              <a:t>Bibliothek</a:t>
            </a:r>
            <a:r>
              <a:rPr lang="en-US" altLang="de-DE" dirty="0"/>
              <a:t> (</a:t>
            </a:r>
            <a:r>
              <a:rPr lang="en-US" altLang="de-DE" dirty="0" err="1"/>
              <a:t>mit</a:t>
            </a:r>
            <a:r>
              <a:rPr lang="en-US" altLang="de-DE" dirty="0"/>
              <a:t> </a:t>
            </a:r>
            <a:r>
              <a:rPr lang="en-US" altLang="de-DE" dirty="0" err="1"/>
              <a:t>Kommandolinien-Werkzeugen</a:t>
            </a:r>
            <a:r>
              <a:rPr lang="en-US" altLang="de-DE" dirty="0"/>
              <a:t>) </a:t>
            </a:r>
            <a:r>
              <a:rPr lang="en-US" altLang="de-DE" dirty="0" err="1"/>
              <a:t>unterstützt</a:t>
            </a:r>
            <a:r>
              <a:rPr lang="en-US" altLang="de-DE" dirty="0"/>
              <a:t> (fast) </a:t>
            </a:r>
            <a:r>
              <a:rPr lang="en-US" altLang="de-DE" dirty="0" err="1"/>
              <a:t>alle</a:t>
            </a:r>
            <a:r>
              <a:rPr lang="en-US" altLang="de-DE" dirty="0"/>
              <a:t> </a:t>
            </a:r>
            <a:r>
              <a:rPr lang="en-US" altLang="de-DE" dirty="0" err="1"/>
              <a:t>Vektorformate</a:t>
            </a:r>
            <a:r>
              <a:rPr lang="en-US" altLang="de-DE" dirty="0"/>
              <a:t>. </a:t>
            </a:r>
            <a:r>
              <a:rPr lang="en-US" altLang="de-DE" dirty="0" err="1"/>
              <a:t>Integriert</a:t>
            </a:r>
            <a:r>
              <a:rPr lang="en-US" altLang="de-DE" dirty="0"/>
              <a:t> in </a:t>
            </a:r>
            <a:r>
              <a:rPr lang="en-US" altLang="de-DE" dirty="0" err="1"/>
              <a:t>vielen</a:t>
            </a:r>
            <a:r>
              <a:rPr lang="en-US" altLang="de-DE" dirty="0"/>
              <a:t> GIS </a:t>
            </a:r>
            <a:r>
              <a:rPr lang="en-US" altLang="de-DE" dirty="0" err="1"/>
              <a:t>wie</a:t>
            </a:r>
            <a:r>
              <a:rPr lang="en-US" altLang="de-DE" dirty="0"/>
              <a:t> QGIS, ArcGIS, …. (95 </a:t>
            </a:r>
            <a:r>
              <a:rPr lang="en-US" altLang="de-DE" dirty="0" err="1"/>
              <a:t>Formate</a:t>
            </a:r>
            <a:r>
              <a:rPr lang="en-US" altLang="de-DE" dirty="0"/>
              <a:t>)</a:t>
            </a:r>
          </a:p>
          <a:p>
            <a:pPr eaLnBrk="1" hangingPunct="1"/>
            <a:r>
              <a:rPr lang="de-DE" altLang="de-DE" dirty="0" smtClean="0"/>
              <a:t>GDAL </a:t>
            </a:r>
            <a:r>
              <a:rPr lang="de-DE" altLang="de-DE" dirty="0"/>
              <a:t>- </a:t>
            </a:r>
            <a:r>
              <a:rPr lang="de-DE" altLang="de-DE" dirty="0" err="1"/>
              <a:t>Geospatial</a:t>
            </a:r>
            <a:r>
              <a:rPr lang="de-DE" altLang="de-DE" dirty="0"/>
              <a:t> Data </a:t>
            </a:r>
            <a:r>
              <a:rPr lang="de-DE" altLang="de-DE" dirty="0" err="1"/>
              <a:t>Abstraction</a:t>
            </a:r>
            <a:r>
              <a:rPr lang="de-DE" altLang="de-DE" dirty="0"/>
              <a:t> Library (</a:t>
            </a:r>
            <a:r>
              <a:rPr lang="de-DE" altLang="de-DE" dirty="0">
                <a:hlinkClick r:id="rId3"/>
              </a:rPr>
              <a:t>http://www.gdal.org/</a:t>
            </a:r>
            <a:r>
              <a:rPr lang="de-DE" altLang="de-DE" dirty="0"/>
              <a:t>): </a:t>
            </a:r>
            <a:br>
              <a:rPr lang="de-DE" altLang="de-DE" dirty="0"/>
            </a:br>
            <a:r>
              <a:rPr lang="de-DE" altLang="de-DE" dirty="0"/>
              <a:t>eine Bibliothek zur Konvertierung von Rasterformaten (155 Formate)</a:t>
            </a:r>
          </a:p>
          <a:p>
            <a:r>
              <a:rPr lang="de-DE" dirty="0" smtClean="0"/>
              <a:t>CITRA</a:t>
            </a:r>
          </a:p>
          <a:p>
            <a:r>
              <a:rPr lang="de-DE" b="1" dirty="0"/>
              <a:t>FME</a:t>
            </a:r>
            <a:r>
              <a:rPr lang="de-DE" dirty="0"/>
              <a:t> von Safe (</a:t>
            </a:r>
            <a:r>
              <a:rPr lang="de-DE" dirty="0" err="1"/>
              <a:t>feature</a:t>
            </a:r>
            <a:r>
              <a:rPr lang="de-DE" dirty="0"/>
              <a:t> </a:t>
            </a:r>
            <a:r>
              <a:rPr lang="de-DE" dirty="0" err="1"/>
              <a:t>manipulation</a:t>
            </a:r>
            <a:r>
              <a:rPr lang="de-DE" dirty="0"/>
              <a:t> </a:t>
            </a:r>
            <a:r>
              <a:rPr lang="de-DE" dirty="0" err="1"/>
              <a:t>engine</a:t>
            </a:r>
            <a:r>
              <a:rPr lang="de-DE" dirty="0"/>
              <a:t>) unterstützt 300 Vektor- und Rasterformate. In </a:t>
            </a:r>
            <a:r>
              <a:rPr lang="de-DE" dirty="0" err="1"/>
              <a:t>ArcGIS</a:t>
            </a:r>
            <a:r>
              <a:rPr lang="de-DE" dirty="0"/>
              <a:t> </a:t>
            </a:r>
            <a:r>
              <a:rPr lang="de-DE" dirty="0" err="1"/>
              <a:t>desktop</a:t>
            </a:r>
            <a:r>
              <a:rPr lang="de-DE" dirty="0"/>
              <a:t> in der Interoperabilitäts-Erweiterung integriert</a:t>
            </a:r>
          </a:p>
          <a:p>
            <a:r>
              <a:rPr lang="de-DE" dirty="0"/>
              <a:t>Hale Studio (open </a:t>
            </a:r>
            <a:r>
              <a:rPr lang="de-DE" dirty="0" err="1"/>
              <a:t>source</a:t>
            </a:r>
            <a:r>
              <a:rPr lang="de-DE" dirty="0"/>
              <a:t>), basierend und entwickelt für Open Standards wie OGC GML und </a:t>
            </a:r>
            <a:r>
              <a:rPr lang="de-DE" dirty="0" err="1"/>
              <a:t>CityGML</a:t>
            </a:r>
            <a:r>
              <a:rPr lang="de-DE" dirty="0"/>
              <a:t>, INSPIRE, ALKIS/NAS, IFC und viele andere XML- oder JSON basierte Standards. Unterstützt auch </a:t>
            </a:r>
            <a:r>
              <a:rPr lang="de-DE" dirty="0" err="1"/>
              <a:t>PostGreSQL</a:t>
            </a:r>
            <a:r>
              <a:rPr lang="de-DE" dirty="0"/>
              <a:t>, Oracle, File </a:t>
            </a:r>
            <a:r>
              <a:rPr lang="de-DE" dirty="0" err="1"/>
              <a:t>Geodatabases</a:t>
            </a:r>
            <a:r>
              <a:rPr lang="de-DE" dirty="0"/>
              <a:t> und viele andere Formate.</a:t>
            </a:r>
          </a:p>
          <a:p>
            <a:endParaRPr lang="de-DE" dirty="0" smtClean="0"/>
          </a:p>
          <a:p>
            <a:endParaRPr lang="de-DE" dirty="0"/>
          </a:p>
          <a:p>
            <a:endParaRPr lang="de-DE" dirty="0"/>
          </a:p>
        </p:txBody>
      </p:sp>
      <p:pic>
        <p:nvPicPr>
          <p:cNvPr id="4" name="Grafik 3"/>
          <p:cNvPicPr>
            <a:picLocks noChangeAspect="1"/>
          </p:cNvPicPr>
          <p:nvPr/>
        </p:nvPicPr>
        <p:blipFill>
          <a:blip r:embed="rId4"/>
          <a:stretch>
            <a:fillRect/>
          </a:stretch>
        </p:blipFill>
        <p:spPr>
          <a:xfrm>
            <a:off x="971600" y="5354552"/>
            <a:ext cx="2253345" cy="1326566"/>
          </a:xfrm>
          <a:prstGeom prst="rect">
            <a:avLst/>
          </a:prstGeom>
        </p:spPr>
      </p:pic>
      <p:sp>
        <p:nvSpPr>
          <p:cNvPr id="5" name="Rechteck 4"/>
          <p:cNvSpPr/>
          <p:nvPr/>
        </p:nvSpPr>
        <p:spPr>
          <a:xfrm>
            <a:off x="3656795" y="5904240"/>
            <a:ext cx="3960440" cy="261610"/>
          </a:xfrm>
          <a:prstGeom prst="rect">
            <a:avLst/>
          </a:prstGeom>
        </p:spPr>
        <p:txBody>
          <a:bodyPr wrap="square">
            <a:spAutoFit/>
          </a:bodyPr>
          <a:lstStyle/>
          <a:p>
            <a:r>
              <a:rPr lang="en-US" sz="1100" dirty="0"/>
              <a:t>https://www.wetransform.to/products/halestudio/</a:t>
            </a:r>
          </a:p>
        </p:txBody>
      </p:sp>
    </p:spTree>
    <p:extLst>
      <p:ext uri="{BB962C8B-B14F-4D97-AF65-F5344CB8AC3E}">
        <p14:creationId xmlns:p14="http://schemas.microsoft.com/office/powerpoint/2010/main" val="29903813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eaLnBrk="1" hangingPunct="1"/>
            <a:r>
              <a:rPr lang="de-DE" altLang="de-DE" smtClean="0"/>
              <a:t>By ISO approved OGC standards</a:t>
            </a:r>
          </a:p>
        </p:txBody>
      </p:sp>
      <p:sp>
        <p:nvSpPr>
          <p:cNvPr id="45059" name="Inhaltsplatzhalter 2"/>
          <p:cNvSpPr>
            <a:spLocks noGrp="1"/>
          </p:cNvSpPr>
          <p:nvPr>
            <p:ph sz="half" idx="1"/>
          </p:nvPr>
        </p:nvSpPr>
        <p:spPr/>
        <p:txBody>
          <a:bodyPr/>
          <a:lstStyle/>
          <a:p>
            <a:pPr eaLnBrk="1" hangingPunct="1"/>
            <a:r>
              <a:rPr lang="de-DE" altLang="de-DE" sz="1600" dirty="0" smtClean="0"/>
              <a:t>Catalogue Service</a:t>
            </a:r>
          </a:p>
          <a:p>
            <a:pPr eaLnBrk="1" hangingPunct="1"/>
            <a:r>
              <a:rPr lang="de-DE" altLang="de-DE" sz="1600" dirty="0" err="1" smtClean="0"/>
              <a:t>Coordinate</a:t>
            </a:r>
            <a:r>
              <a:rPr lang="de-DE" altLang="de-DE" sz="1600" dirty="0" smtClean="0"/>
              <a:t> Transformation</a:t>
            </a:r>
          </a:p>
          <a:p>
            <a:pPr eaLnBrk="1" hangingPunct="1"/>
            <a:r>
              <a:rPr lang="de-DE" altLang="de-DE" sz="1600" dirty="0" smtClean="0"/>
              <a:t>Filter Encoding</a:t>
            </a:r>
          </a:p>
          <a:p>
            <a:pPr eaLnBrk="1" hangingPunct="1"/>
            <a:r>
              <a:rPr lang="de-DE" altLang="de-DE" sz="1600" dirty="0" err="1" smtClean="0"/>
              <a:t>Geographic</a:t>
            </a:r>
            <a:r>
              <a:rPr lang="de-DE" altLang="de-DE" sz="1600" dirty="0" smtClean="0"/>
              <a:t> Objects</a:t>
            </a:r>
          </a:p>
          <a:p>
            <a:pPr eaLnBrk="1" hangingPunct="1"/>
            <a:r>
              <a:rPr lang="de-DE" altLang="de-DE" sz="1600" dirty="0" err="1" smtClean="0"/>
              <a:t>Geography</a:t>
            </a:r>
            <a:r>
              <a:rPr lang="de-DE" altLang="de-DE" sz="1600" dirty="0" smtClean="0"/>
              <a:t> Markup Language</a:t>
            </a:r>
          </a:p>
          <a:p>
            <a:pPr eaLnBrk="1" hangingPunct="1"/>
            <a:r>
              <a:rPr lang="de-DE" altLang="de-DE" sz="1600" dirty="0" smtClean="0"/>
              <a:t>GML in JPEG 2000</a:t>
            </a:r>
          </a:p>
          <a:p>
            <a:pPr eaLnBrk="1" hangingPunct="1"/>
            <a:r>
              <a:rPr lang="de-DE" altLang="de-DE" sz="1600" dirty="0" err="1" smtClean="0"/>
              <a:t>Grid</a:t>
            </a:r>
            <a:r>
              <a:rPr lang="de-DE" altLang="de-DE" sz="1600" dirty="0" smtClean="0"/>
              <a:t> </a:t>
            </a:r>
            <a:r>
              <a:rPr lang="de-DE" altLang="de-DE" sz="1600" dirty="0" err="1" smtClean="0"/>
              <a:t>Coverage</a:t>
            </a:r>
            <a:r>
              <a:rPr lang="de-DE" altLang="de-DE" sz="1600" dirty="0" smtClean="0"/>
              <a:t> Service</a:t>
            </a:r>
          </a:p>
          <a:p>
            <a:pPr eaLnBrk="1" hangingPunct="1"/>
            <a:r>
              <a:rPr lang="de-DE" altLang="de-DE" sz="1600" dirty="0" smtClean="0"/>
              <a:t>Location Services (</a:t>
            </a:r>
            <a:r>
              <a:rPr lang="de-DE" altLang="de-DE" sz="1600" dirty="0" err="1" smtClean="0"/>
              <a:t>OpenLS</a:t>
            </a:r>
            <a:r>
              <a:rPr lang="de-DE" altLang="de-DE" sz="1600" dirty="0" smtClean="0"/>
              <a:t>)</a:t>
            </a:r>
          </a:p>
          <a:p>
            <a:pPr eaLnBrk="1" hangingPunct="1"/>
            <a:r>
              <a:rPr lang="de-DE" altLang="de-DE" sz="1600" dirty="0" smtClean="0"/>
              <a:t>Simple Feature Access 1</a:t>
            </a:r>
          </a:p>
          <a:p>
            <a:pPr eaLnBrk="1" hangingPunct="1"/>
            <a:r>
              <a:rPr lang="de-DE" altLang="de-DE" sz="1600" dirty="0" smtClean="0"/>
              <a:t>Simple Feature Access 2</a:t>
            </a:r>
          </a:p>
          <a:p>
            <a:pPr eaLnBrk="1" hangingPunct="1"/>
            <a:endParaRPr lang="de-DE" altLang="de-DE" sz="1600" dirty="0" smtClean="0"/>
          </a:p>
        </p:txBody>
      </p:sp>
      <p:sp>
        <p:nvSpPr>
          <p:cNvPr id="45060" name="Inhaltsplatzhalter 3"/>
          <p:cNvSpPr>
            <a:spLocks noGrp="1"/>
          </p:cNvSpPr>
          <p:nvPr>
            <p:ph sz="half" idx="2"/>
          </p:nvPr>
        </p:nvSpPr>
        <p:spPr/>
        <p:txBody>
          <a:bodyPr/>
          <a:lstStyle/>
          <a:p>
            <a:pPr eaLnBrk="1" hangingPunct="1"/>
            <a:r>
              <a:rPr lang="de-DE" altLang="de-DE" sz="1600" dirty="0" smtClean="0"/>
              <a:t>Simple Features CORBA</a:t>
            </a:r>
          </a:p>
          <a:p>
            <a:pPr eaLnBrk="1" hangingPunct="1"/>
            <a:r>
              <a:rPr lang="de-DE" altLang="de-DE" sz="1600" dirty="0" smtClean="0"/>
              <a:t>Simple Features OLE/COM</a:t>
            </a:r>
          </a:p>
          <a:p>
            <a:pPr eaLnBrk="1" hangingPunct="1"/>
            <a:r>
              <a:rPr lang="de-DE" altLang="de-DE" sz="1600" dirty="0" err="1" smtClean="0"/>
              <a:t>Styled</a:t>
            </a:r>
            <a:r>
              <a:rPr lang="de-DE" altLang="de-DE" sz="1600" dirty="0" smtClean="0"/>
              <a:t> Layer </a:t>
            </a:r>
            <a:r>
              <a:rPr lang="de-DE" altLang="de-DE" sz="1600" dirty="0" err="1" smtClean="0"/>
              <a:t>Descriptor</a:t>
            </a:r>
            <a:endParaRPr lang="de-DE" altLang="de-DE" sz="1600" dirty="0" smtClean="0"/>
          </a:p>
          <a:p>
            <a:pPr eaLnBrk="1" hangingPunct="1"/>
            <a:r>
              <a:rPr lang="de-DE" altLang="de-DE" sz="1600" dirty="0" err="1" smtClean="0"/>
              <a:t>Symbology</a:t>
            </a:r>
            <a:r>
              <a:rPr lang="de-DE" altLang="de-DE" sz="1600" dirty="0" smtClean="0"/>
              <a:t> Encoding</a:t>
            </a:r>
          </a:p>
          <a:p>
            <a:pPr eaLnBrk="1" hangingPunct="1"/>
            <a:r>
              <a:rPr lang="de-DE" altLang="de-DE" sz="1600" dirty="0" smtClean="0"/>
              <a:t>Web </a:t>
            </a:r>
            <a:r>
              <a:rPr lang="de-DE" altLang="de-DE" sz="1600" dirty="0" err="1" smtClean="0"/>
              <a:t>Coverage</a:t>
            </a:r>
            <a:r>
              <a:rPr lang="de-DE" altLang="de-DE" sz="1600" dirty="0" smtClean="0"/>
              <a:t> Service</a:t>
            </a:r>
          </a:p>
          <a:p>
            <a:pPr eaLnBrk="1" hangingPunct="1"/>
            <a:r>
              <a:rPr lang="de-DE" altLang="de-DE" sz="1600" dirty="0" smtClean="0"/>
              <a:t>Web Feature Service</a:t>
            </a:r>
          </a:p>
          <a:p>
            <a:pPr eaLnBrk="1" hangingPunct="1"/>
            <a:r>
              <a:rPr lang="de-DE" altLang="de-DE" sz="1600" dirty="0" smtClean="0"/>
              <a:t>Web </a:t>
            </a:r>
            <a:r>
              <a:rPr lang="de-DE" altLang="de-DE" sz="1600" dirty="0" err="1" smtClean="0"/>
              <a:t>Map</a:t>
            </a:r>
            <a:r>
              <a:rPr lang="de-DE" altLang="de-DE" sz="1600" dirty="0" smtClean="0"/>
              <a:t> </a:t>
            </a:r>
            <a:r>
              <a:rPr lang="de-DE" altLang="de-DE" sz="1600" dirty="0" err="1" smtClean="0"/>
              <a:t>Context</a:t>
            </a:r>
            <a:endParaRPr lang="de-DE" altLang="de-DE" sz="1600" dirty="0" smtClean="0"/>
          </a:p>
          <a:p>
            <a:pPr eaLnBrk="1" hangingPunct="1"/>
            <a:r>
              <a:rPr lang="de-DE" altLang="de-DE" sz="1600" dirty="0" smtClean="0"/>
              <a:t>Web </a:t>
            </a:r>
            <a:r>
              <a:rPr lang="de-DE" altLang="de-DE" sz="1600" dirty="0" err="1" smtClean="0"/>
              <a:t>Map</a:t>
            </a:r>
            <a:r>
              <a:rPr lang="de-DE" altLang="de-DE" sz="1600" dirty="0" smtClean="0"/>
              <a:t> Service</a:t>
            </a:r>
          </a:p>
          <a:p>
            <a:pPr eaLnBrk="1" hangingPunct="1"/>
            <a:r>
              <a:rPr lang="de-DE" altLang="de-DE" sz="1600" dirty="0" smtClean="0"/>
              <a:t>Web Service Common</a:t>
            </a:r>
          </a:p>
          <a:p>
            <a:pPr eaLnBrk="1" hangingPunct="1"/>
            <a:endParaRPr lang="de-DE" altLang="de-DE" sz="1600" dirty="0" smtClean="0"/>
          </a:p>
        </p:txBody>
      </p:sp>
    </p:spTree>
    <p:extLst>
      <p:ext uri="{BB962C8B-B14F-4D97-AF65-F5344CB8AC3E}">
        <p14:creationId xmlns:p14="http://schemas.microsoft.com/office/powerpoint/2010/main" val="401850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682625" y="1268413"/>
            <a:ext cx="7477125" cy="685800"/>
          </a:xfrm>
        </p:spPr>
        <p:txBody>
          <a:bodyPr/>
          <a:lstStyle/>
          <a:p>
            <a:r>
              <a:rPr lang="de-DE" altLang="de-DE" dirty="0"/>
              <a:t>ISO-Standards</a:t>
            </a:r>
            <a:r>
              <a:rPr lang="de-DE" altLang="de-DE" dirty="0" smtClean="0"/>
              <a:t>		OGC-Standards</a:t>
            </a:r>
          </a:p>
        </p:txBody>
      </p:sp>
      <p:sp>
        <p:nvSpPr>
          <p:cNvPr id="43011" name="Inhaltsplatzhalter 2"/>
          <p:cNvSpPr>
            <a:spLocks noGrp="1"/>
          </p:cNvSpPr>
          <p:nvPr>
            <p:ph sz="half" idx="1"/>
          </p:nvPr>
        </p:nvSpPr>
        <p:spPr>
          <a:xfrm>
            <a:off x="682625" y="2270125"/>
            <a:ext cx="3662363" cy="3175000"/>
          </a:xfrm>
          <a:ln>
            <a:solidFill>
              <a:schemeClr val="bg1">
                <a:lumMod val="85000"/>
              </a:schemeClr>
            </a:solidFill>
          </a:ln>
        </p:spPr>
        <p:txBody>
          <a:bodyPr/>
          <a:lstStyle/>
          <a:p>
            <a:pPr>
              <a:defRPr/>
            </a:pPr>
            <a:r>
              <a:rPr lang="de-DE" altLang="de-DE" sz="1600" dirty="0" err="1" smtClean="0"/>
              <a:t>Towards</a:t>
            </a:r>
            <a:r>
              <a:rPr lang="de-DE" altLang="de-DE" sz="1600" dirty="0" smtClean="0"/>
              <a:t> </a:t>
            </a:r>
            <a:r>
              <a:rPr lang="de-DE" altLang="de-DE" sz="1600" dirty="0" err="1" smtClean="0"/>
              <a:t>long</a:t>
            </a:r>
            <a:r>
              <a:rPr lang="de-DE" altLang="de-DE" sz="1600" dirty="0" smtClean="0"/>
              <a:t> </a:t>
            </a:r>
            <a:r>
              <a:rPr lang="de-DE" altLang="de-DE" sz="1600" dirty="0" err="1" smtClean="0"/>
              <a:t>term</a:t>
            </a:r>
            <a:r>
              <a:rPr lang="de-DE" altLang="de-DE" sz="1600" dirty="0" smtClean="0"/>
              <a:t> </a:t>
            </a:r>
            <a:r>
              <a:rPr lang="de-DE" altLang="de-DE" sz="1600" dirty="0" err="1" smtClean="0"/>
              <a:t>stability</a:t>
            </a:r>
            <a:r>
              <a:rPr lang="de-DE" altLang="de-DE" sz="1600" dirty="0" smtClean="0"/>
              <a:t>: Ausrichtung auf längerfristige Stabilität („</a:t>
            </a:r>
            <a:r>
              <a:rPr lang="de-DE" altLang="de-DE" sz="1600" dirty="0" err="1" smtClean="0"/>
              <a:t>engineering</a:t>
            </a:r>
            <a:r>
              <a:rPr lang="de-DE" altLang="de-DE" sz="1600" dirty="0" smtClean="0"/>
              <a:t> </a:t>
            </a:r>
            <a:r>
              <a:rPr lang="de-DE" altLang="de-DE" sz="1600" dirty="0" err="1" smtClean="0"/>
              <a:t>best</a:t>
            </a:r>
            <a:r>
              <a:rPr lang="de-DE" altLang="de-DE" sz="1600" dirty="0" smtClean="0"/>
              <a:t> </a:t>
            </a:r>
            <a:r>
              <a:rPr lang="de-DE" altLang="de-DE" sz="1600" dirty="0" err="1" smtClean="0"/>
              <a:t>practices</a:t>
            </a:r>
            <a:r>
              <a:rPr lang="de-DE" altLang="de-DE" sz="1600" dirty="0" smtClean="0"/>
              <a:t>“)</a:t>
            </a:r>
          </a:p>
          <a:p>
            <a:pPr>
              <a:defRPr/>
            </a:pPr>
            <a:r>
              <a:rPr lang="de-DE" altLang="de-DE" sz="1600" dirty="0" smtClean="0"/>
              <a:t>High </a:t>
            </a:r>
            <a:r>
              <a:rPr lang="de-DE" altLang="de-DE" sz="1600" dirty="0" err="1" smtClean="0"/>
              <a:t>level</a:t>
            </a:r>
            <a:r>
              <a:rPr lang="de-DE" altLang="de-DE" sz="1600" dirty="0" smtClean="0"/>
              <a:t> </a:t>
            </a:r>
            <a:r>
              <a:rPr lang="de-DE" altLang="de-DE" sz="1600" dirty="0" err="1" smtClean="0"/>
              <a:t>of</a:t>
            </a:r>
            <a:r>
              <a:rPr lang="de-DE" altLang="de-DE" sz="1600" dirty="0" smtClean="0"/>
              <a:t> </a:t>
            </a:r>
            <a:r>
              <a:rPr lang="de-DE" altLang="de-DE" sz="1600" dirty="0" err="1" smtClean="0"/>
              <a:t>conceptual</a:t>
            </a:r>
            <a:r>
              <a:rPr lang="de-DE" altLang="de-DE" sz="1600" dirty="0" smtClean="0"/>
              <a:t> </a:t>
            </a:r>
            <a:r>
              <a:rPr lang="de-DE" altLang="de-DE" sz="1600" dirty="0" err="1" smtClean="0"/>
              <a:t>work</a:t>
            </a:r>
            <a:r>
              <a:rPr lang="de-DE" altLang="de-DE" sz="1600" dirty="0" smtClean="0"/>
              <a:t>.</a:t>
            </a:r>
          </a:p>
          <a:p>
            <a:pPr>
              <a:defRPr/>
            </a:pPr>
            <a:r>
              <a:rPr lang="de-DE" altLang="de-DE" sz="1600" dirty="0" err="1" smtClean="0"/>
              <a:t>Towards</a:t>
            </a:r>
            <a:r>
              <a:rPr lang="de-DE" altLang="de-DE" sz="1600" dirty="0" smtClean="0"/>
              <a:t> </a:t>
            </a:r>
            <a:r>
              <a:rPr lang="de-DE" altLang="de-DE" sz="1600" dirty="0" err="1" smtClean="0"/>
              <a:t>interoperability</a:t>
            </a:r>
            <a:endParaRPr lang="de-DE" altLang="de-DE" sz="1600" dirty="0" smtClean="0"/>
          </a:p>
          <a:p>
            <a:pPr>
              <a:defRPr/>
            </a:pPr>
            <a:r>
              <a:rPr lang="de-DE" altLang="de-DE" sz="1600" dirty="0" err="1" smtClean="0"/>
              <a:t>acceptance</a:t>
            </a:r>
            <a:r>
              <a:rPr lang="de-DE" altLang="de-DE" sz="1600" dirty="0" smtClean="0"/>
              <a:t> in </a:t>
            </a:r>
            <a:r>
              <a:rPr lang="de-DE" altLang="de-DE" sz="1600" dirty="0" err="1" smtClean="0"/>
              <a:t>public</a:t>
            </a:r>
            <a:r>
              <a:rPr lang="de-DE" altLang="de-DE" sz="1600" dirty="0" smtClean="0"/>
              <a:t> </a:t>
            </a:r>
            <a:r>
              <a:rPr lang="de-DE" altLang="de-DE" sz="1600" dirty="0" err="1" smtClean="0"/>
              <a:t>administration</a:t>
            </a:r>
            <a:endParaRPr lang="de-DE" altLang="de-DE" sz="1600" dirty="0" smtClean="0"/>
          </a:p>
          <a:p>
            <a:pPr>
              <a:defRPr/>
            </a:pPr>
            <a:r>
              <a:rPr lang="de-DE" altLang="de-DE" sz="1600" dirty="0" err="1" smtClean="0"/>
              <a:t>Documents</a:t>
            </a:r>
            <a:r>
              <a:rPr lang="de-DE" altLang="de-DE" sz="1600" dirty="0" smtClean="0"/>
              <a:t> </a:t>
            </a:r>
            <a:r>
              <a:rPr lang="de-DE" altLang="de-DE" sz="1600" dirty="0" err="1" smtClean="0"/>
              <a:t>difficult</a:t>
            </a:r>
            <a:r>
              <a:rPr lang="de-DE" altLang="de-DE" sz="1600" dirty="0" smtClean="0"/>
              <a:t> </a:t>
            </a:r>
            <a:r>
              <a:rPr lang="de-DE" altLang="de-DE" sz="1600" dirty="0" err="1" smtClean="0"/>
              <a:t>to</a:t>
            </a:r>
            <a:r>
              <a:rPr lang="de-DE" altLang="de-DE" sz="1600" dirty="0" smtClean="0"/>
              <a:t> </a:t>
            </a:r>
            <a:r>
              <a:rPr lang="de-DE" altLang="de-DE" sz="1600" dirty="0" err="1" smtClean="0"/>
              <a:t>access</a:t>
            </a:r>
            <a:r>
              <a:rPr lang="de-DE" altLang="de-DE" sz="1600" dirty="0" smtClean="0"/>
              <a:t> (</a:t>
            </a:r>
            <a:r>
              <a:rPr lang="de-DE" altLang="de-DE" sz="1600" dirty="0" err="1" smtClean="0"/>
              <a:t>price</a:t>
            </a:r>
            <a:r>
              <a:rPr lang="de-DE" altLang="de-DE" sz="1600" dirty="0" smtClean="0"/>
              <a:t> </a:t>
            </a:r>
            <a:r>
              <a:rPr lang="de-DE" altLang="de-DE" sz="1600" dirty="0" err="1" smtClean="0"/>
              <a:t>might</a:t>
            </a:r>
            <a:r>
              <a:rPr lang="de-DE" altLang="de-DE" sz="1600" dirty="0" smtClean="0"/>
              <a:t> </a:t>
            </a:r>
            <a:r>
              <a:rPr lang="de-DE" altLang="de-DE" sz="1600" dirty="0" err="1" smtClean="0"/>
              <a:t>be</a:t>
            </a:r>
            <a:r>
              <a:rPr lang="de-DE" altLang="de-DE" sz="1600" dirty="0" smtClean="0"/>
              <a:t> </a:t>
            </a:r>
            <a:r>
              <a:rPr lang="de-DE" altLang="de-DE" sz="1600" dirty="0" err="1" smtClean="0"/>
              <a:t>inhibiting</a:t>
            </a:r>
            <a:r>
              <a:rPr lang="de-DE" altLang="de-DE" sz="1600" dirty="0" smtClean="0"/>
              <a:t>).</a:t>
            </a:r>
          </a:p>
        </p:txBody>
      </p:sp>
      <p:sp>
        <p:nvSpPr>
          <p:cNvPr id="43012" name="Inhaltsplatzhalter 3"/>
          <p:cNvSpPr>
            <a:spLocks noGrp="1"/>
          </p:cNvSpPr>
          <p:nvPr>
            <p:ph sz="half" idx="2"/>
          </p:nvPr>
        </p:nvSpPr>
        <p:spPr>
          <a:xfrm>
            <a:off x="4497388" y="2270125"/>
            <a:ext cx="3663950" cy="3175000"/>
          </a:xfrm>
          <a:ln>
            <a:solidFill>
              <a:schemeClr val="bg1">
                <a:lumMod val="85000"/>
              </a:schemeClr>
            </a:solidFill>
          </a:ln>
        </p:spPr>
        <p:txBody>
          <a:bodyPr/>
          <a:lstStyle/>
          <a:p>
            <a:pPr>
              <a:defRPr/>
            </a:pPr>
            <a:r>
              <a:rPr lang="de-DE" altLang="de-DE" sz="1600" dirty="0" smtClean="0"/>
              <a:t>Goal: </a:t>
            </a:r>
            <a:r>
              <a:rPr lang="de-DE" altLang="de-DE" sz="1600" dirty="0" err="1" smtClean="0"/>
              <a:t>Interoperability</a:t>
            </a:r>
            <a:r>
              <a:rPr lang="de-DE" altLang="de-DE" sz="1600" dirty="0" smtClean="0"/>
              <a:t> </a:t>
            </a:r>
            <a:r>
              <a:rPr lang="de-DE" altLang="de-DE" sz="1600" dirty="0" err="1" smtClean="0"/>
              <a:t>of</a:t>
            </a:r>
            <a:r>
              <a:rPr lang="de-DE" altLang="de-DE" sz="1600" dirty="0" smtClean="0"/>
              <a:t>  Software </a:t>
            </a:r>
            <a:r>
              <a:rPr lang="de-DE" altLang="de-DE" sz="1600" dirty="0" err="1" smtClean="0"/>
              <a:t>systems</a:t>
            </a:r>
            <a:endParaRPr lang="de-DE" altLang="de-DE" sz="1600" dirty="0" smtClean="0"/>
          </a:p>
          <a:p>
            <a:pPr>
              <a:defRPr/>
            </a:pPr>
            <a:r>
              <a:rPr lang="de-DE" altLang="de-DE" sz="1600" dirty="0" smtClean="0"/>
              <a:t>Dynamic </a:t>
            </a:r>
            <a:r>
              <a:rPr lang="de-DE" altLang="de-DE" sz="1600" dirty="0" err="1" smtClean="0"/>
              <a:t>modification</a:t>
            </a:r>
            <a:r>
              <a:rPr lang="de-DE" altLang="de-DE" sz="1600" dirty="0" smtClean="0"/>
              <a:t> </a:t>
            </a:r>
            <a:r>
              <a:rPr lang="de-DE" altLang="de-DE" sz="1600" dirty="0" err="1" smtClean="0"/>
              <a:t>according</a:t>
            </a:r>
            <a:r>
              <a:rPr lang="de-DE" altLang="de-DE" sz="1600" dirty="0" smtClean="0"/>
              <a:t> </a:t>
            </a:r>
            <a:r>
              <a:rPr lang="de-DE" altLang="de-DE" sz="1600" dirty="0" err="1" smtClean="0"/>
              <a:t>to</a:t>
            </a:r>
            <a:r>
              <a:rPr lang="de-DE" altLang="de-DE" sz="1600" dirty="0" smtClean="0"/>
              <a:t> </a:t>
            </a:r>
            <a:r>
              <a:rPr lang="de-DE" altLang="de-DE" sz="1600" dirty="0" err="1" smtClean="0"/>
              <a:t>market</a:t>
            </a:r>
            <a:r>
              <a:rPr lang="de-DE" altLang="de-DE" sz="1600" dirty="0" smtClean="0"/>
              <a:t> und </a:t>
            </a:r>
            <a:r>
              <a:rPr lang="de-DE" altLang="de-DE" sz="1600" dirty="0" err="1" smtClean="0"/>
              <a:t>technological</a:t>
            </a:r>
            <a:r>
              <a:rPr lang="de-DE" altLang="de-DE" sz="1600" dirty="0" smtClean="0"/>
              <a:t> </a:t>
            </a:r>
            <a:r>
              <a:rPr lang="de-DE" altLang="de-DE" sz="1600" dirty="0" err="1" smtClean="0"/>
              <a:t>developments</a:t>
            </a:r>
            <a:endParaRPr lang="de-DE" altLang="de-DE" sz="1600" dirty="0" smtClean="0"/>
          </a:p>
          <a:p>
            <a:pPr>
              <a:defRPr/>
            </a:pPr>
            <a:r>
              <a:rPr lang="de-DE" altLang="de-DE" sz="1600" dirty="0" smtClean="0"/>
              <a:t>Different </a:t>
            </a:r>
            <a:r>
              <a:rPr lang="de-DE" altLang="de-DE" sz="1600" dirty="0" err="1" smtClean="0"/>
              <a:t>levels</a:t>
            </a:r>
            <a:r>
              <a:rPr lang="de-DE" altLang="de-DE" sz="1600" dirty="0" smtClean="0"/>
              <a:t> </a:t>
            </a:r>
            <a:r>
              <a:rPr lang="de-DE" altLang="de-DE" sz="1600" dirty="0" err="1" smtClean="0"/>
              <a:t>of</a:t>
            </a:r>
            <a:r>
              <a:rPr lang="de-DE" altLang="de-DE" sz="1600" dirty="0" smtClean="0"/>
              <a:t> </a:t>
            </a:r>
            <a:r>
              <a:rPr lang="de-DE" altLang="de-DE" sz="1600" dirty="0" err="1" smtClean="0"/>
              <a:t>maturity</a:t>
            </a:r>
            <a:r>
              <a:rPr lang="de-DE" altLang="de-DE" sz="1600" dirty="0" smtClean="0"/>
              <a:t> (Schwankende Reifegrade)</a:t>
            </a:r>
          </a:p>
          <a:p>
            <a:pPr>
              <a:defRPr/>
            </a:pPr>
            <a:r>
              <a:rPr lang="de-DE" altLang="de-DE" sz="1600" dirty="0" smtClean="0"/>
              <a:t>High </a:t>
            </a:r>
            <a:r>
              <a:rPr lang="de-DE" altLang="de-DE" sz="1600" dirty="0" err="1" smtClean="0"/>
              <a:t>level</a:t>
            </a:r>
            <a:r>
              <a:rPr lang="de-DE" altLang="de-DE" sz="1600" dirty="0" smtClean="0"/>
              <a:t> </a:t>
            </a:r>
            <a:r>
              <a:rPr lang="de-DE" altLang="de-DE" sz="1600" dirty="0" err="1" smtClean="0"/>
              <a:t>of</a:t>
            </a:r>
            <a:r>
              <a:rPr lang="de-DE" altLang="de-DE" sz="1600" dirty="0" smtClean="0"/>
              <a:t> </a:t>
            </a:r>
            <a:r>
              <a:rPr lang="de-DE" altLang="de-DE" sz="1600" dirty="0" err="1" smtClean="0"/>
              <a:t>accpetance</a:t>
            </a:r>
            <a:r>
              <a:rPr lang="de-DE" altLang="de-DE" sz="1600" dirty="0" smtClean="0"/>
              <a:t> </a:t>
            </a:r>
            <a:r>
              <a:rPr lang="de-DE" altLang="de-DE" sz="1600" dirty="0" err="1" smtClean="0"/>
              <a:t>for</a:t>
            </a:r>
            <a:r>
              <a:rPr lang="de-DE" altLang="de-DE" sz="1600" dirty="0" smtClean="0"/>
              <a:t> [</a:t>
            </a:r>
            <a:r>
              <a:rPr lang="de-DE" altLang="de-DE" sz="1600" dirty="0" err="1" smtClean="0"/>
              <a:t>single</a:t>
            </a:r>
            <a:r>
              <a:rPr lang="de-DE" altLang="de-DE" sz="1600" dirty="0" smtClean="0"/>
              <a:t>] </a:t>
            </a:r>
            <a:r>
              <a:rPr lang="de-DE" altLang="de-DE" sz="1600" dirty="0" err="1"/>
              <a:t>s</a:t>
            </a:r>
            <a:r>
              <a:rPr lang="de-DE" altLang="de-DE" sz="1600" dirty="0" err="1" smtClean="0"/>
              <a:t>tandards</a:t>
            </a:r>
            <a:endParaRPr lang="de-DE" altLang="de-DE" sz="1600" dirty="0" smtClean="0"/>
          </a:p>
          <a:p>
            <a:pPr>
              <a:defRPr/>
            </a:pPr>
            <a:r>
              <a:rPr lang="de-DE" altLang="de-DE" sz="1600" dirty="0" err="1" smtClean="0"/>
              <a:t>Spezifications</a:t>
            </a:r>
            <a:r>
              <a:rPr lang="de-DE" altLang="de-DE" sz="1600" dirty="0" smtClean="0"/>
              <a:t> </a:t>
            </a:r>
            <a:r>
              <a:rPr lang="de-DE" altLang="de-DE" sz="1600" dirty="0" err="1" smtClean="0"/>
              <a:t>freely</a:t>
            </a:r>
            <a:r>
              <a:rPr lang="de-DE" altLang="de-DE" sz="1600" dirty="0" smtClean="0"/>
              <a:t> </a:t>
            </a:r>
            <a:r>
              <a:rPr lang="de-DE" altLang="de-DE" sz="1600" dirty="0" err="1" smtClean="0"/>
              <a:t>available</a:t>
            </a:r>
            <a:r>
              <a:rPr lang="de-DE" altLang="de-DE" sz="1600" dirty="0" smtClean="0"/>
              <a:t> / </a:t>
            </a:r>
            <a:r>
              <a:rPr lang="de-DE" altLang="de-DE" sz="1600" dirty="0" err="1" smtClean="0"/>
              <a:t>accessible</a:t>
            </a:r>
            <a:endParaRPr lang="de-DE" altLang="de-DE" sz="1600" dirty="0" smtClean="0"/>
          </a:p>
        </p:txBody>
      </p:sp>
      <p:sp>
        <p:nvSpPr>
          <p:cNvPr id="5" name="Datumsplatzhalter 4"/>
          <p:cNvSpPr>
            <a:spLocks noGrp="1"/>
          </p:cNvSpPr>
          <p:nvPr>
            <p:ph type="dt" sz="quarter" idx="10"/>
          </p:nvPr>
        </p:nvSpPr>
        <p:spPr/>
        <p:txBody>
          <a:bodyPr/>
          <a:lstStyle/>
          <a:p>
            <a:pPr>
              <a:defRPr/>
            </a:pPr>
            <a:r>
              <a:rPr lang="en-US" altLang="en-US" smtClean="0"/>
              <a:t>Prof. </a:t>
            </a:r>
            <a:r>
              <a:rPr lang="en-GB" altLang="en-US" smtClean="0"/>
              <a:t>Dr.-Ing. </a:t>
            </a:r>
            <a:r>
              <a:rPr lang="en-US" altLang="en-US" smtClean="0"/>
              <a:t>Franz-Josef Behr</a:t>
            </a:r>
            <a:endParaRPr lang="en-US" altLang="en-US">
              <a:solidFill>
                <a:schemeClr val="tx1"/>
              </a:solidFill>
            </a:endParaRPr>
          </a:p>
        </p:txBody>
      </p:sp>
      <p:sp>
        <p:nvSpPr>
          <p:cNvPr id="46086" name="Textfeld 5"/>
          <p:cNvSpPr txBox="1">
            <a:spLocks noChangeArrowheads="1"/>
          </p:cNvSpPr>
          <p:nvPr/>
        </p:nvSpPr>
        <p:spPr bwMode="auto">
          <a:xfrm>
            <a:off x="755650" y="566102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200" dirty="0" smtClean="0">
                <a:solidFill>
                  <a:schemeClr val="tx1"/>
                </a:solidFill>
                <a:latin typeface="Tahoma" pitchFamily="34" charset="0"/>
              </a:rPr>
              <a:t>Source: </a:t>
            </a:r>
            <a:r>
              <a:rPr lang="de-DE" altLang="de-DE" sz="1200" dirty="0">
                <a:solidFill>
                  <a:schemeClr val="tx1"/>
                </a:solidFill>
                <a:latin typeface="Tahoma" pitchFamily="34" charset="0"/>
              </a:rPr>
              <a:t>C. </a:t>
            </a:r>
            <a:r>
              <a:rPr lang="de-DE" altLang="de-DE" sz="1200" dirty="0" err="1">
                <a:solidFill>
                  <a:schemeClr val="tx1"/>
                </a:solidFill>
                <a:latin typeface="Tahoma" pitchFamily="34" charset="0"/>
              </a:rPr>
              <a:t>Portele</a:t>
            </a:r>
            <a:r>
              <a:rPr lang="de-DE" altLang="de-DE" sz="1200" dirty="0">
                <a:solidFill>
                  <a:schemeClr val="tx1"/>
                </a:solidFill>
                <a:latin typeface="Tahoma" pitchFamily="34" charset="0"/>
              </a:rPr>
              <a:t> 2007: Das Zusammenspiel zwischen OGC und ISO/TC 211: GML und AFIS-ALKIS-ATKIS als Praxisbeispiele. </a:t>
            </a:r>
            <a:r>
              <a:rPr lang="de-DE" altLang="de-DE" sz="1200" dirty="0" err="1">
                <a:solidFill>
                  <a:schemeClr val="tx1"/>
                </a:solidFill>
                <a:latin typeface="Tahoma" pitchFamily="34" charset="0"/>
              </a:rPr>
              <a:t>IngeoForum</a:t>
            </a:r>
            <a:r>
              <a:rPr lang="de-DE" altLang="de-DE" sz="1200" dirty="0">
                <a:solidFill>
                  <a:schemeClr val="tx1"/>
                </a:solidFill>
                <a:latin typeface="Tahoma" pitchFamily="34" charset="0"/>
              </a:rPr>
              <a:t>-Workshop: OGC und ISO - Nutzen von Normen und Standards im praktischen Einsatz, 27.10.2003</a:t>
            </a:r>
          </a:p>
        </p:txBody>
      </p:sp>
    </p:spTree>
    <p:extLst>
      <p:ext uri="{BB962C8B-B14F-4D97-AF65-F5344CB8AC3E}">
        <p14:creationId xmlns:p14="http://schemas.microsoft.com/office/powerpoint/2010/main" val="307367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ashups_2">
  <a:themeElements>
    <a:clrScheme name="Achsen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chse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hsen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chsen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chsen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chsen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chsen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chsen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chsen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chsen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HFT_breit</Template>
  <TotalTime>0</TotalTime>
  <Words>5214</Words>
  <Application>Microsoft Office PowerPoint</Application>
  <PresentationFormat>Bildschirmpräsentation (4:3)</PresentationFormat>
  <Paragraphs>1088</Paragraphs>
  <Slides>97</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97</vt:i4>
      </vt:variant>
    </vt:vector>
  </HeadingPairs>
  <TitlesOfParts>
    <vt:vector size="105" baseType="lpstr">
      <vt:lpstr>Arial</vt:lpstr>
      <vt:lpstr>Calibri</vt:lpstr>
      <vt:lpstr>Courier New</vt:lpstr>
      <vt:lpstr>Gulim</vt:lpstr>
      <vt:lpstr>Tahoma</vt:lpstr>
      <vt:lpstr>Times New Roman</vt:lpstr>
      <vt:lpstr>Wingdings</vt:lpstr>
      <vt:lpstr>Mashups_2</vt:lpstr>
      <vt:lpstr>Geodatenformate</vt:lpstr>
      <vt:lpstr>Lernziele</vt:lpstr>
      <vt:lpstr>Einführung</vt:lpstr>
      <vt:lpstr>Schnittstellenformat: Definition</vt:lpstr>
      <vt:lpstr>Einige Vertreter …</vt:lpstr>
      <vt:lpstr>Einige Vertreter … II</vt:lpstr>
      <vt:lpstr>Einige Vertreter … III</vt:lpstr>
      <vt:lpstr>Einige Vertreter … IV</vt:lpstr>
      <vt:lpstr>Kodierungen und Bedeutung für amtlichen Geodatenaustausch</vt:lpstr>
      <vt:lpstr>Vektorbasierte Datenformate Vector based data formats </vt:lpstr>
      <vt:lpstr>PowerPoint-Präsentation</vt:lpstr>
      <vt:lpstr>XML-basierte  Austauschformate</vt:lpstr>
      <vt:lpstr>GML: Normbasierte Austausch Schnittstelle</vt:lpstr>
      <vt:lpstr>NAS: Normbasierte Austausch Schnittstelle</vt:lpstr>
      <vt:lpstr>CityGML</vt:lpstr>
      <vt:lpstr>IndoorGML</vt:lpstr>
      <vt:lpstr>OpenStreetMap-Daten</vt:lpstr>
      <vt:lpstr>LandXML.org (Vermessung, Bauingenieurwesen)</vt:lpstr>
      <vt:lpstr>GPS Exchange Format (GPX)</vt:lpstr>
      <vt:lpstr>XPlanung</vt:lpstr>
      <vt:lpstr>PowerPoint-Präsentation</vt:lpstr>
      <vt:lpstr>XPlanung</vt:lpstr>
      <vt:lpstr>OpenStreetMap-Daten</vt:lpstr>
      <vt:lpstr>GPS Exchange Format (GPX )</vt:lpstr>
      <vt:lpstr>GPS Exchange Format (GPX)</vt:lpstr>
      <vt:lpstr>Geodaten per Web Feed</vt:lpstr>
      <vt:lpstr>ATOM Feeds</vt:lpstr>
      <vt:lpstr>RSS (Rich Site Summary) </vt:lpstr>
      <vt:lpstr>GeoRSS: Geometries</vt:lpstr>
      <vt:lpstr>GeoRSS: Example</vt:lpstr>
      <vt:lpstr>Keyhole Markup Language - KML</vt:lpstr>
      <vt:lpstr>KML Elements</vt:lpstr>
      <vt:lpstr> Wichtige KML-Elemente </vt:lpstr>
      <vt:lpstr>Keyhole Markup Language - KML</vt:lpstr>
      <vt:lpstr>CSV / TSV</vt:lpstr>
      <vt:lpstr>CSV / TSV: Beispiel Zensus Daten  2011, Bevölkerungsverteilung</vt:lpstr>
      <vt:lpstr>GeoParquet</vt:lpstr>
      <vt:lpstr>PowerPoint-Präsentation</vt:lpstr>
      <vt:lpstr>Beispiele Textdateien mit Geometrie xyz-ASCII-Format</vt:lpstr>
      <vt:lpstr>Shape-Format – Quasistandard in der GIS-Welt</vt:lpstr>
      <vt:lpstr>Shape-Format: Dateien</vt:lpstr>
      <vt:lpstr>Shape-Format: Optionale Dateien2</vt:lpstr>
      <vt:lpstr>CAD-basierte Austauschformate</vt:lpstr>
      <vt:lpstr>Data Exchange Format (DXF)</vt:lpstr>
      <vt:lpstr>Beispiel</vt:lpstr>
      <vt:lpstr>Gliederung DXF-Datei</vt:lpstr>
      <vt:lpstr>Gliederung DXF-Datei II</vt:lpstr>
      <vt:lpstr>DXF - Eigenschaften</vt:lpstr>
      <vt:lpstr>DXF-Kennungen</vt:lpstr>
      <vt:lpstr>DXF-Kennungen</vt:lpstr>
      <vt:lpstr>DWG-Format</vt:lpstr>
      <vt:lpstr>MID / MIF: MapInfo-Tab-Format</vt:lpstr>
      <vt:lpstr>MID / MIF: Beispiel</vt:lpstr>
      <vt:lpstr>PowerPoint-Präsentation</vt:lpstr>
      <vt:lpstr>MapInfo-Tab-Format</vt:lpstr>
      <vt:lpstr>Simple Feature Spezifikation der OGC</vt:lpstr>
      <vt:lpstr>PowerPoint-Präsentation</vt:lpstr>
      <vt:lpstr>PowerPoint-Präsentation</vt:lpstr>
      <vt:lpstr>WKT-Format</vt:lpstr>
      <vt:lpstr>PowerPoint-Präsentation</vt:lpstr>
      <vt:lpstr>JSON-basierte Austauschformate</vt:lpstr>
      <vt:lpstr>JavaScript Object Notation ([Geo] JSON)</vt:lpstr>
      <vt:lpstr>GeoJSON: Simple Example</vt:lpstr>
      <vt:lpstr>GeoJSON: Advanced Example</vt:lpstr>
      <vt:lpstr>Beispielanwendung geoJSON: Open Data der Deutschen Bahn</vt:lpstr>
      <vt:lpstr>TopoJSON</vt:lpstr>
      <vt:lpstr>PowerPoint-Präsentation</vt:lpstr>
      <vt:lpstr>The CoverageJSON Format Specification</vt:lpstr>
      <vt:lpstr>PowerPoint-Präsentation</vt:lpstr>
      <vt:lpstr>GeoPackage Encoding Standard</vt:lpstr>
      <vt:lpstr>Kodierungen für Sensordaten</vt:lpstr>
      <vt:lpstr>Sensordaten</vt:lpstr>
      <vt:lpstr>Sensor Observation Service (SOS)</vt:lpstr>
      <vt:lpstr>OGC SWE Common Data Model Encoding Standard Version 2.0</vt:lpstr>
      <vt:lpstr>Observations and Measurements (O&amp;M) – XML Implementation, Version 2.0, OGC 10-025r1</vt:lpstr>
      <vt:lpstr>Sensor Model Language (SensorML) Version 1.0.0, OGC Sensor Model Language</vt:lpstr>
      <vt:lpstr>Metadaten</vt:lpstr>
      <vt:lpstr>Formate der Visualisierungsvorschriften für Geodaten</vt:lpstr>
      <vt:lpstr>Zusammenfassung: Format/Kodierungen</vt:lpstr>
      <vt:lpstr>Raster based data formats </vt:lpstr>
      <vt:lpstr>Rasterformate</vt:lpstr>
      <vt:lpstr>PowerPoint-Präsentation</vt:lpstr>
      <vt:lpstr>PowerPoint-Präsentation</vt:lpstr>
      <vt:lpstr>PowerPoint-Präsentation</vt:lpstr>
      <vt:lpstr>PowerPoint-Präsentation</vt:lpstr>
      <vt:lpstr>WebP</vt:lpstr>
      <vt:lpstr>PowerPoint-Präsentation</vt:lpstr>
      <vt:lpstr>NetCDF (Network Common Data Form)</vt:lpstr>
      <vt:lpstr>Weitere Formate</vt:lpstr>
      <vt:lpstr>Georeferenzierung von Rasterdateien</vt:lpstr>
      <vt:lpstr>PowerPoint-Präsentation</vt:lpstr>
      <vt:lpstr>World-Datei (.tfw)</vt:lpstr>
      <vt:lpstr>Zeichenformatierung</vt:lpstr>
      <vt:lpstr>PowerPoint-Präsentation</vt:lpstr>
      <vt:lpstr>Conversion tools / Werkzeuge zur Formatkonvertierung</vt:lpstr>
      <vt:lpstr>By ISO approved OGC standards</vt:lpstr>
      <vt:lpstr>ISO-Standards  OGC-Standards</vt:lpstr>
    </vt:vector>
  </TitlesOfParts>
  <Company>HFT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dc:title>
  <dc:creator>FJB</dc:creator>
  <cp:lastModifiedBy>FJ Behr</cp:lastModifiedBy>
  <cp:revision>132</cp:revision>
  <cp:lastPrinted>2020-01-13T09:26:09Z</cp:lastPrinted>
  <dcterms:created xsi:type="dcterms:W3CDTF">2009-09-15T14:14:47Z</dcterms:created>
  <dcterms:modified xsi:type="dcterms:W3CDTF">2023-05-16T10:44:08Z</dcterms:modified>
</cp:coreProperties>
</file>