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5"/>
  </p:notesMasterIdLst>
  <p:handoutMasterIdLst>
    <p:handoutMasterId r:id="rId46"/>
  </p:handoutMasterIdLst>
  <p:sldIdLst>
    <p:sldId id="535" r:id="rId2"/>
    <p:sldId id="510" r:id="rId3"/>
    <p:sldId id="614" r:id="rId4"/>
    <p:sldId id="654" r:id="rId5"/>
    <p:sldId id="646" r:id="rId6"/>
    <p:sldId id="626" r:id="rId7"/>
    <p:sldId id="627" r:id="rId8"/>
    <p:sldId id="641" r:id="rId9"/>
    <p:sldId id="615" r:id="rId10"/>
    <p:sldId id="629" r:id="rId11"/>
    <p:sldId id="651" r:id="rId12"/>
    <p:sldId id="630" r:id="rId13"/>
    <p:sldId id="652" r:id="rId14"/>
    <p:sldId id="611" r:id="rId15"/>
    <p:sldId id="622" r:id="rId16"/>
    <p:sldId id="612" r:id="rId17"/>
    <p:sldId id="613" r:id="rId18"/>
    <p:sldId id="617" r:id="rId19"/>
    <p:sldId id="624" r:id="rId20"/>
    <p:sldId id="655" r:id="rId21"/>
    <p:sldId id="645" r:id="rId22"/>
    <p:sldId id="620" r:id="rId23"/>
    <p:sldId id="650" r:id="rId24"/>
    <p:sldId id="628" r:id="rId25"/>
    <p:sldId id="636" r:id="rId26"/>
    <p:sldId id="631" r:id="rId27"/>
    <p:sldId id="634" r:id="rId28"/>
    <p:sldId id="621" r:id="rId29"/>
    <p:sldId id="623" r:id="rId30"/>
    <p:sldId id="625" r:id="rId31"/>
    <p:sldId id="647" r:id="rId32"/>
    <p:sldId id="637" r:id="rId33"/>
    <p:sldId id="638" r:id="rId34"/>
    <p:sldId id="639" r:id="rId35"/>
    <p:sldId id="653" r:id="rId36"/>
    <p:sldId id="648" r:id="rId37"/>
    <p:sldId id="632" r:id="rId38"/>
    <p:sldId id="640" r:id="rId39"/>
    <p:sldId id="606" r:id="rId40"/>
    <p:sldId id="607" r:id="rId41"/>
    <p:sldId id="608" r:id="rId42"/>
    <p:sldId id="649" r:id="rId43"/>
    <p:sldId id="642" r:id="rId44"/>
  </p:sldIdLst>
  <p:sldSz cx="9144000" cy="6858000" type="screen4x3"/>
  <p:notesSz cx="6797675" cy="9926638"/>
  <p:defaultTextStyle>
    <a:defPPr>
      <a:defRPr lang="de-DE"/>
    </a:defPPr>
    <a:lvl1pPr algn="l" rtl="0" fontAlgn="base">
      <a:spcBef>
        <a:spcPct val="0"/>
      </a:spcBef>
      <a:spcAft>
        <a:spcPct val="0"/>
      </a:spcAft>
      <a:defRPr sz="1600" kern="1200">
        <a:solidFill>
          <a:schemeClr val="tx1"/>
        </a:solidFill>
        <a:latin typeface="Calibri" pitchFamily="34" charset="0"/>
        <a:ea typeface="+mn-ea"/>
        <a:cs typeface="Arial" charset="0"/>
      </a:defRPr>
    </a:lvl1pPr>
    <a:lvl2pPr marL="457200" algn="l" rtl="0" fontAlgn="base">
      <a:spcBef>
        <a:spcPct val="0"/>
      </a:spcBef>
      <a:spcAft>
        <a:spcPct val="0"/>
      </a:spcAft>
      <a:defRPr sz="1600" kern="1200">
        <a:solidFill>
          <a:schemeClr val="tx1"/>
        </a:solidFill>
        <a:latin typeface="Calibri" pitchFamily="34" charset="0"/>
        <a:ea typeface="+mn-ea"/>
        <a:cs typeface="Arial" charset="0"/>
      </a:defRPr>
    </a:lvl2pPr>
    <a:lvl3pPr marL="914400" algn="l" rtl="0" fontAlgn="base">
      <a:spcBef>
        <a:spcPct val="0"/>
      </a:spcBef>
      <a:spcAft>
        <a:spcPct val="0"/>
      </a:spcAft>
      <a:defRPr sz="1600" kern="1200">
        <a:solidFill>
          <a:schemeClr val="tx1"/>
        </a:solidFill>
        <a:latin typeface="Calibri" pitchFamily="34" charset="0"/>
        <a:ea typeface="+mn-ea"/>
        <a:cs typeface="Arial" charset="0"/>
      </a:defRPr>
    </a:lvl3pPr>
    <a:lvl4pPr marL="1371600" algn="l" rtl="0" fontAlgn="base">
      <a:spcBef>
        <a:spcPct val="0"/>
      </a:spcBef>
      <a:spcAft>
        <a:spcPct val="0"/>
      </a:spcAft>
      <a:defRPr sz="1600" kern="1200">
        <a:solidFill>
          <a:schemeClr val="tx1"/>
        </a:solidFill>
        <a:latin typeface="Calibri" pitchFamily="34" charset="0"/>
        <a:ea typeface="+mn-ea"/>
        <a:cs typeface="Arial" charset="0"/>
      </a:defRPr>
    </a:lvl4pPr>
    <a:lvl5pPr marL="1828800" algn="l" rtl="0" fontAlgn="base">
      <a:spcBef>
        <a:spcPct val="0"/>
      </a:spcBef>
      <a:spcAft>
        <a:spcPct val="0"/>
      </a:spcAft>
      <a:defRPr sz="1600" kern="1200">
        <a:solidFill>
          <a:schemeClr val="tx1"/>
        </a:solidFill>
        <a:latin typeface="Calibri" pitchFamily="34" charset="0"/>
        <a:ea typeface="+mn-ea"/>
        <a:cs typeface="Arial" charset="0"/>
      </a:defRPr>
    </a:lvl5pPr>
    <a:lvl6pPr marL="2286000" algn="l" defTabSz="914400" rtl="0" eaLnBrk="1" latinLnBrk="0" hangingPunct="1">
      <a:defRPr sz="1600" kern="1200">
        <a:solidFill>
          <a:schemeClr val="tx1"/>
        </a:solidFill>
        <a:latin typeface="Calibri" pitchFamily="34" charset="0"/>
        <a:ea typeface="+mn-ea"/>
        <a:cs typeface="Arial" charset="0"/>
      </a:defRPr>
    </a:lvl6pPr>
    <a:lvl7pPr marL="2743200" algn="l" defTabSz="914400" rtl="0" eaLnBrk="1" latinLnBrk="0" hangingPunct="1">
      <a:defRPr sz="1600" kern="1200">
        <a:solidFill>
          <a:schemeClr val="tx1"/>
        </a:solidFill>
        <a:latin typeface="Calibri" pitchFamily="34" charset="0"/>
        <a:ea typeface="+mn-ea"/>
        <a:cs typeface="Arial" charset="0"/>
      </a:defRPr>
    </a:lvl7pPr>
    <a:lvl8pPr marL="3200400" algn="l" defTabSz="914400" rtl="0" eaLnBrk="1" latinLnBrk="0" hangingPunct="1">
      <a:defRPr sz="1600" kern="1200">
        <a:solidFill>
          <a:schemeClr val="tx1"/>
        </a:solidFill>
        <a:latin typeface="Calibri" pitchFamily="34" charset="0"/>
        <a:ea typeface="+mn-ea"/>
        <a:cs typeface="Arial" charset="0"/>
      </a:defRPr>
    </a:lvl8pPr>
    <a:lvl9pPr marL="3657600" algn="l" defTabSz="914400" rtl="0" eaLnBrk="1" latinLnBrk="0" hangingPunct="1">
      <a:defRPr sz="1600"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tandardabschnitt" id="{9F482109-6CD2-424C-8676-CB63B5231190}">
          <p14:sldIdLst>
            <p14:sldId id="535"/>
            <p14:sldId id="510"/>
            <p14:sldId id="614"/>
            <p14:sldId id="654"/>
            <p14:sldId id="646"/>
            <p14:sldId id="626"/>
            <p14:sldId id="627"/>
            <p14:sldId id="641"/>
            <p14:sldId id="615"/>
            <p14:sldId id="629"/>
            <p14:sldId id="651"/>
            <p14:sldId id="630"/>
            <p14:sldId id="652"/>
            <p14:sldId id="611"/>
            <p14:sldId id="622"/>
            <p14:sldId id="612"/>
            <p14:sldId id="613"/>
            <p14:sldId id="617"/>
            <p14:sldId id="624"/>
            <p14:sldId id="655"/>
            <p14:sldId id="645"/>
          </p14:sldIdLst>
        </p14:section>
        <p14:section name="Abschnitt ohne Titel" id="{4AB58BCB-7DDF-4ADD-8724-33F16D1E9846}">
          <p14:sldIdLst/>
        </p14:section>
        <p14:section name="Abschnitt ohne Titel" id="{0F22219D-0E79-4CAB-A16A-16B544B24FC9}">
          <p14:sldIdLst>
            <p14:sldId id="620"/>
            <p14:sldId id="650"/>
            <p14:sldId id="628"/>
            <p14:sldId id="636"/>
          </p14:sldIdLst>
        </p14:section>
        <p14:section name="Abschnitt ohne Titel" id="{3A8BD57A-CA4D-49E9-81D9-680A5129F8A9}">
          <p14:sldIdLst>
            <p14:sldId id="631"/>
            <p14:sldId id="634"/>
            <p14:sldId id="621"/>
            <p14:sldId id="623"/>
            <p14:sldId id="625"/>
            <p14:sldId id="647"/>
            <p14:sldId id="637"/>
            <p14:sldId id="638"/>
            <p14:sldId id="639"/>
            <p14:sldId id="653"/>
            <p14:sldId id="648"/>
            <p14:sldId id="632"/>
            <p14:sldId id="640"/>
            <p14:sldId id="606"/>
            <p14:sldId id="607"/>
            <p14:sldId id="608"/>
            <p14:sldId id="649"/>
            <p14:sldId id="6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1">
          <p15:clr>
            <a:srgbClr val="A4A3A4"/>
          </p15:clr>
        </p15:guide>
        <p15:guide id="2" pos="29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CC"/>
    <a:srgbClr val="FFFF99"/>
    <a:srgbClr val="969696"/>
    <a:srgbClr val="00CC00"/>
    <a:srgbClr val="99FFFF"/>
    <a:srgbClr val="9999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85672" autoAdjust="0"/>
  </p:normalViewPr>
  <p:slideViewPr>
    <p:cSldViewPr>
      <p:cViewPr varScale="1">
        <p:scale>
          <a:sx n="76" d="100"/>
          <a:sy n="76" d="100"/>
        </p:scale>
        <p:origin x="164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662" y="-93"/>
      </p:cViewPr>
      <p:guideLst>
        <p:guide orient="horz" pos="2161"/>
        <p:guide pos="29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478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47988"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t" anchorCtr="0" compatLnSpc="1">
            <a:prstTxWarp prst="textNoShape">
              <a:avLst/>
            </a:prstTxWarp>
          </a:bodyPr>
          <a:lstStyle>
            <a:lvl1pPr defTabSz="915909" eaLnBrk="0" hangingPunct="0">
              <a:spcBef>
                <a:spcPct val="0"/>
              </a:spcBef>
              <a:defRPr sz="1000" i="1">
                <a:latin typeface="Times New Roman" pitchFamily="18" charset="0"/>
                <a:cs typeface="+mn-cs"/>
              </a:defRPr>
            </a:lvl1pPr>
          </a:lstStyle>
          <a:p>
            <a:pPr>
              <a:defRPr/>
            </a:pPr>
            <a:endParaRPr lang="de-DE" altLang="de-DE"/>
          </a:p>
        </p:txBody>
      </p:sp>
      <p:sp>
        <p:nvSpPr>
          <p:cNvPr id="2051" name="Rectangle 3"/>
          <p:cNvSpPr>
            <a:spLocks noGrp="1" noChangeArrowheads="1"/>
          </p:cNvSpPr>
          <p:nvPr>
            <p:ph type="dt" idx="1"/>
          </p:nvPr>
        </p:nvSpPr>
        <p:spPr bwMode="auto">
          <a:xfrm>
            <a:off x="3849688" y="-1588"/>
            <a:ext cx="2947987"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t" anchorCtr="0" compatLnSpc="1">
            <a:prstTxWarp prst="textNoShape">
              <a:avLst/>
            </a:prstTxWarp>
          </a:bodyPr>
          <a:lstStyle>
            <a:lvl1pPr algn="r" defTabSz="915909" eaLnBrk="0" hangingPunct="0">
              <a:spcBef>
                <a:spcPct val="0"/>
              </a:spcBef>
              <a:defRPr sz="1000" i="1">
                <a:latin typeface="Times New Roman" pitchFamily="18" charset="0"/>
                <a:cs typeface="+mn-cs"/>
              </a:defRPr>
            </a:lvl1pPr>
          </a:lstStyle>
          <a:p>
            <a:pPr>
              <a:defRPr/>
            </a:pPr>
            <a:endParaRPr lang="de-DE" altLang="de-DE"/>
          </a:p>
        </p:txBody>
      </p:sp>
      <p:sp>
        <p:nvSpPr>
          <p:cNvPr id="67588" name="Rectangle 4"/>
          <p:cNvSpPr>
            <a:spLocks noGrp="1" noRot="1" noChangeAspect="1" noChangeArrowheads="1" noTextEdit="1"/>
          </p:cNvSpPr>
          <p:nvPr>
            <p:ph type="sldImg" idx="2"/>
          </p:nvPr>
        </p:nvSpPr>
        <p:spPr bwMode="auto">
          <a:xfrm>
            <a:off x="923925" y="749300"/>
            <a:ext cx="4946650" cy="37099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6463" y="4716463"/>
            <a:ext cx="4983162"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1" tIns="46101" rIns="92201" bIns="46101"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2054" name="Rectangle 6"/>
          <p:cNvSpPr>
            <a:spLocks noGrp="1" noChangeArrowheads="1"/>
          </p:cNvSpPr>
          <p:nvPr>
            <p:ph type="ftr" sz="quarter" idx="4"/>
          </p:nvPr>
        </p:nvSpPr>
        <p:spPr bwMode="auto">
          <a:xfrm>
            <a:off x="-1588" y="9431338"/>
            <a:ext cx="29479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b" anchorCtr="0" compatLnSpc="1">
            <a:prstTxWarp prst="textNoShape">
              <a:avLst/>
            </a:prstTxWarp>
          </a:bodyPr>
          <a:lstStyle>
            <a:lvl1pPr defTabSz="915909" eaLnBrk="0" hangingPunct="0">
              <a:spcBef>
                <a:spcPct val="0"/>
              </a:spcBef>
              <a:defRPr sz="1000" i="1">
                <a:latin typeface="Times New Roman" pitchFamily="18" charset="0"/>
                <a:cs typeface="+mn-cs"/>
              </a:defRPr>
            </a:lvl1pPr>
          </a:lstStyle>
          <a:p>
            <a:pPr>
              <a:defRPr/>
            </a:pPr>
            <a:endParaRPr lang="de-DE" altLang="de-DE"/>
          </a:p>
        </p:txBody>
      </p:sp>
      <p:sp>
        <p:nvSpPr>
          <p:cNvPr id="2055" name="Rectangle 7"/>
          <p:cNvSpPr>
            <a:spLocks noGrp="1" noChangeArrowheads="1"/>
          </p:cNvSpPr>
          <p:nvPr>
            <p:ph type="sldNum" sz="quarter" idx="5"/>
          </p:nvPr>
        </p:nvSpPr>
        <p:spPr bwMode="auto">
          <a:xfrm>
            <a:off x="3849688" y="9431338"/>
            <a:ext cx="29479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b" anchorCtr="0" compatLnSpc="1">
            <a:prstTxWarp prst="textNoShape">
              <a:avLst/>
            </a:prstTxWarp>
          </a:bodyPr>
          <a:lstStyle>
            <a:lvl1pPr algn="r" defTabSz="915909" eaLnBrk="0" hangingPunct="0">
              <a:spcBef>
                <a:spcPct val="0"/>
              </a:spcBef>
              <a:defRPr sz="1000" i="1">
                <a:latin typeface="Times New Roman" pitchFamily="18" charset="0"/>
                <a:cs typeface="+mn-cs"/>
              </a:defRPr>
            </a:lvl1pPr>
          </a:lstStyle>
          <a:p>
            <a:pPr>
              <a:defRPr/>
            </a:pPr>
            <a:fld id="{97BBECA5-6E64-4BED-94EB-C59732EF65A9}" type="slidenum">
              <a:rPr lang="de-DE" altLang="de-DE"/>
              <a:pPr>
                <a:defRPr/>
              </a:pPr>
              <a:t>‹Nr.›</a:t>
            </a:fld>
            <a:endParaRPr lang="de-DE" altLang="de-DE"/>
          </a:p>
        </p:txBody>
      </p:sp>
    </p:spTree>
    <p:extLst>
      <p:ext uri="{BB962C8B-B14F-4D97-AF65-F5344CB8AC3E}">
        <p14:creationId xmlns:p14="http://schemas.microsoft.com/office/powerpoint/2010/main" val="1364300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t-planungsrat.de/SharedDocs/Sitzungen/DE/2015/Sitzung_18.html?pos=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600">
                <a:solidFill>
                  <a:schemeClr val="tx1"/>
                </a:solidFill>
                <a:latin typeface="Calibri" pitchFamily="34" charset="0"/>
              </a:defRPr>
            </a:lvl1pPr>
            <a:lvl2pPr marL="743965" indent="-286140" eaLnBrk="0" hangingPunct="0">
              <a:spcBef>
                <a:spcPct val="50000"/>
              </a:spcBef>
              <a:defRPr sz="1600">
                <a:solidFill>
                  <a:schemeClr val="tx1"/>
                </a:solidFill>
                <a:latin typeface="Calibri" pitchFamily="34" charset="0"/>
              </a:defRPr>
            </a:lvl2pPr>
            <a:lvl3pPr marL="1144562" indent="-228912" eaLnBrk="0" hangingPunct="0">
              <a:spcBef>
                <a:spcPct val="50000"/>
              </a:spcBef>
              <a:defRPr sz="1600">
                <a:solidFill>
                  <a:schemeClr val="tx1"/>
                </a:solidFill>
                <a:latin typeface="Calibri" pitchFamily="34" charset="0"/>
              </a:defRPr>
            </a:lvl3pPr>
            <a:lvl4pPr marL="1602386" indent="-228912" eaLnBrk="0" hangingPunct="0">
              <a:spcBef>
                <a:spcPct val="50000"/>
              </a:spcBef>
              <a:defRPr sz="1600">
                <a:solidFill>
                  <a:schemeClr val="tx1"/>
                </a:solidFill>
                <a:latin typeface="Calibri" pitchFamily="34" charset="0"/>
              </a:defRPr>
            </a:lvl4pPr>
            <a:lvl5pPr marL="2060210" indent="-228912" eaLnBrk="0" hangingPunct="0">
              <a:spcBef>
                <a:spcPct val="50000"/>
              </a:spcBef>
              <a:defRPr sz="1600">
                <a:solidFill>
                  <a:schemeClr val="tx1"/>
                </a:solidFill>
                <a:latin typeface="Calibri" pitchFamily="34" charset="0"/>
              </a:defRPr>
            </a:lvl5pPr>
            <a:lvl6pPr marL="2518034" indent="-228912" eaLnBrk="0" fontAlgn="base" hangingPunct="0">
              <a:spcBef>
                <a:spcPct val="50000"/>
              </a:spcBef>
              <a:spcAft>
                <a:spcPct val="0"/>
              </a:spcAft>
              <a:defRPr sz="1600">
                <a:solidFill>
                  <a:schemeClr val="tx1"/>
                </a:solidFill>
                <a:latin typeface="Calibri" pitchFamily="34" charset="0"/>
              </a:defRPr>
            </a:lvl6pPr>
            <a:lvl7pPr marL="2975859" indent="-228912" eaLnBrk="0" fontAlgn="base" hangingPunct="0">
              <a:spcBef>
                <a:spcPct val="50000"/>
              </a:spcBef>
              <a:spcAft>
                <a:spcPct val="0"/>
              </a:spcAft>
              <a:defRPr sz="1600">
                <a:solidFill>
                  <a:schemeClr val="tx1"/>
                </a:solidFill>
                <a:latin typeface="Calibri" pitchFamily="34" charset="0"/>
              </a:defRPr>
            </a:lvl7pPr>
            <a:lvl8pPr marL="3433684" indent="-228912" eaLnBrk="0" fontAlgn="base" hangingPunct="0">
              <a:spcBef>
                <a:spcPct val="50000"/>
              </a:spcBef>
              <a:spcAft>
                <a:spcPct val="0"/>
              </a:spcAft>
              <a:defRPr sz="1600">
                <a:solidFill>
                  <a:schemeClr val="tx1"/>
                </a:solidFill>
                <a:latin typeface="Calibri" pitchFamily="34" charset="0"/>
              </a:defRPr>
            </a:lvl8pPr>
            <a:lvl9pPr marL="3891508" indent="-228912" eaLnBrk="0" fontAlgn="base" hangingPunct="0">
              <a:spcBef>
                <a:spcPct val="50000"/>
              </a:spcBef>
              <a:spcAft>
                <a:spcPct val="0"/>
              </a:spcAft>
              <a:defRPr sz="1600">
                <a:solidFill>
                  <a:schemeClr val="tx1"/>
                </a:solidFill>
                <a:latin typeface="Calibri" pitchFamily="34" charset="0"/>
              </a:defRPr>
            </a:lvl9pPr>
          </a:lstStyle>
          <a:p>
            <a:pPr eaLnBrk="1" hangingPunct="1">
              <a:spcBef>
                <a:spcPct val="0"/>
              </a:spcBef>
              <a:defRPr/>
            </a:pPr>
            <a:fld id="{F399DBF8-FD6B-465C-B207-94CF15F9326B}" type="slidenum">
              <a:rPr lang="de-DE" altLang="de-DE" sz="1200">
                <a:latin typeface="Arial" charset="0"/>
              </a:rPr>
              <a:pPr eaLnBrk="1" hangingPunct="1">
                <a:spcBef>
                  <a:spcPct val="0"/>
                </a:spcBef>
                <a:defRPr/>
              </a:pPr>
              <a:t>1</a:t>
            </a:fld>
            <a:endParaRPr lang="de-DE" altLang="de-DE" sz="12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Times New Roman" pitchFamily="18" charset="0"/>
                <a:ea typeface="+mn-ea"/>
                <a:cs typeface="+mn-cs"/>
              </a:rPr>
              <a:t>Eine Geodateninfrastruktur besteht aus einer Geodatenbasis,</a:t>
            </a:r>
          </a:p>
          <a:p>
            <a:r>
              <a:rPr lang="de-DE" sz="1200" b="0" i="0" u="none" strike="noStrike" kern="1200" baseline="0" dirty="0" smtClean="0">
                <a:solidFill>
                  <a:schemeClr val="tx1"/>
                </a:solidFill>
                <a:latin typeface="Times New Roman" pitchFamily="18" charset="0"/>
                <a:ea typeface="+mn-ea"/>
                <a:cs typeface="+mn-cs"/>
              </a:rPr>
              <a:t>einem Geodatennetzwerk, Diensten und Standards.</a:t>
            </a:r>
          </a:p>
          <a:p>
            <a:r>
              <a:rPr lang="de-DE" sz="1200" b="0" i="0" u="none" strike="noStrike" kern="1200" baseline="0" dirty="0" smtClean="0">
                <a:solidFill>
                  <a:schemeClr val="tx1"/>
                </a:solidFill>
                <a:latin typeface="Times New Roman" pitchFamily="18" charset="0"/>
                <a:ea typeface="+mn-ea"/>
                <a:cs typeface="+mn-cs"/>
              </a:rPr>
              <a:t>Damit werden die Voraussetzungen geschaffen für die</a:t>
            </a:r>
          </a:p>
          <a:p>
            <a:r>
              <a:rPr lang="de-DE" sz="1200" b="0" i="0" u="none" strike="noStrike" kern="1200" baseline="0" dirty="0" smtClean="0">
                <a:solidFill>
                  <a:schemeClr val="tx1"/>
                </a:solidFill>
                <a:latin typeface="Times New Roman" pitchFamily="18" charset="0"/>
                <a:ea typeface="+mn-ea"/>
                <a:cs typeface="+mn-cs"/>
              </a:rPr>
              <a:t>Gewinnung, Auswertung und Anwendung von Geoinformationen</a:t>
            </a:r>
          </a:p>
          <a:p>
            <a:r>
              <a:rPr lang="de-DE" sz="1200" b="0" i="0" u="none" strike="noStrike" kern="1200" baseline="0" dirty="0" smtClean="0">
                <a:solidFill>
                  <a:schemeClr val="tx1"/>
                </a:solidFill>
                <a:latin typeface="Times New Roman" pitchFamily="18" charset="0"/>
                <a:ea typeface="+mn-ea"/>
                <a:cs typeface="+mn-cs"/>
              </a:rPr>
              <a:t>in den öffentlichen Verwaltungen, im kommerziellen</a:t>
            </a:r>
          </a:p>
          <a:p>
            <a:r>
              <a:rPr lang="de-DE" sz="1200" b="0" i="0" u="none" strike="noStrike" kern="1200" baseline="0" dirty="0" smtClean="0">
                <a:solidFill>
                  <a:schemeClr val="tx1"/>
                </a:solidFill>
                <a:latin typeface="Times New Roman" pitchFamily="18" charset="0"/>
                <a:ea typeface="+mn-ea"/>
                <a:cs typeface="+mn-cs"/>
              </a:rPr>
              <a:t>und nichtkommerziellen Sektor, in der Wissenschaft</a:t>
            </a:r>
          </a:p>
          <a:p>
            <a:r>
              <a:rPr lang="de-DE" sz="1200" b="0" i="0" u="none" strike="noStrike" kern="1200" baseline="0" dirty="0" smtClean="0">
                <a:solidFill>
                  <a:schemeClr val="tx1"/>
                </a:solidFill>
                <a:latin typeface="Times New Roman" pitchFamily="18" charset="0"/>
                <a:ea typeface="+mn-ea"/>
                <a:cs typeface="+mn-cs"/>
              </a:rPr>
              <a:t>und für die Bürger.</a:t>
            </a:r>
          </a:p>
          <a:p>
            <a:r>
              <a:rPr lang="de-DE" sz="1200" kern="1200" dirty="0" smtClean="0">
                <a:solidFill>
                  <a:schemeClr val="tx1"/>
                </a:solidFill>
                <a:effectLst/>
                <a:latin typeface="Times New Roman" pitchFamily="18" charset="0"/>
                <a:ea typeface="+mn-ea"/>
                <a:cs typeface="+mn-cs"/>
              </a:rPr>
              <a:t>Bundesamt für Kartographie und Geodäsie (BKG) (2004): Geoinformation und moderner Staat. Eine Informationsschrift des Interministeriellen Ausschusses für Geoinformationswesen. 4. Auflage: Kölnische Verlagsdruckerei. Online verfügbar unter https://www.imagi.de/SharedDocs/downloads/Webs/IMAGI/DE/Flyer_Broschueren/Geoinformation_moderner_Staat_4Aufl.pdf?__blob=publicationFile&amp;v=2, zuletzt geprüft am 19.10.2021.</a:t>
            </a:r>
            <a:endParaRPr lang="de-DE" sz="1200" kern="1200" dirty="0">
              <a:solidFill>
                <a:schemeClr val="tx1"/>
              </a:solidFill>
              <a:effectLst/>
              <a:latin typeface="Times New Roman" pitchFamily="18" charset="0"/>
              <a:ea typeface="+mn-ea"/>
              <a:cs typeface="+mn-cs"/>
            </a:endParaRPr>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3</a:t>
            </a:fld>
            <a:endParaRPr lang="de-DE" altLang="de-DE"/>
          </a:p>
        </p:txBody>
      </p:sp>
    </p:spTree>
    <p:extLst>
      <p:ext uri="{BB962C8B-B14F-4D97-AF65-F5344CB8AC3E}">
        <p14:creationId xmlns:p14="http://schemas.microsoft.com/office/powerpoint/2010/main" val="155361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Many standardization activities exist with different roles and responsibilities that are relevant to implementing SDIs:</a:t>
            </a:r>
          </a:p>
          <a:p>
            <a:pPr lvl="1"/>
            <a:r>
              <a:rPr lang="en-US" altLang="de-DE" dirty="0" smtClean="0"/>
              <a:t>International </a:t>
            </a:r>
            <a:r>
              <a:rPr lang="en-US" altLang="de-DE" dirty="0" err="1" smtClean="0"/>
              <a:t>Organisation</a:t>
            </a:r>
            <a:r>
              <a:rPr lang="en-US" altLang="de-DE" dirty="0" smtClean="0"/>
              <a:t> of Standardization (ISO TC 211, TC 204, JTC-1)</a:t>
            </a:r>
          </a:p>
          <a:p>
            <a:pPr lvl="1"/>
            <a:r>
              <a:rPr lang="en-US" altLang="de-DE" dirty="0" smtClean="0"/>
              <a:t>World Wide Web Consortium (W3C)</a:t>
            </a:r>
          </a:p>
          <a:p>
            <a:pPr lvl="1"/>
            <a:r>
              <a:rPr lang="en-US" altLang="de-DE" dirty="0" err="1" smtClean="0"/>
              <a:t>OpenGIS</a:t>
            </a:r>
            <a:r>
              <a:rPr lang="en-US" altLang="de-DE" dirty="0" smtClean="0"/>
              <a:t> Consortium (OGC)</a:t>
            </a:r>
          </a:p>
          <a:p>
            <a:pPr lvl="1"/>
            <a:r>
              <a:rPr lang="en-US" altLang="de-DE" dirty="0" smtClean="0"/>
              <a:t>National Standards Organizations (DIN…)</a:t>
            </a:r>
          </a:p>
          <a:p>
            <a:pPr lvl="1"/>
            <a:endParaRPr lang="en-US" altLang="de-DE" dirty="0" smtClean="0"/>
          </a:p>
          <a:p>
            <a:r>
              <a:rPr lang="en-US" altLang="de-DE" b="1" dirty="0" smtClean="0"/>
              <a:t>ISO</a:t>
            </a:r>
            <a:r>
              <a:rPr lang="en-US" altLang="de-DE" dirty="0" smtClean="0"/>
              <a:t> provides general purpose standards and specifications as guidance to implementation</a:t>
            </a:r>
          </a:p>
          <a:p>
            <a:r>
              <a:rPr lang="en-US" altLang="de-DE" b="1" dirty="0" smtClean="0"/>
              <a:t>Industry Consortia</a:t>
            </a:r>
            <a:r>
              <a:rPr lang="en-US" altLang="de-DE" dirty="0" smtClean="0"/>
              <a:t> provide technical implementation specifications</a:t>
            </a:r>
          </a:p>
          <a:p>
            <a:r>
              <a:rPr lang="en-US" altLang="de-DE" b="1" dirty="0" smtClean="0"/>
              <a:t>National/Community groups</a:t>
            </a:r>
            <a:r>
              <a:rPr lang="en-US" altLang="de-DE" dirty="0" smtClean="0"/>
              <a:t> define common practices, content, and interaction within and outside the group</a:t>
            </a:r>
          </a:p>
          <a:p>
            <a:pPr lvl="1"/>
            <a:endParaRPr lang="en-US" altLang="de-DE" dirty="0" smtClean="0"/>
          </a:p>
          <a:p>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8</a:t>
            </a:fld>
            <a:endParaRPr lang="de-DE" altLang="de-DE"/>
          </a:p>
        </p:txBody>
      </p:sp>
    </p:spTree>
    <p:extLst>
      <p:ext uri="{BB962C8B-B14F-4D97-AF65-F5344CB8AC3E}">
        <p14:creationId xmlns:p14="http://schemas.microsoft.com/office/powerpoint/2010/main" val="260639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Source: https://www.cleanpng.com/png-database-server-download-icon-database-symbol-192655/preview.html</a:t>
            </a:r>
          </a:p>
          <a:p>
            <a:r>
              <a:rPr lang="de-DE" dirty="0" smtClean="0"/>
              <a:t>https://www.svgrepo.com/svg/77045/server</a:t>
            </a:r>
            <a:endParaRPr lang="de-DE" dirty="0"/>
          </a:p>
        </p:txBody>
      </p:sp>
      <p:sp>
        <p:nvSpPr>
          <p:cNvPr id="4" name="Foliennummernplatzhalter 3"/>
          <p:cNvSpPr>
            <a:spLocks noGrp="1"/>
          </p:cNvSpPr>
          <p:nvPr>
            <p:ph type="sldNum" sz="quarter" idx="10"/>
          </p:nvPr>
        </p:nvSpPr>
        <p:spPr/>
        <p:txBody>
          <a:bodyPr/>
          <a:lstStyle/>
          <a:p>
            <a:fld id="{2DEB9756-AFF3-4481-AF37-0C090784BDF3}" type="slidenum">
              <a:rPr lang="de-DE" altLang="de-DE" smtClean="0"/>
              <a:pPr/>
              <a:t>13</a:t>
            </a:fld>
            <a:endParaRPr lang="de-DE" altLang="de-DE"/>
          </a:p>
        </p:txBody>
      </p:sp>
    </p:spTree>
    <p:extLst>
      <p:ext uri="{BB962C8B-B14F-4D97-AF65-F5344CB8AC3E}">
        <p14:creationId xmlns:p14="http://schemas.microsoft.com/office/powerpoint/2010/main" val="399257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Ein Geodatensatz kann über einen oder mehrere Geodatendienste bereitgestellt werden. Jeder Datensatz und jeder Dienst wird dabei mit Metadaten beschrieben, damit er für die Suche in einem Katalog veröffentlicht werden kann. Ein Geodatendienst besitzt, zusätzlich zu seiner Metadaten-beschreibung im Katalog, eine technische Beschreibung seiner Funktionalitäten in Form eines Capabilities-Dokuments, welches im Bind-Schritt verarbeitet wird.</a:t>
            </a:r>
          </a:p>
          <a:p>
            <a:r>
              <a:rPr lang="de-DE" smtClean="0"/>
              <a:t>Aus Sicht eines Geodatensatzes ist nicht erkennbar, über welche Geodatendienste er bereitgestellt wird. Daher wird bei der Suche (find) über die Service-Metadatensätze der Identifikator der Ressource aufgelöst und ein Zugriff auf die Metadaten der Daten möglich. Über den Hyperlink vom Service-Metadatensatz zum Capabilities-Dokument erfolgt das Bind </a:t>
            </a:r>
            <a:endParaRPr lang="de-DE"/>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17</a:t>
            </a:fld>
            <a:endParaRPr lang="de-DE" altLang="de-DE"/>
          </a:p>
        </p:txBody>
      </p:sp>
    </p:spTree>
    <p:extLst>
      <p:ext uri="{BB962C8B-B14F-4D97-AF65-F5344CB8AC3E}">
        <p14:creationId xmlns:p14="http://schemas.microsoft.com/office/powerpoint/2010/main" val="336278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wesentlicher Baustein, um das </a:t>
            </a:r>
            <a:r>
              <a:rPr lang="de-DE" dirty="0" err="1" smtClean="0"/>
              <a:t>Publish</a:t>
            </a:r>
            <a:r>
              <a:rPr lang="de-DE" dirty="0" smtClean="0"/>
              <a:t>-Find-Bind-Muster erfolgreich umzusetzen, ist die Kopplung der Metadaten von Geodaten und Geodatendiensten. Ein Geodatensatz kann dabei über einen oder mehrere Geodatendienste bereitgestellt werden. Voraussetzung hierfür ist, dass sowohl der Geodatensatz als auch der Geodatendienst mit Metadaten beschrieben ist und diese Metadaten öffentlich zugänglich sind. Ein Geodatendienst besitzt, zusätzlich zu seiner Metadatenbeschreibung im Katalog, eine technische Beschreibung seiner Funktionalitäten in Form eines </a:t>
            </a:r>
            <a:r>
              <a:rPr lang="de-DE" dirty="0" err="1" smtClean="0"/>
              <a:t>CapabilitiesDokuments</a:t>
            </a:r>
            <a:r>
              <a:rPr lang="de-DE" dirty="0" smtClean="0"/>
              <a:t> bzw. eines Service-Feeds (Atom). </a:t>
            </a:r>
            <a:br>
              <a:rPr lang="de-DE" dirty="0" smtClean="0"/>
            </a:br>
            <a:r>
              <a:rPr lang="de-DE" dirty="0" smtClean="0"/>
              <a:t/>
            </a:r>
            <a:br>
              <a:rPr lang="de-DE" dirty="0" smtClean="0"/>
            </a:br>
            <a:r>
              <a:rPr lang="de-DE" dirty="0" smtClean="0"/>
              <a:t>Die Metadaten eines Geodatensatzes geben jedoch keine direkte</a:t>
            </a:r>
            <a:r>
              <a:rPr lang="de-DE" baseline="0" dirty="0" smtClean="0"/>
              <a:t> </a:t>
            </a:r>
            <a:r>
              <a:rPr lang="de-DE" dirty="0" smtClean="0"/>
              <a:t>Auskunft darüber, über welche Geodatendienste der Geodatensatz bereitgestellt wird. Daher wird die Suche auf die Dienst-Metadatensätze ausgedehnt und in diesen nach dem Vorkommen des </a:t>
            </a:r>
            <a:r>
              <a:rPr lang="de-DE" dirty="0" err="1" smtClean="0"/>
              <a:t>Identifikators</a:t>
            </a:r>
            <a:r>
              <a:rPr lang="de-DE" dirty="0" smtClean="0"/>
              <a:t> des Geodatensatzes gesucht. Über die </a:t>
            </a:r>
            <a:r>
              <a:rPr lang="de-DE" dirty="0" err="1" smtClean="0"/>
              <a:t>GetCapabilities</a:t>
            </a:r>
            <a:r>
              <a:rPr lang="de-DE" dirty="0" smtClean="0"/>
              <a:t>-URL bzw. die URL zum Service Feed (Atom) im Dienst-Metadatensatz ergibt sich die Referenz auf den Dienst (vgl. Abbildung). </a:t>
            </a:r>
            <a:br>
              <a:rPr lang="de-DE" dirty="0" smtClean="0"/>
            </a:br>
            <a:endParaRPr lang="de-DE" dirty="0" smtClean="0"/>
          </a:p>
          <a:p>
            <a:r>
              <a:rPr lang="de-DE" dirty="0" smtClean="0"/>
              <a:t>Jeder Geodatensatz besitzt einen eindeutigen </a:t>
            </a:r>
            <a:r>
              <a:rPr lang="de-DE" dirty="0" err="1" smtClean="0"/>
              <a:t>Identifikator</a:t>
            </a:r>
            <a:r>
              <a:rPr lang="de-DE" dirty="0" smtClean="0"/>
              <a:t>, . Dieser ist nach festgelegten Regeln zu bilden und in dem zugehörigen Metadatensatz zu dokumentieren (Abschnitt 4.1); </a:t>
            </a:r>
            <a:br>
              <a:rPr lang="de-DE" dirty="0" smtClean="0"/>
            </a:br>
            <a:r>
              <a:rPr lang="de-DE" dirty="0" smtClean="0"/>
              <a:t>Jeder Metadatensatz, der Datensätze oder Dienste beschreibt, besitzt einen eindeutigen </a:t>
            </a:r>
            <a:r>
              <a:rPr lang="de-DE" dirty="0" err="1" smtClean="0"/>
              <a:t>Identifikator</a:t>
            </a:r>
            <a:r>
              <a:rPr lang="de-DE" dirty="0" smtClean="0"/>
              <a:t>, (Abschnitt 2.4); </a:t>
            </a:r>
            <a:br>
              <a:rPr lang="de-DE" dirty="0" smtClean="0"/>
            </a:br>
            <a:r>
              <a:rPr lang="de-DE" dirty="0" smtClean="0"/>
              <a:t> Jeder Metadatensatz, der einen Dienst beschreibt, enthält Referenzen auf die Daten, welche der Dienst bereitstellt (Abschnitt 4.2); </a:t>
            </a:r>
            <a:br>
              <a:rPr lang="de-DE" dirty="0" smtClean="0"/>
            </a:br>
            <a:r>
              <a:rPr lang="de-DE" dirty="0" smtClean="0"/>
              <a:t>Jeder Metadatensatz, der einen Dienst beschreibt, enthält Angaben über die Art der Kopplung (Abschnitt 4.3); </a:t>
            </a:r>
            <a:br>
              <a:rPr lang="de-DE" dirty="0" smtClean="0"/>
            </a:br>
            <a:r>
              <a:rPr lang="de-DE" dirty="0" smtClean="0"/>
              <a:t>Jeder Metadatensatz, der einen Dienst beschreibt, enthält die URL für den </a:t>
            </a:r>
            <a:r>
              <a:rPr lang="de-DE" dirty="0" err="1" smtClean="0"/>
              <a:t>GetCapabilitiesRequest</a:t>
            </a:r>
            <a:r>
              <a:rPr lang="de-DE" dirty="0" smtClean="0"/>
              <a:t> des Dienstes bzw. den Service Feed des Dienstes (Atom) (Abschnitt 4.4); </a:t>
            </a:r>
            <a:br>
              <a:rPr lang="de-DE" dirty="0" smtClean="0"/>
            </a:br>
            <a:r>
              <a:rPr lang="de-DE" dirty="0" smtClean="0"/>
              <a:t>Jedes </a:t>
            </a:r>
            <a:r>
              <a:rPr lang="de-DE" dirty="0" err="1" smtClean="0"/>
              <a:t>Capabilities</a:t>
            </a:r>
            <a:r>
              <a:rPr lang="de-DE" dirty="0" smtClean="0"/>
              <a:t>-Dokument bzw. jeder Service-Feed (Atom) eines Dienstes enthält einen Link auf den Metadatensatz, der den Dienst beschreibt oder integriert die INSPIRE-Metadaten direkt im </a:t>
            </a:r>
            <a:r>
              <a:rPr lang="de-DE" dirty="0" err="1" smtClean="0"/>
              <a:t>ExtendedCapabilities</a:t>
            </a:r>
            <a:r>
              <a:rPr lang="de-DE" dirty="0" smtClean="0"/>
              <a:t>-Block des </a:t>
            </a:r>
            <a:r>
              <a:rPr lang="de-DE" dirty="0" err="1" smtClean="0"/>
              <a:t>Capabilities</a:t>
            </a:r>
            <a:r>
              <a:rPr lang="de-DE" dirty="0" smtClean="0"/>
              <a:t>-Dokuments ([GDI-DE HE </a:t>
            </a:r>
            <a:r>
              <a:rPr lang="de-DE" dirty="0" err="1" smtClean="0"/>
              <a:t>ViewServices</a:t>
            </a:r>
            <a:r>
              <a:rPr lang="de-DE" dirty="0" smtClean="0"/>
              <a:t>] und [GDI-DE HE </a:t>
            </a:r>
            <a:r>
              <a:rPr lang="de-DE" dirty="0" err="1" smtClean="0"/>
              <a:t>DownloadServices</a:t>
            </a:r>
            <a:r>
              <a:rPr lang="de-DE" dirty="0" smtClean="0"/>
              <a:t>]); </a:t>
            </a:r>
            <a:br>
              <a:rPr lang="de-DE" dirty="0" smtClean="0"/>
            </a:br>
            <a:r>
              <a:rPr lang="de-DE" dirty="0" smtClean="0"/>
              <a:t>Jedes </a:t>
            </a:r>
            <a:r>
              <a:rPr lang="de-DE" dirty="0" err="1" smtClean="0"/>
              <a:t>Capabilities</a:t>
            </a:r>
            <a:r>
              <a:rPr lang="de-DE" dirty="0" smtClean="0"/>
              <a:t>-Dokument eines Darstellungsdienstes enthält für jedes </a:t>
            </a:r>
            <a:r>
              <a:rPr lang="de-DE" dirty="0" err="1" smtClean="0"/>
              <a:t>Layerelement</a:t>
            </a:r>
            <a:r>
              <a:rPr lang="de-DE" dirty="0" smtClean="0"/>
              <a:t> einen Link auf den Metadatensatz, der die Daten beschreibt sowie eine Referenz auf die Daten, die der Dienst visualisiert ([GDI-DE HE </a:t>
            </a:r>
            <a:r>
              <a:rPr lang="de-DE" dirty="0" err="1" smtClean="0"/>
              <a:t>ViewServices</a:t>
            </a:r>
            <a:r>
              <a:rPr lang="de-DE" dirty="0" smtClean="0"/>
              <a:t>]); </a:t>
            </a:r>
            <a:br>
              <a:rPr lang="de-DE" dirty="0" smtClean="0"/>
            </a:br>
            <a:r>
              <a:rPr lang="de-DE" dirty="0" smtClean="0"/>
              <a:t>Jedes </a:t>
            </a:r>
            <a:r>
              <a:rPr lang="de-DE" dirty="0" err="1" smtClean="0"/>
              <a:t>Capabilities</a:t>
            </a:r>
            <a:r>
              <a:rPr lang="de-DE" dirty="0" smtClean="0"/>
              <a:t>-Dokument eines Downloaddienstes enthält in jedem </a:t>
            </a:r>
            <a:r>
              <a:rPr lang="de-DE" dirty="0" err="1" smtClean="0"/>
              <a:t>FeatureType</a:t>
            </a:r>
            <a:r>
              <a:rPr lang="de-DE" dirty="0" smtClean="0"/>
              <a:t>-Element einen Link auf den Metadatensatz, der die Daten beschreibt sowie im </a:t>
            </a:r>
            <a:r>
              <a:rPr lang="de-DE" dirty="0" err="1" smtClean="0"/>
              <a:t>ExtendedCapabilitiesBlock</a:t>
            </a:r>
            <a:r>
              <a:rPr lang="de-DE" dirty="0" smtClean="0"/>
              <a:t> eine Referenz auf die Daten, die der Dienst bereitstellt . </a:t>
            </a:r>
            <a:br>
              <a:rPr lang="de-DE" dirty="0" smtClean="0"/>
            </a:br>
            <a:r>
              <a:rPr lang="de-DE" dirty="0" smtClean="0"/>
              <a:t>Beim Service Feed (Atom) wird auf den Service Metadatensatz, sowie für jeden eingebundenen</a:t>
            </a:r>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18</a:t>
            </a:fld>
            <a:endParaRPr lang="de-DE" altLang="de-DE"/>
          </a:p>
        </p:txBody>
      </p:sp>
    </p:spTree>
    <p:extLst>
      <p:ext uri="{BB962C8B-B14F-4D97-AF65-F5344CB8AC3E}">
        <p14:creationId xmlns:p14="http://schemas.microsoft.com/office/powerpoint/2010/main" val="111909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hohe Relevanz der NGIS und der GDI-DE für die Digitalisierung hat auch der</a:t>
            </a:r>
            <a:r>
              <a:rPr lang="de-DE" dirty="0" smtClean="0">
                <a:hlinkClick r:id="rId3"/>
              </a:rPr>
              <a:t> IT-Planungsrat</a:t>
            </a:r>
            <a:r>
              <a:rPr lang="de-DE" dirty="0" smtClean="0"/>
              <a:t> erkannt und in seinen Berichten an die Konferenz des Chefs des Bundeskanzleramtes (</a:t>
            </a:r>
            <a:r>
              <a:rPr lang="de-DE" dirty="0" err="1" smtClean="0"/>
              <a:t>ChefBK</a:t>
            </a:r>
            <a:r>
              <a:rPr lang="de-DE" dirty="0" smtClean="0"/>
              <a:t>) mit den Chefinnen und den Chefs der Staats- und Senatskanzleien (</a:t>
            </a:r>
            <a:r>
              <a:rPr lang="de-DE" dirty="0" err="1" smtClean="0"/>
              <a:t>CdS</a:t>
            </a:r>
            <a:r>
              <a:rPr lang="de-DE" dirty="0" smtClean="0"/>
              <a:t>) die grundlegende Bedeutung der NGIS und der GDI-DE für die föderalen IT- und E-</a:t>
            </a:r>
            <a:r>
              <a:rPr lang="de-DE" dirty="0" err="1" smtClean="0"/>
              <a:t>Government</a:t>
            </a:r>
            <a:r>
              <a:rPr lang="de-DE" dirty="0" smtClean="0"/>
              <a:t>-Infrastrukturen herausgestellt. </a:t>
            </a:r>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20</a:t>
            </a:fld>
            <a:endParaRPr lang="de-DE" altLang="de-DE"/>
          </a:p>
        </p:txBody>
      </p:sp>
    </p:spTree>
    <p:extLst>
      <p:ext uri="{BB962C8B-B14F-4D97-AF65-F5344CB8AC3E}">
        <p14:creationId xmlns:p14="http://schemas.microsoft.com/office/powerpoint/2010/main" val="239766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24</a:t>
            </a:fld>
            <a:endParaRPr lang="de-DE" altLang="de-DE"/>
          </a:p>
        </p:txBody>
      </p:sp>
    </p:spTree>
    <p:extLst>
      <p:ext uri="{BB962C8B-B14F-4D97-AF65-F5344CB8AC3E}">
        <p14:creationId xmlns:p14="http://schemas.microsoft.com/office/powerpoint/2010/main" val="74158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a:t>
            </a:r>
            <a:r>
              <a:rPr lang="de-DE" sz="1200" b="0" i="0" u="none" strike="noStrike" kern="1200" baseline="0" dirty="0" smtClean="0">
                <a:solidFill>
                  <a:schemeClr val="tx1"/>
                </a:solidFill>
                <a:latin typeface="Times New Roman" pitchFamily="18" charset="0"/>
                <a:ea typeface="+mn-ea"/>
                <a:cs typeface="+mn-cs"/>
              </a:rPr>
              <a:t>Die INSPIRE-Richtlinie fordert „einen gemeinsamen Rahmen für die einheitliche Identifizierung von Geo-Objekten, denen Identifikatoren aus den einzelstaatlichen Systemen zugeordnet werden können, um ihre Interoperabilität sicherzustellen“ (Artikel 8, Abs. 2, Buchstabe a). Näheres regelt die Verordnung (EG) Nr. 1089/2010 der Kommission vom 23. November 2010 zur Durchführung der Richtlinie 2007/2/EG des Europäischen Parlaments und des Rates hinsichtlich der Interoperabilität von Geodatensätzen und -diensten (Anhang I, Ziffer 2.1) (EU-Kommission, 2010). </a:t>
            </a:r>
          </a:p>
          <a:p>
            <a:r>
              <a:rPr lang="de-DE" sz="1200" b="0" i="0" u="none" strike="noStrike" kern="1200" baseline="0" dirty="0" smtClean="0">
                <a:solidFill>
                  <a:schemeClr val="tx1"/>
                </a:solidFill>
                <a:latin typeface="Times New Roman" pitchFamily="18" charset="0"/>
                <a:ea typeface="+mn-ea"/>
                <a:cs typeface="+mn-cs"/>
              </a:rPr>
              <a:t>Um </a:t>
            </a:r>
            <a:r>
              <a:rPr lang="de-DE" sz="1200" b="0" i="0" u="none" strike="noStrike" kern="1200" baseline="0" dirty="0" err="1" smtClean="0">
                <a:solidFill>
                  <a:schemeClr val="tx1"/>
                </a:solidFill>
                <a:latin typeface="Times New Roman" pitchFamily="18" charset="0"/>
                <a:ea typeface="+mn-ea"/>
                <a:cs typeface="+mn-cs"/>
              </a:rPr>
              <a:t>Objektidentifikatoren</a:t>
            </a:r>
            <a:r>
              <a:rPr lang="de-DE" sz="1200" b="0" i="0" u="none" strike="noStrike" kern="1200" baseline="0" dirty="0" smtClean="0">
                <a:solidFill>
                  <a:schemeClr val="tx1"/>
                </a:solidFill>
                <a:latin typeface="Times New Roman" pitchFamily="18" charset="0"/>
                <a:ea typeface="+mn-ea"/>
                <a:cs typeface="+mn-cs"/>
              </a:rPr>
              <a:t> vergeben zu können, muss zuvor durch die jeweilige geodatenhaltende Stelle ein Namensraum beantragt und in die GDI-DE Registry eingetragen werden. </a:t>
            </a:r>
          </a:p>
          <a:p>
            <a:r>
              <a:rPr lang="de-DE" sz="1200" b="0" i="0" u="none" strike="noStrike" kern="1200" baseline="0" dirty="0" smtClean="0">
                <a:solidFill>
                  <a:schemeClr val="tx1"/>
                </a:solidFill>
                <a:latin typeface="Times New Roman" pitchFamily="18" charset="0"/>
                <a:ea typeface="+mn-ea"/>
                <a:cs typeface="+mn-cs"/>
              </a:rPr>
              <a:t>2. Geodaten werden nach der Erfassung bzw. der Änderung durch die geodatenhaltende Stelle in einer dezentralen Geodatenkomponente gespeichert. </a:t>
            </a:r>
          </a:p>
          <a:p>
            <a:r>
              <a:rPr lang="de-DE" sz="1200" b="0" i="0" u="none" strike="noStrike" kern="1200" baseline="0" dirty="0" smtClean="0">
                <a:solidFill>
                  <a:schemeClr val="tx1"/>
                </a:solidFill>
                <a:latin typeface="Times New Roman" pitchFamily="18" charset="0"/>
                <a:ea typeface="+mn-ea"/>
                <a:cs typeface="+mn-cs"/>
              </a:rPr>
              <a:t>3. </a:t>
            </a:r>
            <a:r>
              <a:rPr lang="de-DE" sz="1200" b="0" i="1" u="none" strike="noStrike" kern="1200" baseline="0" dirty="0" smtClean="0">
                <a:solidFill>
                  <a:schemeClr val="tx1"/>
                </a:solidFill>
                <a:latin typeface="Times New Roman" pitchFamily="18" charset="0"/>
                <a:ea typeface="+mn-ea"/>
                <a:cs typeface="+mn-cs"/>
              </a:rPr>
              <a:t>Geodaten auf Konformität testen </a:t>
            </a: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Die neu erfassten oder geänderten Geodaten werden von der geodatenhaltenden Stelle mit Hilfe der GDI-DE Testsuite auf Konformität geprüft. Bei negativem Testergebnis korrigiert die geodaten- haltende Stelle die Geodaten und wiederholt den Test. Nach bestandenem Test erfolgt die Freigabe der Geodaten durch die geodatenhaltende Stelle gemäß dem dort üblichen Verfahren. </a:t>
            </a:r>
          </a:p>
          <a:p>
            <a:r>
              <a:rPr lang="de-DE" sz="1200" b="0" i="0" u="none" strike="noStrike" kern="1200" baseline="0" dirty="0" smtClean="0">
                <a:solidFill>
                  <a:schemeClr val="tx1"/>
                </a:solidFill>
                <a:latin typeface="Times New Roman" pitchFamily="18" charset="0"/>
                <a:ea typeface="+mn-ea"/>
                <a:cs typeface="+mn-cs"/>
              </a:rPr>
              <a:t>4. </a:t>
            </a:r>
            <a:r>
              <a:rPr lang="de-DE" sz="1200" b="0" i="1" u="none" strike="noStrike" kern="1200" baseline="0" dirty="0" smtClean="0">
                <a:solidFill>
                  <a:schemeClr val="tx1"/>
                </a:solidFill>
                <a:latin typeface="Times New Roman" pitchFamily="18" charset="0"/>
                <a:ea typeface="+mn-ea"/>
                <a:cs typeface="+mn-cs"/>
              </a:rPr>
              <a:t>Geodatendienst aufsetzen </a:t>
            </a: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Der Anbieter für die dezentralen Komponenten setzt, falls noch nicht vorhanden, Geodatendienste auf – mindestens einen Darstellungs- und einen Downloaddienst –, um die Geodaten darüber bereitzustellen. </a:t>
            </a:r>
          </a:p>
          <a:p>
            <a:r>
              <a:rPr lang="de-DE" sz="1200" b="0" i="0" u="none" strike="noStrike" kern="1200" baseline="0" dirty="0" smtClean="0">
                <a:solidFill>
                  <a:schemeClr val="tx1"/>
                </a:solidFill>
                <a:latin typeface="Times New Roman" pitchFamily="18" charset="0"/>
                <a:ea typeface="+mn-ea"/>
                <a:cs typeface="+mn-cs"/>
              </a:rPr>
              <a:t>5. </a:t>
            </a:r>
            <a:r>
              <a:rPr lang="de-DE" sz="1200" b="0" i="1" u="none" strike="noStrike" kern="1200" baseline="0" dirty="0" smtClean="0">
                <a:solidFill>
                  <a:schemeClr val="tx1"/>
                </a:solidFill>
                <a:latin typeface="Times New Roman" pitchFamily="18" charset="0"/>
                <a:ea typeface="+mn-ea"/>
                <a:cs typeface="+mn-cs"/>
              </a:rPr>
              <a:t>Geodatendienst auf Konformität testen </a:t>
            </a: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Die aufgesetzten Geodatendienste werden mit Hilfe der GDI-DE Testsuite auf Konformität geprüft. Bei negativem Testergebnis korrigiert der Anbieter der dezentralen Komponenten die Geodatendienste und wiederholt den Test. Nach bestandenem Test erfolgt die Freigabe der Geodatendienste. </a:t>
            </a:r>
          </a:p>
          <a:p>
            <a:r>
              <a:rPr lang="de-DE" sz="1200" b="0" i="0" u="none" strike="noStrike" kern="1200" baseline="0" dirty="0" smtClean="0">
                <a:solidFill>
                  <a:schemeClr val="tx1"/>
                </a:solidFill>
                <a:latin typeface="Times New Roman" pitchFamily="18" charset="0"/>
                <a:ea typeface="+mn-ea"/>
                <a:cs typeface="+mn-cs"/>
              </a:rPr>
              <a:t>6. </a:t>
            </a:r>
            <a:r>
              <a:rPr lang="de-DE" sz="1200" b="0" i="1" u="none" strike="noStrike" kern="1200" baseline="0" dirty="0" smtClean="0">
                <a:solidFill>
                  <a:schemeClr val="tx1"/>
                </a:solidFill>
                <a:latin typeface="Times New Roman" pitchFamily="18" charset="0"/>
                <a:ea typeface="+mn-ea"/>
                <a:cs typeface="+mn-cs"/>
              </a:rPr>
              <a:t>Metadaten speichern </a:t>
            </a: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Die Geodaten und die Geodatendienste sind vom dezentralen Anbieter mit Metadaten zu beschreiben. Dabei sollte möglichst ein hoher Anteil der Metainformationen aus den Geodaten und den Geodatendiensten automatisiert generiert werden. Die Nutzungsregelungen müssen in den Metadaten enthalten sein. </a:t>
            </a:r>
          </a:p>
          <a:p>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7. </a:t>
            </a:r>
            <a:r>
              <a:rPr lang="de-DE" sz="1200" b="0" i="1" u="none" strike="noStrike" kern="1200" baseline="0" dirty="0" smtClean="0">
                <a:solidFill>
                  <a:schemeClr val="tx1"/>
                </a:solidFill>
                <a:latin typeface="Times New Roman" pitchFamily="18" charset="0"/>
                <a:ea typeface="+mn-ea"/>
                <a:cs typeface="+mn-cs"/>
              </a:rPr>
              <a:t>Metadaten auf Konformität testen </a:t>
            </a: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Die erstellten Metadaten werden vom dezentralen Anbieter mit Hilfe der GDI-DE Testsuite auf Konformität geprüft. Bei negativem Testergebnis werden Korrekturen an den Metadaten vorgenommen und der Test wird erneut durchgeführt. 	</a:t>
            </a:r>
          </a:p>
          <a:p>
            <a:r>
              <a:rPr lang="de-DE" sz="1200" b="0" i="0" u="none" strike="noStrike" kern="1200" baseline="0" dirty="0" smtClean="0">
                <a:solidFill>
                  <a:schemeClr val="tx1"/>
                </a:solidFill>
                <a:latin typeface="Times New Roman" pitchFamily="18" charset="0"/>
                <a:ea typeface="+mn-ea"/>
                <a:cs typeface="+mn-cs"/>
              </a:rPr>
              <a:t>8. </a:t>
            </a:r>
            <a:r>
              <a:rPr lang="de-DE" sz="1200" b="0" i="1" u="none" strike="noStrike" kern="1200" baseline="0" dirty="0" smtClean="0">
                <a:solidFill>
                  <a:schemeClr val="tx1"/>
                </a:solidFill>
                <a:latin typeface="Times New Roman" pitchFamily="18" charset="0"/>
                <a:ea typeface="+mn-ea"/>
                <a:cs typeface="+mn-cs"/>
              </a:rPr>
              <a:t>Zugriffsrechte festlegen (optional) </a:t>
            </a: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Falls Funktionen eines Geodatendienstes oder Inhalte von Geodaten geschützt werden sollen, sind die Regeln für den Zugriff auf die Geodaten bzw. den Geodatendienst vom dezentralen Anbieter festzulegen. </a:t>
            </a:r>
          </a:p>
          <a:p>
            <a:r>
              <a:rPr lang="de-DE" sz="1200" b="0" i="0" u="none" strike="noStrike" kern="1200" baseline="0" dirty="0" smtClean="0">
                <a:solidFill>
                  <a:schemeClr val="tx1"/>
                </a:solidFill>
                <a:latin typeface="Times New Roman" pitchFamily="18" charset="0"/>
                <a:ea typeface="+mn-ea"/>
                <a:cs typeface="+mn-cs"/>
              </a:rPr>
              <a:t>9. </a:t>
            </a:r>
            <a:r>
              <a:rPr lang="de-DE" sz="1200" b="0" i="1" u="none" strike="noStrike" kern="1200" baseline="0" dirty="0" smtClean="0">
                <a:solidFill>
                  <a:schemeClr val="tx1"/>
                </a:solidFill>
                <a:latin typeface="Times New Roman" pitchFamily="18" charset="0"/>
                <a:ea typeface="+mn-ea"/>
                <a:cs typeface="+mn-cs"/>
              </a:rPr>
              <a:t>Route zu Downloaddienst registrieren (optional) </a:t>
            </a: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Der Verantwortliche für die dezentrale Komponente kann bei Bedarf die Geoobjekte über eine persistente URL eindeutig identifizierbar machen, indem er für den Namensraum eine entsprechende Route in der GDI-DE Registry einträgt. </a:t>
            </a:r>
          </a:p>
          <a:p>
            <a:r>
              <a:rPr lang="de-DE" sz="1200" b="0" i="0" u="none" strike="noStrike" kern="1200" baseline="0" dirty="0" smtClean="0">
                <a:solidFill>
                  <a:schemeClr val="tx1"/>
                </a:solidFill>
                <a:latin typeface="Times New Roman" pitchFamily="18" charset="0"/>
                <a:ea typeface="+mn-ea"/>
                <a:cs typeface="+mn-cs"/>
              </a:rPr>
              <a:t>10. </a:t>
            </a:r>
            <a:r>
              <a:rPr lang="de-DE" sz="1200" b="0" i="1" u="none" strike="noStrike" kern="1200" baseline="0" dirty="0" smtClean="0">
                <a:solidFill>
                  <a:schemeClr val="tx1"/>
                </a:solidFill>
                <a:latin typeface="Times New Roman" pitchFamily="18" charset="0"/>
                <a:ea typeface="+mn-ea"/>
                <a:cs typeface="+mn-cs"/>
              </a:rPr>
              <a:t>Metadaten über Geodatenkatalog.de veröffentlichen </a:t>
            </a: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Die konformen Metadaten wurden zunächst in der dezentralen Metadatenkomponente veröffentlicht. Die Bereitstellung in der GDI-DE erfolgt nun über den Anschluss der dezentralen Metadatenkomponente an den Geodatenkatalog.de </a:t>
            </a:r>
            <a:endParaRPr lang="de-DE" dirty="0"/>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29</a:t>
            </a:fld>
            <a:endParaRPr lang="de-DE" altLang="de-DE"/>
          </a:p>
        </p:txBody>
      </p:sp>
    </p:spTree>
    <p:extLst>
      <p:ext uri="{BB962C8B-B14F-4D97-AF65-F5344CB8AC3E}">
        <p14:creationId xmlns:p14="http://schemas.microsoft.com/office/powerpoint/2010/main" val="209079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D49403BC-EEED-48B1-BC52-A9CA8504E725}"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59147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89CDD807-88F8-4B29-8D97-95CDE7927079}"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95107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2850" y="609600"/>
            <a:ext cx="1868488"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2625" y="609600"/>
            <a:ext cx="5457825"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9E718918-341E-47BD-B4A7-2AFC2BEDA482}"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7904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B4B6A470-8567-44F6-B050-C85FAB02F946}"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11069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de-DE">
                <a:solidFill>
                  <a:srgbClr val="000072"/>
                </a:solidFill>
                <a:latin typeface="+mn-lt"/>
                <a:ea typeface="+mn-ea"/>
                <a:cs typeface="+mn-cs"/>
              </a:defRPr>
            </a:lvl1pPr>
          </a:lstStyle>
          <a:p>
            <a:pPr marL="0" lvl="0" indent="0" algn="r">
              <a:spcBef>
                <a:spcPct val="35000"/>
              </a:spcBef>
              <a:buNone/>
            </a:pPr>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lgn="r">
              <a:buNone/>
              <a:defRPr sz="28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14E08BBE-AA7B-4DCE-9785-E7C6BD735A76}"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39764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2625" y="1671638"/>
            <a:ext cx="3662363" cy="4500562"/>
          </a:xfrm>
        </p:spPr>
        <p:txBody>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497388" y="1671638"/>
            <a:ext cx="3663950" cy="4500562"/>
          </a:xfrm>
        </p:spPr>
        <p:txBody>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D25C5FCB-BCA9-4152-B5B6-C4145340B2B1}"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9312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8" name="Foliennummernplatzhalter 4"/>
          <p:cNvSpPr>
            <a:spLocks noGrp="1"/>
          </p:cNvSpPr>
          <p:nvPr>
            <p:ph type="sldNum" sz="quarter" idx="11"/>
          </p:nvPr>
        </p:nvSpPr>
        <p:spPr>
          <a:ln/>
        </p:spPr>
        <p:txBody>
          <a:bodyPr/>
          <a:lstStyle>
            <a:lvl1pPr>
              <a:defRPr/>
            </a:lvl1pPr>
          </a:lstStyle>
          <a:p>
            <a:pPr>
              <a:defRPr/>
            </a:pPr>
            <a:fld id="{2C4840B8-20C9-4D30-8400-72310007FDFE}"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38738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4" name="Foliennummernplatzhalter 4"/>
          <p:cNvSpPr>
            <a:spLocks noGrp="1"/>
          </p:cNvSpPr>
          <p:nvPr>
            <p:ph type="sldNum" sz="quarter" idx="11"/>
          </p:nvPr>
        </p:nvSpPr>
        <p:spPr>
          <a:ln/>
        </p:spPr>
        <p:txBody>
          <a:bodyPr/>
          <a:lstStyle>
            <a:lvl1pPr>
              <a:defRPr/>
            </a:lvl1pPr>
          </a:lstStyle>
          <a:p>
            <a:pPr>
              <a:defRPr/>
            </a:pPr>
            <a:fld id="{FE43A747-EEBA-46E9-A84C-9535EFF19071}"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61487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3" name="Foliennummernplatzhalter 4"/>
          <p:cNvSpPr>
            <a:spLocks noGrp="1"/>
          </p:cNvSpPr>
          <p:nvPr>
            <p:ph type="sldNum" sz="quarter" idx="11"/>
          </p:nvPr>
        </p:nvSpPr>
        <p:spPr>
          <a:ln/>
        </p:spPr>
        <p:txBody>
          <a:bodyPr/>
          <a:lstStyle>
            <a:lvl1pPr>
              <a:defRPr/>
            </a:lvl1pPr>
          </a:lstStyle>
          <a:p>
            <a:pPr>
              <a:defRPr/>
            </a:pPr>
            <a:fld id="{F4E6917E-C153-4E4C-BD14-6F603E0CE87F}"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61501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778E406D-8FF6-4EE1-8473-C9B6954C046F}"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48421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69563218-EBAC-4E55-A000-8503F4A3990C}"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65892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250825" cy="68421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1027" name="Rectangle 7"/>
          <p:cNvSpPr>
            <a:spLocks noChangeArrowheads="1"/>
          </p:cNvSpPr>
          <p:nvPr/>
        </p:nvSpPr>
        <p:spPr bwMode="auto">
          <a:xfrm>
            <a:off x="0" y="0"/>
            <a:ext cx="250825" cy="4941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30728" name="Rectangle 8"/>
          <p:cNvSpPr>
            <a:spLocks noChangeArrowheads="1"/>
          </p:cNvSpPr>
          <p:nvPr/>
        </p:nvSpPr>
        <p:spPr bwMode="auto">
          <a:xfrm rot="16200000">
            <a:off x="-317617" y="2845065"/>
            <a:ext cx="844783" cy="339196"/>
          </a:xfrm>
          <a:prstGeom prst="rect">
            <a:avLst/>
          </a:prstGeom>
          <a:noFill/>
          <a:ln w="9525">
            <a:noFill/>
            <a:miter lim="800000"/>
            <a:headEnd/>
            <a:tailEnd/>
          </a:ln>
          <a:effectLst/>
        </p:spPr>
        <p:txBody>
          <a:bodyPr wrap="none" lIns="92075" tIns="46038" rIns="92075" bIns="46038">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defRPr/>
            </a:pPr>
            <a:r>
              <a:rPr lang="de-DE" altLang="de-DE" sz="1600" dirty="0" smtClean="0">
                <a:solidFill>
                  <a:schemeClr val="bg1"/>
                </a:solidFill>
                <a:latin typeface="+mn-lt"/>
                <a:cs typeface="+mn-cs"/>
              </a:rPr>
              <a:t>GDI/SDI</a:t>
            </a:r>
          </a:p>
        </p:txBody>
      </p:sp>
      <p:sp>
        <p:nvSpPr>
          <p:cNvPr id="1029" name="Rectangle 9"/>
          <p:cNvSpPr>
            <a:spLocks noChangeArrowheads="1"/>
          </p:cNvSpPr>
          <p:nvPr/>
        </p:nvSpPr>
        <p:spPr bwMode="auto">
          <a:xfrm>
            <a:off x="-107950" y="4419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r">
              <a:spcBef>
                <a:spcPct val="20000"/>
              </a:spcBef>
              <a:defRPr/>
            </a:pPr>
            <a:fld id="{AB3FB16F-CD20-4224-B52B-7CC44F167CEE}" type="slidenum">
              <a:rPr lang="de-DE" altLang="de-DE" sz="1400">
                <a:solidFill>
                  <a:schemeClr val="bg1"/>
                </a:solidFill>
                <a:latin typeface="Tahoma" pitchFamily="34" charset="0"/>
                <a:cs typeface="+mn-cs"/>
              </a:rPr>
              <a:pPr algn="r">
                <a:spcBef>
                  <a:spcPct val="20000"/>
                </a:spcBef>
                <a:defRPr/>
              </a:pPr>
              <a:t>‹Nr.›</a:t>
            </a:fld>
            <a:endParaRPr lang="de-DE" altLang="de-DE" sz="1400">
              <a:solidFill>
                <a:schemeClr val="bg1"/>
              </a:solidFill>
              <a:latin typeface="Tahoma" pitchFamily="34" charset="0"/>
              <a:cs typeface="+mn-cs"/>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6550" y="290513"/>
            <a:ext cx="1116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82625" y="609600"/>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682625" y="1671638"/>
            <a:ext cx="747871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dirty="0" smtClean="0"/>
              <a:t>Klicken Sie, um die Formate des Vorlagentextes zu bearbeiten</a:t>
            </a:r>
          </a:p>
          <a:p>
            <a:pPr lvl="1"/>
            <a:r>
              <a:rPr lang="de-CH" altLang="de-CH" dirty="0" smtClean="0"/>
              <a:t>Zweite Ebene</a:t>
            </a:r>
          </a:p>
          <a:p>
            <a:pPr lvl="2"/>
            <a:r>
              <a:rPr lang="de-CH" altLang="de-CH" dirty="0" smtClean="0"/>
              <a:t>Dritte Ebene</a:t>
            </a:r>
          </a:p>
          <a:p>
            <a:pPr lvl="3"/>
            <a:r>
              <a:rPr lang="de-CH" altLang="de-CH" dirty="0" smtClean="0"/>
              <a:t>Vierte Ebene</a:t>
            </a:r>
          </a:p>
          <a:p>
            <a:pPr lvl="4"/>
            <a:r>
              <a:rPr lang="de-CH" altLang="de-CH" dirty="0" smtClean="0"/>
              <a:t>Fünfte Ebene</a:t>
            </a:r>
          </a:p>
        </p:txBody>
      </p:sp>
      <p:sp>
        <p:nvSpPr>
          <p:cNvPr id="11" name="Datumsplatzhalter 3"/>
          <p:cNvSpPr>
            <a:spLocks noGrp="1"/>
          </p:cNvSpPr>
          <p:nvPr>
            <p:ph type="dt" sz="half" idx="2"/>
          </p:nvPr>
        </p:nvSpPr>
        <p:spPr bwMode="auto">
          <a:xfrm>
            <a:off x="323850" y="6440488"/>
            <a:ext cx="2116138"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chemeClr val="bg2"/>
                </a:solidFill>
                <a:latin typeface="+mj-lt"/>
                <a:cs typeface="+mn-cs"/>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12" name="Foliennummernplatzhalter 4"/>
          <p:cNvSpPr>
            <a:spLocks noGrp="1"/>
          </p:cNvSpPr>
          <p:nvPr>
            <p:ph type="sldNum" sz="quarter" idx="4"/>
          </p:nvPr>
        </p:nvSpPr>
        <p:spPr bwMode="auto">
          <a:xfrm>
            <a:off x="6329363" y="6324600"/>
            <a:ext cx="1831975"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rgbClr val="000066"/>
                </a:solidFill>
                <a:latin typeface="+mj-lt"/>
                <a:cs typeface="+mn-cs"/>
              </a:defRPr>
            </a:lvl1pPr>
          </a:lstStyle>
          <a:p>
            <a:pPr>
              <a:defRPr/>
            </a:pPr>
            <a:fld id="{D585BA4E-E91C-4BF5-B8F3-3614E5AA611A}" type="slidenum">
              <a:rPr lang="en-US" altLang="en-US"/>
              <a:pPr>
                <a:defRPr/>
              </a:pPr>
              <a:t>‹Nr.›</a:t>
            </a:fld>
            <a:endParaRPr lang="en-US" altLang="en-US" sz="1400">
              <a:solidFill>
                <a:schemeClr val="tx1"/>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p:titleStyle>
    <p:body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0" fontAlgn="base" hangingPunct="0">
        <a:spcBef>
          <a:spcPct val="35000"/>
        </a:spcBef>
        <a:spcAft>
          <a:spcPct val="0"/>
        </a:spcAft>
        <a:buChar char="»"/>
        <a:defRPr sz="1600">
          <a:solidFill>
            <a:srgbClr val="000072"/>
          </a:solidFill>
          <a:latin typeface="+mn-lt"/>
        </a:defRPr>
      </a:lvl6pPr>
      <a:lvl7pPr marL="2686050" indent="-228600" algn="l" rtl="0" eaLnBrk="0" fontAlgn="base" hangingPunct="0">
        <a:spcBef>
          <a:spcPct val="35000"/>
        </a:spcBef>
        <a:spcAft>
          <a:spcPct val="0"/>
        </a:spcAft>
        <a:buChar char="»"/>
        <a:defRPr sz="1600">
          <a:solidFill>
            <a:srgbClr val="000072"/>
          </a:solidFill>
          <a:latin typeface="+mn-lt"/>
        </a:defRPr>
      </a:lvl7pPr>
      <a:lvl8pPr marL="3143250" indent="-228600" algn="l" rtl="0" eaLnBrk="0" fontAlgn="base" hangingPunct="0">
        <a:spcBef>
          <a:spcPct val="35000"/>
        </a:spcBef>
        <a:spcAft>
          <a:spcPct val="0"/>
        </a:spcAft>
        <a:buChar char="»"/>
        <a:defRPr sz="1600">
          <a:solidFill>
            <a:srgbClr val="000072"/>
          </a:solidFill>
          <a:latin typeface="+mn-lt"/>
        </a:defRPr>
      </a:lvl8pPr>
      <a:lvl9pPr marL="3600450" indent="-228600" algn="l" rtl="0" eaLnBrk="0" fontAlgn="base" hangingPunct="0">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d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gdi-de.org/sites/default/files/2020-03/AK_Architektur_GDI-DE_Technik_V_3_4_1_0.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di-de.org/NG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registry.gdi-d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di-de.org/sites/default/files/2020-03/AK_Architektur_GDI-DE_Technik_V_3_4_1_0.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di-de.org/sites/default/files/2020-03/AK_Architektur_GDI-DE_Technik_V_3_4_1_0.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gdi-de.org/SharedDocs/Downloads/DE/GDI-DE/GDI-DE_Architektur_3_Technik.pdf?__blob=publicationFil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eoportal-bw.de/gdi-grundlagen"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d-copernicus.de/"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grb-bw.de/veranstaltungen/geola_2015/PDF/03_hoehn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di-de.org/download/Architektur_GDI-DE_Ziele_Grundlage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di-de.org/DE/GDI-DE/gdi-de.html?lang=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di-de.org/download/2020-03/Architektur_Ziele_und_Grundlagen_v3_1_2.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838200" y="1443038"/>
            <a:ext cx="7086600" cy="1600200"/>
          </a:xfrm>
        </p:spPr>
        <p:txBody>
          <a:bodyPr/>
          <a:lstStyle/>
          <a:p>
            <a:pPr eaLnBrk="1" hangingPunct="1"/>
            <a:r>
              <a:rPr lang="de-DE" altLang="de-DE" dirty="0" smtClean="0">
                <a:latin typeface="+mn-lt"/>
              </a:rPr>
              <a:t>Geodateninfrastrukturen</a:t>
            </a:r>
            <a:br>
              <a:rPr lang="de-DE" altLang="de-DE" dirty="0" smtClean="0">
                <a:latin typeface="+mn-lt"/>
              </a:rPr>
            </a:br>
            <a:r>
              <a:rPr lang="de-DE" altLang="de-DE" dirty="0" smtClean="0">
                <a:latin typeface="+mn-lt"/>
              </a:rPr>
              <a:t/>
            </a:r>
            <a:br>
              <a:rPr lang="de-DE" altLang="de-DE" dirty="0" smtClean="0">
                <a:latin typeface="+mn-lt"/>
              </a:rPr>
            </a:br>
            <a:r>
              <a:rPr lang="de-DE" altLang="de-DE" dirty="0" smtClean="0">
                <a:latin typeface="+mn-lt"/>
              </a:rPr>
              <a:t>- </a:t>
            </a:r>
            <a:r>
              <a:rPr lang="de-DE" altLang="de-DE" sz="2400" dirty="0" smtClean="0">
                <a:latin typeface="+mn-lt"/>
              </a:rPr>
              <a:t>Deutschland</a:t>
            </a:r>
            <a:br>
              <a:rPr lang="de-DE" altLang="de-DE" sz="2400" dirty="0" smtClean="0">
                <a:latin typeface="+mn-lt"/>
              </a:rPr>
            </a:br>
            <a:r>
              <a:rPr lang="de-DE" altLang="de-DE" sz="2400" dirty="0" smtClean="0">
                <a:latin typeface="+mn-lt"/>
              </a:rPr>
              <a:t>- Baden-Württemberg</a:t>
            </a:r>
          </a:p>
        </p:txBody>
      </p:sp>
      <p:sp>
        <p:nvSpPr>
          <p:cNvPr id="2051" name="Rectangle 3"/>
          <p:cNvSpPr>
            <a:spLocks noGrp="1" noChangeArrowheads="1"/>
          </p:cNvSpPr>
          <p:nvPr>
            <p:ph type="subTitle" idx="4294967295"/>
          </p:nvPr>
        </p:nvSpPr>
        <p:spPr>
          <a:xfrm>
            <a:off x="827584" y="4086225"/>
            <a:ext cx="5638800" cy="2511425"/>
          </a:xfrm>
        </p:spPr>
        <p:txBody>
          <a:bodyPr/>
          <a:lstStyle/>
          <a:p>
            <a:pPr marL="0" indent="0" eaLnBrk="1" hangingPunct="1">
              <a:buFontTx/>
              <a:buNone/>
            </a:pPr>
            <a:r>
              <a:rPr lang="de-DE" altLang="de-DE" dirty="0" smtClean="0"/>
              <a:t>Prof. Dr. Franz-Josef Behr</a:t>
            </a:r>
          </a:p>
          <a:p>
            <a:pPr marL="0" indent="0" eaLnBrk="1" hangingPunct="1">
              <a:buFontTx/>
              <a:buNone/>
            </a:pPr>
            <a:endParaRPr lang="de-DE" altLang="de-DE" dirty="0" smtClean="0"/>
          </a:p>
        </p:txBody>
      </p:sp>
      <p:pic>
        <p:nvPicPr>
          <p:cNvPr id="2052"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559" y="5589588"/>
            <a:ext cx="10953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6"/>
          <p:cNvSpPr>
            <a:spLocks noChangeArrowheads="1"/>
          </p:cNvSpPr>
          <p:nvPr/>
        </p:nvSpPr>
        <p:spPr bwMode="auto">
          <a:xfrm>
            <a:off x="881559" y="6148388"/>
            <a:ext cx="680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00" dirty="0">
                <a:solidFill>
                  <a:schemeClr val="tx1"/>
                </a:solidFill>
                <a:latin typeface="+mn-lt"/>
              </a:rPr>
              <a:t>Eigene Inhalte sind unter einer Creative </a:t>
            </a:r>
            <a:r>
              <a:rPr lang="de-DE" altLang="de-DE" sz="1400" dirty="0" err="1">
                <a:solidFill>
                  <a:schemeClr val="tx1"/>
                </a:solidFill>
                <a:latin typeface="+mn-lt"/>
              </a:rPr>
              <a:t>Commons</a:t>
            </a:r>
            <a:r>
              <a:rPr lang="de-DE" altLang="de-DE" sz="1400" dirty="0">
                <a:solidFill>
                  <a:schemeClr val="tx1"/>
                </a:solidFill>
                <a:latin typeface="+mn-lt"/>
              </a:rPr>
              <a:t>-Lizenz CC BY-NC-SA lizenziert. </a:t>
            </a:r>
          </a:p>
        </p:txBody>
      </p:sp>
      <p:sp>
        <p:nvSpPr>
          <p:cNvPr id="7" name="Foliennummernplatzhalter 6"/>
          <p:cNvSpPr>
            <a:spLocks noGrp="1"/>
          </p:cNvSpPr>
          <p:nvPr>
            <p:ph type="sldNum" sz="quarter" idx="11"/>
          </p:nvPr>
        </p:nvSpPr>
        <p:spPr/>
        <p:txBody>
          <a:bodyPr/>
          <a:lstStyle/>
          <a:p>
            <a:pPr>
              <a:defRPr/>
            </a:pPr>
            <a:fld id="{FD6E8EBA-D616-42F0-BA48-07B92AC7DD1E}" type="slidenum">
              <a:rPr lang="en-US" altLang="en-US" smtClean="0"/>
              <a:pPr>
                <a:defRPr/>
              </a:pPr>
              <a:t>1</a:t>
            </a:fld>
            <a:endParaRPr lang="en-US" altLang="en-US" sz="1400">
              <a:solidFill>
                <a:schemeClr val="tx1"/>
              </a:solidFill>
              <a:latin typeface="Times"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Die Verwaltungsvereinbarung GDI-DE</a:t>
            </a:r>
            <a:r>
              <a:rPr lang="de-DE" smtClean="0"/>
              <a:t>®…</a:t>
            </a:r>
            <a:endParaRPr lang="de-DE"/>
          </a:p>
        </p:txBody>
      </p:sp>
      <p:sp>
        <p:nvSpPr>
          <p:cNvPr id="6" name="Inhaltsplatzhalter 5"/>
          <p:cNvSpPr>
            <a:spLocks noGrp="1"/>
          </p:cNvSpPr>
          <p:nvPr>
            <p:ph idx="1"/>
          </p:nvPr>
        </p:nvSpPr>
        <p:spPr>
          <a:xfrm>
            <a:off x="682625" y="1671638"/>
            <a:ext cx="5473551" cy="4500562"/>
          </a:xfrm>
        </p:spPr>
        <p:txBody>
          <a:bodyPr/>
          <a:lstStyle/>
          <a:p>
            <a:r>
              <a:rPr lang="de-DE" dirty="0"/>
              <a:t>dient, ausgehend von den bestehenden Zuständigkeiten von Bund und Ländern, der fach- und </a:t>
            </a:r>
            <a:r>
              <a:rPr lang="de-DE" dirty="0" err="1"/>
              <a:t>ebenenübergreifenden</a:t>
            </a:r>
            <a:r>
              <a:rPr lang="de-DE" dirty="0"/>
              <a:t> interoperablen Bereitstellung und Nutzung öffentlicher Geodaten verschiedener Herkunft über standardbasierte </a:t>
            </a:r>
            <a:r>
              <a:rPr lang="de-DE" dirty="0" smtClean="0"/>
              <a:t>Dienste</a:t>
            </a:r>
          </a:p>
          <a:p>
            <a:r>
              <a:rPr lang="de-DE" dirty="0" smtClean="0"/>
              <a:t>gewährleistet </a:t>
            </a:r>
            <a:r>
              <a:rPr lang="de-DE" dirty="0"/>
              <a:t>hierfür </a:t>
            </a:r>
            <a:r>
              <a:rPr lang="de-DE" dirty="0" smtClean="0"/>
              <a:t>organisatorisches </a:t>
            </a:r>
            <a:r>
              <a:rPr lang="de-DE" dirty="0"/>
              <a:t>sowie technisches Netzwerk, das deren effiziente und kostensparende Bereitstellung koordiniert. </a:t>
            </a:r>
            <a:endParaRPr lang="de-DE" dirty="0" smtClean="0"/>
          </a:p>
          <a:p>
            <a:r>
              <a:rPr lang="de-DE" dirty="0" smtClean="0"/>
              <a:t>schafft </a:t>
            </a:r>
            <a:r>
              <a:rPr lang="de-DE" dirty="0"/>
              <a:t>zusammen mit der entsprechenden Gesetzgebung des Bundes und der Länder </a:t>
            </a:r>
            <a:r>
              <a:rPr lang="de-DE" dirty="0" smtClean="0"/>
              <a:t>die notwendigen </a:t>
            </a:r>
            <a:r>
              <a:rPr lang="de-DE" dirty="0"/>
              <a:t>verbindlichen organisatorischen Voraussetzungen für die Umsetzung der Richtlinie 2007/2/EG (INSPIRE) in der Bundesrepublik Deutschland, insbesondere zur Koordinierung der Bereitstellung von Daten und Diensten und zur Berichterstattung gegenüber der Europäischen Kommission. </a:t>
            </a:r>
            <a:endParaRPr lang="de-DE" dirty="0" smtClean="0"/>
          </a:p>
          <a:p>
            <a:r>
              <a:rPr lang="de-DE" dirty="0" smtClean="0"/>
              <a:t>regelt </a:t>
            </a:r>
            <a:r>
              <a:rPr lang="de-DE" dirty="0"/>
              <a:t>außerdem </a:t>
            </a:r>
            <a:r>
              <a:rPr lang="de-DE" dirty="0" smtClean="0"/>
              <a:t>Gegenstand</a:t>
            </a:r>
            <a:r>
              <a:rPr lang="de-DE" dirty="0"/>
              <a:t>, Umfang und Verfahren des gemeinsamen Betriebs nationaler technischer Komponenten zur Erreichung dieser Ziele.</a:t>
            </a:r>
          </a:p>
          <a:p>
            <a:endParaRPr lang="de-DE" dirty="0"/>
          </a:p>
        </p:txBody>
      </p:sp>
      <p:pic>
        <p:nvPicPr>
          <p:cNvPr id="1026" name="Picture 2" descr="C:\Users\behr\AppData\Local\Temp\SNAGHTML6a4cd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804" y="2075576"/>
            <a:ext cx="2966684" cy="3361314"/>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6084168" y="5780782"/>
            <a:ext cx="2286000" cy="769441"/>
          </a:xfrm>
          <a:prstGeom prst="rect">
            <a:avLst/>
          </a:prstGeom>
        </p:spPr>
        <p:txBody>
          <a:bodyPr wrap="square">
            <a:spAutoFit/>
          </a:bodyPr>
          <a:lstStyle/>
          <a:p>
            <a:r>
              <a:rPr lang="de-DE" sz="1100" dirty="0"/>
              <a:t>https://www.geoportal.de/SharedDocs/Downloads/DE/GDI-DE/Verwaltungsvereinbarung_2013.pdf?__blob=publicationFile</a:t>
            </a:r>
          </a:p>
        </p:txBody>
      </p:sp>
    </p:spTree>
    <p:extLst>
      <p:ext uri="{BB962C8B-B14F-4D97-AF65-F5344CB8AC3E}">
        <p14:creationId xmlns:p14="http://schemas.microsoft.com/office/powerpoint/2010/main" val="4217754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Organisation der GDI-DE</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Grafik 4"/>
          <p:cNvPicPr>
            <a:picLocks noChangeAspect="1"/>
          </p:cNvPicPr>
          <p:nvPr/>
        </p:nvPicPr>
        <p:blipFill>
          <a:blip r:embed="rId2"/>
          <a:stretch>
            <a:fillRect/>
          </a:stretch>
        </p:blipFill>
        <p:spPr>
          <a:xfrm>
            <a:off x="1115616" y="1916832"/>
            <a:ext cx="6382788" cy="3607663"/>
          </a:xfrm>
          <a:prstGeom prst="rect">
            <a:avLst/>
          </a:prstGeom>
        </p:spPr>
      </p:pic>
    </p:spTree>
    <p:extLst>
      <p:ext uri="{BB962C8B-B14F-4D97-AF65-F5344CB8AC3E}">
        <p14:creationId xmlns:p14="http://schemas.microsoft.com/office/powerpoint/2010/main" val="46222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p:txBody>
          <a:bodyPr/>
          <a:lstStyle/>
          <a:p>
            <a:r>
              <a:rPr lang="de-DE" smtClean="0"/>
              <a:t>Architekturansätze</a:t>
            </a:r>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494807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2" name="Rechteck 78"/>
          <p:cNvSpPr>
            <a:spLocks noChangeArrowheads="1"/>
          </p:cNvSpPr>
          <p:nvPr/>
        </p:nvSpPr>
        <p:spPr bwMode="auto">
          <a:xfrm>
            <a:off x="4788471" y="2422526"/>
            <a:ext cx="4284662" cy="285750"/>
          </a:xfrm>
          <a:prstGeom prst="rect">
            <a:avLst/>
          </a:prstGeom>
          <a:solidFill>
            <a:srgbClr val="FFCC00"/>
          </a:solidFill>
          <a:ln w="3175" algn="ctr">
            <a:solidFill>
              <a:srgbClr val="A4BDC2"/>
            </a:solidFill>
            <a:miter lim="800000"/>
            <a:headEnd/>
            <a:tailEnd/>
          </a:ln>
        </p:spPr>
        <p:txBody>
          <a:bodyPr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sz="1400" b="1">
                <a:solidFill>
                  <a:schemeClr val="bg1"/>
                </a:solidFill>
                <a:latin typeface="Tahoma" pitchFamily="34" charset="0"/>
              </a:rPr>
              <a:t>IP address / Server Name</a:t>
            </a:r>
          </a:p>
        </p:txBody>
      </p:sp>
      <p:sp>
        <p:nvSpPr>
          <p:cNvPr id="9263" name="Rechteck 79"/>
          <p:cNvSpPr>
            <a:spLocks noChangeArrowheads="1"/>
          </p:cNvSpPr>
          <p:nvPr/>
        </p:nvSpPr>
        <p:spPr bwMode="auto">
          <a:xfrm>
            <a:off x="340297" y="2420938"/>
            <a:ext cx="1927224" cy="287338"/>
          </a:xfrm>
          <a:prstGeom prst="rect">
            <a:avLst/>
          </a:prstGeom>
          <a:solidFill>
            <a:srgbClr val="FFCC00"/>
          </a:solidFill>
          <a:ln w="3175" algn="ctr">
            <a:solidFill>
              <a:srgbClr val="969696"/>
            </a:solidFill>
            <a:miter lim="800000"/>
            <a:headEnd/>
            <a:tailEnd/>
          </a:ln>
        </p:spPr>
        <p:txBody>
          <a:bodyPr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sz="1400" b="1">
                <a:solidFill>
                  <a:schemeClr val="bg1"/>
                </a:solidFill>
                <a:latin typeface="Tahoma" pitchFamily="34" charset="0"/>
              </a:rPr>
              <a:t>IP address</a:t>
            </a:r>
          </a:p>
        </p:txBody>
      </p:sp>
      <p:sp>
        <p:nvSpPr>
          <p:cNvPr id="9264" name="Rechteck 84"/>
          <p:cNvSpPr>
            <a:spLocks noChangeArrowheads="1"/>
          </p:cNvSpPr>
          <p:nvPr/>
        </p:nvSpPr>
        <p:spPr bwMode="auto">
          <a:xfrm>
            <a:off x="5001196" y="1643063"/>
            <a:ext cx="1571625" cy="500063"/>
          </a:xfrm>
          <a:prstGeom prst="rect">
            <a:avLst/>
          </a:prstGeom>
          <a:solidFill>
            <a:srgbClr val="FFCC00"/>
          </a:solidFill>
          <a:ln w="25400" algn="ctr">
            <a:solidFill>
              <a:schemeClr val="accent1"/>
            </a:solidFill>
            <a:miter lim="800000"/>
            <a:headEnd/>
            <a:tailEnd/>
          </a:ln>
          <a:effectLst>
            <a:outerShdw dist="38100" dir="2700000" algn="tl" rotWithShape="0">
              <a:srgbClr val="000000">
                <a:alpha val="39998"/>
              </a:srgbClr>
            </a:outerShdw>
          </a:effectLst>
        </p:spPr>
        <p:txBody>
          <a:bodyPr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b="1">
                <a:solidFill>
                  <a:schemeClr val="bg1"/>
                </a:solidFill>
                <a:latin typeface="Tahoma" pitchFamily="34" charset="0"/>
              </a:rPr>
              <a:t>DNS Server</a:t>
            </a:r>
          </a:p>
        </p:txBody>
      </p:sp>
      <p:cxnSp>
        <p:nvCxnSpPr>
          <p:cNvPr id="89" name="Gewinkelte Verbindung 88"/>
          <p:cNvCxnSpPr>
            <a:stCxn id="9264" idx="1"/>
          </p:cNvCxnSpPr>
          <p:nvPr/>
        </p:nvCxnSpPr>
        <p:spPr bwMode="auto">
          <a:xfrm rot="10800000" flipV="1">
            <a:off x="3248596" y="1892301"/>
            <a:ext cx="1752600" cy="1503363"/>
          </a:xfrm>
          <a:prstGeom prst="bentConnector3">
            <a:avLst>
              <a:gd name="adj1" fmla="val 9920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Gewinkelte Verbindung 94"/>
          <p:cNvCxnSpPr/>
          <p:nvPr/>
        </p:nvCxnSpPr>
        <p:spPr bwMode="auto">
          <a:xfrm flipV="1">
            <a:off x="3591496" y="2071688"/>
            <a:ext cx="1390650" cy="12858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Rechteck 72"/>
          <p:cNvSpPr>
            <a:spLocks noChangeArrowheads="1"/>
          </p:cNvSpPr>
          <p:nvPr/>
        </p:nvSpPr>
        <p:spPr bwMode="auto">
          <a:xfrm>
            <a:off x="340297" y="2714625"/>
            <a:ext cx="1927224" cy="4000500"/>
          </a:xfrm>
          <a:prstGeom prst="rect">
            <a:avLst/>
          </a:prstGeom>
          <a:solidFill>
            <a:srgbClr val="F5F5F5"/>
          </a:solidFill>
          <a:ln w="3175" algn="ctr">
            <a:solidFill>
              <a:srgbClr val="89A4A7"/>
            </a:solidFill>
            <a:miter lim="800000"/>
            <a:headEnd/>
            <a:tailEnd/>
          </a:ln>
          <a:effectLst>
            <a:outerShdw dist="38100" dir="2700000" algn="tl" rotWithShape="0">
              <a:srgbClr val="000000">
                <a:alpha val="39999"/>
              </a:srgbClr>
            </a:outerShdw>
          </a:effectLst>
        </p:spPr>
        <p:txBody>
          <a:bodyPr anchor="ctr"/>
          <a:lstStyle/>
          <a:p>
            <a:pPr algn="ctr" eaLnBrk="1" hangingPunct="1">
              <a:defRPr/>
            </a:pPr>
            <a:endParaRPr lang="de-DE" sz="1600">
              <a:solidFill>
                <a:schemeClr val="lt1"/>
              </a:solidFill>
              <a:latin typeface="+mn-lt"/>
            </a:endParaRPr>
          </a:p>
        </p:txBody>
      </p:sp>
      <p:sp>
        <p:nvSpPr>
          <p:cNvPr id="2" name="Rechteck 72"/>
          <p:cNvSpPr>
            <a:spLocks noChangeArrowheads="1"/>
          </p:cNvSpPr>
          <p:nvPr/>
        </p:nvSpPr>
        <p:spPr bwMode="auto">
          <a:xfrm>
            <a:off x="4788471" y="2714625"/>
            <a:ext cx="4284662" cy="4000500"/>
          </a:xfrm>
          <a:prstGeom prst="rect">
            <a:avLst/>
          </a:prstGeom>
          <a:solidFill>
            <a:srgbClr val="F2F2F2"/>
          </a:solidFill>
          <a:ln w="3175" algn="ctr">
            <a:solidFill>
              <a:srgbClr val="89A4A7"/>
            </a:solidFill>
            <a:miter lim="800000"/>
            <a:headEnd/>
            <a:tailEnd/>
          </a:ln>
          <a:effectLst>
            <a:outerShdw dist="38100" dir="2700000" algn="tl" rotWithShape="0">
              <a:srgbClr val="000000">
                <a:alpha val="39999"/>
              </a:srgbClr>
            </a:outerShdw>
          </a:effectLst>
        </p:spPr>
        <p:txBody>
          <a:bodyPr anchor="ctr"/>
          <a:lstStyle/>
          <a:p>
            <a:pPr algn="ctr" eaLnBrk="1" hangingPunct="1">
              <a:defRPr/>
            </a:pPr>
            <a:endParaRPr lang="de-DE" sz="1600">
              <a:solidFill>
                <a:schemeClr val="lt1"/>
              </a:solidFill>
              <a:latin typeface="+mn-lt"/>
            </a:endParaRPr>
          </a:p>
        </p:txBody>
      </p:sp>
      <p:sp>
        <p:nvSpPr>
          <p:cNvPr id="9220" name="Rectangle 5"/>
          <p:cNvSpPr>
            <a:spLocks noGrp="1" noChangeArrowheads="1"/>
          </p:cNvSpPr>
          <p:nvPr>
            <p:ph type="title" idx="4294967295"/>
          </p:nvPr>
        </p:nvSpPr>
        <p:spPr/>
        <p:txBody>
          <a:bodyPr anchor="ctr"/>
          <a:lstStyle/>
          <a:p>
            <a:pPr eaLnBrk="1" hangingPunct="1"/>
            <a:r>
              <a:rPr lang="de-DE" altLang="de-DE" dirty="0" smtClean="0"/>
              <a:t>Basic </a:t>
            </a:r>
            <a:r>
              <a:rPr lang="de-DE" altLang="de-DE" dirty="0" err="1" smtClean="0"/>
              <a:t>concept</a:t>
            </a:r>
            <a:r>
              <a:rPr lang="de-DE" altLang="de-DE" dirty="0" smtClean="0"/>
              <a:t> </a:t>
            </a:r>
            <a:r>
              <a:rPr lang="de-DE" altLang="de-DE" dirty="0" err="1" smtClean="0"/>
              <a:t>of</a:t>
            </a:r>
            <a:r>
              <a:rPr lang="de-DE" altLang="de-DE" dirty="0" smtClean="0"/>
              <a:t> </a:t>
            </a:r>
            <a:r>
              <a:rPr lang="de-DE" altLang="de-DE" dirty="0"/>
              <a:t>a multi-tier </a:t>
            </a:r>
            <a:r>
              <a:rPr lang="de-DE" altLang="de-DE" dirty="0" err="1"/>
              <a:t>Architecture</a:t>
            </a:r>
            <a:endParaRPr lang="de-DE" altLang="de-DE" dirty="0" smtClean="0"/>
          </a:p>
        </p:txBody>
      </p:sp>
      <p:sp>
        <p:nvSpPr>
          <p:cNvPr id="9221" name="Line 8"/>
          <p:cNvSpPr>
            <a:spLocks noChangeShapeType="1"/>
          </p:cNvSpPr>
          <p:nvPr/>
        </p:nvSpPr>
        <p:spPr bwMode="auto">
          <a:xfrm>
            <a:off x="4215383" y="3962400"/>
            <a:ext cx="1143000" cy="15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22" name="Line 9"/>
          <p:cNvSpPr>
            <a:spLocks noChangeShapeType="1"/>
          </p:cNvSpPr>
          <p:nvPr/>
        </p:nvSpPr>
        <p:spPr bwMode="auto">
          <a:xfrm>
            <a:off x="1472183" y="3843338"/>
            <a:ext cx="914400" cy="1587"/>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9223" name="Group 10"/>
          <p:cNvGrpSpPr>
            <a:grpSpLocks/>
          </p:cNvGrpSpPr>
          <p:nvPr/>
        </p:nvGrpSpPr>
        <p:grpSpPr bwMode="auto">
          <a:xfrm>
            <a:off x="2429446" y="3357563"/>
            <a:ext cx="1971675" cy="1247775"/>
            <a:chOff x="1770" y="2055"/>
            <a:chExt cx="1242" cy="786"/>
          </a:xfrm>
        </p:grpSpPr>
        <p:sp>
          <p:nvSpPr>
            <p:cNvPr id="9273"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4"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5"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9276"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9277"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9278"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9279"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9280"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9281"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9282"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9283"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9284"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9285"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9286"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9224" name="Rectangle 25"/>
          <p:cNvSpPr>
            <a:spLocks noChangeArrowheads="1"/>
          </p:cNvSpPr>
          <p:nvPr/>
        </p:nvSpPr>
        <p:spPr bwMode="auto">
          <a:xfrm>
            <a:off x="3126358" y="3700463"/>
            <a:ext cx="1000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9225" name="Rectangle 26"/>
          <p:cNvSpPr>
            <a:spLocks noChangeArrowheads="1"/>
          </p:cNvSpPr>
          <p:nvPr/>
        </p:nvSpPr>
        <p:spPr bwMode="auto">
          <a:xfrm>
            <a:off x="3212083" y="3757613"/>
            <a:ext cx="6556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b="1">
                <a:solidFill>
                  <a:srgbClr val="000000"/>
                </a:solidFill>
                <a:latin typeface="Arial" pitchFamily="34" charset="0"/>
              </a:rPr>
              <a:t>Internet</a:t>
            </a:r>
            <a:endParaRPr lang="en-US" altLang="de-DE" b="1">
              <a:latin typeface="Arial" pitchFamily="34" charset="0"/>
            </a:endParaRPr>
          </a:p>
        </p:txBody>
      </p:sp>
      <p:grpSp>
        <p:nvGrpSpPr>
          <p:cNvPr id="9226" name="Group 27"/>
          <p:cNvGrpSpPr>
            <a:grpSpLocks/>
          </p:cNvGrpSpPr>
          <p:nvPr/>
        </p:nvGrpSpPr>
        <p:grpSpPr bwMode="auto">
          <a:xfrm>
            <a:off x="656208" y="3395663"/>
            <a:ext cx="638175" cy="514350"/>
            <a:chOff x="840" y="2223"/>
            <a:chExt cx="402" cy="324"/>
          </a:xfrm>
        </p:grpSpPr>
        <p:sp>
          <p:nvSpPr>
            <p:cNvPr id="9267" name="Freeform 28"/>
            <p:cNvSpPr>
              <a:spLocks/>
            </p:cNvSpPr>
            <p:nvPr/>
          </p:nvSpPr>
          <p:spPr bwMode="auto">
            <a:xfrm>
              <a:off x="840" y="2223"/>
              <a:ext cx="402" cy="324"/>
            </a:xfrm>
            <a:custGeom>
              <a:avLst/>
              <a:gdLst>
                <a:gd name="T0" fmla="*/ 2147483646 w 67"/>
                <a:gd name="T1" fmla="*/ 2147483646 h 54"/>
                <a:gd name="T2" fmla="*/ 2147483646 w 67"/>
                <a:gd name="T3" fmla="*/ 2147483646 h 54"/>
                <a:gd name="T4" fmla="*/ 2147483646 w 67"/>
                <a:gd name="T5" fmla="*/ 2147483646 h 54"/>
                <a:gd name="T6" fmla="*/ 2147483646 w 67"/>
                <a:gd name="T7" fmla="*/ 2147483646 h 54"/>
                <a:gd name="T8" fmla="*/ 2147483646 w 67"/>
                <a:gd name="T9" fmla="*/ 2147483646 h 54"/>
                <a:gd name="T10" fmla="*/ 2147483646 w 67"/>
                <a:gd name="T11" fmla="*/ 0 h 54"/>
                <a:gd name="T12" fmla="*/ 2147483646 w 67"/>
                <a:gd name="T13" fmla="*/ 0 h 54"/>
                <a:gd name="T14" fmla="*/ 2147483646 w 67"/>
                <a:gd name="T15" fmla="*/ 0 h 54"/>
                <a:gd name="T16" fmla="*/ 2147483646 w 67"/>
                <a:gd name="T17" fmla="*/ 2147483646 h 54"/>
                <a:gd name="T18" fmla="*/ 2147483646 w 67"/>
                <a:gd name="T19" fmla="*/ 2147483646 h 54"/>
                <a:gd name="T20" fmla="*/ 2147483646 w 67"/>
                <a:gd name="T21" fmla="*/ 2147483646 h 54"/>
                <a:gd name="T22" fmla="*/ 2147483646 w 67"/>
                <a:gd name="T23" fmla="*/ 2147483646 h 54"/>
                <a:gd name="T24" fmla="*/ 2147483646 w 67"/>
                <a:gd name="T25" fmla="*/ 2147483646 h 54"/>
                <a:gd name="T26" fmla="*/ 0 w 67"/>
                <a:gd name="T27" fmla="*/ 2147483646 h 54"/>
                <a:gd name="T28" fmla="*/ 0 w 67"/>
                <a:gd name="T29" fmla="*/ 2147483646 h 54"/>
                <a:gd name="T30" fmla="*/ 2147483646 w 67"/>
                <a:gd name="T31" fmla="*/ 2147483646 h 54"/>
                <a:gd name="T32" fmla="*/ 2147483646 w 67"/>
                <a:gd name="T33" fmla="*/ 2147483646 h 54"/>
                <a:gd name="T34" fmla="*/ 2147483646 w 67"/>
                <a:gd name="T35" fmla="*/ 2147483646 h 54"/>
                <a:gd name="T36" fmla="*/ 2147483646 w 67"/>
                <a:gd name="T37" fmla="*/ 2147483646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54"/>
                <a:gd name="T59" fmla="*/ 67 w 67"/>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54">
                  <a:moveTo>
                    <a:pt x="53" y="39"/>
                  </a:moveTo>
                  <a:lnTo>
                    <a:pt x="53" y="34"/>
                  </a:lnTo>
                  <a:lnTo>
                    <a:pt x="61" y="34"/>
                  </a:lnTo>
                  <a:lnTo>
                    <a:pt x="61" y="27"/>
                  </a:lnTo>
                  <a:lnTo>
                    <a:pt x="61" y="17"/>
                  </a:lnTo>
                  <a:lnTo>
                    <a:pt x="61" y="0"/>
                  </a:lnTo>
                  <a:lnTo>
                    <a:pt x="34" y="0"/>
                  </a:lnTo>
                  <a:lnTo>
                    <a:pt x="7" y="0"/>
                  </a:lnTo>
                  <a:lnTo>
                    <a:pt x="7" y="17"/>
                  </a:lnTo>
                  <a:lnTo>
                    <a:pt x="7" y="27"/>
                  </a:lnTo>
                  <a:lnTo>
                    <a:pt x="7" y="34"/>
                  </a:lnTo>
                  <a:lnTo>
                    <a:pt x="15" y="34"/>
                  </a:lnTo>
                  <a:lnTo>
                    <a:pt x="15" y="39"/>
                  </a:lnTo>
                  <a:lnTo>
                    <a:pt x="0" y="39"/>
                  </a:lnTo>
                  <a:lnTo>
                    <a:pt x="0" y="54"/>
                  </a:lnTo>
                  <a:lnTo>
                    <a:pt x="34" y="54"/>
                  </a:lnTo>
                  <a:lnTo>
                    <a:pt x="67" y="54"/>
                  </a:lnTo>
                  <a:lnTo>
                    <a:pt x="67" y="39"/>
                  </a:lnTo>
                  <a:lnTo>
                    <a:pt x="53" y="39"/>
                  </a:lnTo>
                  <a:close/>
                </a:path>
              </a:pathLst>
            </a:custGeom>
            <a:gradFill rotWithShape="0">
              <a:gsLst>
                <a:gs pos="0">
                  <a:srgbClr val="FFFF99"/>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8" name="Rectangle 29"/>
            <p:cNvSpPr>
              <a:spLocks noChangeArrowheads="1"/>
            </p:cNvSpPr>
            <p:nvPr/>
          </p:nvSpPr>
          <p:spPr bwMode="auto">
            <a:xfrm>
              <a:off x="930" y="2427"/>
              <a:ext cx="228" cy="30"/>
            </a:xfrm>
            <a:prstGeom prst="rect">
              <a:avLst/>
            </a:prstGeom>
            <a:gradFill rotWithShape="0">
              <a:gsLst>
                <a:gs pos="0">
                  <a:srgbClr val="FFFF99"/>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9269" name="Freeform 30"/>
            <p:cNvSpPr>
              <a:spLocks noEditPoints="1"/>
            </p:cNvSpPr>
            <p:nvPr/>
          </p:nvSpPr>
          <p:spPr bwMode="auto">
            <a:xfrm>
              <a:off x="930" y="2259"/>
              <a:ext cx="288" cy="222"/>
            </a:xfrm>
            <a:custGeom>
              <a:avLst/>
              <a:gdLst>
                <a:gd name="T0" fmla="*/ 0 w 48"/>
                <a:gd name="T1" fmla="*/ 2147483646 h 37"/>
                <a:gd name="T2" fmla="*/ 0 w 48"/>
                <a:gd name="T3" fmla="*/ 0 h 37"/>
                <a:gd name="T4" fmla="*/ 2147483646 w 48"/>
                <a:gd name="T5" fmla="*/ 0 h 37"/>
                <a:gd name="T6" fmla="*/ 2147483646 w 48"/>
                <a:gd name="T7" fmla="*/ 2147483646 h 37"/>
                <a:gd name="T8" fmla="*/ 0 w 48"/>
                <a:gd name="T9" fmla="*/ 2147483646 h 37"/>
                <a:gd name="T10" fmla="*/ 2147483646 w 48"/>
                <a:gd name="T11" fmla="*/ 2147483646 h 37"/>
                <a:gd name="T12" fmla="*/ 2147483646 w 48"/>
                <a:gd name="T13" fmla="*/ 2147483646 h 37"/>
                <a:gd name="T14" fmla="*/ 2147483646 w 48"/>
                <a:gd name="T15" fmla="*/ 2147483646 h 37"/>
                <a:gd name="T16" fmla="*/ 2147483646 w 48"/>
                <a:gd name="T17" fmla="*/ 2147483646 h 37"/>
                <a:gd name="T18" fmla="*/ 2147483646 w 48"/>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7"/>
                <a:gd name="T32" fmla="*/ 48 w 48"/>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7">
                  <a:moveTo>
                    <a:pt x="0" y="23"/>
                  </a:moveTo>
                  <a:lnTo>
                    <a:pt x="0" y="0"/>
                  </a:lnTo>
                  <a:lnTo>
                    <a:pt x="38" y="0"/>
                  </a:lnTo>
                  <a:lnTo>
                    <a:pt x="38" y="23"/>
                  </a:lnTo>
                  <a:lnTo>
                    <a:pt x="0" y="23"/>
                  </a:lnTo>
                  <a:moveTo>
                    <a:pt x="29" y="37"/>
                  </a:moveTo>
                  <a:lnTo>
                    <a:pt x="29" y="35"/>
                  </a:lnTo>
                  <a:lnTo>
                    <a:pt x="48" y="35"/>
                  </a:lnTo>
                  <a:lnTo>
                    <a:pt x="48" y="37"/>
                  </a:lnTo>
                  <a:lnTo>
                    <a:pt x="29" y="37"/>
                  </a:lnTo>
                </a:path>
              </a:pathLst>
            </a:custGeom>
            <a:gradFill rotWithShape="0">
              <a:gsLst>
                <a:gs pos="0">
                  <a:srgbClr val="FFFF99"/>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0" name="Freeform 31"/>
            <p:cNvSpPr>
              <a:spLocks/>
            </p:cNvSpPr>
            <p:nvPr/>
          </p:nvSpPr>
          <p:spPr bwMode="auto">
            <a:xfrm>
              <a:off x="840" y="2223"/>
              <a:ext cx="402" cy="324"/>
            </a:xfrm>
            <a:custGeom>
              <a:avLst/>
              <a:gdLst>
                <a:gd name="T0" fmla="*/ 2147483646 w 67"/>
                <a:gd name="T1" fmla="*/ 2147483646 h 54"/>
                <a:gd name="T2" fmla="*/ 2147483646 w 67"/>
                <a:gd name="T3" fmla="*/ 2147483646 h 54"/>
                <a:gd name="T4" fmla="*/ 2147483646 w 67"/>
                <a:gd name="T5" fmla="*/ 2147483646 h 54"/>
                <a:gd name="T6" fmla="*/ 2147483646 w 67"/>
                <a:gd name="T7" fmla="*/ 2147483646 h 54"/>
                <a:gd name="T8" fmla="*/ 2147483646 w 67"/>
                <a:gd name="T9" fmla="*/ 2147483646 h 54"/>
                <a:gd name="T10" fmla="*/ 2147483646 w 67"/>
                <a:gd name="T11" fmla="*/ 0 h 54"/>
                <a:gd name="T12" fmla="*/ 2147483646 w 67"/>
                <a:gd name="T13" fmla="*/ 0 h 54"/>
                <a:gd name="T14" fmla="*/ 2147483646 w 67"/>
                <a:gd name="T15" fmla="*/ 0 h 54"/>
                <a:gd name="T16" fmla="*/ 2147483646 w 67"/>
                <a:gd name="T17" fmla="*/ 2147483646 h 54"/>
                <a:gd name="T18" fmla="*/ 2147483646 w 67"/>
                <a:gd name="T19" fmla="*/ 2147483646 h 54"/>
                <a:gd name="T20" fmla="*/ 2147483646 w 67"/>
                <a:gd name="T21" fmla="*/ 2147483646 h 54"/>
                <a:gd name="T22" fmla="*/ 2147483646 w 67"/>
                <a:gd name="T23" fmla="*/ 2147483646 h 54"/>
                <a:gd name="T24" fmla="*/ 2147483646 w 67"/>
                <a:gd name="T25" fmla="*/ 2147483646 h 54"/>
                <a:gd name="T26" fmla="*/ 0 w 67"/>
                <a:gd name="T27" fmla="*/ 2147483646 h 54"/>
                <a:gd name="T28" fmla="*/ 0 w 67"/>
                <a:gd name="T29" fmla="*/ 2147483646 h 54"/>
                <a:gd name="T30" fmla="*/ 2147483646 w 67"/>
                <a:gd name="T31" fmla="*/ 2147483646 h 54"/>
                <a:gd name="T32" fmla="*/ 2147483646 w 67"/>
                <a:gd name="T33" fmla="*/ 2147483646 h 54"/>
                <a:gd name="T34" fmla="*/ 2147483646 w 67"/>
                <a:gd name="T35" fmla="*/ 2147483646 h 54"/>
                <a:gd name="T36" fmla="*/ 2147483646 w 67"/>
                <a:gd name="T37" fmla="*/ 2147483646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54"/>
                <a:gd name="T59" fmla="*/ 67 w 67"/>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54">
                  <a:moveTo>
                    <a:pt x="53" y="39"/>
                  </a:moveTo>
                  <a:lnTo>
                    <a:pt x="53" y="34"/>
                  </a:lnTo>
                  <a:lnTo>
                    <a:pt x="61" y="34"/>
                  </a:lnTo>
                  <a:lnTo>
                    <a:pt x="61" y="27"/>
                  </a:lnTo>
                  <a:lnTo>
                    <a:pt x="61" y="17"/>
                  </a:lnTo>
                  <a:lnTo>
                    <a:pt x="61" y="0"/>
                  </a:lnTo>
                  <a:lnTo>
                    <a:pt x="34" y="0"/>
                  </a:lnTo>
                  <a:lnTo>
                    <a:pt x="7" y="0"/>
                  </a:lnTo>
                  <a:lnTo>
                    <a:pt x="7" y="17"/>
                  </a:lnTo>
                  <a:lnTo>
                    <a:pt x="7" y="27"/>
                  </a:lnTo>
                  <a:lnTo>
                    <a:pt x="7" y="34"/>
                  </a:lnTo>
                  <a:lnTo>
                    <a:pt x="15" y="34"/>
                  </a:lnTo>
                  <a:lnTo>
                    <a:pt x="15" y="39"/>
                  </a:lnTo>
                  <a:lnTo>
                    <a:pt x="0" y="39"/>
                  </a:lnTo>
                  <a:lnTo>
                    <a:pt x="0" y="54"/>
                  </a:lnTo>
                  <a:lnTo>
                    <a:pt x="34" y="54"/>
                  </a:lnTo>
                  <a:lnTo>
                    <a:pt x="67" y="54"/>
                  </a:lnTo>
                  <a:lnTo>
                    <a:pt x="67" y="39"/>
                  </a:lnTo>
                  <a:lnTo>
                    <a:pt x="53" y="39"/>
                  </a:lnTo>
                  <a:close/>
                </a:path>
              </a:pathLst>
            </a:custGeom>
            <a:gradFill rotWithShape="0">
              <a:gsLst>
                <a:gs pos="0">
                  <a:srgbClr val="FFFF99"/>
                </a:gs>
                <a:gs pos="100000">
                  <a:schemeClr val="bg1"/>
                </a:gs>
              </a:gsLst>
              <a:lin ang="0" scaled="1"/>
            </a:gradFill>
            <a:ln w="9525" cap="rnd">
              <a:solidFill>
                <a:srgbClr val="000000"/>
              </a:solidFill>
              <a:round/>
              <a:headEnd/>
              <a:tailEnd/>
            </a:ln>
          </p:spPr>
          <p:txBody>
            <a:bodyPr/>
            <a:lstStyle/>
            <a:p>
              <a:endParaRPr lang="de-DE"/>
            </a:p>
          </p:txBody>
        </p:sp>
        <p:sp>
          <p:nvSpPr>
            <p:cNvPr id="9271" name="Rectangle 32"/>
            <p:cNvSpPr>
              <a:spLocks noChangeArrowheads="1"/>
            </p:cNvSpPr>
            <p:nvPr/>
          </p:nvSpPr>
          <p:spPr bwMode="auto">
            <a:xfrm>
              <a:off x="930" y="2427"/>
              <a:ext cx="228" cy="30"/>
            </a:xfrm>
            <a:prstGeom prst="rect">
              <a:avLst/>
            </a:prstGeom>
            <a:gradFill rotWithShape="0">
              <a:gsLst>
                <a:gs pos="0">
                  <a:srgbClr val="FFFF99"/>
                </a:gs>
                <a:gs pos="100000">
                  <a:schemeClr val="bg1"/>
                </a:gs>
              </a:gsLst>
              <a:lin ang="0" scaled="1"/>
            </a:gradFill>
            <a:ln w="9525" cap="rnd">
              <a:solidFill>
                <a:srgbClr val="000000"/>
              </a:solidFill>
              <a:round/>
              <a:headEnd/>
              <a:tailEnd/>
            </a:ln>
          </p:spPr>
          <p:txBody>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9272" name="Freeform 33"/>
            <p:cNvSpPr>
              <a:spLocks noEditPoints="1"/>
            </p:cNvSpPr>
            <p:nvPr/>
          </p:nvSpPr>
          <p:spPr bwMode="auto">
            <a:xfrm>
              <a:off x="930" y="2259"/>
              <a:ext cx="288" cy="222"/>
            </a:xfrm>
            <a:custGeom>
              <a:avLst/>
              <a:gdLst>
                <a:gd name="T0" fmla="*/ 0 w 48"/>
                <a:gd name="T1" fmla="*/ 2147483646 h 37"/>
                <a:gd name="T2" fmla="*/ 0 w 48"/>
                <a:gd name="T3" fmla="*/ 0 h 37"/>
                <a:gd name="T4" fmla="*/ 2147483646 w 48"/>
                <a:gd name="T5" fmla="*/ 0 h 37"/>
                <a:gd name="T6" fmla="*/ 2147483646 w 48"/>
                <a:gd name="T7" fmla="*/ 2147483646 h 37"/>
                <a:gd name="T8" fmla="*/ 0 w 48"/>
                <a:gd name="T9" fmla="*/ 2147483646 h 37"/>
                <a:gd name="T10" fmla="*/ 2147483646 w 48"/>
                <a:gd name="T11" fmla="*/ 2147483646 h 37"/>
                <a:gd name="T12" fmla="*/ 2147483646 w 48"/>
                <a:gd name="T13" fmla="*/ 2147483646 h 37"/>
                <a:gd name="T14" fmla="*/ 2147483646 w 48"/>
                <a:gd name="T15" fmla="*/ 2147483646 h 37"/>
                <a:gd name="T16" fmla="*/ 2147483646 w 48"/>
                <a:gd name="T17" fmla="*/ 2147483646 h 37"/>
                <a:gd name="T18" fmla="*/ 2147483646 w 48"/>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7"/>
                <a:gd name="T32" fmla="*/ 48 w 48"/>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7">
                  <a:moveTo>
                    <a:pt x="0" y="23"/>
                  </a:moveTo>
                  <a:lnTo>
                    <a:pt x="0" y="0"/>
                  </a:lnTo>
                  <a:lnTo>
                    <a:pt x="38" y="0"/>
                  </a:lnTo>
                  <a:lnTo>
                    <a:pt x="38" y="23"/>
                  </a:lnTo>
                  <a:lnTo>
                    <a:pt x="0" y="23"/>
                  </a:lnTo>
                  <a:moveTo>
                    <a:pt x="29" y="37"/>
                  </a:moveTo>
                  <a:lnTo>
                    <a:pt x="29" y="35"/>
                  </a:lnTo>
                  <a:lnTo>
                    <a:pt x="48" y="35"/>
                  </a:lnTo>
                  <a:lnTo>
                    <a:pt x="48" y="37"/>
                  </a:lnTo>
                  <a:lnTo>
                    <a:pt x="29" y="37"/>
                  </a:lnTo>
                </a:path>
              </a:pathLst>
            </a:custGeom>
            <a:gradFill rotWithShape="0">
              <a:gsLst>
                <a:gs pos="0">
                  <a:srgbClr val="FFFF99"/>
                </a:gs>
                <a:gs pos="100000">
                  <a:schemeClr val="bg1"/>
                </a:gs>
              </a:gsLst>
              <a:lin ang="0" scaled="1"/>
            </a:gradFill>
            <a:ln w="9525" cap="rnd">
              <a:solidFill>
                <a:srgbClr val="000000"/>
              </a:solidFill>
              <a:round/>
              <a:headEnd/>
              <a:tailEnd/>
            </a:ln>
          </p:spPr>
          <p:txBody>
            <a:bodyPr/>
            <a:lstStyle/>
            <a:p>
              <a:endParaRPr lang="de-DE"/>
            </a:p>
          </p:txBody>
        </p:sp>
      </p:grpSp>
      <p:sp>
        <p:nvSpPr>
          <p:cNvPr id="9227" name="Rectangle 34"/>
          <p:cNvSpPr>
            <a:spLocks noChangeArrowheads="1"/>
          </p:cNvSpPr>
          <p:nvPr/>
        </p:nvSpPr>
        <p:spPr bwMode="auto">
          <a:xfrm>
            <a:off x="1776983" y="3557588"/>
            <a:ext cx="4635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9231" name="Line 38"/>
          <p:cNvSpPr>
            <a:spLocks noChangeShapeType="1"/>
          </p:cNvSpPr>
          <p:nvPr/>
        </p:nvSpPr>
        <p:spPr bwMode="auto">
          <a:xfrm rot="10800000">
            <a:off x="4286821" y="3883025"/>
            <a:ext cx="1066800" cy="15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32" name="Rectangle 39"/>
          <p:cNvSpPr>
            <a:spLocks noChangeArrowheads="1"/>
          </p:cNvSpPr>
          <p:nvPr/>
        </p:nvSpPr>
        <p:spPr bwMode="auto">
          <a:xfrm>
            <a:off x="4882133" y="3657600"/>
            <a:ext cx="4635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9233" name="Line 40"/>
          <p:cNvSpPr>
            <a:spLocks noChangeShapeType="1"/>
          </p:cNvSpPr>
          <p:nvPr/>
        </p:nvSpPr>
        <p:spPr bwMode="auto">
          <a:xfrm rot="-5400000">
            <a:off x="5772721" y="4419600"/>
            <a:ext cx="4572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34" name="Line 41"/>
          <p:cNvSpPr>
            <a:spLocks noChangeShapeType="1"/>
          </p:cNvSpPr>
          <p:nvPr/>
        </p:nvSpPr>
        <p:spPr bwMode="auto">
          <a:xfrm rot="5400000">
            <a:off x="5619527" y="4418806"/>
            <a:ext cx="457200" cy="15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119" name="Rectangle 42"/>
          <p:cNvSpPr>
            <a:spLocks noChangeArrowheads="1"/>
          </p:cNvSpPr>
          <p:nvPr/>
        </p:nvSpPr>
        <p:spPr bwMode="auto">
          <a:xfrm>
            <a:off x="6156896" y="4300538"/>
            <a:ext cx="862012"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en-GB" sz="1200" dirty="0">
                <a:solidFill>
                  <a:schemeClr val="accent6">
                    <a:lumMod val="50000"/>
                  </a:schemeClr>
                </a:solidFill>
              </a:rPr>
              <a:t>CGI protocol</a:t>
            </a:r>
            <a:endParaRPr lang="en-GB" b="1" dirty="0">
              <a:solidFill>
                <a:schemeClr val="accent6">
                  <a:lumMod val="50000"/>
                </a:schemeClr>
              </a:solidFill>
            </a:endParaRPr>
          </a:p>
        </p:txBody>
      </p:sp>
      <p:sp>
        <p:nvSpPr>
          <p:cNvPr id="9236" name="AutoShape 43"/>
          <p:cNvSpPr>
            <a:spLocks noChangeArrowheads="1"/>
          </p:cNvSpPr>
          <p:nvPr/>
        </p:nvSpPr>
        <p:spPr bwMode="auto">
          <a:xfrm>
            <a:off x="6833171" y="3495675"/>
            <a:ext cx="196850" cy="442913"/>
          </a:xfrm>
          <a:prstGeom prst="can">
            <a:avLst>
              <a:gd name="adj" fmla="val 28042"/>
            </a:avLst>
          </a:prstGeom>
          <a:solidFill>
            <a:schemeClr val="accent1"/>
          </a:solidFill>
          <a:ln w="12700">
            <a:solidFill>
              <a:schemeClr val="accent2"/>
            </a:solidFill>
            <a:round/>
            <a:headEnd type="none" w="sm" len="sm"/>
            <a:tailEnd type="none" w="sm" len="sm"/>
          </a:ln>
        </p:spPr>
        <p:txBody>
          <a:bodyPr wrap="none" tIns="82800" anchor="ctr">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9237" name="Line 44"/>
          <p:cNvSpPr>
            <a:spLocks noChangeShapeType="1"/>
          </p:cNvSpPr>
          <p:nvPr/>
        </p:nvSpPr>
        <p:spPr bwMode="auto">
          <a:xfrm>
            <a:off x="6153721" y="3810000"/>
            <a:ext cx="685800" cy="0"/>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sp>
        <p:nvSpPr>
          <p:cNvPr id="9238" name="Text Box 45"/>
          <p:cNvSpPr txBox="1">
            <a:spLocks noChangeArrowheads="1"/>
          </p:cNvSpPr>
          <p:nvPr/>
        </p:nvSpPr>
        <p:spPr bwMode="auto">
          <a:xfrm>
            <a:off x="7228458" y="3146425"/>
            <a:ext cx="1279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0"/>
              </a:spcBef>
              <a:spcAft>
                <a:spcPct val="0"/>
              </a:spcAft>
              <a:buClrTx/>
              <a:buSzTx/>
              <a:buFontTx/>
              <a:buNone/>
            </a:pPr>
            <a:r>
              <a:rPr lang="de-DE" altLang="de-DE" sz="1200" b="1">
                <a:latin typeface="Arial" pitchFamily="34" charset="0"/>
              </a:rPr>
              <a:t>Document root</a:t>
            </a:r>
            <a:br>
              <a:rPr lang="de-DE" altLang="de-DE" sz="1200" b="1">
                <a:latin typeface="Arial" pitchFamily="34" charset="0"/>
              </a:rPr>
            </a:br>
            <a:r>
              <a:rPr lang="de-DE" altLang="de-DE" sz="1200">
                <a:latin typeface="Arial" pitchFamily="34" charset="0"/>
              </a:rPr>
              <a:t>Static </a:t>
            </a:r>
            <a:br>
              <a:rPr lang="de-DE" altLang="de-DE" sz="1200">
                <a:latin typeface="Arial" pitchFamily="34" charset="0"/>
              </a:rPr>
            </a:br>
            <a:r>
              <a:rPr lang="de-DE" altLang="de-DE" sz="1200">
                <a:latin typeface="Arial" pitchFamily="34" charset="0"/>
              </a:rPr>
              <a:t>Documents</a:t>
            </a:r>
          </a:p>
        </p:txBody>
      </p:sp>
      <p:sp>
        <p:nvSpPr>
          <p:cNvPr id="9239" name="Line 46"/>
          <p:cNvSpPr>
            <a:spLocks noChangeShapeType="1"/>
          </p:cNvSpPr>
          <p:nvPr/>
        </p:nvSpPr>
        <p:spPr bwMode="auto">
          <a:xfrm rot="10800000">
            <a:off x="1472183" y="3752850"/>
            <a:ext cx="838200" cy="15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40" name="Rectangle 47"/>
          <p:cNvSpPr>
            <a:spLocks noChangeArrowheads="1"/>
          </p:cNvSpPr>
          <p:nvPr/>
        </p:nvSpPr>
        <p:spPr bwMode="auto">
          <a:xfrm>
            <a:off x="6782817" y="4648200"/>
            <a:ext cx="2325687"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400" b="1" dirty="0">
                <a:solidFill>
                  <a:srgbClr val="000000"/>
                </a:solidFill>
                <a:latin typeface="Arial" pitchFamily="34" charset="0"/>
              </a:rPr>
              <a:t>Server </a:t>
            </a:r>
            <a:r>
              <a:rPr lang="de-DE" altLang="de-DE" sz="1400" b="1" dirty="0" err="1">
                <a:solidFill>
                  <a:srgbClr val="000000"/>
                </a:solidFill>
                <a:latin typeface="Arial" pitchFamily="34" charset="0"/>
              </a:rPr>
              <a:t>side</a:t>
            </a:r>
            <a:r>
              <a:rPr lang="de-DE" altLang="de-DE" sz="1400" b="1" dirty="0">
                <a:solidFill>
                  <a:srgbClr val="000000"/>
                </a:solidFill>
                <a:latin typeface="Arial" pitchFamily="34" charset="0"/>
              </a:rPr>
              <a:t> </a:t>
            </a:r>
            <a:r>
              <a:rPr lang="de-DE" altLang="de-DE" sz="1400" b="1" dirty="0" err="1">
                <a:solidFill>
                  <a:srgbClr val="000000"/>
                </a:solidFill>
                <a:latin typeface="Arial" pitchFamily="34" charset="0"/>
              </a:rPr>
              <a:t>Programs</a:t>
            </a:r>
            <a:endParaRPr lang="de-DE" altLang="de-DE" sz="1400" b="1" dirty="0">
              <a:solidFill>
                <a:srgbClr val="000000"/>
              </a:solidFill>
              <a:latin typeface="Arial" pitchFamily="34" charset="0"/>
            </a:endParaRPr>
          </a:p>
          <a:p>
            <a:pPr>
              <a:lnSpc>
                <a:spcPct val="80000"/>
              </a:lnSpc>
              <a:spcBef>
                <a:spcPct val="50000"/>
              </a:spcBef>
              <a:spcAft>
                <a:spcPct val="0"/>
              </a:spcAft>
              <a:buClrTx/>
              <a:buSzTx/>
              <a:buFontTx/>
              <a:buNone/>
            </a:pPr>
            <a:r>
              <a:rPr lang="de-DE" altLang="de-DE" sz="1200" dirty="0">
                <a:solidFill>
                  <a:srgbClr val="000000"/>
                </a:solidFill>
                <a:latin typeface="Arial" pitchFamily="34" charset="0"/>
              </a:rPr>
              <a:t>Dynamic Generation </a:t>
            </a:r>
            <a:r>
              <a:rPr lang="de-DE" altLang="de-DE" sz="1200" dirty="0" err="1">
                <a:solidFill>
                  <a:srgbClr val="000000"/>
                </a:solidFill>
                <a:latin typeface="Arial" pitchFamily="34" charset="0"/>
              </a:rPr>
              <a:t>of</a:t>
            </a:r>
            <a:r>
              <a:rPr lang="de-DE" altLang="de-DE" sz="1200" dirty="0">
                <a:solidFill>
                  <a:srgbClr val="000000"/>
                </a:solidFill>
                <a:latin typeface="Arial" pitchFamily="34" charset="0"/>
              </a:rPr>
              <a:t> WMS /WFS </a:t>
            </a:r>
            <a:r>
              <a:rPr lang="de-DE" altLang="de-DE" sz="1200" dirty="0" err="1">
                <a:solidFill>
                  <a:srgbClr val="000000"/>
                </a:solidFill>
                <a:latin typeface="Arial" pitchFamily="34" charset="0"/>
              </a:rPr>
              <a:t>responses</a:t>
            </a:r>
            <a:endParaRPr lang="en-US" altLang="de-DE" sz="1200" b="1" dirty="0">
              <a:latin typeface="Arial" pitchFamily="34" charset="0"/>
            </a:endParaRPr>
          </a:p>
        </p:txBody>
      </p:sp>
      <p:sp>
        <p:nvSpPr>
          <p:cNvPr id="9241" name="Text Box 48"/>
          <p:cNvSpPr txBox="1">
            <a:spLocks noChangeArrowheads="1"/>
          </p:cNvSpPr>
          <p:nvPr/>
        </p:nvSpPr>
        <p:spPr bwMode="auto">
          <a:xfrm>
            <a:off x="357758" y="2762250"/>
            <a:ext cx="120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400" b="1">
                <a:latin typeface="Arial" pitchFamily="34" charset="0"/>
              </a:rPr>
              <a:t>Client</a:t>
            </a:r>
          </a:p>
          <a:p>
            <a:pPr algn="ctr">
              <a:lnSpc>
                <a:spcPct val="100000"/>
              </a:lnSpc>
              <a:spcBef>
                <a:spcPct val="0"/>
              </a:spcBef>
              <a:spcAft>
                <a:spcPct val="0"/>
              </a:spcAft>
              <a:buClrTx/>
              <a:buSzTx/>
              <a:buFontTx/>
              <a:buNone/>
            </a:pPr>
            <a:r>
              <a:rPr lang="de-DE" altLang="de-DE" sz="1400">
                <a:latin typeface="Arial" pitchFamily="34" charset="0"/>
              </a:rPr>
              <a:t>"User Agent"</a:t>
            </a:r>
          </a:p>
        </p:txBody>
      </p:sp>
      <p:sp>
        <p:nvSpPr>
          <p:cNvPr id="9242" name="Rectangle 49"/>
          <p:cNvSpPr>
            <a:spLocks noChangeArrowheads="1"/>
          </p:cNvSpPr>
          <p:nvPr/>
        </p:nvSpPr>
        <p:spPr bwMode="auto">
          <a:xfrm>
            <a:off x="214883" y="3867150"/>
            <a:ext cx="14287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80000"/>
              </a:lnSpc>
              <a:spcBef>
                <a:spcPct val="50000"/>
              </a:spcBef>
              <a:spcAft>
                <a:spcPct val="0"/>
              </a:spcAft>
              <a:buClrTx/>
              <a:buSzTx/>
              <a:buFontTx/>
              <a:buNone/>
            </a:pPr>
            <a:r>
              <a:rPr lang="de-DE" altLang="de-DE" sz="1400">
                <a:solidFill>
                  <a:srgbClr val="000000"/>
                </a:solidFill>
                <a:latin typeface="Arial" pitchFamily="34" charset="0"/>
              </a:rPr>
              <a:t/>
            </a:r>
            <a:br>
              <a:rPr lang="de-DE" altLang="de-DE" sz="1400">
                <a:solidFill>
                  <a:srgbClr val="000000"/>
                </a:solidFill>
                <a:latin typeface="Arial" pitchFamily="34" charset="0"/>
              </a:rPr>
            </a:br>
            <a:r>
              <a:rPr lang="de-DE" altLang="de-DE" sz="1200">
                <a:solidFill>
                  <a:srgbClr val="000000"/>
                </a:solidFill>
                <a:latin typeface="Arial" pitchFamily="34" charset="0"/>
              </a:rPr>
              <a:t>HTTP client</a:t>
            </a:r>
          </a:p>
          <a:p>
            <a:pPr algn="ctr">
              <a:lnSpc>
                <a:spcPct val="80000"/>
              </a:lnSpc>
              <a:spcBef>
                <a:spcPct val="50000"/>
              </a:spcBef>
              <a:spcAft>
                <a:spcPct val="0"/>
              </a:spcAft>
              <a:buClrTx/>
              <a:buSzTx/>
              <a:buFontTx/>
              <a:buNone/>
            </a:pPr>
            <a:r>
              <a:rPr lang="de-DE" altLang="de-DE" sz="1200">
                <a:solidFill>
                  <a:srgbClr val="000000"/>
                </a:solidFill>
                <a:latin typeface="Arial" pitchFamily="34" charset="0"/>
              </a:rPr>
              <a:t>Mail Client</a:t>
            </a:r>
            <a:endParaRPr lang="en-US" altLang="de-DE" sz="1200">
              <a:latin typeface="Arial" pitchFamily="34" charset="0"/>
            </a:endParaRPr>
          </a:p>
        </p:txBody>
      </p:sp>
      <p:sp>
        <p:nvSpPr>
          <p:cNvPr id="4127" name="Rectangle 50"/>
          <p:cNvSpPr>
            <a:spLocks noChangeArrowheads="1"/>
          </p:cNvSpPr>
          <p:nvPr/>
        </p:nvSpPr>
        <p:spPr bwMode="auto">
          <a:xfrm>
            <a:off x="4618608" y="4076700"/>
            <a:ext cx="960438" cy="387350"/>
          </a:xfrm>
          <a:prstGeom prst="rect">
            <a:avLst/>
          </a:prstGeom>
          <a:noFill/>
          <a:ln>
            <a:noFill/>
          </a:ln>
          <a:extLst/>
        </p:spPr>
        <p:txBody>
          <a:bodyPr wrap="none" lIns="0" tIns="0" rIns="0" bIns="0">
            <a:spAutoFit/>
          </a:bodyPr>
          <a:lstStyle/>
          <a:p>
            <a:pPr defTabSz="762000">
              <a:lnSpc>
                <a:spcPct val="80000"/>
              </a:lnSpc>
              <a:spcBef>
                <a:spcPct val="50000"/>
              </a:spcBef>
              <a:defRPr/>
            </a:pPr>
            <a:r>
              <a:rPr lang="en-US" sz="1200" dirty="0">
                <a:solidFill>
                  <a:srgbClr val="000000"/>
                </a:solidFill>
              </a:rPr>
              <a:t>PNG, JPG, …</a:t>
            </a:r>
          </a:p>
          <a:p>
            <a:pPr defTabSz="762000">
              <a:lnSpc>
                <a:spcPct val="80000"/>
              </a:lnSpc>
              <a:spcBef>
                <a:spcPct val="50000"/>
              </a:spcBef>
              <a:defRPr/>
            </a:pPr>
            <a:r>
              <a:rPr lang="en-US" sz="1200" dirty="0">
                <a:solidFill>
                  <a:schemeClr val="accent6">
                    <a:lumMod val="50000"/>
                  </a:schemeClr>
                </a:solidFill>
              </a:rPr>
              <a:t>XML</a:t>
            </a:r>
            <a:r>
              <a:rPr lang="en-US" sz="1200" dirty="0">
                <a:solidFill>
                  <a:srgbClr val="000000"/>
                </a:solidFill>
              </a:rPr>
              <a:t> / SVG</a:t>
            </a:r>
            <a:endParaRPr lang="en-US" sz="1200" b="1" dirty="0"/>
          </a:p>
        </p:txBody>
      </p:sp>
      <p:sp>
        <p:nvSpPr>
          <p:cNvPr id="9245" name="Rectangle 52"/>
          <p:cNvSpPr>
            <a:spLocks noChangeArrowheads="1"/>
          </p:cNvSpPr>
          <p:nvPr/>
        </p:nvSpPr>
        <p:spPr bwMode="auto">
          <a:xfrm>
            <a:off x="4788024" y="5948363"/>
            <a:ext cx="718466"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400" b="1" dirty="0">
                <a:solidFill>
                  <a:srgbClr val="000000"/>
                </a:solidFill>
                <a:latin typeface="Tahoma" pitchFamily="34" charset="0"/>
              </a:rPr>
              <a:t>DBMS</a:t>
            </a:r>
            <a:endParaRPr lang="en-US" altLang="de-DE" sz="1400" b="1" dirty="0">
              <a:solidFill>
                <a:srgbClr val="000000"/>
              </a:solidFill>
              <a:latin typeface="Tahoma" pitchFamily="34" charset="0"/>
            </a:endParaRPr>
          </a:p>
        </p:txBody>
      </p:sp>
      <p:sp>
        <p:nvSpPr>
          <p:cNvPr id="9246" name="Line 53"/>
          <p:cNvSpPr>
            <a:spLocks noChangeShapeType="1"/>
          </p:cNvSpPr>
          <p:nvPr/>
        </p:nvSpPr>
        <p:spPr bwMode="auto">
          <a:xfrm rot="-5400000">
            <a:off x="5675883" y="5540375"/>
            <a:ext cx="6731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47" name="Line 54"/>
          <p:cNvSpPr>
            <a:spLocks noChangeShapeType="1"/>
          </p:cNvSpPr>
          <p:nvPr/>
        </p:nvSpPr>
        <p:spPr bwMode="auto">
          <a:xfrm rot="16200000" flipH="1">
            <a:off x="5490939" y="5572919"/>
            <a:ext cx="746125" cy="793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137" name="Rectangle 68"/>
          <p:cNvSpPr>
            <a:spLocks noChangeArrowheads="1"/>
          </p:cNvSpPr>
          <p:nvPr/>
        </p:nvSpPr>
        <p:spPr bwMode="auto">
          <a:xfrm>
            <a:off x="1484883" y="4076700"/>
            <a:ext cx="960438" cy="387350"/>
          </a:xfrm>
          <a:prstGeom prst="rect">
            <a:avLst/>
          </a:prstGeom>
          <a:noFill/>
          <a:ln>
            <a:noFill/>
          </a:ln>
          <a:extLst/>
        </p:spPr>
        <p:txBody>
          <a:bodyPr wrap="none" lIns="0" tIns="0" rIns="0" bIns="0">
            <a:spAutoFit/>
          </a:bodyPr>
          <a:lstStyle/>
          <a:p>
            <a:pPr defTabSz="762000">
              <a:lnSpc>
                <a:spcPct val="80000"/>
              </a:lnSpc>
              <a:spcBef>
                <a:spcPct val="50000"/>
              </a:spcBef>
              <a:defRPr/>
            </a:pPr>
            <a:r>
              <a:rPr lang="en-US" sz="1200" dirty="0">
                <a:solidFill>
                  <a:srgbClr val="000000"/>
                </a:solidFill>
              </a:rPr>
              <a:t>PNG, JPG, …</a:t>
            </a:r>
          </a:p>
          <a:p>
            <a:pPr defTabSz="762000">
              <a:lnSpc>
                <a:spcPct val="80000"/>
              </a:lnSpc>
              <a:spcBef>
                <a:spcPct val="50000"/>
              </a:spcBef>
              <a:defRPr/>
            </a:pPr>
            <a:r>
              <a:rPr lang="en-US" sz="1200" dirty="0">
                <a:solidFill>
                  <a:schemeClr val="accent6">
                    <a:lumMod val="50000"/>
                  </a:schemeClr>
                </a:solidFill>
              </a:rPr>
              <a:t>XML</a:t>
            </a:r>
            <a:r>
              <a:rPr lang="en-US" sz="1200" dirty="0">
                <a:solidFill>
                  <a:srgbClr val="000000"/>
                </a:solidFill>
              </a:rPr>
              <a:t> / SVG</a:t>
            </a:r>
            <a:endParaRPr lang="en-US" sz="1200" b="1" dirty="0"/>
          </a:p>
        </p:txBody>
      </p:sp>
      <p:sp>
        <p:nvSpPr>
          <p:cNvPr id="4138" name="Rectangle 69"/>
          <p:cNvSpPr>
            <a:spLocks noChangeArrowheads="1"/>
          </p:cNvSpPr>
          <p:nvPr/>
        </p:nvSpPr>
        <p:spPr bwMode="auto">
          <a:xfrm>
            <a:off x="6228333" y="5491163"/>
            <a:ext cx="307975"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de-DE" sz="1200" dirty="0">
                <a:solidFill>
                  <a:schemeClr val="accent6">
                    <a:lumMod val="50000"/>
                  </a:schemeClr>
                </a:solidFill>
              </a:rPr>
              <a:t>SQL</a:t>
            </a:r>
            <a:endParaRPr lang="en-US" b="1" dirty="0">
              <a:solidFill>
                <a:schemeClr val="accent6">
                  <a:lumMod val="50000"/>
                </a:schemeClr>
              </a:solidFill>
            </a:endParaRPr>
          </a:p>
        </p:txBody>
      </p:sp>
      <p:sp>
        <p:nvSpPr>
          <p:cNvPr id="9250" name="Line 73"/>
          <p:cNvSpPr>
            <a:spLocks noChangeShapeType="1"/>
          </p:cNvSpPr>
          <p:nvPr/>
        </p:nvSpPr>
        <p:spPr bwMode="auto">
          <a:xfrm>
            <a:off x="2627883" y="1628775"/>
            <a:ext cx="0" cy="4537075"/>
          </a:xfrm>
          <a:prstGeom prst="line">
            <a:avLst/>
          </a:prstGeom>
          <a:noFill/>
          <a:ln w="3810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9251" name="Line 74"/>
          <p:cNvSpPr>
            <a:spLocks noChangeShapeType="1"/>
          </p:cNvSpPr>
          <p:nvPr/>
        </p:nvSpPr>
        <p:spPr bwMode="auto">
          <a:xfrm rot="5400000">
            <a:off x="6551390" y="3464719"/>
            <a:ext cx="1587" cy="4537075"/>
          </a:xfrm>
          <a:prstGeom prst="line">
            <a:avLst/>
          </a:prstGeom>
          <a:noFill/>
          <a:ln w="3810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9253" name="Text Box 76"/>
          <p:cNvSpPr txBox="1">
            <a:spLocks noChangeArrowheads="1"/>
          </p:cNvSpPr>
          <p:nvPr/>
        </p:nvSpPr>
        <p:spPr bwMode="auto">
          <a:xfrm>
            <a:off x="7523733" y="5942013"/>
            <a:ext cx="80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eaLnBrk="1" hangingPunct="1">
              <a:lnSpc>
                <a:spcPct val="100000"/>
              </a:lnSpc>
              <a:buClrTx/>
              <a:buSzTx/>
              <a:buFontTx/>
              <a:buNone/>
              <a:defRPr sz="1200">
                <a:solidFill>
                  <a:srgbClr val="FF3300"/>
                </a:solidFill>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9pPr>
          </a:lstStyle>
          <a:p>
            <a:r>
              <a:rPr lang="de-DE" altLang="de-DE"/>
              <a:t>Data Tier</a:t>
            </a:r>
          </a:p>
        </p:txBody>
      </p:sp>
      <p:sp>
        <p:nvSpPr>
          <p:cNvPr id="9254" name="Text Box 77"/>
          <p:cNvSpPr txBox="1">
            <a:spLocks noChangeArrowheads="1"/>
          </p:cNvSpPr>
          <p:nvPr/>
        </p:nvSpPr>
        <p:spPr bwMode="auto">
          <a:xfrm>
            <a:off x="7530083" y="3860800"/>
            <a:ext cx="797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a:solidFill>
                  <a:srgbClr val="FF3300"/>
                </a:solidFill>
                <a:latin typeface="Arial" pitchFamily="34" charset="0"/>
              </a:rPr>
              <a:t>Web Tier</a:t>
            </a:r>
          </a:p>
        </p:txBody>
      </p:sp>
      <p:sp>
        <p:nvSpPr>
          <p:cNvPr id="9255" name="Line 78"/>
          <p:cNvSpPr>
            <a:spLocks noChangeShapeType="1"/>
          </p:cNvSpPr>
          <p:nvPr/>
        </p:nvSpPr>
        <p:spPr bwMode="auto">
          <a:xfrm rot="5400000">
            <a:off x="6551390" y="2312194"/>
            <a:ext cx="1587" cy="4537075"/>
          </a:xfrm>
          <a:prstGeom prst="line">
            <a:avLst/>
          </a:prstGeom>
          <a:noFill/>
          <a:ln w="3810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9256" name="Text Box 79"/>
          <p:cNvSpPr txBox="1">
            <a:spLocks noChangeArrowheads="1"/>
          </p:cNvSpPr>
          <p:nvPr/>
        </p:nvSpPr>
        <p:spPr bwMode="auto">
          <a:xfrm>
            <a:off x="7474521" y="5157788"/>
            <a:ext cx="1254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eaLnBrk="1" hangingPunct="1">
              <a:lnSpc>
                <a:spcPct val="100000"/>
              </a:lnSpc>
              <a:buClrTx/>
              <a:buSzTx/>
              <a:buFontTx/>
              <a:buNone/>
              <a:defRPr sz="1200">
                <a:solidFill>
                  <a:srgbClr val="FF3300"/>
                </a:solidFill>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latin typeface="Calibri" pitchFamily="34" charset="0"/>
                <a:ea typeface="Calibri" pitchFamily="34" charset="0"/>
                <a:cs typeface="Calibri" pitchFamily="34" charset="0"/>
              </a:defRPr>
            </a:lvl9pPr>
          </a:lstStyle>
          <a:p>
            <a:r>
              <a:rPr lang="de-DE" altLang="de-DE"/>
              <a:t>Business Logic</a:t>
            </a:r>
            <a:br>
              <a:rPr lang="de-DE" altLang="de-DE"/>
            </a:br>
            <a:r>
              <a:rPr lang="de-DE" altLang="de-DE"/>
              <a:t>Tier / "App Tier"</a:t>
            </a:r>
          </a:p>
        </p:txBody>
      </p:sp>
      <p:sp>
        <p:nvSpPr>
          <p:cNvPr id="9257" name="Text Box 37"/>
          <p:cNvSpPr txBox="1">
            <a:spLocks noChangeArrowheads="1"/>
          </p:cNvSpPr>
          <p:nvPr/>
        </p:nvSpPr>
        <p:spPr bwMode="auto">
          <a:xfrm>
            <a:off x="4715446" y="5157788"/>
            <a:ext cx="1147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r">
              <a:lnSpc>
                <a:spcPct val="100000"/>
              </a:lnSpc>
              <a:spcBef>
                <a:spcPct val="0"/>
              </a:spcBef>
              <a:spcAft>
                <a:spcPct val="0"/>
              </a:spcAft>
              <a:buClrTx/>
              <a:buSzTx/>
              <a:buFontTx/>
              <a:buNone/>
            </a:pPr>
            <a:r>
              <a:rPr lang="de-DE" altLang="de-DE" sz="1400" b="1" dirty="0" err="1">
                <a:latin typeface="Arial" pitchFamily="34" charset="0"/>
              </a:rPr>
              <a:t>Application</a:t>
            </a:r>
            <a:r>
              <a:rPr lang="de-DE" altLang="de-DE" sz="1400" b="1" dirty="0">
                <a:latin typeface="Arial" pitchFamily="34" charset="0"/>
              </a:rPr>
              <a:t/>
            </a:r>
            <a:br>
              <a:rPr lang="de-DE" altLang="de-DE" sz="1400" b="1" dirty="0">
                <a:latin typeface="Arial" pitchFamily="34" charset="0"/>
              </a:rPr>
            </a:br>
            <a:r>
              <a:rPr lang="de-DE" altLang="de-DE" sz="1400" b="1" dirty="0">
                <a:latin typeface="Arial" pitchFamily="34" charset="0"/>
              </a:rPr>
              <a:t>Server</a:t>
            </a:r>
          </a:p>
        </p:txBody>
      </p:sp>
      <p:sp>
        <p:nvSpPr>
          <p:cNvPr id="72" name="Text Box 75"/>
          <p:cNvSpPr txBox="1">
            <a:spLocks noChangeArrowheads="1"/>
          </p:cNvSpPr>
          <p:nvPr/>
        </p:nvSpPr>
        <p:spPr bwMode="auto">
          <a:xfrm>
            <a:off x="322833" y="4786313"/>
            <a:ext cx="13447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a:solidFill>
                  <a:srgbClr val="FF3300"/>
                </a:solidFill>
                <a:latin typeface="Arial" pitchFamily="34" charset="0"/>
              </a:rPr>
              <a:t>Presentation Tier</a:t>
            </a:r>
          </a:p>
        </p:txBody>
      </p:sp>
      <p:sp>
        <p:nvSpPr>
          <p:cNvPr id="71" name="Text Box 37"/>
          <p:cNvSpPr txBox="1">
            <a:spLocks noChangeArrowheads="1"/>
          </p:cNvSpPr>
          <p:nvPr/>
        </p:nvSpPr>
        <p:spPr bwMode="auto">
          <a:xfrm>
            <a:off x="4917341" y="3000375"/>
            <a:ext cx="11036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200" b="1" dirty="0" smtClean="0">
                <a:latin typeface="Arial" pitchFamily="34" charset="0"/>
              </a:rPr>
              <a:t>HTTP Server</a:t>
            </a:r>
            <a:endParaRPr lang="de-DE" altLang="de-DE" sz="1200" b="1" dirty="0">
              <a:latin typeface="Arial" pitchFamily="34" charset="0"/>
            </a:endParaRPr>
          </a:p>
        </p:txBody>
      </p:sp>
      <p:sp>
        <p:nvSpPr>
          <p:cNvPr id="74" name="Line 9"/>
          <p:cNvSpPr>
            <a:spLocks noChangeShapeType="1"/>
          </p:cNvSpPr>
          <p:nvPr/>
        </p:nvSpPr>
        <p:spPr bwMode="auto">
          <a:xfrm>
            <a:off x="6053772" y="6083012"/>
            <a:ext cx="427038"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5" name="Line 46"/>
          <p:cNvSpPr>
            <a:spLocks noChangeShapeType="1"/>
          </p:cNvSpPr>
          <p:nvPr/>
        </p:nvSpPr>
        <p:spPr bwMode="auto">
          <a:xfrm rot="10800000">
            <a:off x="6053772" y="5994112"/>
            <a:ext cx="425450"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76" name="Grafik 75" descr="Database Server Icon png download - 577*800 - Free Transparent ..."/>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6413341" y="5877272"/>
            <a:ext cx="462915" cy="411480"/>
          </a:xfrm>
          <a:prstGeom prst="rect">
            <a:avLst/>
          </a:prstGeom>
          <a:ln>
            <a:noFill/>
          </a:ln>
          <a:effectLst>
            <a:outerShdw blurRad="292100" dist="139700" dir="2700000" algn="tl" rotWithShape="0">
              <a:srgbClr val="333333">
                <a:alpha val="65000"/>
              </a:srgbClr>
            </a:outerShdw>
          </a:effectLst>
        </p:spPr>
      </p:pic>
      <p:pic>
        <p:nvPicPr>
          <p:cNvPr id="1032" name="Picture 8" descr="C:\Users\FRANZ-~1\AppData\Local\Temp\SNAGHTML411171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270" y="3717032"/>
            <a:ext cx="943126" cy="3481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FRANZ-~1\AppData\Local\Temp\SNAGHTML413e83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7505" y="4659958"/>
            <a:ext cx="784815" cy="77075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C:\Users\FRANZ-~1\AppData\Local\Temp\SNAGHTML411171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1419" y="5917941"/>
            <a:ext cx="943126" cy="34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89627"/>
      </p:ext>
    </p:extLst>
  </p:cSld>
  <p:clrMapOvr>
    <a:masterClrMapping/>
  </p:clrMapOvr>
  <mc:AlternateContent xmlns:mc="http://schemas.openxmlformats.org/markup-compatibility/2006" xmlns:p14="http://schemas.microsoft.com/office/powerpoint/2010/main">
    <mc:Choice Requires="p14">
      <p:transition spd="slow" p14:dur="2000" advTm="120446"/>
    </mc:Choice>
    <mc:Fallback xmlns="">
      <p:transition spd="slow" advTm="12044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Allgemeines </a:t>
            </a:r>
            <a:r>
              <a:rPr lang="de-DE" dirty="0" err="1"/>
              <a:t>Publish</a:t>
            </a:r>
            <a:r>
              <a:rPr lang="de-DE" dirty="0"/>
              <a:t>-Find-Bind-Muster</a:t>
            </a:r>
          </a:p>
        </p:txBody>
      </p:sp>
      <p:sp>
        <p:nvSpPr>
          <p:cNvPr id="6" name="Rechteck 5"/>
          <p:cNvSpPr/>
          <p:nvPr/>
        </p:nvSpPr>
        <p:spPr bwMode="auto">
          <a:xfrm>
            <a:off x="3707904" y="4683333"/>
            <a:ext cx="1584176" cy="338554"/>
          </a:xfrm>
          <a:prstGeom prst="rect">
            <a:avLst/>
          </a:prstGeom>
          <a:solidFill>
            <a:srgbClr val="EAEAEA"/>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600" b="0" i="0" u="none" strike="noStrike" cap="none" normalizeH="0" baseline="0" smtClean="0">
                <a:ln>
                  <a:noFill/>
                </a:ln>
                <a:solidFill>
                  <a:schemeClr val="tx1"/>
                </a:solidFill>
                <a:effectLst/>
                <a:latin typeface="Calibri" charset="0"/>
              </a:rPr>
              <a:t>Client/Consumer</a:t>
            </a:r>
          </a:p>
        </p:txBody>
      </p:sp>
      <p:sp>
        <p:nvSpPr>
          <p:cNvPr id="7" name="Rechteck 6"/>
          <p:cNvSpPr/>
          <p:nvPr/>
        </p:nvSpPr>
        <p:spPr bwMode="auto">
          <a:xfrm>
            <a:off x="539552" y="4683333"/>
            <a:ext cx="1584176" cy="338554"/>
          </a:xfrm>
          <a:prstGeom prst="rect">
            <a:avLst/>
          </a:prstGeom>
          <a:solidFill>
            <a:srgbClr val="EAEAEA"/>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600" b="0" i="0" u="none" strike="noStrike" cap="none" normalizeH="0" baseline="0" smtClean="0">
                <a:ln>
                  <a:noFill/>
                </a:ln>
                <a:solidFill>
                  <a:schemeClr val="tx1"/>
                </a:solidFill>
                <a:effectLst/>
                <a:latin typeface="Calibri" charset="0"/>
              </a:rPr>
              <a:t>Provider</a:t>
            </a:r>
          </a:p>
        </p:txBody>
      </p:sp>
      <p:sp>
        <p:nvSpPr>
          <p:cNvPr id="8" name="Rechteck 7"/>
          <p:cNvSpPr/>
          <p:nvPr/>
        </p:nvSpPr>
        <p:spPr bwMode="auto">
          <a:xfrm>
            <a:off x="1763688" y="2924944"/>
            <a:ext cx="1800200" cy="584775"/>
          </a:xfrm>
          <a:prstGeom prst="rect">
            <a:avLst/>
          </a:prstGeom>
          <a:solidFill>
            <a:srgbClr val="EAEAEA"/>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600" b="0" i="0" u="none" strike="noStrike" cap="none" normalizeH="0" baseline="0" smtClean="0">
                <a:ln>
                  <a:noFill/>
                </a:ln>
                <a:solidFill>
                  <a:schemeClr val="tx1"/>
                </a:solidFill>
                <a:effectLst/>
                <a:latin typeface="Calibri" charset="0"/>
              </a:rPr>
              <a:t>Service Registry/catalogue</a:t>
            </a:r>
          </a:p>
        </p:txBody>
      </p:sp>
      <p:cxnSp>
        <p:nvCxnSpPr>
          <p:cNvPr id="9" name="Gerade Verbindung mit Pfeil 8"/>
          <p:cNvCxnSpPr>
            <a:stCxn id="6" idx="1"/>
            <a:endCxn id="7" idx="3"/>
          </p:cNvCxnSpPr>
          <p:nvPr/>
        </p:nvCxnSpPr>
        <p:spPr bwMode="auto">
          <a:xfrm flipH="1">
            <a:off x="2123728" y="4852610"/>
            <a:ext cx="1584176" cy="0"/>
          </a:xfrm>
          <a:prstGeom prst="straightConnector1">
            <a:avLst/>
          </a:prstGeom>
          <a:solidFill>
            <a:schemeClr val="bg1"/>
          </a:solidFill>
          <a:ln w="9525" cap="flat" cmpd="sng" algn="ctr">
            <a:solidFill>
              <a:schemeClr val="bg1">
                <a:lumMod val="50000"/>
              </a:schemeClr>
            </a:solidFill>
            <a:prstDash val="solid"/>
            <a:round/>
            <a:headEnd type="triangle"/>
            <a:tailEnd type="triangle"/>
          </a:ln>
          <a:effectLst/>
        </p:spPr>
      </p:cxnSp>
      <p:cxnSp>
        <p:nvCxnSpPr>
          <p:cNvPr id="10" name="Gerade Verbindung mit Pfeil 9"/>
          <p:cNvCxnSpPr>
            <a:endCxn id="7" idx="0"/>
          </p:cNvCxnSpPr>
          <p:nvPr/>
        </p:nvCxnSpPr>
        <p:spPr bwMode="auto">
          <a:xfrm flipH="1">
            <a:off x="1331640" y="3509719"/>
            <a:ext cx="1296144" cy="1173614"/>
          </a:xfrm>
          <a:prstGeom prst="straightConnector1">
            <a:avLst/>
          </a:prstGeom>
          <a:solidFill>
            <a:schemeClr val="bg1"/>
          </a:solidFill>
          <a:ln w="9525" cap="flat" cmpd="sng" algn="ctr">
            <a:solidFill>
              <a:schemeClr val="bg1">
                <a:lumMod val="50000"/>
              </a:schemeClr>
            </a:solidFill>
            <a:prstDash val="solid"/>
            <a:round/>
            <a:headEnd type="triangle"/>
            <a:tailEnd type="triangle"/>
          </a:ln>
          <a:effectLst/>
        </p:spPr>
      </p:cxnSp>
      <p:cxnSp>
        <p:nvCxnSpPr>
          <p:cNvPr id="11" name="Gerade Verbindung mit Pfeil 10"/>
          <p:cNvCxnSpPr>
            <a:endCxn id="6" idx="0"/>
          </p:cNvCxnSpPr>
          <p:nvPr/>
        </p:nvCxnSpPr>
        <p:spPr bwMode="auto">
          <a:xfrm>
            <a:off x="2627784" y="3509719"/>
            <a:ext cx="1872208" cy="1173614"/>
          </a:xfrm>
          <a:prstGeom prst="straightConnector1">
            <a:avLst/>
          </a:prstGeom>
          <a:solidFill>
            <a:schemeClr val="bg1"/>
          </a:solidFill>
          <a:ln w="9525" cap="flat" cmpd="sng" algn="ctr">
            <a:solidFill>
              <a:schemeClr val="bg1">
                <a:lumMod val="50000"/>
              </a:schemeClr>
            </a:solidFill>
            <a:prstDash val="solid"/>
            <a:round/>
            <a:headEnd type="triangle"/>
            <a:tailEnd type="triangle"/>
          </a:ln>
          <a:effectLst/>
        </p:spPr>
      </p:cxnSp>
      <p:sp>
        <p:nvSpPr>
          <p:cNvPr id="12" name="Textfeld 11"/>
          <p:cNvSpPr txBox="1"/>
          <p:nvPr/>
        </p:nvSpPr>
        <p:spPr>
          <a:xfrm>
            <a:off x="2411760" y="4899357"/>
            <a:ext cx="1294072" cy="523220"/>
          </a:xfrm>
          <a:prstGeom prst="rect">
            <a:avLst/>
          </a:prstGeom>
          <a:noFill/>
        </p:spPr>
        <p:txBody>
          <a:bodyPr wrap="none" rtlCol="0">
            <a:spAutoFit/>
          </a:bodyPr>
          <a:lstStyle/>
          <a:p>
            <a:pPr algn="ctr"/>
            <a:r>
              <a:rPr lang="de-DE" sz="1400" smtClean="0"/>
              <a:t>Bind</a:t>
            </a:r>
          </a:p>
          <a:p>
            <a:pPr algn="ctr"/>
            <a:r>
              <a:rPr lang="de-DE" sz="1400" smtClean="0"/>
              <a:t>(use, consume)</a:t>
            </a:r>
            <a:endParaRPr lang="de-DE" sz="1400"/>
          </a:p>
        </p:txBody>
      </p:sp>
      <p:sp>
        <p:nvSpPr>
          <p:cNvPr id="13" name="Textfeld 12"/>
          <p:cNvSpPr txBox="1"/>
          <p:nvPr/>
        </p:nvSpPr>
        <p:spPr>
          <a:xfrm>
            <a:off x="1115616" y="3819237"/>
            <a:ext cx="716863" cy="307777"/>
          </a:xfrm>
          <a:prstGeom prst="rect">
            <a:avLst/>
          </a:prstGeom>
          <a:noFill/>
        </p:spPr>
        <p:txBody>
          <a:bodyPr wrap="none" rtlCol="0">
            <a:spAutoFit/>
          </a:bodyPr>
          <a:lstStyle/>
          <a:p>
            <a:r>
              <a:rPr lang="de-DE" sz="1400" smtClean="0"/>
              <a:t>publish</a:t>
            </a:r>
            <a:endParaRPr lang="de-DE" sz="1400"/>
          </a:p>
        </p:txBody>
      </p:sp>
      <p:sp>
        <p:nvSpPr>
          <p:cNvPr id="14" name="Textfeld 13"/>
          <p:cNvSpPr txBox="1"/>
          <p:nvPr/>
        </p:nvSpPr>
        <p:spPr>
          <a:xfrm>
            <a:off x="3707904" y="3675221"/>
            <a:ext cx="847283" cy="523220"/>
          </a:xfrm>
          <a:prstGeom prst="rect">
            <a:avLst/>
          </a:prstGeom>
          <a:noFill/>
        </p:spPr>
        <p:txBody>
          <a:bodyPr wrap="none" rtlCol="0">
            <a:spAutoFit/>
          </a:bodyPr>
          <a:lstStyle/>
          <a:p>
            <a:r>
              <a:rPr lang="de-DE" sz="1400" smtClean="0"/>
              <a:t>1) search</a:t>
            </a:r>
          </a:p>
          <a:p>
            <a:r>
              <a:rPr lang="de-DE" sz="1400" smtClean="0"/>
              <a:t>2) find</a:t>
            </a:r>
            <a:endParaRPr lang="de-DE" sz="14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948443"/>
            <a:ext cx="2658389" cy="195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hteck 14"/>
          <p:cNvSpPr/>
          <p:nvPr/>
        </p:nvSpPr>
        <p:spPr>
          <a:xfrm>
            <a:off x="683568" y="6074132"/>
            <a:ext cx="7992888" cy="523220"/>
          </a:xfrm>
          <a:prstGeom prst="rect">
            <a:avLst/>
          </a:prstGeom>
        </p:spPr>
        <p:txBody>
          <a:bodyPr wrap="square">
            <a:spAutoFit/>
          </a:bodyPr>
          <a:lstStyle/>
          <a:p>
            <a:r>
              <a:rPr lang="de-DE" sz="1400" dirty="0"/>
              <a:t>Arbeitskreis Architektur (</a:t>
            </a:r>
            <a:r>
              <a:rPr lang="de-DE" sz="1400" dirty="0" smtClean="0"/>
              <a:t>2019): </a:t>
            </a:r>
            <a:r>
              <a:rPr lang="de-DE" sz="1400" dirty="0"/>
              <a:t>Architektur der GDI-DE – </a:t>
            </a:r>
            <a:r>
              <a:rPr lang="de-DE" sz="1400" dirty="0" smtClean="0"/>
              <a:t>Technik. </a:t>
            </a:r>
            <a:r>
              <a:rPr lang="de-DE" sz="1200" dirty="0"/>
              <a:t>Version </a:t>
            </a:r>
            <a:r>
              <a:rPr lang="de-DE" sz="1200" dirty="0" smtClean="0"/>
              <a:t>3.4.1</a:t>
            </a:r>
            <a:r>
              <a:rPr lang="de-DE" sz="1200" dirty="0"/>
              <a:t>. </a:t>
            </a:r>
            <a:r>
              <a:rPr lang="de-DE" sz="1200" dirty="0" smtClean="0"/>
              <a:t/>
            </a:r>
            <a:br>
              <a:rPr lang="de-DE" sz="1200" dirty="0" smtClean="0"/>
            </a:br>
            <a:r>
              <a:rPr lang="de-DE" sz="1200" dirty="0" smtClean="0">
                <a:hlinkClick r:id="rId3"/>
              </a:rPr>
              <a:t>https</a:t>
            </a:r>
            <a:r>
              <a:rPr lang="de-DE" sz="1200" dirty="0">
                <a:hlinkClick r:id="rId3"/>
              </a:rPr>
              <a:t>://</a:t>
            </a:r>
            <a:r>
              <a:rPr lang="de-DE" sz="1200" dirty="0" smtClean="0">
                <a:hlinkClick r:id="rId3"/>
              </a:rPr>
              <a:t>www.gdi-de.org/sites/default/files/2020-03/AK_Architektur_GDI-DE_Technik_V_3_4_1_0.pdf</a:t>
            </a:r>
            <a:r>
              <a:rPr lang="de-DE" sz="1200" dirty="0" smtClean="0"/>
              <a:t> [2020-12-22</a:t>
            </a:r>
            <a:r>
              <a:rPr lang="de-DE" sz="1400" dirty="0" smtClean="0"/>
              <a:t>]</a:t>
            </a:r>
            <a:endParaRPr lang="de-DE" sz="1400" dirty="0"/>
          </a:p>
        </p:txBody>
      </p:sp>
    </p:spTree>
    <p:extLst>
      <p:ext uri="{BB962C8B-B14F-4D97-AF65-F5344CB8AC3E}">
        <p14:creationId xmlns:p14="http://schemas.microsoft.com/office/powerpoint/2010/main" val="4156747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ehr\AppData\Local\Temp\SNAGHTML3c8aa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08185"/>
            <a:ext cx="7696200" cy="555307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755576" y="6397482"/>
            <a:ext cx="7776864" cy="461665"/>
          </a:xfrm>
          <a:prstGeom prst="rect">
            <a:avLst/>
          </a:prstGeom>
        </p:spPr>
        <p:txBody>
          <a:bodyPr wrap="square">
            <a:spAutoFit/>
          </a:bodyPr>
          <a:lstStyle/>
          <a:p>
            <a:r>
              <a:rPr lang="de-DE" sz="1200" dirty="0"/>
              <a:t>Vereinfachte Darstellung von Kernprozess und Rollen in der GDI-DE </a:t>
            </a:r>
            <a:br>
              <a:rPr lang="de-DE" sz="1200" dirty="0"/>
            </a:br>
            <a:r>
              <a:rPr lang="de-DE" sz="1200" dirty="0"/>
              <a:t>https://www.gdi-de.org/SharedDocs/Downloads/DE/GDI-DE/GDI-DE_Architektur_3_Technik.pdf?__blob=publicationFile</a:t>
            </a:r>
          </a:p>
        </p:txBody>
      </p:sp>
    </p:spTree>
    <p:extLst>
      <p:ext uri="{BB962C8B-B14F-4D97-AF65-F5344CB8AC3E}">
        <p14:creationId xmlns:p14="http://schemas.microsoft.com/office/powerpoint/2010/main" val="3040330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Publish-Find-Bind-Muster – übertragen auf die </a:t>
            </a:r>
            <a:r>
              <a:rPr lang="de-DE" smtClean="0"/>
              <a:t>Architektur einer GDI</a:t>
            </a:r>
            <a:endParaRPr lang="de-DE"/>
          </a:p>
        </p:txBody>
      </p:sp>
      <p:pic>
        <p:nvPicPr>
          <p:cNvPr id="2050" name="Picture 2" descr="C:\Users\behr\AppData\Local\Temp\SNAGHTML39eed4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612219" cy="4583235"/>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67544" y="6165304"/>
            <a:ext cx="9001000" cy="707886"/>
          </a:xfrm>
          <a:prstGeom prst="rect">
            <a:avLst/>
          </a:prstGeom>
        </p:spPr>
        <p:txBody>
          <a:bodyPr wrap="square">
            <a:spAutoFit/>
          </a:bodyPr>
          <a:lstStyle/>
          <a:p>
            <a:r>
              <a:rPr lang="de-DE" sz="1400"/>
              <a:t>Arbeitskreis Architektur (2016): Architektur der GDI-DE – </a:t>
            </a:r>
            <a:r>
              <a:rPr lang="de-DE" sz="1400" smtClean="0"/>
              <a:t>Technik. </a:t>
            </a:r>
            <a:r>
              <a:rPr lang="de-DE" sz="1200"/>
              <a:t>Version </a:t>
            </a:r>
            <a:r>
              <a:rPr lang="de-DE" sz="1200" smtClean="0"/>
              <a:t>3.3.0. http</a:t>
            </a:r>
            <a:r>
              <a:rPr lang="de-DE" sz="1200"/>
              <a:t>://www.geoportal.de/SharedDocs/Downloads/DE/GDI-DE/Dokumente/Anlage_Beschlussvorlage_25_Sitzung_Architektur_GDI_DE_Technik3.3.0.pdf?__</a:t>
            </a:r>
            <a:r>
              <a:rPr lang="de-DE" sz="1200" smtClean="0"/>
              <a:t>blob=publicationFile [2017-11-16</a:t>
            </a:r>
            <a:r>
              <a:rPr lang="de-DE" sz="1400" smtClean="0"/>
              <a:t>]</a:t>
            </a:r>
            <a:endParaRPr lang="de-DE" sz="1400"/>
          </a:p>
        </p:txBody>
      </p:sp>
    </p:spTree>
    <p:extLst>
      <p:ext uri="{BB962C8B-B14F-4D97-AF65-F5344CB8AC3E}">
        <p14:creationId xmlns:p14="http://schemas.microsoft.com/office/powerpoint/2010/main" val="3994686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Geodatensätze und Geodatendienste </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076" name="Picture 4" descr="C:\Users\behr\AppData\Local\Temp\SNAGHTML3ba87d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76872"/>
            <a:ext cx="7662031"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264489" y="1815207"/>
            <a:ext cx="1944216" cy="461665"/>
          </a:xfrm>
          <a:prstGeom prst="rect">
            <a:avLst/>
          </a:prstGeom>
          <a:noFill/>
        </p:spPr>
        <p:txBody>
          <a:bodyPr wrap="square" rtlCol="0">
            <a:spAutoFit/>
          </a:bodyPr>
          <a:lstStyle/>
          <a:p>
            <a:pPr algn="ctr"/>
            <a:r>
              <a:rPr lang="de-DE" sz="1200" dirty="0" smtClean="0"/>
              <a:t>Alternative zu den Service Metadaten</a:t>
            </a:r>
            <a:endParaRPr lang="de-DE" sz="1200" dirty="0"/>
          </a:p>
        </p:txBody>
      </p:sp>
      <p:sp>
        <p:nvSpPr>
          <p:cNvPr id="5" name="Rechteck 4"/>
          <p:cNvSpPr/>
          <p:nvPr/>
        </p:nvSpPr>
        <p:spPr>
          <a:xfrm>
            <a:off x="1835696" y="1597586"/>
            <a:ext cx="3257302" cy="338554"/>
          </a:xfrm>
          <a:prstGeom prst="rect">
            <a:avLst/>
          </a:prstGeom>
        </p:spPr>
        <p:txBody>
          <a:bodyPr wrap="none">
            <a:spAutoFit/>
          </a:bodyPr>
          <a:lstStyle/>
          <a:p>
            <a:r>
              <a:rPr lang="de-DE" dirty="0" smtClean="0"/>
              <a:t>Suchdienst, z.B. </a:t>
            </a:r>
            <a:r>
              <a:rPr lang="de-DE" b="1" dirty="0"/>
              <a:t>Geodatenkatalog.de</a:t>
            </a:r>
            <a:endParaRPr lang="de-DE" dirty="0"/>
          </a:p>
        </p:txBody>
      </p:sp>
      <p:sp>
        <p:nvSpPr>
          <p:cNvPr id="6" name="Pfeil nach unten 5"/>
          <p:cNvSpPr/>
          <p:nvPr/>
        </p:nvSpPr>
        <p:spPr bwMode="auto">
          <a:xfrm>
            <a:off x="3203848" y="1988840"/>
            <a:ext cx="576064" cy="216024"/>
          </a:xfrm>
          <a:prstGeom prst="downArrow">
            <a:avLst/>
          </a:prstGeom>
          <a:solidFill>
            <a:srgbClr val="C00000"/>
          </a:solidFill>
          <a:ln w="9525" cap="flat" cmpd="sng" algn="ctr">
            <a:solidFill>
              <a:schemeClr val="bg1">
                <a:lumMod val="85000"/>
              </a:schemeClr>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528938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Kopplung der Geodaten und Geodatendienste über </a:t>
            </a:r>
            <a:r>
              <a:rPr lang="de-DE" dirty="0" err="1"/>
              <a:t>Identifikatoren</a:t>
            </a:r>
            <a:r>
              <a:rPr lang="de-DE" dirty="0"/>
              <a:t> und Hyperlinks</a:t>
            </a:r>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30610"/>
            <a:ext cx="7256463"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9217024" y="2715001"/>
            <a:ext cx="4572000" cy="1323439"/>
          </a:xfrm>
          <a:prstGeom prst="rect">
            <a:avLst/>
          </a:prstGeom>
        </p:spPr>
        <p:txBody>
          <a:bodyPr>
            <a:spAutoFit/>
          </a:bodyPr>
          <a:lstStyle/>
          <a:p>
            <a:r>
              <a:rPr lang="de-DE"/>
              <a:t>Bei den INSPIRE Downloaddiensten wird hierfur von jedem FeatureType im Capabilities des WFS</a:t>
            </a:r>
          </a:p>
          <a:p>
            <a:r>
              <a:rPr lang="de-DE"/>
              <a:t>auf den korrespondierenden ISO 19139 konformen Daten-Metadatensatz verlinkt (Element:</a:t>
            </a:r>
          </a:p>
          <a:p>
            <a:r>
              <a:rPr lang="de-DE"/>
              <a:t>MetadataURL).</a:t>
            </a:r>
          </a:p>
        </p:txBody>
      </p:sp>
    </p:spTree>
    <p:extLst>
      <p:ext uri="{BB962C8B-B14F-4D97-AF65-F5344CB8AC3E}">
        <p14:creationId xmlns:p14="http://schemas.microsoft.com/office/powerpoint/2010/main" val="506783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Fachliche Grundsätze der GDI-DE</a:t>
            </a:r>
          </a:p>
        </p:txBody>
      </p:sp>
      <p:pic>
        <p:nvPicPr>
          <p:cNvPr id="13314" name="Picture 2" descr="C:\Users\behr\AppData\Local\Temp\SNAGHTML42e8ad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5544616" cy="5133222"/>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rot="16200000">
            <a:off x="5341982" y="3154363"/>
            <a:ext cx="6516220" cy="584775"/>
          </a:xfrm>
          <a:prstGeom prst="rect">
            <a:avLst/>
          </a:prstGeom>
        </p:spPr>
        <p:txBody>
          <a:bodyPr wrap="square">
            <a:spAutoFit/>
          </a:bodyPr>
          <a:lstStyle/>
          <a:p>
            <a:r>
              <a:rPr lang="de-DE"/>
              <a:t>http://www.geoportal.de/SharedDocs/Downloads/DE/GDI-DE/Architektur3_Ziele_und_Grundlagen_v3_1.pdf?__blob=publicationFile</a:t>
            </a:r>
          </a:p>
        </p:txBody>
      </p:sp>
    </p:spTree>
    <p:extLst>
      <p:ext uri="{BB962C8B-B14F-4D97-AF65-F5344CB8AC3E}">
        <p14:creationId xmlns:p14="http://schemas.microsoft.com/office/powerpoint/2010/main" val="3709242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2625" y="1828800"/>
            <a:ext cx="7477125" cy="685800"/>
          </a:xfrm>
        </p:spPr>
        <p:txBody>
          <a:bodyPr/>
          <a:lstStyle/>
          <a:p>
            <a:r>
              <a:rPr lang="de-DE" altLang="de-DE" smtClean="0"/>
              <a:t>Gliederung</a:t>
            </a:r>
            <a:endParaRPr lang="en-US" altLang="de-DE" smtClean="0"/>
          </a:p>
        </p:txBody>
      </p:sp>
      <p:sp>
        <p:nvSpPr>
          <p:cNvPr id="3075" name="Rectangle 3"/>
          <p:cNvSpPr>
            <a:spLocks noGrp="1" noChangeArrowheads="1"/>
          </p:cNvSpPr>
          <p:nvPr>
            <p:ph type="body" idx="1"/>
          </p:nvPr>
        </p:nvSpPr>
        <p:spPr>
          <a:xfrm>
            <a:off x="682625" y="3043238"/>
            <a:ext cx="7478713" cy="2747962"/>
          </a:xfrm>
        </p:spPr>
        <p:txBody>
          <a:bodyPr/>
          <a:lstStyle/>
          <a:p>
            <a:r>
              <a:rPr lang="en-US" altLang="de-DE" dirty="0" err="1" smtClean="0"/>
              <a:t>Grundlagen</a:t>
            </a:r>
            <a:endParaRPr lang="en-US" altLang="de-DE" dirty="0" smtClean="0"/>
          </a:p>
          <a:p>
            <a:pPr lvl="1"/>
            <a:r>
              <a:rPr lang="en-US" altLang="de-DE" dirty="0" err="1" smtClean="0"/>
              <a:t>Begriffe</a:t>
            </a:r>
            <a:endParaRPr lang="en-US" altLang="de-DE" dirty="0" smtClean="0"/>
          </a:p>
          <a:p>
            <a:r>
              <a:rPr lang="en-US" altLang="de-DE" dirty="0" smtClean="0"/>
              <a:t>GDI-DE</a:t>
            </a:r>
          </a:p>
          <a:p>
            <a:pPr lvl="1"/>
            <a:r>
              <a:rPr lang="en-US" altLang="de-DE" dirty="0" smtClean="0"/>
              <a:t>Standards</a:t>
            </a:r>
          </a:p>
          <a:p>
            <a:pPr lvl="1"/>
            <a:r>
              <a:rPr lang="en-US" altLang="de-DE" dirty="0" err="1" smtClean="0"/>
              <a:t>Komponenten</a:t>
            </a:r>
            <a:endParaRPr lang="en-US" altLang="de-DE" dirty="0" smtClean="0"/>
          </a:p>
          <a:p>
            <a:pPr lvl="1"/>
            <a:r>
              <a:rPr lang="en-US" altLang="de-DE" dirty="0" err="1" smtClean="0"/>
              <a:t>Metadaten</a:t>
            </a:r>
            <a:endParaRPr lang="en-US" altLang="de-DE" dirty="0" smtClean="0"/>
          </a:p>
          <a:p>
            <a:r>
              <a:rPr lang="en-US" altLang="de-DE" dirty="0" err="1" smtClean="0"/>
              <a:t>Europäische</a:t>
            </a:r>
            <a:r>
              <a:rPr lang="en-US" altLang="de-DE" dirty="0" smtClean="0"/>
              <a:t> GDIs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Nationale </a:t>
            </a:r>
            <a:r>
              <a:rPr lang="de-DE" dirty="0"/>
              <a:t>Geoinformationsstrategie (NGIS)</a:t>
            </a:r>
          </a:p>
        </p:txBody>
      </p:sp>
      <p:sp>
        <p:nvSpPr>
          <p:cNvPr id="3" name="Inhaltsplatzhalter 2"/>
          <p:cNvSpPr>
            <a:spLocks noGrp="1"/>
          </p:cNvSpPr>
          <p:nvPr>
            <p:ph idx="1"/>
          </p:nvPr>
        </p:nvSpPr>
        <p:spPr/>
        <p:txBody>
          <a:bodyPr/>
          <a:lstStyle/>
          <a:p>
            <a:r>
              <a:rPr lang="de-DE" dirty="0"/>
              <a:t>„ Die deutsche Geoinformationspolitik muss als Gemeinschaftsaufgabe nachhaltig und zukunftsweisend gestaltet werden, damit die gesamte Komplexität des Themas angemessen berücksichtigt wird</a:t>
            </a:r>
            <a:r>
              <a:rPr lang="de-DE" dirty="0" smtClean="0"/>
              <a:t>.“     </a:t>
            </a:r>
            <a:r>
              <a:rPr lang="de-DE" sz="1200" dirty="0" smtClean="0">
                <a:hlinkClick r:id="rId3"/>
              </a:rPr>
              <a:t>https</a:t>
            </a:r>
            <a:r>
              <a:rPr lang="de-DE" sz="1200" dirty="0">
                <a:hlinkClick r:id="rId3"/>
              </a:rPr>
              <a:t>://</a:t>
            </a:r>
            <a:r>
              <a:rPr lang="de-DE" sz="1200" dirty="0" smtClean="0">
                <a:hlinkClick r:id="rId3"/>
              </a:rPr>
              <a:t>www.gdi-de.org/NGIS</a:t>
            </a:r>
            <a:endParaRPr lang="de-DE" sz="1200" dirty="0" smtClean="0"/>
          </a:p>
          <a:p>
            <a:r>
              <a:rPr lang="de-DE" dirty="0"/>
              <a:t>„wichtige Ergänzung der Nationalen E-</a:t>
            </a:r>
            <a:r>
              <a:rPr lang="de-DE" dirty="0" err="1"/>
              <a:t>Government</a:t>
            </a:r>
            <a:r>
              <a:rPr lang="de-DE" dirty="0"/>
              <a:t>-Strategie (NEGS) und damit ein Baustein für die Digitalpolitik Deutschlands</a:t>
            </a:r>
            <a:r>
              <a:rPr lang="de-DE" dirty="0" smtClean="0"/>
              <a:t>.“</a:t>
            </a:r>
          </a:p>
          <a:p>
            <a:r>
              <a:rPr lang="de-DE" b="1" dirty="0"/>
              <a:t>Geoinformationen – wesentlicher Rohstoff einer digitalen Gesellschaft </a:t>
            </a:r>
            <a:r>
              <a:rPr lang="de-DE" dirty="0"/>
              <a:t>	</a:t>
            </a:r>
          </a:p>
          <a:p>
            <a:endParaRPr 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53" y="3598540"/>
            <a:ext cx="3827066" cy="2573660"/>
          </a:xfrm>
          <a:prstGeom prst="rect">
            <a:avLst/>
          </a:prstGeom>
        </p:spPr>
      </p:pic>
      <p:pic>
        <p:nvPicPr>
          <p:cNvPr id="2050" name="Picture 2" descr="C:\Users\behr\AppData\Local\Temp\SNAGHTML8963a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92589"/>
            <a:ext cx="2952849" cy="719823"/>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6"/>
          <a:stretch>
            <a:fillRect/>
          </a:stretch>
        </p:blipFill>
        <p:spPr>
          <a:xfrm>
            <a:off x="5076056" y="3883246"/>
            <a:ext cx="3164911" cy="2354066"/>
          </a:xfrm>
          <a:prstGeom prst="rect">
            <a:avLst/>
          </a:prstGeom>
        </p:spPr>
      </p:pic>
      <p:sp>
        <p:nvSpPr>
          <p:cNvPr id="7" name="Rechteck 6"/>
          <p:cNvSpPr/>
          <p:nvPr/>
        </p:nvSpPr>
        <p:spPr>
          <a:xfrm>
            <a:off x="4211960" y="6279703"/>
            <a:ext cx="4572000" cy="461665"/>
          </a:xfrm>
          <a:prstGeom prst="rect">
            <a:avLst/>
          </a:prstGeom>
        </p:spPr>
        <p:txBody>
          <a:bodyPr>
            <a:spAutoFit/>
          </a:bodyPr>
          <a:lstStyle/>
          <a:p>
            <a:r>
              <a:rPr lang="de-DE" sz="1200" dirty="0"/>
              <a:t>https://www.gdi-de.org/download/NGIS_Nationale_Geoinformationsstrategie_V1.pdf</a:t>
            </a:r>
          </a:p>
        </p:txBody>
      </p:sp>
    </p:spTree>
    <p:extLst>
      <p:ext uri="{BB962C8B-B14F-4D97-AF65-F5344CB8AC3E}">
        <p14:creationId xmlns:p14="http://schemas.microsoft.com/office/powerpoint/2010/main" val="3348851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625" y="609600"/>
            <a:ext cx="7633791" cy="1062038"/>
          </a:xfrm>
        </p:spPr>
        <p:txBody>
          <a:bodyPr/>
          <a:lstStyle/>
          <a:p>
            <a:r>
              <a:rPr lang="de-DE" dirty="0"/>
              <a:t>GDI-DE: Zentrale </a:t>
            </a:r>
            <a:r>
              <a:rPr lang="de-DE" dirty="0" smtClean="0"/>
              <a:t>Komponenten</a:t>
            </a:r>
            <a:br>
              <a:rPr lang="de-DE" dirty="0" smtClean="0"/>
            </a:br>
            <a:r>
              <a:rPr lang="de-DE" dirty="0"/>
              <a:t>Nationale Technische </a:t>
            </a:r>
            <a:r>
              <a:rPr lang="de-DE" dirty="0" smtClean="0"/>
              <a:t>Komponenten </a:t>
            </a:r>
            <a:r>
              <a:rPr lang="de-DE" dirty="0"/>
              <a:t>(NTK)</a:t>
            </a:r>
            <a:endParaRPr lang="de-DE" dirty="0"/>
          </a:p>
        </p:txBody>
      </p:sp>
      <p:sp>
        <p:nvSpPr>
          <p:cNvPr id="3" name="Inhaltsplatzhalter 2"/>
          <p:cNvSpPr>
            <a:spLocks noGrp="1"/>
          </p:cNvSpPr>
          <p:nvPr>
            <p:ph idx="1"/>
          </p:nvPr>
        </p:nvSpPr>
        <p:spPr/>
        <p:txBody>
          <a:bodyPr/>
          <a:lstStyle/>
          <a:p>
            <a:pPr marL="0" indent="0">
              <a:buNone/>
            </a:pPr>
            <a:r>
              <a:rPr lang="de-DE" dirty="0"/>
              <a:t>(GDI-DE) stellt den Beteiligten bestimmte Servicefunktionen zur Verfügung – als zentrale Komponenten</a:t>
            </a:r>
            <a:r>
              <a:rPr lang="de-DE" dirty="0" smtClean="0"/>
              <a:t>:</a:t>
            </a:r>
          </a:p>
          <a:p>
            <a:r>
              <a:rPr lang="de-DE" dirty="0" smtClean="0"/>
              <a:t>Suchdienst </a:t>
            </a:r>
            <a:r>
              <a:rPr lang="de-DE" b="1" dirty="0"/>
              <a:t>Geodatenkatalog.de</a:t>
            </a:r>
            <a:r>
              <a:rPr lang="de-DE" dirty="0"/>
              <a:t>, über den alle in der GDI-DE verfügbaren </a:t>
            </a:r>
            <a:br>
              <a:rPr lang="de-DE" dirty="0"/>
            </a:br>
            <a:r>
              <a:rPr lang="de-DE" dirty="0" smtClean="0"/>
              <a:t>Geodaten </a:t>
            </a:r>
            <a:r>
              <a:rPr lang="de-DE" dirty="0"/>
              <a:t>und Dienste gefunden werden können</a:t>
            </a:r>
          </a:p>
          <a:p>
            <a:endParaRPr lang="de-DE" dirty="0" smtClean="0"/>
          </a:p>
          <a:p>
            <a:r>
              <a:rPr lang="de-DE" dirty="0" smtClean="0"/>
              <a:t>Website </a:t>
            </a:r>
            <a:r>
              <a:rPr lang="de-DE" b="1" dirty="0"/>
              <a:t>Geoportal.de</a:t>
            </a:r>
            <a:r>
              <a:rPr lang="de-DE" dirty="0"/>
              <a:t>, die Anwendern einfache Möglichkeiten bietet, </a:t>
            </a:r>
            <a:r>
              <a:rPr lang="de-DE" dirty="0" smtClean="0"/>
              <a:t/>
            </a:r>
            <a:br>
              <a:rPr lang="de-DE" dirty="0" smtClean="0"/>
            </a:br>
            <a:r>
              <a:rPr lang="de-DE" dirty="0" smtClean="0"/>
              <a:t>Geodaten </a:t>
            </a:r>
            <a:r>
              <a:rPr lang="de-DE" dirty="0"/>
              <a:t>zu recherchieren, zu verknüpfen und in Karten anzeigen zu </a:t>
            </a:r>
            <a:r>
              <a:rPr lang="de-DE" dirty="0" smtClean="0"/>
              <a:t>lassen</a:t>
            </a:r>
          </a:p>
          <a:p>
            <a:endParaRPr lang="de-DE" dirty="0"/>
          </a:p>
          <a:p>
            <a:r>
              <a:rPr lang="de-DE" dirty="0"/>
              <a:t>Die Anwendung </a:t>
            </a:r>
            <a:r>
              <a:rPr lang="de-DE" b="1" dirty="0"/>
              <a:t>GDI-DE Testsuite </a:t>
            </a:r>
            <a:r>
              <a:rPr lang="de-DE" dirty="0"/>
              <a:t>zur Überprüfung der Konformität von </a:t>
            </a:r>
            <a:r>
              <a:rPr lang="de-DE" dirty="0" smtClean="0"/>
              <a:t/>
            </a:r>
            <a:br>
              <a:rPr lang="de-DE" dirty="0" smtClean="0"/>
            </a:br>
            <a:r>
              <a:rPr lang="de-DE" dirty="0" smtClean="0"/>
              <a:t>Metadaten</a:t>
            </a:r>
            <a:r>
              <a:rPr lang="de-DE" dirty="0"/>
              <a:t>, </a:t>
            </a:r>
            <a:r>
              <a:rPr lang="de-DE" dirty="0" smtClean="0"/>
              <a:t>Geodatensätze, und Geodatendiensten </a:t>
            </a:r>
            <a:r>
              <a:rPr lang="de-DE" sz="1200" dirty="0"/>
              <a:t>https://testsuite.gdi-de.org/#/</a:t>
            </a:r>
          </a:p>
          <a:p>
            <a:r>
              <a:rPr lang="de-DE" dirty="0" smtClean="0"/>
              <a:t>Das Auskunftssystem </a:t>
            </a:r>
            <a:r>
              <a:rPr lang="de-DE" b="1" dirty="0" smtClean="0"/>
              <a:t>GDI-DE Registry</a:t>
            </a:r>
            <a:r>
              <a:rPr lang="de-DE" dirty="0" smtClean="0"/>
              <a:t> zur Verwaltung und technischen Unterstützung übergreifender </a:t>
            </a:r>
            <a:r>
              <a:rPr lang="de-DE" dirty="0"/>
              <a:t>Konzepte, wie </a:t>
            </a:r>
            <a:r>
              <a:rPr lang="de-DE" dirty="0" smtClean="0"/>
              <a:t>Organisationen-,  Namensraum-, Codelisten-Register und INSPIRE-Monitoring-Register  </a:t>
            </a:r>
            <a:r>
              <a:rPr lang="de-DE" sz="1200" dirty="0" smtClean="0">
                <a:hlinkClick r:id="rId2"/>
              </a:rPr>
              <a:t>https://registry.gdi-de.org</a:t>
            </a:r>
            <a:r>
              <a:rPr lang="de-DE" sz="1200" dirty="0" smtClean="0">
                <a:hlinkClick r:id="rId2"/>
              </a:rPr>
              <a:t>/</a:t>
            </a:r>
            <a:endParaRPr lang="de-DE" sz="1200" dirty="0" smtClean="0"/>
          </a:p>
          <a:p>
            <a:r>
              <a:rPr lang="de-DE" b="1" dirty="0"/>
              <a:t>GDI-DE </a:t>
            </a:r>
            <a:r>
              <a:rPr lang="de-DE" b="1" dirty="0" smtClean="0"/>
              <a:t>Monitor: </a:t>
            </a:r>
            <a:r>
              <a:rPr lang="de-DE" dirty="0"/>
              <a:t>dient als Qualitätssicherungswerkzeug für Geodatenanbieter und ermöglicht die Überprüfung der Einhaltung von Verfügbarkeits- und Konformitätsvorgaben von GDI-DE und INSPIRE</a:t>
            </a:r>
            <a:endParaRPr lang="de-DE" b="1" dirty="0"/>
          </a:p>
          <a:p>
            <a:endParaRPr lang="de-DE" dirty="0"/>
          </a:p>
        </p:txBody>
      </p:sp>
      <p:sp>
        <p:nvSpPr>
          <p:cNvPr id="5" name="Rechteck 4"/>
          <p:cNvSpPr/>
          <p:nvPr/>
        </p:nvSpPr>
        <p:spPr>
          <a:xfrm>
            <a:off x="7956376" y="4110171"/>
            <a:ext cx="1080120" cy="1335053"/>
          </a:xfrm>
          <a:prstGeom prst="rect">
            <a:avLst/>
          </a:prstGeom>
        </p:spPr>
        <p:txBody>
          <a:bodyPr wrap="square">
            <a:spAutoFit/>
          </a:bodyPr>
          <a:lstStyle/>
          <a:p>
            <a:r>
              <a:rPr lang="de-DE" dirty="0"/>
              <a:t>richten sich primär an Geodaten-Anbieter. </a:t>
            </a:r>
          </a:p>
        </p:txBody>
      </p:sp>
      <p:sp>
        <p:nvSpPr>
          <p:cNvPr id="6" name="Geschweifte Klammer rechts 5"/>
          <p:cNvSpPr/>
          <p:nvPr/>
        </p:nvSpPr>
        <p:spPr bwMode="auto">
          <a:xfrm>
            <a:off x="7740352" y="4293096"/>
            <a:ext cx="144016" cy="1008112"/>
          </a:xfrm>
          <a:prstGeom prst="rightBrace">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7" name="Geschweifte Klammer rechts 6"/>
          <p:cNvSpPr/>
          <p:nvPr/>
        </p:nvSpPr>
        <p:spPr bwMode="auto">
          <a:xfrm>
            <a:off x="7740352" y="2525995"/>
            <a:ext cx="144016" cy="1008112"/>
          </a:xfrm>
          <a:prstGeom prst="rightBrace">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8" name="Rechteck 7"/>
          <p:cNvSpPr/>
          <p:nvPr/>
        </p:nvSpPr>
        <p:spPr>
          <a:xfrm>
            <a:off x="7956376" y="2309971"/>
            <a:ext cx="1080120" cy="1335053"/>
          </a:xfrm>
          <a:prstGeom prst="rect">
            <a:avLst/>
          </a:prstGeom>
        </p:spPr>
        <p:txBody>
          <a:bodyPr wrap="square">
            <a:spAutoFit/>
          </a:bodyPr>
          <a:lstStyle/>
          <a:p>
            <a:r>
              <a:rPr lang="de-DE" dirty="0"/>
              <a:t>richten sich primär an </a:t>
            </a:r>
            <a:r>
              <a:rPr lang="de-DE" dirty="0" smtClean="0"/>
              <a:t>Geodaten-Nutzer</a:t>
            </a:r>
            <a:r>
              <a:rPr lang="de-DE" dirty="0"/>
              <a:t>. </a:t>
            </a:r>
          </a:p>
        </p:txBody>
      </p:sp>
      <p:sp>
        <p:nvSpPr>
          <p:cNvPr id="9" name="Rechteck 8"/>
          <p:cNvSpPr/>
          <p:nvPr/>
        </p:nvSpPr>
        <p:spPr>
          <a:xfrm>
            <a:off x="899592" y="6482007"/>
            <a:ext cx="7920880" cy="276999"/>
          </a:xfrm>
          <a:prstGeom prst="rect">
            <a:avLst/>
          </a:prstGeom>
        </p:spPr>
        <p:txBody>
          <a:bodyPr wrap="square">
            <a:spAutoFit/>
          </a:bodyPr>
          <a:lstStyle/>
          <a:p>
            <a:r>
              <a:rPr lang="de-DE" sz="1200" dirty="0"/>
              <a:t>https://www.gdi-de.org/DE/GDI-DE/Komponenten/komponenten_artikel.html?nn=9624&amp;lang=de</a:t>
            </a:r>
          </a:p>
        </p:txBody>
      </p:sp>
      <p:sp>
        <p:nvSpPr>
          <p:cNvPr id="10" name="Rechteck 9"/>
          <p:cNvSpPr/>
          <p:nvPr/>
        </p:nvSpPr>
        <p:spPr>
          <a:xfrm>
            <a:off x="3598406" y="2780928"/>
            <a:ext cx="4211960" cy="338554"/>
          </a:xfrm>
          <a:prstGeom prst="rect">
            <a:avLst/>
          </a:prstGeom>
        </p:spPr>
        <p:txBody>
          <a:bodyPr wrap="square">
            <a:spAutoFit/>
          </a:bodyPr>
          <a:lstStyle/>
          <a:p>
            <a:r>
              <a:rPr lang="de-DE" sz="1200" dirty="0">
                <a:solidFill>
                  <a:srgbClr val="000072"/>
                </a:solidFill>
                <a:latin typeface="+mn-lt"/>
                <a:cs typeface="+mn-cs"/>
              </a:rPr>
              <a:t>https</a:t>
            </a:r>
            <a:r>
              <a:rPr lang="de-DE" dirty="0"/>
              <a:t>://</a:t>
            </a:r>
            <a:r>
              <a:rPr lang="de-DE" sz="1200" dirty="0">
                <a:solidFill>
                  <a:srgbClr val="000072"/>
                </a:solidFill>
                <a:latin typeface="+mn-lt"/>
                <a:cs typeface="+mn-cs"/>
              </a:rPr>
              <a:t>gdk.gdi-de.org/gdi-de/srv/ger/catalog.search#/home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091" y="260648"/>
            <a:ext cx="2248381" cy="93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30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Beziehungen zwischen Komponenten</a:t>
            </a:r>
            <a:endParaRPr lang="de-DE"/>
          </a:p>
        </p:txBody>
      </p:sp>
      <p:sp>
        <p:nvSpPr>
          <p:cNvPr id="3" name="Inhaltsplatzhalter 2"/>
          <p:cNvSpPr>
            <a:spLocks noGrp="1"/>
          </p:cNvSpPr>
          <p:nvPr>
            <p:ph idx="1"/>
          </p:nvPr>
        </p:nvSpPr>
        <p:spPr/>
        <p:txBody>
          <a:bodyPr/>
          <a:lstStyle/>
          <a:p>
            <a:r>
              <a:rPr lang="de-DE" b="1" dirty="0"/>
              <a:t>Bereitstellen einer </a:t>
            </a:r>
            <a:r>
              <a:rPr lang="de-DE" b="1" dirty="0" smtClean="0"/>
              <a:t>Schnittstelle (für </a:t>
            </a:r>
            <a:r>
              <a:rPr lang="de-DE" b="1" dirty="0"/>
              <a:t>andere, "</a:t>
            </a:r>
            <a:r>
              <a:rPr lang="de-DE" b="1" dirty="0" smtClean="0"/>
              <a:t>angebotene Schnittstelle"):</a:t>
            </a:r>
            <a:r>
              <a:rPr lang="de-DE" dirty="0" smtClean="0"/>
              <a:t> Komponente stellt </a:t>
            </a:r>
            <a:r>
              <a:rPr lang="de-DE" dirty="0"/>
              <a:t>Daten oder Funktionen über realisierte und standardisierte Schnittstellen bereit. </a:t>
            </a:r>
            <a:endParaRPr lang="de-DE" dirty="0" smtClean="0"/>
          </a:p>
          <a:p>
            <a:r>
              <a:rPr lang="de-DE" b="1" dirty="0"/>
              <a:t>Verwenden einer Schnittstelle ("</a:t>
            </a:r>
            <a:r>
              <a:rPr lang="de-DE" b="1" dirty="0" smtClean="0"/>
              <a:t>benötigte Schnittstelle"):</a:t>
            </a:r>
            <a:r>
              <a:rPr lang="de-DE" dirty="0" smtClean="0"/>
              <a:t> Komponente verwendet </a:t>
            </a:r>
            <a:r>
              <a:rPr lang="de-DE" dirty="0"/>
              <a:t>Daten oder Funktionen über Schnittstellen, die benötigt werden, um bestimmte Aufgabenstellungen zu erfüllen. </a:t>
            </a:r>
          </a:p>
        </p:txBody>
      </p:sp>
      <p:pic>
        <p:nvPicPr>
          <p:cNvPr id="9218" name="Picture 2" descr="C:\Users\behr\AppData\Local\Temp\SNAGHTML3c31c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13000"/>
            <a:ext cx="5494064" cy="3128368"/>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4870342" y="1279793"/>
            <a:ext cx="3302058" cy="276999"/>
          </a:xfrm>
          <a:prstGeom prst="rect">
            <a:avLst/>
          </a:prstGeom>
        </p:spPr>
        <p:txBody>
          <a:bodyPr wrap="none">
            <a:spAutoFit/>
          </a:bodyPr>
          <a:lstStyle/>
          <a:p>
            <a:r>
              <a:rPr lang="de-DE" sz="1200" dirty="0"/>
              <a:t>https://de.wikipedia.org/wiki/Schnittstelle_(UML)</a:t>
            </a:r>
          </a:p>
        </p:txBody>
      </p:sp>
      <p:sp>
        <p:nvSpPr>
          <p:cNvPr id="5" name="Ellipse 4"/>
          <p:cNvSpPr/>
          <p:nvPr/>
        </p:nvSpPr>
        <p:spPr bwMode="auto">
          <a:xfrm>
            <a:off x="1619672" y="5357781"/>
            <a:ext cx="1944216" cy="504056"/>
          </a:xfrm>
          <a:prstGeom prst="ellipse">
            <a:avLst/>
          </a:prstGeom>
          <a:noFill/>
          <a:ln w="9525"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7" name="Ellipse 6"/>
          <p:cNvSpPr/>
          <p:nvPr/>
        </p:nvSpPr>
        <p:spPr bwMode="auto">
          <a:xfrm>
            <a:off x="5549263" y="5347800"/>
            <a:ext cx="1944216" cy="504056"/>
          </a:xfrm>
          <a:prstGeom prst="ellipse">
            <a:avLst/>
          </a:prstGeom>
          <a:noFill/>
          <a:ln w="9525"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8" name="Rechteck 7"/>
          <p:cNvSpPr/>
          <p:nvPr/>
        </p:nvSpPr>
        <p:spPr>
          <a:xfrm rot="16200000">
            <a:off x="5013630" y="3018148"/>
            <a:ext cx="7128793" cy="461665"/>
          </a:xfrm>
          <a:prstGeom prst="rect">
            <a:avLst/>
          </a:prstGeom>
        </p:spPr>
        <p:txBody>
          <a:bodyPr wrap="square">
            <a:spAutoFit/>
          </a:bodyPr>
          <a:lstStyle/>
          <a:p>
            <a:r>
              <a:rPr lang="de-DE" sz="1200" dirty="0"/>
              <a:t>Arbeitskreis Architektur (</a:t>
            </a:r>
            <a:r>
              <a:rPr lang="de-DE" sz="1200" dirty="0" smtClean="0"/>
              <a:t>2019): </a:t>
            </a:r>
            <a:r>
              <a:rPr lang="de-DE" sz="1200" dirty="0"/>
              <a:t>Architektur der GDI-DE – </a:t>
            </a:r>
            <a:r>
              <a:rPr lang="de-DE" sz="1200" dirty="0" smtClean="0"/>
              <a:t>Technik. </a:t>
            </a:r>
            <a:r>
              <a:rPr lang="de-DE" sz="1100" dirty="0"/>
              <a:t>Version </a:t>
            </a:r>
            <a:r>
              <a:rPr lang="de-DE" sz="1100" dirty="0" smtClean="0"/>
              <a:t>3.4.1</a:t>
            </a:r>
            <a:r>
              <a:rPr lang="de-DE" sz="1100" dirty="0"/>
              <a:t>. </a:t>
            </a:r>
            <a:r>
              <a:rPr lang="de-DE" sz="1100" dirty="0" smtClean="0"/>
              <a:t/>
            </a:r>
            <a:br>
              <a:rPr lang="de-DE" sz="1100" dirty="0" smtClean="0"/>
            </a:br>
            <a:r>
              <a:rPr lang="de-DE" sz="1100" dirty="0" smtClean="0">
                <a:hlinkClick r:id="rId3"/>
              </a:rPr>
              <a:t>https</a:t>
            </a:r>
            <a:r>
              <a:rPr lang="de-DE" sz="1100" dirty="0">
                <a:hlinkClick r:id="rId3"/>
              </a:rPr>
              <a:t>://</a:t>
            </a:r>
            <a:r>
              <a:rPr lang="de-DE" sz="1100" dirty="0" smtClean="0">
                <a:hlinkClick r:id="rId3"/>
              </a:rPr>
              <a:t>www.gdi-de.org/sites/default/files/2020-03/AK_Architektur_GDI-DE_Technik_V_3_4_1_0.pdf</a:t>
            </a:r>
            <a:r>
              <a:rPr lang="de-DE" sz="1100" dirty="0" smtClean="0"/>
              <a:t> [2020-12-22</a:t>
            </a:r>
            <a:r>
              <a:rPr lang="de-DE" sz="1200" dirty="0" smtClean="0"/>
              <a:t>]</a:t>
            </a:r>
            <a:endParaRPr lang="de-DE" sz="1200" dirty="0"/>
          </a:p>
        </p:txBody>
      </p:sp>
    </p:spTree>
    <p:extLst>
      <p:ext uri="{BB962C8B-B14F-4D97-AF65-F5344CB8AC3E}">
        <p14:creationId xmlns:p14="http://schemas.microsoft.com/office/powerpoint/2010/main" val="2719207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GDI-DE </a:t>
            </a:r>
            <a:r>
              <a:rPr lang="de-DE" dirty="0" smtClean="0"/>
              <a:t>Registry und Namensräume</a:t>
            </a:r>
            <a:endParaRPr lang="de-DE" dirty="0"/>
          </a:p>
        </p:txBody>
      </p:sp>
      <p:sp>
        <p:nvSpPr>
          <p:cNvPr id="3" name="Inhaltsplatzhalter 2"/>
          <p:cNvSpPr>
            <a:spLocks noGrp="1"/>
          </p:cNvSpPr>
          <p:nvPr>
            <p:ph idx="1"/>
          </p:nvPr>
        </p:nvSpPr>
        <p:spPr/>
        <p:txBody>
          <a:bodyPr/>
          <a:lstStyle/>
          <a:p>
            <a:r>
              <a:rPr lang="de-DE" dirty="0" smtClean="0"/>
              <a:t>INSPIRE-Richtlinie </a:t>
            </a:r>
            <a:r>
              <a:rPr lang="de-DE" dirty="0"/>
              <a:t>fordert „einen gemeinsamen Rahmen für die einheitliche Identifizierung von Geo-Objekten, denen Identifikatoren aus den einzelstaatlichen Systemen zugeordnet werden können, um ihre Interoperabilität sicherzustellen“ (Artikel 8, Abs. 2, Buchstabe a). </a:t>
            </a:r>
            <a:endParaRPr lang="de-DE" dirty="0" smtClean="0"/>
          </a:p>
          <a:p>
            <a:endParaRPr lang="de-DE" dirty="0" smtClean="0"/>
          </a:p>
          <a:p>
            <a:r>
              <a:rPr lang="de-DE" dirty="0" smtClean="0"/>
              <a:t>Um </a:t>
            </a:r>
            <a:r>
              <a:rPr lang="de-DE" dirty="0" err="1"/>
              <a:t>Objektidentifikatoren</a:t>
            </a:r>
            <a:r>
              <a:rPr lang="de-DE" dirty="0"/>
              <a:t> vergeben zu können, muss zuvor durch die jeweilige geodatenhaltende Stelle ein Namensraum beantragt und in die GDI-DE Registry eingetragen werden. </a:t>
            </a:r>
          </a:p>
        </p:txBody>
      </p:sp>
      <p:pic>
        <p:nvPicPr>
          <p:cNvPr id="5" name="Grafik 4"/>
          <p:cNvPicPr>
            <a:picLocks noChangeAspect="1"/>
          </p:cNvPicPr>
          <p:nvPr/>
        </p:nvPicPr>
        <p:blipFill>
          <a:blip r:embed="rId2"/>
          <a:stretch>
            <a:fillRect/>
          </a:stretch>
        </p:blipFill>
        <p:spPr>
          <a:xfrm>
            <a:off x="1134570" y="4098450"/>
            <a:ext cx="6173734" cy="2426894"/>
          </a:xfrm>
          <a:prstGeom prst="rect">
            <a:avLst/>
          </a:prstGeom>
        </p:spPr>
      </p:pic>
      <p:sp>
        <p:nvSpPr>
          <p:cNvPr id="6" name="Rechteck 5"/>
          <p:cNvSpPr/>
          <p:nvPr/>
        </p:nvSpPr>
        <p:spPr>
          <a:xfrm rot="16200000">
            <a:off x="6621724" y="3827548"/>
            <a:ext cx="4159985" cy="338554"/>
          </a:xfrm>
          <a:prstGeom prst="rect">
            <a:avLst/>
          </a:prstGeom>
        </p:spPr>
        <p:txBody>
          <a:bodyPr wrap="none">
            <a:spAutoFit/>
          </a:bodyPr>
          <a:lstStyle/>
          <a:p>
            <a:r>
              <a:rPr lang="de-DE" dirty="0"/>
              <a:t>https://registry.gdi-de.org/register/namespace/</a:t>
            </a:r>
          </a:p>
        </p:txBody>
      </p:sp>
    </p:spTree>
    <p:extLst>
      <p:ext uri="{BB962C8B-B14F-4D97-AF65-F5344CB8AC3E}">
        <p14:creationId xmlns:p14="http://schemas.microsoft.com/office/powerpoint/2010/main" val="1720872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122" name="Picture 2" descr="C:\Users\behr\AppData\Local\Temp\SNAGHTML3b828f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00808"/>
            <a:ext cx="7200801" cy="369116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467544" y="6074132"/>
            <a:ext cx="7992888" cy="523220"/>
          </a:xfrm>
          <a:prstGeom prst="rect">
            <a:avLst/>
          </a:prstGeom>
        </p:spPr>
        <p:txBody>
          <a:bodyPr wrap="square">
            <a:spAutoFit/>
          </a:bodyPr>
          <a:lstStyle/>
          <a:p>
            <a:r>
              <a:rPr lang="de-DE" sz="1400" dirty="0"/>
              <a:t>Arbeitskreis Architektur (</a:t>
            </a:r>
            <a:r>
              <a:rPr lang="de-DE" sz="1400" dirty="0" smtClean="0"/>
              <a:t>2019): </a:t>
            </a:r>
            <a:r>
              <a:rPr lang="de-DE" sz="1400" dirty="0"/>
              <a:t>Architektur der GDI-DE – </a:t>
            </a:r>
            <a:r>
              <a:rPr lang="de-DE" sz="1400" dirty="0" smtClean="0"/>
              <a:t>Technik. </a:t>
            </a:r>
            <a:r>
              <a:rPr lang="de-DE" sz="1200" dirty="0"/>
              <a:t>Version </a:t>
            </a:r>
            <a:r>
              <a:rPr lang="de-DE" sz="1200" dirty="0" smtClean="0"/>
              <a:t>3.4.1</a:t>
            </a:r>
            <a:r>
              <a:rPr lang="de-DE" sz="1200" dirty="0"/>
              <a:t>. </a:t>
            </a:r>
            <a:r>
              <a:rPr lang="de-DE" sz="1200" dirty="0" smtClean="0"/>
              <a:t/>
            </a:r>
            <a:br>
              <a:rPr lang="de-DE" sz="1200" dirty="0" smtClean="0"/>
            </a:br>
            <a:r>
              <a:rPr lang="de-DE" sz="1200" dirty="0" smtClean="0">
                <a:hlinkClick r:id="rId4"/>
              </a:rPr>
              <a:t>https</a:t>
            </a:r>
            <a:r>
              <a:rPr lang="de-DE" sz="1200" dirty="0">
                <a:hlinkClick r:id="rId4"/>
              </a:rPr>
              <a:t>://</a:t>
            </a:r>
            <a:r>
              <a:rPr lang="de-DE" sz="1200" dirty="0" smtClean="0">
                <a:hlinkClick r:id="rId4"/>
              </a:rPr>
              <a:t>www.gdi-de.org/sites/default/files/2020-03/AK_Architektur_GDI-DE_Technik_V_3_4_1_0.pdf</a:t>
            </a:r>
            <a:r>
              <a:rPr lang="de-DE" sz="1200" dirty="0" smtClean="0"/>
              <a:t> [2020-12-22</a:t>
            </a:r>
            <a:r>
              <a:rPr lang="de-DE" sz="1400" dirty="0" smtClean="0"/>
              <a:t>]</a:t>
            </a:r>
            <a:endParaRPr lang="de-DE" sz="1400" dirty="0"/>
          </a:p>
        </p:txBody>
      </p:sp>
    </p:spTree>
    <p:extLst>
      <p:ext uri="{BB962C8B-B14F-4D97-AF65-F5344CB8AC3E}">
        <p14:creationId xmlns:p14="http://schemas.microsoft.com/office/powerpoint/2010/main" val="3787201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GDI-Standards</a:t>
            </a:r>
            <a:endParaRPr lang="de-DE" dirty="0"/>
          </a:p>
        </p:txBody>
      </p:sp>
      <p:sp>
        <p:nvSpPr>
          <p:cNvPr id="3" name="Inhaltsplatzhalter 2"/>
          <p:cNvSpPr>
            <a:spLocks noGrp="1"/>
          </p:cNvSpPr>
          <p:nvPr>
            <p:ph idx="1"/>
          </p:nvPr>
        </p:nvSpPr>
        <p:spPr>
          <a:xfrm>
            <a:off x="682625" y="1671638"/>
            <a:ext cx="8569895" cy="4500562"/>
          </a:xfrm>
        </p:spPr>
        <p:txBody>
          <a:bodyPr/>
          <a:lstStyle/>
          <a:p>
            <a:r>
              <a:rPr lang="de-DE" dirty="0" smtClean="0"/>
              <a:t>Wichtig: </a:t>
            </a:r>
            <a:br>
              <a:rPr lang="de-DE" dirty="0" smtClean="0"/>
            </a:br>
            <a:r>
              <a:rPr lang="de-DE" dirty="0"/>
              <a:t>https://wiki.gdi-de.org/display/Arch/Verzeichnis+GDI-DE+Standards </a:t>
            </a:r>
            <a:r>
              <a:rPr lang="de-DE" dirty="0" smtClean="0"/>
              <a:t>[</a:t>
            </a:r>
            <a:r>
              <a:rPr lang="de-DE" dirty="0" smtClean="0"/>
              <a:t>2023-01-11]</a:t>
            </a:r>
          </a:p>
          <a:p>
            <a:r>
              <a:rPr lang="de-DE" dirty="0"/>
              <a:t>Analysieren Sie die Standards. Wo bestehen Unklarheiten/Wissenslücken? Was müsste noch behandelt werden?</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1fdad4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155504"/>
            <a:ext cx="3439176"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14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a:p>
        </p:txBody>
      </p:sp>
      <p:sp>
        <p:nvSpPr>
          <p:cNvPr id="6" name="Textplatzhalter 5"/>
          <p:cNvSpPr>
            <a:spLocks noGrp="1"/>
          </p:cNvSpPr>
          <p:nvPr>
            <p:ph type="body" idx="1"/>
          </p:nvPr>
        </p:nvSpPr>
        <p:spPr/>
        <p:txBody>
          <a:bodyPr/>
          <a:lstStyle/>
          <a:p>
            <a:r>
              <a:rPr lang="de-DE" smtClean="0"/>
              <a:t>Metadaten</a:t>
            </a:r>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4212261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Metadaten: Wesentliche Grundlage</a:t>
            </a:r>
            <a:endParaRPr lang="de-DE" dirty="0"/>
          </a:p>
        </p:txBody>
      </p:sp>
      <p:sp>
        <p:nvSpPr>
          <p:cNvPr id="6" name="Inhaltsplatzhalter 5"/>
          <p:cNvSpPr>
            <a:spLocks noGrp="1"/>
          </p:cNvSpPr>
          <p:nvPr>
            <p:ph idx="1"/>
          </p:nvPr>
        </p:nvSpPr>
        <p:spPr/>
        <p:txBody>
          <a:bodyPr/>
          <a:lstStyle/>
          <a:p>
            <a:r>
              <a:rPr lang="de-DE" dirty="0" smtClean="0"/>
              <a:t>Informationen</a:t>
            </a:r>
            <a:r>
              <a:rPr lang="de-DE" dirty="0"/>
              <a:t>, die Geodatensätze und Geodatendienste beschreiben und es ermöglichen, diese zu ermitteln, in Verzeichnisse aufzunehmen und zu nutzen</a:t>
            </a:r>
            <a:r>
              <a:rPr lang="de-DE" dirty="0" smtClean="0"/>
              <a:t>.</a:t>
            </a:r>
            <a:br>
              <a:rPr lang="de-DE" dirty="0" smtClean="0"/>
            </a:br>
            <a:r>
              <a:rPr lang="de-DE" dirty="0" smtClean="0"/>
              <a:t>				</a:t>
            </a:r>
            <a:r>
              <a:rPr lang="de-DE" sz="1200" dirty="0" smtClean="0"/>
              <a:t>Artikel </a:t>
            </a:r>
            <a:r>
              <a:rPr lang="de-DE" sz="1200" dirty="0"/>
              <a:t>3 Nr. 6 der </a:t>
            </a:r>
            <a:r>
              <a:rPr lang="de-DE" sz="1200" dirty="0" smtClean="0"/>
              <a:t>INSPIRE-Richtlinie</a:t>
            </a:r>
          </a:p>
          <a:p>
            <a:r>
              <a:rPr lang="de-DE" dirty="0"/>
              <a:t>sorgen die Mitgliedstaaten dafür, dass für die Geodatensätze und -dienste zu den Themen der Anhänge I, II und III </a:t>
            </a:r>
            <a:r>
              <a:rPr lang="de-DE" b="1" dirty="0"/>
              <a:t>Metadaten erzeugt und regelmäßig aktualisiert </a:t>
            </a:r>
            <a:r>
              <a:rPr lang="de-DE" dirty="0"/>
              <a:t>werden</a:t>
            </a:r>
            <a:r>
              <a:rPr lang="de-DE" dirty="0" smtClean="0"/>
              <a:t>.                                                      </a:t>
            </a:r>
            <a:r>
              <a:rPr lang="de-DE" sz="1200" dirty="0"/>
              <a:t>Artikel 5 Abs. 1 der INSPIRE-Richtlinie</a:t>
            </a:r>
            <a:r>
              <a:rPr lang="de-DE" dirty="0" smtClean="0"/>
              <a:t/>
            </a:r>
            <a:br>
              <a:rPr lang="de-DE" dirty="0" smtClean="0"/>
            </a:br>
            <a:r>
              <a:rPr lang="de-DE" dirty="0" smtClean="0"/>
              <a:t>				</a:t>
            </a:r>
            <a:endParaRPr lang="de-DE" sz="1200" dirty="0" smtClean="0"/>
          </a:p>
          <a:p>
            <a:r>
              <a:rPr lang="de-DE" dirty="0"/>
              <a:t>Gemäß Artikel 5 Abs. 2 umfassen Metadaten u.a. Angaben zu folgenden </a:t>
            </a:r>
            <a:r>
              <a:rPr lang="de-DE" dirty="0" smtClean="0"/>
              <a:t>Aspekten [1]:</a:t>
            </a:r>
          </a:p>
          <a:p>
            <a:pPr lvl="1"/>
            <a:r>
              <a:rPr lang="de-DE" dirty="0" smtClean="0"/>
              <a:t>Bedingungen </a:t>
            </a:r>
            <a:r>
              <a:rPr lang="de-DE" dirty="0"/>
              <a:t>für den Zugang zu Geodatensätzen und -diensten und deren Nutzung sowie gegebenenfalls entsprechende Gebühren;</a:t>
            </a:r>
          </a:p>
          <a:p>
            <a:pPr lvl="1"/>
            <a:r>
              <a:rPr lang="de-DE" dirty="0"/>
              <a:t>Qualität und Gültigkeit der Geodatensätze;</a:t>
            </a:r>
          </a:p>
          <a:p>
            <a:pPr lvl="1"/>
            <a:r>
              <a:rPr lang="de-DE" dirty="0"/>
              <a:t>zuständige Behörden für die Schaffung, Verwaltung, Erhaltung und Verbreitung von Geodatensätzen und -</a:t>
            </a:r>
            <a:r>
              <a:rPr lang="de-DE" dirty="0" smtClean="0"/>
              <a:t>diensten;</a:t>
            </a:r>
            <a:endParaRPr lang="de-DE" dirty="0"/>
          </a:p>
          <a:p>
            <a:pPr lvl="1"/>
            <a:r>
              <a:rPr lang="de-DE" dirty="0"/>
              <a:t>Beschränkungen des Zugangs der Öffentlichkeit gemäß Artikel 13 sowie die Gründe für solche Beschränkungen.</a:t>
            </a:r>
          </a:p>
          <a:p>
            <a:endParaRPr lang="de-DE" dirty="0"/>
          </a:p>
        </p:txBody>
      </p:sp>
      <p:sp>
        <p:nvSpPr>
          <p:cNvPr id="7" name="Rechteck 6"/>
          <p:cNvSpPr/>
          <p:nvPr/>
        </p:nvSpPr>
        <p:spPr>
          <a:xfrm rot="16200000">
            <a:off x="5265658" y="3059668"/>
            <a:ext cx="6624736" cy="738664"/>
          </a:xfrm>
          <a:prstGeom prst="rect">
            <a:avLst/>
          </a:prstGeom>
        </p:spPr>
        <p:txBody>
          <a:bodyPr wrap="square">
            <a:spAutoFit/>
          </a:bodyPr>
          <a:lstStyle/>
          <a:p>
            <a:r>
              <a:rPr lang="de-DE" sz="1400" dirty="0"/>
              <a:t>[1] http://eur-lex.europa.eu/legal-content/DE/TXT/HTML/?</a:t>
            </a:r>
            <a:r>
              <a:rPr lang="de-DE" sz="1400" dirty="0" smtClean="0"/>
              <a:t>uri=CELEX:32007L0002&amp;qid=1511103444823&amp;from=DE [2017-11-19]</a:t>
            </a:r>
            <a:endParaRPr lang="de-DE" sz="1400" dirty="0"/>
          </a:p>
        </p:txBody>
      </p:sp>
      <p:sp>
        <p:nvSpPr>
          <p:cNvPr id="2" name="Textfeld 1"/>
          <p:cNvSpPr txBox="1"/>
          <p:nvPr/>
        </p:nvSpPr>
        <p:spPr>
          <a:xfrm>
            <a:off x="6120810" y="6258798"/>
            <a:ext cx="971470" cy="338554"/>
          </a:xfrm>
          <a:prstGeom prst="rect">
            <a:avLst/>
          </a:prstGeom>
          <a:solidFill>
            <a:srgbClr val="92D050"/>
          </a:solidFill>
        </p:spPr>
        <p:txBody>
          <a:bodyPr wrap="square" rtlCol="0">
            <a:spAutoFit/>
          </a:bodyPr>
          <a:lstStyle/>
          <a:p>
            <a:r>
              <a:rPr lang="de-DE" dirty="0" smtClean="0">
                <a:solidFill>
                  <a:srgbClr val="C00000"/>
                </a:solidFill>
              </a:rPr>
              <a:t>Relevant!</a:t>
            </a:r>
            <a:endParaRPr lang="de-DE" dirty="0">
              <a:solidFill>
                <a:srgbClr val="C00000"/>
              </a:solidFill>
            </a:endParaRPr>
          </a:p>
        </p:txBody>
      </p:sp>
    </p:spTree>
    <p:extLst>
      <p:ext uri="{BB962C8B-B14F-4D97-AF65-F5344CB8AC3E}">
        <p14:creationId xmlns:p14="http://schemas.microsoft.com/office/powerpoint/2010/main" val="2959660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a:p>
        </p:txBody>
      </p:sp>
      <p:sp>
        <p:nvSpPr>
          <p:cNvPr id="6" name="Inhaltsplatzhalter 5"/>
          <p:cNvSpPr>
            <a:spLocks noGrp="1"/>
          </p:cNvSpPr>
          <p:nvPr>
            <p:ph sz="half" idx="1"/>
          </p:nvPr>
        </p:nvSpPr>
        <p:spPr>
          <a:xfrm>
            <a:off x="682625" y="4028392"/>
            <a:ext cx="3662363" cy="1951112"/>
          </a:xfrm>
        </p:spPr>
        <p:txBody>
          <a:bodyPr/>
          <a:lstStyle/>
          <a:p>
            <a:r>
              <a:rPr lang="de-DE" dirty="0" smtClean="0"/>
              <a:t>"Metadaten anbieten": Anwendungen </a:t>
            </a:r>
            <a:r>
              <a:rPr lang="de-DE" dirty="0"/>
              <a:t>und Dienste können </a:t>
            </a:r>
            <a:r>
              <a:rPr lang="de-DE" dirty="0" smtClean="0"/>
              <a:t>über „</a:t>
            </a:r>
            <a:r>
              <a:rPr lang="de-DE" dirty="0"/>
              <a:t>Catalogue Service“-Schnittstellen (CSW) </a:t>
            </a:r>
            <a:r>
              <a:rPr lang="de-DE" dirty="0" smtClean="0"/>
              <a:t>im Gesamtmetadatenbestand </a:t>
            </a:r>
            <a:r>
              <a:rPr lang="de-DE" dirty="0"/>
              <a:t>suchen</a:t>
            </a:r>
          </a:p>
        </p:txBody>
      </p:sp>
      <p:sp>
        <p:nvSpPr>
          <p:cNvPr id="7" name="Inhaltsplatzhalter 6"/>
          <p:cNvSpPr>
            <a:spLocks noGrp="1"/>
          </p:cNvSpPr>
          <p:nvPr>
            <p:ph sz="half" idx="2"/>
          </p:nvPr>
        </p:nvSpPr>
        <p:spPr>
          <a:xfrm>
            <a:off x="4785420" y="4028392"/>
            <a:ext cx="4035052" cy="1951112"/>
          </a:xfrm>
        </p:spPr>
        <p:txBody>
          <a:bodyPr/>
          <a:lstStyle/>
          <a:p>
            <a:r>
              <a:rPr lang="de-DE" dirty="0" smtClean="0"/>
              <a:t>"Metadaten einsammeln": benötigt </a:t>
            </a:r>
            <a:r>
              <a:rPr lang="de-DE" dirty="0"/>
              <a:t>Metadaten dezentraler Metadatenkomponenten werden über „Catalogue Service“-Schnittstellen (CSW) </a:t>
            </a:r>
            <a:r>
              <a:rPr lang="de-DE" dirty="0" smtClean="0"/>
              <a:t>eingesammelt („</a:t>
            </a:r>
            <a:r>
              <a:rPr lang="de-DE" dirty="0" err="1" smtClean="0"/>
              <a:t>harvesting</a:t>
            </a:r>
            <a:r>
              <a:rPr lang="de-DE" dirty="0" smtClean="0"/>
              <a:t>“)</a:t>
            </a:r>
            <a:endParaRPr lang="de-D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941146" cy="109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155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5292080" y="1016670"/>
            <a:ext cx="3888432" cy="4500562"/>
          </a:xfrm>
        </p:spPr>
        <p:txBody>
          <a:bodyPr/>
          <a:lstStyle/>
          <a:p>
            <a:pPr marL="457200" indent="-457200">
              <a:buFont typeface="+mj-lt"/>
              <a:buAutoNum type="arabicPeriod"/>
            </a:pPr>
            <a:r>
              <a:rPr lang="de-DE" sz="1800" dirty="0" smtClean="0"/>
              <a:t>Namensraum </a:t>
            </a:r>
            <a:r>
              <a:rPr lang="de-DE" sz="1800" dirty="0"/>
              <a:t>registrieren (optional</a:t>
            </a:r>
            <a:r>
              <a:rPr lang="de-DE" sz="1800" dirty="0" smtClean="0"/>
              <a:t>)</a:t>
            </a:r>
          </a:p>
          <a:p>
            <a:pPr marL="457200" indent="-457200">
              <a:buFont typeface="+mj-lt"/>
              <a:buAutoNum type="arabicPeriod"/>
            </a:pPr>
            <a:r>
              <a:rPr lang="de-DE" sz="1800" dirty="0"/>
              <a:t>Geodaten </a:t>
            </a:r>
            <a:r>
              <a:rPr lang="de-DE" sz="1800" dirty="0" smtClean="0"/>
              <a:t>speichern</a:t>
            </a:r>
          </a:p>
          <a:p>
            <a:pPr marL="457200" indent="-457200">
              <a:buFont typeface="+mj-lt"/>
              <a:buAutoNum type="arabicPeriod"/>
            </a:pPr>
            <a:r>
              <a:rPr lang="de-DE" sz="1800" dirty="0"/>
              <a:t>auf Konformität </a:t>
            </a:r>
            <a:r>
              <a:rPr lang="de-DE" sz="1800" dirty="0" smtClean="0"/>
              <a:t>testen</a:t>
            </a:r>
          </a:p>
          <a:p>
            <a:pPr marL="457200" indent="-457200">
              <a:buFont typeface="+mj-lt"/>
              <a:buAutoNum type="arabicPeriod"/>
            </a:pPr>
            <a:r>
              <a:rPr lang="de-DE" sz="1800" dirty="0" smtClean="0"/>
              <a:t>Geodatendienst </a:t>
            </a:r>
            <a:r>
              <a:rPr lang="de-DE" sz="1800" dirty="0"/>
              <a:t>aufsetzen </a:t>
            </a:r>
            <a:endParaRPr lang="de-DE" sz="1800" dirty="0" smtClean="0"/>
          </a:p>
          <a:p>
            <a:pPr marL="457200" indent="-457200">
              <a:buFont typeface="+mj-lt"/>
              <a:buAutoNum type="arabicPeriod"/>
            </a:pPr>
            <a:r>
              <a:rPr lang="de-DE" sz="1800" dirty="0"/>
              <a:t>auf Konformität testen</a:t>
            </a:r>
          </a:p>
          <a:p>
            <a:pPr marL="457200" indent="-457200">
              <a:buFont typeface="+mj-lt"/>
              <a:buAutoNum type="arabicPeriod"/>
            </a:pPr>
            <a:r>
              <a:rPr lang="de-DE" sz="1800" dirty="0" smtClean="0"/>
              <a:t>Metadaten erfassen und speichern</a:t>
            </a:r>
          </a:p>
          <a:p>
            <a:pPr marL="457200" indent="-457200">
              <a:buFont typeface="+mj-lt"/>
              <a:buAutoNum type="arabicPeriod"/>
            </a:pPr>
            <a:r>
              <a:rPr lang="de-DE" sz="1800" dirty="0"/>
              <a:t>auf Konformität testen</a:t>
            </a:r>
          </a:p>
          <a:p>
            <a:pPr marL="457200" indent="-457200">
              <a:buFont typeface="+mj-lt"/>
              <a:buAutoNum type="arabicPeriod"/>
            </a:pPr>
            <a:r>
              <a:rPr lang="de-DE" sz="1800" dirty="0" smtClean="0"/>
              <a:t>Zugriffsrechte </a:t>
            </a:r>
            <a:r>
              <a:rPr lang="de-DE" sz="1800" dirty="0"/>
              <a:t>festlegen (optional) </a:t>
            </a:r>
            <a:endParaRPr lang="de-DE" sz="1800" dirty="0" smtClean="0"/>
          </a:p>
          <a:p>
            <a:pPr marL="457200" indent="-457200">
              <a:buFont typeface="+mj-lt"/>
              <a:buAutoNum type="arabicPeriod"/>
            </a:pPr>
            <a:r>
              <a:rPr lang="de-DE" sz="1800" dirty="0" smtClean="0"/>
              <a:t>Route </a:t>
            </a:r>
            <a:r>
              <a:rPr lang="de-DE" sz="1800" dirty="0"/>
              <a:t>zu Downloaddienst registrieren (optional</a:t>
            </a:r>
            <a:r>
              <a:rPr lang="de-DE" sz="1800" dirty="0" smtClean="0"/>
              <a:t>)</a:t>
            </a:r>
          </a:p>
          <a:p>
            <a:pPr marL="457200" indent="-457200">
              <a:buFont typeface="+mj-lt"/>
              <a:buAutoNum type="arabicPeriod"/>
            </a:pPr>
            <a:r>
              <a:rPr lang="de-DE" sz="1800" dirty="0" smtClean="0"/>
              <a:t>Metadaten </a:t>
            </a:r>
            <a:r>
              <a:rPr lang="de-DE" sz="1800" dirty="0"/>
              <a:t>über Geodatenkatalog.de </a:t>
            </a:r>
            <a:r>
              <a:rPr lang="de-DE" sz="1800" dirty="0" smtClean="0"/>
              <a:t>veröffentlichen</a:t>
            </a:r>
            <a:endParaRPr lang="de-DE" sz="1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137"/>
            <a:ext cx="4680520" cy="678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4788024" y="6310481"/>
            <a:ext cx="4283968" cy="430887"/>
          </a:xfrm>
          <a:prstGeom prst="rect">
            <a:avLst/>
          </a:prstGeom>
        </p:spPr>
        <p:txBody>
          <a:bodyPr wrap="square">
            <a:spAutoFit/>
          </a:bodyPr>
          <a:lstStyle/>
          <a:p>
            <a:r>
              <a:rPr lang="de-DE" sz="1100" dirty="0">
                <a:hlinkClick r:id="rId4"/>
              </a:rPr>
              <a:t>https://www.gdi-de.org/SharedDocs/Downloads/DE/GDI-DE/GDI-DE_Architektur_3_Technik.pdf?__</a:t>
            </a:r>
            <a:r>
              <a:rPr lang="de-DE" sz="1100" dirty="0" smtClean="0">
                <a:hlinkClick r:id="rId4"/>
              </a:rPr>
              <a:t>blob=publicationFile</a:t>
            </a:r>
            <a:r>
              <a:rPr lang="de-DE" sz="1100" dirty="0" smtClean="0"/>
              <a:t> [2020-01-30]</a:t>
            </a:r>
            <a:endParaRPr lang="de-DE" sz="1100" dirty="0"/>
          </a:p>
        </p:txBody>
      </p:sp>
    </p:spTree>
    <p:extLst>
      <p:ext uri="{BB962C8B-B14F-4D97-AF65-F5344CB8AC3E}">
        <p14:creationId xmlns:p14="http://schemas.microsoft.com/office/powerpoint/2010/main" val="144899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683568" y="5373216"/>
            <a:ext cx="7704856" cy="830997"/>
          </a:xfrm>
          <a:prstGeom prst="rect">
            <a:avLst/>
          </a:prstGeom>
        </p:spPr>
        <p:txBody>
          <a:bodyPr wrap="square">
            <a:spAutoFit/>
          </a:bodyPr>
          <a:lstStyle/>
          <a:p>
            <a:r>
              <a:rPr lang="de-DE" b="1" dirty="0" smtClean="0"/>
              <a:t>Merke:</a:t>
            </a:r>
          </a:p>
          <a:p>
            <a:r>
              <a:rPr lang="de-DE" dirty="0" smtClean="0"/>
              <a:t>Geodaten = </a:t>
            </a:r>
            <a:r>
              <a:rPr lang="de-DE" dirty="0"/>
              <a:t>Geobasisdaten + </a:t>
            </a:r>
            <a:r>
              <a:rPr lang="de-DE" dirty="0" smtClean="0"/>
              <a:t>Metadaten + Geofachdaten </a:t>
            </a:r>
          </a:p>
          <a:p>
            <a:r>
              <a:rPr lang="de-DE" dirty="0" smtClean="0"/>
              <a:t>GDI </a:t>
            </a:r>
            <a:r>
              <a:rPr lang="de-DE" dirty="0"/>
              <a:t>= </a:t>
            </a:r>
            <a:r>
              <a:rPr lang="de-DE" dirty="0" smtClean="0"/>
              <a:t>Geodaten + </a:t>
            </a:r>
            <a:r>
              <a:rPr lang="de-DE" dirty="0"/>
              <a:t>Metadaten + Dienste und </a:t>
            </a:r>
            <a:r>
              <a:rPr lang="de-DE" dirty="0" smtClean="0"/>
              <a:t>Standards &amp; </a:t>
            </a:r>
            <a:r>
              <a:rPr lang="de-DE" dirty="0" smtClean="0">
                <a:solidFill>
                  <a:schemeClr val="accent1">
                    <a:lumMod val="75000"/>
                  </a:schemeClr>
                </a:solidFill>
              </a:rPr>
              <a:t>Vereinbarungen</a:t>
            </a:r>
            <a:endParaRPr lang="de-DE" dirty="0">
              <a:solidFill>
                <a:schemeClr val="accent1">
                  <a:lumMod val="75000"/>
                </a:schemeClr>
              </a:solidFill>
            </a:endParaRPr>
          </a:p>
        </p:txBody>
      </p:sp>
      <p:sp>
        <p:nvSpPr>
          <p:cNvPr id="3" name="Rechteck 2"/>
          <p:cNvSpPr/>
          <p:nvPr/>
        </p:nvSpPr>
        <p:spPr>
          <a:xfrm>
            <a:off x="701824" y="1844824"/>
            <a:ext cx="7686600" cy="1938992"/>
          </a:xfrm>
          <a:prstGeom prst="rect">
            <a:avLst/>
          </a:prstGeom>
        </p:spPr>
        <p:txBody>
          <a:bodyPr wrap="square">
            <a:spAutoFit/>
          </a:bodyPr>
          <a:lstStyle/>
          <a:p>
            <a:r>
              <a:rPr lang="de-DE" sz="2000" dirty="0"/>
              <a:t>„Eine Geodateninfrastruktur (GDI) ist eine Infrastruktur bestehend aus </a:t>
            </a:r>
            <a:r>
              <a:rPr lang="de-DE" sz="2000" dirty="0">
                <a:solidFill>
                  <a:srgbClr val="FFC000"/>
                </a:solidFill>
              </a:rPr>
              <a:t>Geodaten, Metadaten und Geodatendiensten</a:t>
            </a:r>
            <a:r>
              <a:rPr lang="de-DE" sz="2000" dirty="0"/>
              <a:t>, </a:t>
            </a:r>
            <a:r>
              <a:rPr lang="de-DE" sz="2000" dirty="0">
                <a:solidFill>
                  <a:srgbClr val="0066FF"/>
                </a:solidFill>
              </a:rPr>
              <a:t>Netzdiensten und -technologien</a:t>
            </a:r>
            <a:r>
              <a:rPr lang="de-DE" sz="2000" dirty="0"/>
              <a:t>, </a:t>
            </a:r>
            <a:r>
              <a:rPr lang="de-DE" sz="2000" dirty="0">
                <a:solidFill>
                  <a:schemeClr val="accent1">
                    <a:lumMod val="75000"/>
                  </a:schemeClr>
                </a:solidFill>
              </a:rPr>
              <a:t>Vereinbarungen</a:t>
            </a:r>
            <a:r>
              <a:rPr lang="de-DE" sz="2000" dirty="0"/>
              <a:t> über gemeinsame Nutzung, über Zugang und Verwendung sowie </a:t>
            </a:r>
            <a:r>
              <a:rPr lang="de-DE" sz="2000" dirty="0">
                <a:solidFill>
                  <a:schemeClr val="accent1">
                    <a:lumMod val="75000"/>
                  </a:schemeClr>
                </a:solidFill>
              </a:rPr>
              <a:t>Koordinierungs- und </a:t>
            </a:r>
            <a:r>
              <a:rPr lang="de-DE" sz="2000" dirty="0">
                <a:solidFill>
                  <a:srgbClr val="C00000"/>
                </a:solidFill>
              </a:rPr>
              <a:t>Überwachungsmechanismen, -prozesse und -verfahren </a:t>
            </a:r>
            <a:r>
              <a:rPr lang="de-DE" sz="2000" dirty="0"/>
              <a:t>mit dem Ziel, Geodaten verschiedener Herkunft interoperabel verfügbar zu </a:t>
            </a:r>
            <a:r>
              <a:rPr lang="de-DE" sz="2000" dirty="0" smtClean="0"/>
              <a:t>machen.“</a:t>
            </a:r>
            <a:endParaRPr lang="de-DE" sz="2000" dirty="0"/>
          </a:p>
        </p:txBody>
      </p:sp>
      <p:sp>
        <p:nvSpPr>
          <p:cNvPr id="7" name="Rechteck 6"/>
          <p:cNvSpPr/>
          <p:nvPr/>
        </p:nvSpPr>
        <p:spPr>
          <a:xfrm>
            <a:off x="1979712" y="3918540"/>
            <a:ext cx="6074676" cy="523220"/>
          </a:xfrm>
          <a:prstGeom prst="rect">
            <a:avLst/>
          </a:prstGeom>
        </p:spPr>
        <p:txBody>
          <a:bodyPr wrap="none">
            <a:spAutoFit/>
          </a:bodyPr>
          <a:lstStyle/>
          <a:p>
            <a:r>
              <a:rPr lang="de-DE" sz="1400" dirty="0"/>
              <a:t>Definition nach dem Landesgeodatenzugangsgesetz (§ 3 Abs. 5 </a:t>
            </a:r>
            <a:r>
              <a:rPr lang="de-DE" sz="1400" dirty="0" err="1"/>
              <a:t>LGeoZG</a:t>
            </a:r>
            <a:r>
              <a:rPr lang="de-DE" sz="1400" dirty="0" smtClean="0"/>
              <a:t>),</a:t>
            </a:r>
            <a:br>
              <a:rPr lang="de-DE" sz="1400" dirty="0" smtClean="0"/>
            </a:br>
            <a:r>
              <a:rPr lang="de-DE" sz="1400" dirty="0" smtClean="0"/>
              <a:t>Geoportal </a:t>
            </a:r>
            <a:r>
              <a:rPr lang="de-DE" sz="1400" dirty="0"/>
              <a:t>BW, 2019, </a:t>
            </a:r>
            <a:r>
              <a:rPr lang="de-DE" sz="1400" dirty="0">
                <a:hlinkClick r:id="rId3"/>
              </a:rPr>
              <a:t>https://</a:t>
            </a:r>
            <a:r>
              <a:rPr lang="de-DE" sz="1400" dirty="0" smtClean="0">
                <a:hlinkClick r:id="rId3"/>
              </a:rPr>
              <a:t>www.geoportal-bw.de/gdi-grundlagen</a:t>
            </a:r>
            <a:r>
              <a:rPr lang="de-DE" sz="1400" dirty="0" smtClean="0"/>
              <a:t> [2021-10-25]</a:t>
            </a:r>
            <a:endParaRPr lang="de-DE" sz="1400" dirty="0"/>
          </a:p>
        </p:txBody>
      </p:sp>
      <p:pic>
        <p:nvPicPr>
          <p:cNvPr id="9"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132856"/>
            <a:ext cx="335012"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408" y="2531571"/>
            <a:ext cx="335012"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2930286"/>
            <a:ext cx="335012"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behr\AppData\Local\Temp\SNAGHTML8867c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4408" y="3419421"/>
            <a:ext cx="333375"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61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Topologie der Metadatenkataloge</a:t>
            </a:r>
          </a:p>
        </p:txBody>
      </p:sp>
      <p:sp>
        <p:nvSpPr>
          <p:cNvPr id="8" name="Rechteck 7"/>
          <p:cNvSpPr/>
          <p:nvPr/>
        </p:nvSpPr>
        <p:spPr>
          <a:xfrm>
            <a:off x="611560" y="6165304"/>
            <a:ext cx="7884368" cy="461665"/>
          </a:xfrm>
          <a:prstGeom prst="rect">
            <a:avLst/>
          </a:prstGeom>
        </p:spPr>
        <p:txBody>
          <a:bodyPr wrap="square">
            <a:spAutoFit/>
          </a:bodyPr>
          <a:lstStyle/>
          <a:p>
            <a:r>
              <a:rPr lang="de-DE" sz="1200" dirty="0"/>
              <a:t>http://www.geoportal.de/SharedDocs/Downloads/DE/GDI-DE/Dokumente/Architektur_GDI_DE_Konventionen_Metadaten_v1_2_0.pdf?__blob=publicationFile</a:t>
            </a:r>
          </a:p>
        </p:txBody>
      </p:sp>
      <p:pic>
        <p:nvPicPr>
          <p:cNvPr id="1026" name="Picture 2" descr="C:\Users\behr\AppData\Local\Temp\SNAGHTML5434e7b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70924"/>
            <a:ext cx="60579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12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80898" name="Rectangle 2"/>
          <p:cNvSpPr>
            <a:spLocks noGrp="1" noChangeArrowheads="1"/>
          </p:cNvSpPr>
          <p:nvPr>
            <p:ph type="title" idx="4294967295"/>
          </p:nvPr>
        </p:nvSpPr>
        <p:spPr>
          <a:xfrm>
            <a:off x="722313" y="2138363"/>
            <a:ext cx="7772400" cy="1362075"/>
          </a:xfrm>
        </p:spPr>
        <p:txBody>
          <a:bodyPr/>
          <a:lstStyle/>
          <a:p>
            <a:pPr algn="r" eaLnBrk="1" hangingPunct="1"/>
            <a:r>
              <a:rPr lang="de-DE" dirty="0" smtClean="0">
                <a:solidFill>
                  <a:srgbClr val="000066"/>
                </a:solidFill>
                <a:effectLst>
                  <a:outerShdw blurRad="38100" dist="38100" dir="2700000" algn="tl">
                    <a:srgbClr val="C0C0C0"/>
                  </a:outerShdw>
                </a:effectLst>
                <a:latin typeface="+mj-lt"/>
              </a:rPr>
              <a:t>GDI Baden-Württemberg</a:t>
            </a:r>
            <a:br>
              <a:rPr lang="de-DE" dirty="0" smtClean="0">
                <a:solidFill>
                  <a:srgbClr val="000066"/>
                </a:solidFill>
                <a:effectLst>
                  <a:outerShdw blurRad="38100" dist="38100" dir="2700000" algn="tl">
                    <a:srgbClr val="C0C0C0"/>
                  </a:outerShdw>
                </a:effectLst>
                <a:latin typeface="+mj-lt"/>
              </a:rPr>
            </a:br>
            <a:r>
              <a:rPr lang="de-DE" dirty="0" smtClean="0">
                <a:solidFill>
                  <a:srgbClr val="000066"/>
                </a:solidFill>
                <a:effectLst>
                  <a:outerShdw blurRad="38100" dist="38100" dir="2700000" algn="tl">
                    <a:srgbClr val="C0C0C0"/>
                  </a:outerShdw>
                </a:effectLst>
                <a:latin typeface="+mj-lt"/>
              </a:rPr>
              <a:t/>
            </a:r>
            <a:br>
              <a:rPr lang="de-DE" dirty="0" smtClean="0">
                <a:solidFill>
                  <a:srgbClr val="000066"/>
                </a:solidFill>
                <a:effectLst>
                  <a:outerShdw blurRad="38100" dist="38100" dir="2700000" algn="tl">
                    <a:srgbClr val="C0C0C0"/>
                  </a:outerShdw>
                </a:effectLst>
                <a:latin typeface="+mj-lt"/>
              </a:rPr>
            </a:br>
            <a:r>
              <a:rPr lang="de-DE" dirty="0"/>
              <a:t>http://</a:t>
            </a:r>
            <a:r>
              <a:rPr lang="de-DE" dirty="0" smtClean="0"/>
              <a:t>www.geoportal-bw.de/</a:t>
            </a:r>
            <a:r>
              <a:rPr lang="de-DE" dirty="0"/>
              <a:t/>
            </a:r>
            <a:br>
              <a:rPr lang="de-DE" dirty="0"/>
            </a:br>
            <a:endParaRPr lang="de-DE" altLang="de-DE" dirty="0">
              <a:solidFill>
                <a:srgbClr val="000066"/>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4171890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92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rot="16200000">
            <a:off x="6975798" y="3699562"/>
            <a:ext cx="4048031" cy="338554"/>
          </a:xfrm>
          <a:prstGeom prst="rect">
            <a:avLst/>
          </a:prstGeom>
        </p:spPr>
        <p:txBody>
          <a:bodyPr wrap="none">
            <a:spAutoFit/>
          </a:bodyPr>
          <a:lstStyle/>
          <a:p>
            <a:r>
              <a:rPr lang="de-DE" dirty="0"/>
              <a:t>https://zk.geoportal-bw.de/aufbau-der-gdi-bw</a:t>
            </a:r>
          </a:p>
        </p:txBody>
      </p:sp>
    </p:spTree>
    <p:extLst>
      <p:ext uri="{BB962C8B-B14F-4D97-AF65-F5344CB8AC3E}">
        <p14:creationId xmlns:p14="http://schemas.microsoft.com/office/powerpoint/2010/main" val="792055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Organisatorischer Aufbau GDI-BW</a:t>
            </a:r>
            <a:endParaRPr lang="de-DE"/>
          </a:p>
        </p:txBody>
      </p:sp>
      <p:sp>
        <p:nvSpPr>
          <p:cNvPr id="3" name="Inhaltsplatzhalter 2"/>
          <p:cNvSpPr>
            <a:spLocks noGrp="1"/>
          </p:cNvSpPr>
          <p:nvPr>
            <p:ph idx="1"/>
          </p:nvPr>
        </p:nvSpPr>
        <p:spPr/>
        <p:txBody>
          <a:bodyPr/>
          <a:lstStyle/>
          <a:p>
            <a:r>
              <a:rPr lang="de-DE" dirty="0"/>
              <a:t>Federführung für den Aufbau und den Betrieb der Geodateninfrastruktur Baden-Württemberg (GDI-BW) liegt </a:t>
            </a:r>
            <a:r>
              <a:rPr lang="de-DE" dirty="0" smtClean="0"/>
              <a:t>beim </a:t>
            </a:r>
            <a:r>
              <a:rPr lang="de-DE" b="1" dirty="0"/>
              <a:t>Ministerium für Landesentwicklung und Wohnen (MLW)</a:t>
            </a:r>
            <a:r>
              <a:rPr lang="de-DE" dirty="0"/>
              <a:t> </a:t>
            </a:r>
            <a:r>
              <a:rPr lang="de-DE" dirty="0" smtClean="0"/>
              <a:t>(vormals beim </a:t>
            </a:r>
            <a:r>
              <a:rPr lang="de-DE" b="1" dirty="0"/>
              <a:t>Ministerium für Ländlichen Raum und Verbraucherschutz Baden-Württemberg (MLR</a:t>
            </a:r>
            <a:r>
              <a:rPr lang="de-DE" b="1" dirty="0" smtClean="0"/>
              <a:t>))</a:t>
            </a:r>
            <a:r>
              <a:rPr lang="de-DE" dirty="0" smtClean="0"/>
              <a:t>. </a:t>
            </a:r>
            <a:r>
              <a:rPr lang="de-DE" dirty="0"/>
              <a:t>Die GDI-BW bezieht die </a:t>
            </a:r>
            <a:r>
              <a:rPr lang="de-DE" b="1" dirty="0"/>
              <a:t>Landesverwaltung</a:t>
            </a:r>
            <a:r>
              <a:rPr lang="de-DE" dirty="0"/>
              <a:t>, den </a:t>
            </a:r>
            <a:r>
              <a:rPr lang="de-DE" b="1" dirty="0"/>
              <a:t>kommunalen Bereich</a:t>
            </a:r>
            <a:r>
              <a:rPr lang="de-DE" dirty="0"/>
              <a:t>, die </a:t>
            </a:r>
            <a:r>
              <a:rPr lang="de-DE" b="1" dirty="0"/>
              <a:t>Wirtschaft </a:t>
            </a:r>
            <a:r>
              <a:rPr lang="de-DE" dirty="0"/>
              <a:t>und die </a:t>
            </a:r>
            <a:r>
              <a:rPr lang="de-DE" b="1" dirty="0"/>
              <a:t>Wissenschaft </a:t>
            </a:r>
            <a:r>
              <a:rPr lang="de-DE" dirty="0"/>
              <a:t>ein. Zur Koordinierung dieses umfassenden Vorhabens hat das MLR eine geeignete Organisationsstruktur ins Leben </a:t>
            </a:r>
            <a:r>
              <a:rPr lang="de-DE" dirty="0" smtClean="0"/>
              <a:t>gerufen:</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4005064"/>
            <a:ext cx="7370763"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8256588" y="4515306"/>
            <a:ext cx="1008112" cy="523220"/>
          </a:xfrm>
          <a:prstGeom prst="rect">
            <a:avLst/>
          </a:prstGeom>
          <a:noFill/>
        </p:spPr>
        <p:txBody>
          <a:bodyPr wrap="square" rtlCol="0">
            <a:spAutoFit/>
          </a:bodyPr>
          <a:lstStyle/>
          <a:p>
            <a:r>
              <a:rPr lang="de-DE" sz="1400" dirty="0" smtClean="0"/>
              <a:t>Vertreter der HFT</a:t>
            </a:r>
            <a:endParaRPr lang="de-DE" sz="1400" dirty="0"/>
          </a:p>
        </p:txBody>
      </p:sp>
    </p:spTree>
    <p:extLst>
      <p:ext uri="{BB962C8B-B14F-4D97-AF65-F5344CB8AC3E}">
        <p14:creationId xmlns:p14="http://schemas.microsoft.com/office/powerpoint/2010/main" val="3995746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Geodatenbasis BW</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58008"/>
            <a:ext cx="743743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905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Aspekte des Rechtemanagements</a:t>
            </a:r>
            <a:endParaRPr lang="de-DE" dirty="0"/>
          </a:p>
        </p:txBody>
      </p:sp>
      <p:sp>
        <p:nvSpPr>
          <p:cNvPr id="3" name="Inhaltsplatzhalter 2"/>
          <p:cNvSpPr>
            <a:spLocks noGrp="1"/>
          </p:cNvSpPr>
          <p:nvPr>
            <p:ph idx="1"/>
          </p:nvPr>
        </p:nvSpPr>
        <p:spPr/>
        <p:txBody>
          <a:bodyPr/>
          <a:lstStyle/>
          <a:p>
            <a:r>
              <a:rPr lang="de-DE" dirty="0" smtClean="0"/>
              <a:t>Grundlage: Geodatenzugangs- </a:t>
            </a:r>
            <a:r>
              <a:rPr lang="de-DE" dirty="0"/>
              <a:t>und </a:t>
            </a:r>
            <a:r>
              <a:rPr lang="de-DE" dirty="0" smtClean="0"/>
              <a:t>Geodateninfrastrukturgesetze, jedoch:</a:t>
            </a:r>
          </a:p>
          <a:p>
            <a:r>
              <a:rPr lang="de-DE" i="1" dirty="0" smtClean="0"/>
              <a:t>Öffentlicher Zugang </a:t>
            </a:r>
            <a:r>
              <a:rPr lang="de-DE" i="1" dirty="0"/>
              <a:t>zu </a:t>
            </a:r>
            <a:r>
              <a:rPr lang="de-DE" i="1" dirty="0" smtClean="0"/>
              <a:t>Geodaten </a:t>
            </a:r>
            <a:r>
              <a:rPr lang="de-DE" i="1" dirty="0"/>
              <a:t>kann </a:t>
            </a:r>
            <a:r>
              <a:rPr lang="de-DE" i="1" dirty="0" smtClean="0"/>
              <a:t>wegen </a:t>
            </a:r>
            <a:r>
              <a:rPr lang="de-DE" i="1" dirty="0"/>
              <a:t>in Teilen </a:t>
            </a:r>
            <a:r>
              <a:rPr lang="de-DE" i="1" dirty="0" smtClean="0"/>
              <a:t>beschränkt werden</a:t>
            </a:r>
            <a:r>
              <a:rPr lang="de-DE" i="1" dirty="0"/>
              <a:t>, insbesondere auf Grund</a:t>
            </a:r>
          </a:p>
          <a:p>
            <a:pPr lvl="1"/>
            <a:r>
              <a:rPr lang="de-DE" i="1" dirty="0" smtClean="0"/>
              <a:t>von </a:t>
            </a:r>
            <a:r>
              <a:rPr lang="de-DE" i="1" dirty="0"/>
              <a:t>staatlichen Sicherheitsinteressen (z. B. Verteidigung, internationale Beziehungen),</a:t>
            </a:r>
          </a:p>
          <a:p>
            <a:pPr lvl="1"/>
            <a:r>
              <a:rPr lang="de-DE" i="1" dirty="0" smtClean="0"/>
              <a:t>von </a:t>
            </a:r>
            <a:r>
              <a:rPr lang="de-DE" i="1" dirty="0"/>
              <a:t>Rechtsstaatsprinzipien (z. B. Daten in laufenden Gerichtsverfahren),</a:t>
            </a:r>
          </a:p>
          <a:p>
            <a:pPr lvl="1"/>
            <a:r>
              <a:rPr lang="de-DE" i="1" dirty="0" smtClean="0"/>
              <a:t>des </a:t>
            </a:r>
            <a:r>
              <a:rPr lang="de-DE" i="1" dirty="0"/>
              <a:t>Schutzbedarfs öffentlicher Güter (z. B. Schutz von sensiblen Umweltbereichen),</a:t>
            </a:r>
          </a:p>
          <a:p>
            <a:pPr lvl="1"/>
            <a:r>
              <a:rPr lang="de-DE" i="1" dirty="0" smtClean="0"/>
              <a:t>von </a:t>
            </a:r>
            <a:r>
              <a:rPr lang="de-DE" i="1" dirty="0"/>
              <a:t>Datenschutzbelangen (bei Angaben über Verhältnisse natürlicher Personen),</a:t>
            </a:r>
          </a:p>
          <a:p>
            <a:pPr lvl="1"/>
            <a:r>
              <a:rPr lang="de-DE" i="1" dirty="0" smtClean="0"/>
              <a:t>des </a:t>
            </a:r>
            <a:r>
              <a:rPr lang="de-DE" i="1" dirty="0"/>
              <a:t>Urheberrechts Dritter (bei von Dritten bezogenen Daten),</a:t>
            </a:r>
          </a:p>
          <a:p>
            <a:pPr lvl="1"/>
            <a:r>
              <a:rPr lang="de-DE" i="1" dirty="0" smtClean="0"/>
              <a:t>von </a:t>
            </a:r>
            <a:r>
              <a:rPr lang="de-DE" i="1" dirty="0"/>
              <a:t>Betriebs- und Geschäftsgeheimnissen (z. B. Daten über Unternehmen),</a:t>
            </a:r>
          </a:p>
          <a:p>
            <a:pPr lvl="1"/>
            <a:r>
              <a:rPr lang="de-DE" i="1" dirty="0" smtClean="0"/>
              <a:t>von </a:t>
            </a:r>
            <a:r>
              <a:rPr lang="de-DE" i="1" dirty="0"/>
              <a:t>Steuer- und Statistikgeheimnissen Dritter und</a:t>
            </a:r>
          </a:p>
          <a:p>
            <a:pPr lvl="1"/>
            <a:r>
              <a:rPr lang="de-DE" i="1" dirty="0" smtClean="0"/>
              <a:t>von </a:t>
            </a:r>
            <a:r>
              <a:rPr lang="de-DE" i="1" dirty="0"/>
              <a:t>Entgeltregelungen, nach denen der Zugang nur gegen Geldleistung erfolgt.</a:t>
            </a:r>
          </a:p>
        </p:txBody>
      </p:sp>
      <p:sp>
        <p:nvSpPr>
          <p:cNvPr id="5" name="Rechteck 4"/>
          <p:cNvSpPr/>
          <p:nvPr/>
        </p:nvSpPr>
        <p:spPr>
          <a:xfrm>
            <a:off x="1043608" y="6381328"/>
            <a:ext cx="7178568" cy="430887"/>
          </a:xfrm>
          <a:prstGeom prst="rect">
            <a:avLst/>
          </a:prstGeom>
        </p:spPr>
        <p:txBody>
          <a:bodyPr wrap="none">
            <a:spAutoFit/>
          </a:bodyPr>
          <a:lstStyle/>
          <a:p>
            <a:r>
              <a:rPr lang="de-DE" sz="1100" dirty="0"/>
              <a:t>Quelle: Arbeitskreis Architektur (</a:t>
            </a:r>
            <a:r>
              <a:rPr lang="de-DE" sz="1100" dirty="0" smtClean="0"/>
              <a:t>2019):  </a:t>
            </a:r>
            <a:r>
              <a:rPr lang="de-DE" sz="1100" dirty="0"/>
              <a:t>Architektur der GDI-DE – Ziele und Grundlagen. Version 3.1.2</a:t>
            </a:r>
            <a:r>
              <a:rPr lang="de-DE" dirty="0"/>
              <a:t/>
            </a:r>
            <a:br>
              <a:rPr lang="de-DE" dirty="0"/>
            </a:br>
            <a:r>
              <a:rPr lang="de-DE" sz="1100" dirty="0" smtClean="0"/>
              <a:t>https</a:t>
            </a:r>
            <a:r>
              <a:rPr lang="de-DE" sz="1100" dirty="0"/>
              <a:t>://www.gdi-de.org/sites/default/files/2020-03/Architektur_Ziele_und_Grundlagen_v3_1_2.pdf </a:t>
            </a:r>
            <a:r>
              <a:rPr lang="de-DE" sz="1100" dirty="0" smtClean="0"/>
              <a:t>Kap. 5.1 [2021-12-15]</a:t>
            </a:r>
            <a:endParaRPr lang="de-DE" sz="1100" dirty="0"/>
          </a:p>
        </p:txBody>
      </p:sp>
      <p:sp>
        <p:nvSpPr>
          <p:cNvPr id="4" name="Rechteck 3"/>
          <p:cNvSpPr/>
          <p:nvPr/>
        </p:nvSpPr>
        <p:spPr>
          <a:xfrm>
            <a:off x="4644008" y="1290075"/>
            <a:ext cx="4392488" cy="276999"/>
          </a:xfrm>
          <a:prstGeom prst="rect">
            <a:avLst/>
          </a:prstGeom>
        </p:spPr>
        <p:txBody>
          <a:bodyPr wrap="square">
            <a:spAutoFit/>
          </a:bodyPr>
          <a:lstStyle/>
          <a:p>
            <a:r>
              <a:rPr lang="de-DE" sz="1200" dirty="0" smtClean="0"/>
              <a:t>http</a:t>
            </a:r>
            <a:r>
              <a:rPr lang="de-DE" sz="1200" dirty="0"/>
              <a:t>://www.gesetze-im-internet.de/bundesrecht/geozg/gesamt.pdf</a:t>
            </a:r>
          </a:p>
        </p:txBody>
      </p:sp>
    </p:spTree>
    <p:extLst>
      <p:ext uri="{BB962C8B-B14F-4D97-AF65-F5344CB8AC3E}">
        <p14:creationId xmlns:p14="http://schemas.microsoft.com/office/powerpoint/2010/main" val="152269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80898" name="Rectangle 2"/>
          <p:cNvSpPr>
            <a:spLocks noGrp="1" noChangeArrowheads="1"/>
          </p:cNvSpPr>
          <p:nvPr>
            <p:ph type="title" idx="4294967295"/>
          </p:nvPr>
        </p:nvSpPr>
        <p:spPr>
          <a:xfrm>
            <a:off x="722313" y="2138363"/>
            <a:ext cx="7772400" cy="1362075"/>
          </a:xfrm>
        </p:spPr>
        <p:txBody>
          <a:bodyPr/>
          <a:lstStyle/>
          <a:p>
            <a:pPr algn="r" eaLnBrk="1" hangingPunct="1"/>
            <a:r>
              <a:rPr lang="de-DE" dirty="0">
                <a:effectLst>
                  <a:outerShdw blurRad="38100" dist="38100" dir="2700000" algn="tl">
                    <a:srgbClr val="C0C0C0"/>
                  </a:outerShdw>
                </a:effectLst>
              </a:rPr>
              <a:t>Weitere </a:t>
            </a:r>
            <a:r>
              <a:rPr lang="de-DE" dirty="0" smtClean="0">
                <a:effectLst>
                  <a:outerShdw blurRad="38100" dist="38100" dir="2700000" algn="tl">
                    <a:srgbClr val="C0C0C0"/>
                  </a:outerShdw>
                </a:effectLst>
              </a:rPr>
              <a:t>europäische/internationale </a:t>
            </a:r>
            <a:r>
              <a:rPr lang="de-DE" dirty="0">
                <a:effectLst>
                  <a:outerShdw blurRad="38100" dist="38100" dir="2700000" algn="tl">
                    <a:srgbClr val="C0C0C0"/>
                  </a:outerShdw>
                </a:effectLst>
              </a:rPr>
              <a:t>Geoinformationsinfrastrukturen </a:t>
            </a:r>
          </a:p>
        </p:txBody>
      </p:sp>
    </p:spTree>
    <p:extLst>
      <p:ext uri="{BB962C8B-B14F-4D97-AF65-F5344CB8AC3E}">
        <p14:creationId xmlns:p14="http://schemas.microsoft.com/office/powerpoint/2010/main" val="2493547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DE" smtClean="0"/>
              <a:t>siehe separate Präsentation</a:t>
            </a:r>
            <a:endParaRPr lang="de-DE" dirty="0"/>
          </a:p>
        </p:txBody>
      </p:sp>
      <p:sp>
        <p:nvSpPr>
          <p:cNvPr id="5" name="Textplatzhalter 4"/>
          <p:cNvSpPr>
            <a:spLocks noGrp="1"/>
          </p:cNvSpPr>
          <p:nvPr>
            <p:ph type="body" idx="1"/>
          </p:nvPr>
        </p:nvSpPr>
        <p:spPr/>
        <p:txBody>
          <a:bodyPr/>
          <a:lstStyle/>
          <a:p>
            <a:r>
              <a:rPr lang="de-DE"/>
              <a:t>INSPIRE</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545784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Copernicus</a:t>
            </a:r>
          </a:p>
        </p:txBody>
      </p:sp>
      <p:sp>
        <p:nvSpPr>
          <p:cNvPr id="3" name="Inhaltsplatzhalter 2"/>
          <p:cNvSpPr>
            <a:spLocks noGrp="1"/>
          </p:cNvSpPr>
          <p:nvPr>
            <p:ph idx="1"/>
          </p:nvPr>
        </p:nvSpPr>
        <p:spPr/>
        <p:txBody>
          <a:bodyPr/>
          <a:lstStyle/>
          <a:p>
            <a:r>
              <a:rPr lang="de-DE" dirty="0"/>
              <a:t>(ehemals GMES - Global Monitoring </a:t>
            </a:r>
            <a:r>
              <a:rPr lang="de-DE" dirty="0" err="1"/>
              <a:t>for</a:t>
            </a:r>
            <a:r>
              <a:rPr lang="de-DE" dirty="0"/>
              <a:t> Environment </a:t>
            </a:r>
            <a:r>
              <a:rPr lang="de-DE" dirty="0" err="1"/>
              <a:t>and</a:t>
            </a:r>
            <a:r>
              <a:rPr lang="de-DE" dirty="0"/>
              <a:t> Security)</a:t>
            </a:r>
          </a:p>
          <a:p>
            <a:pPr lvl="1"/>
            <a:r>
              <a:rPr lang="de-DE" dirty="0"/>
              <a:t>von Europäischen Kommission (EU) und der Europäischen Weltraumorganisation (ESA) 1998 gegründet</a:t>
            </a:r>
          </a:p>
          <a:p>
            <a:pPr lvl="1"/>
            <a:r>
              <a:rPr lang="de-DE" dirty="0"/>
              <a:t>Ziel: </a:t>
            </a:r>
            <a:endParaRPr lang="de-DE" dirty="0" smtClean="0"/>
          </a:p>
          <a:p>
            <a:pPr lvl="2"/>
            <a:r>
              <a:rPr lang="de-DE" dirty="0" smtClean="0"/>
              <a:t>Aufbau </a:t>
            </a:r>
            <a:r>
              <a:rPr lang="de-DE" dirty="0"/>
              <a:t>einer eigenständigen europäischen Einrichtung für Umweltbeobachtung und Sicherheit. </a:t>
            </a:r>
          </a:p>
          <a:p>
            <a:pPr lvl="2"/>
            <a:r>
              <a:rPr lang="de-DE" b="1" dirty="0" smtClean="0"/>
              <a:t>Zusammenführung raumgestützte </a:t>
            </a:r>
            <a:r>
              <a:rPr lang="de-DE" b="1" dirty="0"/>
              <a:t>und terrestrischen </a:t>
            </a:r>
            <a:r>
              <a:rPr lang="de-DE" b="1" dirty="0" err="1"/>
              <a:t>Monitoringsysteme</a:t>
            </a:r>
            <a:r>
              <a:rPr lang="de-DE" b="1" dirty="0"/>
              <a:t> </a:t>
            </a:r>
            <a:endParaRPr lang="de-DE" b="1" dirty="0" smtClean="0"/>
          </a:p>
          <a:p>
            <a:pPr lvl="2"/>
            <a:r>
              <a:rPr lang="de-DE" dirty="0" smtClean="0"/>
              <a:t>Aufdecken </a:t>
            </a:r>
            <a:r>
              <a:rPr lang="de-DE" dirty="0"/>
              <a:t>und </a:t>
            </a:r>
            <a:r>
              <a:rPr lang="de-DE" dirty="0" smtClean="0"/>
              <a:t>Schließen von Datenlücken. </a:t>
            </a:r>
          </a:p>
          <a:p>
            <a:pPr lvl="1"/>
            <a:r>
              <a:rPr lang="de-DE" dirty="0" smtClean="0"/>
              <a:t>Dies </a:t>
            </a:r>
            <a:r>
              <a:rPr lang="de-DE" dirty="0"/>
              <a:t>wird im Rahmen von Pilotprojekten (GMES Service Elements) erreicht. Seit dem GMES-Forum am 16. September 2008 in Lille heißt das GMES Projekt </a:t>
            </a:r>
            <a:r>
              <a:rPr lang="de-DE" dirty="0" smtClean="0"/>
              <a:t>„</a:t>
            </a:r>
            <a:r>
              <a:rPr lang="de-DE" dirty="0"/>
              <a:t>K</a:t>
            </a:r>
            <a:r>
              <a:rPr lang="de-DE" dirty="0" smtClean="0"/>
              <a:t>opernikus – </a:t>
            </a:r>
            <a:r>
              <a:rPr lang="de-DE" dirty="0" err="1" smtClean="0"/>
              <a:t>Observing</a:t>
            </a:r>
            <a:r>
              <a:rPr lang="de-DE" dirty="0" smtClean="0"/>
              <a:t> </a:t>
            </a:r>
            <a:r>
              <a:rPr lang="de-DE" dirty="0" err="1" smtClean="0"/>
              <a:t>our</a:t>
            </a:r>
            <a:r>
              <a:rPr lang="de-DE" dirty="0" smtClean="0"/>
              <a:t> planet </a:t>
            </a:r>
            <a:r>
              <a:rPr lang="de-DE" dirty="0" err="1" smtClean="0"/>
              <a:t>for</a:t>
            </a:r>
            <a:r>
              <a:rPr lang="de-DE" dirty="0" smtClean="0"/>
              <a:t> a </a:t>
            </a:r>
            <a:r>
              <a:rPr lang="de-DE" dirty="0" err="1" smtClean="0"/>
              <a:t>safer</a:t>
            </a:r>
            <a:r>
              <a:rPr lang="de-DE" dirty="0" smtClean="0"/>
              <a:t> </a:t>
            </a:r>
            <a:r>
              <a:rPr lang="de-DE" dirty="0" err="1" smtClean="0"/>
              <a:t>world</a:t>
            </a:r>
            <a:r>
              <a:rPr lang="de-DE" dirty="0"/>
              <a:t>“ (</a:t>
            </a:r>
            <a:r>
              <a:rPr lang="de-DE" sz="1200" dirty="0"/>
              <a:t>https://www.esa.int/Applications/Observing_the_Earth/Kopernikus_observing_our_planet_for_a_safer_world</a:t>
            </a:r>
            <a:r>
              <a:rPr lang="de-DE" dirty="0"/>
              <a:t>). </a:t>
            </a:r>
            <a:endParaRPr lang="de-DE" dirty="0" smtClean="0"/>
          </a:p>
          <a:p>
            <a:pPr lvl="1"/>
            <a:r>
              <a:rPr lang="de-DE" dirty="0"/>
              <a:t>GMES wurde im Dezember 2012 in Copernicus umbenannt. </a:t>
            </a:r>
            <a:r>
              <a:rPr lang="de-DE" sz="1200" dirty="0"/>
              <a:t>https://de.wikipedia.org/wiki/Copernicus_(Erdbeobachtungsprogramm)</a:t>
            </a:r>
            <a:endParaRPr 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4130393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a:t>
            </a:r>
            <a:r>
              <a:rPr lang="de-DE" dirty="0" err="1" smtClean="0"/>
              <a:t>opernikus</a:t>
            </a:r>
            <a:r>
              <a:rPr lang="de-DE" dirty="0" smtClean="0"/>
              <a:t>: Dienste</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86b82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6917077" cy="4361239"/>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rot="16200000">
            <a:off x="6705053" y="3252974"/>
            <a:ext cx="3849324" cy="338554"/>
          </a:xfrm>
          <a:prstGeom prst="rect">
            <a:avLst/>
          </a:prstGeom>
        </p:spPr>
        <p:txBody>
          <a:bodyPr wrap="none">
            <a:spAutoFit/>
          </a:bodyPr>
          <a:lstStyle/>
          <a:p>
            <a:r>
              <a:rPr lang="de-DE" dirty="0">
                <a:hlinkClick r:id="rId3"/>
              </a:rPr>
              <a:t>https://www.d-copernicus.de</a:t>
            </a:r>
            <a:r>
              <a:rPr lang="de-DE" dirty="0" smtClean="0">
                <a:hlinkClick r:id="rId3"/>
              </a:rPr>
              <a:t>/</a:t>
            </a:r>
            <a:r>
              <a:rPr lang="de-DE" dirty="0" smtClean="0"/>
              <a:t> [2021-12-15]</a:t>
            </a:r>
            <a:endParaRPr lang="de-DE" dirty="0"/>
          </a:p>
        </p:txBody>
      </p:sp>
    </p:spTree>
    <p:extLst>
      <p:ext uri="{BB962C8B-B14F-4D97-AF65-F5344CB8AC3E}">
        <p14:creationId xmlns:p14="http://schemas.microsoft.com/office/powerpoint/2010/main" val="359285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Bestandteile</a:t>
            </a:r>
            <a:endParaRPr lang="de-DE" dirty="0"/>
          </a:p>
        </p:txBody>
      </p:sp>
      <p:sp>
        <p:nvSpPr>
          <p:cNvPr id="3" name="Inhaltsplatzhalter 2"/>
          <p:cNvSpPr>
            <a:spLocks noGrp="1"/>
          </p:cNvSpPr>
          <p:nvPr>
            <p:ph idx="1"/>
          </p:nvPr>
        </p:nvSpPr>
        <p:spPr/>
        <p:txBody>
          <a:bodyPr/>
          <a:lstStyle/>
          <a:p>
            <a:r>
              <a:rPr lang="de-DE" dirty="0" err="1">
                <a:solidFill>
                  <a:srgbClr val="FFC000"/>
                </a:solidFill>
              </a:rPr>
              <a:t>Geodaten</a:t>
            </a:r>
            <a:r>
              <a:rPr lang="de-DE" dirty="0">
                <a:solidFill>
                  <a:srgbClr val="FFC000"/>
                </a:solidFill>
              </a:rPr>
              <a:t>, Metadaten und Geodatendiensten</a:t>
            </a:r>
            <a:r>
              <a:rPr lang="de-DE" dirty="0"/>
              <a:t>, </a:t>
            </a:r>
            <a:endParaRPr lang="de-DE" dirty="0" smtClean="0"/>
          </a:p>
          <a:p>
            <a:endParaRPr lang="de-DE" dirty="0">
              <a:solidFill>
                <a:srgbClr val="0066FF"/>
              </a:solidFill>
            </a:endParaRPr>
          </a:p>
          <a:p>
            <a:r>
              <a:rPr lang="de-DE" dirty="0" smtClean="0">
                <a:solidFill>
                  <a:srgbClr val="0066FF"/>
                </a:solidFill>
              </a:rPr>
              <a:t>Netzdiensten </a:t>
            </a:r>
            <a:r>
              <a:rPr lang="de-DE" dirty="0">
                <a:solidFill>
                  <a:srgbClr val="0066FF"/>
                </a:solidFill>
              </a:rPr>
              <a:t>und -technologien</a:t>
            </a:r>
            <a:r>
              <a:rPr lang="de-DE" dirty="0"/>
              <a:t>, </a:t>
            </a:r>
            <a:endParaRPr lang="de-DE" dirty="0" smtClean="0"/>
          </a:p>
          <a:p>
            <a:endParaRPr lang="de-DE" dirty="0" smtClean="0"/>
          </a:p>
          <a:p>
            <a:r>
              <a:rPr lang="de-DE" dirty="0" smtClean="0">
                <a:solidFill>
                  <a:schemeClr val="accent1">
                    <a:lumMod val="75000"/>
                  </a:schemeClr>
                </a:solidFill>
              </a:rPr>
              <a:t>Vereinbarungen</a:t>
            </a:r>
            <a:r>
              <a:rPr lang="de-DE" dirty="0"/>
              <a:t>,</a:t>
            </a:r>
            <a:endParaRPr lang="de-DE" dirty="0" smtClean="0"/>
          </a:p>
          <a:p>
            <a:endParaRPr lang="de-DE" dirty="0" smtClean="0">
              <a:solidFill>
                <a:schemeClr val="accent1">
                  <a:lumMod val="75000"/>
                </a:schemeClr>
              </a:solidFill>
            </a:endParaRPr>
          </a:p>
          <a:p>
            <a:r>
              <a:rPr lang="de-DE" dirty="0" smtClean="0">
                <a:solidFill>
                  <a:srgbClr val="C00000"/>
                </a:solidFill>
              </a:rPr>
              <a:t>Koordinierungs- </a:t>
            </a:r>
            <a:r>
              <a:rPr lang="de-DE" dirty="0">
                <a:solidFill>
                  <a:srgbClr val="C00000"/>
                </a:solidFill>
              </a:rPr>
              <a:t>und Überwachungsmechanismen, -prozesse und -verfahren</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700808"/>
            <a:ext cx="335012"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2348880"/>
            <a:ext cx="335012"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2930286"/>
            <a:ext cx="335012" cy="3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behr\AppData\Local\Temp\SNAGHTML8867c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561581"/>
            <a:ext cx="333375"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56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Copernicus: Beobachtungen</a:t>
            </a:r>
            <a:endParaRPr lang="de-DE" dirty="0"/>
          </a:p>
        </p:txBody>
      </p:sp>
      <p:sp>
        <p:nvSpPr>
          <p:cNvPr id="5" name="Inhaltsplatzhalter 4"/>
          <p:cNvSpPr>
            <a:spLocks noGrp="1"/>
          </p:cNvSpPr>
          <p:nvPr>
            <p:ph sz="half" idx="1"/>
          </p:nvPr>
        </p:nvSpPr>
        <p:spPr>
          <a:xfrm>
            <a:off x="682625" y="3350096"/>
            <a:ext cx="3662363" cy="3175248"/>
          </a:xfrm>
        </p:spPr>
        <p:txBody>
          <a:bodyPr/>
          <a:lstStyle/>
          <a:p>
            <a:r>
              <a:rPr lang="de-DE" dirty="0"/>
              <a:t>Copernicus </a:t>
            </a:r>
            <a:r>
              <a:rPr lang="de-DE" dirty="0" err="1" smtClean="0"/>
              <a:t>Sentinels</a:t>
            </a:r>
            <a:r>
              <a:rPr lang="de-DE" dirty="0"/>
              <a:t/>
            </a:r>
            <a:br>
              <a:rPr lang="de-DE" dirty="0"/>
            </a:br>
            <a:r>
              <a:rPr lang="de-DE" sz="1200" dirty="0"/>
              <a:t>https://www.d-copernicus.de/daten/satelliten/</a:t>
            </a:r>
            <a:endParaRPr lang="de-DE" dirty="0"/>
          </a:p>
          <a:p>
            <a:endParaRPr lang="de-DE" dirty="0"/>
          </a:p>
          <a:p>
            <a:r>
              <a:rPr lang="de-DE" dirty="0"/>
              <a:t>Weitere </a:t>
            </a:r>
            <a:r>
              <a:rPr lang="de-DE" dirty="0" smtClean="0"/>
              <a:t>Missionen:</a:t>
            </a:r>
          </a:p>
          <a:p>
            <a:pPr lvl="1"/>
            <a:r>
              <a:rPr lang="de-DE" dirty="0" smtClean="0"/>
              <a:t>Nationale Raumfahrtprogramme</a:t>
            </a:r>
            <a:r>
              <a:rPr lang="de-DE" dirty="0"/>
              <a:t>,</a:t>
            </a:r>
          </a:p>
          <a:p>
            <a:pPr lvl="1"/>
            <a:r>
              <a:rPr lang="de-DE" dirty="0"/>
              <a:t>kommerzielle Missionen </a:t>
            </a:r>
          </a:p>
          <a:p>
            <a:pPr lvl="1"/>
            <a:r>
              <a:rPr lang="de-DE" dirty="0" smtClean="0"/>
              <a:t>EUMETSAT</a:t>
            </a:r>
            <a:endParaRPr lang="de-DE" dirty="0"/>
          </a:p>
        </p:txBody>
      </p:sp>
      <p:sp>
        <p:nvSpPr>
          <p:cNvPr id="6" name="Inhaltsplatzhalter 5"/>
          <p:cNvSpPr>
            <a:spLocks noGrp="1"/>
          </p:cNvSpPr>
          <p:nvPr>
            <p:ph sz="half" idx="2"/>
          </p:nvPr>
        </p:nvSpPr>
        <p:spPr>
          <a:xfrm>
            <a:off x="4497388" y="3350096"/>
            <a:ext cx="4179068" cy="3175248"/>
          </a:xfrm>
        </p:spPr>
        <p:txBody>
          <a:bodyPr/>
          <a:lstStyle/>
          <a:p>
            <a:pPr marL="0" indent="0">
              <a:buNone/>
            </a:pPr>
            <a:r>
              <a:rPr lang="de-DE" dirty="0"/>
              <a:t>„in situ</a:t>
            </a:r>
            <a:r>
              <a:rPr lang="de-DE" dirty="0" smtClean="0"/>
              <a:t>“ = „</a:t>
            </a:r>
            <a:r>
              <a:rPr lang="de-DE" dirty="0"/>
              <a:t>an Ort und Stelle“ </a:t>
            </a:r>
            <a:endParaRPr lang="de-DE" dirty="0" smtClean="0"/>
          </a:p>
          <a:p>
            <a:r>
              <a:rPr lang="de-DE" dirty="0" smtClean="0"/>
              <a:t>Sensoren wie</a:t>
            </a:r>
          </a:p>
          <a:p>
            <a:pPr lvl="1"/>
            <a:r>
              <a:rPr lang="de-DE" dirty="0"/>
              <a:t>meteorologische Messeinrichtungen</a:t>
            </a:r>
          </a:p>
          <a:p>
            <a:pPr lvl="1"/>
            <a:r>
              <a:rPr lang="de-DE" dirty="0" smtClean="0"/>
              <a:t>Flusspegel</a:t>
            </a:r>
            <a:endParaRPr lang="de-DE" dirty="0"/>
          </a:p>
          <a:p>
            <a:pPr lvl="1"/>
            <a:r>
              <a:rPr lang="de-DE" dirty="0" smtClean="0"/>
              <a:t>Fernerkundungsinstrumente</a:t>
            </a:r>
          </a:p>
          <a:p>
            <a:r>
              <a:rPr lang="de-DE" dirty="0" smtClean="0"/>
              <a:t>Informationsprodukte (ATKIS, …)</a:t>
            </a:r>
            <a:endParaRPr 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2052" name="Picture 4" descr="C:\Users\behr\AppData\Local\Temp\SNAGHTML8738d0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49895"/>
            <a:ext cx="300990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ehr\AppData\Local\Temp\SNAGHTML873b8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49896"/>
            <a:ext cx="2990850" cy="143827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rot="16200000">
            <a:off x="7381676" y="2609766"/>
            <a:ext cx="2640082" cy="338554"/>
          </a:xfrm>
          <a:prstGeom prst="rect">
            <a:avLst/>
          </a:prstGeom>
        </p:spPr>
        <p:txBody>
          <a:bodyPr wrap="none">
            <a:spAutoFit/>
          </a:bodyPr>
          <a:lstStyle/>
          <a:p>
            <a:r>
              <a:rPr lang="de-DE" dirty="0"/>
              <a:t>http://www.d-copernicus.de/</a:t>
            </a:r>
          </a:p>
        </p:txBody>
      </p:sp>
    </p:spTree>
    <p:extLst>
      <p:ext uri="{BB962C8B-B14F-4D97-AF65-F5344CB8AC3E}">
        <p14:creationId xmlns:p14="http://schemas.microsoft.com/office/powerpoint/2010/main" val="3743488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GEOSS (Global Earth Observation System of Systems)</a:t>
            </a:r>
            <a:endParaRPr lang="de-DE" dirty="0"/>
          </a:p>
        </p:txBody>
      </p:sp>
      <p:sp>
        <p:nvSpPr>
          <p:cNvPr id="6" name="Inhaltsplatzhalter 5"/>
          <p:cNvSpPr>
            <a:spLocks noGrp="1"/>
          </p:cNvSpPr>
          <p:nvPr>
            <p:ph idx="1"/>
          </p:nvPr>
        </p:nvSpPr>
        <p:spPr/>
        <p:txBody>
          <a:bodyPr/>
          <a:lstStyle/>
          <a:p>
            <a:r>
              <a:rPr lang="de-DE" dirty="0" smtClean="0"/>
              <a:t>Historie: </a:t>
            </a:r>
          </a:p>
          <a:p>
            <a:pPr lvl="1"/>
            <a:r>
              <a:rPr lang="de-DE" dirty="0" smtClean="0"/>
              <a:t>Weltgipfel </a:t>
            </a:r>
            <a:r>
              <a:rPr lang="de-DE" dirty="0"/>
              <a:t>zur Nachhaltigen Entwicklung (WSSD</a:t>
            </a:r>
            <a:r>
              <a:rPr lang="de-DE" dirty="0" smtClean="0"/>
              <a:t>), Johannesburg </a:t>
            </a:r>
            <a:r>
              <a:rPr lang="de-DE" dirty="0"/>
              <a:t>2002, </a:t>
            </a:r>
            <a:endParaRPr lang="de-DE" dirty="0" smtClean="0"/>
          </a:p>
          <a:p>
            <a:pPr lvl="1"/>
            <a:r>
              <a:rPr lang="de-DE" dirty="0" smtClean="0"/>
              <a:t>G8-Gipfel, </a:t>
            </a:r>
            <a:r>
              <a:rPr lang="de-DE" dirty="0"/>
              <a:t> </a:t>
            </a:r>
            <a:r>
              <a:rPr lang="de-DE" dirty="0" err="1"/>
              <a:t>Evian</a:t>
            </a:r>
            <a:r>
              <a:rPr lang="de-DE" dirty="0"/>
              <a:t>, </a:t>
            </a:r>
            <a:r>
              <a:rPr lang="de-DE" dirty="0" smtClean="0"/>
              <a:t>France, Juni 2003: „</a:t>
            </a:r>
            <a:r>
              <a:rPr lang="en-US" dirty="0" smtClean="0"/>
              <a:t>science </a:t>
            </a:r>
            <a:r>
              <a:rPr lang="en-US" dirty="0"/>
              <a:t>and technology priorities for agriculture, energy and Earth </a:t>
            </a:r>
            <a:r>
              <a:rPr lang="en-US" dirty="0" smtClean="0"/>
              <a:t>observations” [1]</a:t>
            </a:r>
            <a:endParaRPr lang="de-DE" dirty="0" smtClean="0"/>
          </a:p>
          <a:p>
            <a:pPr lvl="1"/>
            <a:r>
              <a:rPr lang="de-DE" dirty="0" smtClean="0"/>
              <a:t>Earth </a:t>
            </a:r>
            <a:r>
              <a:rPr lang="de-DE" dirty="0"/>
              <a:t>Observation </a:t>
            </a:r>
            <a:r>
              <a:rPr lang="de-DE" dirty="0" err="1"/>
              <a:t>Summit</a:t>
            </a:r>
            <a:r>
              <a:rPr lang="de-DE" dirty="0"/>
              <a:t> I – III (Juli 2003, April 2004, Febr. 2005). </a:t>
            </a:r>
            <a:endParaRPr lang="de-DE" dirty="0" smtClean="0"/>
          </a:p>
          <a:p>
            <a:r>
              <a:rPr lang="de-DE" dirty="0" smtClean="0"/>
              <a:t>Ziel: Aufbau </a:t>
            </a:r>
            <a:r>
              <a:rPr lang="de-DE" dirty="0"/>
              <a:t>eines globalen Erdbeobachtungssystems für die Themenfelder: Katastrophen, Gesundheit, Energie, Klima, Wasser, Wetter, Ökosysteme, Landwirtschaft und Biodiversität.</a:t>
            </a:r>
          </a:p>
        </p:txBody>
      </p:sp>
      <p:sp>
        <p:nvSpPr>
          <p:cNvPr id="5" name="Datumsplatzhalter 4"/>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7" name="Rechteck 6"/>
          <p:cNvSpPr/>
          <p:nvPr/>
        </p:nvSpPr>
        <p:spPr>
          <a:xfrm>
            <a:off x="683568" y="5805264"/>
            <a:ext cx="4572000" cy="276999"/>
          </a:xfrm>
          <a:prstGeom prst="rect">
            <a:avLst/>
          </a:prstGeom>
        </p:spPr>
        <p:txBody>
          <a:bodyPr>
            <a:spAutoFit/>
          </a:bodyPr>
          <a:lstStyle/>
          <a:p>
            <a:r>
              <a:rPr lang="de-DE" sz="1200" dirty="0" smtClean="0"/>
              <a:t>[1] https</a:t>
            </a:r>
            <a:r>
              <a:rPr lang="de-DE" sz="1200" dirty="0"/>
              <a:t>://2001-2009.state.gov/g/oes/rls/fs/2004/30235.htm</a:t>
            </a:r>
          </a:p>
        </p:txBody>
      </p:sp>
      <p:pic>
        <p:nvPicPr>
          <p:cNvPr id="8" name="Picture 2" descr="C:\Users\behr\AppData\Local\Temp\SNAGHTML8820a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933056"/>
            <a:ext cx="2235174" cy="281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937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80898" name="Rectangle 2"/>
          <p:cNvSpPr>
            <a:spLocks noGrp="1" noChangeArrowheads="1"/>
          </p:cNvSpPr>
          <p:nvPr>
            <p:ph type="title" idx="4294967295"/>
          </p:nvPr>
        </p:nvSpPr>
        <p:spPr>
          <a:xfrm>
            <a:off x="722313" y="2138363"/>
            <a:ext cx="7772400" cy="1362075"/>
          </a:xfrm>
        </p:spPr>
        <p:txBody>
          <a:bodyPr/>
          <a:lstStyle/>
          <a:p>
            <a:pPr algn="r" eaLnBrk="1" hangingPunct="1"/>
            <a:r>
              <a:rPr lang="de-DE" dirty="0" smtClean="0">
                <a:solidFill>
                  <a:srgbClr val="000066"/>
                </a:solidFill>
                <a:effectLst>
                  <a:outerShdw blurRad="38100" dist="38100" dir="2700000" algn="tl">
                    <a:srgbClr val="C0C0C0"/>
                  </a:outerShdw>
                </a:effectLst>
                <a:latin typeface="+mj-lt"/>
              </a:rPr>
              <a:t>Zusammenfassung</a:t>
            </a:r>
            <a:endParaRPr lang="de-DE" altLang="de-DE" dirty="0">
              <a:solidFill>
                <a:srgbClr val="000066"/>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2493547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Stichworte</a:t>
            </a:r>
            <a:endParaRPr lang="de-DE" dirty="0"/>
          </a:p>
        </p:txBody>
      </p:sp>
      <p:sp>
        <p:nvSpPr>
          <p:cNvPr id="3" name="Inhaltsplatzhalter 2"/>
          <p:cNvSpPr>
            <a:spLocks noGrp="1"/>
          </p:cNvSpPr>
          <p:nvPr>
            <p:ph idx="1"/>
          </p:nvPr>
        </p:nvSpPr>
        <p:spPr/>
        <p:txBody>
          <a:bodyPr/>
          <a:lstStyle/>
          <a:p>
            <a:r>
              <a:rPr lang="de-DE" dirty="0" smtClean="0"/>
              <a:t>GDI</a:t>
            </a:r>
          </a:p>
          <a:p>
            <a:r>
              <a:rPr lang="de-DE" dirty="0" smtClean="0"/>
              <a:t>GDI-DE</a:t>
            </a:r>
          </a:p>
          <a:p>
            <a:r>
              <a:rPr lang="de-DE" dirty="0" smtClean="0"/>
              <a:t>GDI-BW</a:t>
            </a:r>
          </a:p>
          <a:p>
            <a:endParaRPr lang="de-DE" dirty="0" smtClean="0"/>
          </a:p>
          <a:p>
            <a:r>
              <a:rPr lang="de-DE" dirty="0" smtClean="0"/>
              <a:t>Copernicus</a:t>
            </a:r>
          </a:p>
          <a:p>
            <a:r>
              <a:rPr lang="de-DE" dirty="0" smtClean="0"/>
              <a:t>GEOSS</a:t>
            </a:r>
          </a:p>
          <a:p>
            <a:endParaRPr 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547298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GIS versus GDI</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832787838"/>
              </p:ext>
            </p:extLst>
          </p:nvPr>
        </p:nvGraphicFramePr>
        <p:xfrm>
          <a:off x="683568" y="1347048"/>
          <a:ext cx="7920879" cy="475996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endParaRPr lang="de-DE" dirty="0"/>
                    </a:p>
                  </a:txBody>
                  <a:tcPr/>
                </a:tc>
                <a:tc>
                  <a:txBody>
                    <a:bodyPr/>
                    <a:lstStyle/>
                    <a:p>
                      <a:r>
                        <a:rPr lang="de-DE" dirty="0" smtClean="0"/>
                        <a:t>GIS</a:t>
                      </a:r>
                      <a:endParaRPr lang="de-DE" dirty="0"/>
                    </a:p>
                  </a:txBody>
                  <a:tcPr/>
                </a:tc>
                <a:tc>
                  <a:txBody>
                    <a:bodyPr/>
                    <a:lstStyle/>
                    <a:p>
                      <a:r>
                        <a:rPr lang="de-DE" dirty="0" smtClean="0"/>
                        <a:t>GDI</a:t>
                      </a:r>
                      <a:endParaRPr lang="de-DE" dirty="0"/>
                    </a:p>
                  </a:txBody>
                  <a:tcPr/>
                </a:tc>
                <a:extLst>
                  <a:ext uri="{0D108BD9-81ED-4DB2-BD59-A6C34878D82A}">
                    <a16:rowId xmlns:a16="http://schemas.microsoft.com/office/drawing/2014/main" val="10000"/>
                  </a:ext>
                </a:extLst>
              </a:tr>
              <a:tr h="370840">
                <a:tc>
                  <a:txBody>
                    <a:bodyPr/>
                    <a:lstStyle/>
                    <a:p>
                      <a:r>
                        <a:rPr lang="de-DE" dirty="0" smtClean="0"/>
                        <a:t>Aufgabe</a:t>
                      </a:r>
                      <a:endParaRPr lang="de-DE" dirty="0"/>
                    </a:p>
                  </a:txBody>
                  <a:tcPr/>
                </a:tc>
                <a:tc>
                  <a:txBody>
                    <a:bodyPr/>
                    <a:lstStyle/>
                    <a:p>
                      <a:r>
                        <a:rPr lang="de-DE" sz="1800" kern="1200" dirty="0" smtClean="0">
                          <a:solidFill>
                            <a:schemeClr val="dk1"/>
                          </a:solidFill>
                          <a:latin typeface="+mn-lt"/>
                          <a:ea typeface="+mn-ea"/>
                          <a:cs typeface="+mn-cs"/>
                        </a:rPr>
                        <a:t>Werkzeug zur </a:t>
                      </a:r>
                      <a:br>
                        <a:rPr lang="de-DE" sz="1800" kern="1200" dirty="0" smtClean="0">
                          <a:solidFill>
                            <a:schemeClr val="dk1"/>
                          </a:solidFill>
                          <a:latin typeface="+mn-lt"/>
                          <a:ea typeface="+mn-ea"/>
                          <a:cs typeface="+mn-cs"/>
                        </a:rPr>
                      </a:br>
                      <a:r>
                        <a:rPr lang="de-DE" sz="1800" kern="1200" dirty="0" smtClean="0">
                          <a:solidFill>
                            <a:schemeClr val="dk1"/>
                          </a:solidFill>
                          <a:latin typeface="+mn-lt"/>
                          <a:ea typeface="+mn-ea"/>
                          <a:cs typeface="+mn-cs"/>
                        </a:rPr>
                        <a:t>- Modellierung</a:t>
                      </a:r>
                      <a:br>
                        <a:rPr lang="de-DE" sz="1800" kern="1200" dirty="0" smtClean="0">
                          <a:solidFill>
                            <a:schemeClr val="dk1"/>
                          </a:solidFill>
                          <a:latin typeface="+mn-lt"/>
                          <a:ea typeface="+mn-ea"/>
                          <a:cs typeface="+mn-cs"/>
                        </a:rPr>
                      </a:br>
                      <a:r>
                        <a:rPr lang="de-DE" sz="1800" kern="1200" dirty="0" smtClean="0">
                          <a:solidFill>
                            <a:schemeClr val="dk1"/>
                          </a:solidFill>
                          <a:latin typeface="+mn-lt"/>
                          <a:ea typeface="+mn-ea"/>
                          <a:cs typeface="+mn-cs"/>
                        </a:rPr>
                        <a:t>- Erfassung</a:t>
                      </a:r>
                      <a:br>
                        <a:rPr lang="de-DE" sz="1800" kern="1200" dirty="0" smtClean="0">
                          <a:solidFill>
                            <a:schemeClr val="dk1"/>
                          </a:solidFill>
                          <a:latin typeface="+mn-lt"/>
                          <a:ea typeface="+mn-ea"/>
                          <a:cs typeface="+mn-cs"/>
                        </a:rPr>
                      </a:br>
                      <a:r>
                        <a:rPr lang="de-DE" sz="1800" kern="1200" dirty="0" smtClean="0">
                          <a:solidFill>
                            <a:schemeClr val="dk1"/>
                          </a:solidFill>
                          <a:latin typeface="+mn-lt"/>
                          <a:ea typeface="+mn-ea"/>
                          <a:cs typeface="+mn-cs"/>
                        </a:rPr>
                        <a:t>- Verwaltung</a:t>
                      </a:r>
                      <a:br>
                        <a:rPr lang="de-DE" sz="1800" kern="1200" dirty="0" smtClean="0">
                          <a:solidFill>
                            <a:schemeClr val="dk1"/>
                          </a:solidFill>
                          <a:latin typeface="+mn-lt"/>
                          <a:ea typeface="+mn-ea"/>
                          <a:cs typeface="+mn-cs"/>
                        </a:rPr>
                      </a:br>
                      <a:r>
                        <a:rPr lang="de-DE" sz="1800" kern="1200" dirty="0" smtClean="0">
                          <a:solidFill>
                            <a:schemeClr val="dk1"/>
                          </a:solidFill>
                          <a:latin typeface="+mn-lt"/>
                          <a:ea typeface="+mn-ea"/>
                          <a:cs typeface="+mn-cs"/>
                        </a:rPr>
                        <a:t>- Analyse</a:t>
                      </a:r>
                      <a:br>
                        <a:rPr lang="de-DE" sz="1800" kern="1200" dirty="0" smtClean="0">
                          <a:solidFill>
                            <a:schemeClr val="dk1"/>
                          </a:solidFill>
                          <a:latin typeface="+mn-lt"/>
                          <a:ea typeface="+mn-ea"/>
                          <a:cs typeface="+mn-cs"/>
                        </a:rPr>
                      </a:br>
                      <a:r>
                        <a:rPr lang="de-DE" sz="1800" kern="1200" dirty="0" smtClean="0">
                          <a:solidFill>
                            <a:schemeClr val="dk1"/>
                          </a:solidFill>
                          <a:latin typeface="+mn-lt"/>
                          <a:ea typeface="+mn-ea"/>
                          <a:cs typeface="+mn-cs"/>
                        </a:rPr>
                        <a:t>- Visualisierung</a:t>
                      </a:r>
                    </a:p>
                    <a:p>
                      <a:r>
                        <a:rPr lang="de-DE" sz="1800" kern="1200" dirty="0" smtClean="0">
                          <a:solidFill>
                            <a:schemeClr val="dk1"/>
                          </a:solidFill>
                          <a:latin typeface="+mn-lt"/>
                          <a:ea typeface="+mn-ea"/>
                          <a:cs typeface="+mn-cs"/>
                        </a:rPr>
                        <a:t>von Geodaten</a:t>
                      </a:r>
                      <a:endParaRPr lang="de-DE" sz="1800" kern="1200" dirty="0">
                        <a:solidFill>
                          <a:schemeClr val="dk1"/>
                        </a:solidFill>
                        <a:latin typeface="+mn-lt"/>
                        <a:ea typeface="+mn-ea"/>
                        <a:cs typeface="+mn-cs"/>
                      </a:endParaRPr>
                    </a:p>
                  </a:txBody>
                  <a:tcPr/>
                </a:tc>
                <a:tc>
                  <a:txBody>
                    <a:bodyPr/>
                    <a:lstStyle/>
                    <a:p>
                      <a:r>
                        <a:rPr lang="de-DE" sz="1800" kern="1200" dirty="0" smtClean="0">
                          <a:solidFill>
                            <a:schemeClr val="dk1"/>
                          </a:solidFill>
                          <a:latin typeface="+mn-lt"/>
                          <a:ea typeface="+mn-ea"/>
                          <a:cs typeface="+mn-cs"/>
                        </a:rPr>
                        <a:t>Organisatorische und technische </a:t>
                      </a:r>
                      <a:r>
                        <a:rPr lang="de-DE" sz="1800" kern="1200" dirty="0" smtClean="0">
                          <a:solidFill>
                            <a:schemeClr val="dk1"/>
                          </a:solidFill>
                          <a:latin typeface="+mn-lt"/>
                          <a:ea typeface="+mn-ea"/>
                          <a:cs typeface="+mn-cs"/>
                        </a:rPr>
                        <a:t>Methode</a:t>
                      </a:r>
                      <a:br>
                        <a:rPr lang="de-DE" sz="1800" kern="1200" dirty="0" smtClean="0">
                          <a:solidFill>
                            <a:schemeClr val="dk1"/>
                          </a:solidFill>
                          <a:latin typeface="+mn-lt"/>
                          <a:ea typeface="+mn-ea"/>
                          <a:cs typeface="+mn-cs"/>
                        </a:rPr>
                      </a:br>
                      <a:endParaRPr lang="de-DE" sz="1800" kern="1200" dirty="0" smtClean="0">
                        <a:solidFill>
                          <a:schemeClr val="dk1"/>
                        </a:solidFill>
                        <a:latin typeface="+mn-lt"/>
                        <a:ea typeface="+mn-ea"/>
                        <a:cs typeface="+mn-cs"/>
                      </a:endParaRPr>
                    </a:p>
                    <a:p>
                      <a:pPr marL="285750" indent="-285750">
                        <a:buFontTx/>
                        <a:buChar char="-"/>
                      </a:pPr>
                      <a:r>
                        <a:rPr lang="de-DE" sz="1800" kern="1200" dirty="0" smtClean="0">
                          <a:solidFill>
                            <a:schemeClr val="dk1"/>
                          </a:solidFill>
                          <a:latin typeface="+mn-lt"/>
                          <a:ea typeface="+mn-ea"/>
                          <a:cs typeface="+mn-cs"/>
                        </a:rPr>
                        <a:t>zur Standardisierung</a:t>
                      </a:r>
                    </a:p>
                    <a:p>
                      <a:pPr marL="285750" indent="-285750">
                        <a:buFontTx/>
                        <a:buChar char="-"/>
                      </a:pPr>
                      <a:r>
                        <a:rPr lang="de-DE" sz="1800" kern="1200" dirty="0" smtClean="0">
                          <a:solidFill>
                            <a:schemeClr val="dk1"/>
                          </a:solidFill>
                          <a:latin typeface="+mn-lt"/>
                          <a:ea typeface="+mn-ea"/>
                          <a:cs typeface="+mn-cs"/>
                        </a:rPr>
                        <a:t>zur Recherche</a:t>
                      </a:r>
                    </a:p>
                    <a:p>
                      <a:pPr marL="285750" indent="-285750">
                        <a:buFontTx/>
                        <a:buChar char="-"/>
                      </a:pPr>
                      <a:r>
                        <a:rPr lang="de-DE" sz="1800" kern="1200" dirty="0" smtClean="0">
                          <a:solidFill>
                            <a:schemeClr val="dk1"/>
                          </a:solidFill>
                          <a:latin typeface="+mn-lt"/>
                          <a:ea typeface="+mn-ea"/>
                          <a:cs typeface="+mn-cs"/>
                        </a:rPr>
                        <a:t>für Datenzugriff im Netzwerk</a:t>
                      </a:r>
                      <a:endParaRPr lang="de-DE" sz="18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de-DE" dirty="0" smtClean="0"/>
                        <a:t>Ziel</a:t>
                      </a:r>
                      <a:endParaRPr lang="de-DE" dirty="0"/>
                    </a:p>
                  </a:txBody>
                  <a:tcPr/>
                </a:tc>
                <a:tc>
                  <a:txBody>
                    <a:bodyPr/>
                    <a:lstStyle/>
                    <a:p>
                      <a:r>
                        <a:rPr lang="de-DE" dirty="0" smtClean="0"/>
                        <a:t>geometrischer Informationsgewinn</a:t>
                      </a:r>
                      <a:endParaRPr lang="de-DE" dirty="0"/>
                    </a:p>
                  </a:txBody>
                  <a:tcPr/>
                </a:tc>
                <a:tc>
                  <a:txBody>
                    <a:bodyPr/>
                    <a:lstStyle/>
                    <a:p>
                      <a:r>
                        <a:rPr lang="de-DE" dirty="0" smtClean="0"/>
                        <a:t>Vereinfachung von Bereitstellung, Zugang und Nutzung-&gt; reduzierter Aufwand</a:t>
                      </a:r>
                      <a:endParaRPr lang="de-DE" dirty="0"/>
                    </a:p>
                  </a:txBody>
                  <a:tcPr/>
                </a:tc>
                <a:extLst>
                  <a:ext uri="{0D108BD9-81ED-4DB2-BD59-A6C34878D82A}">
                    <a16:rowId xmlns:a16="http://schemas.microsoft.com/office/drawing/2014/main" val="10002"/>
                  </a:ext>
                </a:extLst>
              </a:tr>
              <a:tr h="370840">
                <a:tc>
                  <a:txBody>
                    <a:bodyPr/>
                    <a:lstStyle/>
                    <a:p>
                      <a:r>
                        <a:rPr lang="de-DE" dirty="0" smtClean="0"/>
                        <a:t>Techn. Aspekt</a:t>
                      </a:r>
                      <a:endParaRPr lang="de-DE" dirty="0"/>
                    </a:p>
                  </a:txBody>
                  <a:tcPr/>
                </a:tc>
                <a:tc>
                  <a:txBody>
                    <a:bodyPr/>
                    <a:lstStyle/>
                    <a:p>
                      <a:r>
                        <a:rPr lang="de-DE" dirty="0" smtClean="0"/>
                        <a:t>Einzelinstallationen,</a:t>
                      </a:r>
                    </a:p>
                    <a:p>
                      <a:r>
                        <a:rPr lang="de-DE" dirty="0" smtClean="0"/>
                        <a:t>Regeln </a:t>
                      </a:r>
                      <a:r>
                        <a:rPr lang="de-DE" dirty="0" smtClean="0"/>
                        <a:t>zum Datenmanagement/-</a:t>
                      </a:r>
                      <a:r>
                        <a:rPr lang="de-DE" dirty="0" err="1" smtClean="0"/>
                        <a:t>austausch</a:t>
                      </a:r>
                      <a:r>
                        <a:rPr lang="de-DE" baseline="0" dirty="0" smtClean="0"/>
                        <a:t> </a:t>
                      </a:r>
                      <a:r>
                        <a:rPr lang="de-DE" dirty="0" smtClean="0"/>
                        <a:t>(oft) durch (proprietäre) </a:t>
                      </a:r>
                      <a:r>
                        <a:rPr lang="de-DE" dirty="0" smtClean="0"/>
                        <a:t>Techniken und Formate </a:t>
                      </a:r>
                      <a:r>
                        <a:rPr lang="de-DE" dirty="0" smtClean="0"/>
                        <a:t>vorgegeben</a:t>
                      </a:r>
                      <a:endParaRPr lang="de-DE" dirty="0"/>
                    </a:p>
                  </a:txBody>
                  <a:tcPr/>
                </a:tc>
                <a:tc>
                  <a:txBody>
                    <a:bodyPr/>
                    <a:lstStyle/>
                    <a:p>
                      <a:r>
                        <a:rPr lang="de-DE" dirty="0" smtClean="0"/>
                        <a:t>Ziel ist </a:t>
                      </a:r>
                      <a:r>
                        <a:rPr lang="de-DE" dirty="0" err="1" smtClean="0"/>
                        <a:t>Interoperablilität</a:t>
                      </a:r>
                      <a:r>
                        <a:rPr lang="de-DE" dirty="0" smtClean="0"/>
                        <a:t>,</a:t>
                      </a:r>
                      <a:r>
                        <a:rPr lang="de-DE" baseline="0" dirty="0" smtClean="0"/>
                        <a:t> d.h. Zusammenwirken der Komponenten u</a:t>
                      </a:r>
                      <a:r>
                        <a:rPr lang="de-DE" dirty="0" smtClean="0"/>
                        <a:t>nabhängig </a:t>
                      </a:r>
                      <a:r>
                        <a:rPr lang="de-DE" dirty="0" smtClean="0"/>
                        <a:t>von zugrundeliegenden IT-Strukturen</a:t>
                      </a:r>
                      <a:endParaRPr lang="de-DE" dirty="0"/>
                    </a:p>
                  </a:txBody>
                  <a:tcPr/>
                </a:tc>
                <a:extLst>
                  <a:ext uri="{0D108BD9-81ED-4DB2-BD59-A6C34878D82A}">
                    <a16:rowId xmlns:a16="http://schemas.microsoft.com/office/drawing/2014/main" val="10003"/>
                  </a:ext>
                </a:extLst>
              </a:tr>
            </a:tbl>
          </a:graphicData>
        </a:graphic>
      </p:graphicFrame>
      <p:sp>
        <p:nvSpPr>
          <p:cNvPr id="6" name="Rechteck 5"/>
          <p:cNvSpPr/>
          <p:nvPr/>
        </p:nvSpPr>
        <p:spPr>
          <a:xfrm>
            <a:off x="683568" y="6233491"/>
            <a:ext cx="7488832" cy="461665"/>
          </a:xfrm>
          <a:prstGeom prst="rect">
            <a:avLst/>
          </a:prstGeom>
        </p:spPr>
        <p:txBody>
          <a:bodyPr wrap="square">
            <a:spAutoFit/>
          </a:bodyPr>
          <a:lstStyle/>
          <a:p>
            <a:r>
              <a:rPr lang="de-DE" sz="1200" dirty="0" smtClean="0"/>
              <a:t>nach Höhne, Andreas (2015): </a:t>
            </a:r>
            <a:r>
              <a:rPr lang="de-DE" sz="1200" dirty="0"/>
              <a:t>Bereitstellung von </a:t>
            </a:r>
            <a:r>
              <a:rPr lang="de-DE" sz="1200" dirty="0" err="1" smtClean="0"/>
              <a:t>GeodateninGeodateninfrastrukturen</a:t>
            </a:r>
            <a:r>
              <a:rPr lang="de-DE" sz="1200" dirty="0" smtClean="0"/>
              <a:t>. </a:t>
            </a:r>
            <a:r>
              <a:rPr lang="de-DE" sz="1200" dirty="0" smtClean="0">
                <a:hlinkClick r:id="rId2"/>
              </a:rPr>
              <a:t>https</a:t>
            </a:r>
            <a:r>
              <a:rPr lang="de-DE" sz="1200" dirty="0">
                <a:hlinkClick r:id="rId2"/>
              </a:rPr>
              <a:t>://</a:t>
            </a:r>
            <a:r>
              <a:rPr lang="de-DE" sz="1200" dirty="0" smtClean="0">
                <a:hlinkClick r:id="rId2"/>
              </a:rPr>
              <a:t>lgrb-bw.de/veranstaltungen/geola_2015/PDF/03_hoehne.pdf</a:t>
            </a:r>
            <a:r>
              <a:rPr lang="de-DE" sz="1200" dirty="0" smtClean="0"/>
              <a:t> [2020-02-03]</a:t>
            </a:r>
            <a:endParaRPr lang="de-DE" sz="1200" dirty="0"/>
          </a:p>
        </p:txBody>
      </p:sp>
    </p:spTree>
    <p:extLst>
      <p:ext uri="{BB962C8B-B14F-4D97-AF65-F5344CB8AC3E}">
        <p14:creationId xmlns:p14="http://schemas.microsoft.com/office/powerpoint/2010/main" val="2256845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GDI-DE</a:t>
            </a:r>
            <a:endParaRPr lang="de-DE"/>
          </a:p>
        </p:txBody>
      </p:sp>
      <p:sp>
        <p:nvSpPr>
          <p:cNvPr id="3" name="Inhaltsplatzhalter 2"/>
          <p:cNvSpPr>
            <a:spLocks noGrp="1"/>
          </p:cNvSpPr>
          <p:nvPr>
            <p:ph idx="1"/>
          </p:nvPr>
        </p:nvSpPr>
        <p:spPr/>
        <p:txBody>
          <a:bodyPr/>
          <a:lstStyle/>
          <a:p>
            <a:r>
              <a:rPr lang="de-DE" dirty="0"/>
              <a:t>ein gemeinsames Vorhaben von Bund, Ländern und Kommunen, das vom Chef des Bundeskanzleramts und den Chefs der Staats- und Senatskanzleien der Länder im Rahmen des nationalen </a:t>
            </a:r>
            <a:r>
              <a:rPr lang="de-DE" i="1" dirty="0"/>
              <a:t>E-</a:t>
            </a:r>
            <a:r>
              <a:rPr lang="de-DE" i="1" dirty="0" err="1"/>
              <a:t>Governments</a:t>
            </a:r>
            <a:r>
              <a:rPr lang="de-DE" dirty="0"/>
              <a:t> im Jahr 2003 beschlossen wurde und seit 2004 in verteilter Verantwortung umgesetzt wird. </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991790" y="3645024"/>
            <a:ext cx="7056784" cy="1200329"/>
          </a:xfrm>
          <a:prstGeom prst="rect">
            <a:avLst/>
          </a:prstGeom>
        </p:spPr>
        <p:txBody>
          <a:bodyPr wrap="square">
            <a:spAutoFit/>
          </a:bodyPr>
          <a:lstStyle/>
          <a:p>
            <a:r>
              <a:rPr lang="de-DE" sz="1800" i="1" dirty="0"/>
              <a:t>Die GDI-DE verfolgt das Ziel, in Deutschland verteilt vorliegende Geodaten verschiedener Herkunft für Politik, Verwaltung, Wirtschaft, Wissenschaft und Öffentlichkeit über Geodatendienste interoperabel verfügbar zu machen. </a:t>
            </a:r>
          </a:p>
        </p:txBody>
      </p:sp>
      <p:sp>
        <p:nvSpPr>
          <p:cNvPr id="6" name="Textfeld 5"/>
          <p:cNvSpPr txBox="1"/>
          <p:nvPr/>
        </p:nvSpPr>
        <p:spPr>
          <a:xfrm>
            <a:off x="971600" y="5661248"/>
            <a:ext cx="6768752" cy="461665"/>
          </a:xfrm>
          <a:prstGeom prst="rect">
            <a:avLst/>
          </a:prstGeom>
          <a:noFill/>
        </p:spPr>
        <p:txBody>
          <a:bodyPr wrap="square" rtlCol="0">
            <a:spAutoFit/>
          </a:bodyPr>
          <a:lstStyle/>
          <a:p>
            <a:r>
              <a:rPr lang="de-DE" sz="1200" dirty="0" smtClean="0"/>
              <a:t>Quelle: </a:t>
            </a:r>
            <a:r>
              <a:rPr lang="de-DE" sz="1200" dirty="0"/>
              <a:t>Architektur </a:t>
            </a:r>
            <a:r>
              <a:rPr lang="de-DE" sz="1200" dirty="0" smtClean="0"/>
              <a:t>der Geodateninfrastruktur Deutschland</a:t>
            </a:r>
            <a:r>
              <a:rPr lang="de-DE" sz="1200" dirty="0"/>
              <a:t>, 2019, </a:t>
            </a:r>
            <a:r>
              <a:rPr lang="de-DE" sz="1200" dirty="0">
                <a:hlinkClick r:id="rId2"/>
              </a:rPr>
              <a:t>https://</a:t>
            </a:r>
            <a:r>
              <a:rPr lang="de-DE" sz="1200" dirty="0" smtClean="0">
                <a:hlinkClick r:id="rId2"/>
              </a:rPr>
              <a:t>www.gdi-de.org/download/Architektur_GDI-DE_Ziele_Grundlagen.pdf</a:t>
            </a:r>
            <a:r>
              <a:rPr lang="de-DE" sz="1200" dirty="0" smtClean="0"/>
              <a:t> [2023-01-11]</a:t>
            </a:r>
            <a:endParaRPr lang="de-DE" sz="1200" dirty="0"/>
          </a:p>
        </p:txBody>
      </p:sp>
    </p:spTree>
    <p:extLst>
      <p:ext uri="{BB962C8B-B14F-4D97-AF65-F5344CB8AC3E}">
        <p14:creationId xmlns:p14="http://schemas.microsoft.com/office/powerpoint/2010/main" val="174436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Wer ist involviert?</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7" name="Rechteck 6"/>
          <p:cNvSpPr/>
          <p:nvPr/>
        </p:nvSpPr>
        <p:spPr>
          <a:xfrm>
            <a:off x="1070696" y="5949280"/>
            <a:ext cx="6768752" cy="338554"/>
          </a:xfrm>
          <a:prstGeom prst="rect">
            <a:avLst/>
          </a:prstGeom>
        </p:spPr>
        <p:txBody>
          <a:bodyPr wrap="square">
            <a:spAutoFit/>
          </a:bodyPr>
          <a:lstStyle/>
          <a:p>
            <a:r>
              <a:rPr lang="de-DE" dirty="0">
                <a:hlinkClick r:id="rId2"/>
              </a:rPr>
              <a:t>https://</a:t>
            </a:r>
            <a:r>
              <a:rPr lang="de-DE" dirty="0" smtClean="0">
                <a:hlinkClick r:id="rId2"/>
              </a:rPr>
              <a:t>www.gdi-de.org/DE/GDI-DE/gdi-de.html?lang=de</a:t>
            </a:r>
            <a:r>
              <a:rPr lang="de-DE" dirty="0" smtClean="0"/>
              <a:t> [2020-01-30]</a:t>
            </a:r>
            <a:endParaRPr lang="de-DE" dirty="0"/>
          </a:p>
        </p:txBody>
      </p:sp>
      <p:pic>
        <p:nvPicPr>
          <p:cNvPr id="1026" name="Picture 2" descr="C:\Users\behr\AppData\Local\Temp\SNAGHTML7bd8f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88" y="2060848"/>
            <a:ext cx="6943725"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402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Wer ist involviert</a:t>
            </a:r>
            <a:r>
              <a:rPr lang="de-DE" dirty="0" smtClean="0"/>
              <a:t>? II</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73546"/>
            <a:ext cx="8181207" cy="474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283968" y="6027003"/>
            <a:ext cx="4572000" cy="738664"/>
          </a:xfrm>
          <a:prstGeom prst="rect">
            <a:avLst/>
          </a:prstGeom>
        </p:spPr>
        <p:txBody>
          <a:bodyPr>
            <a:spAutoFit/>
          </a:bodyPr>
          <a:lstStyle/>
          <a:p>
            <a:r>
              <a:rPr lang="de-DE" sz="1400" dirty="0"/>
              <a:t>https://www.geoportal.de/SharedDocs/Downloads/DE/GDI-DE/Flyer-Broschueren/Leitfaden-Geodienste-im%20Internet.html</a:t>
            </a:r>
          </a:p>
        </p:txBody>
      </p:sp>
    </p:spTree>
    <p:extLst>
      <p:ext uri="{BB962C8B-B14F-4D97-AF65-F5344CB8AC3E}">
        <p14:creationId xmlns:p14="http://schemas.microsoft.com/office/powerpoint/2010/main" val="200790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05308" y="3968998"/>
            <a:ext cx="7478713" cy="2412330"/>
          </a:xfrm>
        </p:spPr>
        <p:txBody>
          <a:bodyPr/>
          <a:lstStyle/>
          <a:p>
            <a:r>
              <a:rPr lang="de-DE" b="1" dirty="0"/>
              <a:t>Rechtsnormen</a:t>
            </a:r>
            <a:r>
              <a:rPr lang="de-DE" dirty="0"/>
              <a:t> legen die notwendigen rechtsverbindlichen Grundlagen zur Bereitstellung von Geodaten und Geodatendiensten </a:t>
            </a:r>
            <a:r>
              <a:rPr lang="de-DE" dirty="0" smtClean="0"/>
              <a:t>fest;</a:t>
            </a:r>
          </a:p>
          <a:p>
            <a:r>
              <a:rPr lang="de-DE" dirty="0" smtClean="0"/>
              <a:t>Zugang </a:t>
            </a:r>
            <a:r>
              <a:rPr lang="de-DE" dirty="0"/>
              <a:t>und Nutzung der Geodaten und Geodatendienste werden durch </a:t>
            </a:r>
            <a:r>
              <a:rPr lang="de-DE" b="1" dirty="0"/>
              <a:t>Vereinbarungen</a:t>
            </a:r>
            <a:r>
              <a:rPr lang="de-DE" dirty="0"/>
              <a:t> zwischen Bereitstellern und Nutzern geregelt</a:t>
            </a:r>
            <a:r>
              <a:rPr lang="de-DE" dirty="0" smtClean="0"/>
              <a:t>;</a:t>
            </a:r>
          </a:p>
          <a:p>
            <a:r>
              <a:rPr lang="de-DE" b="1" dirty="0"/>
              <a:t>Koordinierungs- und Überwachungsmechanismen</a:t>
            </a:r>
            <a:r>
              <a:rPr lang="de-DE" dirty="0"/>
              <a:t> gewährleisten die Funktionsfähigkeit </a:t>
            </a:r>
            <a:r>
              <a:rPr lang="de-DE" dirty="0" smtClean="0"/>
              <a:t>der Geodateninfrastruktur</a:t>
            </a:r>
            <a:r>
              <a:rPr lang="de-DE" dirty="0"/>
              <a:t>;</a:t>
            </a:r>
          </a:p>
          <a:p>
            <a:r>
              <a:rPr lang="de-DE" b="1" dirty="0" smtClean="0"/>
              <a:t>Normen</a:t>
            </a:r>
            <a:r>
              <a:rPr lang="de-DE" b="1" dirty="0"/>
              <a:t>, Standards und Spezifikationen</a:t>
            </a:r>
            <a:r>
              <a:rPr lang="de-DE" dirty="0"/>
              <a:t> definieren die Voraussetzungen für </a:t>
            </a:r>
            <a:r>
              <a:rPr lang="de-DE" dirty="0" smtClean="0"/>
              <a:t>Interoperabilität von </a:t>
            </a:r>
            <a:r>
              <a:rPr lang="de-DE" dirty="0"/>
              <a:t>Geodaten und Geodatendiensten. </a:t>
            </a:r>
          </a:p>
          <a:p>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43" y="764704"/>
            <a:ext cx="7582173" cy="294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539552" y="6381328"/>
            <a:ext cx="6279283" cy="430887"/>
          </a:xfrm>
          <a:prstGeom prst="rect">
            <a:avLst/>
          </a:prstGeom>
        </p:spPr>
        <p:txBody>
          <a:bodyPr wrap="none">
            <a:spAutoFit/>
          </a:bodyPr>
          <a:lstStyle/>
          <a:p>
            <a:r>
              <a:rPr lang="de-DE" sz="1100" dirty="0"/>
              <a:t>Quelle: Arbeitskreis Architektur (2014):  Architektur der GDI-DE – Ziele und Grundlagen. Version 3.1.2</a:t>
            </a:r>
            <a:r>
              <a:rPr lang="de-DE" dirty="0"/>
              <a:t/>
            </a:r>
            <a:br>
              <a:rPr lang="de-DE" dirty="0"/>
            </a:br>
            <a:r>
              <a:rPr lang="de-DE" sz="1100" dirty="0">
                <a:hlinkClick r:id="rId3"/>
              </a:rPr>
              <a:t>https://</a:t>
            </a:r>
            <a:r>
              <a:rPr lang="de-DE" sz="1100" dirty="0" smtClean="0">
                <a:hlinkClick r:id="rId3"/>
              </a:rPr>
              <a:t>www.gdi-de.org/download/2020-03/Architektur_Ziele_und_Grundlagen_v3_1_2.pdf</a:t>
            </a:r>
            <a:r>
              <a:rPr lang="de-DE" sz="1100" dirty="0" smtClean="0"/>
              <a:t> [2021-11-02]</a:t>
            </a:r>
            <a:endParaRPr lang="de-DE" sz="1100" dirty="0"/>
          </a:p>
        </p:txBody>
      </p:sp>
    </p:spTree>
    <p:extLst>
      <p:ext uri="{BB962C8B-B14F-4D97-AF65-F5344CB8AC3E}">
        <p14:creationId xmlns:p14="http://schemas.microsoft.com/office/powerpoint/2010/main" val="1238001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äsentation_erstellen ">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IGP_Einführung_SS11_b-1</Template>
  <TotalTime>0</TotalTime>
  <Words>2460</Words>
  <Application>Microsoft Office PowerPoint</Application>
  <PresentationFormat>Bildschirmpräsentation (4:3)</PresentationFormat>
  <Paragraphs>306</Paragraphs>
  <Slides>43</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43</vt:i4>
      </vt:variant>
    </vt:vector>
  </HeadingPairs>
  <TitlesOfParts>
    <vt:vector size="50" baseType="lpstr">
      <vt:lpstr>Arial</vt:lpstr>
      <vt:lpstr>Calibri</vt:lpstr>
      <vt:lpstr>Tahoma</vt:lpstr>
      <vt:lpstr>Times</vt:lpstr>
      <vt:lpstr>Times New Roman</vt:lpstr>
      <vt:lpstr>Wingdings</vt:lpstr>
      <vt:lpstr>1_Präsentation_erstellen </vt:lpstr>
      <vt:lpstr>Geodateninfrastrukturen  - Deutschland - Baden-Württemberg</vt:lpstr>
      <vt:lpstr>Gliederung</vt:lpstr>
      <vt:lpstr>PowerPoint-Präsentation</vt:lpstr>
      <vt:lpstr>Bestandteile</vt:lpstr>
      <vt:lpstr>GIS versus GDI</vt:lpstr>
      <vt:lpstr>GDI-DE</vt:lpstr>
      <vt:lpstr>Wer ist involviert?</vt:lpstr>
      <vt:lpstr>Wer ist involviert? II</vt:lpstr>
      <vt:lpstr>PowerPoint-Präsentation</vt:lpstr>
      <vt:lpstr>Die Verwaltungsvereinbarung GDI-DE®…</vt:lpstr>
      <vt:lpstr>Organisation der GDI-DE</vt:lpstr>
      <vt:lpstr>PowerPoint-Präsentation</vt:lpstr>
      <vt:lpstr>Basic concept of a multi-tier Architecture</vt:lpstr>
      <vt:lpstr>Allgemeines Publish-Find-Bind-Muster</vt:lpstr>
      <vt:lpstr>PowerPoint-Präsentation</vt:lpstr>
      <vt:lpstr>Publish-Find-Bind-Muster – übertragen auf die Architektur einer GDI</vt:lpstr>
      <vt:lpstr>Geodatensätze und Geodatendienste </vt:lpstr>
      <vt:lpstr>Kopplung der Geodaten und Geodatendienste über Identifikatoren und Hyperlinks</vt:lpstr>
      <vt:lpstr>Fachliche Grundsätze der GDI-DE</vt:lpstr>
      <vt:lpstr>Nationale Geoinformationsstrategie (NGIS)</vt:lpstr>
      <vt:lpstr>GDI-DE: Zentrale Komponenten Nationale Technische Komponenten (NTK)</vt:lpstr>
      <vt:lpstr>Beziehungen zwischen Komponenten</vt:lpstr>
      <vt:lpstr>GDI-DE Registry und Namensräume</vt:lpstr>
      <vt:lpstr>PowerPoint-Präsentation</vt:lpstr>
      <vt:lpstr>GDI-Standards</vt:lpstr>
      <vt:lpstr>PowerPoint-Präsentation</vt:lpstr>
      <vt:lpstr>Metadaten: Wesentliche Grundlage</vt:lpstr>
      <vt:lpstr>PowerPoint-Präsentation</vt:lpstr>
      <vt:lpstr>PowerPoint-Präsentation</vt:lpstr>
      <vt:lpstr>Topologie der Metadatenkataloge</vt:lpstr>
      <vt:lpstr>GDI Baden-Württemberg  http://www.geoportal-bw.de/ </vt:lpstr>
      <vt:lpstr>PowerPoint-Präsentation</vt:lpstr>
      <vt:lpstr>Organisatorischer Aufbau GDI-BW</vt:lpstr>
      <vt:lpstr>Geodatenbasis BW</vt:lpstr>
      <vt:lpstr>Aspekte des Rechtemanagements</vt:lpstr>
      <vt:lpstr>Weitere europäische/internationale Geoinformationsinfrastrukturen </vt:lpstr>
      <vt:lpstr>siehe separate Präsentation</vt:lpstr>
      <vt:lpstr>Copernicus</vt:lpstr>
      <vt:lpstr>Copernikus: Dienste</vt:lpstr>
      <vt:lpstr>Copernicus: Beobachtungen</vt:lpstr>
      <vt:lpstr>GEOSS (Global Earth Observation System of Systems)</vt:lpstr>
      <vt:lpstr>Zusammenfassung</vt:lpstr>
      <vt:lpstr>Stichworte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Web-Engineering I</dc:title>
  <dc:creator>Franz-Josef Behr</dc:creator>
  <cp:lastModifiedBy>FJ Behr</cp:lastModifiedBy>
  <cp:revision>320</cp:revision>
  <cp:lastPrinted>2017-11-22T06:48:41Z</cp:lastPrinted>
  <dcterms:created xsi:type="dcterms:W3CDTF">1995-05-28T16:26:58Z</dcterms:created>
  <dcterms:modified xsi:type="dcterms:W3CDTF">2023-01-11T06:53:28Z</dcterms:modified>
</cp:coreProperties>
</file>