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8"/>
  </p:notesMasterIdLst>
  <p:handoutMasterIdLst>
    <p:handoutMasterId r:id="rId59"/>
  </p:handoutMasterIdLst>
  <p:sldIdLst>
    <p:sldId id="535" r:id="rId2"/>
    <p:sldId id="606" r:id="rId3"/>
    <p:sldId id="607" r:id="rId4"/>
    <p:sldId id="662" r:id="rId5"/>
    <p:sldId id="608" r:id="rId6"/>
    <p:sldId id="591" r:id="rId7"/>
    <p:sldId id="609" r:id="rId8"/>
    <p:sldId id="632" r:id="rId9"/>
    <p:sldId id="634" r:id="rId10"/>
    <p:sldId id="633" r:id="rId11"/>
    <p:sldId id="610" r:id="rId12"/>
    <p:sldId id="661" r:id="rId13"/>
    <p:sldId id="611" r:id="rId14"/>
    <p:sldId id="675" r:id="rId15"/>
    <p:sldId id="612" r:id="rId16"/>
    <p:sldId id="658" r:id="rId17"/>
    <p:sldId id="631" r:id="rId18"/>
    <p:sldId id="614" r:id="rId19"/>
    <p:sldId id="660" r:id="rId20"/>
    <p:sldId id="629" r:id="rId21"/>
    <p:sldId id="616" r:id="rId22"/>
    <p:sldId id="663" r:id="rId23"/>
    <p:sldId id="617" r:id="rId24"/>
    <p:sldId id="619" r:id="rId25"/>
    <p:sldId id="659" r:id="rId26"/>
    <p:sldId id="664" r:id="rId27"/>
    <p:sldId id="635" r:id="rId28"/>
    <p:sldId id="653" r:id="rId29"/>
    <p:sldId id="643" r:id="rId30"/>
    <p:sldId id="621" r:id="rId31"/>
    <p:sldId id="652" r:id="rId32"/>
    <p:sldId id="622" r:id="rId33"/>
    <p:sldId id="672" r:id="rId34"/>
    <p:sldId id="623" r:id="rId35"/>
    <p:sldId id="624" r:id="rId36"/>
    <p:sldId id="656" r:id="rId37"/>
    <p:sldId id="625" r:id="rId38"/>
    <p:sldId id="626" r:id="rId39"/>
    <p:sldId id="627" r:id="rId40"/>
    <p:sldId id="671" r:id="rId41"/>
    <p:sldId id="673" r:id="rId42"/>
    <p:sldId id="638" r:id="rId43"/>
    <p:sldId id="655" r:id="rId44"/>
    <p:sldId id="639" r:id="rId45"/>
    <p:sldId id="640" r:id="rId46"/>
    <p:sldId id="641" r:id="rId47"/>
    <p:sldId id="676" r:id="rId48"/>
    <p:sldId id="670" r:id="rId49"/>
    <p:sldId id="665" r:id="rId50"/>
    <p:sldId id="666" r:id="rId51"/>
    <p:sldId id="674" r:id="rId52"/>
    <p:sldId id="668" r:id="rId53"/>
    <p:sldId id="669" r:id="rId54"/>
    <p:sldId id="667" r:id="rId55"/>
    <p:sldId id="628" r:id="rId56"/>
    <p:sldId id="645" r:id="rId57"/>
  </p:sldIdLst>
  <p:sldSz cx="9144000" cy="6858000" type="screen4x3"/>
  <p:notesSz cx="6797675" cy="9926638"/>
  <p:defaultTextStyle>
    <a:defPPr>
      <a:defRPr lang="de-DE"/>
    </a:defPPr>
    <a:lvl1pPr algn="l" rtl="0" fontAlgn="base">
      <a:spcBef>
        <a:spcPct val="0"/>
      </a:spcBef>
      <a:spcAft>
        <a:spcPct val="0"/>
      </a:spcAft>
      <a:defRPr sz="1600" kern="1200">
        <a:solidFill>
          <a:schemeClr val="tx1"/>
        </a:solidFill>
        <a:latin typeface="Calibri" pitchFamily="34" charset="0"/>
        <a:ea typeface="+mn-ea"/>
        <a:cs typeface="Arial" charset="0"/>
      </a:defRPr>
    </a:lvl1pPr>
    <a:lvl2pPr marL="457200" algn="l" rtl="0" fontAlgn="base">
      <a:spcBef>
        <a:spcPct val="0"/>
      </a:spcBef>
      <a:spcAft>
        <a:spcPct val="0"/>
      </a:spcAft>
      <a:defRPr sz="1600" kern="1200">
        <a:solidFill>
          <a:schemeClr val="tx1"/>
        </a:solidFill>
        <a:latin typeface="Calibri" pitchFamily="34" charset="0"/>
        <a:ea typeface="+mn-ea"/>
        <a:cs typeface="Arial" charset="0"/>
      </a:defRPr>
    </a:lvl2pPr>
    <a:lvl3pPr marL="914400" algn="l" rtl="0" fontAlgn="base">
      <a:spcBef>
        <a:spcPct val="0"/>
      </a:spcBef>
      <a:spcAft>
        <a:spcPct val="0"/>
      </a:spcAft>
      <a:defRPr sz="1600" kern="1200">
        <a:solidFill>
          <a:schemeClr val="tx1"/>
        </a:solidFill>
        <a:latin typeface="Calibri" pitchFamily="34" charset="0"/>
        <a:ea typeface="+mn-ea"/>
        <a:cs typeface="Arial" charset="0"/>
      </a:defRPr>
    </a:lvl3pPr>
    <a:lvl4pPr marL="1371600" algn="l" rtl="0" fontAlgn="base">
      <a:spcBef>
        <a:spcPct val="0"/>
      </a:spcBef>
      <a:spcAft>
        <a:spcPct val="0"/>
      </a:spcAft>
      <a:defRPr sz="1600" kern="1200">
        <a:solidFill>
          <a:schemeClr val="tx1"/>
        </a:solidFill>
        <a:latin typeface="Calibri" pitchFamily="34" charset="0"/>
        <a:ea typeface="+mn-ea"/>
        <a:cs typeface="Arial" charset="0"/>
      </a:defRPr>
    </a:lvl4pPr>
    <a:lvl5pPr marL="1828800" algn="l"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9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CC"/>
    <a:srgbClr val="800080"/>
    <a:srgbClr val="99CCFF"/>
    <a:srgbClr val="EAEAEA"/>
    <a:srgbClr val="0000CC"/>
    <a:srgbClr val="FFFF99"/>
    <a:srgbClr val="969696"/>
    <a:srgbClr val="00CC00"/>
    <a:srgbClr val="0066FF"/>
    <a:srgbClr val="9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945" autoAdjust="0"/>
  </p:normalViewPr>
  <p:slideViewPr>
    <p:cSldViewPr>
      <p:cViewPr varScale="1">
        <p:scale>
          <a:sx n="89" d="100"/>
          <a:sy n="89" d="100"/>
        </p:scale>
        <p:origin x="6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62" y="-93"/>
      </p:cViewPr>
      <p:guideLst>
        <p:guide orient="horz" pos="2161"/>
        <p:guide pos="29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M:\_Projects\Presentations_Papers\ICC2015\Data_nad_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50"/>
      <c:rAngAx val="0"/>
    </c:view3D>
    <c:floor>
      <c:thickness val="0"/>
    </c:floor>
    <c:sideWall>
      <c:thickness val="0"/>
    </c:sideWall>
    <c:backWall>
      <c:thickness val="0"/>
    </c:backWall>
    <c:plotArea>
      <c:layout/>
      <c:bar3DChart>
        <c:barDir val="bar"/>
        <c:grouping val="clustered"/>
        <c:varyColors val="0"/>
        <c:ser>
          <c:idx val="0"/>
          <c:order val="0"/>
          <c:tx>
            <c:strRef>
              <c:f>Obstacles!$E$9</c:f>
              <c:strCache>
                <c:ptCount val="1"/>
                <c:pt idx="0">
                  <c:v>Total responses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Obstacles!$E$10:$E$27</c:f>
              <c:numCache>
                <c:formatCode>General</c:formatCode>
                <c:ptCount val="18"/>
                <c:pt idx="0">
                  <c:v>193</c:v>
                </c:pt>
                <c:pt idx="1">
                  <c:v>124</c:v>
                </c:pt>
                <c:pt idx="2">
                  <c:v>85</c:v>
                </c:pt>
                <c:pt idx="3">
                  <c:v>80</c:v>
                </c:pt>
                <c:pt idx="4">
                  <c:v>66</c:v>
                </c:pt>
                <c:pt idx="5">
                  <c:v>62</c:v>
                </c:pt>
                <c:pt idx="6">
                  <c:v>60</c:v>
                </c:pt>
                <c:pt idx="7">
                  <c:v>50</c:v>
                </c:pt>
                <c:pt idx="8">
                  <c:v>49</c:v>
                </c:pt>
                <c:pt idx="9">
                  <c:v>43</c:v>
                </c:pt>
                <c:pt idx="10">
                  <c:v>40</c:v>
                </c:pt>
                <c:pt idx="11">
                  <c:v>32</c:v>
                </c:pt>
                <c:pt idx="12">
                  <c:v>27</c:v>
                </c:pt>
                <c:pt idx="13">
                  <c:v>23</c:v>
                </c:pt>
                <c:pt idx="14">
                  <c:v>21</c:v>
                </c:pt>
                <c:pt idx="15">
                  <c:v>15</c:v>
                </c:pt>
                <c:pt idx="16">
                  <c:v>10</c:v>
                </c:pt>
                <c:pt idx="17">
                  <c:v>7</c:v>
                </c:pt>
              </c:numCache>
            </c:numRef>
          </c:val>
          <c:extLst>
            <c:ext xmlns:c16="http://schemas.microsoft.com/office/drawing/2014/chart" uri="{C3380CC4-5D6E-409C-BE32-E72D297353CC}">
              <c16:uniqueId val="{00000000-3296-4445-85D0-9D4FA5C9E7ED}"/>
            </c:ext>
          </c:extLst>
        </c:ser>
        <c:ser>
          <c:idx val="1"/>
          <c:order val="1"/>
          <c:tx>
            <c:strRef>
              <c:f>Obstacles!$F$9</c:f>
              <c:strCache>
                <c:ptCount val="1"/>
                <c:pt idx="0">
                  <c:v>Data users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Obstacles!$F$10:$F$27</c:f>
              <c:numCache>
                <c:formatCode>General</c:formatCode>
                <c:ptCount val="18"/>
                <c:pt idx="0">
                  <c:v>171</c:v>
                </c:pt>
                <c:pt idx="1">
                  <c:v>105</c:v>
                </c:pt>
                <c:pt idx="2">
                  <c:v>71</c:v>
                </c:pt>
                <c:pt idx="3">
                  <c:v>63</c:v>
                </c:pt>
                <c:pt idx="4">
                  <c:v>55</c:v>
                </c:pt>
                <c:pt idx="5">
                  <c:v>58</c:v>
                </c:pt>
                <c:pt idx="6">
                  <c:v>50</c:v>
                </c:pt>
                <c:pt idx="7">
                  <c:v>41</c:v>
                </c:pt>
                <c:pt idx="8">
                  <c:v>44</c:v>
                </c:pt>
                <c:pt idx="9">
                  <c:v>28</c:v>
                </c:pt>
                <c:pt idx="10">
                  <c:v>33</c:v>
                </c:pt>
                <c:pt idx="11">
                  <c:v>27</c:v>
                </c:pt>
                <c:pt idx="12">
                  <c:v>23</c:v>
                </c:pt>
                <c:pt idx="13">
                  <c:v>16</c:v>
                </c:pt>
                <c:pt idx="14">
                  <c:v>14</c:v>
                </c:pt>
                <c:pt idx="15">
                  <c:v>11</c:v>
                </c:pt>
                <c:pt idx="16">
                  <c:v>10</c:v>
                </c:pt>
                <c:pt idx="17">
                  <c:v>7</c:v>
                </c:pt>
              </c:numCache>
            </c:numRef>
          </c:val>
          <c:extLst>
            <c:ext xmlns:c16="http://schemas.microsoft.com/office/drawing/2014/chart" uri="{C3380CC4-5D6E-409C-BE32-E72D297353CC}">
              <c16:uniqueId val="{00000001-3296-4445-85D0-9D4FA5C9E7ED}"/>
            </c:ext>
          </c:extLst>
        </c:ser>
        <c:ser>
          <c:idx val="2"/>
          <c:order val="2"/>
          <c:tx>
            <c:strRef>
              <c:f>Obstacles!$G$9</c:f>
              <c:strCache>
                <c:ptCount val="1"/>
                <c:pt idx="0">
                  <c:v>Data producers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Obstacles!$G$10:$G$27</c:f>
              <c:numCache>
                <c:formatCode>General</c:formatCode>
                <c:ptCount val="18"/>
                <c:pt idx="0">
                  <c:v>141</c:v>
                </c:pt>
                <c:pt idx="1">
                  <c:v>91</c:v>
                </c:pt>
                <c:pt idx="2">
                  <c:v>55</c:v>
                </c:pt>
                <c:pt idx="3">
                  <c:v>55</c:v>
                </c:pt>
                <c:pt idx="4">
                  <c:v>42</c:v>
                </c:pt>
                <c:pt idx="5">
                  <c:v>55</c:v>
                </c:pt>
                <c:pt idx="6">
                  <c:v>48</c:v>
                </c:pt>
                <c:pt idx="7">
                  <c:v>38</c:v>
                </c:pt>
                <c:pt idx="8">
                  <c:v>32</c:v>
                </c:pt>
                <c:pt idx="9">
                  <c:v>28</c:v>
                </c:pt>
                <c:pt idx="10">
                  <c:v>26</c:v>
                </c:pt>
                <c:pt idx="11">
                  <c:v>22</c:v>
                </c:pt>
                <c:pt idx="12">
                  <c:v>24</c:v>
                </c:pt>
                <c:pt idx="13">
                  <c:v>18</c:v>
                </c:pt>
                <c:pt idx="14">
                  <c:v>13</c:v>
                </c:pt>
                <c:pt idx="15">
                  <c:v>10</c:v>
                </c:pt>
                <c:pt idx="16">
                  <c:v>7</c:v>
                </c:pt>
                <c:pt idx="17">
                  <c:v>6</c:v>
                </c:pt>
              </c:numCache>
            </c:numRef>
          </c:val>
          <c:extLst>
            <c:ext xmlns:c16="http://schemas.microsoft.com/office/drawing/2014/chart" uri="{C3380CC4-5D6E-409C-BE32-E72D297353CC}">
              <c16:uniqueId val="{00000002-3296-4445-85D0-9D4FA5C9E7ED}"/>
            </c:ext>
          </c:extLst>
        </c:ser>
        <c:dLbls>
          <c:showLegendKey val="0"/>
          <c:showVal val="0"/>
          <c:showCatName val="0"/>
          <c:showSerName val="0"/>
          <c:showPercent val="0"/>
          <c:showBubbleSize val="0"/>
        </c:dLbls>
        <c:gapWidth val="150"/>
        <c:shape val="box"/>
        <c:axId val="121140736"/>
        <c:axId val="121142272"/>
        <c:axId val="0"/>
      </c:bar3DChart>
      <c:catAx>
        <c:axId val="121140736"/>
        <c:scaling>
          <c:orientation val="maxMin"/>
        </c:scaling>
        <c:delete val="0"/>
        <c:axPos val="l"/>
        <c:numFmt formatCode="@" sourceLinked="0"/>
        <c:majorTickMark val="out"/>
        <c:minorTickMark val="none"/>
        <c:tickLblPos val="nextTo"/>
        <c:txPr>
          <a:bodyPr/>
          <a:lstStyle/>
          <a:p>
            <a:pPr>
              <a:defRPr sz="1100"/>
            </a:pPr>
            <a:endParaRPr lang="de-DE"/>
          </a:p>
        </c:txPr>
        <c:crossAx val="121142272"/>
        <c:crosses val="autoZero"/>
        <c:auto val="1"/>
        <c:lblAlgn val="ctr"/>
        <c:lblOffset val="100"/>
        <c:noMultiLvlLbl val="0"/>
      </c:catAx>
      <c:valAx>
        <c:axId val="121142272"/>
        <c:scaling>
          <c:orientation val="minMax"/>
        </c:scaling>
        <c:delete val="0"/>
        <c:axPos val="t"/>
        <c:majorGridlines/>
        <c:numFmt formatCode="General" sourceLinked="1"/>
        <c:majorTickMark val="out"/>
        <c:minorTickMark val="none"/>
        <c:tickLblPos val="nextTo"/>
        <c:crossAx val="121140736"/>
        <c:crosses val="autoZero"/>
        <c:crossBetween val="between"/>
      </c:valAx>
    </c:plotArea>
    <c:legend>
      <c:legendPos val="r"/>
      <c:layout>
        <c:manualLayout>
          <c:xMode val="edge"/>
          <c:yMode val="edge"/>
          <c:x val="0.65379548311853297"/>
          <c:y val="0.50669140179467098"/>
          <c:w val="9.9820636860769474E-2"/>
          <c:h val="0.10668385478363877"/>
        </c:manualLayout>
      </c:layout>
      <c:overlay val="0"/>
      <c:spPr>
        <a:solidFill>
          <a:schemeClr val="bg1"/>
        </a:solidFill>
      </c:spPr>
    </c:legend>
    <c:plotVisOnly val="1"/>
    <c:dispBlanksAs val="gap"/>
    <c:showDLblsOverMax val="0"/>
  </c:chart>
  <c:spPr>
    <a:noFill/>
    <a:scene3d>
      <a:camera prst="orthographicFront"/>
      <a:lightRig rig="threePt" dir="t"/>
    </a:scene3d>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9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20" y="-1540"/>
            <a:ext cx="294738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1" name="Rectangle 3"/>
          <p:cNvSpPr>
            <a:spLocks noGrp="1" noChangeArrowheads="1"/>
          </p:cNvSpPr>
          <p:nvPr>
            <p:ph type="dt" idx="1"/>
          </p:nvPr>
        </p:nvSpPr>
        <p:spPr bwMode="auto">
          <a:xfrm>
            <a:off x="3850294" y="-1540"/>
            <a:ext cx="2947381"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endParaRPr lang="de-DE" altLang="de-DE"/>
          </a:p>
        </p:txBody>
      </p:sp>
      <p:sp>
        <p:nvSpPr>
          <p:cNvPr id="32772" name="Rectangle 4"/>
          <p:cNvSpPr>
            <a:spLocks noGrp="1" noRot="1" noChangeAspect="1" noChangeArrowheads="1" noTextEdit="1"/>
          </p:cNvSpPr>
          <p:nvPr>
            <p:ph type="sldImg" idx="2"/>
          </p:nvPr>
        </p:nvSpPr>
        <p:spPr bwMode="auto">
          <a:xfrm>
            <a:off x="923925" y="749300"/>
            <a:ext cx="494665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952" y="4716193"/>
            <a:ext cx="4984253" cy="446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1" tIns="46101" rIns="92201" bIns="46101"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1520" y="9430845"/>
            <a:ext cx="294738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5" name="Rectangle 7"/>
          <p:cNvSpPr>
            <a:spLocks noGrp="1" noChangeArrowheads="1"/>
          </p:cNvSpPr>
          <p:nvPr>
            <p:ph type="sldNum" sz="quarter" idx="5"/>
          </p:nvPr>
        </p:nvSpPr>
        <p:spPr bwMode="auto">
          <a:xfrm>
            <a:off x="3850294" y="9430845"/>
            <a:ext cx="2947381"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fld id="{FD31932A-6098-419A-B833-FDC01F7C1A80}" type="slidenum">
              <a:rPr lang="de-DE" altLang="de-DE"/>
              <a:pPr>
                <a:defRPr/>
              </a:pPr>
              <a:t>‹Nr.›</a:t>
            </a:fld>
            <a:endParaRPr lang="de-DE" altLang="de-DE"/>
          </a:p>
        </p:txBody>
      </p:sp>
    </p:spTree>
    <p:extLst>
      <p:ext uri="{BB962C8B-B14F-4D97-AF65-F5344CB8AC3E}">
        <p14:creationId xmlns:p14="http://schemas.microsoft.com/office/powerpoint/2010/main" val="382103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tx1"/>
                </a:solidFill>
                <a:latin typeface="Calibri" pitchFamily="34" charset="0"/>
              </a:defRPr>
            </a:lvl1pPr>
            <a:lvl2pPr marL="743965" indent="-286140" eaLnBrk="0" hangingPunct="0">
              <a:spcBef>
                <a:spcPct val="50000"/>
              </a:spcBef>
              <a:defRPr sz="1600">
                <a:solidFill>
                  <a:schemeClr val="tx1"/>
                </a:solidFill>
                <a:latin typeface="Calibri" pitchFamily="34" charset="0"/>
              </a:defRPr>
            </a:lvl2pPr>
            <a:lvl3pPr marL="1144562" indent="-228912" eaLnBrk="0" hangingPunct="0">
              <a:spcBef>
                <a:spcPct val="50000"/>
              </a:spcBef>
              <a:defRPr sz="1600">
                <a:solidFill>
                  <a:schemeClr val="tx1"/>
                </a:solidFill>
                <a:latin typeface="Calibri" pitchFamily="34" charset="0"/>
              </a:defRPr>
            </a:lvl3pPr>
            <a:lvl4pPr marL="1602386" indent="-228912" eaLnBrk="0" hangingPunct="0">
              <a:spcBef>
                <a:spcPct val="50000"/>
              </a:spcBef>
              <a:defRPr sz="1600">
                <a:solidFill>
                  <a:schemeClr val="tx1"/>
                </a:solidFill>
                <a:latin typeface="Calibri" pitchFamily="34" charset="0"/>
              </a:defRPr>
            </a:lvl4pPr>
            <a:lvl5pPr marL="2060210" indent="-228912" eaLnBrk="0" hangingPunct="0">
              <a:spcBef>
                <a:spcPct val="50000"/>
              </a:spcBef>
              <a:defRPr sz="1600">
                <a:solidFill>
                  <a:schemeClr val="tx1"/>
                </a:solidFill>
                <a:latin typeface="Calibri" pitchFamily="34" charset="0"/>
              </a:defRPr>
            </a:lvl5pPr>
            <a:lvl6pPr marL="2518034" indent="-228912" eaLnBrk="0" fontAlgn="base" hangingPunct="0">
              <a:spcBef>
                <a:spcPct val="50000"/>
              </a:spcBef>
              <a:spcAft>
                <a:spcPct val="0"/>
              </a:spcAft>
              <a:defRPr sz="1600">
                <a:solidFill>
                  <a:schemeClr val="tx1"/>
                </a:solidFill>
                <a:latin typeface="Calibri" pitchFamily="34" charset="0"/>
              </a:defRPr>
            </a:lvl6pPr>
            <a:lvl7pPr marL="2975859" indent="-228912" eaLnBrk="0" fontAlgn="base" hangingPunct="0">
              <a:spcBef>
                <a:spcPct val="50000"/>
              </a:spcBef>
              <a:spcAft>
                <a:spcPct val="0"/>
              </a:spcAft>
              <a:defRPr sz="1600">
                <a:solidFill>
                  <a:schemeClr val="tx1"/>
                </a:solidFill>
                <a:latin typeface="Calibri" pitchFamily="34" charset="0"/>
              </a:defRPr>
            </a:lvl7pPr>
            <a:lvl8pPr marL="3433684" indent="-228912" eaLnBrk="0" fontAlgn="base" hangingPunct="0">
              <a:spcBef>
                <a:spcPct val="50000"/>
              </a:spcBef>
              <a:spcAft>
                <a:spcPct val="0"/>
              </a:spcAft>
              <a:defRPr sz="1600">
                <a:solidFill>
                  <a:schemeClr val="tx1"/>
                </a:solidFill>
                <a:latin typeface="Calibri" pitchFamily="34" charset="0"/>
              </a:defRPr>
            </a:lvl8pPr>
            <a:lvl9pPr marL="3891508" indent="-228912" eaLnBrk="0" fontAlgn="base" hangingPunct="0">
              <a:spcBef>
                <a:spcPct val="50000"/>
              </a:spcBef>
              <a:spcAft>
                <a:spcPct val="0"/>
              </a:spcAft>
              <a:defRPr sz="1600">
                <a:solidFill>
                  <a:schemeClr val="tx1"/>
                </a:solidFill>
                <a:latin typeface="Calibri" pitchFamily="34" charset="0"/>
              </a:defRPr>
            </a:lvl9pPr>
          </a:lstStyle>
          <a:p>
            <a:pPr eaLnBrk="1" hangingPunct="1">
              <a:spcBef>
                <a:spcPct val="0"/>
              </a:spcBef>
              <a:defRPr/>
            </a:pPr>
            <a:fld id="{796D1391-4407-4A0A-AE62-FF740E9208A5}" type="slidenum">
              <a:rPr lang="de-DE" altLang="de-DE" sz="1200">
                <a:latin typeface="Arial" charset="0"/>
              </a:rPr>
              <a:pPr eaLnBrk="1" hangingPunct="1">
                <a:spcBef>
                  <a:spcPct val="0"/>
                </a:spcBef>
                <a:defRPr/>
              </a:pPr>
              <a:t>1</a:t>
            </a:fld>
            <a:endParaRPr lang="de-DE" altLang="de-DE" sz="1200" dirty="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91458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high level SDI status data shown on the map immediately reveals that there is healthy growth in this sector. The quantity of spatial web services has continued to grow steadily over the past two years and the number of compliant services available is very promising. </a:t>
            </a:r>
            <a:endParaRPr lang="de-DE" smtClean="0"/>
          </a:p>
          <a:p>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43</a:t>
            </a:fld>
            <a:endParaRPr lang="de-DE"/>
          </a:p>
        </p:txBody>
      </p:sp>
    </p:spTree>
    <p:extLst>
      <p:ext uri="{BB962C8B-B14F-4D97-AF65-F5344CB8AC3E}">
        <p14:creationId xmlns:p14="http://schemas.microsoft.com/office/powerpoint/2010/main" val="59905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200" b="0" i="0" u="none" strike="noStrike" kern="1200" baseline="0" dirty="0" smtClean="0">
                <a:solidFill>
                  <a:schemeClr val="tx1"/>
                </a:solidFill>
                <a:latin typeface="Times New Roman" pitchFamily="18" charset="0"/>
                <a:ea typeface="+mn-ea"/>
                <a:cs typeface="+mn-cs"/>
              </a:rPr>
              <a:t>Entwicklungen bei </a:t>
            </a:r>
            <a:r>
              <a:rPr lang="fr-FR" sz="1200" b="0" i="0" u="none" strike="noStrike" kern="1200" baseline="0" dirty="0" smtClean="0">
                <a:solidFill>
                  <a:schemeClr val="tx1"/>
                </a:solidFill>
                <a:latin typeface="Times New Roman" pitchFamily="18" charset="0"/>
                <a:ea typeface="+mn-ea"/>
                <a:cs typeface="+mn-cs"/>
              </a:rPr>
              <a:t>INSPIRE</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28. Sitzung BAGDI-BW 9.12.2020</a:t>
            </a:r>
            <a:endParaRPr lang="en-US" sz="1200" b="0" i="0" u="none" strike="noStrike" kern="1200" baseline="0" dirty="0" smtClean="0">
              <a:solidFill>
                <a:schemeClr val="tx1"/>
              </a:solidFill>
              <a:latin typeface="Times New Roman" pitchFamily="18" charset="0"/>
              <a:ea typeface="+mn-ea"/>
              <a:cs typeface="+mn-cs"/>
            </a:endParaRPr>
          </a:p>
          <a:p>
            <a:pPr rtl="0"/>
            <a:r>
              <a:rPr lang="fr-FR" sz="1200" b="0" i="0" u="none" strike="noStrike" kern="1200" baseline="0" dirty="0" smtClean="0">
                <a:solidFill>
                  <a:schemeClr val="tx1"/>
                </a:solidFill>
                <a:latin typeface="Times New Roman" pitchFamily="18" charset="0"/>
                <a:ea typeface="+mn-ea"/>
                <a:cs typeface="+mn-cs"/>
              </a:rPr>
              <a:t>G </a:t>
            </a:r>
            <a:r>
              <a:rPr lang="de-DE" sz="1200" b="0" i="0" u="none" strike="noStrike" kern="1200" baseline="0" dirty="0" smtClean="0">
                <a:solidFill>
                  <a:schemeClr val="tx1"/>
                </a:solidFill>
                <a:latin typeface="Times New Roman" pitchFamily="18" charset="0"/>
                <a:ea typeface="+mn-ea"/>
                <a:cs typeface="+mn-cs"/>
              </a:rPr>
              <a:t>DI-BW</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err="1" smtClean="0">
                <a:solidFill>
                  <a:schemeClr val="tx1"/>
                </a:solidFill>
                <a:latin typeface="Times New Roman" pitchFamily="18" charset="0"/>
                <a:ea typeface="+mn-ea"/>
                <a:cs typeface="+mn-cs"/>
              </a:rPr>
              <a:t>BjJcii</a:t>
            </a:r>
            <a:r>
              <a:rPr lang="de-DE" sz="1200" b="0" i="0" u="none" strike="noStrike" kern="1200" baseline="0" dirty="0" smtClean="0">
                <a:solidFill>
                  <a:schemeClr val="tx1"/>
                </a:solidFill>
                <a:latin typeface="Times New Roman" pitchFamily="18" charset="0"/>
                <a:ea typeface="+mn-ea"/>
                <a:cs typeface="+mn-cs"/>
              </a:rPr>
              <a:t> - </a:t>
            </a:r>
            <a:r>
              <a:rPr lang="fr-FR" sz="1200" b="1" i="0" u="none" strike="noStrike" kern="1200" baseline="0" dirty="0" smtClean="0">
                <a:solidFill>
                  <a:schemeClr val="tx1"/>
                </a:solidFill>
                <a:latin typeface="Times New Roman" pitchFamily="18" charset="0"/>
                <a:ea typeface="+mn-ea"/>
                <a:cs typeface="+mn-cs"/>
              </a:rPr>
              <a:t>.JJ </a:t>
            </a:r>
            <a:r>
              <a:rPr lang="de-DE" sz="1200" b="1" i="0" u="none" strike="noStrike" kern="1200" baseline="0" dirty="0" err="1" smtClean="0">
                <a:solidFill>
                  <a:schemeClr val="tx1"/>
                </a:solidFill>
                <a:latin typeface="Times New Roman" pitchFamily="18" charset="0"/>
                <a:ea typeface="+mn-ea"/>
                <a:cs typeface="+mn-cs"/>
              </a:rPr>
              <a:t>Wiirt-ft-nhf-rfl</a:t>
            </a:r>
            <a:endParaRPr lang="en-US" sz="1400" b="0" i="0" u="none" strike="noStrike" kern="1200" baseline="0" dirty="0" smtClean="0">
              <a:solidFill>
                <a:schemeClr val="tx1"/>
              </a:solidFill>
              <a:latin typeface="Times New Roman" pitchFamily="18" charset="0"/>
              <a:ea typeface="+mn-ea"/>
              <a:cs typeface="+mn-cs"/>
            </a:endParaRPr>
          </a:p>
          <a:p>
            <a:pPr rtl="0"/>
            <a:r>
              <a:rPr lang="de-DE" sz="1200" b="1" i="0" u="none" strike="noStrike" kern="1200" baseline="0" dirty="0" smtClean="0">
                <a:solidFill>
                  <a:schemeClr val="tx1"/>
                </a:solidFill>
                <a:latin typeface="Times New Roman" pitchFamily="18" charset="0"/>
                <a:ea typeface="+mn-ea"/>
                <a:cs typeface="+mn-cs"/>
              </a:rPr>
              <a:t>Die Zukunft von </a:t>
            </a:r>
            <a:r>
              <a:rPr lang="fr-FR" sz="1200" b="1" i="0" u="none" strike="noStrike" kern="1200" baseline="0" dirty="0" smtClean="0">
                <a:solidFill>
                  <a:schemeClr val="tx1"/>
                </a:solidFill>
                <a:latin typeface="Times New Roman" pitchFamily="18" charset="0"/>
                <a:ea typeface="+mn-ea"/>
                <a:cs typeface="+mn-cs"/>
              </a:rPr>
              <a:t>INSPIRE</a:t>
            </a:r>
            <a:endParaRPr lang="en-US" sz="1200" b="1"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Die Europäische Geodateninfrastruktur ist da, die GDI-DE, die</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GDI-BW und die kommunalen </a:t>
            </a:r>
            <a:r>
              <a:rPr lang="de-DE" sz="1200" b="0" i="0" u="none" strike="noStrike" kern="1200" baseline="0" dirty="0" err="1" smtClean="0">
                <a:solidFill>
                  <a:schemeClr val="tx1"/>
                </a:solidFill>
                <a:latin typeface="Times New Roman" pitchFamily="18" charset="0"/>
                <a:ea typeface="+mn-ea"/>
                <a:cs typeface="+mn-cs"/>
              </a:rPr>
              <a:t>GDIen</a:t>
            </a:r>
            <a:r>
              <a:rPr lang="de-DE" sz="1200" b="0" i="0" u="none" strike="noStrike" kern="1200" baseline="0" dirty="0" smtClean="0">
                <a:solidFill>
                  <a:schemeClr val="tx1"/>
                </a:solidFill>
                <a:latin typeface="Times New Roman" pitchFamily="18" charset="0"/>
                <a:ea typeface="+mn-ea"/>
                <a:cs typeface="+mn-cs"/>
              </a:rPr>
              <a:t> sind Teil davon.</a:t>
            </a:r>
            <a:endParaRPr lang="en-US" sz="1200" b="0" i="0" u="none" strike="noStrike" kern="1200" baseline="0" dirty="0" smtClean="0">
              <a:solidFill>
                <a:schemeClr val="tx1"/>
              </a:solidFill>
              <a:latin typeface="Times New Roman" pitchFamily="18" charset="0"/>
              <a:ea typeface="+mn-ea"/>
              <a:cs typeface="+mn-cs"/>
            </a:endParaRPr>
          </a:p>
          <a:p>
            <a:pPr lvl="1" rtl="0"/>
            <a:r>
              <a:rPr lang="de-DE" sz="1200" b="0" i="0" u="none" strike="noStrike" kern="1200" baseline="0" dirty="0" smtClean="0">
                <a:solidFill>
                  <a:schemeClr val="tx1"/>
                </a:solidFill>
                <a:latin typeface="Times New Roman" pitchFamily="18" charset="0"/>
                <a:ea typeface="+mn-ea"/>
                <a:cs typeface="+mn-cs"/>
              </a:rPr>
              <a:t>Die Ausrichtung von </a:t>
            </a:r>
            <a:r>
              <a:rPr lang="fr-FR" sz="1200" b="0" i="0" u="none" strike="noStrike" kern="1200" baseline="0" dirty="0" smtClean="0">
                <a:solidFill>
                  <a:schemeClr val="tx1"/>
                </a:solidFill>
                <a:latin typeface="Times New Roman" pitchFamily="18" charset="0"/>
                <a:ea typeface="+mn-ea"/>
                <a:cs typeface="+mn-cs"/>
              </a:rPr>
              <a:t>INSPIRE </a:t>
            </a:r>
            <a:r>
              <a:rPr lang="de-DE" sz="1200" b="0" i="0" u="none" strike="noStrike" kern="1200" baseline="0" dirty="0" smtClean="0">
                <a:solidFill>
                  <a:schemeClr val="tx1"/>
                </a:solidFill>
                <a:latin typeface="Times New Roman" pitchFamily="18" charset="0"/>
                <a:ea typeface="+mn-ea"/>
                <a:cs typeface="+mn-cs"/>
              </a:rPr>
              <a:t>am European Green Deal &amp; der</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Europäischen Datenstrategie steht vor der Tür, denn</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Interoperabilität &amp; Zugriff auf Geodäten sind für die Gestaltung</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der digitalen Zukunft Europas essentiell.</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Um tatsächlich die Probleme zu lösen gibt es noch viel zu tun, muss </a:t>
            </a:r>
            <a:r>
              <a:rPr lang="fr-FR" sz="1200" b="0" i="0" u="none" strike="noStrike" kern="1200" baseline="0" dirty="0" smtClean="0">
                <a:solidFill>
                  <a:schemeClr val="tx1"/>
                </a:solidFill>
                <a:latin typeface="Times New Roman" pitchFamily="18" charset="0"/>
                <a:ea typeface="+mn-ea"/>
                <a:cs typeface="+mn-cs"/>
              </a:rPr>
              <a:t>INSPIRE </a:t>
            </a:r>
            <a:r>
              <a:rPr lang="de-DE" sz="1200" b="0" i="0" u="none" strike="noStrike" kern="1200" baseline="0" dirty="0" smtClean="0">
                <a:solidFill>
                  <a:schemeClr val="tx1"/>
                </a:solidFill>
                <a:latin typeface="Times New Roman" pitchFamily="18" charset="0"/>
                <a:ea typeface="+mn-ea"/>
                <a:cs typeface="+mn-cs"/>
              </a:rPr>
              <a:t>vom Proof-</a:t>
            </a:r>
            <a:r>
              <a:rPr lang="de-DE" sz="1200" b="0" i="0" u="none" strike="noStrike" kern="1200" baseline="0" dirty="0" err="1" smtClean="0">
                <a:solidFill>
                  <a:schemeClr val="tx1"/>
                </a:solidFill>
                <a:latin typeface="Times New Roman" pitchFamily="18" charset="0"/>
                <a:ea typeface="+mn-ea"/>
                <a:cs typeface="+mn-cs"/>
              </a:rPr>
              <a:t>Ot</a:t>
            </a:r>
            <a:r>
              <a:rPr lang="de-DE" sz="1200" b="0" i="0" u="none" strike="noStrike" kern="1200" baseline="0" dirty="0" smtClean="0">
                <a:solidFill>
                  <a:schemeClr val="tx1"/>
                </a:solidFill>
                <a:latin typeface="Times New Roman" pitchFamily="18" charset="0"/>
                <a:ea typeface="+mn-ea"/>
                <a:cs typeface="+mn-cs"/>
              </a:rPr>
              <a:t>-</a:t>
            </a:r>
            <a:r>
              <a:rPr lang="de-DE" sz="1200" b="0" i="0" u="none" strike="noStrike" kern="1200" baseline="0" dirty="0" err="1" smtClean="0">
                <a:solidFill>
                  <a:schemeClr val="tx1"/>
                </a:solidFill>
                <a:latin typeface="Times New Roman" pitchFamily="18" charset="0"/>
                <a:ea typeface="+mn-ea"/>
                <a:cs typeface="+mn-cs"/>
              </a:rPr>
              <a:t>Concept</a:t>
            </a:r>
            <a:r>
              <a:rPr lang="de-DE" sz="1200" b="0" i="0" u="none" strike="noStrike" kern="1200" baseline="0" dirty="0" smtClean="0">
                <a:solidFill>
                  <a:schemeClr val="tx1"/>
                </a:solidFill>
                <a:latin typeface="Times New Roman" pitchFamily="18" charset="0"/>
                <a:ea typeface="+mn-ea"/>
                <a:cs typeface="+mn-cs"/>
              </a:rPr>
              <a:t> zu einem Game-</a:t>
            </a:r>
            <a:r>
              <a:rPr lang="de-DE" sz="1200" b="0" i="0" u="none" strike="noStrike" kern="1200" baseline="0" dirty="0" err="1" smtClean="0">
                <a:solidFill>
                  <a:schemeClr val="tx1"/>
                </a:solidFill>
                <a:latin typeface="Times New Roman" pitchFamily="18" charset="0"/>
                <a:ea typeface="+mn-ea"/>
                <a:cs typeface="+mn-cs"/>
              </a:rPr>
              <a:t>Changer</a:t>
            </a:r>
            <a:r>
              <a:rPr lang="de-DE" sz="1200" b="0" i="0" u="none" strike="noStrike" kern="1200" baseline="0" dirty="0" smtClean="0">
                <a:solidFill>
                  <a:schemeClr val="tx1"/>
                </a:solidFill>
                <a:latin typeface="Times New Roman" pitchFamily="18" charset="0"/>
                <a:ea typeface="+mn-ea"/>
                <a:cs typeface="+mn-cs"/>
              </a:rPr>
              <a:t> werden!</a:t>
            </a:r>
            <a:endParaRPr lang="en-US" sz="1200" b="0" i="0" u="none" strike="noStrike" kern="1200" baseline="0" dirty="0" smtClean="0">
              <a:solidFill>
                <a:schemeClr val="tx1"/>
              </a:solidFill>
              <a:latin typeface="Times New Roman" pitchFamily="18" charset="0"/>
              <a:ea typeface="+mn-ea"/>
              <a:cs typeface="+mn-cs"/>
            </a:endParaRPr>
          </a:p>
          <a:p>
            <a:pPr rtl="0"/>
            <a:r>
              <a:rPr lang="de-DE" sz="1200" b="1" i="1" u="none" strike="noStrike" kern="1200" baseline="0" dirty="0" err="1" smtClean="0">
                <a:solidFill>
                  <a:schemeClr val="tx1"/>
                </a:solidFill>
                <a:latin typeface="Times New Roman" pitchFamily="18" charset="0"/>
                <a:ea typeface="+mn-ea"/>
                <a:cs typeface="+mn-cs"/>
              </a:rPr>
              <a:t>Mitt</a:t>
            </a:r>
            <a:r>
              <a:rPr lang="de-DE" sz="1100" b="0" i="1" u="none" strike="noStrike" kern="1200" baseline="0" dirty="0" smtClean="0">
                <a:solidFill>
                  <a:schemeClr val="tx1"/>
                </a:solidFill>
                <a:latin typeface="Times New Roman" pitchFamily="18" charset="0"/>
                <a:ea typeface="+mn-ea"/>
                <a:cs typeface="+mn-cs"/>
              </a:rPr>
              <a:t> f»</a:t>
            </a:r>
            <a:endParaRPr lang="en-US" sz="1200" b="1" i="1"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Baden-Württemberg</a:t>
            </a:r>
            <a:endParaRPr lang="en-US" sz="1200" b="0" i="0" u="none" strike="noStrike" kern="1200" baseline="0" dirty="0" smtClean="0">
              <a:solidFill>
                <a:schemeClr val="tx1"/>
              </a:solidFill>
              <a:latin typeface="Times New Roman" pitchFamily="18" charset="0"/>
              <a:ea typeface="+mn-ea"/>
              <a:cs typeface="+mn-cs"/>
            </a:endParaRPr>
          </a:p>
          <a:p>
            <a:pPr rtl="0"/>
            <a:endParaRPr lang="en-US" sz="600" b="0" i="0" u="none" strike="noStrike" kern="1200" baseline="0" dirty="0" smtClean="0">
              <a:solidFill>
                <a:schemeClr val="tx1"/>
              </a:solidFill>
              <a:latin typeface="Times New Roman" pitchFamily="18"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49</a:t>
            </a:fld>
            <a:endParaRPr lang="de-DE" altLang="de-DE"/>
          </a:p>
        </p:txBody>
      </p:sp>
    </p:spTree>
    <p:extLst>
      <p:ext uri="{BB962C8B-B14F-4D97-AF65-F5344CB8AC3E}">
        <p14:creationId xmlns:p14="http://schemas.microsoft.com/office/powerpoint/2010/main" val="97167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52</a:t>
            </a:fld>
            <a:endParaRPr lang="de-DE" altLang="de-DE"/>
          </a:p>
        </p:txBody>
      </p:sp>
    </p:spTree>
    <p:extLst>
      <p:ext uri="{BB962C8B-B14F-4D97-AF65-F5344CB8AC3E}">
        <p14:creationId xmlns:p14="http://schemas.microsoft.com/office/powerpoint/2010/main" val="24635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Vlado Cetl: </a:t>
            </a:r>
            <a:r>
              <a:rPr lang="en-US" sz="1200" smtClean="0">
                <a:latin typeface="Verdana" pitchFamily="34" charset="0"/>
              </a:rPr>
              <a:t>INSPIRE principles, components and implementation. http://www.inspire.gv.at/dms/inspire/dateien/INSPIRE-Training-2014--Aalborg-DK/INSPIRE-Training-2014---Teil-2---principles--components-and-implementation/INSPIRE%20Training%202014%20-%20Teil%202%20-%20principles,%20components%20and%20implementation.ppt</a:t>
            </a:r>
            <a:endParaRPr lang="en-US" smtClean="0"/>
          </a:p>
          <a:p>
            <a:r>
              <a:rPr lang="en-US" smtClean="0"/>
              <a:t>Environmental  phenomena (and disasters) do not stop at national borders! </a:t>
            </a:r>
          </a:p>
          <a:p>
            <a:r>
              <a:rPr lang="en-US" smtClean="0"/>
              <a:t>20% of the EU citizens (115 million) live within 50 km from a border.</a:t>
            </a:r>
          </a:p>
          <a:p>
            <a:r>
              <a:rPr lang="en-US" smtClean="0"/>
              <a:t>70% of all fresh water bodies in Europe are part of a trans-boundary river basin.</a:t>
            </a:r>
          </a:p>
          <a:p>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5</a:t>
            </a:fld>
            <a:endParaRPr lang="de-DE"/>
          </a:p>
        </p:txBody>
      </p:sp>
    </p:spTree>
    <p:extLst>
      <p:ext uri="{BB962C8B-B14F-4D97-AF65-F5344CB8AC3E}">
        <p14:creationId xmlns:p14="http://schemas.microsoft.com/office/powerpoint/2010/main" val="117075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INSPIRE-Richtlinie: bildet rechtliche, organisatorische und technische Grundlage für eine gesamteuropäische Geodateninfrastruktur und wird als wesentliche Grundlage bei der Einrichtung von geodatenhaltenden </a:t>
            </a:r>
            <a:r>
              <a:rPr lang="de-DE" b="1" dirty="0" smtClean="0"/>
              <a:t>Stellen  im öffentlichen Bereich </a:t>
            </a:r>
            <a:r>
              <a:rPr lang="de-DE" dirty="0" smtClean="0"/>
              <a:t>(wie GDIs) berücksichtigt.</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a:t>
            </a:fld>
            <a:endParaRPr lang="de-DE" altLang="de-DE"/>
          </a:p>
        </p:txBody>
      </p:sp>
    </p:spTree>
    <p:extLst>
      <p:ext uri="{BB962C8B-B14F-4D97-AF65-F5344CB8AC3E}">
        <p14:creationId xmlns:p14="http://schemas.microsoft.com/office/powerpoint/2010/main" val="394136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Erzeugung und regelmäßige Aktualisierung von Metainformationen zu den Geodaten und Geodiensten;</a:t>
            </a:r>
          </a:p>
          <a:p>
            <a:r>
              <a:rPr lang="de-DE" dirty="0" smtClean="0"/>
              <a:t>Bereitstellung von Geodiensten, u. a. </a:t>
            </a:r>
          </a:p>
          <a:p>
            <a:pPr lvl="1"/>
            <a:r>
              <a:rPr lang="de-DE" dirty="0" smtClean="0"/>
              <a:t>zur Recherche mittels Metainformationen (Suchdienste),</a:t>
            </a:r>
          </a:p>
          <a:p>
            <a:pPr lvl="1"/>
            <a:r>
              <a:rPr lang="de-DE" dirty="0" smtClean="0"/>
              <a:t>zur Anzeige von Geodaten (Darstellungsdienste),</a:t>
            </a:r>
          </a:p>
          <a:p>
            <a:pPr lvl="1"/>
            <a:r>
              <a:rPr lang="de-DE" dirty="0" smtClean="0"/>
              <a:t>zum Herunterladen von Geodaten (Download-Dienste) und</a:t>
            </a:r>
          </a:p>
          <a:p>
            <a:pPr lvl="1"/>
            <a:r>
              <a:rPr lang="de-DE" dirty="0" smtClean="0"/>
              <a:t>zum Umwandeln von Geodaten zwecks Interoperabilität (Transformations- Dienste)</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13</a:t>
            </a:fld>
            <a:endParaRPr lang="de-DE" altLang="de-DE"/>
          </a:p>
        </p:txBody>
      </p:sp>
    </p:spTree>
    <p:extLst>
      <p:ext uri="{BB962C8B-B14F-4D97-AF65-F5344CB8AC3E}">
        <p14:creationId xmlns:p14="http://schemas.microsoft.com/office/powerpoint/2010/main" val="344416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1.</a:t>
            </a:r>
          </a:p>
          <a:p>
            <a:r>
              <a:rPr lang="en-US" smtClean="0"/>
              <a:t>Coordinate reference systems</a:t>
            </a:r>
          </a:p>
          <a:p>
            <a:r>
              <a:rPr lang="en-US" smtClean="0"/>
              <a:t>Systems for uniquely referencing spatial information in space as a set of coordinates (x, y, z) and/or latitude and longitude and height, based on a geodetic horizontal and vertical datum.</a:t>
            </a:r>
          </a:p>
          <a:p>
            <a:r>
              <a:rPr lang="en-US" smtClean="0"/>
              <a:t>2.</a:t>
            </a:r>
          </a:p>
          <a:p>
            <a:r>
              <a:rPr lang="en-US" smtClean="0"/>
              <a:t>Geographical grid systems</a:t>
            </a:r>
          </a:p>
          <a:p>
            <a:r>
              <a:rPr lang="en-US" smtClean="0"/>
              <a:t>Harmonised multi-resolution grid with a common point of origin and standardised location and size of grid cells.</a:t>
            </a:r>
          </a:p>
          <a:p>
            <a:r>
              <a:rPr lang="en-US" smtClean="0"/>
              <a:t>3.</a:t>
            </a:r>
          </a:p>
          <a:p>
            <a:r>
              <a:rPr lang="en-US" smtClean="0"/>
              <a:t>Geographical names</a:t>
            </a:r>
          </a:p>
          <a:p>
            <a:r>
              <a:rPr lang="en-US" smtClean="0"/>
              <a:t>Names of areas, regions, localities, cities, suburbs, towns or settlements, or any geographical or topographical feature of public or historical interest.</a:t>
            </a:r>
          </a:p>
          <a:p>
            <a:r>
              <a:rPr lang="en-US" smtClean="0"/>
              <a:t>4.</a:t>
            </a:r>
          </a:p>
          <a:p>
            <a:r>
              <a:rPr lang="en-US" smtClean="0"/>
              <a:t>Administrative units</a:t>
            </a:r>
          </a:p>
          <a:p>
            <a:r>
              <a:rPr lang="en-US" smtClean="0"/>
              <a:t>Units of administration, dividing areas where Member States have and/or exercise jurisdictional rights, for local, regional and national governance, separated by administrative boundaries.</a:t>
            </a:r>
          </a:p>
          <a:p>
            <a:r>
              <a:rPr lang="en-US" smtClean="0"/>
              <a:t>5.</a:t>
            </a:r>
          </a:p>
          <a:p>
            <a:r>
              <a:rPr lang="en-US" smtClean="0"/>
              <a:t>Addresses</a:t>
            </a:r>
          </a:p>
          <a:p>
            <a:r>
              <a:rPr lang="en-US" smtClean="0"/>
              <a:t>Location of properties based on address identifiers, usually by road name, house number, postal code.</a:t>
            </a:r>
          </a:p>
          <a:p>
            <a:r>
              <a:rPr lang="en-US" smtClean="0"/>
              <a:t>6.</a:t>
            </a:r>
          </a:p>
          <a:p>
            <a:r>
              <a:rPr lang="en-US" smtClean="0"/>
              <a:t>Cadastral parcels</a:t>
            </a:r>
          </a:p>
          <a:p>
            <a:r>
              <a:rPr lang="en-US" smtClean="0"/>
              <a:t>Areas defined by cadastral registers or equivalent.</a:t>
            </a:r>
          </a:p>
          <a:p>
            <a:r>
              <a:rPr lang="en-US" smtClean="0"/>
              <a:t>7.</a:t>
            </a:r>
          </a:p>
          <a:p>
            <a:r>
              <a:rPr lang="en-US" smtClean="0"/>
              <a:t>Transport networks</a:t>
            </a:r>
          </a:p>
          <a:p>
            <a:r>
              <a:rPr lang="en-US" smtClean="0"/>
              <a:t>Road, rail, air and water transport networks and related infrastructure. Includes links between different networks. Also includes the trans-European transport network as defined in Decision No 1692/96/EC of the European Parliament and of the Council of 23 July 1996 on Community Guidelines for the development of the trans-European transport network (1) and future revisions of that Decision.</a:t>
            </a:r>
          </a:p>
          <a:p>
            <a:r>
              <a:rPr lang="en-US" smtClean="0"/>
              <a:t>8.</a:t>
            </a:r>
          </a:p>
          <a:p>
            <a:r>
              <a:rPr lang="en-US" smtClean="0"/>
              <a:t>Hydrography</a:t>
            </a:r>
          </a:p>
          <a:p>
            <a:endParaRPr lang="en-US" smtClean="0"/>
          </a:p>
          <a:p>
            <a:r>
              <a:rPr lang="en-US" smtClean="0"/>
              <a:t>levation</a:t>
            </a:r>
          </a:p>
          <a:p>
            <a:r>
              <a:rPr lang="en-US" smtClean="0"/>
              <a:t>Digital elevation models for land, ice and ocean surface. Includes terrestrial elevation, bathymetry and shoreline.</a:t>
            </a:r>
          </a:p>
          <a:p>
            <a:r>
              <a:rPr lang="en-US" smtClean="0"/>
              <a:t>2.</a:t>
            </a:r>
          </a:p>
          <a:p>
            <a:r>
              <a:rPr lang="en-US" smtClean="0"/>
              <a:t>Land cover</a:t>
            </a:r>
          </a:p>
          <a:p>
            <a:r>
              <a:rPr lang="en-US" smtClean="0"/>
              <a:t>Physical and biological cover of the earth's surface including artificial surfaces, agricultural areas, forests, (semi-)natural areas, wetlands, water bodies.</a:t>
            </a:r>
          </a:p>
          <a:p>
            <a:r>
              <a:rPr lang="en-US" smtClean="0"/>
              <a:t>3.</a:t>
            </a:r>
          </a:p>
          <a:p>
            <a:r>
              <a:rPr lang="en-US" smtClean="0"/>
              <a:t>Orthoimagery</a:t>
            </a:r>
          </a:p>
          <a:p>
            <a:r>
              <a:rPr lang="en-US" smtClean="0"/>
              <a:t>Geo-referenced image data of the Earth's surface, from either satellite or airborne sensors.</a:t>
            </a:r>
          </a:p>
          <a:p>
            <a:r>
              <a:rPr lang="en-US" smtClean="0"/>
              <a:t>4.</a:t>
            </a:r>
          </a:p>
          <a:p>
            <a:r>
              <a:rPr lang="en-US" smtClean="0"/>
              <a:t>Geology</a:t>
            </a:r>
          </a:p>
          <a:p>
            <a:r>
              <a:rPr lang="en-US" smtClean="0"/>
              <a:t>Geology characterised according to composition and structure. Includes bedrock, aquifers and geomorphology.</a:t>
            </a:r>
          </a:p>
          <a:p>
            <a:endParaRPr lang="en-US" smtClean="0"/>
          </a:p>
          <a:p>
            <a:r>
              <a:rPr lang="en-US" smtClean="0"/>
              <a:t>Hydrographic elements, including marine areas and all other water bodies and items related to them, including river basins and sub-basins. Where appropriate, according to the definitions set out in Directive 2000/60/EC of the European Parliament and of the Council of 23 October 2000 establishing a framework for Community action in the field of water policy (2) and in the form of networks.</a:t>
            </a:r>
          </a:p>
          <a:p>
            <a:r>
              <a:rPr lang="en-US" smtClean="0"/>
              <a:t>9.</a:t>
            </a:r>
          </a:p>
          <a:p>
            <a:r>
              <a:rPr lang="en-US" smtClean="0"/>
              <a:t>Protected sites</a:t>
            </a:r>
          </a:p>
          <a:p>
            <a:r>
              <a:rPr lang="en-US" smtClean="0"/>
              <a:t>Area designated or managed within a framework of international, Community and Member States' legislation to achieve specific conservation objectives.</a:t>
            </a:r>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18</a:t>
            </a:fld>
            <a:endParaRPr lang="de-DE"/>
          </a:p>
        </p:txBody>
      </p:sp>
    </p:spTree>
    <p:extLst>
      <p:ext uri="{BB962C8B-B14F-4D97-AF65-F5344CB8AC3E}">
        <p14:creationId xmlns:p14="http://schemas.microsoft.com/office/powerpoint/2010/main" val="347399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Feature type </a:t>
            </a:r>
            <a:r>
              <a:rPr lang="en-US" b="1" dirty="0" err="1" smtClean="0"/>
              <a:t>CadastralZoning</a:t>
            </a:r>
            <a:r>
              <a:rPr lang="en-US" b="1" dirty="0" smtClean="0"/>
              <a:t> (auxiliary):</a:t>
            </a:r>
          </a:p>
          <a:p>
            <a:r>
              <a:rPr lang="en-US" dirty="0" smtClean="0"/>
              <a:t>Cadastral zonings are the intermediary areas (such as municipalities, sections, blocks, …) used in order to divide national territory into cadastral parcels. In the INSPIRE context, cadastral zonings are to be used to carry metadata information and to facilitate portrayal and search of data.</a:t>
            </a:r>
          </a:p>
          <a:p>
            <a:r>
              <a:rPr lang="en-US" sz="1200" b="0" i="0" u="none" strike="noStrike" kern="1200" baseline="0" dirty="0" smtClean="0">
                <a:solidFill>
                  <a:schemeClr val="tx1"/>
                </a:solidFill>
                <a:latin typeface="Times New Roman" pitchFamily="18" charset="0"/>
                <a:ea typeface="+mn-ea"/>
                <a:cs typeface="+mn-cs"/>
              </a:rPr>
              <a:t>Cadastral zonings have the following additional attributes: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geometry</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 national </a:t>
            </a:r>
            <a:r>
              <a:rPr lang="de-DE" sz="1200" b="0" i="0" u="none" strike="noStrike" kern="1200" baseline="0" dirty="0" err="1" smtClean="0">
                <a:solidFill>
                  <a:schemeClr val="tx1"/>
                </a:solidFill>
                <a:latin typeface="Times New Roman" pitchFamily="18" charset="0"/>
                <a:ea typeface="+mn-ea"/>
                <a:cs typeface="+mn-cs"/>
              </a:rPr>
              <a:t>cadastral</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zoning</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reference</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name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if</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any</a:t>
            </a:r>
            <a:r>
              <a:rPr lang="de-DE" sz="1200" b="0" i="0" u="none" strike="noStrike" kern="1200" baseline="0" dirty="0" smtClean="0">
                <a:solidFill>
                  <a:schemeClr val="tx1"/>
                </a:solidFill>
                <a:latin typeface="Times New Roman" pitchFamily="18" charset="0"/>
                <a:ea typeface="+mn-ea"/>
                <a:cs typeface="+mn-cs"/>
              </a:rPr>
              <a:t> </a:t>
            </a:r>
          </a:p>
          <a:p>
            <a:r>
              <a:rPr lang="en-US" sz="1200" b="0" i="0" u="none" strike="noStrike" kern="1200" baseline="0" dirty="0" smtClean="0">
                <a:solidFill>
                  <a:schemeClr val="tx1"/>
                </a:solidFill>
                <a:latin typeface="Times New Roman" pitchFamily="18" charset="0"/>
                <a:ea typeface="+mn-ea"/>
                <a:cs typeface="+mn-cs"/>
              </a:rPr>
              <a:t> a level in the national cadastral hierarchy and the name of this level </a:t>
            </a:r>
          </a:p>
          <a:p>
            <a:r>
              <a:rPr lang="en-US" sz="1200" b="0" i="0" u="none" strike="noStrike" kern="1200" baseline="0" dirty="0" smtClean="0">
                <a:solidFill>
                  <a:schemeClr val="tx1"/>
                </a:solidFill>
                <a:latin typeface="Times New Roman" pitchFamily="18" charset="0"/>
                <a:ea typeface="+mn-ea"/>
                <a:cs typeface="+mn-cs"/>
              </a:rPr>
              <a:t> portrayal attributes : reference point and label </a:t>
            </a:r>
          </a:p>
          <a:p>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metadata</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attributes</a:t>
            </a:r>
            <a:r>
              <a:rPr lang="de-DE" sz="1200" b="0" i="0" u="none" strike="noStrike" kern="1200" baseline="0" dirty="0" smtClean="0">
                <a:solidFill>
                  <a:schemeClr val="tx1"/>
                </a:solidFill>
                <a:latin typeface="Times New Roman" pitchFamily="18" charset="0"/>
                <a:ea typeface="+mn-ea"/>
                <a:cs typeface="+mn-cs"/>
              </a:rPr>
              <a:t> : original </a:t>
            </a:r>
            <a:r>
              <a:rPr lang="de-DE" sz="1200" b="0" i="0" u="none" strike="noStrike" kern="1200" baseline="0" dirty="0" err="1" smtClean="0">
                <a:solidFill>
                  <a:schemeClr val="tx1"/>
                </a:solidFill>
                <a:latin typeface="Times New Roman" pitchFamily="18" charset="0"/>
                <a:ea typeface="+mn-ea"/>
                <a:cs typeface="+mn-cs"/>
              </a:rPr>
              <a:t>map</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scale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denominator</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and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estimated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accuracy</a:t>
            </a:r>
            <a:r>
              <a:rPr lang="de-DE" sz="1200" b="0" i="0" u="none" strike="noStrike" kern="1200" baseline="0" dirty="0" smtClean="0">
                <a:solidFill>
                  <a:schemeClr val="tx1"/>
                </a:solidFill>
                <a:latin typeface="Times New Roman" pitchFamily="18" charset="0"/>
                <a:ea typeface="+mn-ea"/>
                <a:cs typeface="+mn-cs"/>
              </a:rPr>
              <a:t> </a:t>
            </a:r>
          </a:p>
          <a:p>
            <a:endParaRPr lang="de-DE"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If cadastral zonings are provided, cadastral parcels shall belong to one cadastral zoning of lowest level. When several levels of zonings exist in a Member State, it must be ensured that the higher level units are composed of that of lower level. </a:t>
            </a:r>
          </a:p>
          <a:p>
            <a:endParaRPr lang="en-US" sz="1200" b="0" i="0" u="none" strike="noStrike" kern="1200" baseline="0" dirty="0" smtClean="0">
              <a:solidFill>
                <a:schemeClr val="tx1"/>
              </a:solidFill>
              <a:latin typeface="Times New Roman" pitchFamily="18" charset="0"/>
              <a:ea typeface="+mn-ea"/>
              <a:cs typeface="+mn-cs"/>
            </a:endParaRPr>
          </a:p>
          <a:p>
            <a:r>
              <a:rPr lang="de-DE" sz="1200" b="1" i="0" u="none" strike="noStrike" kern="1200" baseline="0" dirty="0" smtClean="0">
                <a:solidFill>
                  <a:schemeClr val="tx1"/>
                </a:solidFill>
                <a:latin typeface="Times New Roman" pitchFamily="18" charset="0"/>
                <a:ea typeface="+mn-ea"/>
                <a:cs typeface="+mn-cs"/>
              </a:rPr>
              <a:t>Feature type </a:t>
            </a:r>
            <a:r>
              <a:rPr lang="de-DE" sz="1200" b="1" i="0" u="none" strike="noStrike" kern="1200" baseline="0" dirty="0" err="1" smtClean="0">
                <a:solidFill>
                  <a:schemeClr val="tx1"/>
                </a:solidFill>
                <a:latin typeface="Times New Roman" pitchFamily="18" charset="0"/>
                <a:ea typeface="+mn-ea"/>
                <a:cs typeface="+mn-cs"/>
              </a:rPr>
              <a:t>CadastralBoundary</a:t>
            </a:r>
            <a:r>
              <a:rPr lang="de-DE" sz="1200" b="1" i="0" u="none" strike="noStrike" kern="1200" baseline="0" dirty="0" smtClean="0">
                <a:solidFill>
                  <a:schemeClr val="tx1"/>
                </a:solidFill>
                <a:latin typeface="Times New Roman" pitchFamily="18" charset="0"/>
                <a:ea typeface="+mn-ea"/>
                <a:cs typeface="+mn-cs"/>
              </a:rPr>
              <a:t> (</a:t>
            </a:r>
            <a:r>
              <a:rPr lang="de-DE" sz="1200" b="1" i="0" u="none" strike="noStrike" kern="1200" baseline="0" dirty="0" err="1" smtClean="0">
                <a:solidFill>
                  <a:schemeClr val="tx1"/>
                </a:solidFill>
                <a:latin typeface="Times New Roman" pitchFamily="18" charset="0"/>
                <a:ea typeface="+mn-ea"/>
                <a:cs typeface="+mn-cs"/>
              </a:rPr>
              <a:t>auxiliary</a:t>
            </a:r>
            <a:r>
              <a:rPr lang="de-DE" sz="1200" b="1" i="0" u="none" strike="noStrike" kern="1200" baseline="0" dirty="0" smtClean="0">
                <a:solidFill>
                  <a:schemeClr val="tx1"/>
                </a:solidFill>
                <a:latin typeface="Times New Roman" pitchFamily="18" charset="0"/>
                <a:ea typeface="+mn-ea"/>
                <a:cs typeface="+mn-cs"/>
              </a:rPr>
              <a:t>): </a:t>
            </a:r>
            <a:endParaRPr lang="de-DE"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In the INSPIRE context, cadastral boundaries are to be made available by Member States where absolute positional accuracy information is recorded for the cadastral boundary (attribute estimated accuracy). </a:t>
            </a:r>
          </a:p>
          <a:p>
            <a:r>
              <a:rPr lang="en-US" sz="1200" b="0" i="0" u="none" strike="noStrike" kern="1200" baseline="0" dirty="0" smtClean="0">
                <a:solidFill>
                  <a:schemeClr val="tx1"/>
                </a:solidFill>
                <a:latin typeface="Times New Roman" pitchFamily="18" charset="0"/>
                <a:ea typeface="+mn-ea"/>
                <a:cs typeface="+mn-cs"/>
              </a:rPr>
              <a:t>Cadastral boundaries have the following additional attributes: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geometry</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metadata</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attribute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estimated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accuracy</a:t>
            </a:r>
            <a:r>
              <a:rPr lang="de-DE" sz="1200" b="0" i="0" u="none" strike="noStrike" kern="1200" baseline="0" dirty="0" smtClean="0">
                <a:solidFill>
                  <a:schemeClr val="tx1"/>
                </a:solidFill>
                <a:latin typeface="Times New Roman" pitchFamily="18" charset="0"/>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22</a:t>
            </a:fld>
            <a:endParaRPr lang="de-DE" altLang="de-DE"/>
          </a:p>
        </p:txBody>
      </p:sp>
    </p:spTree>
    <p:extLst>
      <p:ext uri="{BB962C8B-B14F-4D97-AF65-F5344CB8AC3E}">
        <p14:creationId xmlns:p14="http://schemas.microsoft.com/office/powerpoint/2010/main" val="295002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r>
              <a:rPr lang="de-DE" dirty="0" smtClean="0"/>
              <a:t>Sollen verteilt vorliegende Metadaten gefunden und dem Nutzer zur Verfügung gestellt werden, muss ein Metadateninformationssystem auf andere Katalogdienste zugreifen können. Die Metadatensätze der externen Kataloge werden dazu regelmäßig eingesammelt. Dieses Vorgehen bezeichnet man als "</a:t>
            </a:r>
            <a:r>
              <a:rPr lang="de-DE" dirty="0" err="1" smtClean="0"/>
              <a:t>Harvesting</a:t>
            </a:r>
            <a:r>
              <a:rPr lang="de-DE" dirty="0" smtClean="0"/>
              <a:t>". Dies geschieht über Schnittstelle des OGC Catalogue Service </a:t>
            </a:r>
            <a:r>
              <a:rPr lang="de-DE" dirty="0" err="1" smtClean="0"/>
              <a:t>for</a:t>
            </a:r>
            <a:r>
              <a:rPr lang="de-DE" dirty="0" smtClean="0"/>
              <a:t> </a:t>
            </a:r>
            <a:r>
              <a:rPr lang="de-DE" dirty="0" err="1" smtClean="0"/>
              <a:t>the</a:t>
            </a:r>
            <a:r>
              <a:rPr lang="de-DE" dirty="0" smtClean="0"/>
              <a:t> Web - CSW.</a:t>
            </a:r>
          </a:p>
          <a:p>
            <a:endParaRPr lang="de-DE" dirty="0" smtClean="0"/>
          </a:p>
          <a:p>
            <a:r>
              <a:rPr lang="de-DE" dirty="0" smtClean="0"/>
              <a:t>Nach dieser Methode kann beispielsweise ein europäisches Metadateninformationssystem die Kataloge der Mitgliedsstaaten abfragen. Der deutsche Katalog befragt dann die Kataloge der Bundesländer, und die Landeskataloge wiederum können auf weitere angeschlossene regionale Kataloge zugreifen.</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26</a:t>
            </a:fld>
            <a:endParaRPr lang="de-DE" altLang="de-DE"/>
          </a:p>
        </p:txBody>
      </p:sp>
    </p:spTree>
    <p:extLst>
      <p:ext uri="{BB962C8B-B14F-4D97-AF65-F5344CB8AC3E}">
        <p14:creationId xmlns:p14="http://schemas.microsoft.com/office/powerpoint/2010/main" val="426705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kontinuierlicher Prozess mit jährlicher Statusmeldung an Europäische Kommission </a:t>
            </a:r>
          </a:p>
          <a:p>
            <a:r>
              <a:rPr lang="de-DE" dirty="0" smtClean="0"/>
              <a:t>betroffenen Geodatensätze und Dienste sowie verschiedene Indikatoren zur Messung des Umsetzungsgrades von INSPIRE, z.B. Aussagen zur Konformität von Metadaten, Geodaten und Netzdiensten zu den jeweiligen Verordnungen</a:t>
            </a:r>
            <a:r>
              <a:rPr lang="de-DE" smtClean="0"/>
              <a:t>,  </a:t>
            </a:r>
            <a:r>
              <a:rPr lang="de-DE" sz="1200" b="0" i="0" u="none" strike="noStrike" kern="1200" baseline="0" smtClean="0">
                <a:solidFill>
                  <a:schemeClr val="tx1"/>
                </a:solidFill>
                <a:latin typeface="Times New Roman" pitchFamily="18" charset="0"/>
                <a:ea typeface="+mn-ea"/>
                <a:cs typeface="+mn-cs"/>
              </a:rPr>
              <a:t>Anzahl </a:t>
            </a:r>
            <a:r>
              <a:rPr lang="de-DE" sz="1200" b="0" i="0" u="none" strike="noStrike" kern="1200" baseline="0" dirty="0" smtClean="0">
                <a:solidFill>
                  <a:schemeClr val="tx1"/>
                </a:solidFill>
                <a:latin typeface="Times New Roman" pitchFamily="18" charset="0"/>
                <a:ea typeface="+mn-ea"/>
                <a:cs typeface="+mn-cs"/>
              </a:rPr>
              <a:t>der Geodatensätze, die für die Umweltberichterstattung </a:t>
            </a:r>
          </a:p>
          <a:p>
            <a:endParaRPr lang="de-DE" dirty="0" smtClean="0"/>
          </a:p>
          <a:p>
            <a:r>
              <a:rPr lang="de-DE" dirty="0" smtClean="0"/>
              <a:t>Die benötigten Informationen werden von den Kontaktstellen bei Bund und Ländern bei den geodatenhaltenden Stellen abgefragt und an die </a:t>
            </a:r>
            <a:r>
              <a:rPr lang="de-DE" dirty="0" err="1" smtClean="0"/>
              <a:t>Kst</a:t>
            </a:r>
            <a:r>
              <a:rPr lang="de-DE" dirty="0" smtClean="0"/>
              <a:t>. GDI-DE weitergegeben. Die </a:t>
            </a:r>
            <a:r>
              <a:rPr lang="de-DE" dirty="0" err="1" smtClean="0"/>
              <a:t>Kst</a:t>
            </a:r>
            <a:r>
              <a:rPr lang="de-DE" dirty="0" smtClean="0"/>
              <a:t>. GDI-DE veröffentlicht und übermittelt die Ergebnisse an die EU.</a:t>
            </a:r>
            <a:br>
              <a:rPr lang="de-DE" dirty="0" smtClean="0"/>
            </a:br>
            <a:r>
              <a:rPr lang="de-DE" dirty="0" smtClean="0"/>
              <a:t/>
            </a:r>
            <a:br>
              <a:rPr lang="de-DE" dirty="0" smtClean="0"/>
            </a:b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Das INSPIRE-Monitoring erfolgt vollständig automatisiert auf Metadatenbasis. Grundlage bilden die verfügbaren Metadaten im Metadatenkatalog des Mitgliedstaates (hier: </a:t>
            </a:r>
            <a:r>
              <a:rPr lang="de-DE" sz="1200" b="0" i="0" u="none" strike="noStrike" kern="1200" baseline="0" dirty="0" err="1" smtClean="0">
                <a:solidFill>
                  <a:schemeClr val="tx1"/>
                </a:solidFill>
                <a:latin typeface="Times New Roman" pitchFamily="18" charset="0"/>
                <a:ea typeface="+mn-ea"/>
                <a:cs typeface="+mn-cs"/>
              </a:rPr>
              <a:t>Metada-tenkatalog</a:t>
            </a:r>
            <a:r>
              <a:rPr lang="de-DE" sz="1200" b="0" i="0" u="none" strike="noStrike" kern="1200" baseline="0" dirty="0" smtClean="0">
                <a:solidFill>
                  <a:schemeClr val="tx1"/>
                </a:solidFill>
                <a:latin typeface="Times New Roman" pitchFamily="18" charset="0"/>
                <a:ea typeface="+mn-ea"/>
                <a:cs typeface="+mn-cs"/>
              </a:rPr>
              <a:t> der GDI-DE) (https://www.geoportal-bw.de/documents/20147/0/Handlungsempfehlungen_GDI-BW_Monitoring_2021_0_211018.pdf/379ccdd5-4229-df92-4e41-75bb86b9456e?t=1634638940843)</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37</a:t>
            </a:fld>
            <a:endParaRPr lang="de-DE" altLang="de-DE"/>
          </a:p>
        </p:txBody>
      </p:sp>
    </p:spTree>
    <p:extLst>
      <p:ext uri="{BB962C8B-B14F-4D97-AF65-F5344CB8AC3E}">
        <p14:creationId xmlns:p14="http://schemas.microsoft.com/office/powerpoint/2010/main" val="171548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high level SDI status data shown on the map immediately reveals that there is healthy growth in this sector. The quantity of spatial web services has continued to grow steadily over the past two years and the number of compliant services available is very promising. </a:t>
            </a:r>
            <a:endParaRPr lang="de-DE" smtClean="0"/>
          </a:p>
          <a:p>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42</a:t>
            </a:fld>
            <a:endParaRPr lang="de-DE"/>
          </a:p>
        </p:txBody>
      </p:sp>
    </p:spTree>
    <p:extLst>
      <p:ext uri="{BB962C8B-B14F-4D97-AF65-F5344CB8AC3E}">
        <p14:creationId xmlns:p14="http://schemas.microsoft.com/office/powerpoint/2010/main" val="59905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82D7C67E-0214-405C-9ED1-49D430F56B5E}"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25162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B7913DB-C41D-4DBA-8126-10E71235E6C8}"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03344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1670C3A-5FF5-495B-93E6-0064F55088F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5342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1258C83C-1963-4A55-AF77-9AE431468672}"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85661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2570981"/>
            <a:ext cx="7772400" cy="1362075"/>
          </a:xfrm>
        </p:spPr>
        <p:txBody>
          <a:bodyPr anchor="t"/>
          <a:lstStyle>
            <a:lvl1pPr algn="r">
              <a:defRPr sz="4000" b="0" cap="none" baseline="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3933056"/>
            <a:ext cx="77724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A5990CF9-20E8-410B-A666-5F7B2F39D110}"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25118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32CCC9D5-3453-4081-95E4-C4D09990DEF3}"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1191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5E6386E9-0E8E-41F1-9C26-67F4EF2FCE33}"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4704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B4FBDDBB-4070-4655-B1F5-03E50EA96CF7}"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458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6C54F4F9-9CAB-46F2-B5DE-5C89BBD94C2A}"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490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B8560322-3AF5-47A4-859E-AC42079A1FB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9233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BE2055-E01A-4A63-99E2-3B9C4F44AD38}"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6234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30728" name="Rectangle 8"/>
          <p:cNvSpPr>
            <a:spLocks noChangeArrowheads="1"/>
          </p:cNvSpPr>
          <p:nvPr/>
        </p:nvSpPr>
        <p:spPr bwMode="auto">
          <a:xfrm rot="16200000">
            <a:off x="-250493" y="2819556"/>
            <a:ext cx="751809" cy="308419"/>
          </a:xfrm>
          <a:prstGeom prst="rect">
            <a:avLst/>
          </a:prstGeom>
          <a:noFill/>
          <a:ln w="9525">
            <a:noFill/>
            <a:miter lim="800000"/>
            <a:headEnd/>
            <a:tailEnd/>
          </a:ln>
          <a:effectLst/>
        </p:spPr>
        <p:txBody>
          <a:bodyPr wrap="none" lIns="92075" tIns="46038" rIns="92075" bIns="46038">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defRPr/>
            </a:pPr>
            <a:r>
              <a:rPr lang="de-DE" altLang="de-DE" sz="1400" dirty="0" smtClean="0">
                <a:solidFill>
                  <a:schemeClr val="bg1"/>
                </a:solidFill>
                <a:latin typeface="Calibri" panose="020F0502020204030204" pitchFamily="34" charset="0"/>
                <a:cs typeface="+mn-cs"/>
              </a:rPr>
              <a:t>INSPIRE</a:t>
            </a:r>
          </a:p>
        </p:txBody>
      </p:sp>
      <p:sp>
        <p:nvSpPr>
          <p:cNvPr id="1029" name="Rectangle 9"/>
          <p:cNvSpPr>
            <a:spLocks noChangeArrowheads="1"/>
          </p:cNvSpPr>
          <p:nvPr/>
        </p:nvSpPr>
        <p:spPr bwMode="auto">
          <a:xfrm>
            <a:off x="-65088" y="441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ctr">
              <a:spcBef>
                <a:spcPct val="20000"/>
              </a:spcBef>
              <a:defRPr/>
            </a:pPr>
            <a:fld id="{3AFEE041-6FED-4E21-9DD9-D87D0ECEEC67}" type="slidenum">
              <a:rPr lang="de-DE" altLang="de-DE" sz="1200">
                <a:solidFill>
                  <a:schemeClr val="bg1"/>
                </a:solidFill>
                <a:latin typeface="Calibri" panose="020F0502020204030204" pitchFamily="34" charset="0"/>
                <a:cs typeface="+mn-cs"/>
              </a:rPr>
              <a:pPr algn="ctr">
                <a:spcBef>
                  <a:spcPct val="20000"/>
                </a:spcBef>
                <a:defRPr/>
              </a:pPr>
              <a:t>‹Nr.›</a:t>
            </a:fld>
            <a:endParaRPr lang="de-DE" altLang="de-DE" sz="1400">
              <a:solidFill>
                <a:schemeClr val="bg1"/>
              </a:solidFill>
              <a:latin typeface="Calibri" panose="020F0502020204030204" pitchFamily="34" charset="0"/>
              <a:cs typeface="+mn-cs"/>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6B594E91-04B4-4384-8E7D-E4C741EFA402}" type="slidenum">
              <a:rPr lang="en-US" altLang="en-US"/>
              <a:pPr>
                <a:defRPr/>
              </a:pPr>
              <a:t>‹Nr.›</a:t>
            </a:fld>
            <a:endParaRPr lang="en-US" altLang="en-US" sz="1400">
              <a:solidFill>
                <a:schemeClr val="tx1"/>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geoportal.nrw/sites/default/files/2012-02-06_Gesamtkonzept-INSPIRE-NRW_V_1_1.pdf"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ur-lex.europa.eu/legal-content/EN/TXT/HTML/?uri=OJ:L:2007:108:FULL&amp;from=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inspire.ec.europa.eu/file/1730/download?token=q3hf9SJJ"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di-infotour.de/voraussetzungen-einer-gdi/harvesting-von-metadat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ur-lex.europa.eu/legal-content/DE/TXT/PDF/?uri=CELEX:32007L0002&amp;from=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spire.ec.europa.eu/documents/Network_Services/INSPIRE_Draft_Technical_Guidance_Coordinate_Transformation_Services_(version_2%201).pdf" TargetMode="External"/><Relationship Id="rId2" Type="http://schemas.openxmlformats.org/officeDocument/2006/relationships/hyperlink" Target="mailto:graham.vowles@ordnancesurvey.co.u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eoportal.nrw/suche?lang=de&amp;searchTerm=5d7cb58c-c4f4-4998-a7fd-2cb3abb0e51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127.0.0.1:4664/redir?url=http://127.0.0.1:4664/cache?event_id%3D406996%26schema_id%3D2%26q%3Dgeoportal%26s%3D9tXB9Ueuj_ky4slGEDUmn_MGFXw&amp;src=1&amp;schema=2&amp;start=5&amp;s=7EtVlPYIdi5bqr_DCzxHyVoaxM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nspire.ec.europa.eu/file/1730/download?token=q3hf9SJJ"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ur-lex.europa.eu/legal-content/DE/TXT/HTML/?uri=CELEX:02007L0002-20190626&amp;qid=1642582408199&amp;from=DE" TargetMode="External"/><Relationship Id="rId4" Type="http://schemas.openxmlformats.org/officeDocument/2006/relationships/hyperlink" Target="http://eur-lex.europa.eu/legal-content/EN/TXT/PDF/?uri=CELEX:32007L0002&amp;from=E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nspire.ec.europa.eu/sites/default/files/inspire2020_greendataspace_green_deal_data_space.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ur-lex.europa.eu/LexUriServ/LexUriServ.do?uri=CELEX:32007L0002:EN:NO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di-de.org/INSPIRE/Zeitpla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838200" y="1443038"/>
            <a:ext cx="7086600" cy="1600200"/>
          </a:xfrm>
        </p:spPr>
        <p:txBody>
          <a:bodyPr/>
          <a:lstStyle/>
          <a:p>
            <a:pPr eaLnBrk="1" hangingPunct="1"/>
            <a:r>
              <a:rPr lang="de-DE" altLang="de-DE" dirty="0" smtClean="0"/>
              <a:t>INSPIRE</a:t>
            </a:r>
          </a:p>
        </p:txBody>
      </p:sp>
      <p:sp>
        <p:nvSpPr>
          <p:cNvPr id="2051" name="Rectangle 3"/>
          <p:cNvSpPr>
            <a:spLocks noGrp="1" noChangeArrowheads="1"/>
          </p:cNvSpPr>
          <p:nvPr>
            <p:ph type="subTitle" idx="4294967295"/>
          </p:nvPr>
        </p:nvSpPr>
        <p:spPr>
          <a:xfrm>
            <a:off x="2286000" y="4086225"/>
            <a:ext cx="5638800" cy="2511425"/>
          </a:xfrm>
        </p:spPr>
        <p:txBody>
          <a:bodyPr/>
          <a:lstStyle/>
          <a:p>
            <a:pPr marL="0" indent="0" eaLnBrk="1" hangingPunct="1">
              <a:buFontTx/>
              <a:buNone/>
            </a:pPr>
            <a:r>
              <a:rPr lang="de-DE" altLang="de-DE" dirty="0" smtClean="0"/>
              <a:t>Prof. Dr. Franz-Josef Behr</a:t>
            </a:r>
          </a:p>
          <a:p>
            <a:pPr marL="0" indent="0" eaLnBrk="1" hangingPunct="1">
              <a:buFontTx/>
              <a:buNone/>
            </a:pPr>
            <a:endParaRPr lang="de-DE" altLang="de-DE" dirty="0" smtClean="0"/>
          </a:p>
        </p:txBody>
      </p:sp>
      <p:pic>
        <p:nvPicPr>
          <p:cNvPr id="2052"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589588"/>
            <a:ext cx="1095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ChangeArrowheads="1"/>
          </p:cNvSpPr>
          <p:nvPr/>
        </p:nvSpPr>
        <p:spPr bwMode="auto">
          <a:xfrm>
            <a:off x="2339975" y="6148388"/>
            <a:ext cx="680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err="1" smtClean="0">
                <a:solidFill>
                  <a:schemeClr val="tx1"/>
                </a:solidFill>
                <a:latin typeface="Arial" charset="0"/>
              </a:rPr>
              <a:t>Some</a:t>
            </a:r>
            <a:r>
              <a:rPr lang="de-DE" altLang="de-DE" sz="1400" dirty="0" smtClean="0">
                <a:solidFill>
                  <a:schemeClr val="tx1"/>
                </a:solidFill>
                <a:latin typeface="Arial" charset="0"/>
              </a:rPr>
              <a:t> </a:t>
            </a:r>
            <a:r>
              <a:rPr lang="de-DE" altLang="de-DE" sz="1400" dirty="0" err="1" smtClean="0">
                <a:solidFill>
                  <a:schemeClr val="tx1"/>
                </a:solidFill>
                <a:latin typeface="Arial" charset="0"/>
              </a:rPr>
              <a:t>contens</a:t>
            </a:r>
            <a:r>
              <a:rPr lang="de-DE" altLang="de-DE" sz="1400" dirty="0" smtClean="0">
                <a:solidFill>
                  <a:schemeClr val="tx1"/>
                </a:solidFill>
                <a:latin typeface="Arial" charset="0"/>
              </a:rPr>
              <a:t> </a:t>
            </a:r>
            <a:r>
              <a:rPr lang="de-DE" altLang="de-DE" sz="1400" dirty="0" err="1" smtClean="0">
                <a:solidFill>
                  <a:schemeClr val="tx1"/>
                </a:solidFill>
                <a:latin typeface="Arial" charset="0"/>
              </a:rPr>
              <a:t>are</a:t>
            </a:r>
            <a:r>
              <a:rPr lang="de-DE" altLang="de-DE" sz="1400" dirty="0" smtClean="0">
                <a:solidFill>
                  <a:schemeClr val="tx1"/>
                </a:solidFill>
                <a:latin typeface="Arial" charset="0"/>
              </a:rPr>
              <a:t> </a:t>
            </a:r>
            <a:r>
              <a:rPr lang="de-DE" altLang="de-DE" sz="1400" dirty="0" err="1" smtClean="0">
                <a:solidFill>
                  <a:schemeClr val="tx1"/>
                </a:solidFill>
                <a:latin typeface="Arial" charset="0"/>
              </a:rPr>
              <a:t>licensed</a:t>
            </a:r>
            <a:r>
              <a:rPr lang="de-DE" altLang="de-DE" sz="1400" dirty="0" smtClean="0">
                <a:solidFill>
                  <a:schemeClr val="tx1"/>
                </a:solidFill>
                <a:latin typeface="Arial" charset="0"/>
              </a:rPr>
              <a:t> </a:t>
            </a:r>
            <a:r>
              <a:rPr lang="de-DE" altLang="de-DE" sz="1400" dirty="0" err="1" smtClean="0">
                <a:solidFill>
                  <a:schemeClr val="tx1"/>
                </a:solidFill>
                <a:latin typeface="Arial" charset="0"/>
              </a:rPr>
              <a:t>based</a:t>
            </a:r>
            <a:r>
              <a:rPr lang="de-DE" altLang="de-DE" sz="1400" dirty="0" smtClean="0">
                <a:solidFill>
                  <a:schemeClr val="tx1"/>
                </a:solidFill>
                <a:latin typeface="Arial" charset="0"/>
              </a:rPr>
              <a:t> on Creative </a:t>
            </a:r>
            <a:r>
              <a:rPr lang="de-DE" altLang="de-DE" sz="1400" dirty="0" err="1" smtClean="0">
                <a:solidFill>
                  <a:schemeClr val="tx1"/>
                </a:solidFill>
                <a:latin typeface="Arial" charset="0"/>
              </a:rPr>
              <a:t>Commons-License</a:t>
            </a:r>
            <a:r>
              <a:rPr lang="de-DE" altLang="de-DE" sz="1400" dirty="0" smtClean="0">
                <a:solidFill>
                  <a:schemeClr val="tx1"/>
                </a:solidFill>
                <a:latin typeface="Arial" charset="0"/>
              </a:rPr>
              <a:t> </a:t>
            </a:r>
            <a:r>
              <a:rPr lang="de-DE" altLang="de-DE" sz="1400" dirty="0">
                <a:solidFill>
                  <a:schemeClr val="tx1"/>
                </a:solidFill>
                <a:latin typeface="Arial" charset="0"/>
              </a:rPr>
              <a:t>CC </a:t>
            </a:r>
            <a:r>
              <a:rPr lang="de-DE" altLang="de-DE" sz="1400" dirty="0" smtClean="0">
                <a:solidFill>
                  <a:schemeClr val="tx1"/>
                </a:solidFill>
                <a:latin typeface="Arial" charset="0"/>
              </a:rPr>
              <a:t>BY-NC-SA. </a:t>
            </a:r>
            <a:endParaRPr lang="de-DE" altLang="de-DE" sz="1400" dirty="0">
              <a:solidFill>
                <a:schemeClr val="tx1"/>
              </a:solidFill>
              <a:latin typeface="Arial" charset="0"/>
            </a:endParaRPr>
          </a:p>
        </p:txBody>
      </p:sp>
      <p:sp>
        <p:nvSpPr>
          <p:cNvPr id="7" name="Foliennummernplatzhalter 6"/>
          <p:cNvSpPr>
            <a:spLocks noGrp="1"/>
          </p:cNvSpPr>
          <p:nvPr>
            <p:ph type="sldNum" sz="quarter" idx="11"/>
          </p:nvPr>
        </p:nvSpPr>
        <p:spPr/>
        <p:txBody>
          <a:bodyPr/>
          <a:lstStyle/>
          <a:p>
            <a:pPr>
              <a:defRPr/>
            </a:pPr>
            <a:fld id="{EB802AB4-BEFE-4014-8F84-35C2DD95EF95}" type="slidenum">
              <a:rPr lang="en-US" altLang="en-US" smtClean="0"/>
              <a:pPr>
                <a:defRPr/>
              </a:pPr>
              <a:t>1</a:t>
            </a:fld>
            <a:endParaRPr lang="en-US" altLang="en-US" sz="1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67" y="1340768"/>
            <a:ext cx="2671762" cy="3922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88" y="2384727"/>
            <a:ext cx="2820988" cy="3995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Users\FRANZ-~1\AppData\Local\Temp\SNAGHTML20bb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829" y="1844824"/>
            <a:ext cx="2584315" cy="371503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849388" y="6427113"/>
            <a:ext cx="4572000" cy="430887"/>
          </a:xfrm>
          <a:prstGeom prst="rect">
            <a:avLst/>
          </a:prstGeom>
        </p:spPr>
        <p:txBody>
          <a:bodyPr>
            <a:spAutoFit/>
          </a:bodyPr>
          <a:lstStyle/>
          <a:p>
            <a:r>
              <a:rPr lang="de-DE" sz="1050" dirty="0">
                <a:hlinkClick r:id="rId5"/>
              </a:rPr>
              <a:t>https://</a:t>
            </a:r>
            <a:r>
              <a:rPr lang="de-DE" sz="1050" dirty="0" smtClean="0">
                <a:hlinkClick r:id="rId5"/>
              </a:rPr>
              <a:t>www.geoportal.nrw/sites/default/files/2012-02-06_Gesamtkonzept-INSPIRE-NRW_V_1_1.pdf</a:t>
            </a:r>
            <a:r>
              <a:rPr lang="de-DE" sz="1050" dirty="0" smtClean="0"/>
              <a:t> [2020-01-02]</a:t>
            </a:r>
            <a:endParaRPr lang="de-DE" sz="1050" dirty="0"/>
          </a:p>
        </p:txBody>
      </p:sp>
    </p:spTree>
    <p:extLst>
      <p:ext uri="{BB962C8B-B14F-4D97-AF65-F5344CB8AC3E}">
        <p14:creationId xmlns:p14="http://schemas.microsoft.com/office/powerpoint/2010/main" val="343209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Grundprinzipien</a:t>
            </a:r>
            <a:endParaRPr lang="de-DE" dirty="0"/>
          </a:p>
        </p:txBody>
      </p:sp>
      <p:sp>
        <p:nvSpPr>
          <p:cNvPr id="3" name="Inhaltsplatzhalter 2"/>
          <p:cNvSpPr>
            <a:spLocks noGrp="1"/>
          </p:cNvSpPr>
          <p:nvPr>
            <p:ph idx="1"/>
          </p:nvPr>
        </p:nvSpPr>
        <p:spPr>
          <a:xfrm>
            <a:off x="682625" y="1671638"/>
            <a:ext cx="6913711" cy="4500562"/>
          </a:xfrm>
        </p:spPr>
        <p:txBody>
          <a:bodyPr/>
          <a:lstStyle/>
          <a:p>
            <a:r>
              <a:rPr lang="en-US" b="1" dirty="0" err="1" smtClean="0"/>
              <a:t>Effizienz</a:t>
            </a:r>
            <a:r>
              <a:rPr lang="en-US" b="1" dirty="0" smtClean="0"/>
              <a:t>:</a:t>
            </a:r>
            <a:r>
              <a:rPr lang="en-US" dirty="0" smtClean="0"/>
              <a:t> </a:t>
            </a:r>
            <a:r>
              <a:rPr lang="de-DE" dirty="0" err="1" smtClean="0"/>
              <a:t>Geodaten</a:t>
            </a:r>
            <a:r>
              <a:rPr lang="de-DE" dirty="0" smtClean="0"/>
              <a:t> </a:t>
            </a:r>
            <a:r>
              <a:rPr lang="de-DE" dirty="0"/>
              <a:t>sollen nur einmal erfasst und nur dort gepflegt werden, wo dies am effektivsten erfolgen kann.</a:t>
            </a:r>
          </a:p>
          <a:p>
            <a:r>
              <a:rPr lang="de-DE" b="1" dirty="0" smtClean="0"/>
              <a:t>Interoperabilität:</a:t>
            </a:r>
            <a:r>
              <a:rPr lang="de-DE" dirty="0" smtClean="0"/>
              <a:t> Es </a:t>
            </a:r>
            <a:r>
              <a:rPr lang="de-DE" dirty="0"/>
              <a:t>soll möglich sein, </a:t>
            </a:r>
            <a:r>
              <a:rPr lang="de-DE" dirty="0" err="1"/>
              <a:t>Geodaten</a:t>
            </a:r>
            <a:r>
              <a:rPr lang="de-DE" dirty="0"/>
              <a:t> aus verschiedenen Quellen über ganz Europa nahtlos zu kombinieren und sie vielen Nutzern und Anwendungen zur Verfügung zu stellen.</a:t>
            </a:r>
          </a:p>
          <a:p>
            <a:r>
              <a:rPr lang="de-DE" b="1" dirty="0" smtClean="0"/>
              <a:t>Vertikale </a:t>
            </a:r>
            <a:r>
              <a:rPr lang="de-DE" b="1" dirty="0"/>
              <a:t>Interoperabilität: </a:t>
            </a:r>
            <a:r>
              <a:rPr lang="de-DE" dirty="0" smtClean="0"/>
              <a:t>Es </a:t>
            </a:r>
            <a:r>
              <a:rPr lang="de-DE" dirty="0"/>
              <a:t>sollen </a:t>
            </a:r>
            <a:r>
              <a:rPr lang="de-DE" dirty="0" err="1"/>
              <a:t>Geodaten</a:t>
            </a:r>
            <a:r>
              <a:rPr lang="de-DE" dirty="0"/>
              <a:t>, die von einem bestimmten Ressort oder Ebene oder Verwaltungsebene erfasst worden sind, allen anderen Ressorts und Verwaltungsebenen zur Verfügung gestellt werden</a:t>
            </a:r>
            <a:r>
              <a:rPr lang="de-DE" dirty="0" smtClean="0"/>
              <a:t>.</a:t>
            </a:r>
          </a:p>
          <a:p>
            <a:r>
              <a:rPr lang="de-DE" b="1" dirty="0" smtClean="0"/>
              <a:t>Freie Verfügbarkeit:</a:t>
            </a:r>
            <a:r>
              <a:rPr lang="de-DE" dirty="0" smtClean="0"/>
              <a:t> </a:t>
            </a:r>
            <a:r>
              <a:rPr lang="de-DE" dirty="0" err="1" smtClean="0"/>
              <a:t>Geodaten</a:t>
            </a:r>
            <a:r>
              <a:rPr lang="de-DE" dirty="0"/>
              <a:t>, die für ein effektives Verwaltungshandeln erforderlich sind, sollten für Konditionen verfügbar sein, die eine breite Verfügbarkeit und Anwendung nicht behindern dürfen.</a:t>
            </a:r>
          </a:p>
          <a:p>
            <a:r>
              <a:rPr lang="de-DE" b="1" dirty="0" smtClean="0"/>
              <a:t>Zugänglichkeit:</a:t>
            </a:r>
            <a:r>
              <a:rPr lang="de-DE" dirty="0" smtClean="0"/>
              <a:t> Es </a:t>
            </a:r>
            <a:r>
              <a:rPr lang="de-DE" dirty="0"/>
              <a:t>soll die Suche nach </a:t>
            </a:r>
            <a:r>
              <a:rPr lang="de-DE" dirty="0" err="1"/>
              <a:t>Geodaten</a:t>
            </a:r>
            <a:r>
              <a:rPr lang="de-DE" dirty="0"/>
              <a:t> einfach möglich sein, um die Brauchbarkeit für bestimmte Anwendungen überprüfen zu können. Außerdem soll für den Anwender erkennbar sein, welche Bedingungen an eine Nutzung geknüpft sind.</a:t>
            </a:r>
          </a:p>
          <a:p>
            <a:endParaRPr lang="de-DE" dirty="0"/>
          </a:p>
          <a:p>
            <a:endParaRPr lang="en-US" b="1" dirty="0" smtClean="0"/>
          </a:p>
        </p:txBody>
      </p:sp>
      <p:sp>
        <p:nvSpPr>
          <p:cNvPr id="4" name="Rechteck 3"/>
          <p:cNvSpPr/>
          <p:nvPr/>
        </p:nvSpPr>
        <p:spPr>
          <a:xfrm>
            <a:off x="2699792" y="6073551"/>
            <a:ext cx="4572000" cy="600164"/>
          </a:xfrm>
          <a:prstGeom prst="rect">
            <a:avLst/>
          </a:prstGeom>
        </p:spPr>
        <p:txBody>
          <a:bodyPr>
            <a:spAutoFit/>
          </a:bodyPr>
          <a:lstStyle/>
          <a:p>
            <a:r>
              <a:rPr lang="de-DE" sz="1100" dirty="0"/>
              <a:t>Nach: </a:t>
            </a:r>
            <a:br>
              <a:rPr lang="de-DE" sz="1100" dirty="0"/>
            </a:br>
            <a:r>
              <a:rPr lang="de-DE" sz="1100" dirty="0"/>
              <a:t>https://www.geoportal.nrw/sites/default/files/Masterarbeit_Weichand.pdf http</a:t>
            </a:r>
            <a:r>
              <a:rPr lang="de-DE" sz="1100" dirty="0" smtClean="0"/>
              <a:t>://inspire.ec.europa.eu/index.cfm/pageid/48</a:t>
            </a:r>
            <a:endParaRPr lang="de-DE" sz="1100" dirty="0"/>
          </a:p>
        </p:txBody>
      </p:sp>
      <p:sp>
        <p:nvSpPr>
          <p:cNvPr id="5" name="Geschweifte Klammer rechts 4"/>
          <p:cNvSpPr/>
          <p:nvPr/>
        </p:nvSpPr>
        <p:spPr bwMode="auto">
          <a:xfrm>
            <a:off x="7596336" y="1844824"/>
            <a:ext cx="216024" cy="3168352"/>
          </a:xfrm>
          <a:prstGeom prst="rightBrac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Textfeld 5"/>
          <p:cNvSpPr txBox="1"/>
          <p:nvPr/>
        </p:nvSpPr>
        <p:spPr>
          <a:xfrm>
            <a:off x="7812360" y="2924944"/>
            <a:ext cx="1331640" cy="923330"/>
          </a:xfrm>
          <a:prstGeom prst="rect">
            <a:avLst/>
          </a:prstGeom>
          <a:noFill/>
        </p:spPr>
        <p:txBody>
          <a:bodyPr wrap="square" rtlCol="0">
            <a:spAutoFit/>
          </a:bodyPr>
          <a:lstStyle/>
          <a:p>
            <a:r>
              <a:rPr lang="de-DE" dirty="0" err="1" smtClean="0"/>
              <a:t>Concerning</a:t>
            </a:r>
            <a:r>
              <a:rPr lang="de-DE" dirty="0" smtClean="0"/>
              <a:t> 34 </a:t>
            </a:r>
            <a:r>
              <a:rPr lang="de-DE" dirty="0" err="1" smtClean="0"/>
              <a:t>geodata</a:t>
            </a:r>
            <a:r>
              <a:rPr lang="de-DE" dirty="0" smtClean="0"/>
              <a:t> </a:t>
            </a:r>
            <a:r>
              <a:rPr lang="de-DE" dirty="0" err="1" smtClean="0"/>
              <a:t>themes</a:t>
            </a:r>
            <a:endParaRPr lang="de-DE" dirty="0"/>
          </a:p>
        </p:txBody>
      </p:sp>
    </p:spTree>
    <p:extLst>
      <p:ext uri="{BB962C8B-B14F-4D97-AF65-F5344CB8AC3E}">
        <p14:creationId xmlns:p14="http://schemas.microsoft.com/office/powerpoint/2010/main" val="2382986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Common </a:t>
            </a:r>
            <a:r>
              <a:rPr lang="de-DE"/>
              <a:t>principles</a:t>
            </a:r>
          </a:p>
        </p:txBody>
      </p:sp>
      <p:sp>
        <p:nvSpPr>
          <p:cNvPr id="3" name="Inhaltsplatzhalter 2"/>
          <p:cNvSpPr>
            <a:spLocks noGrp="1"/>
          </p:cNvSpPr>
          <p:nvPr>
            <p:ph idx="1"/>
          </p:nvPr>
        </p:nvSpPr>
        <p:spPr>
          <a:xfrm>
            <a:off x="682625" y="1671638"/>
            <a:ext cx="6913711" cy="4500562"/>
          </a:xfrm>
        </p:spPr>
        <p:txBody>
          <a:bodyPr/>
          <a:lstStyle/>
          <a:p>
            <a:r>
              <a:rPr lang="en-US" b="1" dirty="0" smtClean="0"/>
              <a:t>Efficiency:</a:t>
            </a:r>
            <a:r>
              <a:rPr lang="en-US" dirty="0" smtClean="0"/>
              <a:t> Data </a:t>
            </a:r>
            <a:r>
              <a:rPr lang="en-US" dirty="0"/>
              <a:t>should be </a:t>
            </a:r>
            <a:r>
              <a:rPr lang="en-US" b="1" dirty="0"/>
              <a:t>collected only once </a:t>
            </a:r>
            <a:r>
              <a:rPr lang="en-US" dirty="0"/>
              <a:t>and </a:t>
            </a:r>
            <a:r>
              <a:rPr lang="en-US" b="1" dirty="0"/>
              <a:t>kept </a:t>
            </a:r>
            <a:r>
              <a:rPr lang="en-US" dirty="0"/>
              <a:t>where it can be maintained most </a:t>
            </a:r>
            <a:r>
              <a:rPr lang="en-US" b="1" dirty="0"/>
              <a:t>effectively</a:t>
            </a:r>
            <a:r>
              <a:rPr lang="en-US" dirty="0"/>
              <a:t>.</a:t>
            </a:r>
          </a:p>
          <a:p>
            <a:r>
              <a:rPr lang="en-US" b="1" dirty="0" smtClean="0"/>
              <a:t>Ability of combination and sharing: </a:t>
            </a:r>
            <a:r>
              <a:rPr lang="en-US" dirty="0" smtClean="0"/>
              <a:t>It </a:t>
            </a:r>
            <a:r>
              <a:rPr lang="en-US" dirty="0"/>
              <a:t>should be possible to </a:t>
            </a:r>
            <a:r>
              <a:rPr lang="en-US" b="1" dirty="0"/>
              <a:t>combine seamless</a:t>
            </a:r>
            <a:r>
              <a:rPr lang="en-US" dirty="0"/>
              <a:t> spatial information from different sources across Europe and </a:t>
            </a:r>
            <a:r>
              <a:rPr lang="en-US" b="1" dirty="0"/>
              <a:t>share it with many users and applications</a:t>
            </a:r>
            <a:r>
              <a:rPr lang="en-US" dirty="0"/>
              <a:t>.</a:t>
            </a:r>
          </a:p>
          <a:p>
            <a:r>
              <a:rPr lang="en-US" b="1" dirty="0" smtClean="0"/>
              <a:t>Scale independency</a:t>
            </a:r>
            <a:r>
              <a:rPr lang="en-US" dirty="0" smtClean="0"/>
              <a:t>: It </a:t>
            </a:r>
            <a:r>
              <a:rPr lang="en-US" dirty="0"/>
              <a:t>should be possible for information collected at one level/scale to be shared with all levels/scales; detailed for thorough investigations, general for strategic purposes.</a:t>
            </a:r>
          </a:p>
          <a:p>
            <a:r>
              <a:rPr lang="en-US" b="1" dirty="0" smtClean="0"/>
              <a:t>Transparency</a:t>
            </a:r>
            <a:r>
              <a:rPr lang="en-US" dirty="0" smtClean="0"/>
              <a:t>: Geographic </a:t>
            </a:r>
            <a:r>
              <a:rPr lang="en-US" dirty="0"/>
              <a:t>information needed for good governance at all levels should be readily and transparently available.</a:t>
            </a:r>
          </a:p>
          <a:p>
            <a:r>
              <a:rPr lang="en-US" b="1" dirty="0" smtClean="0"/>
              <a:t>Accessibility</a:t>
            </a:r>
            <a:r>
              <a:rPr lang="en-US" dirty="0" smtClean="0"/>
              <a:t>: Easy </a:t>
            </a:r>
            <a:r>
              <a:rPr lang="en-US" dirty="0"/>
              <a:t>to find what geographic information is available, how it can be used to meet a particular need, and under which conditions it can be acquired and used.</a:t>
            </a:r>
          </a:p>
          <a:p>
            <a:endParaRPr lang="de-DE" dirty="0"/>
          </a:p>
        </p:txBody>
      </p:sp>
      <p:sp>
        <p:nvSpPr>
          <p:cNvPr id="4" name="Rechteck 3"/>
          <p:cNvSpPr/>
          <p:nvPr/>
        </p:nvSpPr>
        <p:spPr>
          <a:xfrm>
            <a:off x="2699792" y="5671120"/>
            <a:ext cx="4572000" cy="307777"/>
          </a:xfrm>
          <a:prstGeom prst="rect">
            <a:avLst/>
          </a:prstGeom>
        </p:spPr>
        <p:txBody>
          <a:bodyPr>
            <a:spAutoFit/>
          </a:bodyPr>
          <a:lstStyle/>
          <a:p>
            <a:r>
              <a:rPr lang="de-DE" sz="1400" dirty="0" smtClean="0"/>
              <a:t>After: http://inspire.ec.europa.eu/index.cfm/pageid/48</a:t>
            </a:r>
            <a:endParaRPr lang="de-DE" sz="1400" dirty="0"/>
          </a:p>
        </p:txBody>
      </p:sp>
      <p:sp>
        <p:nvSpPr>
          <p:cNvPr id="5" name="Geschweifte Klammer rechts 4"/>
          <p:cNvSpPr/>
          <p:nvPr/>
        </p:nvSpPr>
        <p:spPr bwMode="auto">
          <a:xfrm>
            <a:off x="7596336" y="1844824"/>
            <a:ext cx="216024" cy="3168352"/>
          </a:xfrm>
          <a:prstGeom prst="rightBrac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Textfeld 5"/>
          <p:cNvSpPr txBox="1"/>
          <p:nvPr/>
        </p:nvSpPr>
        <p:spPr>
          <a:xfrm>
            <a:off x="7812360" y="2924944"/>
            <a:ext cx="1331640" cy="923330"/>
          </a:xfrm>
          <a:prstGeom prst="rect">
            <a:avLst/>
          </a:prstGeom>
          <a:noFill/>
        </p:spPr>
        <p:txBody>
          <a:bodyPr wrap="square" rtlCol="0">
            <a:spAutoFit/>
          </a:bodyPr>
          <a:lstStyle/>
          <a:p>
            <a:r>
              <a:rPr lang="de-DE" dirty="0" err="1" smtClean="0"/>
              <a:t>Concerning</a:t>
            </a:r>
            <a:r>
              <a:rPr lang="de-DE" dirty="0" smtClean="0"/>
              <a:t> 34 </a:t>
            </a:r>
            <a:r>
              <a:rPr lang="de-DE" dirty="0" err="1" smtClean="0"/>
              <a:t>geodata</a:t>
            </a:r>
            <a:r>
              <a:rPr lang="de-DE" dirty="0" smtClean="0"/>
              <a:t> </a:t>
            </a:r>
            <a:r>
              <a:rPr lang="de-DE" dirty="0" err="1" smtClean="0"/>
              <a:t>themes</a:t>
            </a:r>
            <a:endParaRPr lang="de-DE" dirty="0"/>
          </a:p>
        </p:txBody>
      </p:sp>
    </p:spTree>
    <p:extLst>
      <p:ext uri="{BB962C8B-B14F-4D97-AF65-F5344CB8AC3E}">
        <p14:creationId xmlns:p14="http://schemas.microsoft.com/office/powerpoint/2010/main" val="24283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INSPIRE: </a:t>
            </a:r>
            <a:r>
              <a:rPr lang="en-US" dirty="0" err="1" smtClean="0"/>
              <a:t>ein</a:t>
            </a:r>
            <a:r>
              <a:rPr lang="en-US" dirty="0" smtClean="0"/>
              <a:t> </a:t>
            </a:r>
            <a:r>
              <a:rPr lang="en-US" dirty="0" err="1" smtClean="0"/>
              <a:t>Rahmenwerk</a:t>
            </a:r>
            <a:r>
              <a:rPr lang="en-US" dirty="0" smtClean="0"/>
              <a:t> von </a:t>
            </a:r>
            <a:r>
              <a:rPr lang="de-DE" dirty="0" smtClean="0"/>
              <a:t>Richtlinien</a:t>
            </a:r>
            <a:endParaRPr lang="de-DE" dirty="0"/>
          </a:p>
        </p:txBody>
      </p:sp>
      <p:sp>
        <p:nvSpPr>
          <p:cNvPr id="3" name="Inhaltsplatzhalter 2"/>
          <p:cNvSpPr>
            <a:spLocks noGrp="1"/>
          </p:cNvSpPr>
          <p:nvPr>
            <p:ph idx="1"/>
          </p:nvPr>
        </p:nvSpPr>
        <p:spPr>
          <a:xfrm>
            <a:off x="682625" y="1671638"/>
            <a:ext cx="6553671" cy="4500562"/>
          </a:xfrm>
        </p:spPr>
        <p:txBody>
          <a:bodyPr/>
          <a:lstStyle/>
          <a:p>
            <a:r>
              <a:rPr lang="de-DE" b="1" dirty="0" smtClean="0"/>
              <a:t>Durchführungsbestimmungen (</a:t>
            </a:r>
            <a:r>
              <a:rPr lang="de-DE" b="1" dirty="0" err="1" smtClean="0"/>
              <a:t>Implementing</a:t>
            </a:r>
            <a:r>
              <a:rPr lang="de-DE" b="1" dirty="0" smtClean="0"/>
              <a:t> Rules, IR)</a:t>
            </a:r>
            <a:r>
              <a:rPr lang="de-DE" dirty="0" smtClean="0"/>
              <a:t>: rechtlich verbindend</a:t>
            </a:r>
            <a:endParaRPr lang="de-DE" dirty="0"/>
          </a:p>
          <a:p>
            <a:pPr marL="800100" lvl="1" indent="-342900">
              <a:buFont typeface="+mj-lt"/>
              <a:buAutoNum type="arabicPeriod"/>
            </a:pPr>
            <a:r>
              <a:rPr lang="en-US" i="1" dirty="0" err="1" smtClean="0"/>
              <a:t>Metadaten</a:t>
            </a:r>
            <a:endParaRPr lang="en-US" i="1" dirty="0"/>
          </a:p>
          <a:p>
            <a:pPr marL="800100" lvl="1" indent="-342900">
              <a:buFont typeface="+mj-lt"/>
              <a:buAutoNum type="arabicPeriod"/>
            </a:pPr>
            <a:r>
              <a:rPr lang="en-US" i="1" dirty="0" err="1" smtClean="0"/>
              <a:t>Datenthemen</a:t>
            </a:r>
            <a:endParaRPr lang="en-US" i="1" dirty="0" smtClean="0"/>
          </a:p>
          <a:p>
            <a:pPr marL="800100" lvl="1" indent="-342900">
              <a:buFont typeface="+mj-lt"/>
              <a:buAutoNum type="arabicPeriod"/>
            </a:pPr>
            <a:r>
              <a:rPr lang="en-US" dirty="0" err="1" smtClean="0"/>
              <a:t>Netzwerkbasierte</a:t>
            </a:r>
            <a:r>
              <a:rPr lang="en-US" dirty="0" smtClean="0"/>
              <a:t> </a:t>
            </a:r>
            <a:r>
              <a:rPr lang="en-US" i="1" dirty="0" err="1" smtClean="0"/>
              <a:t>Dienste</a:t>
            </a:r>
            <a:r>
              <a:rPr lang="en-US" dirty="0" smtClean="0"/>
              <a:t>  </a:t>
            </a:r>
            <a:r>
              <a:rPr lang="de-DE" dirty="0"/>
              <a:t>(Suche, Anzeige, Download, </a:t>
            </a:r>
            <a:r>
              <a:rPr lang="de-DE" dirty="0" smtClean="0"/>
              <a:t>Transformation</a:t>
            </a:r>
            <a:r>
              <a:rPr lang="de-DE" dirty="0"/>
              <a:t>, Aufruf und </a:t>
            </a:r>
            <a:r>
              <a:rPr lang="de-DE" dirty="0" smtClean="0"/>
              <a:t>Kombination </a:t>
            </a:r>
            <a:r>
              <a:rPr lang="de-DE" dirty="0"/>
              <a:t>von Diensten)</a:t>
            </a:r>
            <a:endParaRPr lang="en-US" dirty="0"/>
          </a:p>
          <a:p>
            <a:pPr marL="800100" lvl="1" indent="-342900">
              <a:buFont typeface="+mj-lt"/>
              <a:buAutoNum type="arabicPeriod"/>
            </a:pPr>
            <a:r>
              <a:rPr lang="en-US" i="1" dirty="0" err="1" smtClean="0"/>
              <a:t>Vereinbarungen</a:t>
            </a:r>
            <a:r>
              <a:rPr lang="en-US" dirty="0" smtClean="0"/>
              <a:t> </a:t>
            </a:r>
            <a:r>
              <a:rPr lang="en-US" dirty="0" err="1" smtClean="0"/>
              <a:t>zur</a:t>
            </a:r>
            <a:r>
              <a:rPr lang="en-US" dirty="0" smtClean="0"/>
              <a:t> </a:t>
            </a:r>
            <a:r>
              <a:rPr lang="en-US" dirty="0" err="1" smtClean="0"/>
              <a:t>Bereitstellung</a:t>
            </a:r>
            <a:r>
              <a:rPr lang="en-US" dirty="0" smtClean="0"/>
              <a:t> von </a:t>
            </a:r>
            <a:r>
              <a:rPr lang="en-US" dirty="0" err="1" smtClean="0"/>
              <a:t>Daten</a:t>
            </a:r>
            <a:r>
              <a:rPr lang="en-US" dirty="0" smtClean="0"/>
              <a:t> und </a:t>
            </a:r>
            <a:r>
              <a:rPr lang="en-US" dirty="0" err="1" smtClean="0"/>
              <a:t>Diensten</a:t>
            </a:r>
            <a:endParaRPr lang="en-US" dirty="0" smtClean="0"/>
          </a:p>
          <a:p>
            <a:pPr marL="800100" lvl="1" indent="-342900">
              <a:buFont typeface="+mj-lt"/>
              <a:buAutoNum type="arabicPeriod"/>
            </a:pPr>
            <a:r>
              <a:rPr lang="en-US" i="1" dirty="0" smtClean="0"/>
              <a:t>Monitoring </a:t>
            </a:r>
            <a:r>
              <a:rPr lang="en-US" i="1" dirty="0"/>
              <a:t>u</a:t>
            </a:r>
            <a:r>
              <a:rPr lang="en-US" i="1" dirty="0" smtClean="0"/>
              <a:t>nd </a:t>
            </a:r>
            <a:r>
              <a:rPr lang="en-US" i="1" dirty="0"/>
              <a:t>Reporting</a:t>
            </a:r>
            <a:endParaRPr lang="de-DE" i="1" dirty="0" smtClean="0"/>
          </a:p>
          <a:p>
            <a:endParaRPr lang="en-US" dirty="0" smtClean="0"/>
          </a:p>
          <a:p>
            <a:r>
              <a:rPr lang="en-US" dirty="0" err="1" smtClean="0"/>
              <a:t>Ziel</a:t>
            </a:r>
            <a:r>
              <a:rPr lang="en-US" dirty="0" smtClean="0"/>
              <a:t>: </a:t>
            </a:r>
            <a:r>
              <a:rPr lang="en-US" dirty="0" err="1" smtClean="0"/>
              <a:t>Bereitstellung</a:t>
            </a:r>
            <a:r>
              <a:rPr lang="en-US" dirty="0" smtClean="0"/>
              <a:t> und </a:t>
            </a:r>
            <a:r>
              <a:rPr lang="en-US" dirty="0" err="1" smtClean="0"/>
              <a:t>Sicherstellung</a:t>
            </a:r>
            <a:r>
              <a:rPr lang="en-US" dirty="0" smtClean="0"/>
              <a:t> der </a:t>
            </a:r>
            <a:r>
              <a:rPr lang="en-US" dirty="0" err="1" smtClean="0"/>
              <a:t>I</a:t>
            </a:r>
            <a:r>
              <a:rPr lang="en-US" b="1" dirty="0" err="1" smtClean="0"/>
              <a:t>nteroperabilität</a:t>
            </a:r>
            <a:r>
              <a:rPr lang="en-US" b="1" dirty="0" smtClean="0"/>
              <a:t> </a:t>
            </a:r>
            <a:r>
              <a:rPr lang="en-US" dirty="0" smtClean="0"/>
              <a:t>von </a:t>
            </a:r>
          </a:p>
          <a:p>
            <a:pPr marL="742950" lvl="2" indent="0">
              <a:buNone/>
            </a:pPr>
            <a:r>
              <a:rPr lang="en-US" dirty="0" smtClean="0"/>
              <a:t>1) Geodaten </a:t>
            </a:r>
            <a:r>
              <a:rPr lang="en-US" dirty="0"/>
              <a:t>u</a:t>
            </a:r>
            <a:r>
              <a:rPr lang="en-US" dirty="0" smtClean="0"/>
              <a:t>nd </a:t>
            </a:r>
          </a:p>
          <a:p>
            <a:pPr marL="742950" lvl="2" indent="0">
              <a:buNone/>
            </a:pPr>
            <a:r>
              <a:rPr lang="en-US" dirty="0" smtClean="0"/>
              <a:t>2) </a:t>
            </a:r>
            <a:r>
              <a:rPr lang="en-US" dirty="0" err="1" smtClean="0"/>
              <a:t>Diensten</a:t>
            </a:r>
            <a:endParaRPr lang="en-US" dirty="0" smtClean="0"/>
          </a:p>
          <a:p>
            <a:pPr marL="742950" lvl="2" indent="0">
              <a:buNone/>
            </a:pPr>
            <a:endParaRPr lang="en-US" dirty="0"/>
          </a:p>
          <a:p>
            <a:pPr marL="285750"/>
            <a:r>
              <a:rPr lang="en-US" dirty="0" smtClean="0"/>
              <a:t>Details in </a:t>
            </a:r>
            <a:r>
              <a:rPr lang="en-US" b="1" dirty="0" smtClean="0"/>
              <a:t>Technical Guidelines (TG)</a:t>
            </a:r>
            <a:endParaRPr lang="en-US" b="1" dirty="0"/>
          </a:p>
          <a:p>
            <a:endParaRPr lang="de-DE" dirty="0"/>
          </a:p>
          <a:p>
            <a:endParaRPr lang="de-DE" dirty="0"/>
          </a:p>
        </p:txBody>
      </p:sp>
      <p:sp>
        <p:nvSpPr>
          <p:cNvPr id="4" name="Geschweifte Klammer rechts 3"/>
          <p:cNvSpPr/>
          <p:nvPr/>
        </p:nvSpPr>
        <p:spPr bwMode="auto">
          <a:xfrm>
            <a:off x="6948264" y="2137212"/>
            <a:ext cx="216024" cy="1728192"/>
          </a:xfrm>
          <a:prstGeom prst="rightBrace">
            <a:avLst/>
          </a:prstGeom>
          <a:solidFill>
            <a:schemeClr val="bg1"/>
          </a:solidFill>
          <a:ln w="127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5" name="Textfeld 4"/>
          <p:cNvSpPr txBox="1"/>
          <p:nvPr/>
        </p:nvSpPr>
        <p:spPr>
          <a:xfrm>
            <a:off x="7308304" y="2832031"/>
            <a:ext cx="1440160" cy="338554"/>
          </a:xfrm>
          <a:prstGeom prst="rect">
            <a:avLst/>
          </a:prstGeom>
          <a:noFill/>
        </p:spPr>
        <p:txBody>
          <a:bodyPr wrap="square" rtlCol="0">
            <a:spAutoFit/>
          </a:bodyPr>
          <a:lstStyle/>
          <a:p>
            <a:r>
              <a:rPr lang="de-DE" dirty="0" smtClean="0"/>
              <a:t>Detailfolien</a:t>
            </a:r>
          </a:p>
        </p:txBody>
      </p:sp>
    </p:spTree>
    <p:extLst>
      <p:ext uri="{BB962C8B-B14F-4D97-AF65-F5344CB8AC3E}">
        <p14:creationId xmlns:p14="http://schemas.microsoft.com/office/powerpoint/2010/main" val="164174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INSPIRE is a Framework </a:t>
            </a:r>
            <a:r>
              <a:rPr lang="en-US" smtClean="0"/>
              <a:t>Directive</a:t>
            </a:r>
            <a:endParaRPr lang="de-DE"/>
          </a:p>
        </p:txBody>
      </p:sp>
      <p:sp>
        <p:nvSpPr>
          <p:cNvPr id="3" name="Inhaltsplatzhalter 2"/>
          <p:cNvSpPr>
            <a:spLocks noGrp="1"/>
          </p:cNvSpPr>
          <p:nvPr>
            <p:ph idx="1"/>
          </p:nvPr>
        </p:nvSpPr>
        <p:spPr/>
        <p:txBody>
          <a:bodyPr/>
          <a:lstStyle/>
          <a:p>
            <a:r>
              <a:rPr lang="de-DE" b="1" dirty="0" err="1"/>
              <a:t>Implementing</a:t>
            </a:r>
            <a:r>
              <a:rPr lang="de-DE" b="1" dirty="0"/>
              <a:t> </a:t>
            </a:r>
            <a:r>
              <a:rPr lang="de-DE" b="1" dirty="0" smtClean="0"/>
              <a:t>Rules (IR)</a:t>
            </a:r>
            <a:r>
              <a:rPr lang="de-DE" dirty="0" smtClean="0"/>
              <a:t>: legal </a:t>
            </a:r>
            <a:r>
              <a:rPr lang="de-DE" dirty="0" err="1" smtClean="0"/>
              <a:t>acts</a:t>
            </a:r>
            <a:r>
              <a:rPr lang="de-DE" dirty="0" smtClean="0"/>
              <a:t> </a:t>
            </a:r>
            <a:r>
              <a:rPr lang="de-DE" dirty="0" err="1" smtClean="0"/>
              <a:t>for</a:t>
            </a:r>
            <a:endParaRPr lang="de-DE" dirty="0"/>
          </a:p>
          <a:p>
            <a:pPr marL="800100" lvl="1" indent="-342900">
              <a:buFont typeface="+mj-lt"/>
              <a:buAutoNum type="arabicPeriod"/>
            </a:pPr>
            <a:r>
              <a:rPr lang="en-US" dirty="0" smtClean="0"/>
              <a:t>Metadata</a:t>
            </a:r>
            <a:endParaRPr lang="en-US" dirty="0"/>
          </a:p>
          <a:p>
            <a:pPr marL="800100" lvl="1" indent="-342900">
              <a:buFont typeface="+mj-lt"/>
              <a:buAutoNum type="arabicPeriod"/>
            </a:pPr>
            <a:r>
              <a:rPr lang="en-US" dirty="0" smtClean="0"/>
              <a:t>Data Themes and their Specifications</a:t>
            </a:r>
            <a:endParaRPr lang="en-US" dirty="0"/>
          </a:p>
          <a:p>
            <a:pPr marL="800100" lvl="1" indent="-342900">
              <a:buFont typeface="+mj-lt"/>
              <a:buAutoNum type="arabicPeriod"/>
            </a:pPr>
            <a:r>
              <a:rPr lang="en-US" dirty="0" smtClean="0"/>
              <a:t>Network based Services  </a:t>
            </a:r>
            <a:r>
              <a:rPr lang="en-US" dirty="0"/>
              <a:t>(discovery, view, download, transform, invoke)</a:t>
            </a:r>
          </a:p>
          <a:p>
            <a:pPr marL="800100" lvl="1" indent="-342900">
              <a:buFont typeface="+mj-lt"/>
              <a:buAutoNum type="arabicPeriod"/>
            </a:pPr>
            <a:r>
              <a:rPr lang="en-US" dirty="0" smtClean="0"/>
              <a:t>Data </a:t>
            </a:r>
            <a:r>
              <a:rPr lang="en-US" dirty="0"/>
              <a:t>and Service </a:t>
            </a:r>
            <a:r>
              <a:rPr lang="en-US" dirty="0" smtClean="0"/>
              <a:t>Sharing (regulations)</a:t>
            </a:r>
            <a:endParaRPr lang="en-US" dirty="0"/>
          </a:p>
          <a:p>
            <a:pPr marL="800100" lvl="1" indent="-342900">
              <a:buFont typeface="+mj-lt"/>
              <a:buAutoNum type="arabicPeriod"/>
            </a:pPr>
            <a:r>
              <a:rPr lang="en-US" dirty="0" smtClean="0"/>
              <a:t>Monitoring </a:t>
            </a:r>
            <a:r>
              <a:rPr lang="en-US" dirty="0"/>
              <a:t>and Reporting</a:t>
            </a:r>
            <a:endParaRPr lang="de-DE" dirty="0" smtClean="0"/>
          </a:p>
          <a:p>
            <a:endParaRPr lang="en-US" dirty="0" smtClean="0"/>
          </a:p>
          <a:p>
            <a:r>
              <a:rPr lang="en-US" dirty="0" smtClean="0"/>
              <a:t>To achieve and to assure </a:t>
            </a:r>
            <a:r>
              <a:rPr lang="en-US" b="1" dirty="0" smtClean="0"/>
              <a:t>interoperability</a:t>
            </a:r>
            <a:r>
              <a:rPr lang="en-US" dirty="0" smtClean="0"/>
              <a:t> </a:t>
            </a:r>
            <a:r>
              <a:rPr lang="en-US" dirty="0"/>
              <a:t>of </a:t>
            </a:r>
            <a:endParaRPr lang="en-US" dirty="0" smtClean="0"/>
          </a:p>
          <a:p>
            <a:pPr marL="742950" lvl="2" indent="0">
              <a:buNone/>
            </a:pPr>
            <a:r>
              <a:rPr lang="en-US" dirty="0" smtClean="0"/>
              <a:t>1) spatial </a:t>
            </a:r>
            <a:r>
              <a:rPr lang="en-US" dirty="0"/>
              <a:t>data sets and </a:t>
            </a:r>
            <a:endParaRPr lang="en-US" dirty="0" smtClean="0"/>
          </a:p>
          <a:p>
            <a:pPr marL="742950" lvl="2" indent="0">
              <a:buNone/>
            </a:pPr>
            <a:r>
              <a:rPr lang="en-US" dirty="0" smtClean="0"/>
              <a:t>2) Services</a:t>
            </a:r>
          </a:p>
          <a:p>
            <a:pPr marL="742950" lvl="2" indent="0">
              <a:buNone/>
            </a:pPr>
            <a:endParaRPr lang="en-US" dirty="0"/>
          </a:p>
          <a:p>
            <a:pPr marL="285750"/>
            <a:r>
              <a:rPr lang="en-US" dirty="0" smtClean="0"/>
              <a:t>Supported/Detailed by </a:t>
            </a:r>
            <a:r>
              <a:rPr lang="en-US" b="1" dirty="0" smtClean="0"/>
              <a:t>Technical Guidelines (TG)</a:t>
            </a:r>
            <a:endParaRPr lang="en-US" b="1" dirty="0"/>
          </a:p>
          <a:p>
            <a:endParaRPr lang="de-DE" dirty="0"/>
          </a:p>
          <a:p>
            <a:endParaRPr lang="de-DE" dirty="0"/>
          </a:p>
        </p:txBody>
      </p:sp>
      <p:sp>
        <p:nvSpPr>
          <p:cNvPr id="4" name="Geschweifte Klammer rechts 3"/>
          <p:cNvSpPr/>
          <p:nvPr/>
        </p:nvSpPr>
        <p:spPr bwMode="auto">
          <a:xfrm>
            <a:off x="7524328" y="1988840"/>
            <a:ext cx="216024" cy="1728192"/>
          </a:xfrm>
          <a:prstGeom prst="rightBrace">
            <a:avLst/>
          </a:prstGeom>
          <a:solidFill>
            <a:schemeClr val="bg1"/>
          </a:solidFill>
          <a:ln w="127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5" name="Textfeld 4"/>
          <p:cNvSpPr txBox="1"/>
          <p:nvPr/>
        </p:nvSpPr>
        <p:spPr>
          <a:xfrm>
            <a:off x="7884368" y="2560548"/>
            <a:ext cx="936104" cy="584775"/>
          </a:xfrm>
          <a:prstGeom prst="rect">
            <a:avLst/>
          </a:prstGeom>
          <a:noFill/>
        </p:spPr>
        <p:txBody>
          <a:bodyPr wrap="square" rtlCol="0">
            <a:spAutoFit/>
          </a:bodyPr>
          <a:lstStyle/>
          <a:p>
            <a:r>
              <a:rPr lang="de-DE" dirty="0" smtClean="0"/>
              <a:t>Details </a:t>
            </a:r>
            <a:r>
              <a:rPr lang="de-DE" dirty="0" err="1" smtClean="0"/>
              <a:t>below</a:t>
            </a:r>
            <a:endParaRPr lang="de-DE" dirty="0" smtClean="0"/>
          </a:p>
        </p:txBody>
      </p:sp>
    </p:spTree>
    <p:extLst>
      <p:ext uri="{BB962C8B-B14F-4D97-AF65-F5344CB8AC3E}">
        <p14:creationId xmlns:p14="http://schemas.microsoft.com/office/powerpoint/2010/main" val="613834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Implementation Rules (IR) </a:t>
            </a:r>
            <a:r>
              <a:rPr lang="de-DE" dirty="0" err="1" smtClean="0"/>
              <a:t>vs</a:t>
            </a:r>
            <a:r>
              <a:rPr lang="de-DE" dirty="0" smtClean="0"/>
              <a:t> Technical Guidelines (TG)</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747838"/>
            <a:ext cx="8332787"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95536" y="6310481"/>
            <a:ext cx="8712968" cy="430887"/>
          </a:xfrm>
          <a:prstGeom prst="rect">
            <a:avLst/>
          </a:prstGeom>
        </p:spPr>
        <p:txBody>
          <a:bodyPr wrap="square">
            <a:spAutoFit/>
          </a:bodyPr>
          <a:lstStyle/>
          <a:p>
            <a:r>
              <a:rPr lang="de-DE" sz="1100" dirty="0" smtClean="0"/>
              <a:t>http://www.inspire.gv.at/dms/inspire/dateien/INSPIRE-Training-2014--Aalborg-DK/INSPIRE-Training-2014---Teil-2---principles--components-and-implementation/INSPIRE%20Training%202014%20-%20Teil%202%20-%20principles,%20components%20and%20implementation.ppt</a:t>
            </a:r>
            <a:endParaRPr lang="de-DE" sz="1100" dirty="0"/>
          </a:p>
        </p:txBody>
      </p:sp>
    </p:spTree>
    <p:extLst>
      <p:ext uri="{BB962C8B-B14F-4D97-AF65-F5344CB8AC3E}">
        <p14:creationId xmlns:p14="http://schemas.microsoft.com/office/powerpoint/2010/main" val="11090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t>Metadata</a:t>
            </a:r>
            <a:endParaRPr lang="de-DE" dirty="0"/>
          </a:p>
        </p:txBody>
      </p:sp>
      <p:sp>
        <p:nvSpPr>
          <p:cNvPr id="3" name="Inhaltsplatzhalter 2"/>
          <p:cNvSpPr>
            <a:spLocks noGrp="1"/>
          </p:cNvSpPr>
          <p:nvPr>
            <p:ph idx="1"/>
          </p:nvPr>
        </p:nvSpPr>
        <p:spPr/>
        <p:txBody>
          <a:bodyPr/>
          <a:lstStyle/>
          <a:p>
            <a:r>
              <a:rPr lang="de-DE" dirty="0" err="1" smtClean="0"/>
              <a:t>metadata</a:t>
            </a:r>
            <a:r>
              <a:rPr lang="de-DE" dirty="0" smtClean="0"/>
              <a:t> </a:t>
            </a:r>
            <a:r>
              <a:rPr lang="de-DE" b="1" dirty="0" err="1" smtClean="0"/>
              <a:t>for</a:t>
            </a:r>
            <a:r>
              <a:rPr lang="de-DE" b="1" dirty="0" smtClean="0"/>
              <a:t> </a:t>
            </a:r>
            <a:r>
              <a:rPr lang="de-DE" b="1" dirty="0" err="1"/>
              <a:t>spatial</a:t>
            </a:r>
            <a:r>
              <a:rPr lang="de-DE" b="1" dirty="0"/>
              <a:t> </a:t>
            </a:r>
            <a:r>
              <a:rPr lang="de-DE" b="1" dirty="0" err="1" smtClean="0"/>
              <a:t>data</a:t>
            </a:r>
            <a:r>
              <a:rPr lang="de-DE" dirty="0"/>
              <a:t> (ISO </a:t>
            </a:r>
            <a:r>
              <a:rPr lang="de-DE" dirty="0" smtClean="0"/>
              <a:t>19115)</a:t>
            </a:r>
            <a:endParaRPr lang="de-DE" b="1" dirty="0" smtClean="0"/>
          </a:p>
          <a:p>
            <a:pPr lvl="1"/>
            <a:r>
              <a:rPr lang="en-US" dirty="0" smtClean="0"/>
              <a:t>For discovery, </a:t>
            </a:r>
            <a:r>
              <a:rPr lang="en-US" dirty="0"/>
              <a:t>evaluation and use</a:t>
            </a:r>
          </a:p>
          <a:p>
            <a:pPr lvl="1"/>
            <a:r>
              <a:rPr lang="en-US" dirty="0"/>
              <a:t>keywords</a:t>
            </a:r>
          </a:p>
          <a:p>
            <a:pPr lvl="1"/>
            <a:r>
              <a:rPr lang="en-US" dirty="0"/>
              <a:t>simple search criteria about key characteristics about the data set</a:t>
            </a:r>
          </a:p>
          <a:p>
            <a:pPr lvl="1"/>
            <a:r>
              <a:rPr lang="en-US" dirty="0"/>
              <a:t>Spatial and temporal </a:t>
            </a:r>
            <a:r>
              <a:rPr lang="en-US" dirty="0" smtClean="0"/>
              <a:t>extent</a:t>
            </a:r>
          </a:p>
          <a:p>
            <a:pPr lvl="1"/>
            <a:r>
              <a:rPr lang="en-GB" altLang="de-DE" dirty="0"/>
              <a:t>Must be kept consistent with the actual resource</a:t>
            </a:r>
          </a:p>
          <a:p>
            <a:pPr lvl="1"/>
            <a:endParaRPr lang="en-US" dirty="0"/>
          </a:p>
          <a:p>
            <a:pPr marL="0" indent="0">
              <a:buNone/>
            </a:pPr>
            <a:r>
              <a:rPr lang="de-DE" dirty="0" err="1" smtClean="0"/>
              <a:t>and</a:t>
            </a:r>
            <a:r>
              <a:rPr lang="de-DE" dirty="0" smtClean="0"/>
              <a:t> </a:t>
            </a:r>
          </a:p>
          <a:p>
            <a:r>
              <a:rPr lang="de-DE" dirty="0" err="1" smtClean="0"/>
              <a:t>metadata</a:t>
            </a:r>
            <a:r>
              <a:rPr lang="de-DE" dirty="0" smtClean="0"/>
              <a:t> </a:t>
            </a:r>
            <a:r>
              <a:rPr lang="de-DE" b="1" dirty="0" err="1"/>
              <a:t>for</a:t>
            </a:r>
            <a:r>
              <a:rPr lang="de-DE" b="1" dirty="0"/>
              <a:t> </a:t>
            </a:r>
            <a:r>
              <a:rPr lang="de-DE" b="1" dirty="0" err="1" smtClean="0"/>
              <a:t>services</a:t>
            </a:r>
            <a:r>
              <a:rPr lang="de-DE" dirty="0" smtClean="0"/>
              <a:t> (ISO 19119)</a:t>
            </a:r>
          </a:p>
          <a:p>
            <a:pPr lvl="1"/>
            <a:r>
              <a:rPr lang="en-US" dirty="0"/>
              <a:t>enables the discovery of spatial data services. </a:t>
            </a:r>
          </a:p>
          <a:p>
            <a:pPr lvl="1"/>
            <a:r>
              <a:rPr lang="en-US" dirty="0"/>
              <a:t>service type </a:t>
            </a:r>
          </a:p>
          <a:p>
            <a:pPr lvl="1"/>
            <a:r>
              <a:rPr lang="en-US" dirty="0"/>
              <a:t>operations parameters</a:t>
            </a:r>
          </a:p>
          <a:p>
            <a:pPr lvl="1"/>
            <a:r>
              <a:rPr lang="en-US" dirty="0"/>
              <a:t>geographic information</a:t>
            </a:r>
          </a:p>
          <a:p>
            <a:endParaRPr lang="de-DE" dirty="0"/>
          </a:p>
        </p:txBody>
      </p:sp>
      <p:sp>
        <p:nvSpPr>
          <p:cNvPr id="4" name="Rectangle 1"/>
          <p:cNvSpPr>
            <a:spLocks noChangeArrowheads="1"/>
          </p:cNvSpPr>
          <p:nvPr/>
        </p:nvSpPr>
        <p:spPr bwMode="auto">
          <a:xfrm>
            <a:off x="3707904" y="5805264"/>
            <a:ext cx="47160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smtClean="0">
                <a:ln>
                  <a:noFill/>
                </a:ln>
                <a:solidFill>
                  <a:schemeClr val="tx1"/>
                </a:solidFill>
                <a:effectLst/>
                <a:latin typeface="Arial Unicode MS" pitchFamily="34" charset="-128"/>
                <a:cs typeface="Arial" pitchFamily="34" charset="0"/>
              </a:rPr>
              <a:t>Die Metadaten zu den Daten sind durch ISO 19115 spezifiziert, die für die Dienste durch ISO 19119. 19139 beschreibt die xml-Struktur des ISO 19115. Das OGC Appllication profile for csw beinhaltet ein erweitertes ISO 19139 Schema für Daten und Dienste und wird auch bei INSPIRE in den TG metadata referenziert.</a:t>
            </a:r>
            <a:r>
              <a:rPr kumimoji="0" lang="de-DE" altLang="de-DE" sz="600" b="0" i="0" u="none" strike="noStrike" cap="none" normalizeH="0" baseline="0" smtClean="0">
                <a:ln>
                  <a:noFill/>
                </a:ln>
                <a:solidFill>
                  <a:schemeClr val="tx1"/>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2"/>
          <p:cNvSpPr>
            <a:spLocks noChangeArrowheads="1"/>
          </p:cNvSpPr>
          <p:nvPr/>
        </p:nvSpPr>
        <p:spPr bwMode="auto">
          <a:xfrm>
            <a:off x="7451750" y="3369717"/>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Service </a:t>
            </a:r>
          </a:p>
          <a:p>
            <a:pPr algn="ctr" eaLnBrk="1" hangingPunct="1">
              <a:spcBef>
                <a:spcPct val="0"/>
              </a:spcBef>
              <a:buFontTx/>
              <a:buNone/>
            </a:pPr>
            <a:r>
              <a:rPr lang="en-US" altLang="de-DE" sz="1000"/>
              <a:t>Metadata</a:t>
            </a:r>
          </a:p>
        </p:txBody>
      </p:sp>
      <p:sp>
        <p:nvSpPr>
          <p:cNvPr id="6" name="AutoShape 3"/>
          <p:cNvSpPr>
            <a:spLocks noChangeArrowheads="1"/>
          </p:cNvSpPr>
          <p:nvPr/>
        </p:nvSpPr>
        <p:spPr bwMode="auto">
          <a:xfrm>
            <a:off x="8172475" y="3369717"/>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Data Set </a:t>
            </a:r>
          </a:p>
          <a:p>
            <a:pPr algn="ctr" eaLnBrk="1" hangingPunct="1">
              <a:spcBef>
                <a:spcPct val="0"/>
              </a:spcBef>
              <a:buFontTx/>
              <a:buNone/>
            </a:pPr>
            <a:r>
              <a:rPr lang="en-US" altLang="de-DE" sz="1000"/>
              <a:t>Metadata</a:t>
            </a:r>
          </a:p>
        </p:txBody>
      </p:sp>
      <p:sp>
        <p:nvSpPr>
          <p:cNvPr id="7" name="Line 4"/>
          <p:cNvSpPr>
            <a:spLocks noChangeShapeType="1"/>
          </p:cNvSpPr>
          <p:nvPr/>
        </p:nvSpPr>
        <p:spPr bwMode="auto">
          <a:xfrm rot="16200000" flipH="1" flipV="1">
            <a:off x="8135963" y="3176042"/>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5"/>
          <p:cNvSpPr>
            <a:spLocks noChangeShapeType="1"/>
          </p:cNvSpPr>
          <p:nvPr/>
        </p:nvSpPr>
        <p:spPr bwMode="auto">
          <a:xfrm rot="16200000" flipH="1" flipV="1">
            <a:off x="7415238" y="3176042"/>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AutoShape 6"/>
          <p:cNvSpPr>
            <a:spLocks noChangeArrowheads="1"/>
          </p:cNvSpPr>
          <p:nvPr/>
        </p:nvSpPr>
        <p:spPr bwMode="auto">
          <a:xfrm>
            <a:off x="7458100" y="2485480"/>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Discovery Service</a:t>
            </a:r>
          </a:p>
        </p:txBody>
      </p:sp>
      <p:sp>
        <p:nvSpPr>
          <p:cNvPr id="10" name="AutoShape 7"/>
          <p:cNvSpPr>
            <a:spLocks noChangeArrowheads="1"/>
          </p:cNvSpPr>
          <p:nvPr/>
        </p:nvSpPr>
        <p:spPr bwMode="auto">
          <a:xfrm>
            <a:off x="7380313" y="3068092"/>
            <a:ext cx="1439862" cy="2736850"/>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1600" b="1">
                <a:solidFill>
                  <a:srgbClr val="29496B"/>
                </a:solidFill>
              </a:rPr>
              <a:t>DT MD</a:t>
            </a:r>
          </a:p>
        </p:txBody>
      </p:sp>
      <p:sp>
        <p:nvSpPr>
          <p:cNvPr id="11" name="AutoShape 8"/>
          <p:cNvSpPr>
            <a:spLocks noChangeArrowheads="1"/>
          </p:cNvSpPr>
          <p:nvPr/>
        </p:nvSpPr>
        <p:spPr bwMode="auto">
          <a:xfrm rot="16200000">
            <a:off x="7380312" y="1556793"/>
            <a:ext cx="1439863" cy="1439862"/>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1600" b="1">
                <a:solidFill>
                  <a:srgbClr val="29496B"/>
                </a:solidFill>
              </a:rPr>
              <a:t>     DT NS</a:t>
            </a:r>
          </a:p>
        </p:txBody>
      </p:sp>
      <p:pic>
        <p:nvPicPr>
          <p:cNvPr id="1026" name="Picture 2" descr="C:\Users\behr\AppData\Local\Temp\SNAGHTML22502a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683" y="592108"/>
            <a:ext cx="3888432" cy="57303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4963683" y="1035878"/>
            <a:ext cx="3816424" cy="430887"/>
          </a:xfrm>
          <a:prstGeom prst="rect">
            <a:avLst/>
          </a:prstGeom>
        </p:spPr>
        <p:txBody>
          <a:bodyPr wrap="square">
            <a:spAutoFit/>
          </a:bodyPr>
          <a:lstStyle/>
          <a:p>
            <a:r>
              <a:rPr lang="de-DE" sz="1050" dirty="0"/>
              <a:t>https://www.geoportal.nrw/sites/default/files/2020-12-04_GDI-ForumNRW1240Schlegel-INSPIREtheLastMile.pdf</a:t>
            </a:r>
          </a:p>
        </p:txBody>
      </p:sp>
    </p:spTree>
    <p:extLst>
      <p:ext uri="{BB962C8B-B14F-4D97-AF65-F5344CB8AC3E}">
        <p14:creationId xmlns:p14="http://schemas.microsoft.com/office/powerpoint/2010/main" val="108489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Service-Metadaten</a:t>
            </a:r>
          </a:p>
        </p:txBody>
      </p:sp>
      <p:sp>
        <p:nvSpPr>
          <p:cNvPr id="3" name="Inhaltsplatzhalter 2"/>
          <p:cNvSpPr>
            <a:spLocks noGrp="1"/>
          </p:cNvSpPr>
          <p:nvPr>
            <p:ph idx="1"/>
          </p:nvPr>
        </p:nvSpPr>
        <p:spPr/>
        <p:txBody>
          <a:bodyPr/>
          <a:lstStyle/>
          <a:p>
            <a:r>
              <a:rPr lang="de-DE" dirty="0"/>
              <a:t>INSPIRE </a:t>
            </a:r>
            <a:r>
              <a:rPr lang="de-DE" dirty="0" err="1" smtClean="0"/>
              <a:t>requires</a:t>
            </a:r>
            <a:r>
              <a:rPr lang="de-DE" dirty="0" smtClean="0"/>
              <a:t> </a:t>
            </a:r>
            <a:r>
              <a:rPr lang="de-DE" dirty="0" err="1" smtClean="0"/>
              <a:t>for</a:t>
            </a:r>
            <a:r>
              <a:rPr lang="de-DE" dirty="0" smtClean="0"/>
              <a:t> </a:t>
            </a:r>
            <a:r>
              <a:rPr lang="de-DE" dirty="0" err="1" smtClean="0"/>
              <a:t>each</a:t>
            </a:r>
            <a:r>
              <a:rPr lang="de-DE" dirty="0" smtClean="0"/>
              <a:t> </a:t>
            </a:r>
            <a:r>
              <a:rPr lang="de-DE" dirty="0" err="1" smtClean="0"/>
              <a:t>geodata</a:t>
            </a:r>
            <a:r>
              <a:rPr lang="de-DE" dirty="0" smtClean="0"/>
              <a:t> </a:t>
            </a:r>
            <a:r>
              <a:rPr lang="de-DE" dirty="0" err="1" smtClean="0"/>
              <a:t>service</a:t>
            </a:r>
            <a:r>
              <a:rPr lang="de-DE" dirty="0" smtClean="0"/>
              <a:t> a </a:t>
            </a:r>
            <a:r>
              <a:rPr lang="de-DE" dirty="0" err="1" smtClean="0"/>
              <a:t>standardized</a:t>
            </a:r>
            <a:r>
              <a:rPr lang="de-DE" dirty="0" smtClean="0"/>
              <a:t> </a:t>
            </a:r>
            <a:r>
              <a:rPr lang="de-DE" dirty="0" err="1" smtClean="0"/>
              <a:t>service</a:t>
            </a:r>
            <a:r>
              <a:rPr lang="de-DE" dirty="0" smtClean="0"/>
              <a:t> </a:t>
            </a:r>
            <a:r>
              <a:rPr lang="de-DE" dirty="0" err="1" smtClean="0"/>
              <a:t>metadata</a:t>
            </a:r>
            <a:r>
              <a:rPr lang="de-DE" dirty="0" smtClean="0"/>
              <a:t> </a:t>
            </a:r>
            <a:r>
              <a:rPr lang="de-DE" dirty="0" err="1" smtClean="0"/>
              <a:t>description</a:t>
            </a:r>
            <a:r>
              <a:rPr lang="de-DE" dirty="0" smtClean="0"/>
              <a:t> </a:t>
            </a:r>
            <a:r>
              <a:rPr lang="de-DE" dirty="0" err="1" smtClean="0"/>
              <a:t>according</a:t>
            </a:r>
            <a:r>
              <a:rPr lang="de-DE" dirty="0"/>
              <a:t> ISO </a:t>
            </a:r>
            <a:r>
              <a:rPr lang="de-DE" dirty="0" smtClean="0"/>
              <a:t>19139. This </a:t>
            </a:r>
            <a:r>
              <a:rPr lang="de-DE" dirty="0" err="1" smtClean="0"/>
              <a:t>goes</a:t>
            </a:r>
            <a:r>
              <a:rPr lang="de-DE" dirty="0" smtClean="0"/>
              <a:t> </a:t>
            </a:r>
            <a:r>
              <a:rPr lang="de-DE" dirty="0" err="1" smtClean="0"/>
              <a:t>beyond</a:t>
            </a:r>
            <a:r>
              <a:rPr lang="de-DE" dirty="0" smtClean="0"/>
              <a:t> </a:t>
            </a:r>
            <a:r>
              <a:rPr lang="de-DE" dirty="0" err="1" smtClean="0"/>
              <a:t>the</a:t>
            </a:r>
            <a:r>
              <a:rPr lang="de-DE" dirty="0" smtClean="0"/>
              <a:t> OGC </a:t>
            </a:r>
            <a:r>
              <a:rPr lang="de-DE" dirty="0" err="1" smtClean="0"/>
              <a:t>requirements</a:t>
            </a:r>
            <a:r>
              <a:rPr lang="de-DE" dirty="0" smtClean="0"/>
              <a:t> </a:t>
            </a:r>
            <a:r>
              <a:rPr lang="de-DE" dirty="0" err="1" smtClean="0"/>
              <a:t>regarding</a:t>
            </a:r>
            <a:r>
              <a:rPr lang="de-DE" dirty="0" smtClean="0"/>
              <a:t> </a:t>
            </a:r>
            <a:r>
              <a:rPr lang="de-DE" dirty="0" err="1" smtClean="0"/>
              <a:t>Capabilities</a:t>
            </a:r>
            <a:r>
              <a:rPr lang="de-DE" dirty="0" smtClean="0"/>
              <a:t> </a:t>
            </a:r>
            <a:r>
              <a:rPr lang="de-DE" dirty="0" err="1" smtClean="0"/>
              <a:t>responses</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SNAGHTMLc79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3562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395536" y="6266588"/>
            <a:ext cx="8244408" cy="461665"/>
          </a:xfrm>
          <a:prstGeom prst="rect">
            <a:avLst/>
          </a:prstGeom>
          <a:solidFill>
            <a:schemeClr val="bg1"/>
          </a:solidFill>
        </p:spPr>
        <p:txBody>
          <a:bodyPr wrap="square">
            <a:spAutoFit/>
          </a:bodyPr>
          <a:lstStyle/>
          <a:p>
            <a:r>
              <a:rPr lang="en-US" sz="1200" dirty="0"/>
              <a:t>Technical Guidance for the implementation of INSPIRE Discovery Services. http://</a:t>
            </a:r>
            <a:r>
              <a:rPr lang="en-US" sz="1200" dirty="0" smtClean="0"/>
              <a:t>inspire.ec.europa.eu/documents/Network_Services/TechnicalGuidance_DiscoveryServices_v3.1.pdf [2015-08-11]</a:t>
            </a:r>
            <a:endParaRPr lang="de-DE" sz="1200" dirty="0"/>
          </a:p>
        </p:txBody>
      </p:sp>
    </p:spTree>
    <p:extLst>
      <p:ext uri="{BB962C8B-B14F-4D97-AF65-F5344CB8AC3E}">
        <p14:creationId xmlns:p14="http://schemas.microsoft.com/office/powerpoint/2010/main" val="2273300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683568" y="1228110"/>
            <a:ext cx="7478713" cy="68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0" indent="0">
              <a:buNone/>
            </a:pPr>
            <a:r>
              <a:rPr lang="en-US" kern="0" dirty="0" smtClean="0"/>
              <a:t>34 Data themes, noted in 3 annexes – (required to successfully build </a:t>
            </a:r>
            <a:r>
              <a:rPr lang="en-US" b="1" i="1" kern="0" dirty="0" smtClean="0"/>
              <a:t>environmental</a:t>
            </a:r>
            <a:r>
              <a:rPr lang="en-US" b="1" kern="0" dirty="0" smtClean="0"/>
              <a:t> information systems</a:t>
            </a:r>
            <a:r>
              <a:rPr lang="en-US" kern="0" dirty="0" smtClean="0"/>
              <a:t>)</a:t>
            </a:r>
          </a:p>
          <a:p>
            <a:pPr marL="0" indent="0">
              <a:buNone/>
            </a:pPr>
            <a:endParaRPr lang="de-DE" kern="0" dirty="0"/>
          </a:p>
        </p:txBody>
      </p:sp>
      <p:sp>
        <p:nvSpPr>
          <p:cNvPr id="2" name="Titel 1"/>
          <p:cNvSpPr>
            <a:spLocks noGrp="1"/>
          </p:cNvSpPr>
          <p:nvPr>
            <p:ph type="title"/>
          </p:nvPr>
        </p:nvSpPr>
        <p:spPr/>
        <p:txBody>
          <a:bodyPr/>
          <a:lstStyle/>
          <a:p>
            <a:r>
              <a:rPr lang="de-DE" dirty="0" smtClean="0"/>
              <a:t>2. Data </a:t>
            </a:r>
            <a:r>
              <a:rPr lang="de-DE" dirty="0" err="1" smtClean="0"/>
              <a:t>themes</a:t>
            </a:r>
            <a:endParaRPr lang="de-DE" dirty="0"/>
          </a:p>
        </p:txBody>
      </p:sp>
      <p:sp>
        <p:nvSpPr>
          <p:cNvPr id="7" name="Rechteck 6"/>
          <p:cNvSpPr/>
          <p:nvPr/>
        </p:nvSpPr>
        <p:spPr>
          <a:xfrm>
            <a:off x="4240975" y="404664"/>
            <a:ext cx="4572000" cy="523220"/>
          </a:xfrm>
          <a:prstGeom prst="rect">
            <a:avLst/>
          </a:prstGeom>
        </p:spPr>
        <p:txBody>
          <a:bodyPr>
            <a:spAutoFit/>
          </a:bodyPr>
          <a:lstStyle/>
          <a:p>
            <a:r>
              <a:rPr lang="de-DE" sz="1400" dirty="0" smtClean="0"/>
              <a:t>http://eur-lex.europa.eu/legal-content/EN/TXT/HTML/?uri=OJ:L:2007:108:FULL&amp;from=EN</a:t>
            </a:r>
            <a:endParaRPr lang="de-DE" sz="1400" dirty="0"/>
          </a:p>
        </p:txBody>
      </p:sp>
      <p:pic>
        <p:nvPicPr>
          <p:cNvPr id="10" name="Picture 2" descr="C:\Users\behr\AppData\Local\Temp\SNAGHTML5f96c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37" y="1772816"/>
            <a:ext cx="7869090" cy="4536504"/>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683568" y="6351711"/>
            <a:ext cx="7848872" cy="461665"/>
          </a:xfrm>
          <a:prstGeom prst="rect">
            <a:avLst/>
          </a:prstGeom>
        </p:spPr>
        <p:txBody>
          <a:bodyPr wrap="square">
            <a:spAutoFit/>
          </a:bodyPr>
          <a:lstStyle/>
          <a:p>
            <a:r>
              <a:rPr lang="de-DE" sz="1200" dirty="0" smtClean="0"/>
              <a:t>Quelle: http</a:t>
            </a:r>
            <a:r>
              <a:rPr lang="de-DE" sz="1200" dirty="0"/>
              <a:t>://</a:t>
            </a:r>
            <a:r>
              <a:rPr lang="de-DE" sz="1200" dirty="0" smtClean="0"/>
              <a:t>www.geoportal.hessen.de/portal/fileadmin/user_upload/GDI-Hessen/GDI/Architekturkonzept_Version_3.0.pdf, S. 14 [2016-10-18]</a:t>
            </a:r>
            <a:endParaRPr lang="de-DE" sz="1200" dirty="0"/>
          </a:p>
        </p:txBody>
      </p:sp>
    </p:spTree>
    <p:extLst>
      <p:ext uri="{BB962C8B-B14F-4D97-AF65-F5344CB8AC3E}">
        <p14:creationId xmlns:p14="http://schemas.microsoft.com/office/powerpoint/2010/main" val="1986650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Data </a:t>
            </a:r>
            <a:r>
              <a:rPr lang="de-DE" dirty="0" err="1"/>
              <a:t>themes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tangle 1027"/>
          <p:cNvSpPr>
            <a:spLocks noChangeArrowheads="1"/>
          </p:cNvSpPr>
          <p:nvPr/>
        </p:nvSpPr>
        <p:spPr bwMode="auto">
          <a:xfrm>
            <a:off x="539553" y="2420888"/>
            <a:ext cx="3384376" cy="2620515"/>
          </a:xfrm>
          <a:prstGeom prst="rect">
            <a:avLst/>
          </a:prstGeom>
          <a:solidFill>
            <a:srgbClr val="99CCFF"/>
          </a:solidFill>
          <a:ln w="1270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620713" indent="-441325" defTabSz="966788">
              <a:spcBef>
                <a:spcPct val="20000"/>
              </a:spcBef>
              <a:buClr>
                <a:schemeClr val="accent2"/>
              </a:buClr>
              <a:buChar char="•"/>
              <a:tabLst>
                <a:tab pos="354013" algn="l"/>
              </a:tabLst>
              <a:defRPr sz="2000">
                <a:solidFill>
                  <a:schemeClr val="tx2"/>
                </a:solidFill>
                <a:latin typeface="Verdana" pitchFamily="34" charset="0"/>
              </a:defRPr>
            </a:lvl2pPr>
            <a:lvl3pPr marL="1570038" indent="-381000" defTabSz="966788">
              <a:spcBef>
                <a:spcPct val="20000"/>
              </a:spcBef>
              <a:buClr>
                <a:srgbClr val="00007E"/>
              </a:buClr>
              <a:buChar char="•"/>
              <a:tabLst>
                <a:tab pos="354013" algn="l"/>
              </a:tabLst>
              <a:defRPr sz="2000">
                <a:solidFill>
                  <a:schemeClr val="tx1"/>
                </a:solidFill>
                <a:latin typeface="Verdana" pitchFamily="34" charset="0"/>
              </a:defRPr>
            </a:lvl3pPr>
            <a:lvl4pPr marL="2092325" indent="-342900" defTabSz="966788">
              <a:spcBef>
                <a:spcPct val="20000"/>
              </a:spcBef>
              <a:buChar char="–"/>
              <a:tabLst>
                <a:tab pos="354013" algn="l"/>
              </a:tabLst>
              <a:defRPr>
                <a:solidFill>
                  <a:schemeClr val="tx1"/>
                </a:solidFill>
                <a:latin typeface="Verdana" pitchFamily="34" charset="0"/>
              </a:defRPr>
            </a:lvl4pPr>
            <a:lvl5pPr marL="2576513" indent="-304800" defTabSz="966788">
              <a:spcBef>
                <a:spcPct val="20000"/>
              </a:spcBef>
              <a:buChar char="»"/>
              <a:tabLst>
                <a:tab pos="354013" algn="l"/>
              </a:tabLst>
              <a:defRPr>
                <a:solidFill>
                  <a:schemeClr val="tx1"/>
                </a:solidFill>
                <a:latin typeface="Verdana" pitchFamily="34" charset="0"/>
              </a:defRPr>
            </a:lvl5pPr>
            <a:lvl6pPr marL="3033713" indent="-304800" defTabSz="966788" fontAlgn="base">
              <a:spcBef>
                <a:spcPct val="20000"/>
              </a:spcBef>
              <a:spcAft>
                <a:spcPct val="0"/>
              </a:spcAft>
              <a:buChar char="»"/>
              <a:tabLst>
                <a:tab pos="354013" algn="l"/>
              </a:tabLst>
              <a:defRPr>
                <a:solidFill>
                  <a:schemeClr val="tx1"/>
                </a:solidFill>
                <a:latin typeface="Verdana" pitchFamily="34" charset="0"/>
              </a:defRPr>
            </a:lvl6pPr>
            <a:lvl7pPr marL="3490913" indent="-304800" defTabSz="966788" fontAlgn="base">
              <a:spcBef>
                <a:spcPct val="20000"/>
              </a:spcBef>
              <a:spcAft>
                <a:spcPct val="0"/>
              </a:spcAft>
              <a:buChar char="»"/>
              <a:tabLst>
                <a:tab pos="354013" algn="l"/>
              </a:tabLst>
              <a:defRPr>
                <a:solidFill>
                  <a:schemeClr val="tx1"/>
                </a:solidFill>
                <a:latin typeface="Verdana" pitchFamily="34" charset="0"/>
              </a:defRPr>
            </a:lvl7pPr>
            <a:lvl8pPr marL="3948113" indent="-304800" defTabSz="966788" fontAlgn="base">
              <a:spcBef>
                <a:spcPct val="20000"/>
              </a:spcBef>
              <a:spcAft>
                <a:spcPct val="0"/>
              </a:spcAft>
              <a:buChar char="»"/>
              <a:tabLst>
                <a:tab pos="354013" algn="l"/>
              </a:tabLst>
              <a:defRPr>
                <a:solidFill>
                  <a:schemeClr val="tx1"/>
                </a:solidFill>
                <a:latin typeface="Verdana" pitchFamily="34" charset="0"/>
              </a:defRPr>
            </a:lvl8pPr>
            <a:lvl9pPr marL="4405313" indent="-304800" defTabSz="966788" fontAlgn="base">
              <a:spcBef>
                <a:spcPct val="20000"/>
              </a:spcBef>
              <a:spcAft>
                <a:spcPct val="0"/>
              </a:spcAft>
              <a:buChar char="»"/>
              <a:tabLst>
                <a:tab pos="354013" algn="l"/>
              </a:tabLst>
              <a:defRPr>
                <a:solidFill>
                  <a:schemeClr val="tx1"/>
                </a:solidFill>
                <a:latin typeface="Verdana" pitchFamily="34" charset="0"/>
              </a:defRPr>
            </a:lvl9pPr>
          </a:lstStyle>
          <a:p>
            <a:pPr>
              <a:spcBef>
                <a:spcPts val="0"/>
              </a:spcBef>
              <a:buFontTx/>
              <a:buNone/>
            </a:pPr>
            <a:r>
              <a:rPr lang="en-US" altLang="de-DE" sz="1600" b="1" dirty="0">
                <a:latin typeface="+mn-lt"/>
              </a:rPr>
              <a:t>Annex I</a:t>
            </a:r>
          </a:p>
          <a:p>
            <a:pPr lvl="1">
              <a:spcBef>
                <a:spcPts val="0"/>
              </a:spcBef>
              <a:buClr>
                <a:schemeClr val="tx1"/>
              </a:buClr>
              <a:buFontTx/>
              <a:buAutoNum type="arabicPeriod"/>
            </a:pPr>
            <a:r>
              <a:rPr lang="en-US" altLang="de-DE" sz="1600" dirty="0">
                <a:latin typeface="+mn-lt"/>
              </a:rPr>
              <a:t>Coordinate reference systems</a:t>
            </a:r>
          </a:p>
          <a:p>
            <a:pPr lvl="1">
              <a:spcBef>
                <a:spcPts val="0"/>
              </a:spcBef>
              <a:buClr>
                <a:schemeClr val="tx1"/>
              </a:buClr>
              <a:buFontTx/>
              <a:buAutoNum type="arabicPeriod"/>
            </a:pPr>
            <a:r>
              <a:rPr lang="en-US" altLang="de-DE" sz="1600" dirty="0">
                <a:latin typeface="+mn-lt"/>
              </a:rPr>
              <a:t>Geographical grid systems</a:t>
            </a:r>
          </a:p>
          <a:p>
            <a:pPr lvl="1">
              <a:spcBef>
                <a:spcPts val="0"/>
              </a:spcBef>
              <a:buClr>
                <a:schemeClr val="tx1"/>
              </a:buClr>
              <a:buFontTx/>
              <a:buAutoNum type="arabicPeriod"/>
            </a:pPr>
            <a:r>
              <a:rPr lang="en-US" altLang="de-DE" sz="1600" dirty="0">
                <a:latin typeface="+mn-lt"/>
              </a:rPr>
              <a:t>Geographical names</a:t>
            </a:r>
          </a:p>
          <a:p>
            <a:pPr lvl="1">
              <a:spcBef>
                <a:spcPts val="0"/>
              </a:spcBef>
              <a:buClr>
                <a:schemeClr val="tx1"/>
              </a:buClr>
              <a:buFontTx/>
              <a:buAutoNum type="arabicPeriod"/>
            </a:pPr>
            <a:r>
              <a:rPr lang="en-US" altLang="de-DE" sz="1600" dirty="0">
                <a:latin typeface="+mn-lt"/>
              </a:rPr>
              <a:t>Administrative units</a:t>
            </a:r>
          </a:p>
          <a:p>
            <a:pPr lvl="1">
              <a:spcBef>
                <a:spcPts val="0"/>
              </a:spcBef>
              <a:buClr>
                <a:schemeClr val="tx1"/>
              </a:buClr>
              <a:buFontTx/>
              <a:buAutoNum type="arabicPeriod"/>
            </a:pPr>
            <a:r>
              <a:rPr lang="en-US" altLang="de-DE" sz="1600" dirty="0">
                <a:latin typeface="+mn-lt"/>
              </a:rPr>
              <a:t>Addresses</a:t>
            </a:r>
          </a:p>
          <a:p>
            <a:pPr lvl="1">
              <a:spcBef>
                <a:spcPts val="0"/>
              </a:spcBef>
              <a:buClr>
                <a:schemeClr val="tx1"/>
              </a:buClr>
              <a:buFontTx/>
              <a:buAutoNum type="arabicPeriod"/>
            </a:pPr>
            <a:r>
              <a:rPr lang="en-US" altLang="de-DE" sz="1600" dirty="0">
                <a:latin typeface="+mn-lt"/>
              </a:rPr>
              <a:t>Cadastral parcels</a:t>
            </a:r>
          </a:p>
          <a:p>
            <a:pPr lvl="1">
              <a:spcBef>
                <a:spcPts val="0"/>
              </a:spcBef>
              <a:buClr>
                <a:schemeClr val="tx1"/>
              </a:buClr>
              <a:buFontTx/>
              <a:buAutoNum type="arabicPeriod"/>
            </a:pPr>
            <a:r>
              <a:rPr lang="en-US" altLang="de-DE" sz="1600" dirty="0">
                <a:latin typeface="+mn-lt"/>
              </a:rPr>
              <a:t>Transport networks</a:t>
            </a:r>
          </a:p>
          <a:p>
            <a:pPr lvl="1">
              <a:spcBef>
                <a:spcPts val="0"/>
              </a:spcBef>
              <a:buClr>
                <a:schemeClr val="tx1"/>
              </a:buClr>
              <a:buFontTx/>
              <a:buAutoNum type="arabicPeriod"/>
            </a:pPr>
            <a:r>
              <a:rPr lang="en-US" altLang="de-DE" sz="1600" dirty="0">
                <a:latin typeface="+mn-lt"/>
              </a:rPr>
              <a:t>Hydrography</a:t>
            </a:r>
          </a:p>
          <a:p>
            <a:pPr lvl="1">
              <a:spcBef>
                <a:spcPts val="0"/>
              </a:spcBef>
              <a:buClr>
                <a:schemeClr val="tx1"/>
              </a:buClr>
              <a:buFontTx/>
              <a:buAutoNum type="arabicPeriod"/>
            </a:pPr>
            <a:r>
              <a:rPr lang="en-US" altLang="de-DE" sz="1600" dirty="0">
                <a:latin typeface="+mn-lt"/>
              </a:rPr>
              <a:t>Protected sites </a:t>
            </a:r>
          </a:p>
        </p:txBody>
      </p:sp>
      <p:sp>
        <p:nvSpPr>
          <p:cNvPr id="6" name="Rectangle 1028"/>
          <p:cNvSpPr>
            <a:spLocks noChangeArrowheads="1"/>
          </p:cNvSpPr>
          <p:nvPr/>
        </p:nvSpPr>
        <p:spPr bwMode="auto">
          <a:xfrm>
            <a:off x="516049" y="5129680"/>
            <a:ext cx="3407880" cy="1611688"/>
          </a:xfrm>
          <a:prstGeom prst="rect">
            <a:avLst/>
          </a:prstGeom>
          <a:solidFill>
            <a:srgbClr val="800080"/>
          </a:solidFill>
          <a:ln w="12700">
            <a:solidFill>
              <a:schemeClr val="tx1"/>
            </a:solidFill>
            <a:miter lim="800000"/>
            <a:headEnd/>
            <a:tailEnd/>
          </a:ln>
          <a:effectLst/>
        </p:spPr>
        <p:txBody>
          <a:bodyPr/>
          <a:lstStyle>
            <a:lvl1pPr marL="533400" indent="-533400" defTabSz="966788">
              <a:spcBef>
                <a:spcPct val="20000"/>
              </a:spcBef>
              <a:buClr>
                <a:schemeClr val="accent2"/>
              </a:buClr>
              <a:buChar char="•"/>
              <a:tabLst>
                <a:tab pos="354013" algn="l"/>
              </a:tabLst>
              <a:defRPr sz="2400">
                <a:solidFill>
                  <a:schemeClr val="tx2"/>
                </a:solidFill>
                <a:latin typeface="Verdana" pitchFamily="34" charset="0"/>
              </a:defRPr>
            </a:lvl1pPr>
            <a:lvl2pPr marL="636588" indent="-457200" defTabSz="966788">
              <a:spcBef>
                <a:spcPct val="20000"/>
              </a:spcBef>
              <a:buClr>
                <a:schemeClr val="accent2"/>
              </a:buClr>
              <a:buChar char="•"/>
              <a:tabLst>
                <a:tab pos="354013" algn="l"/>
              </a:tabLst>
              <a:defRPr sz="2000">
                <a:solidFill>
                  <a:schemeClr val="tx2"/>
                </a:solidFill>
                <a:latin typeface="Verdana" pitchFamily="34" charset="0"/>
              </a:defRPr>
            </a:lvl2pPr>
            <a:lvl3pPr marL="14747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97075" indent="-342900" defTabSz="966788">
              <a:spcBef>
                <a:spcPct val="20000"/>
              </a:spcBef>
              <a:buChar char="–"/>
              <a:tabLst>
                <a:tab pos="354013" algn="l"/>
              </a:tabLst>
              <a:defRPr>
                <a:solidFill>
                  <a:schemeClr val="tx1"/>
                </a:solidFill>
                <a:latin typeface="Verdana" pitchFamily="34" charset="0"/>
              </a:defRPr>
            </a:lvl4pPr>
            <a:lvl5pPr marL="2519363" indent="-342900" defTabSz="966788">
              <a:spcBef>
                <a:spcPct val="20000"/>
              </a:spcBef>
              <a:buChar char="»"/>
              <a:tabLst>
                <a:tab pos="354013" algn="l"/>
              </a:tabLst>
              <a:defRPr>
                <a:solidFill>
                  <a:schemeClr val="tx1"/>
                </a:solidFill>
                <a:latin typeface="Verdana" pitchFamily="34" charset="0"/>
              </a:defRPr>
            </a:lvl5pPr>
            <a:lvl6pPr marL="29765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4337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909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3481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buFontTx/>
              <a:buNone/>
            </a:pPr>
            <a:r>
              <a:rPr lang="en-US" altLang="de-DE" sz="1600" b="1" dirty="0">
                <a:solidFill>
                  <a:schemeClr val="bg1"/>
                </a:solidFill>
                <a:latin typeface="+mn-lt"/>
              </a:rPr>
              <a:t>Annex II</a:t>
            </a:r>
          </a:p>
          <a:p>
            <a:pPr marL="179388" lvl="1" indent="0">
              <a:buClr>
                <a:schemeClr val="tx1"/>
              </a:buClr>
              <a:buNone/>
            </a:pPr>
            <a:r>
              <a:rPr lang="en-US" altLang="de-DE" sz="1600" dirty="0" smtClean="0">
                <a:solidFill>
                  <a:schemeClr val="bg1"/>
                </a:solidFill>
                <a:latin typeface="+mn-lt"/>
              </a:rPr>
              <a:t>1. Elevation</a:t>
            </a:r>
            <a:endParaRPr lang="en-US" altLang="de-DE" sz="1600" dirty="0">
              <a:solidFill>
                <a:schemeClr val="bg1"/>
              </a:solidFill>
              <a:latin typeface="+mn-lt"/>
            </a:endParaRPr>
          </a:p>
          <a:p>
            <a:pPr marL="179388" lvl="1" indent="0">
              <a:buClr>
                <a:schemeClr val="tx1"/>
              </a:buClr>
              <a:buNone/>
            </a:pPr>
            <a:r>
              <a:rPr lang="en-US" altLang="de-DE" sz="1600" dirty="0" smtClean="0">
                <a:solidFill>
                  <a:schemeClr val="bg1"/>
                </a:solidFill>
                <a:latin typeface="+mn-lt"/>
              </a:rPr>
              <a:t>2. Land </a:t>
            </a:r>
            <a:r>
              <a:rPr lang="en-US" altLang="de-DE" sz="1600" dirty="0">
                <a:solidFill>
                  <a:schemeClr val="bg1"/>
                </a:solidFill>
                <a:latin typeface="+mn-lt"/>
              </a:rPr>
              <a:t>cover</a:t>
            </a:r>
          </a:p>
          <a:p>
            <a:pPr marL="179388" lvl="1" indent="0">
              <a:buClr>
                <a:schemeClr val="tx1"/>
              </a:buClr>
              <a:buNone/>
            </a:pPr>
            <a:r>
              <a:rPr lang="en-US" altLang="de-DE" sz="1600" dirty="0" smtClean="0">
                <a:solidFill>
                  <a:schemeClr val="bg1"/>
                </a:solidFill>
                <a:latin typeface="+mn-lt"/>
              </a:rPr>
              <a:t>3. Ortho-imagery</a:t>
            </a:r>
            <a:endParaRPr lang="en-US" altLang="de-DE" sz="1600" dirty="0">
              <a:solidFill>
                <a:schemeClr val="bg1"/>
              </a:solidFill>
              <a:latin typeface="+mn-lt"/>
            </a:endParaRPr>
          </a:p>
          <a:p>
            <a:pPr marL="179388" lvl="1" indent="0">
              <a:buClr>
                <a:schemeClr val="tx1"/>
              </a:buClr>
              <a:buNone/>
            </a:pPr>
            <a:r>
              <a:rPr lang="en-US" altLang="de-DE" sz="1600" dirty="0" smtClean="0">
                <a:solidFill>
                  <a:schemeClr val="bg1"/>
                </a:solidFill>
                <a:latin typeface="+mn-lt"/>
              </a:rPr>
              <a:t>4. Geology</a:t>
            </a:r>
            <a:endParaRPr lang="en-US" altLang="de-DE" sz="1600" dirty="0">
              <a:solidFill>
                <a:schemeClr val="bg1"/>
              </a:solidFill>
              <a:latin typeface="+mn-lt"/>
            </a:endParaRPr>
          </a:p>
          <a:p>
            <a:pPr lvl="1"/>
            <a:endParaRPr lang="en-US" altLang="de-DE" sz="1600" i="1" dirty="0">
              <a:solidFill>
                <a:schemeClr val="bg1"/>
              </a:solidFill>
              <a:latin typeface="+mn-lt"/>
            </a:endParaRPr>
          </a:p>
        </p:txBody>
      </p:sp>
      <p:sp>
        <p:nvSpPr>
          <p:cNvPr id="8" name="Rectangle 5"/>
          <p:cNvSpPr>
            <a:spLocks noChangeArrowheads="1"/>
          </p:cNvSpPr>
          <p:nvPr/>
        </p:nvSpPr>
        <p:spPr bwMode="auto">
          <a:xfrm>
            <a:off x="4465711" y="1196752"/>
            <a:ext cx="4426769" cy="5544616"/>
          </a:xfrm>
          <a:prstGeom prst="rect">
            <a:avLst/>
          </a:prstGeom>
          <a:solidFill>
            <a:srgbClr val="3366CC"/>
          </a:solidFill>
          <a:ln w="1905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560388" indent="-381000" defTabSz="966788">
              <a:spcBef>
                <a:spcPct val="20000"/>
              </a:spcBef>
              <a:buClr>
                <a:schemeClr val="accent2"/>
              </a:buClr>
              <a:buChar char="•"/>
              <a:tabLst>
                <a:tab pos="354013" algn="l"/>
              </a:tabLst>
              <a:defRPr sz="2000">
                <a:solidFill>
                  <a:schemeClr val="tx2"/>
                </a:solidFill>
                <a:latin typeface="Verdana" pitchFamily="34" charset="0"/>
              </a:defRPr>
            </a:lvl2pPr>
            <a:lvl3pPr marL="14239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46275" indent="-342900" defTabSz="966788">
              <a:spcBef>
                <a:spcPct val="20000"/>
              </a:spcBef>
              <a:buChar char="–"/>
              <a:tabLst>
                <a:tab pos="354013" algn="l"/>
              </a:tabLst>
              <a:defRPr>
                <a:solidFill>
                  <a:schemeClr val="tx1"/>
                </a:solidFill>
                <a:latin typeface="Verdana" pitchFamily="34" charset="0"/>
              </a:defRPr>
            </a:lvl4pPr>
            <a:lvl5pPr marL="2468563" indent="-342900" defTabSz="966788">
              <a:spcBef>
                <a:spcPct val="20000"/>
              </a:spcBef>
              <a:buChar char="»"/>
              <a:tabLst>
                <a:tab pos="354013" algn="l"/>
              </a:tabLst>
              <a:defRPr>
                <a:solidFill>
                  <a:schemeClr val="tx1"/>
                </a:solidFill>
                <a:latin typeface="Verdana" pitchFamily="34" charset="0"/>
              </a:defRPr>
            </a:lvl5pPr>
            <a:lvl6pPr marL="29257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3829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401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2973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lnSpc>
                <a:spcPct val="80000"/>
              </a:lnSpc>
              <a:buFontTx/>
              <a:buNone/>
            </a:pPr>
            <a:r>
              <a:rPr lang="en-US" altLang="de-DE" sz="1600" b="1" dirty="0">
                <a:solidFill>
                  <a:schemeClr val="bg1"/>
                </a:solidFill>
                <a:latin typeface="+mn-lt"/>
              </a:rPr>
              <a:t>Annex III</a:t>
            </a:r>
          </a:p>
          <a:p>
            <a:pPr lvl="1">
              <a:lnSpc>
                <a:spcPct val="80000"/>
              </a:lnSpc>
              <a:buFontTx/>
              <a:buAutoNum type="arabicPeriod"/>
            </a:pPr>
            <a:r>
              <a:rPr lang="en-US" altLang="de-DE" sz="1600" dirty="0">
                <a:solidFill>
                  <a:schemeClr val="bg1"/>
                </a:solidFill>
                <a:latin typeface="+mn-lt"/>
              </a:rPr>
              <a:t>Statistical units</a:t>
            </a:r>
          </a:p>
          <a:p>
            <a:pPr lvl="1">
              <a:lnSpc>
                <a:spcPct val="80000"/>
              </a:lnSpc>
              <a:buFontTx/>
              <a:buAutoNum type="arabicPeriod"/>
            </a:pPr>
            <a:r>
              <a:rPr lang="en-US" altLang="de-DE" sz="1600" dirty="0">
                <a:solidFill>
                  <a:schemeClr val="bg1"/>
                </a:solidFill>
                <a:latin typeface="+mn-lt"/>
              </a:rPr>
              <a:t>Buildings</a:t>
            </a:r>
          </a:p>
          <a:p>
            <a:pPr lvl="1">
              <a:lnSpc>
                <a:spcPct val="80000"/>
              </a:lnSpc>
              <a:buFontTx/>
              <a:buAutoNum type="arabicPeriod"/>
            </a:pPr>
            <a:r>
              <a:rPr lang="en-US" altLang="de-DE" sz="1600" dirty="0">
                <a:solidFill>
                  <a:schemeClr val="bg1"/>
                </a:solidFill>
                <a:latin typeface="+mn-lt"/>
              </a:rPr>
              <a:t>Soil</a:t>
            </a:r>
          </a:p>
          <a:p>
            <a:pPr lvl="1">
              <a:lnSpc>
                <a:spcPct val="80000"/>
              </a:lnSpc>
              <a:buFontTx/>
              <a:buAutoNum type="arabicPeriod"/>
            </a:pPr>
            <a:r>
              <a:rPr lang="en-US" altLang="de-DE" sz="1600" dirty="0">
                <a:solidFill>
                  <a:schemeClr val="bg1"/>
                </a:solidFill>
                <a:latin typeface="+mn-lt"/>
              </a:rPr>
              <a:t>Land use</a:t>
            </a:r>
          </a:p>
          <a:p>
            <a:pPr lvl="1">
              <a:lnSpc>
                <a:spcPct val="80000"/>
              </a:lnSpc>
              <a:buFontTx/>
              <a:buAutoNum type="arabicPeriod"/>
            </a:pPr>
            <a:r>
              <a:rPr lang="en-US" altLang="de-DE" sz="1600" dirty="0">
                <a:solidFill>
                  <a:schemeClr val="bg1"/>
                </a:solidFill>
                <a:latin typeface="+mn-lt"/>
              </a:rPr>
              <a:t>Human health and safety</a:t>
            </a:r>
          </a:p>
          <a:p>
            <a:pPr lvl="1">
              <a:lnSpc>
                <a:spcPct val="80000"/>
              </a:lnSpc>
              <a:buFontTx/>
              <a:buAutoNum type="arabicPeriod"/>
            </a:pPr>
            <a:r>
              <a:rPr lang="en-US" altLang="de-DE" sz="1600" dirty="0">
                <a:solidFill>
                  <a:schemeClr val="bg1"/>
                </a:solidFill>
                <a:latin typeface="+mn-lt"/>
              </a:rPr>
              <a:t>Utility and governmental services</a:t>
            </a:r>
          </a:p>
          <a:p>
            <a:pPr lvl="1">
              <a:lnSpc>
                <a:spcPct val="80000"/>
              </a:lnSpc>
              <a:buFontTx/>
              <a:buAutoNum type="arabicPeriod"/>
            </a:pPr>
            <a:r>
              <a:rPr lang="en-US" altLang="de-DE" sz="1600" dirty="0">
                <a:solidFill>
                  <a:schemeClr val="bg1"/>
                </a:solidFill>
                <a:latin typeface="+mn-lt"/>
              </a:rPr>
              <a:t>Environmental monitoring facilities</a:t>
            </a:r>
          </a:p>
          <a:p>
            <a:pPr lvl="1">
              <a:lnSpc>
                <a:spcPct val="80000"/>
              </a:lnSpc>
              <a:buFontTx/>
              <a:buAutoNum type="arabicPeriod"/>
            </a:pPr>
            <a:r>
              <a:rPr lang="en-US" altLang="de-DE" sz="1600" dirty="0">
                <a:solidFill>
                  <a:schemeClr val="bg1"/>
                </a:solidFill>
                <a:latin typeface="+mn-lt"/>
              </a:rPr>
              <a:t>Production and industrial facilities</a:t>
            </a:r>
          </a:p>
          <a:p>
            <a:pPr lvl="1">
              <a:lnSpc>
                <a:spcPct val="80000"/>
              </a:lnSpc>
              <a:buFontTx/>
              <a:buAutoNum type="arabicPeriod"/>
            </a:pPr>
            <a:r>
              <a:rPr lang="en-US" altLang="de-DE" sz="1600" dirty="0">
                <a:solidFill>
                  <a:schemeClr val="bg1"/>
                </a:solidFill>
                <a:latin typeface="+mn-lt"/>
              </a:rPr>
              <a:t>Agricultural and aquaculture facilities</a:t>
            </a:r>
          </a:p>
          <a:p>
            <a:pPr lvl="1">
              <a:lnSpc>
                <a:spcPct val="80000"/>
              </a:lnSpc>
              <a:buClr>
                <a:schemeClr val="tx1"/>
              </a:buClr>
              <a:buFontTx/>
              <a:buAutoNum type="arabicPeriod"/>
            </a:pPr>
            <a:r>
              <a:rPr lang="en-US" altLang="de-DE" sz="1600" dirty="0">
                <a:solidFill>
                  <a:schemeClr val="bg1"/>
                </a:solidFill>
                <a:latin typeface="+mn-lt"/>
              </a:rPr>
              <a:t>Population distribution – </a:t>
            </a:r>
            <a:r>
              <a:rPr lang="en-US" altLang="de-DE" sz="1600" dirty="0" smtClean="0">
                <a:solidFill>
                  <a:schemeClr val="bg1"/>
                </a:solidFill>
                <a:latin typeface="+mn-lt"/>
              </a:rPr>
              <a:t>demography</a:t>
            </a:r>
          </a:p>
          <a:p>
            <a:pPr lvl="1">
              <a:lnSpc>
                <a:spcPct val="80000"/>
              </a:lnSpc>
              <a:buClr>
                <a:srgbClr val="0000FF"/>
              </a:buClr>
              <a:buFontTx/>
              <a:buAutoNum type="arabicPeriod" startAt="11"/>
            </a:pPr>
            <a:r>
              <a:rPr lang="en-US" altLang="de-DE" sz="1600" dirty="0">
                <a:solidFill>
                  <a:schemeClr val="bg1"/>
                </a:solidFill>
                <a:latin typeface="+mn-lt"/>
              </a:rPr>
              <a:t> Area management/restriction</a:t>
            </a:r>
            <a:br>
              <a:rPr lang="en-US" altLang="de-DE" sz="1600" dirty="0">
                <a:solidFill>
                  <a:schemeClr val="bg1"/>
                </a:solidFill>
                <a:latin typeface="+mn-lt"/>
              </a:rPr>
            </a:br>
            <a:r>
              <a:rPr lang="en-US" altLang="de-DE" sz="1600" dirty="0">
                <a:solidFill>
                  <a:schemeClr val="bg1"/>
                </a:solidFill>
                <a:latin typeface="+mn-lt"/>
              </a:rPr>
              <a:t>/regulation zones &amp; reporting units</a:t>
            </a:r>
          </a:p>
          <a:p>
            <a:pPr lvl="1">
              <a:lnSpc>
                <a:spcPct val="80000"/>
              </a:lnSpc>
              <a:buClr>
                <a:srgbClr val="0000FF"/>
              </a:buClr>
              <a:buFontTx/>
              <a:buAutoNum type="arabicPeriod" startAt="11"/>
            </a:pPr>
            <a:r>
              <a:rPr lang="en-US" altLang="de-DE" sz="1600" dirty="0">
                <a:solidFill>
                  <a:schemeClr val="bg1"/>
                </a:solidFill>
                <a:latin typeface="+mn-lt"/>
              </a:rPr>
              <a:t> Natural risk zones</a:t>
            </a:r>
          </a:p>
          <a:p>
            <a:pPr lvl="1">
              <a:lnSpc>
                <a:spcPct val="80000"/>
              </a:lnSpc>
              <a:buClr>
                <a:srgbClr val="0000FF"/>
              </a:buClr>
              <a:buFontTx/>
              <a:buAutoNum type="arabicPeriod" startAt="11"/>
            </a:pPr>
            <a:r>
              <a:rPr lang="en-US" altLang="de-DE" sz="1600" dirty="0">
                <a:solidFill>
                  <a:schemeClr val="bg1"/>
                </a:solidFill>
                <a:latin typeface="+mn-lt"/>
              </a:rPr>
              <a:t> Atmospheric conditions</a:t>
            </a:r>
          </a:p>
          <a:p>
            <a:pPr lvl="1">
              <a:lnSpc>
                <a:spcPct val="80000"/>
              </a:lnSpc>
              <a:buClr>
                <a:srgbClr val="0000FF"/>
              </a:buClr>
              <a:buFontTx/>
              <a:buAutoNum type="arabicPeriod" startAt="11"/>
            </a:pPr>
            <a:r>
              <a:rPr lang="en-US" altLang="de-DE" sz="1600" dirty="0">
                <a:solidFill>
                  <a:schemeClr val="bg1"/>
                </a:solidFill>
                <a:latin typeface="+mn-lt"/>
              </a:rPr>
              <a:t> Meteorological geographical features</a:t>
            </a:r>
          </a:p>
          <a:p>
            <a:pPr lvl="1">
              <a:lnSpc>
                <a:spcPct val="80000"/>
              </a:lnSpc>
              <a:buClr>
                <a:srgbClr val="0000FF"/>
              </a:buClr>
              <a:buFontTx/>
              <a:buAutoNum type="arabicPeriod" startAt="11"/>
            </a:pPr>
            <a:r>
              <a:rPr lang="en-US" altLang="de-DE" sz="1600" dirty="0">
                <a:solidFill>
                  <a:schemeClr val="bg1"/>
                </a:solidFill>
                <a:latin typeface="+mn-lt"/>
              </a:rPr>
              <a:t> Oceanographic geographical features</a:t>
            </a:r>
          </a:p>
          <a:p>
            <a:pPr lvl="1">
              <a:lnSpc>
                <a:spcPct val="80000"/>
              </a:lnSpc>
              <a:buClr>
                <a:srgbClr val="0000FF"/>
              </a:buClr>
              <a:buFontTx/>
              <a:buAutoNum type="arabicPeriod" startAt="11"/>
            </a:pPr>
            <a:r>
              <a:rPr lang="en-US" altLang="de-DE" sz="1600" dirty="0">
                <a:solidFill>
                  <a:schemeClr val="bg1"/>
                </a:solidFill>
                <a:latin typeface="+mn-lt"/>
              </a:rPr>
              <a:t> Sea regions</a:t>
            </a:r>
          </a:p>
          <a:p>
            <a:pPr lvl="1">
              <a:lnSpc>
                <a:spcPct val="80000"/>
              </a:lnSpc>
              <a:buClr>
                <a:srgbClr val="0000FF"/>
              </a:buClr>
              <a:buFontTx/>
              <a:buAutoNum type="arabicPeriod" startAt="11"/>
            </a:pPr>
            <a:r>
              <a:rPr lang="en-US" altLang="de-DE" sz="1600" dirty="0">
                <a:solidFill>
                  <a:schemeClr val="bg1"/>
                </a:solidFill>
                <a:latin typeface="+mn-lt"/>
              </a:rPr>
              <a:t> Bio-geographical regions</a:t>
            </a:r>
          </a:p>
          <a:p>
            <a:pPr lvl="1">
              <a:lnSpc>
                <a:spcPct val="80000"/>
              </a:lnSpc>
              <a:buClr>
                <a:srgbClr val="0000FF"/>
              </a:buClr>
              <a:buFontTx/>
              <a:buAutoNum type="arabicPeriod" startAt="11"/>
            </a:pPr>
            <a:r>
              <a:rPr lang="en-US" altLang="de-DE" sz="1600" dirty="0">
                <a:solidFill>
                  <a:schemeClr val="bg1"/>
                </a:solidFill>
                <a:latin typeface="+mn-lt"/>
              </a:rPr>
              <a:t> Habitats and biotopes</a:t>
            </a:r>
          </a:p>
          <a:p>
            <a:pPr lvl="1">
              <a:lnSpc>
                <a:spcPct val="80000"/>
              </a:lnSpc>
              <a:buClr>
                <a:srgbClr val="0000FF"/>
              </a:buClr>
              <a:buFontTx/>
              <a:buAutoNum type="arabicPeriod" startAt="11"/>
            </a:pPr>
            <a:r>
              <a:rPr lang="en-US" altLang="de-DE" sz="1600" dirty="0">
                <a:solidFill>
                  <a:schemeClr val="bg1"/>
                </a:solidFill>
                <a:latin typeface="+mn-lt"/>
              </a:rPr>
              <a:t> Species distribution</a:t>
            </a:r>
          </a:p>
          <a:p>
            <a:pPr lvl="1">
              <a:lnSpc>
                <a:spcPct val="80000"/>
              </a:lnSpc>
              <a:buClr>
                <a:srgbClr val="0000FF"/>
              </a:buClr>
              <a:buFontTx/>
              <a:buAutoNum type="arabicPeriod" startAt="11"/>
            </a:pPr>
            <a:r>
              <a:rPr lang="en-US" altLang="de-DE" sz="1600" dirty="0">
                <a:solidFill>
                  <a:schemeClr val="bg1"/>
                </a:solidFill>
                <a:latin typeface="+mn-lt"/>
              </a:rPr>
              <a:t> Energy Resources</a:t>
            </a:r>
          </a:p>
          <a:p>
            <a:pPr lvl="1">
              <a:lnSpc>
                <a:spcPct val="80000"/>
              </a:lnSpc>
              <a:buClr>
                <a:srgbClr val="0000FF"/>
              </a:buClr>
              <a:buFontTx/>
              <a:buAutoNum type="arabicPeriod" startAt="11"/>
            </a:pPr>
            <a:r>
              <a:rPr lang="en-US" altLang="de-DE" sz="1600" dirty="0">
                <a:solidFill>
                  <a:schemeClr val="bg1"/>
                </a:solidFill>
                <a:latin typeface="+mn-lt"/>
              </a:rPr>
              <a:t> Mineral resources</a:t>
            </a:r>
            <a:endParaRPr lang="de-DE" altLang="de-DE" sz="1600" dirty="0">
              <a:solidFill>
                <a:schemeClr val="bg1"/>
              </a:solidFill>
              <a:latin typeface="+mn-lt"/>
            </a:endParaRPr>
          </a:p>
          <a:p>
            <a:pPr lvl="1">
              <a:lnSpc>
                <a:spcPct val="80000"/>
              </a:lnSpc>
              <a:buClr>
                <a:schemeClr val="tx1"/>
              </a:buClr>
              <a:buFontTx/>
              <a:buAutoNum type="arabicPeriod"/>
            </a:pPr>
            <a:endParaRPr lang="en-US" altLang="de-DE" sz="1600" dirty="0">
              <a:solidFill>
                <a:schemeClr val="bg1"/>
              </a:solidFill>
              <a:latin typeface="+mn-lt"/>
            </a:endParaRPr>
          </a:p>
        </p:txBody>
      </p:sp>
      <p:sp>
        <p:nvSpPr>
          <p:cNvPr id="9" name="Inhaltsplatzhalter 2"/>
          <p:cNvSpPr txBox="1">
            <a:spLocks/>
          </p:cNvSpPr>
          <p:nvPr/>
        </p:nvSpPr>
        <p:spPr bwMode="auto">
          <a:xfrm>
            <a:off x="683569" y="1228110"/>
            <a:ext cx="3600400" cy="10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0" indent="0">
              <a:buNone/>
            </a:pPr>
            <a:r>
              <a:rPr lang="en-US" kern="0" dirty="0" smtClean="0"/>
              <a:t>34 Data themes, noted in 3 annexes – (required to successfully build </a:t>
            </a:r>
            <a:r>
              <a:rPr lang="en-US" b="1" i="1" kern="0" dirty="0" smtClean="0"/>
              <a:t>environmental</a:t>
            </a:r>
            <a:r>
              <a:rPr lang="en-US" b="1" kern="0" dirty="0" smtClean="0"/>
              <a:t> information systems</a:t>
            </a:r>
            <a:r>
              <a:rPr lang="en-US" kern="0" dirty="0" smtClean="0"/>
              <a:t>)</a:t>
            </a:r>
          </a:p>
          <a:p>
            <a:pPr marL="0" indent="0">
              <a:buNone/>
            </a:pPr>
            <a:endParaRPr lang="de-DE" kern="0" dirty="0"/>
          </a:p>
        </p:txBody>
      </p:sp>
      <p:sp>
        <p:nvSpPr>
          <p:cNvPr id="10" name="Rechteck 9"/>
          <p:cNvSpPr/>
          <p:nvPr/>
        </p:nvSpPr>
        <p:spPr>
          <a:xfrm>
            <a:off x="4240975" y="404664"/>
            <a:ext cx="4572000" cy="430887"/>
          </a:xfrm>
          <a:prstGeom prst="rect">
            <a:avLst/>
          </a:prstGeom>
        </p:spPr>
        <p:txBody>
          <a:bodyPr>
            <a:spAutoFit/>
          </a:bodyPr>
          <a:lstStyle/>
          <a:p>
            <a:r>
              <a:rPr lang="de-DE" sz="1100" dirty="0">
                <a:hlinkClick r:id="rId2"/>
              </a:rPr>
              <a:t>https://eur-lex.europa.eu/legal-content/EN/TXT/HTML/?</a:t>
            </a:r>
            <a:r>
              <a:rPr lang="de-DE" sz="1100" dirty="0" smtClean="0">
                <a:hlinkClick r:id="rId2"/>
              </a:rPr>
              <a:t>uri=OJ:L:2007:108:FULL&amp;from=EN</a:t>
            </a:r>
            <a:r>
              <a:rPr lang="de-DE" sz="1100" dirty="0" smtClean="0"/>
              <a:t> [2022-10-23]</a:t>
            </a:r>
            <a:endParaRPr lang="de-DE" sz="1100" dirty="0"/>
          </a:p>
        </p:txBody>
      </p:sp>
    </p:spTree>
    <p:extLst>
      <p:ext uri="{BB962C8B-B14F-4D97-AF65-F5344CB8AC3E}">
        <p14:creationId xmlns:p14="http://schemas.microsoft.com/office/powerpoint/2010/main" val="290917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descr="C:\Users\Behr\Downloads\1200px-Fimmvorduhals_second_fissure_2010_04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21" y="2817"/>
            <a:ext cx="10284743" cy="6856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rot="16200000">
            <a:off x="6017171" y="2847348"/>
            <a:ext cx="5141458" cy="830997"/>
          </a:xfrm>
          <a:prstGeom prst="rect">
            <a:avLst/>
          </a:prstGeom>
          <a:noFill/>
        </p:spPr>
        <p:txBody>
          <a:bodyPr wrap="square" rtlCol="0">
            <a:spAutoFit/>
          </a:bodyPr>
          <a:lstStyle/>
          <a:p>
            <a:r>
              <a:rPr lang="de-DE" sz="1200" dirty="0">
                <a:solidFill>
                  <a:srgbClr val="FF0000"/>
                </a:solidFill>
              </a:rPr>
              <a:t>„</a:t>
            </a:r>
            <a:r>
              <a:rPr lang="de-DE" sz="1200" dirty="0" err="1">
                <a:solidFill>
                  <a:srgbClr val="FF0000"/>
                </a:solidFill>
              </a:rPr>
              <a:t>Fimmvorduhals</a:t>
            </a:r>
            <a:r>
              <a:rPr lang="de-DE" sz="1200" dirty="0">
                <a:solidFill>
                  <a:srgbClr val="FF0000"/>
                </a:solidFill>
              </a:rPr>
              <a:t> </a:t>
            </a:r>
            <a:r>
              <a:rPr lang="de-DE" sz="1200" dirty="0" err="1">
                <a:solidFill>
                  <a:srgbClr val="FF0000"/>
                </a:solidFill>
              </a:rPr>
              <a:t>second</a:t>
            </a:r>
            <a:r>
              <a:rPr lang="de-DE" sz="1200" dirty="0">
                <a:solidFill>
                  <a:srgbClr val="FF0000"/>
                </a:solidFill>
              </a:rPr>
              <a:t> </a:t>
            </a:r>
            <a:r>
              <a:rPr lang="de-DE" sz="1200" dirty="0" err="1">
                <a:solidFill>
                  <a:srgbClr val="FF0000"/>
                </a:solidFill>
              </a:rPr>
              <a:t>fissure</a:t>
            </a:r>
            <a:r>
              <a:rPr lang="de-DE" sz="1200" dirty="0">
                <a:solidFill>
                  <a:srgbClr val="FF0000"/>
                </a:solidFill>
              </a:rPr>
              <a:t> 2010 04 02“ von </a:t>
            </a:r>
            <a:r>
              <a:rPr lang="de-DE" sz="1200" dirty="0" err="1">
                <a:solidFill>
                  <a:srgbClr val="FF0000"/>
                </a:solidFill>
              </a:rPr>
              <a:t>Boaworm</a:t>
            </a:r>
            <a:r>
              <a:rPr lang="de-DE" sz="1200" dirty="0">
                <a:solidFill>
                  <a:srgbClr val="FF0000"/>
                </a:solidFill>
              </a:rPr>
              <a:t> - Eigenes Werk. Lizenziert unter CC BY 3.0 über Wikimedia </a:t>
            </a:r>
            <a:r>
              <a:rPr lang="de-DE" sz="1200" dirty="0" err="1">
                <a:solidFill>
                  <a:srgbClr val="FF0000"/>
                </a:solidFill>
              </a:rPr>
              <a:t>Commons</a:t>
            </a:r>
            <a:r>
              <a:rPr lang="de-DE" sz="1200" dirty="0">
                <a:solidFill>
                  <a:srgbClr val="FF0000"/>
                </a:solidFill>
              </a:rPr>
              <a:t> - https://commons.wikimedia.org/wiki/File:Fimmvorduhals_second_fissure_2010_04_02.JPG#/media/File:Fimmvorduhals_second_fissure_2010_04_02.JPG</a:t>
            </a:r>
          </a:p>
        </p:txBody>
      </p:sp>
      <p:sp>
        <p:nvSpPr>
          <p:cNvPr id="6" name="Textfeld 5"/>
          <p:cNvSpPr txBox="1"/>
          <p:nvPr/>
        </p:nvSpPr>
        <p:spPr>
          <a:xfrm>
            <a:off x="539552" y="292006"/>
            <a:ext cx="3816424" cy="400110"/>
          </a:xfrm>
          <a:prstGeom prst="rect">
            <a:avLst/>
          </a:prstGeom>
          <a:noFill/>
        </p:spPr>
        <p:txBody>
          <a:bodyPr wrap="square" rtlCol="0">
            <a:spAutoFit/>
          </a:bodyPr>
          <a:lstStyle/>
          <a:p>
            <a:r>
              <a:rPr lang="de-DE" sz="2000" b="1" dirty="0" err="1">
                <a:solidFill>
                  <a:schemeClr val="bg1">
                    <a:lumMod val="95000"/>
                  </a:schemeClr>
                </a:solidFill>
              </a:rPr>
              <a:t>Eyjafjallajökull</a:t>
            </a:r>
            <a:r>
              <a:rPr lang="de-DE" sz="2000" b="1" dirty="0">
                <a:solidFill>
                  <a:schemeClr val="bg1">
                    <a:lumMod val="95000"/>
                  </a:schemeClr>
                </a:solidFill>
              </a:rPr>
              <a:t> </a:t>
            </a:r>
            <a:r>
              <a:rPr lang="de-DE" sz="2000" b="1" dirty="0" smtClean="0">
                <a:solidFill>
                  <a:schemeClr val="bg1">
                    <a:lumMod val="95000"/>
                  </a:schemeClr>
                </a:solidFill>
              </a:rPr>
              <a:t>Eruption 2010</a:t>
            </a:r>
            <a:endParaRPr lang="de-DE" sz="2000" b="1" dirty="0">
              <a:solidFill>
                <a:schemeClr val="bg1">
                  <a:lumMod val="95000"/>
                </a:schemeClr>
              </a:solidFill>
            </a:endParaRPr>
          </a:p>
        </p:txBody>
      </p:sp>
    </p:spTree>
    <p:extLst>
      <p:ext uri="{BB962C8B-B14F-4D97-AF65-F5344CB8AC3E}">
        <p14:creationId xmlns:p14="http://schemas.microsoft.com/office/powerpoint/2010/main" val="397428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Spatial</a:t>
            </a:r>
            <a:r>
              <a:rPr lang="de-DE" dirty="0" smtClean="0"/>
              <a:t> </a:t>
            </a:r>
            <a:r>
              <a:rPr lang="de-DE" dirty="0" err="1" smtClean="0"/>
              <a:t>reference</a:t>
            </a:r>
            <a:r>
              <a:rPr lang="de-DE" dirty="0" smtClean="0"/>
              <a:t> </a:t>
            </a:r>
            <a:r>
              <a:rPr lang="de-DE" dirty="0" err="1" smtClean="0"/>
              <a:t>systems</a:t>
            </a:r>
            <a:r>
              <a:rPr lang="de-DE" dirty="0" smtClean="0"/>
              <a:t> </a:t>
            </a:r>
            <a:r>
              <a:rPr lang="de-DE" dirty="0" err="1" smtClean="0"/>
              <a:t>required</a:t>
            </a:r>
            <a:r>
              <a:rPr lang="de-DE" dirty="0" smtClean="0"/>
              <a:t> EU-</a:t>
            </a:r>
            <a:r>
              <a:rPr lang="de-DE" dirty="0" err="1" smtClean="0"/>
              <a:t>wide</a:t>
            </a:r>
            <a:endParaRPr lang="de-DE" dirty="0"/>
          </a:p>
        </p:txBody>
      </p:sp>
      <p:sp>
        <p:nvSpPr>
          <p:cNvPr id="3" name="Inhaltsplatzhalter 2"/>
          <p:cNvSpPr>
            <a:spLocks noGrp="1"/>
          </p:cNvSpPr>
          <p:nvPr>
            <p:ph idx="1"/>
          </p:nvPr>
        </p:nvSpPr>
        <p:spPr/>
        <p:txBody>
          <a:bodyPr/>
          <a:lstStyle/>
          <a:p>
            <a:r>
              <a:rPr lang="de-DE" b="1" dirty="0" smtClean="0"/>
              <a:t>ETRS89</a:t>
            </a:r>
            <a:r>
              <a:rPr lang="de-DE" dirty="0" smtClean="0"/>
              <a:t> </a:t>
            </a:r>
            <a:r>
              <a:rPr lang="de-DE" dirty="0"/>
              <a:t>(EPSG:4258</a:t>
            </a:r>
            <a:r>
              <a:rPr lang="de-DE" dirty="0" smtClean="0"/>
              <a:t>)</a:t>
            </a:r>
          </a:p>
          <a:p>
            <a:endParaRPr lang="de-DE" dirty="0" smtClean="0"/>
          </a:p>
          <a:p>
            <a:r>
              <a:rPr lang="de-DE" dirty="0" err="1" smtClean="0"/>
              <a:t>For</a:t>
            </a:r>
            <a:r>
              <a:rPr lang="de-DE" dirty="0" smtClean="0"/>
              <a:t> Germany </a:t>
            </a:r>
            <a:r>
              <a:rPr lang="de-DE" dirty="0" err="1" smtClean="0"/>
              <a:t>according</a:t>
            </a:r>
            <a:r>
              <a:rPr lang="de-DE" dirty="0" smtClean="0"/>
              <a:t>  "Architekturkonzept </a:t>
            </a:r>
            <a:r>
              <a:rPr lang="de-DE" b="1" dirty="0" smtClean="0"/>
              <a:t>GDI-DE</a:t>
            </a:r>
            <a:r>
              <a:rPr lang="de-DE" dirty="0" smtClean="0"/>
              <a:t>:" </a:t>
            </a:r>
          </a:p>
          <a:p>
            <a:pPr lvl="1"/>
            <a:r>
              <a:rPr lang="de-DE" dirty="0" smtClean="0"/>
              <a:t>Lambert-</a:t>
            </a:r>
            <a:r>
              <a:rPr lang="de-DE" dirty="0" err="1" smtClean="0"/>
              <a:t>Conformal</a:t>
            </a:r>
            <a:r>
              <a:rPr lang="de-DE" dirty="0" smtClean="0"/>
              <a:t>-</a:t>
            </a:r>
            <a:r>
              <a:rPr lang="de-DE" dirty="0" err="1" smtClean="0"/>
              <a:t>Conic</a:t>
            </a:r>
            <a:r>
              <a:rPr lang="de-DE" dirty="0" smtClean="0"/>
              <a:t> </a:t>
            </a:r>
            <a:r>
              <a:rPr lang="de-DE" dirty="0"/>
              <a:t>(EPSG:4839) </a:t>
            </a:r>
            <a:endParaRPr lang="de-DE" dirty="0" smtClean="0"/>
          </a:p>
          <a:p>
            <a:pPr lvl="1"/>
            <a:r>
              <a:rPr lang="de-DE" dirty="0" err="1" smtClean="0"/>
              <a:t>For</a:t>
            </a:r>
            <a:r>
              <a:rPr lang="de-DE" dirty="0" smtClean="0"/>
              <a:t> </a:t>
            </a:r>
            <a:r>
              <a:rPr lang="de-DE" dirty="0" err="1" smtClean="0"/>
              <a:t>scales</a:t>
            </a:r>
            <a:r>
              <a:rPr lang="de-DE" dirty="0" smtClean="0"/>
              <a:t> &gt;1:500.000: </a:t>
            </a:r>
            <a:r>
              <a:rPr lang="de-DE" dirty="0"/>
              <a:t>Universal Transverse Mercator (UTM) </a:t>
            </a:r>
            <a:r>
              <a:rPr lang="de-DE" dirty="0" smtClean="0"/>
              <a:t>i.e. </a:t>
            </a:r>
            <a:r>
              <a:rPr lang="de-DE" dirty="0"/>
              <a:t>ETRS89/UTM </a:t>
            </a:r>
            <a:r>
              <a:rPr lang="de-DE" dirty="0" err="1"/>
              <a:t>zone</a:t>
            </a:r>
            <a:r>
              <a:rPr lang="de-DE" dirty="0"/>
              <a:t> 32 N (EPSG:25832</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424393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Data </a:t>
            </a:r>
            <a:r>
              <a:rPr lang="de-DE" smtClean="0"/>
              <a:t>Sets according to Data Specifications</a:t>
            </a:r>
            <a:endParaRPr lang="de-DE"/>
          </a:p>
        </p:txBody>
      </p:sp>
      <p:sp>
        <p:nvSpPr>
          <p:cNvPr id="3" name="Inhaltsplatzhalter 2"/>
          <p:cNvSpPr>
            <a:spLocks noGrp="1"/>
          </p:cNvSpPr>
          <p:nvPr>
            <p:ph idx="1"/>
          </p:nvPr>
        </p:nvSpPr>
        <p:spPr/>
        <p:txBody>
          <a:bodyPr/>
          <a:lstStyle/>
          <a:p>
            <a:r>
              <a:rPr lang="en-US" dirty="0" smtClean="0"/>
              <a:t>Required: </a:t>
            </a:r>
            <a:r>
              <a:rPr lang="en-US" b="1" dirty="0" smtClean="0"/>
              <a:t>Semantic </a:t>
            </a:r>
            <a:r>
              <a:rPr lang="en-US" b="1" dirty="0"/>
              <a:t>Interoperability</a:t>
            </a:r>
            <a:r>
              <a:rPr lang="en-US" dirty="0"/>
              <a:t> </a:t>
            </a:r>
            <a:endParaRPr lang="en-US" dirty="0" smtClean="0"/>
          </a:p>
          <a:p>
            <a:pPr lvl="1"/>
            <a:r>
              <a:rPr lang="en-US" dirty="0" smtClean="0"/>
              <a:t>possibility </a:t>
            </a:r>
            <a:r>
              <a:rPr lang="en-US" dirty="0"/>
              <a:t>to combine </a:t>
            </a:r>
            <a:r>
              <a:rPr lang="en-US" dirty="0" smtClean="0"/>
              <a:t>harmonized spatial </a:t>
            </a:r>
            <a:r>
              <a:rPr lang="en-US" dirty="0"/>
              <a:t>data </a:t>
            </a:r>
            <a:r>
              <a:rPr lang="en-US" dirty="0" smtClean="0"/>
              <a:t>(and services) </a:t>
            </a:r>
            <a:r>
              <a:rPr lang="en-US" dirty="0"/>
              <a:t>from different sources across the European Community in a </a:t>
            </a:r>
            <a:r>
              <a:rPr lang="en-US" dirty="0" smtClean="0"/>
              <a:t>consistent manner:</a:t>
            </a:r>
          </a:p>
          <a:p>
            <a:pPr lvl="2"/>
            <a:r>
              <a:rPr lang="en-US" dirty="0" smtClean="0"/>
              <a:t>Interoperable spatial feature types (attributes, data types, code lists, relationships) </a:t>
            </a:r>
          </a:p>
          <a:p>
            <a:pPr lvl="2"/>
            <a:r>
              <a:rPr lang="en-US" dirty="0"/>
              <a:t>common system of unique identifiers</a:t>
            </a:r>
            <a:endParaRPr lang="en-US" dirty="0" smtClean="0"/>
          </a:p>
          <a:p>
            <a:r>
              <a:rPr lang="en-US" dirty="0" smtClean="0"/>
              <a:t>As well required: </a:t>
            </a:r>
          </a:p>
          <a:p>
            <a:pPr lvl="1"/>
            <a:r>
              <a:rPr lang="en-US" dirty="0" smtClean="0"/>
              <a:t>a </a:t>
            </a:r>
            <a:r>
              <a:rPr lang="en-US" dirty="0"/>
              <a:t>common encoding (GML application schemas)</a:t>
            </a:r>
          </a:p>
          <a:p>
            <a:pPr lvl="1"/>
            <a:r>
              <a:rPr lang="en-US" dirty="0"/>
              <a:t>common portrayal rules</a:t>
            </a:r>
          </a:p>
          <a:p>
            <a:pPr lvl="1"/>
            <a:endParaRPr lang="en-US" dirty="0" smtClean="0"/>
          </a:p>
          <a:p>
            <a:endParaRPr lang="en-US" dirty="0" smtClean="0"/>
          </a:p>
          <a:p>
            <a:r>
              <a:rPr lang="en-US" dirty="0" smtClean="0"/>
              <a:t>Public </a:t>
            </a:r>
            <a:r>
              <a:rPr lang="en-US" dirty="0"/>
              <a:t>bodies </a:t>
            </a:r>
            <a:r>
              <a:rPr lang="en-US" dirty="0" smtClean="0"/>
              <a:t>can transform </a:t>
            </a:r>
            <a:r>
              <a:rPr lang="en-US" dirty="0"/>
              <a:t>their spatial data into the </a:t>
            </a:r>
            <a:r>
              <a:rPr lang="en-US" dirty="0" smtClean="0"/>
              <a:t>relevant </a:t>
            </a:r>
            <a:r>
              <a:rPr lang="de-DE" dirty="0" smtClean="0"/>
              <a:t>INSPIRE </a:t>
            </a:r>
            <a:r>
              <a:rPr lang="de-DE" dirty="0"/>
              <a:t>Data </a:t>
            </a:r>
            <a:r>
              <a:rPr lang="de-DE" dirty="0" err="1"/>
              <a:t>Specification</a:t>
            </a:r>
            <a:r>
              <a:rPr lang="de-DE" dirty="0"/>
              <a:t> </a:t>
            </a:r>
            <a:r>
              <a:rPr lang="de-DE" dirty="0" err="1"/>
              <a:t>schema</a:t>
            </a:r>
            <a:endParaRPr lang="de-DE" dirty="0"/>
          </a:p>
        </p:txBody>
      </p:sp>
    </p:spTree>
    <p:extLst>
      <p:ext uri="{BB962C8B-B14F-4D97-AF65-F5344CB8AC3E}">
        <p14:creationId xmlns:p14="http://schemas.microsoft.com/office/powerpoint/2010/main" val="569135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ANZ-~1\AppData\Local\Temp\SNAGHTML348c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6470551" cy="64197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059832" y="609600"/>
            <a:ext cx="5099919" cy="1307232"/>
          </a:xfrm>
        </p:spPr>
        <p:txBody>
          <a:bodyPr/>
          <a:lstStyle/>
          <a:p>
            <a:pPr algn="r"/>
            <a:r>
              <a:rPr lang="de-DE" dirty="0" err="1" smtClean="0"/>
              <a:t>Example</a:t>
            </a:r>
            <a:r>
              <a:rPr lang="de-DE" dirty="0" smtClean="0"/>
              <a:t>: INSPIRE </a:t>
            </a:r>
            <a:r>
              <a:rPr lang="de-DE" dirty="0"/>
              <a:t>Data </a:t>
            </a:r>
            <a:r>
              <a:rPr lang="de-DE" dirty="0" err="1"/>
              <a:t>Specification</a:t>
            </a:r>
            <a:r>
              <a:rPr lang="de-DE" dirty="0"/>
              <a:t> on </a:t>
            </a:r>
            <a:r>
              <a:rPr lang="de-DE" dirty="0" err="1"/>
              <a:t>Cadastral</a:t>
            </a:r>
            <a:r>
              <a:rPr lang="de-DE" dirty="0"/>
              <a:t> </a:t>
            </a:r>
            <a:r>
              <a:rPr lang="de-DE" dirty="0" err="1"/>
              <a:t>Parcels</a:t>
            </a:r>
            <a:r>
              <a:rPr lang="de-DE" dirty="0"/>
              <a:t> – Technical Guidelines</a:t>
            </a:r>
          </a:p>
        </p:txBody>
      </p:sp>
      <p:sp>
        <p:nvSpPr>
          <p:cNvPr id="5" name="Rechteck 4"/>
          <p:cNvSpPr/>
          <p:nvPr/>
        </p:nvSpPr>
        <p:spPr>
          <a:xfrm rot="16200000">
            <a:off x="6364034" y="3437166"/>
            <a:ext cx="4572000" cy="523220"/>
          </a:xfrm>
          <a:prstGeom prst="rect">
            <a:avLst/>
          </a:prstGeom>
        </p:spPr>
        <p:txBody>
          <a:bodyPr>
            <a:spAutoFit/>
          </a:bodyPr>
          <a:lstStyle/>
          <a:p>
            <a:r>
              <a:rPr lang="de-DE" sz="1400" dirty="0">
                <a:hlinkClick r:id="rId4"/>
              </a:rPr>
              <a:t>https://</a:t>
            </a:r>
            <a:r>
              <a:rPr lang="de-DE" sz="1400" dirty="0" smtClean="0">
                <a:hlinkClick r:id="rId4"/>
              </a:rPr>
              <a:t>inspire.ec.europa.eu/file/1730/download?token=q3hf9SJJ</a:t>
            </a:r>
            <a:r>
              <a:rPr lang="de-DE" sz="1400" dirty="0" smtClean="0"/>
              <a:t> [2020-01-02]</a:t>
            </a:r>
            <a:endParaRPr lang="de-DE" sz="14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204864"/>
            <a:ext cx="4278521" cy="348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216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Services</a:t>
            </a:r>
            <a:endParaRPr lang="de-DE" dirty="0"/>
          </a:p>
        </p:txBody>
      </p:sp>
      <p:sp>
        <p:nvSpPr>
          <p:cNvPr id="3" name="Inhaltsplatzhalter 2"/>
          <p:cNvSpPr>
            <a:spLocks noGrp="1"/>
          </p:cNvSpPr>
          <p:nvPr>
            <p:ph idx="1"/>
          </p:nvPr>
        </p:nvSpPr>
        <p:spPr/>
        <p:txBody>
          <a:bodyPr/>
          <a:lstStyle/>
          <a:p>
            <a:pPr marL="0" indent="0">
              <a:buNone/>
            </a:pPr>
            <a:r>
              <a:rPr lang="en-US" smtClean="0"/>
              <a:t>"… are </a:t>
            </a:r>
            <a:r>
              <a:rPr lang="en-US"/>
              <a:t>necessary for sharing spatial data between the various levels of public authority in the Community</a:t>
            </a:r>
            <a:r>
              <a:rPr lang="en-US" smtClean="0"/>
              <a:t>." </a:t>
            </a:r>
            <a:r>
              <a:rPr lang="en-US" sz="1200" smtClean="0"/>
              <a:t>[</a:t>
            </a:r>
            <a:r>
              <a:rPr lang="de-DE" sz="1200"/>
              <a:t>DIRECTIVE </a:t>
            </a:r>
            <a:r>
              <a:rPr lang="de-DE" sz="1200" smtClean="0"/>
              <a:t>2007/2/EC (17)</a:t>
            </a:r>
            <a:r>
              <a:rPr lang="en-US" sz="1200" smtClean="0"/>
              <a:t>]</a:t>
            </a:r>
          </a:p>
          <a:p>
            <a:pPr marL="0" indent="0">
              <a:buNone/>
            </a:pPr>
            <a:endParaRPr lang="en-US" sz="1200"/>
          </a:p>
        </p:txBody>
      </p:sp>
      <p:sp>
        <p:nvSpPr>
          <p:cNvPr id="48" name="Inhaltsplatzhalter 2"/>
          <p:cNvSpPr txBox="1">
            <a:spLocks/>
          </p:cNvSpPr>
          <p:nvPr/>
        </p:nvSpPr>
        <p:spPr bwMode="auto">
          <a:xfrm>
            <a:off x="611560" y="3968998"/>
            <a:ext cx="7478713" cy="19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kern="0" dirty="0" smtClean="0"/>
              <a:t>Network services: service oriented architecture (SOA)</a:t>
            </a:r>
          </a:p>
          <a:p>
            <a:pPr lvl="1"/>
            <a:r>
              <a:rPr lang="en-US" kern="0" dirty="0" smtClean="0"/>
              <a:t>Metadata allow the description, discovery, and automatic usage of services</a:t>
            </a:r>
          </a:p>
          <a:p>
            <a:pPr lvl="1"/>
            <a:r>
              <a:rPr lang="en-US" kern="0" dirty="0" smtClean="0"/>
              <a:t>Services can be combined</a:t>
            </a:r>
          </a:p>
          <a:p>
            <a:pPr lvl="1"/>
            <a:r>
              <a:rPr lang="en-US" kern="0" dirty="0" smtClean="0"/>
              <a:t>Support by additional services and functionalities (i.e. Authentication, </a:t>
            </a:r>
            <a:r>
              <a:rPr lang="en-US" kern="0" dirty="0" err="1" smtClean="0"/>
              <a:t>Authorisation</a:t>
            </a:r>
            <a:r>
              <a:rPr lang="en-US" kern="0" dirty="0" smtClean="0"/>
              <a:t>, DRM, </a:t>
            </a:r>
            <a:r>
              <a:rPr lang="en-US" kern="0" dirty="0" err="1" smtClean="0"/>
              <a:t>eCommerce</a:t>
            </a:r>
            <a:r>
              <a:rPr lang="en-US" kern="0" dirty="0" smtClean="0"/>
              <a:t>)</a:t>
            </a:r>
          </a:p>
          <a:p>
            <a:endParaRPr lang="en-US" kern="0" dirty="0" smtClean="0"/>
          </a:p>
        </p:txBody>
      </p:sp>
    </p:spTree>
    <p:extLst>
      <p:ext uri="{BB962C8B-B14F-4D97-AF65-F5344CB8AC3E}">
        <p14:creationId xmlns:p14="http://schemas.microsoft.com/office/powerpoint/2010/main" val="4161211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Services: </a:t>
            </a:r>
            <a:br>
              <a:rPr lang="en-US" dirty="0" smtClean="0"/>
            </a:br>
            <a:r>
              <a:rPr lang="en-US" dirty="0" smtClean="0"/>
              <a:t>The </a:t>
            </a:r>
            <a:r>
              <a:rPr lang="de-DE" dirty="0" err="1" smtClean="0"/>
              <a:t>Publish</a:t>
            </a:r>
            <a:r>
              <a:rPr lang="de-DE" dirty="0" smtClean="0"/>
              <a:t>-Find-Bind Pattern</a:t>
            </a:r>
            <a:endParaRPr lang="de-DE" dirty="0"/>
          </a:p>
        </p:txBody>
      </p:sp>
      <p:sp>
        <p:nvSpPr>
          <p:cNvPr id="3" name="Inhaltsplatzhalter 2"/>
          <p:cNvSpPr>
            <a:spLocks noGrp="1"/>
          </p:cNvSpPr>
          <p:nvPr>
            <p:ph idx="1"/>
          </p:nvPr>
        </p:nvSpPr>
        <p:spPr/>
        <p:txBody>
          <a:bodyPr/>
          <a:lstStyle/>
          <a:p>
            <a:pPr marL="0" indent="0">
              <a:buNone/>
            </a:pPr>
            <a:r>
              <a:rPr lang="en-US" smtClean="0"/>
              <a:t>Provision </a:t>
            </a:r>
            <a:r>
              <a:rPr lang="en-US"/>
              <a:t>of </a:t>
            </a:r>
            <a:r>
              <a:rPr lang="en-US" smtClean="0"/>
              <a:t>geodata: based on </a:t>
            </a:r>
            <a:r>
              <a:rPr lang="en-US"/>
              <a:t>the Publish-Find-Bind principle: </a:t>
            </a:r>
            <a:endParaRPr lang="en-US" smtClean="0"/>
          </a:p>
          <a:p>
            <a:pPr marL="0" indent="0">
              <a:buNone/>
            </a:pPr>
            <a:endParaRPr lang="en-US"/>
          </a:p>
          <a:p>
            <a:r>
              <a:rPr lang="en-US" smtClean="0"/>
              <a:t>The </a:t>
            </a:r>
            <a:r>
              <a:rPr lang="en-US"/>
              <a:t>provider </a:t>
            </a:r>
            <a:r>
              <a:rPr lang="en-US" i="1"/>
              <a:t>publishes </a:t>
            </a:r>
            <a:r>
              <a:rPr lang="en-US"/>
              <a:t>a service in the catalog. Now the service is findable for consumers </a:t>
            </a:r>
          </a:p>
          <a:p>
            <a:r>
              <a:rPr lang="en-US" smtClean="0"/>
              <a:t>The </a:t>
            </a:r>
            <a:r>
              <a:rPr lang="en-US"/>
              <a:t>consumer searches in the catalog and receives a search result (</a:t>
            </a:r>
            <a:r>
              <a:rPr lang="en-US" i="1"/>
              <a:t>find</a:t>
            </a:r>
            <a:r>
              <a:rPr lang="en-US"/>
              <a:t>) </a:t>
            </a:r>
          </a:p>
          <a:p>
            <a:r>
              <a:rPr lang="en-US" smtClean="0"/>
              <a:t>Based </a:t>
            </a:r>
            <a:r>
              <a:rPr lang="en-US"/>
              <a:t>on the result the consumer can access the service of the provider (</a:t>
            </a:r>
            <a:r>
              <a:rPr lang="en-US" i="1"/>
              <a:t>bind</a:t>
            </a:r>
            <a:r>
              <a:rPr lang="en-US"/>
              <a:t>) </a:t>
            </a:r>
          </a:p>
          <a:p>
            <a:endParaRPr lang="de-DE"/>
          </a:p>
        </p:txBody>
      </p:sp>
      <p:sp>
        <p:nvSpPr>
          <p:cNvPr id="4" name="Rechteck 3"/>
          <p:cNvSpPr/>
          <p:nvPr/>
        </p:nvSpPr>
        <p:spPr bwMode="auto">
          <a:xfrm>
            <a:off x="4644008" y="5661248"/>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Client/Consumer</a:t>
            </a:r>
          </a:p>
        </p:txBody>
      </p:sp>
      <p:sp>
        <p:nvSpPr>
          <p:cNvPr id="6" name="Rechteck 5"/>
          <p:cNvSpPr/>
          <p:nvPr/>
        </p:nvSpPr>
        <p:spPr bwMode="auto">
          <a:xfrm>
            <a:off x="1475656" y="5661248"/>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Provider</a:t>
            </a:r>
          </a:p>
        </p:txBody>
      </p:sp>
      <p:sp>
        <p:nvSpPr>
          <p:cNvPr id="7" name="Rechteck 6"/>
          <p:cNvSpPr/>
          <p:nvPr/>
        </p:nvSpPr>
        <p:spPr bwMode="auto">
          <a:xfrm>
            <a:off x="2699792" y="3902859"/>
            <a:ext cx="1800200" cy="584775"/>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Service Registry/catalogue</a:t>
            </a:r>
          </a:p>
        </p:txBody>
      </p:sp>
      <p:cxnSp>
        <p:nvCxnSpPr>
          <p:cNvPr id="8" name="Gerade Verbindung mit Pfeil 7"/>
          <p:cNvCxnSpPr>
            <a:stCxn id="4" idx="1"/>
            <a:endCxn id="6" idx="3"/>
          </p:cNvCxnSpPr>
          <p:nvPr/>
        </p:nvCxnSpPr>
        <p:spPr bwMode="auto">
          <a:xfrm flipH="1">
            <a:off x="3059832" y="5830525"/>
            <a:ext cx="1584176" cy="0"/>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0" name="Gerade Verbindung mit Pfeil 9"/>
          <p:cNvCxnSpPr>
            <a:endCxn id="6" idx="0"/>
          </p:cNvCxnSpPr>
          <p:nvPr/>
        </p:nvCxnSpPr>
        <p:spPr bwMode="auto">
          <a:xfrm flipH="1">
            <a:off x="2267744" y="4487634"/>
            <a:ext cx="1296144"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3" name="Gerade Verbindung mit Pfeil 12"/>
          <p:cNvCxnSpPr>
            <a:endCxn id="4" idx="0"/>
          </p:cNvCxnSpPr>
          <p:nvPr/>
        </p:nvCxnSpPr>
        <p:spPr bwMode="auto">
          <a:xfrm>
            <a:off x="3563888" y="4487634"/>
            <a:ext cx="1872208"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sp>
        <p:nvSpPr>
          <p:cNvPr id="15" name="Textfeld 14"/>
          <p:cNvSpPr txBox="1"/>
          <p:nvPr/>
        </p:nvSpPr>
        <p:spPr>
          <a:xfrm>
            <a:off x="3347864" y="5877272"/>
            <a:ext cx="1294072" cy="523220"/>
          </a:xfrm>
          <a:prstGeom prst="rect">
            <a:avLst/>
          </a:prstGeom>
          <a:noFill/>
        </p:spPr>
        <p:txBody>
          <a:bodyPr wrap="none" rtlCol="0">
            <a:spAutoFit/>
          </a:bodyPr>
          <a:lstStyle/>
          <a:p>
            <a:pPr algn="ctr"/>
            <a:r>
              <a:rPr lang="de-DE" sz="1400" dirty="0" smtClean="0"/>
              <a:t>4) Bind</a:t>
            </a:r>
          </a:p>
          <a:p>
            <a:pPr algn="ctr"/>
            <a:r>
              <a:rPr lang="de-DE" sz="1400" dirty="0" smtClean="0"/>
              <a:t>(</a:t>
            </a:r>
            <a:r>
              <a:rPr lang="de-DE" sz="1400" dirty="0" err="1" smtClean="0"/>
              <a:t>use</a:t>
            </a:r>
            <a:r>
              <a:rPr lang="de-DE" sz="1400" dirty="0" smtClean="0"/>
              <a:t>, </a:t>
            </a:r>
            <a:r>
              <a:rPr lang="de-DE" sz="1400" dirty="0" err="1" smtClean="0"/>
              <a:t>consume</a:t>
            </a:r>
            <a:r>
              <a:rPr lang="de-DE" sz="1400" dirty="0" smtClean="0"/>
              <a:t>)</a:t>
            </a:r>
            <a:endParaRPr lang="de-DE" sz="1400" dirty="0"/>
          </a:p>
        </p:txBody>
      </p:sp>
      <p:sp>
        <p:nvSpPr>
          <p:cNvPr id="17" name="Textfeld 16"/>
          <p:cNvSpPr txBox="1"/>
          <p:nvPr/>
        </p:nvSpPr>
        <p:spPr>
          <a:xfrm>
            <a:off x="2051720" y="4797152"/>
            <a:ext cx="902811" cy="307777"/>
          </a:xfrm>
          <a:prstGeom prst="rect">
            <a:avLst/>
          </a:prstGeom>
          <a:noFill/>
        </p:spPr>
        <p:txBody>
          <a:bodyPr wrap="none" rtlCol="0">
            <a:spAutoFit/>
          </a:bodyPr>
          <a:lstStyle/>
          <a:p>
            <a:r>
              <a:rPr lang="de-DE" sz="1400" dirty="0" smtClean="0"/>
              <a:t>1) </a:t>
            </a:r>
            <a:r>
              <a:rPr lang="de-DE" sz="1400" dirty="0" err="1" smtClean="0"/>
              <a:t>publish</a:t>
            </a:r>
            <a:endParaRPr lang="de-DE" sz="1400" dirty="0"/>
          </a:p>
        </p:txBody>
      </p:sp>
      <p:sp>
        <p:nvSpPr>
          <p:cNvPr id="18" name="Textfeld 17"/>
          <p:cNvSpPr txBox="1"/>
          <p:nvPr/>
        </p:nvSpPr>
        <p:spPr>
          <a:xfrm>
            <a:off x="4644008" y="4653136"/>
            <a:ext cx="847283" cy="523220"/>
          </a:xfrm>
          <a:prstGeom prst="rect">
            <a:avLst/>
          </a:prstGeom>
          <a:noFill/>
        </p:spPr>
        <p:txBody>
          <a:bodyPr wrap="none" rtlCol="0">
            <a:spAutoFit/>
          </a:bodyPr>
          <a:lstStyle/>
          <a:p>
            <a:r>
              <a:rPr lang="de-DE" sz="1400" dirty="0"/>
              <a:t>2</a:t>
            </a:r>
            <a:r>
              <a:rPr lang="de-DE" sz="1400" dirty="0" smtClean="0"/>
              <a:t>) </a:t>
            </a:r>
            <a:r>
              <a:rPr lang="de-DE" sz="1400" dirty="0" err="1" smtClean="0"/>
              <a:t>search</a:t>
            </a:r>
            <a:endParaRPr lang="de-DE" sz="1400" dirty="0" smtClean="0"/>
          </a:p>
          <a:p>
            <a:r>
              <a:rPr lang="de-DE" sz="1400" dirty="0"/>
              <a:t>3</a:t>
            </a:r>
            <a:r>
              <a:rPr lang="de-DE" sz="1400" dirty="0" smtClean="0"/>
              <a:t>) find</a:t>
            </a:r>
            <a:endParaRPr lang="de-DE" sz="1400" dirty="0"/>
          </a:p>
        </p:txBody>
      </p:sp>
    </p:spTree>
    <p:extLst>
      <p:ext uri="{BB962C8B-B14F-4D97-AF65-F5344CB8AC3E}">
        <p14:creationId xmlns:p14="http://schemas.microsoft.com/office/powerpoint/2010/main" val="28731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hr\AppData\Local\Temp\SNAGHTML1bbf96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63" y="206246"/>
            <a:ext cx="8380953" cy="58870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95536" y="6093296"/>
            <a:ext cx="8244408" cy="461665"/>
          </a:xfrm>
          <a:prstGeom prst="rect">
            <a:avLst/>
          </a:prstGeom>
        </p:spPr>
        <p:txBody>
          <a:bodyPr wrap="square">
            <a:spAutoFit/>
          </a:bodyPr>
          <a:lstStyle/>
          <a:p>
            <a:r>
              <a:rPr lang="en-US" sz="1200" smtClean="0"/>
              <a:t>Source: Technical </a:t>
            </a:r>
            <a:r>
              <a:rPr lang="en-US" sz="1200"/>
              <a:t>Guidance for the implementation of INSPIRE Discovery Services. http://</a:t>
            </a:r>
            <a:r>
              <a:rPr lang="en-US" sz="1200" smtClean="0"/>
              <a:t>inspire.ec.europa.eu/documents/Network_Services/TechnicalGuidance_DiscoveryServices_v3.1.pdf [2015-08-11]</a:t>
            </a:r>
            <a:endParaRPr lang="de-DE" sz="1200"/>
          </a:p>
        </p:txBody>
      </p:sp>
      <p:sp>
        <p:nvSpPr>
          <p:cNvPr id="6" name="Titel 1"/>
          <p:cNvSpPr>
            <a:spLocks noGrp="1"/>
          </p:cNvSpPr>
          <p:nvPr>
            <p:ph type="title"/>
          </p:nvPr>
        </p:nvSpPr>
        <p:spPr>
          <a:xfrm>
            <a:off x="682625" y="609600"/>
            <a:ext cx="7477125" cy="685800"/>
          </a:xfrm>
        </p:spPr>
        <p:txBody>
          <a:bodyPr/>
          <a:lstStyle/>
          <a:p>
            <a:r>
              <a:rPr lang="de-DE" dirty="0" err="1" smtClean="0"/>
              <a:t>From</a:t>
            </a:r>
            <a:r>
              <a:rPr lang="de-DE" dirty="0" smtClean="0"/>
              <a:t> </a:t>
            </a:r>
            <a:r>
              <a:rPr lang="de-DE" dirty="0" err="1" smtClean="0"/>
              <a:t>Local</a:t>
            </a:r>
            <a:r>
              <a:rPr lang="de-DE" dirty="0" smtClean="0"/>
              <a:t> </a:t>
            </a:r>
            <a:r>
              <a:rPr lang="de-DE" dirty="0" err="1" smtClean="0"/>
              <a:t>to</a:t>
            </a:r>
            <a:r>
              <a:rPr lang="de-DE" dirty="0" smtClean="0"/>
              <a:t> </a:t>
            </a:r>
            <a:br>
              <a:rPr lang="de-DE" dirty="0" smtClean="0"/>
            </a:br>
            <a:r>
              <a:rPr lang="de-DE" dirty="0" smtClean="0"/>
              <a:t>EU-</a:t>
            </a:r>
            <a:r>
              <a:rPr lang="de-DE" dirty="0" err="1" smtClean="0"/>
              <a:t>wide</a:t>
            </a:r>
            <a:r>
              <a:rPr lang="de-DE" dirty="0" smtClean="0"/>
              <a:t> </a:t>
            </a:r>
            <a:br>
              <a:rPr lang="de-DE" dirty="0" smtClean="0"/>
            </a:br>
            <a:r>
              <a:rPr lang="de-DE" dirty="0" smtClean="0"/>
              <a:t>PFB Pattern</a:t>
            </a:r>
            <a:endParaRPr lang="de-DE" dirty="0"/>
          </a:p>
        </p:txBody>
      </p:sp>
      <p:sp>
        <p:nvSpPr>
          <p:cNvPr id="2" name="Textfeld 1"/>
          <p:cNvSpPr txBox="1"/>
          <p:nvPr/>
        </p:nvSpPr>
        <p:spPr>
          <a:xfrm>
            <a:off x="6876256" y="1556792"/>
            <a:ext cx="1763688" cy="338554"/>
          </a:xfrm>
          <a:prstGeom prst="rect">
            <a:avLst/>
          </a:prstGeom>
          <a:noFill/>
        </p:spPr>
        <p:txBody>
          <a:bodyPr wrap="square" rtlCol="0">
            <a:spAutoFit/>
          </a:bodyPr>
          <a:lstStyle/>
          <a:p>
            <a:r>
              <a:rPr lang="de-DE" dirty="0" smtClean="0"/>
              <a:t>HARVESTING</a:t>
            </a:r>
            <a:endParaRPr lang="de-DE" dirty="0"/>
          </a:p>
        </p:txBody>
      </p:sp>
    </p:spTree>
    <p:extLst>
      <p:ext uri="{BB962C8B-B14F-4D97-AF65-F5344CB8AC3E}">
        <p14:creationId xmlns:p14="http://schemas.microsoft.com/office/powerpoint/2010/main" val="204587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Harvesting</a:t>
            </a:r>
            <a:r>
              <a:rPr lang="de-DE" dirty="0"/>
              <a:t> von Metadaten</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1c9a46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7782561" cy="380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754806" y="6074132"/>
            <a:ext cx="4572000" cy="523220"/>
          </a:xfrm>
          <a:prstGeom prst="rect">
            <a:avLst/>
          </a:prstGeom>
        </p:spPr>
        <p:txBody>
          <a:bodyPr>
            <a:spAutoFit/>
          </a:bodyPr>
          <a:lstStyle/>
          <a:p>
            <a:r>
              <a:rPr lang="de-DE" sz="1400" dirty="0">
                <a:hlinkClick r:id="rId4"/>
              </a:rPr>
              <a:t>https://</a:t>
            </a:r>
            <a:r>
              <a:rPr lang="de-DE" sz="1400" dirty="0" smtClean="0">
                <a:hlinkClick r:id="rId4"/>
              </a:rPr>
              <a:t>www.gdi-infotour.de/voraussetzungen-einer-gdi/harvesting-von-metadaten</a:t>
            </a:r>
            <a:r>
              <a:rPr lang="de-DE" sz="1400" dirty="0" smtClean="0"/>
              <a:t> [2020-02-03]</a:t>
            </a:r>
            <a:endParaRPr lang="de-DE" sz="1400" dirty="0"/>
          </a:p>
        </p:txBody>
      </p:sp>
    </p:spTree>
    <p:extLst>
      <p:ext uri="{BB962C8B-B14F-4D97-AF65-F5344CB8AC3E}">
        <p14:creationId xmlns:p14="http://schemas.microsoft.com/office/powerpoint/2010/main" val="3706899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 Service categories</a:t>
            </a:r>
            <a:endParaRPr lang="de-DE" dirty="0"/>
          </a:p>
        </p:txBody>
      </p:sp>
      <p:sp>
        <p:nvSpPr>
          <p:cNvPr id="3" name="Inhaltsplatzhalter 2"/>
          <p:cNvSpPr>
            <a:spLocks noGrp="1"/>
          </p:cNvSpPr>
          <p:nvPr>
            <p:ph idx="1"/>
          </p:nvPr>
        </p:nvSpPr>
        <p:spPr>
          <a:xfrm>
            <a:off x="682625" y="3573016"/>
            <a:ext cx="7478713" cy="2599184"/>
          </a:xfrm>
        </p:spPr>
        <p:txBody>
          <a:bodyPr/>
          <a:lstStyle/>
          <a:p>
            <a:r>
              <a:rPr lang="en-US" b="1" dirty="0"/>
              <a:t>Discovery services</a:t>
            </a:r>
            <a:r>
              <a:rPr lang="en-US" dirty="0"/>
              <a:t>: search for spatial data sets and services on the basis of the content of corresponding metadata, and display the metadata content;</a:t>
            </a:r>
          </a:p>
          <a:p>
            <a:r>
              <a:rPr lang="en-US" b="1" dirty="0"/>
              <a:t>View services</a:t>
            </a:r>
            <a:r>
              <a:rPr lang="en-US" dirty="0"/>
              <a:t>: as a minimum, display, navigate, zoom in/out, pan, or overlay spatial data sets and display legend information and any relevant content of metadata;</a:t>
            </a:r>
          </a:p>
          <a:p>
            <a:r>
              <a:rPr lang="en-US" b="1" dirty="0"/>
              <a:t>Download services</a:t>
            </a:r>
            <a:r>
              <a:rPr lang="en-US" dirty="0"/>
              <a:t>: enabling copies of complete spatial data sets, or of parts of such sets, to be downloaded and where practicable, accessed directly;</a:t>
            </a:r>
            <a:br>
              <a:rPr lang="en-US" dirty="0"/>
            </a:br>
            <a:r>
              <a:rPr lang="en-US" dirty="0"/>
              <a:t>---&gt; Download predefined data sets (atom) or data objects (WFS)</a:t>
            </a:r>
          </a:p>
          <a:p>
            <a:r>
              <a:rPr lang="en-US" b="1" dirty="0"/>
              <a:t>Transformation services (for SRS and Data Models)</a:t>
            </a:r>
            <a:r>
              <a:rPr lang="en-US" dirty="0"/>
              <a:t>, enabling spatial data sets to be transformed with a view to achieving interoperability;</a:t>
            </a:r>
          </a:p>
          <a:p>
            <a:r>
              <a:rPr lang="en-US" b="1" dirty="0"/>
              <a:t>Invoke SD services</a:t>
            </a:r>
            <a:r>
              <a:rPr lang="en-US" dirty="0"/>
              <a:t>: allowing spatial data services to be invoked.</a:t>
            </a:r>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AutoShape 2"/>
          <p:cNvSpPr>
            <a:spLocks noChangeArrowheads="1"/>
          </p:cNvSpPr>
          <p:nvPr/>
        </p:nvSpPr>
        <p:spPr bwMode="auto">
          <a:xfrm>
            <a:off x="1265560" y="2845817"/>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Discovery Service</a:t>
            </a:r>
          </a:p>
        </p:txBody>
      </p:sp>
      <p:sp>
        <p:nvSpPr>
          <p:cNvPr id="6" name="AutoShape 3"/>
          <p:cNvSpPr>
            <a:spLocks noChangeArrowheads="1"/>
          </p:cNvSpPr>
          <p:nvPr/>
        </p:nvSpPr>
        <p:spPr bwMode="auto">
          <a:xfrm rot="-5400000">
            <a:off x="3419798" y="-603821"/>
            <a:ext cx="1728788" cy="6192837"/>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62100" indent="-228600">
              <a:defRPr>
                <a:solidFill>
                  <a:schemeClr val="tx1"/>
                </a:solidFill>
                <a:latin typeface="Arial" pitchFamily="34" charset="0"/>
              </a:defRPr>
            </a:lvl4pPr>
            <a:lvl5pPr marL="1981200" indent="-228600">
              <a:defRPr>
                <a:solidFill>
                  <a:schemeClr val="tx1"/>
                </a:solidFill>
                <a:latin typeface="Arial" pitchFamily="34" charset="0"/>
              </a:defRPr>
            </a:lvl5pPr>
            <a:lvl6pPr marL="2438400" indent="-228600" fontAlgn="base">
              <a:spcBef>
                <a:spcPct val="0"/>
              </a:spcBef>
              <a:spcAft>
                <a:spcPct val="0"/>
              </a:spcAft>
              <a:defRPr>
                <a:solidFill>
                  <a:schemeClr val="tx1"/>
                </a:solidFill>
                <a:latin typeface="Arial" pitchFamily="34" charset="0"/>
              </a:defRPr>
            </a:lvl6pPr>
            <a:lvl7pPr marL="2895600" indent="-228600" fontAlgn="base">
              <a:spcBef>
                <a:spcPct val="0"/>
              </a:spcBef>
              <a:spcAft>
                <a:spcPct val="0"/>
              </a:spcAft>
              <a:defRPr>
                <a:solidFill>
                  <a:schemeClr val="tx1"/>
                </a:solidFill>
                <a:latin typeface="Arial" pitchFamily="34" charset="0"/>
              </a:defRPr>
            </a:lvl7pPr>
            <a:lvl8pPr marL="3352800" indent="-228600" fontAlgn="base">
              <a:spcBef>
                <a:spcPct val="0"/>
              </a:spcBef>
              <a:spcAft>
                <a:spcPct val="0"/>
              </a:spcAft>
              <a:defRPr>
                <a:solidFill>
                  <a:schemeClr val="tx1"/>
                </a:solidFill>
                <a:latin typeface="Arial" pitchFamily="34" charset="0"/>
              </a:defRPr>
            </a:lvl8pPr>
            <a:lvl9pPr marL="3810000" indent="-228600" fontAlgn="base">
              <a:spcBef>
                <a:spcPct val="0"/>
              </a:spcBef>
              <a:spcAft>
                <a:spcPct val="0"/>
              </a:spcAft>
              <a:defRPr>
                <a:solidFill>
                  <a:schemeClr val="tx1"/>
                </a:solidFill>
                <a:latin typeface="Arial" pitchFamily="34" charset="0"/>
              </a:defRPr>
            </a:lvl9pPr>
          </a:lstStyle>
          <a:p>
            <a:pPr algn="ctr">
              <a:spcBef>
                <a:spcPct val="50000"/>
              </a:spcBef>
            </a:pPr>
            <a:r>
              <a:rPr lang="de-DE" altLang="de-DE" b="1">
                <a:solidFill>
                  <a:srgbClr val="29496B"/>
                </a:solidFill>
              </a:rPr>
              <a:t>DT NS</a:t>
            </a:r>
          </a:p>
        </p:txBody>
      </p:sp>
      <p:sp>
        <p:nvSpPr>
          <p:cNvPr id="7" name="Line 4"/>
          <p:cNvSpPr>
            <a:spLocks noChangeShapeType="1"/>
          </p:cNvSpPr>
          <p:nvPr/>
        </p:nvSpPr>
        <p:spPr bwMode="auto">
          <a:xfrm flipV="1">
            <a:off x="1911673" y="2564829"/>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 name="AutoShape 5"/>
          <p:cNvSpPr>
            <a:spLocks noChangeArrowheads="1"/>
          </p:cNvSpPr>
          <p:nvPr/>
        </p:nvSpPr>
        <p:spPr bwMode="auto">
          <a:xfrm>
            <a:off x="683568" y="2637854"/>
            <a:ext cx="6263655" cy="142875"/>
          </a:xfrm>
          <a:prstGeom prst="roundRect">
            <a:avLst>
              <a:gd name="adj" fmla="val 16667"/>
            </a:avLst>
          </a:prstGeom>
          <a:solidFill>
            <a:srgbClr val="FFCC66"/>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de-DE" sz="1000"/>
              <a:t>GeoRM layers</a:t>
            </a:r>
          </a:p>
        </p:txBody>
      </p:sp>
      <p:grpSp>
        <p:nvGrpSpPr>
          <p:cNvPr id="9" name="Group 6"/>
          <p:cNvGrpSpPr>
            <a:grpSpLocks/>
          </p:cNvGrpSpPr>
          <p:nvPr/>
        </p:nvGrpSpPr>
        <p:grpSpPr bwMode="auto">
          <a:xfrm>
            <a:off x="1875160" y="2494979"/>
            <a:ext cx="69850" cy="141288"/>
            <a:chOff x="861" y="1118"/>
            <a:chExt cx="44" cy="89"/>
          </a:xfrm>
        </p:grpSpPr>
        <p:sp>
          <p:nvSpPr>
            <p:cNvPr id="10" name="Line 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 name="Oval 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2" name="Group 9"/>
          <p:cNvGrpSpPr>
            <a:grpSpLocks/>
          </p:cNvGrpSpPr>
          <p:nvPr/>
        </p:nvGrpSpPr>
        <p:grpSpPr bwMode="auto">
          <a:xfrm>
            <a:off x="3748410" y="2494979"/>
            <a:ext cx="69850" cy="141288"/>
            <a:chOff x="861" y="1118"/>
            <a:chExt cx="44" cy="89"/>
          </a:xfrm>
        </p:grpSpPr>
        <p:sp>
          <p:nvSpPr>
            <p:cNvPr id="13" name="Line 1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 name="Oval 1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5" name="Group 12"/>
          <p:cNvGrpSpPr>
            <a:grpSpLocks/>
          </p:cNvGrpSpPr>
          <p:nvPr/>
        </p:nvGrpSpPr>
        <p:grpSpPr bwMode="auto">
          <a:xfrm>
            <a:off x="4467548" y="2494979"/>
            <a:ext cx="69850" cy="141288"/>
            <a:chOff x="861" y="1118"/>
            <a:chExt cx="44" cy="89"/>
          </a:xfrm>
        </p:grpSpPr>
        <p:sp>
          <p:nvSpPr>
            <p:cNvPr id="16"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7"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8" name="Group 15"/>
          <p:cNvGrpSpPr>
            <a:grpSpLocks/>
          </p:cNvGrpSpPr>
          <p:nvPr/>
        </p:nvGrpSpPr>
        <p:grpSpPr bwMode="auto">
          <a:xfrm>
            <a:off x="5259710" y="2494979"/>
            <a:ext cx="69850" cy="141288"/>
            <a:chOff x="861" y="1118"/>
            <a:chExt cx="44" cy="89"/>
          </a:xfrm>
        </p:grpSpPr>
        <p:sp>
          <p:nvSpPr>
            <p:cNvPr id="19" name="Line 16"/>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0" name="Oval 17"/>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21" name="Group 18"/>
          <p:cNvGrpSpPr>
            <a:grpSpLocks/>
          </p:cNvGrpSpPr>
          <p:nvPr/>
        </p:nvGrpSpPr>
        <p:grpSpPr bwMode="auto">
          <a:xfrm>
            <a:off x="5980435" y="2494979"/>
            <a:ext cx="69850" cy="141288"/>
            <a:chOff x="861" y="1118"/>
            <a:chExt cx="44" cy="89"/>
          </a:xfrm>
        </p:grpSpPr>
        <p:sp>
          <p:nvSpPr>
            <p:cNvPr id="22" name="Line 1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3" name="Oval 2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4" name="Line 21"/>
          <p:cNvSpPr>
            <a:spLocks noChangeShapeType="1"/>
          </p:cNvSpPr>
          <p:nvPr/>
        </p:nvSpPr>
        <p:spPr bwMode="auto">
          <a:xfrm rot="16200000" flipH="1" flipV="1">
            <a:off x="5868516" y="2924398"/>
            <a:ext cx="287338" cy="0"/>
          </a:xfrm>
          <a:prstGeom prst="line">
            <a:avLst/>
          </a:prstGeom>
          <a:noFill/>
          <a:ln w="19050">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AutoShape 22"/>
          <p:cNvSpPr>
            <a:spLocks noChangeArrowheads="1"/>
          </p:cNvSpPr>
          <p:nvPr/>
        </p:nvSpPr>
        <p:spPr bwMode="auto">
          <a:xfrm>
            <a:off x="5723260"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err="1"/>
              <a:t>InvokeSD</a:t>
            </a:r>
            <a:r>
              <a:rPr lang="en-US" altLang="de-DE" sz="1000" dirty="0"/>
              <a:t/>
            </a:r>
            <a:br>
              <a:rPr lang="en-US" altLang="de-DE" sz="1000" dirty="0"/>
            </a:br>
            <a:r>
              <a:rPr lang="en-US" altLang="de-DE" sz="1000" dirty="0"/>
              <a:t>Service</a:t>
            </a:r>
          </a:p>
        </p:txBody>
      </p:sp>
      <p:sp>
        <p:nvSpPr>
          <p:cNvPr id="26" name="Line 23"/>
          <p:cNvSpPr>
            <a:spLocks noChangeShapeType="1"/>
          </p:cNvSpPr>
          <p:nvPr/>
        </p:nvSpPr>
        <p:spPr bwMode="auto">
          <a:xfrm rot="16200000" flipH="1" flipV="1">
            <a:off x="5255741" y="2816448"/>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AutoShape 24"/>
          <p:cNvSpPr>
            <a:spLocks noChangeArrowheads="1"/>
          </p:cNvSpPr>
          <p:nvPr/>
        </p:nvSpPr>
        <p:spPr bwMode="auto">
          <a:xfrm>
            <a:off x="5004123" y="2852167"/>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a:t>Transf. </a:t>
            </a:r>
          </a:p>
          <a:p>
            <a:pPr algn="ctr"/>
            <a:r>
              <a:rPr lang="en-US" altLang="de-DE" sz="1000" dirty="0"/>
              <a:t>Service</a:t>
            </a:r>
          </a:p>
        </p:txBody>
      </p:sp>
      <p:sp>
        <p:nvSpPr>
          <p:cNvPr id="28" name="Line 25"/>
          <p:cNvSpPr>
            <a:spLocks noChangeShapeType="1"/>
          </p:cNvSpPr>
          <p:nvPr/>
        </p:nvSpPr>
        <p:spPr bwMode="auto">
          <a:xfrm rot="16200000" flipH="1" flipV="1">
            <a:off x="4461991" y="2818036"/>
            <a:ext cx="74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Line 26"/>
          <p:cNvSpPr>
            <a:spLocks noChangeShapeType="1"/>
          </p:cNvSpPr>
          <p:nvPr/>
        </p:nvSpPr>
        <p:spPr bwMode="auto">
          <a:xfrm rot="16200000" flipH="1" flipV="1">
            <a:off x="3744441" y="2816448"/>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AutoShape 27"/>
          <p:cNvSpPr>
            <a:spLocks noChangeArrowheads="1"/>
          </p:cNvSpPr>
          <p:nvPr/>
        </p:nvSpPr>
        <p:spPr bwMode="auto">
          <a:xfrm>
            <a:off x="3491235"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View</a:t>
            </a:r>
            <a:br>
              <a:rPr lang="en-US" altLang="de-DE" sz="1000"/>
            </a:br>
            <a:r>
              <a:rPr lang="en-US" altLang="de-DE" sz="1000"/>
              <a:t>Service</a:t>
            </a:r>
          </a:p>
        </p:txBody>
      </p:sp>
      <p:sp>
        <p:nvSpPr>
          <p:cNvPr id="31" name="AutoShape 28"/>
          <p:cNvSpPr>
            <a:spLocks noChangeArrowheads="1"/>
          </p:cNvSpPr>
          <p:nvPr/>
        </p:nvSpPr>
        <p:spPr bwMode="auto">
          <a:xfrm>
            <a:off x="4211960"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a:t>Download</a:t>
            </a:r>
            <a:br>
              <a:rPr lang="en-US" altLang="de-DE" sz="1000" dirty="0"/>
            </a:br>
            <a:r>
              <a:rPr lang="en-US" altLang="de-DE" sz="1000" dirty="0"/>
              <a:t>Service</a:t>
            </a:r>
          </a:p>
        </p:txBody>
      </p:sp>
      <p:sp>
        <p:nvSpPr>
          <p:cNvPr id="32" name="Line 34"/>
          <p:cNvSpPr>
            <a:spLocks noChangeShapeType="1"/>
          </p:cNvSpPr>
          <p:nvPr/>
        </p:nvSpPr>
        <p:spPr bwMode="auto">
          <a:xfrm rot="16200000" flipH="1" flipV="1">
            <a:off x="1470348"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35"/>
          <p:cNvSpPr>
            <a:spLocks noChangeShapeType="1"/>
          </p:cNvSpPr>
          <p:nvPr/>
        </p:nvSpPr>
        <p:spPr bwMode="auto">
          <a:xfrm rot="16200000" flipH="1" flipV="1">
            <a:off x="367221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36"/>
          <p:cNvSpPr>
            <a:spLocks noChangeShapeType="1"/>
          </p:cNvSpPr>
          <p:nvPr/>
        </p:nvSpPr>
        <p:spPr bwMode="auto">
          <a:xfrm rot="16200000" flipH="1" flipV="1">
            <a:off x="4391348"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Line 37"/>
          <p:cNvSpPr>
            <a:spLocks noChangeShapeType="1"/>
          </p:cNvSpPr>
          <p:nvPr/>
        </p:nvSpPr>
        <p:spPr bwMode="auto">
          <a:xfrm rot="16200000" flipH="1" flipV="1">
            <a:off x="518351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38"/>
          <p:cNvSpPr>
            <a:spLocks noChangeShapeType="1"/>
          </p:cNvSpPr>
          <p:nvPr/>
        </p:nvSpPr>
        <p:spPr bwMode="auto">
          <a:xfrm rot="16200000" flipH="1" flipV="1">
            <a:off x="5904235"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AutoShape 39"/>
          <p:cNvSpPr>
            <a:spLocks noChangeArrowheads="1"/>
          </p:cNvSpPr>
          <p:nvPr/>
        </p:nvSpPr>
        <p:spPr bwMode="auto">
          <a:xfrm>
            <a:off x="3491235" y="1988567"/>
            <a:ext cx="2736850" cy="287337"/>
          </a:xfrm>
          <a:prstGeom prst="roundRect">
            <a:avLst>
              <a:gd name="adj" fmla="val 16667"/>
            </a:avLst>
          </a:prstGeom>
          <a:solidFill>
            <a:srgbClr val="FFFF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de-DE" sz="1200"/>
              <a:t>Bind</a:t>
            </a:r>
          </a:p>
        </p:txBody>
      </p:sp>
      <p:sp>
        <p:nvSpPr>
          <p:cNvPr id="38" name="Line 40"/>
          <p:cNvSpPr>
            <a:spLocks noChangeShapeType="1"/>
          </p:cNvSpPr>
          <p:nvPr/>
        </p:nvSpPr>
        <p:spPr bwMode="auto">
          <a:xfrm>
            <a:off x="2554610" y="2131442"/>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9" name="Line 41"/>
          <p:cNvSpPr>
            <a:spLocks noChangeShapeType="1"/>
          </p:cNvSpPr>
          <p:nvPr/>
        </p:nvSpPr>
        <p:spPr bwMode="auto">
          <a:xfrm flipV="1">
            <a:off x="4859660" y="177266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0" name="Line 42"/>
          <p:cNvSpPr>
            <a:spLocks noChangeShapeType="1"/>
          </p:cNvSpPr>
          <p:nvPr/>
        </p:nvSpPr>
        <p:spPr bwMode="auto">
          <a:xfrm flipH="1">
            <a:off x="2267273" y="1772667"/>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1" name="Line 43"/>
          <p:cNvSpPr>
            <a:spLocks noChangeShapeType="1"/>
          </p:cNvSpPr>
          <p:nvPr/>
        </p:nvSpPr>
        <p:spPr bwMode="auto">
          <a:xfrm>
            <a:off x="1043310" y="213144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2" name="Line 44"/>
          <p:cNvSpPr>
            <a:spLocks noChangeShapeType="1"/>
          </p:cNvSpPr>
          <p:nvPr/>
        </p:nvSpPr>
        <p:spPr bwMode="auto">
          <a:xfrm>
            <a:off x="6228085" y="213144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 name="AutoShape 45"/>
          <p:cNvSpPr>
            <a:spLocks noChangeArrowheads="1"/>
          </p:cNvSpPr>
          <p:nvPr/>
        </p:nvSpPr>
        <p:spPr bwMode="auto">
          <a:xfrm>
            <a:off x="1979935" y="1988567"/>
            <a:ext cx="576263" cy="287337"/>
          </a:xfrm>
          <a:prstGeom prst="roundRect">
            <a:avLst>
              <a:gd name="adj" fmla="val 16667"/>
            </a:avLst>
          </a:prstGeom>
          <a:solidFill>
            <a:srgbClr val="FFFF99"/>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de-DE" sz="1200"/>
              <a:t>Find</a:t>
            </a:r>
          </a:p>
        </p:txBody>
      </p:sp>
      <p:sp>
        <p:nvSpPr>
          <p:cNvPr id="44" name="AutoShape 46"/>
          <p:cNvSpPr>
            <a:spLocks noChangeArrowheads="1"/>
          </p:cNvSpPr>
          <p:nvPr/>
        </p:nvSpPr>
        <p:spPr bwMode="auto">
          <a:xfrm>
            <a:off x="1257623" y="1988567"/>
            <a:ext cx="577850" cy="287337"/>
          </a:xfrm>
          <a:prstGeom prst="roundRect">
            <a:avLst>
              <a:gd name="adj" fmla="val 16667"/>
            </a:avLst>
          </a:prstGeom>
          <a:solidFill>
            <a:srgbClr val="FFFFCC"/>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62100" indent="-228600">
              <a:defRPr>
                <a:solidFill>
                  <a:schemeClr val="tx1"/>
                </a:solidFill>
                <a:latin typeface="Arial" pitchFamily="34" charset="0"/>
              </a:defRPr>
            </a:lvl4pPr>
            <a:lvl5pPr marL="1981200" indent="-228600">
              <a:defRPr>
                <a:solidFill>
                  <a:schemeClr val="tx1"/>
                </a:solidFill>
                <a:latin typeface="Arial" pitchFamily="34" charset="0"/>
              </a:defRPr>
            </a:lvl5pPr>
            <a:lvl6pPr marL="2438400" indent="-228600" fontAlgn="base">
              <a:spcBef>
                <a:spcPct val="0"/>
              </a:spcBef>
              <a:spcAft>
                <a:spcPct val="0"/>
              </a:spcAft>
              <a:defRPr>
                <a:solidFill>
                  <a:schemeClr val="tx1"/>
                </a:solidFill>
                <a:latin typeface="Arial" pitchFamily="34" charset="0"/>
              </a:defRPr>
            </a:lvl6pPr>
            <a:lvl7pPr marL="2895600" indent="-228600" fontAlgn="base">
              <a:spcBef>
                <a:spcPct val="0"/>
              </a:spcBef>
              <a:spcAft>
                <a:spcPct val="0"/>
              </a:spcAft>
              <a:defRPr>
                <a:solidFill>
                  <a:schemeClr val="tx1"/>
                </a:solidFill>
                <a:latin typeface="Arial" pitchFamily="34" charset="0"/>
              </a:defRPr>
            </a:lvl7pPr>
            <a:lvl8pPr marL="3352800" indent="-228600" fontAlgn="base">
              <a:spcBef>
                <a:spcPct val="0"/>
              </a:spcBef>
              <a:spcAft>
                <a:spcPct val="0"/>
              </a:spcAft>
              <a:defRPr>
                <a:solidFill>
                  <a:schemeClr val="tx1"/>
                </a:solidFill>
                <a:latin typeface="Arial" pitchFamily="34" charset="0"/>
              </a:defRPr>
            </a:lvl8pPr>
            <a:lvl9pPr marL="38100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de-DE" sz="1200"/>
              <a:t>Publish</a:t>
            </a:r>
          </a:p>
        </p:txBody>
      </p:sp>
      <p:sp>
        <p:nvSpPr>
          <p:cNvPr id="45" name="Line 47"/>
          <p:cNvSpPr>
            <a:spLocks noChangeShapeType="1"/>
          </p:cNvSpPr>
          <p:nvPr/>
        </p:nvSpPr>
        <p:spPr bwMode="auto">
          <a:xfrm>
            <a:off x="1835473" y="2131442"/>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6" name="Line 48"/>
          <p:cNvSpPr>
            <a:spLocks noChangeShapeType="1"/>
          </p:cNvSpPr>
          <p:nvPr/>
        </p:nvSpPr>
        <p:spPr bwMode="auto">
          <a:xfrm rot="16200000" flipH="1" flipV="1">
            <a:off x="215456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 name="Line 49"/>
          <p:cNvSpPr>
            <a:spLocks noChangeShapeType="1"/>
          </p:cNvSpPr>
          <p:nvPr/>
        </p:nvSpPr>
        <p:spPr bwMode="auto">
          <a:xfrm flipV="1">
            <a:off x="2267273" y="1772667"/>
            <a:ext cx="0" cy="215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8" name="Rechteck 47"/>
          <p:cNvSpPr/>
          <p:nvPr/>
        </p:nvSpPr>
        <p:spPr>
          <a:xfrm rot="16200000">
            <a:off x="6122692" y="2784795"/>
            <a:ext cx="5509958" cy="461665"/>
          </a:xfrm>
          <a:prstGeom prst="rect">
            <a:avLst/>
          </a:prstGeom>
        </p:spPr>
        <p:txBody>
          <a:bodyPr wrap="square">
            <a:spAutoFit/>
          </a:bodyPr>
          <a:lstStyle/>
          <a:p>
            <a:r>
              <a:rPr lang="de-DE" sz="1200" smtClean="0"/>
              <a:t>Modifiied after: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graham.vowles@ordnancesurvey.co.uk</a:t>
            </a:r>
          </a:p>
        </p:txBody>
      </p:sp>
    </p:spTree>
    <p:extLst>
      <p:ext uri="{BB962C8B-B14F-4D97-AF65-F5344CB8AC3E}">
        <p14:creationId xmlns:p14="http://schemas.microsoft.com/office/powerpoint/2010/main" val="2988093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Dienstkategorien</a:t>
            </a:r>
            <a:endParaRPr lang="de-DE"/>
          </a:p>
        </p:txBody>
      </p:sp>
      <p:sp>
        <p:nvSpPr>
          <p:cNvPr id="3" name="Inhaltsplatzhalter 2"/>
          <p:cNvSpPr>
            <a:spLocks noGrp="1"/>
          </p:cNvSpPr>
          <p:nvPr>
            <p:ph idx="1"/>
          </p:nvPr>
        </p:nvSpPr>
        <p:spPr/>
        <p:txBody>
          <a:bodyPr/>
          <a:lstStyle/>
          <a:p>
            <a:pPr marL="0" indent="0" hangingPunct="0">
              <a:buNone/>
            </a:pPr>
            <a:r>
              <a:rPr lang="de-DE" dirty="0"/>
              <a:t>Im Artikel 11(1) der </a:t>
            </a:r>
            <a:r>
              <a:rPr lang="de-DE" dirty="0" smtClean="0"/>
              <a:t>INSPIRE-</a:t>
            </a:r>
            <a:r>
              <a:rPr lang="de-DE" dirty="0" err="1" smtClean="0"/>
              <a:t>Directive</a:t>
            </a:r>
            <a:r>
              <a:rPr lang="de-DE" dirty="0" smtClean="0"/>
              <a:t> [1</a:t>
            </a:r>
            <a:r>
              <a:rPr lang="de-DE" dirty="0"/>
              <a:t>] </a:t>
            </a:r>
            <a:r>
              <a:rPr lang="de-DE" dirty="0" smtClean="0"/>
              <a:t>werden </a:t>
            </a:r>
            <a:r>
              <a:rPr lang="de-DE" dirty="0"/>
              <a:t>diese Dienste detaillierter folgendermaßen beschrieben</a:t>
            </a:r>
            <a:r>
              <a:rPr lang="de-DE" dirty="0" smtClean="0"/>
              <a:t>:</a:t>
            </a:r>
          </a:p>
          <a:p>
            <a:pPr lvl="0" hangingPunct="0"/>
            <a:r>
              <a:rPr lang="de-DE" b="1" dirty="0" smtClean="0"/>
              <a:t>Suchdienste</a:t>
            </a:r>
            <a:r>
              <a:rPr lang="de-DE" dirty="0"/>
              <a:t>: ermöglichen es, auf der Grundlage des Inhalts entsprechender Metadaten nach Geodatensätzen und -diensten zu suchen und den Inhalt der Metadaten anzuzeigen;</a:t>
            </a:r>
          </a:p>
          <a:p>
            <a:pPr lvl="0" hangingPunct="0"/>
            <a:r>
              <a:rPr lang="de-DE" b="1" dirty="0" smtClean="0"/>
              <a:t>Darstellungsdienste</a:t>
            </a:r>
            <a:r>
              <a:rPr lang="de-DE" dirty="0" smtClean="0"/>
              <a:t>: ermöglichen es zumindest, </a:t>
            </a:r>
            <a:r>
              <a:rPr lang="de-DE" dirty="0"/>
              <a:t>darstellbare Geodatensätze anzuzeigen, in ihnen zu navigieren, sie zu vergrößern/verkleinern, zu verschieben, Daten zu überlagern sowie Informationen aus Legenden und sonstige relevante Inhalte von Metadaten anzuzeigen;</a:t>
            </a:r>
          </a:p>
          <a:p>
            <a:pPr lvl="0" hangingPunct="0"/>
            <a:r>
              <a:rPr lang="de-DE" b="1" dirty="0"/>
              <a:t>Download-Dienste</a:t>
            </a:r>
            <a:r>
              <a:rPr lang="de-DE" dirty="0"/>
              <a:t>: </a:t>
            </a:r>
            <a:r>
              <a:rPr lang="de-DE" dirty="0" smtClean="0"/>
              <a:t>ermöglichen das </a:t>
            </a:r>
            <a:r>
              <a:rPr lang="de-DE" dirty="0"/>
              <a:t>Herunterladen von und, wenn durchführbar, den direkten Zugriff auf Kopien vollständiger Geodatensätze oder Teile solcher </a:t>
            </a:r>
            <a:r>
              <a:rPr lang="de-DE" dirty="0" smtClean="0"/>
              <a:t>Sätze; </a:t>
            </a:r>
          </a:p>
          <a:p>
            <a:pPr lvl="0" hangingPunct="0"/>
            <a:r>
              <a:rPr lang="de-DE" b="1" dirty="0" smtClean="0"/>
              <a:t>Transformationsdienste</a:t>
            </a:r>
            <a:r>
              <a:rPr lang="de-DE" dirty="0" smtClean="0"/>
              <a:t>: </a:t>
            </a:r>
            <a:r>
              <a:rPr lang="de-DE" dirty="0"/>
              <a:t>zur Umwandlung von Geodatensätzen, um Interoperabilität zu erreichen</a:t>
            </a:r>
            <a:r>
              <a:rPr lang="de-DE" dirty="0" smtClean="0"/>
              <a:t>;[2]</a:t>
            </a:r>
            <a:endParaRPr lang="de-DE" dirty="0"/>
          </a:p>
          <a:p>
            <a:pPr lvl="0" hangingPunct="0"/>
            <a:r>
              <a:rPr lang="de-DE" b="1" dirty="0"/>
              <a:t>Dienste zum Abrufen von Geodatendiensten</a:t>
            </a:r>
            <a:r>
              <a:rPr lang="de-DE" dirty="0"/>
              <a:t>.</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755576" y="5929535"/>
            <a:ext cx="8136904" cy="523220"/>
          </a:xfrm>
          <a:prstGeom prst="rect">
            <a:avLst/>
          </a:prstGeom>
        </p:spPr>
        <p:txBody>
          <a:bodyPr wrap="square">
            <a:spAutoFit/>
          </a:bodyPr>
          <a:lstStyle/>
          <a:p>
            <a:pPr marL="0" indent="0" hangingPunct="0">
              <a:buNone/>
            </a:pPr>
            <a:r>
              <a:rPr lang="de-DE" sz="1400" dirty="0" smtClean="0"/>
              <a:t>[1] </a:t>
            </a:r>
            <a:r>
              <a:rPr lang="de-DE" sz="1400" dirty="0" smtClean="0">
                <a:hlinkClick r:id="rId2"/>
              </a:rPr>
              <a:t>http</a:t>
            </a:r>
            <a:r>
              <a:rPr lang="de-DE" sz="1400" dirty="0">
                <a:hlinkClick r:id="rId2"/>
              </a:rPr>
              <a:t>://eur-lex.europa.eu/legal-content/DE/TXT/PDF/?</a:t>
            </a:r>
            <a:r>
              <a:rPr lang="de-DE" sz="1400" dirty="0" smtClean="0">
                <a:hlinkClick r:id="rId2"/>
              </a:rPr>
              <a:t>uri=CELEX:32007L0002&amp;from=EN</a:t>
            </a:r>
            <a:endParaRPr lang="de-DE" sz="1400" dirty="0" smtClean="0"/>
          </a:p>
          <a:p>
            <a:pPr marL="0" indent="0" hangingPunct="0">
              <a:buNone/>
            </a:pPr>
            <a:r>
              <a:rPr lang="de-DE" sz="1400" dirty="0" smtClean="0"/>
              <a:t>[2] Ein </a:t>
            </a:r>
            <a:r>
              <a:rPr lang="de-DE" sz="1400" dirty="0"/>
              <a:t>Beispiel dazu: https://geodaesie.info/zfv/heftbeitrag/3170</a:t>
            </a:r>
          </a:p>
        </p:txBody>
      </p:sp>
    </p:spTree>
    <p:extLst>
      <p:ext uri="{BB962C8B-B14F-4D97-AF65-F5344CB8AC3E}">
        <p14:creationId xmlns:p14="http://schemas.microsoft.com/office/powerpoint/2010/main" val="139513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de-DE" sz="3600" dirty="0">
                <a:solidFill>
                  <a:schemeClr val="tx1"/>
                </a:solidFill>
              </a:rPr>
              <a:t>INSPIRE Network Services Architecture</a:t>
            </a:r>
          </a:p>
        </p:txBody>
      </p:sp>
      <p:sp>
        <p:nvSpPr>
          <p:cNvPr id="25603" name="Rectangle 3"/>
          <p:cNvSpPr>
            <a:spLocks noGrp="1" noChangeArrowheads="1"/>
          </p:cNvSpPr>
          <p:nvPr>
            <p:ph type="body" idx="1"/>
          </p:nvPr>
        </p:nvSpPr>
        <p:spPr/>
        <p:txBody>
          <a:bodyPr/>
          <a:lstStyle/>
          <a:p>
            <a:pPr>
              <a:lnSpc>
                <a:spcPct val="90000"/>
              </a:lnSpc>
            </a:pPr>
            <a:r>
              <a:rPr lang="en-GB" altLang="de-DE" dirty="0"/>
              <a:t>Provides more detail than the INSPIRE Technical Architecture – Overview document</a:t>
            </a:r>
          </a:p>
          <a:p>
            <a:pPr>
              <a:lnSpc>
                <a:spcPct val="90000"/>
              </a:lnSpc>
            </a:pPr>
            <a:r>
              <a:rPr lang="en-GB" altLang="de-DE" dirty="0"/>
              <a:t>Follows Services Oriented Architecture principles</a:t>
            </a:r>
          </a:p>
          <a:p>
            <a:pPr>
              <a:lnSpc>
                <a:spcPct val="90000"/>
              </a:lnSpc>
            </a:pPr>
            <a:r>
              <a:rPr lang="en-GB" altLang="de-DE" dirty="0"/>
              <a:t>Provides the Architecture within which all INSPIRE Services will be implemented – </a:t>
            </a:r>
            <a:r>
              <a:rPr lang="en-GB" altLang="de-DE" dirty="0" err="1"/>
              <a:t>ie</a:t>
            </a:r>
            <a:r>
              <a:rPr lang="en-GB" altLang="de-DE" dirty="0"/>
              <a:t> the context for INSPIRE Network Services Implementing Rules</a:t>
            </a:r>
          </a:p>
          <a:p>
            <a:pPr>
              <a:lnSpc>
                <a:spcPct val="90000"/>
              </a:lnSpc>
            </a:pPr>
            <a:endParaRPr lang="en-GB" altLang="de-DE" dirty="0"/>
          </a:p>
        </p:txBody>
      </p:sp>
      <p:sp>
        <p:nvSpPr>
          <p:cNvPr id="4" name="Rechteck 3"/>
          <p:cNvSpPr/>
          <p:nvPr/>
        </p:nvSpPr>
        <p:spPr>
          <a:xfrm rot="16200000">
            <a:off x="6131775" y="3566095"/>
            <a:ext cx="5377393" cy="461665"/>
          </a:xfrm>
          <a:prstGeom prst="rect">
            <a:avLst/>
          </a:prstGeom>
        </p:spPr>
        <p:txBody>
          <a:bodyPr wrap="square">
            <a:spAutoFit/>
          </a:bodyPr>
          <a:lstStyle/>
          <a:p>
            <a:r>
              <a:rPr lang="de-DE" sz="1200" smtClean="0"/>
              <a:t>Source (modified):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graham.vowles@ordnancesurvey.co.uk</a:t>
            </a:r>
          </a:p>
        </p:txBody>
      </p:sp>
      <p:grpSp>
        <p:nvGrpSpPr>
          <p:cNvPr id="6" name="Gruppieren 5"/>
          <p:cNvGrpSpPr/>
          <p:nvPr/>
        </p:nvGrpSpPr>
        <p:grpSpPr>
          <a:xfrm>
            <a:off x="467865" y="2780928"/>
            <a:ext cx="8352607" cy="3960018"/>
            <a:chOff x="323850" y="1773238"/>
            <a:chExt cx="8352607" cy="3960018"/>
          </a:xfrm>
        </p:grpSpPr>
        <p:sp>
          <p:nvSpPr>
            <p:cNvPr id="7" name="AutoShape 2"/>
            <p:cNvSpPr>
              <a:spLocks noChangeArrowheads="1"/>
            </p:cNvSpPr>
            <p:nvPr/>
          </p:nvSpPr>
          <p:spPr bwMode="auto">
            <a:xfrm>
              <a:off x="1258888" y="4162425"/>
              <a:ext cx="1296987"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r>
                <a:rPr lang="en-US" altLang="de-DE" sz="1000"/>
                <a:t>Registers</a:t>
              </a:r>
            </a:p>
          </p:txBody>
        </p:sp>
        <p:sp>
          <p:nvSpPr>
            <p:cNvPr id="8" name="AutoShape 3"/>
            <p:cNvSpPr>
              <a:spLocks noChangeArrowheads="1"/>
            </p:cNvSpPr>
            <p:nvPr/>
          </p:nvSpPr>
          <p:spPr bwMode="auto">
            <a:xfrm>
              <a:off x="2771775" y="4162425"/>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Service </a:t>
              </a:r>
            </a:p>
            <a:p>
              <a:pPr algn="ctr"/>
              <a:r>
                <a:rPr lang="en-US" altLang="de-DE" sz="1000"/>
                <a:t>Metadata</a:t>
              </a:r>
            </a:p>
          </p:txBody>
        </p:sp>
        <p:sp>
          <p:nvSpPr>
            <p:cNvPr id="9" name="AutoShape 4"/>
            <p:cNvSpPr>
              <a:spLocks noChangeArrowheads="1"/>
            </p:cNvSpPr>
            <p:nvPr/>
          </p:nvSpPr>
          <p:spPr bwMode="auto">
            <a:xfrm>
              <a:off x="3492500" y="4162425"/>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dirty="0"/>
                <a:t>Data Set </a:t>
              </a:r>
            </a:p>
            <a:p>
              <a:pPr algn="ctr"/>
              <a:r>
                <a:rPr lang="en-US" altLang="de-DE" sz="1000" dirty="0"/>
                <a:t>Metadata</a:t>
              </a:r>
            </a:p>
          </p:txBody>
        </p:sp>
        <p:sp>
          <p:nvSpPr>
            <p:cNvPr id="10" name="Line 5"/>
            <p:cNvSpPr>
              <a:spLocks noChangeShapeType="1"/>
            </p:cNvSpPr>
            <p:nvPr/>
          </p:nvSpPr>
          <p:spPr bwMode="auto">
            <a:xfrm rot="16200000" flipH="1" flipV="1">
              <a:off x="3455988"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6"/>
            <p:cNvSpPr>
              <a:spLocks noChangeShapeType="1"/>
            </p:cNvSpPr>
            <p:nvPr/>
          </p:nvSpPr>
          <p:spPr bwMode="auto">
            <a:xfrm rot="16200000" flipH="1" flipV="1">
              <a:off x="2735263"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7"/>
            <p:cNvSpPr>
              <a:spLocks noChangeShapeType="1"/>
            </p:cNvSpPr>
            <p:nvPr/>
          </p:nvSpPr>
          <p:spPr bwMode="auto">
            <a:xfrm rot="16200000" flipH="1" flipV="1">
              <a:off x="1584325"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AutoShape 8"/>
            <p:cNvSpPr>
              <a:spLocks noChangeArrowheads="1"/>
            </p:cNvSpPr>
            <p:nvPr/>
          </p:nvSpPr>
          <p:spPr bwMode="auto">
            <a:xfrm>
              <a:off x="1252538" y="3278188"/>
              <a:ext cx="1296987" cy="366712"/>
            </a:xfrm>
            <a:prstGeom prst="roundRect">
              <a:avLst>
                <a:gd name="adj" fmla="val 16667"/>
              </a:avLst>
            </a:prstGeom>
            <a:solidFill>
              <a:srgbClr val="FF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Registry Service </a:t>
              </a:r>
            </a:p>
          </p:txBody>
        </p:sp>
        <p:sp>
          <p:nvSpPr>
            <p:cNvPr id="14" name="AutoShape 9"/>
            <p:cNvSpPr>
              <a:spLocks noChangeArrowheads="1"/>
            </p:cNvSpPr>
            <p:nvPr/>
          </p:nvSpPr>
          <p:spPr bwMode="auto">
            <a:xfrm>
              <a:off x="2778125" y="3278188"/>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Discovery Service</a:t>
              </a:r>
            </a:p>
          </p:txBody>
        </p:sp>
        <p:sp>
          <p:nvSpPr>
            <p:cNvPr id="15" name="AutoShape 10"/>
            <p:cNvSpPr>
              <a:spLocks noChangeArrowheads="1"/>
            </p:cNvSpPr>
            <p:nvPr/>
          </p:nvSpPr>
          <p:spPr bwMode="auto">
            <a:xfrm>
              <a:off x="2700338" y="3860800"/>
              <a:ext cx="1439862" cy="1872456"/>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p:txBody>
        </p:sp>
        <p:sp>
          <p:nvSpPr>
            <p:cNvPr id="16" name="AutoShape 11"/>
            <p:cNvSpPr>
              <a:spLocks noChangeArrowheads="1"/>
            </p:cNvSpPr>
            <p:nvPr/>
          </p:nvSpPr>
          <p:spPr bwMode="auto">
            <a:xfrm rot="16200000">
              <a:off x="4968466" y="81372"/>
              <a:ext cx="1439863" cy="5976118"/>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a:solidFill>
                  <a:srgbClr val="29496B"/>
                </a:solidFill>
              </a:endParaRPr>
            </a:p>
          </p:txBody>
        </p:sp>
        <p:grpSp>
          <p:nvGrpSpPr>
            <p:cNvPr id="17" name="Group 12"/>
            <p:cNvGrpSpPr>
              <a:grpSpLocks/>
            </p:cNvGrpSpPr>
            <p:nvPr/>
          </p:nvGrpSpPr>
          <p:grpSpPr bwMode="auto">
            <a:xfrm>
              <a:off x="1876425" y="3143250"/>
              <a:ext cx="69850" cy="141288"/>
              <a:chOff x="861" y="1118"/>
              <a:chExt cx="44" cy="89"/>
            </a:xfrm>
          </p:grpSpPr>
          <p:sp>
            <p:nvSpPr>
              <p:cNvPr id="61"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2"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18" name="Line 15"/>
            <p:cNvSpPr>
              <a:spLocks noChangeShapeType="1"/>
            </p:cNvSpPr>
            <p:nvPr/>
          </p:nvSpPr>
          <p:spPr bwMode="auto">
            <a:xfrm flipV="1">
              <a:off x="3424238" y="2997200"/>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 name="AutoShape 16"/>
            <p:cNvSpPr>
              <a:spLocks noChangeArrowheads="1"/>
            </p:cNvSpPr>
            <p:nvPr/>
          </p:nvSpPr>
          <p:spPr bwMode="auto">
            <a:xfrm>
              <a:off x="1116013" y="3070225"/>
              <a:ext cx="7343775" cy="142875"/>
            </a:xfrm>
            <a:prstGeom prst="roundRect">
              <a:avLst>
                <a:gd name="adj" fmla="val 16667"/>
              </a:avLst>
            </a:prstGeom>
            <a:solidFill>
              <a:srgbClr val="FFCC66"/>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de-DE" sz="1000" smtClean="0"/>
                <a:t>Rights Management Layers</a:t>
              </a:r>
              <a:endParaRPr lang="en-US" altLang="de-DE" sz="1000"/>
            </a:p>
          </p:txBody>
        </p:sp>
        <p:sp>
          <p:nvSpPr>
            <p:cNvPr id="21" name="Line 235"/>
            <p:cNvSpPr>
              <a:spLocks noChangeShapeType="1"/>
            </p:cNvSpPr>
            <p:nvPr/>
          </p:nvSpPr>
          <p:spPr bwMode="auto">
            <a:xfrm rot="16200000" flipH="1" flipV="1">
              <a:off x="309562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 name="Group 236"/>
            <p:cNvGrpSpPr>
              <a:grpSpLocks/>
            </p:cNvGrpSpPr>
            <p:nvPr/>
          </p:nvGrpSpPr>
          <p:grpSpPr bwMode="auto">
            <a:xfrm>
              <a:off x="3387725" y="2927350"/>
              <a:ext cx="69850" cy="141288"/>
              <a:chOff x="861" y="1118"/>
              <a:chExt cx="44" cy="89"/>
            </a:xfrm>
          </p:grpSpPr>
          <p:sp>
            <p:nvSpPr>
              <p:cNvPr id="59" name="Line 23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0" name="Oval 23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3" name="Line 239"/>
            <p:cNvSpPr>
              <a:spLocks noChangeShapeType="1"/>
            </p:cNvSpPr>
            <p:nvPr/>
          </p:nvSpPr>
          <p:spPr bwMode="auto">
            <a:xfrm rot="16200000" flipH="1" flipV="1">
              <a:off x="496887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 name="Group 240"/>
            <p:cNvGrpSpPr>
              <a:grpSpLocks/>
            </p:cNvGrpSpPr>
            <p:nvPr/>
          </p:nvGrpSpPr>
          <p:grpSpPr bwMode="auto">
            <a:xfrm>
              <a:off x="5260975" y="2927350"/>
              <a:ext cx="69850" cy="141288"/>
              <a:chOff x="861" y="1118"/>
              <a:chExt cx="44" cy="89"/>
            </a:xfrm>
          </p:grpSpPr>
          <p:sp>
            <p:nvSpPr>
              <p:cNvPr id="57" name="Line 241"/>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8" name="Oval 242"/>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5" name="Line 243"/>
            <p:cNvSpPr>
              <a:spLocks noChangeShapeType="1"/>
            </p:cNvSpPr>
            <p:nvPr/>
          </p:nvSpPr>
          <p:spPr bwMode="auto">
            <a:xfrm rot="16200000" flipH="1" flipV="1">
              <a:off x="5688013"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 name="Group 244"/>
            <p:cNvGrpSpPr>
              <a:grpSpLocks/>
            </p:cNvGrpSpPr>
            <p:nvPr/>
          </p:nvGrpSpPr>
          <p:grpSpPr bwMode="auto">
            <a:xfrm>
              <a:off x="5980113" y="2927350"/>
              <a:ext cx="69850" cy="141288"/>
              <a:chOff x="861" y="1118"/>
              <a:chExt cx="44" cy="89"/>
            </a:xfrm>
          </p:grpSpPr>
          <p:sp>
            <p:nvSpPr>
              <p:cNvPr id="55" name="Line 245"/>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6" name="Oval 246"/>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7" name="Line 247"/>
            <p:cNvSpPr>
              <a:spLocks noChangeShapeType="1"/>
            </p:cNvSpPr>
            <p:nvPr/>
          </p:nvSpPr>
          <p:spPr bwMode="auto">
            <a:xfrm rot="16200000" flipH="1" flipV="1">
              <a:off x="648017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 name="Group 248"/>
            <p:cNvGrpSpPr>
              <a:grpSpLocks/>
            </p:cNvGrpSpPr>
            <p:nvPr/>
          </p:nvGrpSpPr>
          <p:grpSpPr bwMode="auto">
            <a:xfrm>
              <a:off x="6772275" y="2927350"/>
              <a:ext cx="69850" cy="141288"/>
              <a:chOff x="861" y="1118"/>
              <a:chExt cx="44" cy="89"/>
            </a:xfrm>
          </p:grpSpPr>
          <p:sp>
            <p:nvSpPr>
              <p:cNvPr id="53" name="Line 24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4" name="Oval 25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9" name="Line 251"/>
            <p:cNvSpPr>
              <a:spLocks noChangeShapeType="1"/>
            </p:cNvSpPr>
            <p:nvPr/>
          </p:nvSpPr>
          <p:spPr bwMode="auto">
            <a:xfrm rot="16200000" flipH="1" flipV="1">
              <a:off x="7200900"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 name="Group 252"/>
            <p:cNvGrpSpPr>
              <a:grpSpLocks/>
            </p:cNvGrpSpPr>
            <p:nvPr/>
          </p:nvGrpSpPr>
          <p:grpSpPr bwMode="auto">
            <a:xfrm>
              <a:off x="7493000" y="2927350"/>
              <a:ext cx="69850" cy="141288"/>
              <a:chOff x="861" y="1118"/>
              <a:chExt cx="44" cy="89"/>
            </a:xfrm>
          </p:grpSpPr>
          <p:sp>
            <p:nvSpPr>
              <p:cNvPr id="51" name="Line 25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2" name="Oval 25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31" name="Line 255"/>
            <p:cNvSpPr>
              <a:spLocks noChangeShapeType="1"/>
            </p:cNvSpPr>
            <p:nvPr/>
          </p:nvSpPr>
          <p:spPr bwMode="auto">
            <a:xfrm rot="16200000" flipH="1" flipV="1">
              <a:off x="158432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2" name="Group 256"/>
            <p:cNvGrpSpPr>
              <a:grpSpLocks/>
            </p:cNvGrpSpPr>
            <p:nvPr/>
          </p:nvGrpSpPr>
          <p:grpSpPr bwMode="auto">
            <a:xfrm>
              <a:off x="1876425" y="2927350"/>
              <a:ext cx="69850" cy="141288"/>
              <a:chOff x="861" y="1118"/>
              <a:chExt cx="44" cy="89"/>
            </a:xfrm>
          </p:grpSpPr>
          <p:sp>
            <p:nvSpPr>
              <p:cNvPr id="49" name="Line 25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0" name="Oval 25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33" name="AutoShape 259"/>
            <p:cNvSpPr>
              <a:spLocks noChangeArrowheads="1"/>
            </p:cNvSpPr>
            <p:nvPr/>
          </p:nvSpPr>
          <p:spPr bwMode="auto">
            <a:xfrm>
              <a:off x="755650" y="2413000"/>
              <a:ext cx="7704138" cy="376238"/>
            </a:xfrm>
            <a:prstGeom prst="leftRightArrow">
              <a:avLst>
                <a:gd name="adj1" fmla="val 61630"/>
                <a:gd name="adj2" fmla="val 183817"/>
              </a:avLst>
            </a:prstGeom>
            <a:gradFill rotWithShape="0">
              <a:gsLst>
                <a:gs pos="0">
                  <a:srgbClr val="A5AEC6"/>
                </a:gs>
                <a:gs pos="100000">
                  <a:srgbClr val="F7F7FF"/>
                </a:gs>
              </a:gsLst>
              <a:lin ang="5400000" scaled="1"/>
            </a:gradFill>
            <a:ln w="9525">
              <a:solidFill>
                <a:srgbClr val="2949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spcBef>
                  <a:spcPct val="50000"/>
                </a:spcBef>
              </a:pPr>
              <a:r>
                <a:rPr lang="de-DE" altLang="de-DE" sz="1400">
                  <a:latin typeface="Arial Unicode MS" pitchFamily="34" charset="-128"/>
                </a:rPr>
                <a:t>Service  Bus   </a:t>
              </a:r>
            </a:p>
          </p:txBody>
        </p:sp>
        <p:sp>
          <p:nvSpPr>
            <p:cNvPr id="34" name="Line 260"/>
            <p:cNvSpPr>
              <a:spLocks noChangeShapeType="1"/>
            </p:cNvSpPr>
            <p:nvPr/>
          </p:nvSpPr>
          <p:spPr bwMode="auto">
            <a:xfrm rot="16200000" flipH="1" flipV="1">
              <a:off x="7381081" y="3356769"/>
              <a:ext cx="287338" cy="0"/>
            </a:xfrm>
            <a:prstGeom prst="line">
              <a:avLst/>
            </a:prstGeom>
            <a:noFill/>
            <a:ln w="19050">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AutoShape 261"/>
            <p:cNvSpPr>
              <a:spLocks noChangeArrowheads="1"/>
            </p:cNvSpPr>
            <p:nvPr/>
          </p:nvSpPr>
          <p:spPr bwMode="auto">
            <a:xfrm>
              <a:off x="7235825"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InvokeSD</a:t>
              </a:r>
              <a:br>
                <a:rPr lang="en-US" altLang="de-DE" sz="1000"/>
              </a:br>
              <a:r>
                <a:rPr lang="en-US" altLang="de-DE" sz="1000"/>
                <a:t>Service</a:t>
              </a:r>
            </a:p>
          </p:txBody>
        </p:sp>
        <p:sp>
          <p:nvSpPr>
            <p:cNvPr id="36" name="Line 262"/>
            <p:cNvSpPr>
              <a:spLocks noChangeShapeType="1"/>
            </p:cNvSpPr>
            <p:nvPr/>
          </p:nvSpPr>
          <p:spPr bwMode="auto">
            <a:xfrm rot="16200000" flipH="1" flipV="1">
              <a:off x="6768306" y="3248819"/>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AutoShape 263"/>
            <p:cNvSpPr>
              <a:spLocks noChangeArrowheads="1"/>
            </p:cNvSpPr>
            <p:nvPr/>
          </p:nvSpPr>
          <p:spPr bwMode="auto">
            <a:xfrm>
              <a:off x="6516688" y="3284538"/>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Transf. </a:t>
              </a:r>
            </a:p>
            <a:p>
              <a:pPr algn="ctr"/>
              <a:r>
                <a:rPr lang="en-US" altLang="de-DE" sz="1000"/>
                <a:t>Service</a:t>
              </a:r>
            </a:p>
          </p:txBody>
        </p:sp>
        <p:sp>
          <p:nvSpPr>
            <p:cNvPr id="38" name="AutoShape 264"/>
            <p:cNvSpPr>
              <a:spLocks noChangeArrowheads="1"/>
            </p:cNvSpPr>
            <p:nvPr/>
          </p:nvSpPr>
          <p:spPr bwMode="auto">
            <a:xfrm>
              <a:off x="5003800" y="4162425"/>
              <a:ext cx="1296988"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r>
                <a:rPr lang="en-US" altLang="de-DE" sz="1000" dirty="0"/>
                <a:t>Spatial Data </a:t>
              </a:r>
              <a:r>
                <a:rPr lang="en-US" altLang="de-DE" sz="1000" dirty="0" smtClean="0"/>
                <a:t>Sets</a:t>
              </a:r>
              <a:endParaRPr lang="en-US" altLang="de-DE" sz="1000" dirty="0"/>
            </a:p>
          </p:txBody>
        </p:sp>
        <p:sp>
          <p:nvSpPr>
            <p:cNvPr id="39" name="Line 266"/>
            <p:cNvSpPr>
              <a:spLocks noChangeShapeType="1"/>
            </p:cNvSpPr>
            <p:nvPr/>
          </p:nvSpPr>
          <p:spPr bwMode="auto">
            <a:xfrm rot="16200000" flipH="1" flipV="1">
              <a:off x="5472113" y="3752850"/>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 name="Line 267"/>
            <p:cNvSpPr>
              <a:spLocks noChangeShapeType="1"/>
            </p:cNvSpPr>
            <p:nvPr/>
          </p:nvSpPr>
          <p:spPr bwMode="auto">
            <a:xfrm rot="16200000" flipH="1" flipV="1">
              <a:off x="4752975" y="3752850"/>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AutoShape 270"/>
            <p:cNvSpPr>
              <a:spLocks noChangeArrowheads="1"/>
            </p:cNvSpPr>
            <p:nvPr/>
          </p:nvSpPr>
          <p:spPr bwMode="auto">
            <a:xfrm>
              <a:off x="5003800" y="5157788"/>
              <a:ext cx="1223963" cy="360362"/>
            </a:xfrm>
            <a:prstGeom prst="flowChartMultidocumen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de-DE" sz="1000"/>
                <a:t>Thematic DS</a:t>
              </a:r>
            </a:p>
          </p:txBody>
        </p:sp>
        <p:sp>
          <p:nvSpPr>
            <p:cNvPr id="42" name="AutoShape 272"/>
            <p:cNvSpPr>
              <a:spLocks noChangeArrowheads="1"/>
            </p:cNvSpPr>
            <p:nvPr/>
          </p:nvSpPr>
          <p:spPr bwMode="auto">
            <a:xfrm>
              <a:off x="4932363" y="3860800"/>
              <a:ext cx="1439862" cy="1872456"/>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a:solidFill>
                  <a:srgbClr val="29496B"/>
                </a:solidFill>
              </a:endParaRPr>
            </a:p>
          </p:txBody>
        </p:sp>
        <p:sp>
          <p:nvSpPr>
            <p:cNvPr id="43" name="Line 273"/>
            <p:cNvSpPr>
              <a:spLocks noChangeShapeType="1"/>
            </p:cNvSpPr>
            <p:nvPr/>
          </p:nvSpPr>
          <p:spPr bwMode="auto">
            <a:xfrm>
              <a:off x="5651500" y="48688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 name="AutoShape 275"/>
            <p:cNvSpPr>
              <a:spLocks noChangeArrowheads="1"/>
            </p:cNvSpPr>
            <p:nvPr/>
          </p:nvSpPr>
          <p:spPr bwMode="auto">
            <a:xfrm>
              <a:off x="5003800"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View</a:t>
              </a:r>
              <a:br>
                <a:rPr lang="en-US" altLang="de-DE" sz="1000"/>
              </a:br>
              <a:r>
                <a:rPr lang="en-US" altLang="de-DE" sz="1000"/>
                <a:t>Service</a:t>
              </a:r>
            </a:p>
          </p:txBody>
        </p:sp>
        <p:sp>
          <p:nvSpPr>
            <p:cNvPr id="45" name="AutoShape 276"/>
            <p:cNvSpPr>
              <a:spLocks noChangeArrowheads="1"/>
            </p:cNvSpPr>
            <p:nvPr/>
          </p:nvSpPr>
          <p:spPr bwMode="auto">
            <a:xfrm>
              <a:off x="5724525"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Download</a:t>
              </a:r>
              <a:br>
                <a:rPr lang="en-US" altLang="de-DE" sz="1000"/>
              </a:br>
              <a:r>
                <a:rPr lang="en-US" altLang="de-DE" sz="1000"/>
                <a:t>Service</a:t>
              </a:r>
            </a:p>
          </p:txBody>
        </p:sp>
        <p:sp>
          <p:nvSpPr>
            <p:cNvPr id="46" name="AutoShape 278"/>
            <p:cNvSpPr>
              <a:spLocks noChangeArrowheads="1"/>
            </p:cNvSpPr>
            <p:nvPr/>
          </p:nvSpPr>
          <p:spPr bwMode="auto">
            <a:xfrm rot="16200000">
              <a:off x="180181" y="4293394"/>
              <a:ext cx="719138" cy="431800"/>
            </a:xfrm>
            <a:prstGeom prst="roundRect">
              <a:avLst>
                <a:gd name="adj" fmla="val 16667"/>
              </a:avLst>
            </a:prstGeom>
            <a:solidFill>
              <a:srgbClr val="FF99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Data </a:t>
              </a:r>
            </a:p>
            <a:p>
              <a:pPr algn="ctr"/>
              <a:r>
                <a:rPr lang="en-US" altLang="de-DE" sz="1000"/>
                <a:t>Layer</a:t>
              </a:r>
            </a:p>
          </p:txBody>
        </p:sp>
        <p:sp>
          <p:nvSpPr>
            <p:cNvPr id="47" name="AutoShape 279"/>
            <p:cNvSpPr>
              <a:spLocks noChangeArrowheads="1"/>
            </p:cNvSpPr>
            <p:nvPr/>
          </p:nvSpPr>
          <p:spPr bwMode="auto">
            <a:xfrm rot="16200000">
              <a:off x="143669" y="3032919"/>
              <a:ext cx="792162" cy="431800"/>
            </a:xfrm>
            <a:prstGeom prst="roundRect">
              <a:avLst>
                <a:gd name="adj" fmla="val 16667"/>
              </a:avLst>
            </a:prstGeom>
            <a:solidFill>
              <a:srgbClr val="FFCC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Service </a:t>
              </a:r>
            </a:p>
            <a:p>
              <a:pPr algn="ctr"/>
              <a:r>
                <a:rPr lang="en-US" altLang="de-DE" sz="1000"/>
                <a:t>Layer</a:t>
              </a:r>
            </a:p>
          </p:txBody>
        </p:sp>
        <p:sp>
          <p:nvSpPr>
            <p:cNvPr id="48" name="AutoShape 280"/>
            <p:cNvSpPr>
              <a:spLocks noChangeArrowheads="1"/>
            </p:cNvSpPr>
            <p:nvPr/>
          </p:nvSpPr>
          <p:spPr bwMode="auto">
            <a:xfrm rot="16200000">
              <a:off x="251619" y="1845469"/>
              <a:ext cx="576262" cy="431800"/>
            </a:xfrm>
            <a:prstGeom prst="roundRect">
              <a:avLst>
                <a:gd name="adj" fmla="val 16667"/>
              </a:avLst>
            </a:prstGeom>
            <a:solidFill>
              <a:srgbClr val="FFCC66"/>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Appl. </a:t>
              </a:r>
              <a:br>
                <a:rPr lang="en-US" altLang="de-DE" sz="1000"/>
              </a:br>
              <a:r>
                <a:rPr lang="en-US" altLang="de-DE" sz="1000"/>
                <a:t>Layer</a:t>
              </a:r>
            </a:p>
          </p:txBody>
        </p:sp>
        <p:sp>
          <p:nvSpPr>
            <p:cNvPr id="20" name="AutoShape 17"/>
            <p:cNvSpPr>
              <a:spLocks noChangeArrowheads="1"/>
            </p:cNvSpPr>
            <p:nvPr/>
          </p:nvSpPr>
          <p:spPr bwMode="auto">
            <a:xfrm>
              <a:off x="1258888" y="1988940"/>
              <a:ext cx="6553200" cy="360362"/>
            </a:xfrm>
            <a:prstGeom prst="roundRect">
              <a:avLst>
                <a:gd name="adj" fmla="val 16667"/>
              </a:avLst>
            </a:prstGeom>
            <a:solidFill>
              <a:srgbClr val="FFCC66"/>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smtClean="0"/>
                <a:t>Applications </a:t>
              </a:r>
              <a:r>
                <a:rPr lang="en-US" altLang="de-DE" sz="1000" dirty="0"/>
                <a:t>and Geoportals</a:t>
              </a:r>
            </a:p>
          </p:txBody>
        </p:sp>
      </p:grpSp>
    </p:spTree>
    <p:extLst>
      <p:ext uri="{BB962C8B-B14F-4D97-AF65-F5344CB8AC3E}">
        <p14:creationId xmlns:p14="http://schemas.microsoft.com/office/powerpoint/2010/main" val="40787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ehr\Downloads\1200px-Fimmvorduhals_second_fissure_2010_04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21" y="1504"/>
            <a:ext cx="10284743" cy="685649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bwMode="auto">
          <a:xfrm>
            <a:off x="323528" y="116632"/>
            <a:ext cx="8928992" cy="6408712"/>
          </a:xfrm>
          <a:prstGeom prst="rect">
            <a:avLst/>
          </a:prstGeom>
          <a:solidFill>
            <a:schemeClr val="bg1">
              <a:alpha val="54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2" name="Titel 1"/>
          <p:cNvSpPr>
            <a:spLocks noGrp="1"/>
          </p:cNvSpPr>
          <p:nvPr>
            <p:ph type="title"/>
          </p:nvPr>
        </p:nvSpPr>
        <p:spPr/>
        <p:txBody>
          <a:bodyPr/>
          <a:lstStyle/>
          <a:p>
            <a:r>
              <a:rPr lang="de-DE" smtClean="0"/>
              <a:t>Rationale</a:t>
            </a:r>
            <a:endParaRPr lang="de-DE"/>
          </a:p>
        </p:txBody>
      </p:sp>
      <p:sp>
        <p:nvSpPr>
          <p:cNvPr id="6" name="Inhaltsplatzhalter 2"/>
          <p:cNvSpPr txBox="1">
            <a:spLocks/>
          </p:cNvSpPr>
          <p:nvPr/>
        </p:nvSpPr>
        <p:spPr bwMode="auto">
          <a:xfrm>
            <a:off x="755576" y="2636912"/>
            <a:ext cx="8064896" cy="3060402"/>
          </a:xfrm>
          <a:prstGeom prst="rect">
            <a:avLst/>
          </a:prstGeom>
          <a:solidFill>
            <a:srgbClr val="DDDDDD">
              <a:alpha val="90980"/>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dirty="0" smtClean="0"/>
              <a:t>20</a:t>
            </a:r>
            <a:r>
              <a:rPr lang="en-US" dirty="0"/>
              <a:t>% of the EU citizens (115 million) live within 50 km from a border.</a:t>
            </a:r>
          </a:p>
          <a:p>
            <a:r>
              <a:rPr lang="en-US" dirty="0"/>
              <a:t>70% of all fresh water bodies in Europe are part of a trans-boundary river basin</a:t>
            </a:r>
            <a:r>
              <a:rPr lang="en-US" dirty="0" smtClean="0"/>
              <a:t>.</a:t>
            </a:r>
          </a:p>
          <a:p>
            <a:endParaRPr lang="en-US" dirty="0"/>
          </a:p>
          <a:p>
            <a:r>
              <a:rPr lang="en-US" dirty="0" smtClean="0"/>
              <a:t>But: Environmental  </a:t>
            </a:r>
            <a:r>
              <a:rPr lang="en-US" dirty="0"/>
              <a:t>phenomena (</a:t>
            </a:r>
            <a:r>
              <a:rPr lang="en-US" dirty="0" err="1"/>
              <a:t>polutions</a:t>
            </a:r>
            <a:r>
              <a:rPr lang="en-US" dirty="0"/>
              <a:t> and disasters) do not stop at national borders! </a:t>
            </a:r>
          </a:p>
          <a:p>
            <a:endParaRPr lang="en-US" dirty="0"/>
          </a:p>
        </p:txBody>
      </p:sp>
      <p:sp>
        <p:nvSpPr>
          <p:cNvPr id="9" name="Inhaltsplatzhalter 2"/>
          <p:cNvSpPr txBox="1">
            <a:spLocks/>
          </p:cNvSpPr>
          <p:nvPr/>
        </p:nvSpPr>
        <p:spPr bwMode="auto">
          <a:xfrm>
            <a:off x="765695" y="4185022"/>
            <a:ext cx="8054777" cy="2340322"/>
          </a:xfrm>
          <a:prstGeom prst="rect">
            <a:avLst/>
          </a:prstGeom>
          <a:solidFill>
            <a:srgbClr val="DDDDDD">
              <a:alpha val="90980"/>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kern="0" dirty="0" smtClean="0"/>
              <a:t>Goals regarding the </a:t>
            </a:r>
            <a:r>
              <a:rPr lang="en-US" kern="0" dirty="0"/>
              <a:t>e</a:t>
            </a:r>
            <a:r>
              <a:rPr lang="en-US" kern="0" dirty="0" smtClean="0"/>
              <a:t>nvironment: </a:t>
            </a:r>
          </a:p>
          <a:p>
            <a:pPr lvl="1"/>
            <a:r>
              <a:rPr lang="en-US" kern="0" dirty="0" smtClean="0"/>
              <a:t>Support </a:t>
            </a:r>
            <a:r>
              <a:rPr lang="de-DE" kern="0" dirty="0" smtClean="0"/>
              <a:t>high </a:t>
            </a:r>
            <a:r>
              <a:rPr lang="de-DE" kern="0" dirty="0" err="1" smtClean="0"/>
              <a:t>level</a:t>
            </a:r>
            <a:r>
              <a:rPr lang="de-DE" kern="0" dirty="0" smtClean="0"/>
              <a:t> </a:t>
            </a:r>
            <a:r>
              <a:rPr lang="de-DE" kern="0" dirty="0" err="1" smtClean="0"/>
              <a:t>of</a:t>
            </a:r>
            <a:r>
              <a:rPr lang="de-DE" kern="0" dirty="0" smtClean="0"/>
              <a:t> </a:t>
            </a:r>
            <a:r>
              <a:rPr lang="de-DE" kern="0" dirty="0" err="1" smtClean="0"/>
              <a:t>protection</a:t>
            </a:r>
            <a:r>
              <a:rPr lang="de-DE" kern="0" dirty="0" smtClean="0"/>
              <a:t> </a:t>
            </a:r>
            <a:r>
              <a:rPr lang="de-DE" kern="0" dirty="0" err="1" smtClean="0"/>
              <a:t>of</a:t>
            </a:r>
            <a:r>
              <a:rPr lang="de-DE" kern="0" dirty="0" smtClean="0"/>
              <a:t> </a:t>
            </a:r>
            <a:r>
              <a:rPr lang="de-DE" kern="0" dirty="0" err="1" smtClean="0"/>
              <a:t>the</a:t>
            </a:r>
            <a:r>
              <a:rPr lang="de-DE" kern="0" dirty="0" smtClean="0"/>
              <a:t> </a:t>
            </a:r>
            <a:r>
              <a:rPr lang="de-DE" kern="0" dirty="0" err="1" smtClean="0"/>
              <a:t>environment</a:t>
            </a:r>
            <a:r>
              <a:rPr lang="de-DE" kern="0" dirty="0" smtClean="0"/>
              <a:t> </a:t>
            </a:r>
            <a:r>
              <a:rPr lang="de-DE" kern="0" dirty="0" err="1" smtClean="0"/>
              <a:t>across</a:t>
            </a:r>
            <a:r>
              <a:rPr lang="de-DE" kern="0" dirty="0" smtClean="0"/>
              <a:t> national </a:t>
            </a:r>
            <a:r>
              <a:rPr lang="de-DE" kern="0" dirty="0" err="1" smtClean="0"/>
              <a:t>borders</a:t>
            </a:r>
            <a:endParaRPr lang="de-DE" kern="0" dirty="0" smtClean="0"/>
          </a:p>
          <a:p>
            <a:pPr lvl="1"/>
            <a:r>
              <a:rPr lang="de-DE" kern="0" dirty="0" err="1" smtClean="0"/>
              <a:t>Enhance</a:t>
            </a:r>
            <a:r>
              <a:rPr lang="de-DE" kern="0" dirty="0" smtClean="0"/>
              <a:t> </a:t>
            </a:r>
            <a:r>
              <a:rPr lang="de-DE" kern="0" dirty="0" err="1" smtClean="0"/>
              <a:t>sensitivity</a:t>
            </a:r>
            <a:r>
              <a:rPr lang="de-DE" kern="0" dirty="0" smtClean="0"/>
              <a:t> </a:t>
            </a:r>
            <a:r>
              <a:rPr lang="de-DE" kern="0" dirty="0" err="1" smtClean="0"/>
              <a:t>of</a:t>
            </a:r>
            <a:r>
              <a:rPr lang="de-DE" kern="0" dirty="0" smtClean="0"/>
              <a:t> </a:t>
            </a:r>
            <a:r>
              <a:rPr lang="de-DE" kern="0" dirty="0" err="1" smtClean="0"/>
              <a:t>the</a:t>
            </a:r>
            <a:r>
              <a:rPr lang="de-DE" kern="0" dirty="0" smtClean="0"/>
              <a:t> </a:t>
            </a:r>
            <a:r>
              <a:rPr lang="de-DE" kern="0" dirty="0" err="1" smtClean="0"/>
              <a:t>citizens</a:t>
            </a:r>
            <a:r>
              <a:rPr lang="de-DE" kern="0" dirty="0" smtClean="0"/>
              <a:t> </a:t>
            </a:r>
            <a:r>
              <a:rPr lang="de-DE" kern="0" dirty="0" err="1" smtClean="0"/>
              <a:t>regarding</a:t>
            </a:r>
            <a:r>
              <a:rPr lang="de-DE" kern="0" dirty="0" smtClean="0"/>
              <a:t> environmental </a:t>
            </a:r>
            <a:r>
              <a:rPr lang="de-DE" kern="0" dirty="0" err="1" smtClean="0"/>
              <a:t>information</a:t>
            </a:r>
            <a:r>
              <a:rPr lang="de-DE" kern="0" dirty="0" smtClean="0"/>
              <a:t> </a:t>
            </a:r>
            <a:r>
              <a:rPr lang="de-DE" kern="0" dirty="0" err="1" smtClean="0"/>
              <a:t>and</a:t>
            </a:r>
            <a:r>
              <a:rPr lang="de-DE" kern="0" dirty="0" smtClean="0"/>
              <a:t> </a:t>
            </a:r>
            <a:r>
              <a:rPr lang="de-DE" kern="0" dirty="0" err="1" smtClean="0"/>
              <a:t>policy</a:t>
            </a:r>
            <a:r>
              <a:rPr lang="de-DE" kern="0" dirty="0" smtClean="0"/>
              <a:t> </a:t>
            </a:r>
            <a:r>
              <a:rPr lang="de-DE" kern="0" dirty="0" err="1" smtClean="0"/>
              <a:t>making</a:t>
            </a:r>
            <a:r>
              <a:rPr lang="de-DE" kern="0" dirty="0" smtClean="0"/>
              <a:t>/</a:t>
            </a:r>
            <a:r>
              <a:rPr lang="de-DE" kern="0" dirty="0" err="1" smtClean="0"/>
              <a:t>decisions</a:t>
            </a:r>
            <a:r>
              <a:rPr lang="de-DE" kern="0" dirty="0" smtClean="0"/>
              <a:t/>
            </a:r>
            <a:br>
              <a:rPr lang="de-DE" kern="0" dirty="0" smtClean="0"/>
            </a:br>
            <a:r>
              <a:rPr lang="de-DE" kern="0" dirty="0" smtClean="0"/>
              <a:t/>
            </a:r>
            <a:br>
              <a:rPr lang="de-DE" kern="0" dirty="0" smtClean="0"/>
            </a:br>
            <a:r>
              <a:rPr lang="de-DE" kern="0" dirty="0" smtClean="0"/>
              <a:t>				+</a:t>
            </a:r>
          </a:p>
          <a:p>
            <a:r>
              <a:rPr lang="de-DE" kern="0" dirty="0" err="1" smtClean="0"/>
              <a:t>Added</a:t>
            </a:r>
            <a:r>
              <a:rPr lang="de-DE" kern="0" dirty="0" smtClean="0"/>
              <a:t> </a:t>
            </a:r>
            <a:r>
              <a:rPr lang="de-DE" kern="0" dirty="0" err="1" smtClean="0"/>
              <a:t>economic</a:t>
            </a:r>
            <a:r>
              <a:rPr lang="de-DE" kern="0" dirty="0" smtClean="0"/>
              <a:t> </a:t>
            </a:r>
            <a:r>
              <a:rPr lang="de-DE" kern="0" dirty="0" err="1" smtClean="0"/>
              <a:t>value</a:t>
            </a:r>
            <a:r>
              <a:rPr lang="de-DE" kern="0" dirty="0" smtClean="0"/>
              <a:t> --&gt; </a:t>
            </a:r>
            <a:r>
              <a:rPr lang="de-DE" kern="0" dirty="0" err="1" smtClean="0"/>
              <a:t>promotion</a:t>
            </a:r>
            <a:r>
              <a:rPr lang="de-DE" kern="0" dirty="0" smtClean="0"/>
              <a:t> </a:t>
            </a:r>
            <a:r>
              <a:rPr lang="de-DE" kern="0" dirty="0" err="1" smtClean="0"/>
              <a:t>of</a:t>
            </a:r>
            <a:r>
              <a:rPr lang="de-DE" kern="0" dirty="0" smtClean="0"/>
              <a:t> </a:t>
            </a:r>
            <a:r>
              <a:rPr lang="de-DE" kern="0" dirty="0" err="1" smtClean="0"/>
              <a:t>the</a:t>
            </a:r>
            <a:r>
              <a:rPr lang="de-DE" kern="0" dirty="0" smtClean="0"/>
              <a:t> (</a:t>
            </a:r>
            <a:r>
              <a:rPr lang="de-DE" kern="0" dirty="0" err="1" smtClean="0"/>
              <a:t>geospatial</a:t>
            </a:r>
            <a:r>
              <a:rPr lang="de-DE" kern="0" dirty="0" smtClean="0"/>
              <a:t>) </a:t>
            </a:r>
            <a:r>
              <a:rPr lang="de-DE" kern="0" dirty="0" err="1" smtClean="0"/>
              <a:t>business</a:t>
            </a:r>
            <a:r>
              <a:rPr lang="de-DE" kern="0" dirty="0" smtClean="0"/>
              <a:t> </a:t>
            </a:r>
            <a:endParaRPr lang="en-US" kern="0" dirty="0" smtClean="0"/>
          </a:p>
          <a:p>
            <a:endParaRPr lang="en-US" kern="0" dirty="0" smtClean="0"/>
          </a:p>
          <a:p>
            <a:endParaRPr lang="en-US" kern="0" dirty="0" smtClean="0"/>
          </a:p>
          <a:p>
            <a:pPr marL="0" indent="0">
              <a:buNone/>
            </a:pPr>
            <a:endParaRPr lang="en-US" kern="0" dirty="0" smtClean="0"/>
          </a:p>
        </p:txBody>
      </p:sp>
      <p:sp>
        <p:nvSpPr>
          <p:cNvPr id="10" name="AutoShape 2" descr="https://upload.wikimedia.org/wikipedia/commons/b/b1/Eyjafjallaj%C3%B6kull_volcanic_ash_composite.png"/>
          <p:cNvSpPr>
            <a:spLocks noChangeAspect="1" noChangeArrowheads="1"/>
          </p:cNvSpPr>
          <p:nvPr/>
        </p:nvSpPr>
        <p:spPr bwMode="auto">
          <a:xfrm>
            <a:off x="63500" y="-136525"/>
            <a:ext cx="6372225" cy="637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Rechteck 4"/>
          <p:cNvSpPr/>
          <p:nvPr/>
        </p:nvSpPr>
        <p:spPr>
          <a:xfrm rot="16200000">
            <a:off x="6474514" y="3596908"/>
            <a:ext cx="4572000" cy="600164"/>
          </a:xfrm>
          <a:prstGeom prst="rect">
            <a:avLst/>
          </a:prstGeom>
        </p:spPr>
        <p:txBody>
          <a:bodyPr>
            <a:spAutoFit/>
          </a:bodyPr>
          <a:lstStyle/>
          <a:p>
            <a:r>
              <a:rPr lang="en-US" sz="1100" dirty="0" err="1"/>
              <a:t>Vlado</a:t>
            </a:r>
            <a:r>
              <a:rPr lang="en-US" sz="1100" dirty="0"/>
              <a:t> </a:t>
            </a:r>
            <a:r>
              <a:rPr lang="en-US" sz="1100" dirty="0" err="1"/>
              <a:t>Cetl</a:t>
            </a:r>
            <a:r>
              <a:rPr lang="en-US" sz="1100" dirty="0"/>
              <a:t>: INSPIRE principles, components and implementation. http://www.inspire.gv.at/dms/inspire/dateien/INSPIRE-Training-2014--Aalborg-DK/</a:t>
            </a:r>
            <a:endParaRPr lang="de-DE" sz="1100" dirty="0"/>
          </a:p>
        </p:txBody>
      </p:sp>
      <p:sp>
        <p:nvSpPr>
          <p:cNvPr id="8" name="Pfeil nach unten 7"/>
          <p:cNvSpPr/>
          <p:nvPr/>
        </p:nvSpPr>
        <p:spPr bwMode="auto">
          <a:xfrm>
            <a:off x="4217019" y="3968998"/>
            <a:ext cx="576064" cy="432048"/>
          </a:xfrm>
          <a:prstGeom prst="downArrow">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2672249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Discovery </a:t>
            </a:r>
            <a:r>
              <a:rPr lang="de-DE" dirty="0" err="1" smtClean="0"/>
              <a:t>services</a:t>
            </a:r>
            <a:r>
              <a:rPr lang="de-DE" dirty="0" smtClean="0"/>
              <a:t>: Search </a:t>
            </a:r>
            <a:r>
              <a:rPr lang="de-DE" dirty="0" err="1" smtClean="0"/>
              <a:t>criteria</a:t>
            </a:r>
            <a:endParaRPr lang="de-DE" dirty="0"/>
          </a:p>
        </p:txBody>
      </p:sp>
      <p:sp>
        <p:nvSpPr>
          <p:cNvPr id="3" name="Inhaltsplatzhalter 2"/>
          <p:cNvSpPr>
            <a:spLocks noGrp="1"/>
          </p:cNvSpPr>
          <p:nvPr>
            <p:ph idx="1"/>
          </p:nvPr>
        </p:nvSpPr>
        <p:spPr/>
        <p:txBody>
          <a:bodyPr/>
          <a:lstStyle/>
          <a:p>
            <a:pPr marL="0" indent="0">
              <a:buNone/>
            </a:pPr>
            <a:r>
              <a:rPr lang="en-US" dirty="0"/>
              <a:t>The discovery services </a:t>
            </a:r>
            <a:r>
              <a:rPr lang="en-US" dirty="0" smtClean="0"/>
              <a:t>… must </a:t>
            </a:r>
            <a:r>
              <a:rPr lang="en-US" dirty="0"/>
              <a:t>accept queries based at a minimum on the following combination of search criteria </a:t>
            </a:r>
            <a:r>
              <a:rPr lang="en-US" dirty="0" smtClean="0"/>
              <a:t/>
            </a:r>
            <a:br>
              <a:rPr lang="en-US" dirty="0" smtClean="0"/>
            </a:br>
            <a:r>
              <a:rPr lang="en-US" sz="1200" dirty="0" smtClean="0"/>
              <a:t>[Art</a:t>
            </a:r>
            <a:r>
              <a:rPr lang="en-US" sz="1200" dirty="0"/>
              <a:t>. 11(2) of the INSPIRE </a:t>
            </a:r>
            <a:r>
              <a:rPr lang="en-US" sz="1200" dirty="0" smtClean="0"/>
              <a:t>Directive]</a:t>
            </a:r>
          </a:p>
          <a:p>
            <a:pPr marL="0" indent="0">
              <a:buNone/>
            </a:pPr>
            <a:endParaRPr lang="en-US" dirty="0" smtClean="0"/>
          </a:p>
          <a:p>
            <a:pPr>
              <a:buFont typeface="+mj-lt"/>
              <a:buAutoNum type="arabicPeriod"/>
            </a:pPr>
            <a:r>
              <a:rPr lang="en-US" b="1" dirty="0" smtClean="0"/>
              <a:t>keywords</a:t>
            </a:r>
            <a:r>
              <a:rPr lang="en-US" dirty="0"/>
              <a:t>;</a:t>
            </a:r>
          </a:p>
          <a:p>
            <a:pPr>
              <a:buFont typeface="+mj-lt"/>
              <a:buAutoNum type="arabicPeriod"/>
            </a:pPr>
            <a:r>
              <a:rPr lang="en-US" dirty="0" smtClean="0"/>
              <a:t>classification </a:t>
            </a:r>
            <a:r>
              <a:rPr lang="en-US" dirty="0"/>
              <a:t>of spatial data and services;</a:t>
            </a:r>
          </a:p>
          <a:p>
            <a:pPr>
              <a:buFont typeface="+mj-lt"/>
              <a:buAutoNum type="arabicPeriod"/>
            </a:pPr>
            <a:r>
              <a:rPr lang="en-US" dirty="0" smtClean="0"/>
              <a:t>the </a:t>
            </a:r>
            <a:r>
              <a:rPr lang="en-US" dirty="0"/>
              <a:t>quality and validity of spatial data sets;</a:t>
            </a:r>
          </a:p>
          <a:p>
            <a:pPr>
              <a:buFont typeface="+mj-lt"/>
              <a:buAutoNum type="arabicPeriod"/>
            </a:pPr>
            <a:r>
              <a:rPr lang="en-US" dirty="0" smtClean="0"/>
              <a:t>degree </a:t>
            </a:r>
            <a:r>
              <a:rPr lang="en-US" dirty="0"/>
              <a:t>of conformity with the implementing rules provided for in Article 7(1);</a:t>
            </a:r>
          </a:p>
          <a:p>
            <a:pPr>
              <a:buFont typeface="+mj-lt"/>
              <a:buAutoNum type="arabicPeriod"/>
            </a:pPr>
            <a:r>
              <a:rPr lang="en-US" b="1" dirty="0" smtClean="0"/>
              <a:t>geographical </a:t>
            </a:r>
            <a:r>
              <a:rPr lang="en-US" b="1" dirty="0"/>
              <a:t>location</a:t>
            </a:r>
            <a:r>
              <a:rPr lang="en-US" dirty="0"/>
              <a:t>;</a:t>
            </a:r>
          </a:p>
          <a:p>
            <a:pPr>
              <a:buFont typeface="+mj-lt"/>
              <a:buAutoNum type="arabicPeriod"/>
            </a:pPr>
            <a:r>
              <a:rPr lang="en-US" dirty="0" smtClean="0"/>
              <a:t>conditions </a:t>
            </a:r>
            <a:r>
              <a:rPr lang="en-US" dirty="0"/>
              <a:t>applying to the access to and use of spatial data sets and services;</a:t>
            </a:r>
          </a:p>
          <a:p>
            <a:pPr>
              <a:buFont typeface="+mj-lt"/>
              <a:buAutoNum type="arabicPeriod"/>
            </a:pPr>
            <a:r>
              <a:rPr lang="en-US" dirty="0" smtClean="0"/>
              <a:t>the </a:t>
            </a:r>
            <a:r>
              <a:rPr lang="en-US" dirty="0"/>
              <a:t>public authorities responsible for the establishment, management, maintenance and distribution of spatial data sets and services.</a:t>
            </a:r>
            <a:endParaRPr lang="de-DE" dirty="0"/>
          </a:p>
        </p:txBody>
      </p:sp>
      <p:sp>
        <p:nvSpPr>
          <p:cNvPr id="4" name="Rechteck 3"/>
          <p:cNvSpPr/>
          <p:nvPr/>
        </p:nvSpPr>
        <p:spPr>
          <a:xfrm>
            <a:off x="899592" y="5756701"/>
            <a:ext cx="4572000" cy="830997"/>
          </a:xfrm>
          <a:prstGeom prst="rect">
            <a:avLst/>
          </a:prstGeom>
        </p:spPr>
        <p:txBody>
          <a:bodyPr>
            <a:spAutoFit/>
          </a:bodyPr>
          <a:lstStyle/>
          <a:p>
            <a:r>
              <a:rPr lang="de-DE" dirty="0" smtClean="0"/>
              <a:t>Beispiel: https</a:t>
            </a:r>
            <a:r>
              <a:rPr lang="de-DE" dirty="0"/>
              <a:t>://gdk.gdi-de.org/gdi-de/srv/ger/catalog.search#/metadata/9f7be6ac-bc6d-4239-9546-d7a23c2246a7</a:t>
            </a:r>
          </a:p>
        </p:txBody>
      </p:sp>
    </p:spTree>
    <p:extLst>
      <p:ext uri="{BB962C8B-B14F-4D97-AF65-F5344CB8AC3E}">
        <p14:creationId xmlns:p14="http://schemas.microsoft.com/office/powerpoint/2010/main" val="279699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Download Services</a:t>
            </a:r>
            <a:endParaRPr lang="de-DE" dirty="0"/>
          </a:p>
        </p:txBody>
      </p:sp>
      <p:sp>
        <p:nvSpPr>
          <p:cNvPr id="3" name="Inhaltsplatzhalter 2"/>
          <p:cNvSpPr>
            <a:spLocks noGrp="1"/>
          </p:cNvSpPr>
          <p:nvPr>
            <p:ph idx="1"/>
          </p:nvPr>
        </p:nvSpPr>
        <p:spPr/>
        <p:txBody>
          <a:bodyPr/>
          <a:lstStyle/>
          <a:p>
            <a:pPr marL="0" indent="0" hangingPunct="0">
              <a:buNone/>
            </a:pPr>
            <a:r>
              <a:rPr lang="de-DE" dirty="0" err="1" smtClean="0"/>
              <a:t>Two</a:t>
            </a:r>
            <a:r>
              <a:rPr lang="de-DE" dirty="0" smtClean="0"/>
              <a:t> </a:t>
            </a:r>
            <a:r>
              <a:rPr lang="de-DE" dirty="0" err="1" smtClean="0"/>
              <a:t>kinds</a:t>
            </a:r>
            <a:r>
              <a:rPr lang="de-DE" dirty="0" smtClean="0"/>
              <a:t> </a:t>
            </a:r>
            <a:r>
              <a:rPr lang="de-DE" dirty="0" err="1" smtClean="0"/>
              <a:t>of</a:t>
            </a:r>
            <a:r>
              <a:rPr lang="de-DE" dirty="0" smtClean="0"/>
              <a:t> Download-Services:</a:t>
            </a:r>
          </a:p>
          <a:p>
            <a:pPr marL="0" indent="0" hangingPunct="0">
              <a:buNone/>
            </a:pPr>
            <a:endParaRPr lang="de-DE" dirty="0"/>
          </a:p>
          <a:p>
            <a:pPr lvl="0" hangingPunct="0">
              <a:buFont typeface="+mj-lt"/>
              <a:buAutoNum type="arabicPeriod"/>
            </a:pPr>
            <a:r>
              <a:rPr lang="de-DE" b="1" dirty="0" err="1"/>
              <a:t>Pre-defined</a:t>
            </a:r>
            <a:r>
              <a:rPr lang="de-DE" b="1" dirty="0"/>
              <a:t> Dataset Download </a:t>
            </a:r>
            <a:r>
              <a:rPr lang="de-DE" dirty="0" smtClean="0"/>
              <a:t>(</a:t>
            </a:r>
            <a:r>
              <a:rPr lang="de-DE" dirty="0" err="1" smtClean="0"/>
              <a:t>mandatory</a:t>
            </a:r>
            <a:r>
              <a:rPr lang="de-DE" dirty="0" smtClean="0"/>
              <a:t>): </a:t>
            </a:r>
            <a:r>
              <a:rPr lang="de-DE" dirty="0"/>
              <a:t>Download </a:t>
            </a:r>
            <a:r>
              <a:rPr lang="de-DE" dirty="0" err="1" smtClean="0"/>
              <a:t>of</a:t>
            </a:r>
            <a:r>
              <a:rPr lang="de-DE" dirty="0" smtClean="0"/>
              <a:t> </a:t>
            </a:r>
            <a:r>
              <a:rPr lang="de-DE" dirty="0" err="1" smtClean="0"/>
              <a:t>pre-defined</a:t>
            </a:r>
            <a:r>
              <a:rPr lang="de-DE" dirty="0" smtClean="0"/>
              <a:t> </a:t>
            </a:r>
            <a:r>
              <a:rPr lang="de-DE" dirty="0" err="1" smtClean="0"/>
              <a:t>datasets</a:t>
            </a:r>
            <a:r>
              <a:rPr lang="de-DE" dirty="0"/>
              <a:t> </a:t>
            </a:r>
            <a:r>
              <a:rPr lang="de-DE" dirty="0" smtClean="0"/>
              <a:t>– a </a:t>
            </a:r>
            <a:r>
              <a:rPr lang="de-DE" dirty="0" err="1" smtClean="0"/>
              <a:t>more</a:t>
            </a:r>
            <a:r>
              <a:rPr lang="de-DE" dirty="0" smtClean="0"/>
              <a:t> </a:t>
            </a:r>
            <a:r>
              <a:rPr lang="de-DE" dirty="0" err="1" smtClean="0"/>
              <a:t>conventional</a:t>
            </a:r>
            <a:r>
              <a:rPr lang="de-DE" dirty="0" smtClean="0"/>
              <a:t> </a:t>
            </a:r>
            <a:r>
              <a:rPr lang="de-DE" dirty="0" err="1" smtClean="0"/>
              <a:t>way</a:t>
            </a:r>
            <a:r>
              <a:rPr lang="de-DE" dirty="0" smtClean="0"/>
              <a:t> </a:t>
            </a:r>
            <a:r>
              <a:rPr lang="de-DE" dirty="0" err="1" smtClean="0"/>
              <a:t>of</a:t>
            </a:r>
            <a:r>
              <a:rPr lang="de-DE" dirty="0" smtClean="0"/>
              <a:t> </a:t>
            </a:r>
            <a:r>
              <a:rPr lang="de-DE" dirty="0" err="1" smtClean="0"/>
              <a:t>data</a:t>
            </a:r>
            <a:r>
              <a:rPr lang="de-DE" dirty="0" smtClean="0"/>
              <a:t> </a:t>
            </a:r>
            <a:r>
              <a:rPr lang="de-DE" dirty="0" err="1" smtClean="0"/>
              <a:t>provision</a:t>
            </a:r>
            <a:r>
              <a:rPr lang="de-DE" dirty="0" smtClean="0"/>
              <a:t>, </a:t>
            </a:r>
            <a:r>
              <a:rPr lang="de-DE" dirty="0" err="1" smtClean="0"/>
              <a:t>however</a:t>
            </a:r>
            <a:r>
              <a:rPr lang="de-DE" dirty="0" smtClean="0"/>
              <a:t> </a:t>
            </a:r>
            <a:r>
              <a:rPr lang="de-DE" dirty="0" err="1" smtClean="0"/>
              <a:t>supported</a:t>
            </a:r>
            <a:r>
              <a:rPr lang="de-DE" dirty="0" smtClean="0"/>
              <a:t> </a:t>
            </a:r>
            <a:r>
              <a:rPr lang="de-DE" dirty="0" err="1" smtClean="0"/>
              <a:t>by</a:t>
            </a:r>
            <a:r>
              <a:rPr lang="de-DE" dirty="0" smtClean="0"/>
              <a:t> </a:t>
            </a:r>
            <a:r>
              <a:rPr lang="de-DE" dirty="0" err="1" smtClean="0"/>
              <a:t>metadata</a:t>
            </a:r>
            <a:r>
              <a:rPr lang="de-DE" dirty="0" smtClean="0"/>
              <a:t>. The </a:t>
            </a:r>
            <a:r>
              <a:rPr lang="de-DE" dirty="0" err="1" smtClean="0"/>
              <a:t>following</a:t>
            </a:r>
            <a:r>
              <a:rPr lang="de-DE" dirty="0" smtClean="0"/>
              <a:t> </a:t>
            </a:r>
            <a:r>
              <a:rPr lang="de-DE" dirty="0" err="1" smtClean="0"/>
              <a:t>operations</a:t>
            </a:r>
            <a:r>
              <a:rPr lang="de-DE" dirty="0" smtClean="0"/>
              <a:t> </a:t>
            </a:r>
            <a:r>
              <a:rPr lang="de-DE" dirty="0" err="1" smtClean="0"/>
              <a:t>are</a:t>
            </a:r>
            <a:r>
              <a:rPr lang="de-DE" dirty="0" smtClean="0"/>
              <a:t> </a:t>
            </a:r>
            <a:r>
              <a:rPr lang="de-DE" dirty="0" err="1" smtClean="0"/>
              <a:t>required</a:t>
            </a:r>
            <a:r>
              <a:rPr lang="de-DE" dirty="0" smtClean="0"/>
              <a:t>:</a:t>
            </a:r>
          </a:p>
          <a:p>
            <a:pPr lvl="1" hangingPunct="0"/>
            <a:r>
              <a:rPr lang="de-DE" b="1" dirty="0" err="1"/>
              <a:t>Get</a:t>
            </a:r>
            <a:r>
              <a:rPr lang="de-DE" b="1" dirty="0"/>
              <a:t> Download Service </a:t>
            </a:r>
            <a:r>
              <a:rPr lang="de-DE" b="1" dirty="0" err="1"/>
              <a:t>Metadata</a:t>
            </a:r>
            <a:r>
              <a:rPr lang="de-DE" dirty="0"/>
              <a:t>: </a:t>
            </a:r>
            <a:r>
              <a:rPr lang="de-DE" dirty="0" err="1" smtClean="0"/>
              <a:t>provision</a:t>
            </a:r>
            <a:r>
              <a:rPr lang="de-DE" dirty="0" smtClean="0"/>
              <a:t> </a:t>
            </a:r>
            <a:r>
              <a:rPr lang="de-DE" dirty="0" err="1" smtClean="0"/>
              <a:t>of</a:t>
            </a:r>
            <a:r>
              <a:rPr lang="de-DE" dirty="0" smtClean="0"/>
              <a:t> </a:t>
            </a:r>
            <a:r>
              <a:rPr lang="de-DE" dirty="0"/>
              <a:t> </a:t>
            </a:r>
            <a:r>
              <a:rPr lang="de-DE" dirty="0" err="1" smtClean="0"/>
              <a:t>service</a:t>
            </a:r>
            <a:r>
              <a:rPr lang="de-DE" dirty="0" smtClean="0"/>
              <a:t> </a:t>
            </a:r>
            <a:r>
              <a:rPr lang="de-DE" dirty="0" err="1" smtClean="0"/>
              <a:t>metadata</a:t>
            </a:r>
            <a:endParaRPr lang="de-DE" dirty="0"/>
          </a:p>
          <a:p>
            <a:pPr lvl="1" hangingPunct="0"/>
            <a:r>
              <a:rPr lang="de-DE" b="1" dirty="0" err="1"/>
              <a:t>Get</a:t>
            </a:r>
            <a:r>
              <a:rPr lang="de-DE" b="1" dirty="0"/>
              <a:t> </a:t>
            </a:r>
            <a:r>
              <a:rPr lang="de-DE" b="1" dirty="0" err="1"/>
              <a:t>Spatial</a:t>
            </a:r>
            <a:r>
              <a:rPr lang="de-DE" b="1" dirty="0"/>
              <a:t> Data Set</a:t>
            </a:r>
            <a:r>
              <a:rPr lang="de-DE" dirty="0"/>
              <a:t>: </a:t>
            </a:r>
            <a:r>
              <a:rPr lang="de-DE" dirty="0" smtClean="0"/>
              <a:t>Download </a:t>
            </a:r>
            <a:r>
              <a:rPr lang="de-DE" dirty="0" err="1" smtClean="0"/>
              <a:t>of</a:t>
            </a:r>
            <a:r>
              <a:rPr lang="de-DE" dirty="0" smtClean="0"/>
              <a:t> </a:t>
            </a:r>
            <a:r>
              <a:rPr lang="de-DE" dirty="0" err="1" smtClean="0"/>
              <a:t>the</a:t>
            </a:r>
            <a:r>
              <a:rPr lang="de-DE" dirty="0" smtClean="0"/>
              <a:t> </a:t>
            </a:r>
            <a:r>
              <a:rPr lang="de-DE" dirty="0" err="1" smtClean="0"/>
              <a:t>offered</a:t>
            </a:r>
            <a:r>
              <a:rPr lang="de-DE" dirty="0" smtClean="0"/>
              <a:t> </a:t>
            </a:r>
            <a:r>
              <a:rPr lang="de-DE" dirty="0" err="1" smtClean="0"/>
              <a:t>dataset</a:t>
            </a:r>
            <a:endParaRPr lang="de-DE" dirty="0"/>
          </a:p>
          <a:p>
            <a:pPr lvl="1" hangingPunct="0"/>
            <a:r>
              <a:rPr lang="de-DE" b="1" dirty="0" err="1"/>
              <a:t>Describe</a:t>
            </a:r>
            <a:r>
              <a:rPr lang="de-DE" b="1" dirty="0"/>
              <a:t> </a:t>
            </a:r>
            <a:r>
              <a:rPr lang="de-DE" b="1" dirty="0" err="1"/>
              <a:t>Spatial</a:t>
            </a:r>
            <a:r>
              <a:rPr lang="de-DE" b="1" dirty="0"/>
              <a:t> Data Set</a:t>
            </a:r>
            <a:r>
              <a:rPr lang="de-DE" dirty="0"/>
              <a:t>: </a:t>
            </a:r>
            <a:r>
              <a:rPr lang="de-DE" dirty="0" smtClean="0"/>
              <a:t>Download </a:t>
            </a:r>
            <a:r>
              <a:rPr lang="de-DE" dirty="0" err="1" smtClean="0"/>
              <a:t>of</a:t>
            </a:r>
            <a:r>
              <a:rPr lang="de-DE" dirty="0" smtClean="0"/>
              <a:t> </a:t>
            </a:r>
            <a:r>
              <a:rPr lang="de-DE" dirty="0" err="1" smtClean="0"/>
              <a:t>descrption</a:t>
            </a:r>
            <a:r>
              <a:rPr lang="de-DE" dirty="0" smtClean="0"/>
              <a:t> </a:t>
            </a:r>
            <a:r>
              <a:rPr lang="de-DE" dirty="0" err="1" smtClean="0"/>
              <a:t>of</a:t>
            </a:r>
            <a:r>
              <a:rPr lang="de-DE" dirty="0" smtClean="0"/>
              <a:t> </a:t>
            </a:r>
            <a:r>
              <a:rPr lang="de-DE" dirty="0" err="1" smtClean="0"/>
              <a:t>the</a:t>
            </a:r>
            <a:r>
              <a:rPr lang="de-DE" dirty="0"/>
              <a:t> </a:t>
            </a:r>
            <a:r>
              <a:rPr lang="de-DE" dirty="0" err="1" smtClean="0"/>
              <a:t>datasets</a:t>
            </a:r>
            <a:r>
              <a:rPr lang="de-DE" dirty="0" smtClean="0"/>
              <a:t> </a:t>
            </a:r>
            <a:r>
              <a:rPr lang="de-DE" dirty="0" err="1" smtClean="0"/>
              <a:t>offered</a:t>
            </a:r>
            <a:r>
              <a:rPr lang="de-DE" dirty="0" smtClean="0"/>
              <a:t> </a:t>
            </a:r>
            <a:r>
              <a:rPr lang="de-DE" dirty="0" err="1" smtClean="0"/>
              <a:t>by</a:t>
            </a:r>
            <a:r>
              <a:rPr lang="de-DE" dirty="0" smtClean="0"/>
              <a:t> </a:t>
            </a:r>
            <a:r>
              <a:rPr lang="de-DE" dirty="0" err="1" smtClean="0"/>
              <a:t>this</a:t>
            </a:r>
            <a:r>
              <a:rPr lang="de-DE" dirty="0" smtClean="0"/>
              <a:t> </a:t>
            </a:r>
            <a:r>
              <a:rPr lang="de-DE" dirty="0" err="1" smtClean="0"/>
              <a:t>service</a:t>
            </a:r>
            <a:endParaRPr lang="de-DE" dirty="0"/>
          </a:p>
          <a:p>
            <a:pPr lvl="1" hangingPunct="0"/>
            <a:r>
              <a:rPr lang="de-DE" b="1" dirty="0"/>
              <a:t>Link Download Service</a:t>
            </a:r>
          </a:p>
          <a:p>
            <a:pPr lvl="0" hangingPunct="0">
              <a:buFont typeface="+mj-lt"/>
              <a:buAutoNum type="arabicPeriod"/>
            </a:pPr>
            <a:endParaRPr lang="de-DE" dirty="0"/>
          </a:p>
          <a:p>
            <a:pPr lvl="0" hangingPunct="0">
              <a:buFont typeface="+mj-lt"/>
              <a:buAutoNum type="arabicPeriod"/>
            </a:pPr>
            <a:r>
              <a:rPr lang="de-DE" b="1" dirty="0" err="1"/>
              <a:t>Direct</a:t>
            </a:r>
            <a:r>
              <a:rPr lang="de-DE" b="1" dirty="0"/>
              <a:t> Access Download </a:t>
            </a:r>
            <a:r>
              <a:rPr lang="de-DE" dirty="0" smtClean="0"/>
              <a:t>(additional optional </a:t>
            </a:r>
            <a:r>
              <a:rPr lang="de-DE" dirty="0" err="1" smtClean="0"/>
              <a:t>Operations</a:t>
            </a:r>
            <a:r>
              <a:rPr lang="de-DE" dirty="0" smtClean="0"/>
              <a:t>): </a:t>
            </a:r>
            <a:r>
              <a:rPr lang="de-DE" dirty="0"/>
              <a:t>Download </a:t>
            </a:r>
            <a:r>
              <a:rPr lang="de-DE" dirty="0" err="1" smtClean="0"/>
              <a:t>of</a:t>
            </a:r>
            <a:r>
              <a:rPr lang="de-DE" dirty="0" smtClean="0"/>
              <a:t> </a:t>
            </a:r>
            <a:r>
              <a:rPr lang="de-DE" dirty="0" err="1" smtClean="0"/>
              <a:t>specific</a:t>
            </a:r>
            <a:r>
              <a:rPr lang="de-DE" dirty="0" smtClean="0"/>
              <a:t> </a:t>
            </a:r>
            <a:r>
              <a:rPr lang="de-DE" dirty="0" err="1" smtClean="0"/>
              <a:t>data</a:t>
            </a:r>
            <a:r>
              <a:rPr lang="de-DE" dirty="0" smtClean="0"/>
              <a:t> </a:t>
            </a:r>
            <a:r>
              <a:rPr lang="de-DE" dirty="0" err="1" smtClean="0"/>
              <a:t>based</a:t>
            </a:r>
            <a:r>
              <a:rPr lang="de-DE" dirty="0" smtClean="0"/>
              <a:t> on </a:t>
            </a:r>
            <a:r>
              <a:rPr lang="de-DE" dirty="0" err="1" smtClean="0"/>
              <a:t>user</a:t>
            </a:r>
            <a:r>
              <a:rPr lang="de-DE" dirty="0" smtClean="0"/>
              <a:t> </a:t>
            </a:r>
            <a:r>
              <a:rPr lang="de-DE" dirty="0" err="1" smtClean="0"/>
              <a:t>defined</a:t>
            </a:r>
            <a:r>
              <a:rPr lang="de-DE" dirty="0" smtClean="0"/>
              <a:t> </a:t>
            </a:r>
            <a:r>
              <a:rPr lang="de-DE" b="1" dirty="0" err="1" smtClean="0"/>
              <a:t>filters</a:t>
            </a:r>
            <a:r>
              <a:rPr lang="de-DE" dirty="0" smtClean="0"/>
              <a:t>.</a:t>
            </a:r>
            <a:endParaRPr lang="de-DE" dirty="0"/>
          </a:p>
          <a:p>
            <a:pPr marL="0" indent="0" hangingPunct="0">
              <a:buNone/>
            </a:pPr>
            <a:endParaRPr lang="de-DE" dirty="0" smtClean="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2007025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Mapping INSPIRE </a:t>
            </a:r>
            <a:r>
              <a:rPr lang="de-DE" dirty="0" err="1" smtClean="0"/>
              <a:t>to</a:t>
            </a:r>
            <a:r>
              <a:rPr lang="de-DE" dirty="0" smtClean="0"/>
              <a:t> OGC Services</a:t>
            </a:r>
            <a:endParaRPr lang="de-DE" dirty="0"/>
          </a:p>
        </p:txBody>
      </p:sp>
      <p:sp>
        <p:nvSpPr>
          <p:cNvPr id="5" name="Rechteck 4"/>
          <p:cNvSpPr/>
          <p:nvPr/>
        </p:nvSpPr>
        <p:spPr>
          <a:xfrm>
            <a:off x="755576" y="5229200"/>
            <a:ext cx="8136904" cy="1200329"/>
          </a:xfrm>
          <a:prstGeom prst="rect">
            <a:avLst/>
          </a:prstGeom>
        </p:spPr>
        <p:txBody>
          <a:bodyPr wrap="square">
            <a:spAutoFit/>
          </a:bodyPr>
          <a:lstStyle/>
          <a:p>
            <a:r>
              <a:rPr lang="de-DE" sz="1200" dirty="0" smtClean="0"/>
              <a:t>After: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a:t>
            </a:r>
            <a:r>
              <a:rPr lang="en-US" sz="1200" dirty="0" smtClean="0">
                <a:hlinkClick r:id="rId2"/>
              </a:rPr>
              <a:t>graham.vowles@ordnancesurvey.co.uk</a:t>
            </a:r>
            <a:endParaRPr lang="en-US" sz="1200" dirty="0" smtClean="0"/>
          </a:p>
          <a:p>
            <a:r>
              <a:rPr lang="en-US" sz="1200" dirty="0"/>
              <a:t>[1] </a:t>
            </a:r>
            <a:r>
              <a:rPr lang="en-US" sz="1200" dirty="0">
                <a:hlinkClick r:id="rId3"/>
              </a:rPr>
              <a:t>https://inspire.ec.europa.eu/documents/Network_Services/INSPIRE_Draft_Technical_Guidance_Coordinate_Transformation_Services_(version_2%201).</a:t>
            </a:r>
            <a:r>
              <a:rPr lang="en-US" sz="1200" dirty="0" smtClean="0">
                <a:hlinkClick r:id="rId3"/>
              </a:rPr>
              <a:t>pdf</a:t>
            </a:r>
            <a:endParaRPr lang="en-US" sz="1200" dirty="0" smtClean="0"/>
          </a:p>
          <a:p>
            <a:r>
              <a:rPr lang="en-US" sz="1200" dirty="0" smtClean="0"/>
              <a:t>[2] https</a:t>
            </a:r>
            <a:r>
              <a:rPr lang="en-US" sz="1200" dirty="0"/>
              <a:t>://inspire.ec.europa.eu/document-tags/schema-transformation-services</a:t>
            </a:r>
          </a:p>
        </p:txBody>
      </p:sp>
      <p:graphicFrame>
        <p:nvGraphicFramePr>
          <p:cNvPr id="4" name="Tabelle 3"/>
          <p:cNvGraphicFramePr>
            <a:graphicFrameLocks noGrp="1"/>
          </p:cNvGraphicFramePr>
          <p:nvPr>
            <p:extLst>
              <p:ext uri="{D42A27DB-BD31-4B8C-83A1-F6EECF244321}">
                <p14:modId xmlns:p14="http://schemas.microsoft.com/office/powerpoint/2010/main" val="385197010"/>
              </p:ext>
            </p:extLst>
          </p:nvPr>
        </p:nvGraphicFramePr>
        <p:xfrm>
          <a:off x="827584" y="1772816"/>
          <a:ext cx="7848872" cy="303784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370840">
                <a:tc>
                  <a:txBody>
                    <a:bodyPr/>
                    <a:lstStyle/>
                    <a:p>
                      <a:r>
                        <a:rPr lang="de-DE" dirty="0" smtClean="0"/>
                        <a:t>INSPIRE Service</a:t>
                      </a:r>
                      <a:endParaRPr lang="de-DE" dirty="0"/>
                    </a:p>
                  </a:txBody>
                  <a:tcPr/>
                </a:tc>
                <a:tc>
                  <a:txBody>
                    <a:bodyPr/>
                    <a:lstStyle/>
                    <a:p>
                      <a:r>
                        <a:rPr lang="de-DE" dirty="0" err="1" smtClean="0"/>
                        <a:t>Equivalent</a:t>
                      </a:r>
                      <a:r>
                        <a:rPr lang="de-DE" dirty="0" smtClean="0"/>
                        <a:t> OGC Services</a:t>
                      </a:r>
                      <a:endParaRPr lang="de-DE" dirty="0"/>
                    </a:p>
                  </a:txBody>
                  <a:tcPr/>
                </a:tc>
                <a:extLst>
                  <a:ext uri="{0D108BD9-81ED-4DB2-BD59-A6C34878D82A}">
                    <a16:rowId xmlns:a16="http://schemas.microsoft.com/office/drawing/2014/main" val="10000"/>
                  </a:ext>
                </a:extLst>
              </a:tr>
              <a:tr h="370840">
                <a:tc>
                  <a:txBody>
                    <a:bodyPr/>
                    <a:lstStyle/>
                    <a:p>
                      <a:r>
                        <a:rPr lang="de-DE" dirty="0" smtClean="0"/>
                        <a:t>View</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WMS, WMTS, WTS</a:t>
                      </a:r>
                    </a:p>
                  </a:txBody>
                  <a:tcPr/>
                </a:tc>
                <a:extLst>
                  <a:ext uri="{0D108BD9-81ED-4DB2-BD59-A6C34878D82A}">
                    <a16:rowId xmlns:a16="http://schemas.microsoft.com/office/drawing/2014/main" val="10001"/>
                  </a:ext>
                </a:extLst>
              </a:tr>
              <a:tr h="370840">
                <a:tc>
                  <a:txBody>
                    <a:bodyPr/>
                    <a:lstStyle/>
                    <a:p>
                      <a:r>
                        <a:rPr lang="de-DE" dirty="0" smtClean="0"/>
                        <a:t>Discovery</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CSW, SWE</a:t>
                      </a:r>
                      <a:endParaRPr lang="de-DE" dirty="0"/>
                    </a:p>
                  </a:txBody>
                  <a:tcPr/>
                </a:tc>
                <a:extLst>
                  <a:ext uri="{0D108BD9-81ED-4DB2-BD59-A6C34878D82A}">
                    <a16:rowId xmlns:a16="http://schemas.microsoft.com/office/drawing/2014/main" val="10002"/>
                  </a:ext>
                </a:extLst>
              </a:tr>
              <a:tr h="370840">
                <a:tc>
                  <a:txBody>
                    <a:bodyPr/>
                    <a:lstStyle/>
                    <a:p>
                      <a:r>
                        <a:rPr lang="de-DE" dirty="0" smtClean="0"/>
                        <a:t>Download</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WFS and extensions, WCS, SOS</a:t>
                      </a:r>
                    </a:p>
                    <a:p>
                      <a:endParaRPr lang="de-DE" dirty="0"/>
                    </a:p>
                  </a:txBody>
                  <a:tcPr/>
                </a:tc>
                <a:extLst>
                  <a:ext uri="{0D108BD9-81ED-4DB2-BD59-A6C34878D82A}">
                    <a16:rowId xmlns:a16="http://schemas.microsoft.com/office/drawing/2014/main" val="10003"/>
                  </a:ext>
                </a:extLst>
              </a:tr>
              <a:tr h="370840">
                <a:tc>
                  <a:txBody>
                    <a:bodyPr/>
                    <a:lstStyle/>
                    <a:p>
                      <a:r>
                        <a:rPr lang="de-DE" dirty="0" smtClean="0"/>
                        <a:t>Transformation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Coordinate Transformation Service or Coordinate Transformation as WPS Profile</a:t>
                      </a:r>
                      <a:r>
                        <a:rPr lang="en-US" baseline="30000" dirty="0" smtClean="0"/>
                        <a:t>[1]</a:t>
                      </a:r>
                      <a:r>
                        <a:rPr lang="en-US" dirty="0" smtClean="0"/>
                        <a:t> + Schema Translation</a:t>
                      </a:r>
                      <a:r>
                        <a:rPr lang="en-US" baseline="30000" dirty="0" smtClean="0"/>
                        <a:t>[2]</a:t>
                      </a:r>
                      <a:endParaRPr lang="en-US" dirty="0" smtClean="0"/>
                    </a:p>
                    <a:p>
                      <a:endParaRPr lang="de-DE" dirty="0"/>
                    </a:p>
                  </a:txBody>
                  <a:tcPr/>
                </a:tc>
                <a:extLst>
                  <a:ext uri="{0D108BD9-81ED-4DB2-BD59-A6C34878D82A}">
                    <a16:rowId xmlns:a16="http://schemas.microsoft.com/office/drawing/2014/main" val="10004"/>
                  </a:ext>
                </a:extLst>
              </a:tr>
              <a:tr h="370840">
                <a:tc>
                  <a:txBody>
                    <a:bodyPr/>
                    <a:lstStyle/>
                    <a:p>
                      <a:r>
                        <a:rPr lang="en-US" dirty="0" smtClean="0"/>
                        <a:t>Invoke SD Service</a:t>
                      </a:r>
                      <a:endParaRPr lang="de-DE" dirty="0"/>
                    </a:p>
                  </a:txBody>
                  <a:tcPr/>
                </a:tc>
                <a:tc>
                  <a:txBody>
                    <a:bodyPr/>
                    <a:lstStyle/>
                    <a:p>
                      <a:r>
                        <a:rPr lang="en-US" dirty="0" smtClean="0"/>
                        <a:t>~WPS</a:t>
                      </a:r>
                      <a:endParaRPr lang="de-DE"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7156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Download Service „Unfalldaten“</a:t>
            </a:r>
            <a:br>
              <a:rPr lang="de-DE" dirty="0" smtClean="0"/>
            </a:br>
            <a:r>
              <a:rPr lang="de-DE" dirty="0"/>
              <a:t/>
            </a:r>
            <a:br>
              <a:rPr lang="de-DE" dirty="0"/>
            </a:br>
            <a:r>
              <a:rPr lang="de-DE" sz="2000" dirty="0">
                <a:hlinkClick r:id="rId2"/>
              </a:rPr>
              <a:t>https://</a:t>
            </a:r>
            <a:r>
              <a:rPr lang="de-DE" sz="2000" dirty="0" smtClean="0">
                <a:hlinkClick r:id="rId2"/>
              </a:rPr>
              <a:t>www.geoportal.nrw/suche?lang=de&amp;searchTerm=5d7cb58c-c4f4-4998-a7fd-2cb3abb0e512</a:t>
            </a:r>
            <a:r>
              <a:rPr lang="de-DE" sz="2000" dirty="0"/>
              <a:t/>
            </a:r>
            <a:br>
              <a:rPr lang="de-DE" sz="2000" dirty="0"/>
            </a:br>
            <a:r>
              <a:rPr lang="de-DE" sz="2000" dirty="0"/>
              <a:t>https://www.opengeodata.nrw.de/produkte/transport_verkehr/unfallatlas</a:t>
            </a:r>
            <a:r>
              <a:rPr lang="de-DE" sz="2000" dirty="0" smtClean="0"/>
              <a:t>/</a:t>
            </a:r>
            <a:br>
              <a:rPr lang="de-DE" sz="2000" dirty="0" smtClean="0"/>
            </a:br>
            <a:r>
              <a:rPr lang="de-DE" sz="2000" dirty="0" smtClean="0"/>
              <a:t/>
            </a:r>
            <a:br>
              <a:rPr lang="de-DE" sz="2000" dirty="0" smtClean="0"/>
            </a:br>
            <a:r>
              <a:rPr lang="de-DE" sz="2000" dirty="0" smtClean="0"/>
              <a:t>Herunterladen, in QGIS anzeigen ;-)</a:t>
            </a: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2901234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Specific</a:t>
            </a:r>
            <a:r>
              <a:rPr lang="de-DE" dirty="0" smtClean="0"/>
              <a:t> </a:t>
            </a:r>
            <a:r>
              <a:rPr lang="de-DE" dirty="0" err="1" smtClean="0"/>
              <a:t>requirements</a:t>
            </a:r>
            <a:r>
              <a:rPr lang="de-DE" dirty="0"/>
              <a:t/>
            </a:r>
            <a:br>
              <a:rPr lang="de-DE" dirty="0"/>
            </a:br>
            <a:r>
              <a:rPr lang="de-DE" sz="2000" dirty="0" err="1" smtClean="0"/>
              <a:t>partially</a:t>
            </a:r>
            <a:r>
              <a:rPr lang="de-DE" sz="2000" dirty="0" smtClean="0"/>
              <a:t> </a:t>
            </a:r>
            <a:r>
              <a:rPr lang="de-DE" sz="2000" dirty="0" err="1" smtClean="0"/>
              <a:t>extending</a:t>
            </a:r>
            <a:r>
              <a:rPr lang="de-DE" sz="2000" dirty="0" smtClean="0"/>
              <a:t> / </a:t>
            </a:r>
            <a:r>
              <a:rPr lang="de-DE" sz="2000" dirty="0" err="1"/>
              <a:t>n</a:t>
            </a:r>
            <a:r>
              <a:rPr lang="de-DE" sz="2000" dirty="0" err="1" smtClean="0"/>
              <a:t>arrowing</a:t>
            </a:r>
            <a:r>
              <a:rPr lang="de-DE" sz="2000" dirty="0" smtClean="0"/>
              <a:t> </a:t>
            </a:r>
            <a:r>
              <a:rPr lang="de-DE" sz="2000" dirty="0" err="1" smtClean="0"/>
              <a:t>OGC‘s</a:t>
            </a:r>
            <a:r>
              <a:rPr lang="de-DE" sz="2000" dirty="0" smtClean="0"/>
              <a:t> </a:t>
            </a:r>
            <a:r>
              <a:rPr lang="de-DE" sz="2000" dirty="0" err="1" smtClean="0"/>
              <a:t>standards</a:t>
            </a:r>
            <a:endParaRPr lang="de-DE" sz="2000" dirty="0"/>
          </a:p>
        </p:txBody>
      </p:sp>
      <p:sp>
        <p:nvSpPr>
          <p:cNvPr id="3" name="Inhaltsplatzhalter 2"/>
          <p:cNvSpPr>
            <a:spLocks noGrp="1"/>
          </p:cNvSpPr>
          <p:nvPr>
            <p:ph idx="1"/>
          </p:nvPr>
        </p:nvSpPr>
        <p:spPr/>
        <p:txBody>
          <a:bodyPr/>
          <a:lstStyle/>
          <a:p>
            <a:pPr lvl="0" fontAlgn="auto"/>
            <a:r>
              <a:rPr lang="en-US" dirty="0"/>
              <a:t>Integration of INSPIRE Service Metadata in the Capabilities documents?</a:t>
            </a:r>
            <a:endParaRPr lang="de-DE" dirty="0"/>
          </a:p>
          <a:p>
            <a:pPr lvl="0" fontAlgn="auto"/>
            <a:r>
              <a:rPr lang="en-US" dirty="0" smtClean="0"/>
              <a:t>Fulfilment </a:t>
            </a:r>
            <a:r>
              <a:rPr lang="en-US" dirty="0"/>
              <a:t>of quality of service (</a:t>
            </a:r>
            <a:r>
              <a:rPr lang="en-US" dirty="0" err="1"/>
              <a:t>QoS</a:t>
            </a:r>
            <a:r>
              <a:rPr lang="en-US" dirty="0"/>
              <a:t>) requirements: Capacity &gt; 30 request/s, Availability: maximum unplanned downtime of </a:t>
            </a:r>
            <a:r>
              <a:rPr lang="en-US" dirty="0" smtClean="0"/>
              <a:t>363 </a:t>
            </a:r>
            <a:r>
              <a:rPr lang="en-US" dirty="0"/>
              <a:t>days per year (Service Availability is vital for SDIs!)</a:t>
            </a:r>
            <a:endParaRPr lang="de-DE" dirty="0"/>
          </a:p>
          <a:p>
            <a:pPr lvl="0" fontAlgn="auto"/>
            <a:r>
              <a:rPr lang="en-US" dirty="0"/>
              <a:t>Support of spatial reference systems EPSG:4326 and EPSG:4258 (ETRS89) (at least) including Bounding Box elements for the data layers?</a:t>
            </a:r>
            <a:endParaRPr lang="de-DE" dirty="0"/>
          </a:p>
          <a:p>
            <a:pPr lvl="0" fontAlgn="auto"/>
            <a:r>
              <a:rPr lang="de-DE" dirty="0"/>
              <a:t>Support </a:t>
            </a:r>
            <a:r>
              <a:rPr lang="de-DE" dirty="0" err="1"/>
              <a:t>of</a:t>
            </a:r>
            <a:r>
              <a:rPr lang="de-DE" dirty="0"/>
              <a:t> </a:t>
            </a:r>
            <a:r>
              <a:rPr lang="de-DE" dirty="0" err="1"/>
              <a:t>cartographic</a:t>
            </a:r>
            <a:r>
              <a:rPr lang="de-DE" dirty="0"/>
              <a:t> </a:t>
            </a:r>
            <a:r>
              <a:rPr lang="de-DE" dirty="0" err="1" smtClean="0"/>
              <a:t>projections</a:t>
            </a:r>
            <a:r>
              <a:rPr lang="de-DE" dirty="0" smtClean="0"/>
              <a:t>: Lambert-</a:t>
            </a:r>
            <a:r>
              <a:rPr lang="de-DE" dirty="0" err="1" smtClean="0"/>
              <a:t>Conformal</a:t>
            </a:r>
            <a:r>
              <a:rPr lang="de-DE" dirty="0" smtClean="0"/>
              <a:t>-</a:t>
            </a:r>
            <a:r>
              <a:rPr lang="de-DE" dirty="0" err="1" smtClean="0"/>
              <a:t>Conic</a:t>
            </a:r>
            <a:r>
              <a:rPr lang="de-DE" dirty="0" smtClean="0"/>
              <a:t> </a:t>
            </a:r>
            <a:r>
              <a:rPr lang="de-DE" dirty="0"/>
              <a:t>(EPSG:4839) </a:t>
            </a:r>
            <a:r>
              <a:rPr lang="de-DE" dirty="0" err="1" smtClean="0"/>
              <a:t>and</a:t>
            </a:r>
            <a:r>
              <a:rPr lang="de-DE" dirty="0" smtClean="0"/>
              <a:t> </a:t>
            </a:r>
            <a:r>
              <a:rPr lang="de-DE" dirty="0" err="1" smtClean="0"/>
              <a:t>for</a:t>
            </a:r>
            <a:r>
              <a:rPr lang="de-DE" dirty="0" smtClean="0"/>
              <a:t> </a:t>
            </a:r>
            <a:r>
              <a:rPr lang="de-DE" dirty="0" err="1" smtClean="0"/>
              <a:t>scales</a:t>
            </a:r>
            <a:r>
              <a:rPr lang="de-DE" dirty="0" smtClean="0"/>
              <a:t> &gt;</a:t>
            </a:r>
            <a:r>
              <a:rPr lang="de-DE" dirty="0"/>
              <a:t>1:500.000 Universal Transverse Mercator (UTM</a:t>
            </a:r>
            <a:r>
              <a:rPr lang="de-DE" dirty="0" smtClean="0"/>
              <a:t>)</a:t>
            </a:r>
            <a:endParaRPr lang="de-DE" dirty="0"/>
          </a:p>
          <a:p>
            <a:pPr lvl="0" fontAlgn="auto"/>
            <a:r>
              <a:rPr lang="de-DE" dirty="0" err="1"/>
              <a:t>Coupling</a:t>
            </a:r>
            <a:r>
              <a:rPr lang="de-DE" dirty="0"/>
              <a:t> </a:t>
            </a:r>
            <a:r>
              <a:rPr lang="de-DE" dirty="0" err="1"/>
              <a:t>of</a:t>
            </a:r>
            <a:r>
              <a:rPr lang="de-DE" dirty="0"/>
              <a:t> Services, </a:t>
            </a:r>
            <a:r>
              <a:rPr lang="de-DE" dirty="0" err="1"/>
              <a:t>data</a:t>
            </a:r>
            <a:r>
              <a:rPr lang="de-DE" dirty="0"/>
              <a:t> </a:t>
            </a:r>
            <a:r>
              <a:rPr lang="de-DE" dirty="0" err="1"/>
              <a:t>and</a:t>
            </a:r>
            <a:r>
              <a:rPr lang="de-DE" dirty="0"/>
              <a:t> </a:t>
            </a:r>
            <a:r>
              <a:rPr lang="de-DE" dirty="0" err="1"/>
              <a:t>metadata</a:t>
            </a:r>
            <a:r>
              <a:rPr lang="de-DE" dirty="0"/>
              <a:t> (</a:t>
            </a:r>
            <a:r>
              <a:rPr lang="de-DE" dirty="0" err="1"/>
              <a:t>LayerTags</a:t>
            </a:r>
            <a:r>
              <a:rPr lang="de-DE" dirty="0"/>
              <a:t> &lt;Identifier&gt; </a:t>
            </a:r>
            <a:r>
              <a:rPr lang="de-DE" dirty="0" err="1"/>
              <a:t>and</a:t>
            </a:r>
            <a:r>
              <a:rPr lang="de-DE" dirty="0"/>
              <a:t> &lt;</a:t>
            </a:r>
            <a:r>
              <a:rPr lang="de-DE" dirty="0" err="1"/>
              <a:t>MetadataURL</a:t>
            </a:r>
            <a:r>
              <a:rPr lang="de-DE" dirty="0"/>
              <a:t>&gt;)</a:t>
            </a:r>
          </a:p>
          <a:p>
            <a:pPr lvl="0" fontAlgn="auto"/>
            <a:r>
              <a:rPr lang="en-US" dirty="0"/>
              <a:t>Cartographic </a:t>
            </a:r>
            <a:r>
              <a:rPr lang="en-US" dirty="0" smtClean="0"/>
              <a:t>legends for each style</a:t>
            </a:r>
            <a:endParaRPr lang="de-DE" dirty="0"/>
          </a:p>
          <a:p>
            <a:pPr lvl="0" hangingPunct="0"/>
            <a:r>
              <a:rPr lang="de-DE" dirty="0"/>
              <a:t>Multi-</a:t>
            </a:r>
            <a:r>
              <a:rPr lang="de-DE" dirty="0" err="1"/>
              <a:t>language</a:t>
            </a:r>
            <a:r>
              <a:rPr lang="de-DE" dirty="0"/>
              <a:t> </a:t>
            </a:r>
            <a:r>
              <a:rPr lang="de-DE" dirty="0" err="1" smtClean="0"/>
              <a:t>support</a:t>
            </a:r>
            <a:r>
              <a:rPr lang="de-DE" dirty="0" smtClean="0"/>
              <a:t>, i.e. in </a:t>
            </a:r>
            <a:r>
              <a:rPr lang="de-DE" dirty="0" err="1" smtClean="0"/>
              <a:t>the</a:t>
            </a:r>
            <a:r>
              <a:rPr lang="de-DE" dirty="0" smtClean="0"/>
              <a:t> </a:t>
            </a:r>
            <a:r>
              <a:rPr lang="de-DE" dirty="0" err="1" smtClean="0"/>
              <a:t>Capabilities</a:t>
            </a:r>
            <a:r>
              <a:rPr lang="de-DE" dirty="0" smtClean="0"/>
              <a:t> </a:t>
            </a:r>
            <a:r>
              <a:rPr lang="de-DE" dirty="0" err="1"/>
              <a:t>document</a:t>
            </a:r>
            <a:r>
              <a:rPr lang="de-DE" dirty="0"/>
              <a:t> </a:t>
            </a:r>
            <a:r>
              <a:rPr lang="de-DE" dirty="0" smtClean="0"/>
              <a:t>(LANGUAGE </a:t>
            </a:r>
            <a:r>
              <a:rPr lang="de-DE" dirty="0"/>
              <a:t>Parameter </a:t>
            </a:r>
            <a:r>
              <a:rPr lang="de-DE" dirty="0" err="1" smtClean="0"/>
              <a:t>extension</a:t>
            </a:r>
            <a:r>
              <a:rPr lang="de-DE" dirty="0"/>
              <a:t>)</a:t>
            </a:r>
          </a:p>
          <a:p>
            <a:endParaRPr lang="de-DE" dirty="0"/>
          </a:p>
        </p:txBody>
      </p:sp>
      <p:grpSp>
        <p:nvGrpSpPr>
          <p:cNvPr id="7" name="Gruppieren 6"/>
          <p:cNvGrpSpPr/>
          <p:nvPr/>
        </p:nvGrpSpPr>
        <p:grpSpPr>
          <a:xfrm>
            <a:off x="827584" y="2708920"/>
            <a:ext cx="7416824" cy="1581488"/>
            <a:chOff x="539552" y="4536442"/>
            <a:chExt cx="7416824" cy="1581488"/>
          </a:xfrm>
        </p:grpSpPr>
        <p:sp>
          <p:nvSpPr>
            <p:cNvPr id="4" name="Textfeld 3"/>
            <p:cNvSpPr txBox="1"/>
            <p:nvPr/>
          </p:nvSpPr>
          <p:spPr>
            <a:xfrm>
              <a:off x="539552" y="4536442"/>
              <a:ext cx="2304256" cy="1569660"/>
            </a:xfrm>
            <a:prstGeom prst="rect">
              <a:avLst/>
            </a:prstGeom>
            <a:solidFill>
              <a:srgbClr val="EAEAEA">
                <a:alpha val="81961"/>
              </a:srgbClr>
            </a:solidFill>
            <a:ln>
              <a:solidFill>
                <a:srgbClr val="C00000"/>
              </a:solidFill>
            </a:ln>
          </p:spPr>
          <p:txBody>
            <a:bodyPr wrap="square" rtlCol="0">
              <a:spAutoFit/>
            </a:bodyPr>
            <a:lstStyle/>
            <a:p>
              <a:r>
                <a:rPr lang="de-DE" sz="3200" dirty="0" smtClean="0"/>
                <a:t>OGC </a:t>
              </a:r>
              <a:r>
                <a:rPr lang="de-DE" sz="3200" dirty="0" err="1" smtClean="0"/>
                <a:t>compliant</a:t>
              </a:r>
              <a:r>
                <a:rPr lang="de-DE" sz="3200" dirty="0" smtClean="0"/>
                <a:t> </a:t>
              </a:r>
              <a:r>
                <a:rPr lang="de-DE" sz="3200" dirty="0" err="1" smtClean="0"/>
                <a:t>products</a:t>
              </a:r>
              <a:endParaRPr lang="de-DE" sz="3200" dirty="0"/>
            </a:p>
          </p:txBody>
        </p:sp>
        <p:sp>
          <p:nvSpPr>
            <p:cNvPr id="5" name="Textfeld 4"/>
            <p:cNvSpPr txBox="1"/>
            <p:nvPr/>
          </p:nvSpPr>
          <p:spPr>
            <a:xfrm>
              <a:off x="5652120" y="4548270"/>
              <a:ext cx="2304256" cy="1569660"/>
            </a:xfrm>
            <a:prstGeom prst="rect">
              <a:avLst/>
            </a:prstGeom>
            <a:solidFill>
              <a:srgbClr val="EAEAEA">
                <a:alpha val="81961"/>
              </a:srgbClr>
            </a:solidFill>
            <a:ln>
              <a:solidFill>
                <a:srgbClr val="C00000"/>
              </a:solidFill>
            </a:ln>
          </p:spPr>
          <p:txBody>
            <a:bodyPr wrap="square" rtlCol="0">
              <a:spAutoFit/>
            </a:bodyPr>
            <a:lstStyle/>
            <a:p>
              <a:r>
                <a:rPr lang="de-DE" sz="3200" dirty="0" smtClean="0"/>
                <a:t>INSPIRE</a:t>
              </a:r>
              <a:br>
                <a:rPr lang="de-DE" sz="3200" dirty="0" smtClean="0"/>
              </a:br>
              <a:r>
                <a:rPr lang="de-DE" sz="3200" dirty="0" err="1" smtClean="0"/>
                <a:t>compliant</a:t>
              </a:r>
              <a:r>
                <a:rPr lang="de-DE" sz="3200" dirty="0" smtClean="0"/>
                <a:t> </a:t>
              </a:r>
              <a:r>
                <a:rPr lang="de-DE" sz="3200" dirty="0" err="1" smtClean="0"/>
                <a:t>products</a:t>
              </a:r>
              <a:endParaRPr lang="de-DE" sz="3200" dirty="0"/>
            </a:p>
          </p:txBody>
        </p:sp>
        <p:sp>
          <p:nvSpPr>
            <p:cNvPr id="6" name="Pfeil nach rechts 5"/>
            <p:cNvSpPr/>
            <p:nvPr/>
          </p:nvSpPr>
          <p:spPr bwMode="auto">
            <a:xfrm>
              <a:off x="3635896" y="5231043"/>
              <a:ext cx="1291592" cy="439205"/>
            </a:xfrm>
            <a:prstGeom prst="rightArrow">
              <a:avLst/>
            </a:prstGeom>
            <a:solidFill>
              <a:srgbClr val="EAEAEA"/>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grpSp>
    </p:spTree>
    <p:extLst>
      <p:ext uri="{BB962C8B-B14F-4D97-AF65-F5344CB8AC3E}">
        <p14:creationId xmlns:p14="http://schemas.microsoft.com/office/powerpoint/2010/main" val="341876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4. Agreements </a:t>
            </a:r>
            <a:r>
              <a:rPr lang="en-US" dirty="0"/>
              <a:t>on sharing, access and use</a:t>
            </a:r>
            <a:endParaRPr lang="de-DE" dirty="0"/>
          </a:p>
        </p:txBody>
      </p:sp>
      <p:sp>
        <p:nvSpPr>
          <p:cNvPr id="3" name="Inhaltsplatzhalter 2"/>
          <p:cNvSpPr>
            <a:spLocks noGrp="1"/>
          </p:cNvSpPr>
          <p:nvPr>
            <p:ph idx="1"/>
          </p:nvPr>
        </p:nvSpPr>
        <p:spPr/>
        <p:txBody>
          <a:bodyPr/>
          <a:lstStyle/>
          <a:p>
            <a:r>
              <a:rPr lang="en-US" dirty="0"/>
              <a:t>Member States shall adopt measures for the sharing of </a:t>
            </a:r>
            <a:r>
              <a:rPr lang="en-US" dirty="0" smtClean="0"/>
              <a:t>spatial data </a:t>
            </a:r>
            <a:r>
              <a:rPr lang="en-US" dirty="0"/>
              <a:t>sets and </a:t>
            </a:r>
            <a:r>
              <a:rPr lang="en-US" dirty="0" smtClean="0"/>
              <a:t> services </a:t>
            </a:r>
            <a:r>
              <a:rPr lang="en-US" dirty="0"/>
              <a:t>between public authorities. </a:t>
            </a:r>
            <a:endParaRPr lang="en-US" dirty="0" smtClean="0"/>
          </a:p>
          <a:p>
            <a:r>
              <a:rPr lang="en-US" dirty="0" smtClean="0"/>
              <a:t>In </a:t>
            </a:r>
            <a:r>
              <a:rPr lang="en-US" dirty="0"/>
              <a:t>addition those measures shall enable </a:t>
            </a:r>
            <a:r>
              <a:rPr lang="en-US" dirty="0" smtClean="0"/>
              <a:t>the </a:t>
            </a:r>
            <a:r>
              <a:rPr lang="en-US" b="1" dirty="0" smtClean="0"/>
              <a:t>relevant </a:t>
            </a:r>
            <a:r>
              <a:rPr lang="en-US" b="1" dirty="0"/>
              <a:t>users, public and private</a:t>
            </a:r>
            <a:r>
              <a:rPr lang="en-US" dirty="0"/>
              <a:t>, to gain </a:t>
            </a:r>
            <a:r>
              <a:rPr lang="en-US" b="1" dirty="0"/>
              <a:t>access to spatial data sets and services, and to </a:t>
            </a:r>
            <a:r>
              <a:rPr lang="en-US" b="1" dirty="0" smtClean="0"/>
              <a:t>exchange and </a:t>
            </a:r>
            <a:r>
              <a:rPr lang="en-US" b="1" dirty="0"/>
              <a:t>use those sets and </a:t>
            </a:r>
            <a:r>
              <a:rPr lang="en-US" b="1" dirty="0" smtClean="0"/>
              <a:t>services.</a:t>
            </a:r>
            <a:endParaRPr lang="de-DE" b="1" dirty="0"/>
          </a:p>
        </p:txBody>
      </p:sp>
      <p:sp>
        <p:nvSpPr>
          <p:cNvPr id="4" name="Rechteck 3"/>
          <p:cNvSpPr/>
          <p:nvPr/>
        </p:nvSpPr>
        <p:spPr>
          <a:xfrm>
            <a:off x="899592" y="5714672"/>
            <a:ext cx="7488832" cy="738664"/>
          </a:xfrm>
          <a:prstGeom prst="rect">
            <a:avLst/>
          </a:prstGeom>
        </p:spPr>
        <p:txBody>
          <a:bodyPr wrap="square">
            <a:spAutoFit/>
          </a:bodyPr>
          <a:lstStyle/>
          <a:p>
            <a:r>
              <a:rPr lang="de-DE" sz="1400"/>
              <a:t>Jes </a:t>
            </a:r>
            <a:r>
              <a:rPr lang="de-DE" sz="1400" smtClean="0"/>
              <a:t>Ryttersgaard: Overview </a:t>
            </a:r>
            <a:r>
              <a:rPr lang="de-DE" sz="1400"/>
              <a:t>of </a:t>
            </a:r>
            <a:r>
              <a:rPr lang="de-DE" sz="1400" smtClean="0"/>
              <a:t>INSPIRE. https://www.fig.net/resources/proceedings/fig_proceedings/cairo/papers/ts_42/ts42_02_ryttersgaard.pdf [2015-08-11]</a:t>
            </a:r>
            <a:endParaRPr lang="de-DE" sz="1400"/>
          </a:p>
        </p:txBody>
      </p:sp>
    </p:spTree>
    <p:extLst>
      <p:ext uri="{BB962C8B-B14F-4D97-AF65-F5344CB8AC3E}">
        <p14:creationId xmlns:p14="http://schemas.microsoft.com/office/powerpoint/2010/main" val="1598068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Geo</a:t>
            </a:r>
            <a:r>
              <a:rPr lang="de-DE" dirty="0"/>
              <a:t> </a:t>
            </a:r>
            <a:r>
              <a:rPr lang="de-DE" dirty="0" err="1"/>
              <a:t>Right</a:t>
            </a:r>
            <a:r>
              <a:rPr lang="de-DE" dirty="0"/>
              <a:t> Management (</a:t>
            </a:r>
            <a:r>
              <a:rPr lang="de-DE" dirty="0" err="1"/>
              <a:t>GeoRM</a:t>
            </a:r>
            <a:r>
              <a:rPr lang="de-DE" dirty="0"/>
              <a:t>)</a:t>
            </a:r>
          </a:p>
        </p:txBody>
      </p:sp>
      <p:sp>
        <p:nvSpPr>
          <p:cNvPr id="5" name="AutoShape 2"/>
          <p:cNvSpPr>
            <a:spLocks noChangeArrowheads="1"/>
          </p:cNvSpPr>
          <p:nvPr/>
        </p:nvSpPr>
        <p:spPr bwMode="auto">
          <a:xfrm>
            <a:off x="4284663" y="5530874"/>
            <a:ext cx="576262"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GeoRM</a:t>
            </a:r>
          </a:p>
          <a:p>
            <a:pPr algn="ctr" eaLnBrk="1" hangingPunct="1">
              <a:spcBef>
                <a:spcPct val="0"/>
              </a:spcBef>
              <a:buFontTx/>
              <a:buNone/>
            </a:pPr>
            <a:r>
              <a:rPr lang="en-US" altLang="de-DE" sz="1000"/>
              <a:t>Data</a:t>
            </a:r>
          </a:p>
        </p:txBody>
      </p:sp>
      <p:sp>
        <p:nvSpPr>
          <p:cNvPr id="6" name="AutoShape 3"/>
          <p:cNvSpPr>
            <a:spLocks noChangeArrowheads="1"/>
          </p:cNvSpPr>
          <p:nvPr/>
        </p:nvSpPr>
        <p:spPr bwMode="auto">
          <a:xfrm>
            <a:off x="1116013" y="3214712"/>
            <a:ext cx="7343775" cy="1438275"/>
          </a:xfrm>
          <a:prstGeom prst="roundRect">
            <a:avLst>
              <a:gd name="adj" fmla="val 16667"/>
            </a:avLst>
          </a:prstGeom>
          <a:solidFill>
            <a:srgbClr val="FFCC66">
              <a:alpha val="21176"/>
            </a:srgbClr>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hangingPunct="1"/>
            <a:r>
              <a:rPr lang="en-US" altLang="de-DE" sz="1000"/>
              <a:t>GeoRM Layers</a:t>
            </a:r>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p:txBody>
      </p:sp>
      <p:sp>
        <p:nvSpPr>
          <p:cNvPr id="7" name="AutoShape 4"/>
          <p:cNvSpPr>
            <a:spLocks noChangeArrowheads="1"/>
          </p:cNvSpPr>
          <p:nvPr/>
        </p:nvSpPr>
        <p:spPr bwMode="auto">
          <a:xfrm>
            <a:off x="1116013" y="3644924"/>
            <a:ext cx="6983412" cy="14446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Identity</a:t>
            </a:r>
          </a:p>
        </p:txBody>
      </p:sp>
      <p:sp>
        <p:nvSpPr>
          <p:cNvPr id="8" name="AutoShape 5"/>
          <p:cNvSpPr>
            <a:spLocks noChangeArrowheads="1"/>
          </p:cNvSpPr>
          <p:nvPr/>
        </p:nvSpPr>
        <p:spPr bwMode="auto">
          <a:xfrm>
            <a:off x="1116013" y="3829074"/>
            <a:ext cx="6983412" cy="17621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Price &amp; Order</a:t>
            </a:r>
          </a:p>
        </p:txBody>
      </p:sp>
      <p:sp>
        <p:nvSpPr>
          <p:cNvPr id="9" name="AutoShape 6"/>
          <p:cNvSpPr>
            <a:spLocks noChangeArrowheads="1"/>
          </p:cNvSpPr>
          <p:nvPr/>
        </p:nvSpPr>
        <p:spPr bwMode="auto">
          <a:xfrm>
            <a:off x="1116013" y="4048149"/>
            <a:ext cx="6985000" cy="173038"/>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License</a:t>
            </a:r>
          </a:p>
        </p:txBody>
      </p:sp>
      <p:sp>
        <p:nvSpPr>
          <p:cNvPr id="10" name="AutoShape 7"/>
          <p:cNvSpPr>
            <a:spLocks noChangeArrowheads="1"/>
          </p:cNvSpPr>
          <p:nvPr/>
        </p:nvSpPr>
        <p:spPr bwMode="auto">
          <a:xfrm>
            <a:off x="1252538" y="4935562"/>
            <a:ext cx="1296987" cy="366712"/>
          </a:xfrm>
          <a:prstGeom prst="roundRect">
            <a:avLst>
              <a:gd name="adj" fmla="val 16667"/>
            </a:avLst>
          </a:prstGeom>
          <a:solidFill>
            <a:srgbClr val="FF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Registry Service</a:t>
            </a:r>
          </a:p>
        </p:txBody>
      </p:sp>
      <p:sp>
        <p:nvSpPr>
          <p:cNvPr id="11" name="AutoShape 8"/>
          <p:cNvSpPr>
            <a:spLocks noChangeArrowheads="1"/>
          </p:cNvSpPr>
          <p:nvPr/>
        </p:nvSpPr>
        <p:spPr bwMode="auto">
          <a:xfrm>
            <a:off x="2778125" y="4935562"/>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 Discovery Service</a:t>
            </a:r>
          </a:p>
        </p:txBody>
      </p:sp>
      <p:grpSp>
        <p:nvGrpSpPr>
          <p:cNvPr id="12" name="Group 9"/>
          <p:cNvGrpSpPr>
            <a:grpSpLocks/>
          </p:cNvGrpSpPr>
          <p:nvPr/>
        </p:nvGrpSpPr>
        <p:grpSpPr bwMode="auto">
          <a:xfrm>
            <a:off x="3387725" y="4797449"/>
            <a:ext cx="69850" cy="141288"/>
            <a:chOff x="861" y="1118"/>
            <a:chExt cx="44" cy="89"/>
          </a:xfrm>
        </p:grpSpPr>
        <p:sp>
          <p:nvSpPr>
            <p:cNvPr id="13" name="Line 1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 name="Oval 1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15" name="Group 12"/>
          <p:cNvGrpSpPr>
            <a:grpSpLocks/>
          </p:cNvGrpSpPr>
          <p:nvPr/>
        </p:nvGrpSpPr>
        <p:grpSpPr bwMode="auto">
          <a:xfrm>
            <a:off x="1876425" y="4800624"/>
            <a:ext cx="69850" cy="141288"/>
            <a:chOff x="861" y="1118"/>
            <a:chExt cx="44" cy="89"/>
          </a:xfrm>
        </p:grpSpPr>
        <p:sp>
          <p:nvSpPr>
            <p:cNvPr id="16"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7"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18" name="AutoShape 15"/>
          <p:cNvSpPr>
            <a:spLocks noChangeArrowheads="1"/>
          </p:cNvSpPr>
          <p:nvPr/>
        </p:nvSpPr>
        <p:spPr bwMode="auto">
          <a:xfrm>
            <a:off x="4297363" y="3638574"/>
            <a:ext cx="561975" cy="58261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GeoRM</a:t>
            </a:r>
            <a:br>
              <a:rPr lang="en-US" altLang="de-DE" sz="1000"/>
            </a:br>
            <a:r>
              <a:rPr lang="en-US" altLang="de-DE" sz="1000"/>
              <a:t>Services</a:t>
            </a:r>
          </a:p>
        </p:txBody>
      </p:sp>
      <p:sp>
        <p:nvSpPr>
          <p:cNvPr id="19" name="Line 16"/>
          <p:cNvSpPr>
            <a:spLocks noChangeShapeType="1"/>
          </p:cNvSpPr>
          <p:nvPr/>
        </p:nvSpPr>
        <p:spPr bwMode="auto">
          <a:xfrm flipV="1">
            <a:off x="4570413" y="4221187"/>
            <a:ext cx="0" cy="1368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0" name="Line 17"/>
          <p:cNvSpPr>
            <a:spLocks noChangeShapeType="1"/>
          </p:cNvSpPr>
          <p:nvPr/>
        </p:nvSpPr>
        <p:spPr bwMode="auto">
          <a:xfrm rot="16200000" flipH="1" flipV="1">
            <a:off x="334724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AutoShape 19"/>
          <p:cNvSpPr>
            <a:spLocks noChangeArrowheads="1"/>
          </p:cNvSpPr>
          <p:nvPr/>
        </p:nvSpPr>
        <p:spPr bwMode="auto">
          <a:xfrm>
            <a:off x="1258888" y="2060599"/>
            <a:ext cx="6553200" cy="360363"/>
          </a:xfrm>
          <a:prstGeom prst="roundRect">
            <a:avLst>
              <a:gd name="adj" fmla="val 16667"/>
            </a:avLst>
          </a:prstGeom>
          <a:solidFill>
            <a:srgbClr val="FFCC66"/>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Application and Geoportals</a:t>
            </a:r>
          </a:p>
        </p:txBody>
      </p:sp>
      <p:grpSp>
        <p:nvGrpSpPr>
          <p:cNvPr id="22" name="Group 20"/>
          <p:cNvGrpSpPr>
            <a:grpSpLocks/>
          </p:cNvGrpSpPr>
          <p:nvPr/>
        </p:nvGrpSpPr>
        <p:grpSpPr bwMode="auto">
          <a:xfrm>
            <a:off x="2268538" y="1647849"/>
            <a:ext cx="863600" cy="630238"/>
            <a:chOff x="11703" y="8967"/>
            <a:chExt cx="1489" cy="929"/>
          </a:xfrm>
        </p:grpSpPr>
        <p:sp>
          <p:nvSpPr>
            <p:cNvPr id="23" name="Freeform 21"/>
            <p:cNvSpPr>
              <a:spLocks/>
            </p:cNvSpPr>
            <p:nvPr/>
          </p:nvSpPr>
          <p:spPr bwMode="auto">
            <a:xfrm>
              <a:off x="11970" y="9692"/>
              <a:ext cx="356" cy="102"/>
            </a:xfrm>
            <a:custGeom>
              <a:avLst/>
              <a:gdLst>
                <a:gd name="T0" fmla="*/ 0 w 356"/>
                <a:gd name="T1" fmla="*/ 102 h 102"/>
                <a:gd name="T2" fmla="*/ 356 w 356"/>
                <a:gd name="T3" fmla="*/ 76 h 102"/>
                <a:gd name="T4" fmla="*/ 356 w 356"/>
                <a:gd name="T5" fmla="*/ 0 h 102"/>
                <a:gd name="T6" fmla="*/ 13 w 356"/>
                <a:gd name="T7" fmla="*/ 38 h 102"/>
                <a:gd name="T8" fmla="*/ 0 w 35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102">
                  <a:moveTo>
                    <a:pt x="0" y="102"/>
                  </a:moveTo>
                  <a:lnTo>
                    <a:pt x="356" y="76"/>
                  </a:lnTo>
                  <a:lnTo>
                    <a:pt x="356" y="0"/>
                  </a:lnTo>
                  <a:lnTo>
                    <a:pt x="13" y="38"/>
                  </a:lnTo>
                  <a:lnTo>
                    <a:pt x="0" y="102"/>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Freeform 22"/>
            <p:cNvSpPr>
              <a:spLocks/>
            </p:cNvSpPr>
            <p:nvPr/>
          </p:nvSpPr>
          <p:spPr bwMode="auto">
            <a:xfrm>
              <a:off x="12225" y="9094"/>
              <a:ext cx="967" cy="789"/>
            </a:xfrm>
            <a:custGeom>
              <a:avLst/>
              <a:gdLst>
                <a:gd name="T0" fmla="*/ 802 w 967"/>
                <a:gd name="T1" fmla="*/ 140 h 789"/>
                <a:gd name="T2" fmla="*/ 954 w 967"/>
                <a:gd name="T3" fmla="*/ 585 h 789"/>
                <a:gd name="T4" fmla="*/ 662 w 967"/>
                <a:gd name="T5" fmla="*/ 700 h 789"/>
                <a:gd name="T6" fmla="*/ 674 w 967"/>
                <a:gd name="T7" fmla="*/ 713 h 789"/>
                <a:gd name="T8" fmla="*/ 674 w 967"/>
                <a:gd name="T9" fmla="*/ 713 h 789"/>
                <a:gd name="T10" fmla="*/ 674 w 967"/>
                <a:gd name="T11" fmla="*/ 725 h 789"/>
                <a:gd name="T12" fmla="*/ 649 w 967"/>
                <a:gd name="T13" fmla="*/ 738 h 789"/>
                <a:gd name="T14" fmla="*/ 623 w 967"/>
                <a:gd name="T15" fmla="*/ 751 h 789"/>
                <a:gd name="T16" fmla="*/ 585 w 967"/>
                <a:gd name="T17" fmla="*/ 763 h 789"/>
                <a:gd name="T18" fmla="*/ 547 w 967"/>
                <a:gd name="T19" fmla="*/ 776 h 789"/>
                <a:gd name="T20" fmla="*/ 509 w 967"/>
                <a:gd name="T21" fmla="*/ 789 h 789"/>
                <a:gd name="T22" fmla="*/ 267 w 967"/>
                <a:gd name="T23" fmla="*/ 738 h 789"/>
                <a:gd name="T24" fmla="*/ 241 w 967"/>
                <a:gd name="T25" fmla="*/ 738 h 789"/>
                <a:gd name="T26" fmla="*/ 216 w 967"/>
                <a:gd name="T27" fmla="*/ 738 h 789"/>
                <a:gd name="T28" fmla="*/ 178 w 967"/>
                <a:gd name="T29" fmla="*/ 738 h 789"/>
                <a:gd name="T30" fmla="*/ 140 w 967"/>
                <a:gd name="T31" fmla="*/ 738 h 789"/>
                <a:gd name="T32" fmla="*/ 114 w 967"/>
                <a:gd name="T33" fmla="*/ 738 h 789"/>
                <a:gd name="T34" fmla="*/ 89 w 967"/>
                <a:gd name="T35" fmla="*/ 738 h 789"/>
                <a:gd name="T36" fmla="*/ 63 w 967"/>
                <a:gd name="T37" fmla="*/ 725 h 789"/>
                <a:gd name="T38" fmla="*/ 50 w 967"/>
                <a:gd name="T39" fmla="*/ 713 h 789"/>
                <a:gd name="T40" fmla="*/ 140 w 967"/>
                <a:gd name="T41" fmla="*/ 700 h 789"/>
                <a:gd name="T42" fmla="*/ 165 w 967"/>
                <a:gd name="T43" fmla="*/ 674 h 789"/>
                <a:gd name="T44" fmla="*/ 140 w 967"/>
                <a:gd name="T45" fmla="*/ 649 h 789"/>
                <a:gd name="T46" fmla="*/ 127 w 967"/>
                <a:gd name="T47" fmla="*/ 649 h 789"/>
                <a:gd name="T48" fmla="*/ 101 w 967"/>
                <a:gd name="T49" fmla="*/ 649 h 789"/>
                <a:gd name="T50" fmla="*/ 89 w 967"/>
                <a:gd name="T51" fmla="*/ 636 h 789"/>
                <a:gd name="T52" fmla="*/ 76 w 967"/>
                <a:gd name="T53" fmla="*/ 636 h 789"/>
                <a:gd name="T54" fmla="*/ 50 w 967"/>
                <a:gd name="T55" fmla="*/ 636 h 789"/>
                <a:gd name="T56" fmla="*/ 38 w 967"/>
                <a:gd name="T57" fmla="*/ 624 h 789"/>
                <a:gd name="T58" fmla="*/ 12 w 967"/>
                <a:gd name="T59" fmla="*/ 624 h 789"/>
                <a:gd name="T60" fmla="*/ 38 w 967"/>
                <a:gd name="T61" fmla="*/ 560 h 789"/>
                <a:gd name="T62" fmla="*/ 76 w 967"/>
                <a:gd name="T63" fmla="*/ 509 h 789"/>
                <a:gd name="T64" fmla="*/ 114 w 967"/>
                <a:gd name="T65" fmla="*/ 433 h 789"/>
                <a:gd name="T66" fmla="*/ 152 w 967"/>
                <a:gd name="T67" fmla="*/ 356 h 789"/>
                <a:gd name="T68" fmla="*/ 191 w 967"/>
                <a:gd name="T69" fmla="*/ 280 h 789"/>
                <a:gd name="T70" fmla="*/ 229 w 967"/>
                <a:gd name="T71" fmla="*/ 204 h 789"/>
                <a:gd name="T72" fmla="*/ 280 w 967"/>
                <a:gd name="T73" fmla="*/ 127 h 789"/>
                <a:gd name="T74" fmla="*/ 331 w 967"/>
                <a:gd name="T75" fmla="*/ 64 h 789"/>
                <a:gd name="T76" fmla="*/ 382 w 967"/>
                <a:gd name="T77" fmla="*/ 0 h 7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7" h="789">
                  <a:moveTo>
                    <a:pt x="534" y="26"/>
                  </a:moveTo>
                  <a:lnTo>
                    <a:pt x="802" y="140"/>
                  </a:lnTo>
                  <a:lnTo>
                    <a:pt x="967" y="280"/>
                  </a:lnTo>
                  <a:lnTo>
                    <a:pt x="954" y="585"/>
                  </a:lnTo>
                  <a:lnTo>
                    <a:pt x="713" y="624"/>
                  </a:lnTo>
                  <a:lnTo>
                    <a:pt x="662" y="700"/>
                  </a:lnTo>
                  <a:lnTo>
                    <a:pt x="674" y="700"/>
                  </a:lnTo>
                  <a:lnTo>
                    <a:pt x="674" y="713"/>
                  </a:lnTo>
                  <a:lnTo>
                    <a:pt x="674" y="725"/>
                  </a:lnTo>
                  <a:lnTo>
                    <a:pt x="662" y="738"/>
                  </a:lnTo>
                  <a:lnTo>
                    <a:pt x="649" y="738"/>
                  </a:lnTo>
                  <a:lnTo>
                    <a:pt x="636" y="751"/>
                  </a:lnTo>
                  <a:lnTo>
                    <a:pt x="623" y="751"/>
                  </a:lnTo>
                  <a:lnTo>
                    <a:pt x="611" y="751"/>
                  </a:lnTo>
                  <a:lnTo>
                    <a:pt x="585" y="763"/>
                  </a:lnTo>
                  <a:lnTo>
                    <a:pt x="573" y="763"/>
                  </a:lnTo>
                  <a:lnTo>
                    <a:pt x="547" y="776"/>
                  </a:lnTo>
                  <a:lnTo>
                    <a:pt x="534" y="776"/>
                  </a:lnTo>
                  <a:lnTo>
                    <a:pt x="509" y="789"/>
                  </a:lnTo>
                  <a:lnTo>
                    <a:pt x="445" y="751"/>
                  </a:lnTo>
                  <a:lnTo>
                    <a:pt x="267" y="738"/>
                  </a:lnTo>
                  <a:lnTo>
                    <a:pt x="254" y="738"/>
                  </a:lnTo>
                  <a:lnTo>
                    <a:pt x="241" y="738"/>
                  </a:lnTo>
                  <a:lnTo>
                    <a:pt x="229" y="738"/>
                  </a:lnTo>
                  <a:lnTo>
                    <a:pt x="216" y="738"/>
                  </a:lnTo>
                  <a:lnTo>
                    <a:pt x="191" y="738"/>
                  </a:lnTo>
                  <a:lnTo>
                    <a:pt x="178" y="738"/>
                  </a:lnTo>
                  <a:lnTo>
                    <a:pt x="165" y="738"/>
                  </a:lnTo>
                  <a:lnTo>
                    <a:pt x="140" y="738"/>
                  </a:lnTo>
                  <a:lnTo>
                    <a:pt x="127" y="738"/>
                  </a:lnTo>
                  <a:lnTo>
                    <a:pt x="114" y="738"/>
                  </a:lnTo>
                  <a:lnTo>
                    <a:pt x="101" y="738"/>
                  </a:lnTo>
                  <a:lnTo>
                    <a:pt x="89" y="738"/>
                  </a:lnTo>
                  <a:lnTo>
                    <a:pt x="76" y="738"/>
                  </a:lnTo>
                  <a:lnTo>
                    <a:pt x="63" y="725"/>
                  </a:lnTo>
                  <a:lnTo>
                    <a:pt x="50" y="713"/>
                  </a:lnTo>
                  <a:lnTo>
                    <a:pt x="89" y="713"/>
                  </a:lnTo>
                  <a:lnTo>
                    <a:pt x="140" y="700"/>
                  </a:lnTo>
                  <a:lnTo>
                    <a:pt x="178" y="674"/>
                  </a:lnTo>
                  <a:lnTo>
                    <a:pt x="165" y="674"/>
                  </a:lnTo>
                  <a:lnTo>
                    <a:pt x="140" y="649"/>
                  </a:lnTo>
                  <a:lnTo>
                    <a:pt x="127" y="649"/>
                  </a:lnTo>
                  <a:lnTo>
                    <a:pt x="114" y="649"/>
                  </a:lnTo>
                  <a:lnTo>
                    <a:pt x="101" y="649"/>
                  </a:lnTo>
                  <a:lnTo>
                    <a:pt x="89" y="636"/>
                  </a:lnTo>
                  <a:lnTo>
                    <a:pt x="76" y="636"/>
                  </a:lnTo>
                  <a:lnTo>
                    <a:pt x="63" y="636"/>
                  </a:lnTo>
                  <a:lnTo>
                    <a:pt x="50" y="636"/>
                  </a:lnTo>
                  <a:lnTo>
                    <a:pt x="38" y="624"/>
                  </a:lnTo>
                  <a:lnTo>
                    <a:pt x="25" y="624"/>
                  </a:lnTo>
                  <a:lnTo>
                    <a:pt x="12" y="624"/>
                  </a:lnTo>
                  <a:lnTo>
                    <a:pt x="0" y="611"/>
                  </a:lnTo>
                  <a:lnTo>
                    <a:pt x="38" y="560"/>
                  </a:lnTo>
                  <a:lnTo>
                    <a:pt x="63" y="534"/>
                  </a:lnTo>
                  <a:lnTo>
                    <a:pt x="76" y="509"/>
                  </a:lnTo>
                  <a:lnTo>
                    <a:pt x="101" y="471"/>
                  </a:lnTo>
                  <a:lnTo>
                    <a:pt x="114" y="433"/>
                  </a:lnTo>
                  <a:lnTo>
                    <a:pt x="127" y="395"/>
                  </a:lnTo>
                  <a:lnTo>
                    <a:pt x="152" y="356"/>
                  </a:lnTo>
                  <a:lnTo>
                    <a:pt x="165" y="318"/>
                  </a:lnTo>
                  <a:lnTo>
                    <a:pt x="191" y="280"/>
                  </a:lnTo>
                  <a:lnTo>
                    <a:pt x="216" y="242"/>
                  </a:lnTo>
                  <a:lnTo>
                    <a:pt x="229" y="204"/>
                  </a:lnTo>
                  <a:lnTo>
                    <a:pt x="254" y="166"/>
                  </a:lnTo>
                  <a:lnTo>
                    <a:pt x="280" y="127"/>
                  </a:lnTo>
                  <a:lnTo>
                    <a:pt x="305" y="89"/>
                  </a:lnTo>
                  <a:lnTo>
                    <a:pt x="331" y="64"/>
                  </a:lnTo>
                  <a:lnTo>
                    <a:pt x="356" y="26"/>
                  </a:lnTo>
                  <a:lnTo>
                    <a:pt x="382" y="0"/>
                  </a:lnTo>
                  <a:lnTo>
                    <a:pt x="534" y="26"/>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23"/>
            <p:cNvSpPr>
              <a:spLocks/>
            </p:cNvSpPr>
            <p:nvPr/>
          </p:nvSpPr>
          <p:spPr bwMode="auto">
            <a:xfrm>
              <a:off x="11703" y="9501"/>
              <a:ext cx="165" cy="267"/>
            </a:xfrm>
            <a:custGeom>
              <a:avLst/>
              <a:gdLst>
                <a:gd name="T0" fmla="*/ 12 w 165"/>
                <a:gd name="T1" fmla="*/ 0 h 267"/>
                <a:gd name="T2" fmla="*/ 76 w 165"/>
                <a:gd name="T3" fmla="*/ 0 h 267"/>
                <a:gd name="T4" fmla="*/ 140 w 165"/>
                <a:gd name="T5" fmla="*/ 0 h 267"/>
                <a:gd name="T6" fmla="*/ 152 w 165"/>
                <a:gd name="T7" fmla="*/ 26 h 267"/>
                <a:gd name="T8" fmla="*/ 152 w 165"/>
                <a:gd name="T9" fmla="*/ 64 h 267"/>
                <a:gd name="T10" fmla="*/ 165 w 165"/>
                <a:gd name="T11" fmla="*/ 89 h 267"/>
                <a:gd name="T12" fmla="*/ 165 w 165"/>
                <a:gd name="T13" fmla="*/ 115 h 267"/>
                <a:gd name="T14" fmla="*/ 165 w 165"/>
                <a:gd name="T15" fmla="*/ 153 h 267"/>
                <a:gd name="T16" fmla="*/ 165 w 165"/>
                <a:gd name="T17" fmla="*/ 178 h 267"/>
                <a:gd name="T18" fmla="*/ 165 w 165"/>
                <a:gd name="T19" fmla="*/ 204 h 267"/>
                <a:gd name="T20" fmla="*/ 165 w 165"/>
                <a:gd name="T21" fmla="*/ 242 h 267"/>
                <a:gd name="T22" fmla="*/ 101 w 165"/>
                <a:gd name="T23" fmla="*/ 267 h 267"/>
                <a:gd name="T24" fmla="*/ 0 w 165"/>
                <a:gd name="T25" fmla="*/ 242 h 267"/>
                <a:gd name="T26" fmla="*/ 0 w 165"/>
                <a:gd name="T27" fmla="*/ 178 h 267"/>
                <a:gd name="T28" fmla="*/ 0 w 165"/>
                <a:gd name="T29" fmla="*/ 51 h 267"/>
                <a:gd name="T30" fmla="*/ 12 w 165"/>
                <a:gd name="T31" fmla="*/ 0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5" h="267">
                  <a:moveTo>
                    <a:pt x="12" y="0"/>
                  </a:moveTo>
                  <a:lnTo>
                    <a:pt x="76" y="0"/>
                  </a:lnTo>
                  <a:lnTo>
                    <a:pt x="140" y="0"/>
                  </a:lnTo>
                  <a:lnTo>
                    <a:pt x="152" y="26"/>
                  </a:lnTo>
                  <a:lnTo>
                    <a:pt x="152" y="64"/>
                  </a:lnTo>
                  <a:lnTo>
                    <a:pt x="165" y="89"/>
                  </a:lnTo>
                  <a:lnTo>
                    <a:pt x="165" y="115"/>
                  </a:lnTo>
                  <a:lnTo>
                    <a:pt x="165" y="153"/>
                  </a:lnTo>
                  <a:lnTo>
                    <a:pt x="165" y="178"/>
                  </a:lnTo>
                  <a:lnTo>
                    <a:pt x="165" y="204"/>
                  </a:lnTo>
                  <a:lnTo>
                    <a:pt x="165" y="242"/>
                  </a:lnTo>
                  <a:lnTo>
                    <a:pt x="101" y="267"/>
                  </a:lnTo>
                  <a:lnTo>
                    <a:pt x="0" y="242"/>
                  </a:lnTo>
                  <a:lnTo>
                    <a:pt x="0" y="178"/>
                  </a:lnTo>
                  <a:lnTo>
                    <a:pt x="0" y="51"/>
                  </a:lnTo>
                  <a:lnTo>
                    <a:pt x="12"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Freeform 24"/>
            <p:cNvSpPr>
              <a:spLocks/>
            </p:cNvSpPr>
            <p:nvPr/>
          </p:nvSpPr>
          <p:spPr bwMode="auto">
            <a:xfrm>
              <a:off x="11703" y="9527"/>
              <a:ext cx="101" cy="203"/>
            </a:xfrm>
            <a:custGeom>
              <a:avLst/>
              <a:gdLst>
                <a:gd name="T0" fmla="*/ 12 w 101"/>
                <a:gd name="T1" fmla="*/ 0 h 203"/>
                <a:gd name="T2" fmla="*/ 50 w 101"/>
                <a:gd name="T3" fmla="*/ 0 h 203"/>
                <a:gd name="T4" fmla="*/ 101 w 101"/>
                <a:gd name="T5" fmla="*/ 0 h 203"/>
                <a:gd name="T6" fmla="*/ 101 w 101"/>
                <a:gd name="T7" fmla="*/ 51 h 203"/>
                <a:gd name="T8" fmla="*/ 101 w 101"/>
                <a:gd name="T9" fmla="*/ 101 h 203"/>
                <a:gd name="T10" fmla="*/ 101 w 101"/>
                <a:gd name="T11" fmla="*/ 165 h 203"/>
                <a:gd name="T12" fmla="*/ 101 w 101"/>
                <a:gd name="T13" fmla="*/ 203 h 203"/>
                <a:gd name="T14" fmla="*/ 89 w 101"/>
                <a:gd name="T15" fmla="*/ 203 h 203"/>
                <a:gd name="T16" fmla="*/ 76 w 101"/>
                <a:gd name="T17" fmla="*/ 203 h 203"/>
                <a:gd name="T18" fmla="*/ 63 w 101"/>
                <a:gd name="T19" fmla="*/ 203 h 203"/>
                <a:gd name="T20" fmla="*/ 50 w 101"/>
                <a:gd name="T21" fmla="*/ 203 h 203"/>
                <a:gd name="T22" fmla="*/ 25 w 101"/>
                <a:gd name="T23" fmla="*/ 203 h 203"/>
                <a:gd name="T24" fmla="*/ 25 w 101"/>
                <a:gd name="T25" fmla="*/ 203 h 203"/>
                <a:gd name="T26" fmla="*/ 12 w 101"/>
                <a:gd name="T27" fmla="*/ 203 h 203"/>
                <a:gd name="T28" fmla="*/ 0 w 101"/>
                <a:gd name="T29" fmla="*/ 203 h 203"/>
                <a:gd name="T30" fmla="*/ 0 w 101"/>
                <a:gd name="T31" fmla="*/ 152 h 203"/>
                <a:gd name="T32" fmla="*/ 0 w 101"/>
                <a:gd name="T33" fmla="*/ 101 h 203"/>
                <a:gd name="T34" fmla="*/ 0 w 101"/>
                <a:gd name="T35" fmla="*/ 51 h 203"/>
                <a:gd name="T36" fmla="*/ 12 w 101"/>
                <a:gd name="T37" fmla="*/ 0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203">
                  <a:moveTo>
                    <a:pt x="12" y="0"/>
                  </a:moveTo>
                  <a:lnTo>
                    <a:pt x="50" y="0"/>
                  </a:lnTo>
                  <a:lnTo>
                    <a:pt x="101" y="0"/>
                  </a:lnTo>
                  <a:lnTo>
                    <a:pt x="101" y="51"/>
                  </a:lnTo>
                  <a:lnTo>
                    <a:pt x="101" y="101"/>
                  </a:lnTo>
                  <a:lnTo>
                    <a:pt x="101" y="165"/>
                  </a:lnTo>
                  <a:lnTo>
                    <a:pt x="101" y="203"/>
                  </a:lnTo>
                  <a:lnTo>
                    <a:pt x="89" y="203"/>
                  </a:lnTo>
                  <a:lnTo>
                    <a:pt x="76" y="203"/>
                  </a:lnTo>
                  <a:lnTo>
                    <a:pt x="63" y="203"/>
                  </a:lnTo>
                  <a:lnTo>
                    <a:pt x="50" y="203"/>
                  </a:lnTo>
                  <a:lnTo>
                    <a:pt x="25" y="203"/>
                  </a:lnTo>
                  <a:lnTo>
                    <a:pt x="12" y="203"/>
                  </a:lnTo>
                  <a:lnTo>
                    <a:pt x="0" y="203"/>
                  </a:lnTo>
                  <a:lnTo>
                    <a:pt x="0" y="152"/>
                  </a:lnTo>
                  <a:lnTo>
                    <a:pt x="0" y="101"/>
                  </a:lnTo>
                  <a:lnTo>
                    <a:pt x="0" y="51"/>
                  </a:lnTo>
                  <a:lnTo>
                    <a:pt x="12"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Freeform 25"/>
            <p:cNvSpPr>
              <a:spLocks/>
            </p:cNvSpPr>
            <p:nvPr/>
          </p:nvSpPr>
          <p:spPr bwMode="auto">
            <a:xfrm>
              <a:off x="11703" y="9527"/>
              <a:ext cx="101" cy="191"/>
            </a:xfrm>
            <a:custGeom>
              <a:avLst/>
              <a:gdLst>
                <a:gd name="T0" fmla="*/ 12 w 101"/>
                <a:gd name="T1" fmla="*/ 0 h 191"/>
                <a:gd name="T2" fmla="*/ 12 w 101"/>
                <a:gd name="T3" fmla="*/ 0 h 191"/>
                <a:gd name="T4" fmla="*/ 25 w 101"/>
                <a:gd name="T5" fmla="*/ 0 h 191"/>
                <a:gd name="T6" fmla="*/ 25 w 101"/>
                <a:gd name="T7" fmla="*/ 0 h 191"/>
                <a:gd name="T8" fmla="*/ 25 w 101"/>
                <a:gd name="T9" fmla="*/ 0 h 191"/>
                <a:gd name="T10" fmla="*/ 38 w 101"/>
                <a:gd name="T11" fmla="*/ 0 h 191"/>
                <a:gd name="T12" fmla="*/ 38 w 101"/>
                <a:gd name="T13" fmla="*/ 0 h 191"/>
                <a:gd name="T14" fmla="*/ 38 w 101"/>
                <a:gd name="T15" fmla="*/ 0 h 191"/>
                <a:gd name="T16" fmla="*/ 50 w 101"/>
                <a:gd name="T17" fmla="*/ 0 h 191"/>
                <a:gd name="T18" fmla="*/ 50 w 101"/>
                <a:gd name="T19" fmla="*/ 0 h 191"/>
                <a:gd name="T20" fmla="*/ 63 w 101"/>
                <a:gd name="T21" fmla="*/ 0 h 191"/>
                <a:gd name="T22" fmla="*/ 63 w 101"/>
                <a:gd name="T23" fmla="*/ 0 h 191"/>
                <a:gd name="T24" fmla="*/ 76 w 101"/>
                <a:gd name="T25" fmla="*/ 0 h 191"/>
                <a:gd name="T26" fmla="*/ 76 w 101"/>
                <a:gd name="T27" fmla="*/ 0 h 191"/>
                <a:gd name="T28" fmla="*/ 89 w 101"/>
                <a:gd name="T29" fmla="*/ 0 h 191"/>
                <a:gd name="T30" fmla="*/ 89 w 101"/>
                <a:gd name="T31" fmla="*/ 0 h 191"/>
                <a:gd name="T32" fmla="*/ 89 w 101"/>
                <a:gd name="T33" fmla="*/ 0 h 191"/>
                <a:gd name="T34" fmla="*/ 101 w 101"/>
                <a:gd name="T35" fmla="*/ 51 h 191"/>
                <a:gd name="T36" fmla="*/ 101 w 101"/>
                <a:gd name="T37" fmla="*/ 101 h 191"/>
                <a:gd name="T38" fmla="*/ 101 w 101"/>
                <a:gd name="T39" fmla="*/ 152 h 191"/>
                <a:gd name="T40" fmla="*/ 89 w 101"/>
                <a:gd name="T41" fmla="*/ 191 h 191"/>
                <a:gd name="T42" fmla="*/ 76 w 101"/>
                <a:gd name="T43" fmla="*/ 191 h 191"/>
                <a:gd name="T44" fmla="*/ 76 w 101"/>
                <a:gd name="T45" fmla="*/ 191 h 191"/>
                <a:gd name="T46" fmla="*/ 63 w 101"/>
                <a:gd name="T47" fmla="*/ 191 h 191"/>
                <a:gd name="T48" fmla="*/ 38 w 101"/>
                <a:gd name="T49" fmla="*/ 191 h 191"/>
                <a:gd name="T50" fmla="*/ 38 w 101"/>
                <a:gd name="T51" fmla="*/ 191 h 191"/>
                <a:gd name="T52" fmla="*/ 25 w 101"/>
                <a:gd name="T53" fmla="*/ 191 h 191"/>
                <a:gd name="T54" fmla="*/ 12 w 101"/>
                <a:gd name="T55" fmla="*/ 191 h 191"/>
                <a:gd name="T56" fmla="*/ 0 w 101"/>
                <a:gd name="T57" fmla="*/ 191 h 191"/>
                <a:gd name="T58" fmla="*/ 0 w 101"/>
                <a:gd name="T59" fmla="*/ 140 h 191"/>
                <a:gd name="T60" fmla="*/ 0 w 101"/>
                <a:gd name="T61" fmla="*/ 89 h 191"/>
                <a:gd name="T62" fmla="*/ 0 w 101"/>
                <a:gd name="T63" fmla="*/ 51 h 191"/>
                <a:gd name="T64" fmla="*/ 12 w 101"/>
                <a:gd name="T65" fmla="*/ 0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91">
                  <a:moveTo>
                    <a:pt x="12" y="0"/>
                  </a:moveTo>
                  <a:lnTo>
                    <a:pt x="12" y="0"/>
                  </a:lnTo>
                  <a:lnTo>
                    <a:pt x="25" y="0"/>
                  </a:lnTo>
                  <a:lnTo>
                    <a:pt x="38" y="0"/>
                  </a:lnTo>
                  <a:lnTo>
                    <a:pt x="50" y="0"/>
                  </a:lnTo>
                  <a:lnTo>
                    <a:pt x="63" y="0"/>
                  </a:lnTo>
                  <a:lnTo>
                    <a:pt x="76" y="0"/>
                  </a:lnTo>
                  <a:lnTo>
                    <a:pt x="89" y="0"/>
                  </a:lnTo>
                  <a:lnTo>
                    <a:pt x="101" y="51"/>
                  </a:lnTo>
                  <a:lnTo>
                    <a:pt x="101" y="101"/>
                  </a:lnTo>
                  <a:lnTo>
                    <a:pt x="101" y="152"/>
                  </a:lnTo>
                  <a:lnTo>
                    <a:pt x="89" y="191"/>
                  </a:lnTo>
                  <a:lnTo>
                    <a:pt x="76" y="191"/>
                  </a:lnTo>
                  <a:lnTo>
                    <a:pt x="63" y="191"/>
                  </a:lnTo>
                  <a:lnTo>
                    <a:pt x="38" y="191"/>
                  </a:lnTo>
                  <a:lnTo>
                    <a:pt x="25" y="191"/>
                  </a:lnTo>
                  <a:lnTo>
                    <a:pt x="12" y="191"/>
                  </a:lnTo>
                  <a:lnTo>
                    <a:pt x="0" y="191"/>
                  </a:lnTo>
                  <a:lnTo>
                    <a:pt x="0" y="140"/>
                  </a:lnTo>
                  <a:lnTo>
                    <a:pt x="0" y="89"/>
                  </a:lnTo>
                  <a:lnTo>
                    <a:pt x="0" y="51"/>
                  </a:lnTo>
                  <a:lnTo>
                    <a:pt x="12" y="0"/>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26"/>
            <p:cNvSpPr>
              <a:spLocks/>
            </p:cNvSpPr>
            <p:nvPr/>
          </p:nvSpPr>
          <p:spPr bwMode="auto">
            <a:xfrm>
              <a:off x="11703" y="9527"/>
              <a:ext cx="101" cy="178"/>
            </a:xfrm>
            <a:custGeom>
              <a:avLst/>
              <a:gdLst>
                <a:gd name="T0" fmla="*/ 12 w 101"/>
                <a:gd name="T1" fmla="*/ 0 h 178"/>
                <a:gd name="T2" fmla="*/ 12 w 101"/>
                <a:gd name="T3" fmla="*/ 0 h 178"/>
                <a:gd name="T4" fmla="*/ 25 w 101"/>
                <a:gd name="T5" fmla="*/ 0 h 178"/>
                <a:gd name="T6" fmla="*/ 25 w 101"/>
                <a:gd name="T7" fmla="*/ 0 h 178"/>
                <a:gd name="T8" fmla="*/ 25 w 101"/>
                <a:gd name="T9" fmla="*/ 0 h 178"/>
                <a:gd name="T10" fmla="*/ 38 w 101"/>
                <a:gd name="T11" fmla="*/ 0 h 178"/>
                <a:gd name="T12" fmla="*/ 38 w 101"/>
                <a:gd name="T13" fmla="*/ 0 h 178"/>
                <a:gd name="T14" fmla="*/ 38 w 101"/>
                <a:gd name="T15" fmla="*/ 0 h 178"/>
                <a:gd name="T16" fmla="*/ 50 w 101"/>
                <a:gd name="T17" fmla="*/ 0 h 178"/>
                <a:gd name="T18" fmla="*/ 50 w 101"/>
                <a:gd name="T19" fmla="*/ 0 h 178"/>
                <a:gd name="T20" fmla="*/ 63 w 101"/>
                <a:gd name="T21" fmla="*/ 0 h 178"/>
                <a:gd name="T22" fmla="*/ 63 w 101"/>
                <a:gd name="T23" fmla="*/ 0 h 178"/>
                <a:gd name="T24" fmla="*/ 76 w 101"/>
                <a:gd name="T25" fmla="*/ 0 h 178"/>
                <a:gd name="T26" fmla="*/ 76 w 101"/>
                <a:gd name="T27" fmla="*/ 0 h 178"/>
                <a:gd name="T28" fmla="*/ 76 w 101"/>
                <a:gd name="T29" fmla="*/ 0 h 178"/>
                <a:gd name="T30" fmla="*/ 89 w 101"/>
                <a:gd name="T31" fmla="*/ 0 h 178"/>
                <a:gd name="T32" fmla="*/ 89 w 101"/>
                <a:gd name="T33" fmla="*/ 0 h 178"/>
                <a:gd name="T34" fmla="*/ 89 w 101"/>
                <a:gd name="T35" fmla="*/ 51 h 178"/>
                <a:gd name="T36" fmla="*/ 101 w 101"/>
                <a:gd name="T37" fmla="*/ 89 h 178"/>
                <a:gd name="T38" fmla="*/ 89 w 101"/>
                <a:gd name="T39" fmla="*/ 140 h 178"/>
                <a:gd name="T40" fmla="*/ 89 w 101"/>
                <a:gd name="T41" fmla="*/ 178 h 178"/>
                <a:gd name="T42" fmla="*/ 76 w 101"/>
                <a:gd name="T43" fmla="*/ 178 h 178"/>
                <a:gd name="T44" fmla="*/ 63 w 101"/>
                <a:gd name="T45" fmla="*/ 178 h 178"/>
                <a:gd name="T46" fmla="*/ 50 w 101"/>
                <a:gd name="T47" fmla="*/ 178 h 178"/>
                <a:gd name="T48" fmla="*/ 38 w 101"/>
                <a:gd name="T49" fmla="*/ 178 h 178"/>
                <a:gd name="T50" fmla="*/ 25 w 101"/>
                <a:gd name="T51" fmla="*/ 178 h 178"/>
                <a:gd name="T52" fmla="*/ 25 w 101"/>
                <a:gd name="T53" fmla="*/ 178 h 178"/>
                <a:gd name="T54" fmla="*/ 12 w 101"/>
                <a:gd name="T55" fmla="*/ 178 h 178"/>
                <a:gd name="T56" fmla="*/ 0 w 101"/>
                <a:gd name="T57" fmla="*/ 178 h 178"/>
                <a:gd name="T58" fmla="*/ 0 w 101"/>
                <a:gd name="T59" fmla="*/ 127 h 178"/>
                <a:gd name="T60" fmla="*/ 0 w 101"/>
                <a:gd name="T61" fmla="*/ 89 h 178"/>
                <a:gd name="T62" fmla="*/ 0 w 101"/>
                <a:gd name="T63" fmla="*/ 51 h 178"/>
                <a:gd name="T64" fmla="*/ 12 w 101"/>
                <a:gd name="T65" fmla="*/ 0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78">
                  <a:moveTo>
                    <a:pt x="12" y="0"/>
                  </a:moveTo>
                  <a:lnTo>
                    <a:pt x="12" y="0"/>
                  </a:lnTo>
                  <a:lnTo>
                    <a:pt x="25" y="0"/>
                  </a:lnTo>
                  <a:lnTo>
                    <a:pt x="38" y="0"/>
                  </a:lnTo>
                  <a:lnTo>
                    <a:pt x="50" y="0"/>
                  </a:lnTo>
                  <a:lnTo>
                    <a:pt x="63" y="0"/>
                  </a:lnTo>
                  <a:lnTo>
                    <a:pt x="76" y="0"/>
                  </a:lnTo>
                  <a:lnTo>
                    <a:pt x="89" y="0"/>
                  </a:lnTo>
                  <a:lnTo>
                    <a:pt x="89" y="51"/>
                  </a:lnTo>
                  <a:lnTo>
                    <a:pt x="101" y="89"/>
                  </a:lnTo>
                  <a:lnTo>
                    <a:pt x="89" y="140"/>
                  </a:lnTo>
                  <a:lnTo>
                    <a:pt x="89" y="178"/>
                  </a:lnTo>
                  <a:lnTo>
                    <a:pt x="76" y="178"/>
                  </a:lnTo>
                  <a:lnTo>
                    <a:pt x="63" y="178"/>
                  </a:lnTo>
                  <a:lnTo>
                    <a:pt x="50" y="178"/>
                  </a:lnTo>
                  <a:lnTo>
                    <a:pt x="38" y="178"/>
                  </a:lnTo>
                  <a:lnTo>
                    <a:pt x="25" y="178"/>
                  </a:lnTo>
                  <a:lnTo>
                    <a:pt x="12" y="178"/>
                  </a:lnTo>
                  <a:lnTo>
                    <a:pt x="0" y="178"/>
                  </a:lnTo>
                  <a:lnTo>
                    <a:pt x="0" y="127"/>
                  </a:lnTo>
                  <a:lnTo>
                    <a:pt x="0" y="89"/>
                  </a:lnTo>
                  <a:lnTo>
                    <a:pt x="0" y="51"/>
                  </a:lnTo>
                  <a:lnTo>
                    <a:pt x="12" y="0"/>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Freeform 27"/>
            <p:cNvSpPr>
              <a:spLocks/>
            </p:cNvSpPr>
            <p:nvPr/>
          </p:nvSpPr>
          <p:spPr bwMode="auto">
            <a:xfrm>
              <a:off x="11703" y="9527"/>
              <a:ext cx="89" cy="165"/>
            </a:xfrm>
            <a:custGeom>
              <a:avLst/>
              <a:gdLst>
                <a:gd name="T0" fmla="*/ 12 w 89"/>
                <a:gd name="T1" fmla="*/ 0 h 165"/>
                <a:gd name="T2" fmla="*/ 12 w 89"/>
                <a:gd name="T3" fmla="*/ 0 h 165"/>
                <a:gd name="T4" fmla="*/ 25 w 89"/>
                <a:gd name="T5" fmla="*/ 0 h 165"/>
                <a:gd name="T6" fmla="*/ 25 w 89"/>
                <a:gd name="T7" fmla="*/ 0 h 165"/>
                <a:gd name="T8" fmla="*/ 25 w 89"/>
                <a:gd name="T9" fmla="*/ 0 h 165"/>
                <a:gd name="T10" fmla="*/ 38 w 89"/>
                <a:gd name="T11" fmla="*/ 0 h 165"/>
                <a:gd name="T12" fmla="*/ 38 w 89"/>
                <a:gd name="T13" fmla="*/ 0 h 165"/>
                <a:gd name="T14" fmla="*/ 38 w 89"/>
                <a:gd name="T15" fmla="*/ 0 h 165"/>
                <a:gd name="T16" fmla="*/ 50 w 89"/>
                <a:gd name="T17" fmla="*/ 0 h 165"/>
                <a:gd name="T18" fmla="*/ 50 w 89"/>
                <a:gd name="T19" fmla="*/ 0 h 165"/>
                <a:gd name="T20" fmla="*/ 63 w 89"/>
                <a:gd name="T21" fmla="*/ 0 h 165"/>
                <a:gd name="T22" fmla="*/ 63 w 89"/>
                <a:gd name="T23" fmla="*/ 0 h 165"/>
                <a:gd name="T24" fmla="*/ 63 w 89"/>
                <a:gd name="T25" fmla="*/ 0 h 165"/>
                <a:gd name="T26" fmla="*/ 76 w 89"/>
                <a:gd name="T27" fmla="*/ 0 h 165"/>
                <a:gd name="T28" fmla="*/ 76 w 89"/>
                <a:gd name="T29" fmla="*/ 0 h 165"/>
                <a:gd name="T30" fmla="*/ 89 w 89"/>
                <a:gd name="T31" fmla="*/ 0 h 165"/>
                <a:gd name="T32" fmla="*/ 89 w 89"/>
                <a:gd name="T33" fmla="*/ 0 h 165"/>
                <a:gd name="T34" fmla="*/ 89 w 89"/>
                <a:gd name="T35" fmla="*/ 38 h 165"/>
                <a:gd name="T36" fmla="*/ 89 w 89"/>
                <a:gd name="T37" fmla="*/ 89 h 165"/>
                <a:gd name="T38" fmla="*/ 89 w 89"/>
                <a:gd name="T39" fmla="*/ 127 h 165"/>
                <a:gd name="T40" fmla="*/ 89 w 89"/>
                <a:gd name="T41" fmla="*/ 165 h 165"/>
                <a:gd name="T42" fmla="*/ 76 w 89"/>
                <a:gd name="T43" fmla="*/ 165 h 165"/>
                <a:gd name="T44" fmla="*/ 63 w 89"/>
                <a:gd name="T45" fmla="*/ 165 h 165"/>
                <a:gd name="T46" fmla="*/ 50 w 89"/>
                <a:gd name="T47" fmla="*/ 165 h 165"/>
                <a:gd name="T48" fmla="*/ 38 w 89"/>
                <a:gd name="T49" fmla="*/ 165 h 165"/>
                <a:gd name="T50" fmla="*/ 38 w 89"/>
                <a:gd name="T51" fmla="*/ 165 h 165"/>
                <a:gd name="T52" fmla="*/ 25 w 89"/>
                <a:gd name="T53" fmla="*/ 165 h 165"/>
                <a:gd name="T54" fmla="*/ 12 w 89"/>
                <a:gd name="T55" fmla="*/ 165 h 165"/>
                <a:gd name="T56" fmla="*/ 0 w 89"/>
                <a:gd name="T57" fmla="*/ 165 h 165"/>
                <a:gd name="T58" fmla="*/ 0 w 89"/>
                <a:gd name="T59" fmla="*/ 114 h 165"/>
                <a:gd name="T60" fmla="*/ 0 w 89"/>
                <a:gd name="T61" fmla="*/ 76 h 165"/>
                <a:gd name="T62" fmla="*/ 0 w 89"/>
                <a:gd name="T63" fmla="*/ 38 h 165"/>
                <a:gd name="T64" fmla="*/ 12 w 89"/>
                <a:gd name="T65" fmla="*/ 0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65">
                  <a:moveTo>
                    <a:pt x="12" y="0"/>
                  </a:moveTo>
                  <a:lnTo>
                    <a:pt x="12" y="0"/>
                  </a:lnTo>
                  <a:lnTo>
                    <a:pt x="25" y="0"/>
                  </a:lnTo>
                  <a:lnTo>
                    <a:pt x="38" y="0"/>
                  </a:lnTo>
                  <a:lnTo>
                    <a:pt x="50" y="0"/>
                  </a:lnTo>
                  <a:lnTo>
                    <a:pt x="63" y="0"/>
                  </a:lnTo>
                  <a:lnTo>
                    <a:pt x="76" y="0"/>
                  </a:lnTo>
                  <a:lnTo>
                    <a:pt x="89" y="0"/>
                  </a:lnTo>
                  <a:lnTo>
                    <a:pt x="89" y="38"/>
                  </a:lnTo>
                  <a:lnTo>
                    <a:pt x="89" y="89"/>
                  </a:lnTo>
                  <a:lnTo>
                    <a:pt x="89" y="127"/>
                  </a:lnTo>
                  <a:lnTo>
                    <a:pt x="89" y="165"/>
                  </a:lnTo>
                  <a:lnTo>
                    <a:pt x="76" y="165"/>
                  </a:lnTo>
                  <a:lnTo>
                    <a:pt x="63" y="165"/>
                  </a:lnTo>
                  <a:lnTo>
                    <a:pt x="50" y="165"/>
                  </a:lnTo>
                  <a:lnTo>
                    <a:pt x="38" y="165"/>
                  </a:lnTo>
                  <a:lnTo>
                    <a:pt x="25" y="165"/>
                  </a:lnTo>
                  <a:lnTo>
                    <a:pt x="12" y="165"/>
                  </a:lnTo>
                  <a:lnTo>
                    <a:pt x="0" y="165"/>
                  </a:lnTo>
                  <a:lnTo>
                    <a:pt x="0" y="114"/>
                  </a:lnTo>
                  <a:lnTo>
                    <a:pt x="0" y="76"/>
                  </a:lnTo>
                  <a:lnTo>
                    <a:pt x="0" y="38"/>
                  </a:lnTo>
                  <a:lnTo>
                    <a:pt x="12" y="0"/>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28"/>
            <p:cNvSpPr>
              <a:spLocks/>
            </p:cNvSpPr>
            <p:nvPr/>
          </p:nvSpPr>
          <p:spPr bwMode="auto">
            <a:xfrm>
              <a:off x="11703" y="9527"/>
              <a:ext cx="89" cy="152"/>
            </a:xfrm>
            <a:custGeom>
              <a:avLst/>
              <a:gdLst>
                <a:gd name="T0" fmla="*/ 12 w 89"/>
                <a:gd name="T1" fmla="*/ 0 h 152"/>
                <a:gd name="T2" fmla="*/ 12 w 89"/>
                <a:gd name="T3" fmla="*/ 0 h 152"/>
                <a:gd name="T4" fmla="*/ 25 w 89"/>
                <a:gd name="T5" fmla="*/ 0 h 152"/>
                <a:gd name="T6" fmla="*/ 25 w 89"/>
                <a:gd name="T7" fmla="*/ 0 h 152"/>
                <a:gd name="T8" fmla="*/ 25 w 89"/>
                <a:gd name="T9" fmla="*/ 0 h 152"/>
                <a:gd name="T10" fmla="*/ 38 w 89"/>
                <a:gd name="T11" fmla="*/ 0 h 152"/>
                <a:gd name="T12" fmla="*/ 38 w 89"/>
                <a:gd name="T13" fmla="*/ 0 h 152"/>
                <a:gd name="T14" fmla="*/ 38 w 89"/>
                <a:gd name="T15" fmla="*/ 0 h 152"/>
                <a:gd name="T16" fmla="*/ 50 w 89"/>
                <a:gd name="T17" fmla="*/ 0 h 152"/>
                <a:gd name="T18" fmla="*/ 50 w 89"/>
                <a:gd name="T19" fmla="*/ 0 h 152"/>
                <a:gd name="T20" fmla="*/ 63 w 89"/>
                <a:gd name="T21" fmla="*/ 0 h 152"/>
                <a:gd name="T22" fmla="*/ 63 w 89"/>
                <a:gd name="T23" fmla="*/ 0 h 152"/>
                <a:gd name="T24" fmla="*/ 63 w 89"/>
                <a:gd name="T25" fmla="*/ 0 h 152"/>
                <a:gd name="T26" fmla="*/ 76 w 89"/>
                <a:gd name="T27" fmla="*/ 0 h 152"/>
                <a:gd name="T28" fmla="*/ 76 w 89"/>
                <a:gd name="T29" fmla="*/ 0 h 152"/>
                <a:gd name="T30" fmla="*/ 76 w 89"/>
                <a:gd name="T31" fmla="*/ 0 h 152"/>
                <a:gd name="T32" fmla="*/ 89 w 89"/>
                <a:gd name="T33" fmla="*/ 0 h 152"/>
                <a:gd name="T34" fmla="*/ 89 w 89"/>
                <a:gd name="T35" fmla="*/ 38 h 152"/>
                <a:gd name="T36" fmla="*/ 89 w 89"/>
                <a:gd name="T37" fmla="*/ 76 h 152"/>
                <a:gd name="T38" fmla="*/ 89 w 89"/>
                <a:gd name="T39" fmla="*/ 114 h 152"/>
                <a:gd name="T40" fmla="*/ 89 w 89"/>
                <a:gd name="T41" fmla="*/ 152 h 152"/>
                <a:gd name="T42" fmla="*/ 76 w 89"/>
                <a:gd name="T43" fmla="*/ 152 h 152"/>
                <a:gd name="T44" fmla="*/ 63 w 89"/>
                <a:gd name="T45" fmla="*/ 152 h 152"/>
                <a:gd name="T46" fmla="*/ 50 w 89"/>
                <a:gd name="T47" fmla="*/ 152 h 152"/>
                <a:gd name="T48" fmla="*/ 38 w 89"/>
                <a:gd name="T49" fmla="*/ 152 h 152"/>
                <a:gd name="T50" fmla="*/ 25 w 89"/>
                <a:gd name="T51" fmla="*/ 152 h 152"/>
                <a:gd name="T52" fmla="*/ 25 w 89"/>
                <a:gd name="T53" fmla="*/ 152 h 152"/>
                <a:gd name="T54" fmla="*/ 12 w 89"/>
                <a:gd name="T55" fmla="*/ 152 h 152"/>
                <a:gd name="T56" fmla="*/ 0 w 89"/>
                <a:gd name="T57" fmla="*/ 152 h 152"/>
                <a:gd name="T58" fmla="*/ 0 w 89"/>
                <a:gd name="T59" fmla="*/ 114 h 152"/>
                <a:gd name="T60" fmla="*/ 0 w 89"/>
                <a:gd name="T61" fmla="*/ 76 h 152"/>
                <a:gd name="T62" fmla="*/ 0 w 89"/>
                <a:gd name="T63" fmla="*/ 38 h 152"/>
                <a:gd name="T64" fmla="*/ 12 w 89"/>
                <a:gd name="T65" fmla="*/ 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52">
                  <a:moveTo>
                    <a:pt x="12" y="0"/>
                  </a:moveTo>
                  <a:lnTo>
                    <a:pt x="12" y="0"/>
                  </a:lnTo>
                  <a:lnTo>
                    <a:pt x="25" y="0"/>
                  </a:lnTo>
                  <a:lnTo>
                    <a:pt x="38" y="0"/>
                  </a:lnTo>
                  <a:lnTo>
                    <a:pt x="50" y="0"/>
                  </a:lnTo>
                  <a:lnTo>
                    <a:pt x="63" y="0"/>
                  </a:lnTo>
                  <a:lnTo>
                    <a:pt x="76" y="0"/>
                  </a:lnTo>
                  <a:lnTo>
                    <a:pt x="89" y="0"/>
                  </a:lnTo>
                  <a:lnTo>
                    <a:pt x="89" y="38"/>
                  </a:lnTo>
                  <a:lnTo>
                    <a:pt x="89" y="76"/>
                  </a:lnTo>
                  <a:lnTo>
                    <a:pt x="89" y="114"/>
                  </a:lnTo>
                  <a:lnTo>
                    <a:pt x="89" y="152"/>
                  </a:lnTo>
                  <a:lnTo>
                    <a:pt x="76" y="152"/>
                  </a:lnTo>
                  <a:lnTo>
                    <a:pt x="63" y="152"/>
                  </a:lnTo>
                  <a:lnTo>
                    <a:pt x="50" y="152"/>
                  </a:lnTo>
                  <a:lnTo>
                    <a:pt x="38" y="152"/>
                  </a:lnTo>
                  <a:lnTo>
                    <a:pt x="25" y="152"/>
                  </a:lnTo>
                  <a:lnTo>
                    <a:pt x="12" y="152"/>
                  </a:lnTo>
                  <a:lnTo>
                    <a:pt x="0" y="152"/>
                  </a:lnTo>
                  <a:lnTo>
                    <a:pt x="0" y="114"/>
                  </a:lnTo>
                  <a:lnTo>
                    <a:pt x="0" y="76"/>
                  </a:lnTo>
                  <a:lnTo>
                    <a:pt x="0" y="38"/>
                  </a:lnTo>
                  <a:lnTo>
                    <a:pt x="12" y="0"/>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Freeform 29"/>
            <p:cNvSpPr>
              <a:spLocks/>
            </p:cNvSpPr>
            <p:nvPr/>
          </p:nvSpPr>
          <p:spPr bwMode="auto">
            <a:xfrm>
              <a:off x="11703" y="9527"/>
              <a:ext cx="89" cy="140"/>
            </a:xfrm>
            <a:custGeom>
              <a:avLst/>
              <a:gdLst>
                <a:gd name="T0" fmla="*/ 12 w 89"/>
                <a:gd name="T1" fmla="*/ 0 h 140"/>
                <a:gd name="T2" fmla="*/ 12 w 89"/>
                <a:gd name="T3" fmla="*/ 0 h 140"/>
                <a:gd name="T4" fmla="*/ 25 w 89"/>
                <a:gd name="T5" fmla="*/ 0 h 140"/>
                <a:gd name="T6" fmla="*/ 25 w 89"/>
                <a:gd name="T7" fmla="*/ 0 h 140"/>
                <a:gd name="T8" fmla="*/ 25 w 89"/>
                <a:gd name="T9" fmla="*/ 0 h 140"/>
                <a:gd name="T10" fmla="*/ 38 w 89"/>
                <a:gd name="T11" fmla="*/ 0 h 140"/>
                <a:gd name="T12" fmla="*/ 38 w 89"/>
                <a:gd name="T13" fmla="*/ 0 h 140"/>
                <a:gd name="T14" fmla="*/ 38 w 89"/>
                <a:gd name="T15" fmla="*/ 0 h 140"/>
                <a:gd name="T16" fmla="*/ 50 w 89"/>
                <a:gd name="T17" fmla="*/ 0 h 140"/>
                <a:gd name="T18" fmla="*/ 50 w 89"/>
                <a:gd name="T19" fmla="*/ 0 h 140"/>
                <a:gd name="T20" fmla="*/ 50 w 89"/>
                <a:gd name="T21" fmla="*/ 0 h 140"/>
                <a:gd name="T22" fmla="*/ 63 w 89"/>
                <a:gd name="T23" fmla="*/ 0 h 140"/>
                <a:gd name="T24" fmla="*/ 63 w 89"/>
                <a:gd name="T25" fmla="*/ 0 h 140"/>
                <a:gd name="T26" fmla="*/ 76 w 89"/>
                <a:gd name="T27" fmla="*/ 0 h 140"/>
                <a:gd name="T28" fmla="*/ 76 w 89"/>
                <a:gd name="T29" fmla="*/ 0 h 140"/>
                <a:gd name="T30" fmla="*/ 76 w 89"/>
                <a:gd name="T31" fmla="*/ 0 h 140"/>
                <a:gd name="T32" fmla="*/ 89 w 89"/>
                <a:gd name="T33" fmla="*/ 0 h 140"/>
                <a:gd name="T34" fmla="*/ 89 w 89"/>
                <a:gd name="T35" fmla="*/ 38 h 140"/>
                <a:gd name="T36" fmla="*/ 89 w 89"/>
                <a:gd name="T37" fmla="*/ 76 h 140"/>
                <a:gd name="T38" fmla="*/ 89 w 89"/>
                <a:gd name="T39" fmla="*/ 114 h 140"/>
                <a:gd name="T40" fmla="*/ 89 w 89"/>
                <a:gd name="T41" fmla="*/ 140 h 140"/>
                <a:gd name="T42" fmla="*/ 76 w 89"/>
                <a:gd name="T43" fmla="*/ 140 h 140"/>
                <a:gd name="T44" fmla="*/ 63 w 89"/>
                <a:gd name="T45" fmla="*/ 140 h 140"/>
                <a:gd name="T46" fmla="*/ 50 w 89"/>
                <a:gd name="T47" fmla="*/ 140 h 140"/>
                <a:gd name="T48" fmla="*/ 38 w 89"/>
                <a:gd name="T49" fmla="*/ 140 h 140"/>
                <a:gd name="T50" fmla="*/ 38 w 89"/>
                <a:gd name="T51" fmla="*/ 140 h 140"/>
                <a:gd name="T52" fmla="*/ 25 w 89"/>
                <a:gd name="T53" fmla="*/ 140 h 140"/>
                <a:gd name="T54" fmla="*/ 12 w 89"/>
                <a:gd name="T55" fmla="*/ 140 h 140"/>
                <a:gd name="T56" fmla="*/ 0 w 89"/>
                <a:gd name="T57" fmla="*/ 140 h 140"/>
                <a:gd name="T58" fmla="*/ 0 w 89"/>
                <a:gd name="T59" fmla="*/ 101 h 140"/>
                <a:gd name="T60" fmla="*/ 0 w 89"/>
                <a:gd name="T61" fmla="*/ 63 h 140"/>
                <a:gd name="T62" fmla="*/ 0 w 89"/>
                <a:gd name="T63" fmla="*/ 38 h 140"/>
                <a:gd name="T64" fmla="*/ 12 w 89"/>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40">
                  <a:moveTo>
                    <a:pt x="12" y="0"/>
                  </a:moveTo>
                  <a:lnTo>
                    <a:pt x="12" y="0"/>
                  </a:lnTo>
                  <a:lnTo>
                    <a:pt x="25" y="0"/>
                  </a:lnTo>
                  <a:lnTo>
                    <a:pt x="38" y="0"/>
                  </a:lnTo>
                  <a:lnTo>
                    <a:pt x="50" y="0"/>
                  </a:lnTo>
                  <a:lnTo>
                    <a:pt x="63" y="0"/>
                  </a:lnTo>
                  <a:lnTo>
                    <a:pt x="76" y="0"/>
                  </a:lnTo>
                  <a:lnTo>
                    <a:pt x="89" y="0"/>
                  </a:lnTo>
                  <a:lnTo>
                    <a:pt x="89" y="38"/>
                  </a:lnTo>
                  <a:lnTo>
                    <a:pt x="89" y="76"/>
                  </a:lnTo>
                  <a:lnTo>
                    <a:pt x="89" y="114"/>
                  </a:lnTo>
                  <a:lnTo>
                    <a:pt x="89" y="140"/>
                  </a:lnTo>
                  <a:lnTo>
                    <a:pt x="76" y="140"/>
                  </a:lnTo>
                  <a:lnTo>
                    <a:pt x="63" y="140"/>
                  </a:lnTo>
                  <a:lnTo>
                    <a:pt x="50" y="140"/>
                  </a:lnTo>
                  <a:lnTo>
                    <a:pt x="38" y="140"/>
                  </a:lnTo>
                  <a:lnTo>
                    <a:pt x="25" y="140"/>
                  </a:lnTo>
                  <a:lnTo>
                    <a:pt x="12" y="140"/>
                  </a:lnTo>
                  <a:lnTo>
                    <a:pt x="0" y="140"/>
                  </a:lnTo>
                  <a:lnTo>
                    <a:pt x="0" y="101"/>
                  </a:lnTo>
                  <a:lnTo>
                    <a:pt x="0" y="63"/>
                  </a:lnTo>
                  <a:lnTo>
                    <a:pt x="0" y="38"/>
                  </a:lnTo>
                  <a:lnTo>
                    <a:pt x="12" y="0"/>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Freeform 30"/>
            <p:cNvSpPr>
              <a:spLocks/>
            </p:cNvSpPr>
            <p:nvPr/>
          </p:nvSpPr>
          <p:spPr bwMode="auto">
            <a:xfrm>
              <a:off x="11703" y="9527"/>
              <a:ext cx="89" cy="127"/>
            </a:xfrm>
            <a:custGeom>
              <a:avLst/>
              <a:gdLst>
                <a:gd name="T0" fmla="*/ 12 w 89"/>
                <a:gd name="T1" fmla="*/ 0 h 127"/>
                <a:gd name="T2" fmla="*/ 12 w 89"/>
                <a:gd name="T3" fmla="*/ 0 h 127"/>
                <a:gd name="T4" fmla="*/ 25 w 89"/>
                <a:gd name="T5" fmla="*/ 0 h 127"/>
                <a:gd name="T6" fmla="*/ 25 w 89"/>
                <a:gd name="T7" fmla="*/ 0 h 127"/>
                <a:gd name="T8" fmla="*/ 25 w 89"/>
                <a:gd name="T9" fmla="*/ 0 h 127"/>
                <a:gd name="T10" fmla="*/ 38 w 89"/>
                <a:gd name="T11" fmla="*/ 0 h 127"/>
                <a:gd name="T12" fmla="*/ 38 w 89"/>
                <a:gd name="T13" fmla="*/ 0 h 127"/>
                <a:gd name="T14" fmla="*/ 38 w 89"/>
                <a:gd name="T15" fmla="*/ 0 h 127"/>
                <a:gd name="T16" fmla="*/ 50 w 89"/>
                <a:gd name="T17" fmla="*/ 0 h 127"/>
                <a:gd name="T18" fmla="*/ 50 w 89"/>
                <a:gd name="T19" fmla="*/ 0 h 127"/>
                <a:gd name="T20" fmla="*/ 50 w 89"/>
                <a:gd name="T21" fmla="*/ 0 h 127"/>
                <a:gd name="T22" fmla="*/ 63 w 89"/>
                <a:gd name="T23" fmla="*/ 0 h 127"/>
                <a:gd name="T24" fmla="*/ 63 w 89"/>
                <a:gd name="T25" fmla="*/ 0 h 127"/>
                <a:gd name="T26" fmla="*/ 63 w 89"/>
                <a:gd name="T27" fmla="*/ 0 h 127"/>
                <a:gd name="T28" fmla="*/ 76 w 89"/>
                <a:gd name="T29" fmla="*/ 0 h 127"/>
                <a:gd name="T30" fmla="*/ 76 w 89"/>
                <a:gd name="T31" fmla="*/ 0 h 127"/>
                <a:gd name="T32" fmla="*/ 76 w 89"/>
                <a:gd name="T33" fmla="*/ 0 h 127"/>
                <a:gd name="T34" fmla="*/ 89 w 89"/>
                <a:gd name="T35" fmla="*/ 38 h 127"/>
                <a:gd name="T36" fmla="*/ 89 w 89"/>
                <a:gd name="T37" fmla="*/ 63 h 127"/>
                <a:gd name="T38" fmla="*/ 89 w 89"/>
                <a:gd name="T39" fmla="*/ 101 h 127"/>
                <a:gd name="T40" fmla="*/ 76 w 89"/>
                <a:gd name="T41" fmla="*/ 127 h 127"/>
                <a:gd name="T42" fmla="*/ 76 w 89"/>
                <a:gd name="T43" fmla="*/ 127 h 127"/>
                <a:gd name="T44" fmla="*/ 63 w 89"/>
                <a:gd name="T45" fmla="*/ 127 h 127"/>
                <a:gd name="T46" fmla="*/ 50 w 89"/>
                <a:gd name="T47" fmla="*/ 127 h 127"/>
                <a:gd name="T48" fmla="*/ 38 w 89"/>
                <a:gd name="T49" fmla="*/ 127 h 127"/>
                <a:gd name="T50" fmla="*/ 25 w 89"/>
                <a:gd name="T51" fmla="*/ 127 h 127"/>
                <a:gd name="T52" fmla="*/ 25 w 89"/>
                <a:gd name="T53" fmla="*/ 127 h 127"/>
                <a:gd name="T54" fmla="*/ 12 w 89"/>
                <a:gd name="T55" fmla="*/ 127 h 127"/>
                <a:gd name="T56" fmla="*/ 0 w 89"/>
                <a:gd name="T57" fmla="*/ 127 h 127"/>
                <a:gd name="T58" fmla="*/ 0 w 89"/>
                <a:gd name="T59" fmla="*/ 89 h 127"/>
                <a:gd name="T60" fmla="*/ 0 w 89"/>
                <a:gd name="T61" fmla="*/ 63 h 127"/>
                <a:gd name="T62" fmla="*/ 12 w 89"/>
                <a:gd name="T63" fmla="*/ 38 h 127"/>
                <a:gd name="T64" fmla="*/ 12 w 89"/>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27">
                  <a:moveTo>
                    <a:pt x="12" y="0"/>
                  </a:moveTo>
                  <a:lnTo>
                    <a:pt x="12" y="0"/>
                  </a:lnTo>
                  <a:lnTo>
                    <a:pt x="25" y="0"/>
                  </a:lnTo>
                  <a:lnTo>
                    <a:pt x="38" y="0"/>
                  </a:lnTo>
                  <a:lnTo>
                    <a:pt x="50" y="0"/>
                  </a:lnTo>
                  <a:lnTo>
                    <a:pt x="63" y="0"/>
                  </a:lnTo>
                  <a:lnTo>
                    <a:pt x="76" y="0"/>
                  </a:lnTo>
                  <a:lnTo>
                    <a:pt x="89" y="38"/>
                  </a:lnTo>
                  <a:lnTo>
                    <a:pt x="89" y="63"/>
                  </a:lnTo>
                  <a:lnTo>
                    <a:pt x="89" y="101"/>
                  </a:lnTo>
                  <a:lnTo>
                    <a:pt x="76" y="127"/>
                  </a:lnTo>
                  <a:lnTo>
                    <a:pt x="63" y="127"/>
                  </a:lnTo>
                  <a:lnTo>
                    <a:pt x="50" y="127"/>
                  </a:lnTo>
                  <a:lnTo>
                    <a:pt x="38" y="127"/>
                  </a:lnTo>
                  <a:lnTo>
                    <a:pt x="25" y="127"/>
                  </a:lnTo>
                  <a:lnTo>
                    <a:pt x="12" y="127"/>
                  </a:lnTo>
                  <a:lnTo>
                    <a:pt x="0" y="127"/>
                  </a:lnTo>
                  <a:lnTo>
                    <a:pt x="0" y="89"/>
                  </a:lnTo>
                  <a:lnTo>
                    <a:pt x="0" y="63"/>
                  </a:lnTo>
                  <a:lnTo>
                    <a:pt x="12" y="38"/>
                  </a:lnTo>
                  <a:lnTo>
                    <a:pt x="12" y="0"/>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Freeform 31"/>
            <p:cNvSpPr>
              <a:spLocks/>
            </p:cNvSpPr>
            <p:nvPr/>
          </p:nvSpPr>
          <p:spPr bwMode="auto">
            <a:xfrm>
              <a:off x="11703" y="9527"/>
              <a:ext cx="76" cy="114"/>
            </a:xfrm>
            <a:custGeom>
              <a:avLst/>
              <a:gdLst>
                <a:gd name="T0" fmla="*/ 12 w 76"/>
                <a:gd name="T1" fmla="*/ 0 h 114"/>
                <a:gd name="T2" fmla="*/ 12 w 76"/>
                <a:gd name="T3" fmla="*/ 0 h 114"/>
                <a:gd name="T4" fmla="*/ 25 w 76"/>
                <a:gd name="T5" fmla="*/ 0 h 114"/>
                <a:gd name="T6" fmla="*/ 25 w 76"/>
                <a:gd name="T7" fmla="*/ 0 h 114"/>
                <a:gd name="T8" fmla="*/ 25 w 76"/>
                <a:gd name="T9" fmla="*/ 0 h 114"/>
                <a:gd name="T10" fmla="*/ 38 w 76"/>
                <a:gd name="T11" fmla="*/ 0 h 114"/>
                <a:gd name="T12" fmla="*/ 38 w 76"/>
                <a:gd name="T13" fmla="*/ 0 h 114"/>
                <a:gd name="T14" fmla="*/ 38 w 76"/>
                <a:gd name="T15" fmla="*/ 0 h 114"/>
                <a:gd name="T16" fmla="*/ 38 w 76"/>
                <a:gd name="T17" fmla="*/ 0 h 114"/>
                <a:gd name="T18" fmla="*/ 50 w 76"/>
                <a:gd name="T19" fmla="*/ 0 h 114"/>
                <a:gd name="T20" fmla="*/ 50 w 76"/>
                <a:gd name="T21" fmla="*/ 0 h 114"/>
                <a:gd name="T22" fmla="*/ 63 w 76"/>
                <a:gd name="T23" fmla="*/ 0 h 114"/>
                <a:gd name="T24" fmla="*/ 63 w 76"/>
                <a:gd name="T25" fmla="*/ 0 h 114"/>
                <a:gd name="T26" fmla="*/ 63 w 76"/>
                <a:gd name="T27" fmla="*/ 0 h 114"/>
                <a:gd name="T28" fmla="*/ 76 w 76"/>
                <a:gd name="T29" fmla="*/ 0 h 114"/>
                <a:gd name="T30" fmla="*/ 76 w 76"/>
                <a:gd name="T31" fmla="*/ 0 h 114"/>
                <a:gd name="T32" fmla="*/ 76 w 76"/>
                <a:gd name="T33" fmla="*/ 0 h 114"/>
                <a:gd name="T34" fmla="*/ 76 w 76"/>
                <a:gd name="T35" fmla="*/ 25 h 114"/>
                <a:gd name="T36" fmla="*/ 76 w 76"/>
                <a:gd name="T37" fmla="*/ 63 h 114"/>
                <a:gd name="T38" fmla="*/ 76 w 76"/>
                <a:gd name="T39" fmla="*/ 89 h 114"/>
                <a:gd name="T40" fmla="*/ 76 w 76"/>
                <a:gd name="T41" fmla="*/ 114 h 114"/>
                <a:gd name="T42" fmla="*/ 76 w 76"/>
                <a:gd name="T43" fmla="*/ 114 h 114"/>
                <a:gd name="T44" fmla="*/ 63 w 76"/>
                <a:gd name="T45" fmla="*/ 114 h 114"/>
                <a:gd name="T46" fmla="*/ 50 w 76"/>
                <a:gd name="T47" fmla="*/ 114 h 114"/>
                <a:gd name="T48" fmla="*/ 38 w 76"/>
                <a:gd name="T49" fmla="*/ 114 h 114"/>
                <a:gd name="T50" fmla="*/ 38 w 76"/>
                <a:gd name="T51" fmla="*/ 114 h 114"/>
                <a:gd name="T52" fmla="*/ 25 w 76"/>
                <a:gd name="T53" fmla="*/ 114 h 114"/>
                <a:gd name="T54" fmla="*/ 12 w 76"/>
                <a:gd name="T55" fmla="*/ 114 h 114"/>
                <a:gd name="T56" fmla="*/ 0 w 76"/>
                <a:gd name="T57" fmla="*/ 114 h 114"/>
                <a:gd name="T58" fmla="*/ 0 w 76"/>
                <a:gd name="T59" fmla="*/ 89 h 114"/>
                <a:gd name="T60" fmla="*/ 0 w 76"/>
                <a:gd name="T61" fmla="*/ 51 h 114"/>
                <a:gd name="T62" fmla="*/ 12 w 76"/>
                <a:gd name="T63" fmla="*/ 25 h 114"/>
                <a:gd name="T64" fmla="*/ 12 w 76"/>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14">
                  <a:moveTo>
                    <a:pt x="12" y="0"/>
                  </a:moveTo>
                  <a:lnTo>
                    <a:pt x="12" y="0"/>
                  </a:lnTo>
                  <a:lnTo>
                    <a:pt x="25" y="0"/>
                  </a:lnTo>
                  <a:lnTo>
                    <a:pt x="38" y="0"/>
                  </a:lnTo>
                  <a:lnTo>
                    <a:pt x="50" y="0"/>
                  </a:lnTo>
                  <a:lnTo>
                    <a:pt x="63" y="0"/>
                  </a:lnTo>
                  <a:lnTo>
                    <a:pt x="76" y="0"/>
                  </a:lnTo>
                  <a:lnTo>
                    <a:pt x="76" y="25"/>
                  </a:lnTo>
                  <a:lnTo>
                    <a:pt x="76" y="63"/>
                  </a:lnTo>
                  <a:lnTo>
                    <a:pt x="76" y="89"/>
                  </a:lnTo>
                  <a:lnTo>
                    <a:pt x="76" y="114"/>
                  </a:lnTo>
                  <a:lnTo>
                    <a:pt x="63" y="114"/>
                  </a:lnTo>
                  <a:lnTo>
                    <a:pt x="50" y="114"/>
                  </a:lnTo>
                  <a:lnTo>
                    <a:pt x="38" y="114"/>
                  </a:lnTo>
                  <a:lnTo>
                    <a:pt x="25" y="114"/>
                  </a:lnTo>
                  <a:lnTo>
                    <a:pt x="12" y="114"/>
                  </a:lnTo>
                  <a:lnTo>
                    <a:pt x="0" y="114"/>
                  </a:lnTo>
                  <a:lnTo>
                    <a:pt x="0" y="89"/>
                  </a:lnTo>
                  <a:lnTo>
                    <a:pt x="0" y="51"/>
                  </a:lnTo>
                  <a:lnTo>
                    <a:pt x="12" y="25"/>
                  </a:lnTo>
                  <a:lnTo>
                    <a:pt x="12" y="0"/>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Freeform 32"/>
            <p:cNvSpPr>
              <a:spLocks/>
            </p:cNvSpPr>
            <p:nvPr/>
          </p:nvSpPr>
          <p:spPr bwMode="auto">
            <a:xfrm>
              <a:off x="11703" y="9527"/>
              <a:ext cx="76" cy="101"/>
            </a:xfrm>
            <a:custGeom>
              <a:avLst/>
              <a:gdLst>
                <a:gd name="T0" fmla="*/ 12 w 76"/>
                <a:gd name="T1" fmla="*/ 0 h 101"/>
                <a:gd name="T2" fmla="*/ 25 w 76"/>
                <a:gd name="T3" fmla="*/ 0 h 101"/>
                <a:gd name="T4" fmla="*/ 25 w 76"/>
                <a:gd name="T5" fmla="*/ 0 h 101"/>
                <a:gd name="T6" fmla="*/ 25 w 76"/>
                <a:gd name="T7" fmla="*/ 0 h 101"/>
                <a:gd name="T8" fmla="*/ 25 w 76"/>
                <a:gd name="T9" fmla="*/ 0 h 101"/>
                <a:gd name="T10" fmla="*/ 38 w 76"/>
                <a:gd name="T11" fmla="*/ 0 h 101"/>
                <a:gd name="T12" fmla="*/ 38 w 76"/>
                <a:gd name="T13" fmla="*/ 0 h 101"/>
                <a:gd name="T14" fmla="*/ 38 w 76"/>
                <a:gd name="T15" fmla="*/ 0 h 101"/>
                <a:gd name="T16" fmla="*/ 38 w 76"/>
                <a:gd name="T17" fmla="*/ 0 h 101"/>
                <a:gd name="T18" fmla="*/ 50 w 76"/>
                <a:gd name="T19" fmla="*/ 0 h 101"/>
                <a:gd name="T20" fmla="*/ 50 w 76"/>
                <a:gd name="T21" fmla="*/ 0 h 101"/>
                <a:gd name="T22" fmla="*/ 50 w 76"/>
                <a:gd name="T23" fmla="*/ 0 h 101"/>
                <a:gd name="T24" fmla="*/ 63 w 76"/>
                <a:gd name="T25" fmla="*/ 0 h 101"/>
                <a:gd name="T26" fmla="*/ 63 w 76"/>
                <a:gd name="T27" fmla="*/ 0 h 101"/>
                <a:gd name="T28" fmla="*/ 63 w 76"/>
                <a:gd name="T29" fmla="*/ 0 h 101"/>
                <a:gd name="T30" fmla="*/ 76 w 76"/>
                <a:gd name="T31" fmla="*/ 0 h 101"/>
                <a:gd name="T32" fmla="*/ 76 w 76"/>
                <a:gd name="T33" fmla="*/ 0 h 101"/>
                <a:gd name="T34" fmla="*/ 76 w 76"/>
                <a:gd name="T35" fmla="*/ 25 h 101"/>
                <a:gd name="T36" fmla="*/ 76 w 76"/>
                <a:gd name="T37" fmla="*/ 51 h 101"/>
                <a:gd name="T38" fmla="*/ 76 w 76"/>
                <a:gd name="T39" fmla="*/ 76 h 101"/>
                <a:gd name="T40" fmla="*/ 76 w 76"/>
                <a:gd name="T41" fmla="*/ 101 h 101"/>
                <a:gd name="T42" fmla="*/ 63 w 76"/>
                <a:gd name="T43" fmla="*/ 101 h 101"/>
                <a:gd name="T44" fmla="*/ 63 w 76"/>
                <a:gd name="T45" fmla="*/ 101 h 101"/>
                <a:gd name="T46" fmla="*/ 50 w 76"/>
                <a:gd name="T47" fmla="*/ 101 h 101"/>
                <a:gd name="T48" fmla="*/ 38 w 76"/>
                <a:gd name="T49" fmla="*/ 101 h 101"/>
                <a:gd name="T50" fmla="*/ 38 w 76"/>
                <a:gd name="T51" fmla="*/ 101 h 101"/>
                <a:gd name="T52" fmla="*/ 25 w 76"/>
                <a:gd name="T53" fmla="*/ 101 h 101"/>
                <a:gd name="T54" fmla="*/ 12 w 76"/>
                <a:gd name="T55" fmla="*/ 101 h 101"/>
                <a:gd name="T56" fmla="*/ 0 w 76"/>
                <a:gd name="T57" fmla="*/ 101 h 101"/>
                <a:gd name="T58" fmla="*/ 0 w 76"/>
                <a:gd name="T59" fmla="*/ 76 h 101"/>
                <a:gd name="T60" fmla="*/ 12 w 76"/>
                <a:gd name="T61" fmla="*/ 51 h 101"/>
                <a:gd name="T62" fmla="*/ 12 w 76"/>
                <a:gd name="T63" fmla="*/ 25 h 101"/>
                <a:gd name="T64" fmla="*/ 12 w 76"/>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1">
                  <a:moveTo>
                    <a:pt x="12" y="0"/>
                  </a:moveTo>
                  <a:lnTo>
                    <a:pt x="25" y="0"/>
                  </a:lnTo>
                  <a:lnTo>
                    <a:pt x="38" y="0"/>
                  </a:lnTo>
                  <a:lnTo>
                    <a:pt x="50" y="0"/>
                  </a:lnTo>
                  <a:lnTo>
                    <a:pt x="63" y="0"/>
                  </a:lnTo>
                  <a:lnTo>
                    <a:pt x="76" y="0"/>
                  </a:lnTo>
                  <a:lnTo>
                    <a:pt x="76" y="25"/>
                  </a:lnTo>
                  <a:lnTo>
                    <a:pt x="76" y="51"/>
                  </a:lnTo>
                  <a:lnTo>
                    <a:pt x="76" y="76"/>
                  </a:lnTo>
                  <a:lnTo>
                    <a:pt x="76" y="101"/>
                  </a:lnTo>
                  <a:lnTo>
                    <a:pt x="63" y="101"/>
                  </a:lnTo>
                  <a:lnTo>
                    <a:pt x="50" y="101"/>
                  </a:lnTo>
                  <a:lnTo>
                    <a:pt x="38" y="101"/>
                  </a:lnTo>
                  <a:lnTo>
                    <a:pt x="25" y="101"/>
                  </a:lnTo>
                  <a:lnTo>
                    <a:pt x="12" y="101"/>
                  </a:lnTo>
                  <a:lnTo>
                    <a:pt x="0" y="101"/>
                  </a:lnTo>
                  <a:lnTo>
                    <a:pt x="0" y="76"/>
                  </a:lnTo>
                  <a:lnTo>
                    <a:pt x="12" y="51"/>
                  </a:lnTo>
                  <a:lnTo>
                    <a:pt x="12" y="25"/>
                  </a:lnTo>
                  <a:lnTo>
                    <a:pt x="12" y="0"/>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33"/>
            <p:cNvSpPr>
              <a:spLocks/>
            </p:cNvSpPr>
            <p:nvPr/>
          </p:nvSpPr>
          <p:spPr bwMode="auto">
            <a:xfrm>
              <a:off x="11715" y="9527"/>
              <a:ext cx="64" cy="89"/>
            </a:xfrm>
            <a:custGeom>
              <a:avLst/>
              <a:gdLst>
                <a:gd name="T0" fmla="*/ 0 w 64"/>
                <a:gd name="T1" fmla="*/ 0 h 89"/>
                <a:gd name="T2" fmla="*/ 13 w 64"/>
                <a:gd name="T3" fmla="*/ 0 h 89"/>
                <a:gd name="T4" fmla="*/ 13 w 64"/>
                <a:gd name="T5" fmla="*/ 0 h 89"/>
                <a:gd name="T6" fmla="*/ 13 w 64"/>
                <a:gd name="T7" fmla="*/ 0 h 89"/>
                <a:gd name="T8" fmla="*/ 13 w 64"/>
                <a:gd name="T9" fmla="*/ 0 h 89"/>
                <a:gd name="T10" fmla="*/ 26 w 64"/>
                <a:gd name="T11" fmla="*/ 0 h 89"/>
                <a:gd name="T12" fmla="*/ 26 w 64"/>
                <a:gd name="T13" fmla="*/ 0 h 89"/>
                <a:gd name="T14" fmla="*/ 26 w 64"/>
                <a:gd name="T15" fmla="*/ 0 h 89"/>
                <a:gd name="T16" fmla="*/ 26 w 64"/>
                <a:gd name="T17" fmla="*/ 0 h 89"/>
                <a:gd name="T18" fmla="*/ 38 w 64"/>
                <a:gd name="T19" fmla="*/ 0 h 89"/>
                <a:gd name="T20" fmla="*/ 38 w 64"/>
                <a:gd name="T21" fmla="*/ 0 h 89"/>
                <a:gd name="T22" fmla="*/ 38 w 64"/>
                <a:gd name="T23" fmla="*/ 0 h 89"/>
                <a:gd name="T24" fmla="*/ 51 w 64"/>
                <a:gd name="T25" fmla="*/ 0 h 89"/>
                <a:gd name="T26" fmla="*/ 51 w 64"/>
                <a:gd name="T27" fmla="*/ 0 h 89"/>
                <a:gd name="T28" fmla="*/ 51 w 64"/>
                <a:gd name="T29" fmla="*/ 0 h 89"/>
                <a:gd name="T30" fmla="*/ 64 w 64"/>
                <a:gd name="T31" fmla="*/ 0 h 89"/>
                <a:gd name="T32" fmla="*/ 64 w 64"/>
                <a:gd name="T33" fmla="*/ 0 h 89"/>
                <a:gd name="T34" fmla="*/ 64 w 64"/>
                <a:gd name="T35" fmla="*/ 25 h 89"/>
                <a:gd name="T36" fmla="*/ 64 w 64"/>
                <a:gd name="T37" fmla="*/ 51 h 89"/>
                <a:gd name="T38" fmla="*/ 64 w 64"/>
                <a:gd name="T39" fmla="*/ 63 h 89"/>
                <a:gd name="T40" fmla="*/ 64 w 64"/>
                <a:gd name="T41" fmla="*/ 89 h 89"/>
                <a:gd name="T42" fmla="*/ 51 w 64"/>
                <a:gd name="T43" fmla="*/ 89 h 89"/>
                <a:gd name="T44" fmla="*/ 51 w 64"/>
                <a:gd name="T45" fmla="*/ 89 h 89"/>
                <a:gd name="T46" fmla="*/ 38 w 64"/>
                <a:gd name="T47" fmla="*/ 89 h 89"/>
                <a:gd name="T48" fmla="*/ 26 w 64"/>
                <a:gd name="T49" fmla="*/ 89 h 89"/>
                <a:gd name="T50" fmla="*/ 26 w 64"/>
                <a:gd name="T51" fmla="*/ 89 h 89"/>
                <a:gd name="T52" fmla="*/ 13 w 64"/>
                <a:gd name="T53" fmla="*/ 89 h 89"/>
                <a:gd name="T54" fmla="*/ 0 w 64"/>
                <a:gd name="T55" fmla="*/ 89 h 89"/>
                <a:gd name="T56" fmla="*/ 0 w 64"/>
                <a:gd name="T57" fmla="*/ 89 h 89"/>
                <a:gd name="T58" fmla="*/ 0 w 64"/>
                <a:gd name="T59" fmla="*/ 63 h 89"/>
                <a:gd name="T60" fmla="*/ 0 w 64"/>
                <a:gd name="T61" fmla="*/ 51 h 89"/>
                <a:gd name="T62" fmla="*/ 0 w 64"/>
                <a:gd name="T63" fmla="*/ 25 h 89"/>
                <a:gd name="T64" fmla="*/ 0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9">
                  <a:moveTo>
                    <a:pt x="0" y="0"/>
                  </a:moveTo>
                  <a:lnTo>
                    <a:pt x="13" y="0"/>
                  </a:lnTo>
                  <a:lnTo>
                    <a:pt x="26" y="0"/>
                  </a:lnTo>
                  <a:lnTo>
                    <a:pt x="38" y="0"/>
                  </a:lnTo>
                  <a:lnTo>
                    <a:pt x="51" y="0"/>
                  </a:lnTo>
                  <a:lnTo>
                    <a:pt x="64" y="0"/>
                  </a:lnTo>
                  <a:lnTo>
                    <a:pt x="64" y="25"/>
                  </a:lnTo>
                  <a:lnTo>
                    <a:pt x="64" y="51"/>
                  </a:lnTo>
                  <a:lnTo>
                    <a:pt x="64" y="63"/>
                  </a:lnTo>
                  <a:lnTo>
                    <a:pt x="64" y="89"/>
                  </a:lnTo>
                  <a:lnTo>
                    <a:pt x="51" y="89"/>
                  </a:lnTo>
                  <a:lnTo>
                    <a:pt x="38" y="89"/>
                  </a:lnTo>
                  <a:lnTo>
                    <a:pt x="26" y="89"/>
                  </a:lnTo>
                  <a:lnTo>
                    <a:pt x="13" y="89"/>
                  </a:lnTo>
                  <a:lnTo>
                    <a:pt x="0" y="89"/>
                  </a:lnTo>
                  <a:lnTo>
                    <a:pt x="0" y="63"/>
                  </a:lnTo>
                  <a:lnTo>
                    <a:pt x="0" y="51"/>
                  </a:lnTo>
                  <a:lnTo>
                    <a:pt x="0" y="25"/>
                  </a:lnTo>
                  <a:lnTo>
                    <a:pt x="0" y="0"/>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Freeform 34"/>
            <p:cNvSpPr>
              <a:spLocks/>
            </p:cNvSpPr>
            <p:nvPr/>
          </p:nvSpPr>
          <p:spPr bwMode="auto">
            <a:xfrm>
              <a:off x="11715" y="9527"/>
              <a:ext cx="64" cy="76"/>
            </a:xfrm>
            <a:custGeom>
              <a:avLst/>
              <a:gdLst>
                <a:gd name="T0" fmla="*/ 0 w 64"/>
                <a:gd name="T1" fmla="*/ 0 h 76"/>
                <a:gd name="T2" fmla="*/ 13 w 64"/>
                <a:gd name="T3" fmla="*/ 0 h 76"/>
                <a:gd name="T4" fmla="*/ 13 w 64"/>
                <a:gd name="T5" fmla="*/ 0 h 76"/>
                <a:gd name="T6" fmla="*/ 13 w 64"/>
                <a:gd name="T7" fmla="*/ 0 h 76"/>
                <a:gd name="T8" fmla="*/ 13 w 64"/>
                <a:gd name="T9" fmla="*/ 0 h 76"/>
                <a:gd name="T10" fmla="*/ 26 w 64"/>
                <a:gd name="T11" fmla="*/ 0 h 76"/>
                <a:gd name="T12" fmla="*/ 26 w 64"/>
                <a:gd name="T13" fmla="*/ 0 h 76"/>
                <a:gd name="T14" fmla="*/ 26 w 64"/>
                <a:gd name="T15" fmla="*/ 0 h 76"/>
                <a:gd name="T16" fmla="*/ 26 w 64"/>
                <a:gd name="T17" fmla="*/ 0 h 76"/>
                <a:gd name="T18" fmla="*/ 38 w 64"/>
                <a:gd name="T19" fmla="*/ 0 h 76"/>
                <a:gd name="T20" fmla="*/ 38 w 64"/>
                <a:gd name="T21" fmla="*/ 0 h 76"/>
                <a:gd name="T22" fmla="*/ 38 w 64"/>
                <a:gd name="T23" fmla="*/ 0 h 76"/>
                <a:gd name="T24" fmla="*/ 51 w 64"/>
                <a:gd name="T25" fmla="*/ 0 h 76"/>
                <a:gd name="T26" fmla="*/ 51 w 64"/>
                <a:gd name="T27" fmla="*/ 0 h 76"/>
                <a:gd name="T28" fmla="*/ 51 w 64"/>
                <a:gd name="T29" fmla="*/ 0 h 76"/>
                <a:gd name="T30" fmla="*/ 51 w 64"/>
                <a:gd name="T31" fmla="*/ 0 h 76"/>
                <a:gd name="T32" fmla="*/ 64 w 64"/>
                <a:gd name="T33" fmla="*/ 0 h 76"/>
                <a:gd name="T34" fmla="*/ 64 w 64"/>
                <a:gd name="T35" fmla="*/ 12 h 76"/>
                <a:gd name="T36" fmla="*/ 64 w 64"/>
                <a:gd name="T37" fmla="*/ 38 h 76"/>
                <a:gd name="T38" fmla="*/ 64 w 64"/>
                <a:gd name="T39" fmla="*/ 63 h 76"/>
                <a:gd name="T40" fmla="*/ 64 w 64"/>
                <a:gd name="T41" fmla="*/ 76 h 76"/>
                <a:gd name="T42" fmla="*/ 51 w 64"/>
                <a:gd name="T43" fmla="*/ 76 h 76"/>
                <a:gd name="T44" fmla="*/ 38 w 64"/>
                <a:gd name="T45" fmla="*/ 76 h 76"/>
                <a:gd name="T46" fmla="*/ 38 w 64"/>
                <a:gd name="T47" fmla="*/ 76 h 76"/>
                <a:gd name="T48" fmla="*/ 26 w 64"/>
                <a:gd name="T49" fmla="*/ 76 h 76"/>
                <a:gd name="T50" fmla="*/ 26 w 64"/>
                <a:gd name="T51" fmla="*/ 76 h 76"/>
                <a:gd name="T52" fmla="*/ 13 w 64"/>
                <a:gd name="T53" fmla="*/ 76 h 76"/>
                <a:gd name="T54" fmla="*/ 0 w 64"/>
                <a:gd name="T55" fmla="*/ 76 h 76"/>
                <a:gd name="T56" fmla="*/ 0 w 64"/>
                <a:gd name="T57" fmla="*/ 76 h 76"/>
                <a:gd name="T58" fmla="*/ 0 w 64"/>
                <a:gd name="T59" fmla="*/ 63 h 76"/>
                <a:gd name="T60" fmla="*/ 0 w 64"/>
                <a:gd name="T61" fmla="*/ 38 h 76"/>
                <a:gd name="T62" fmla="*/ 0 w 64"/>
                <a:gd name="T63" fmla="*/ 25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0" y="0"/>
                  </a:moveTo>
                  <a:lnTo>
                    <a:pt x="13" y="0"/>
                  </a:lnTo>
                  <a:lnTo>
                    <a:pt x="26" y="0"/>
                  </a:lnTo>
                  <a:lnTo>
                    <a:pt x="38" y="0"/>
                  </a:lnTo>
                  <a:lnTo>
                    <a:pt x="51" y="0"/>
                  </a:lnTo>
                  <a:lnTo>
                    <a:pt x="64" y="0"/>
                  </a:lnTo>
                  <a:lnTo>
                    <a:pt x="64" y="12"/>
                  </a:lnTo>
                  <a:lnTo>
                    <a:pt x="64" y="38"/>
                  </a:lnTo>
                  <a:lnTo>
                    <a:pt x="64" y="63"/>
                  </a:lnTo>
                  <a:lnTo>
                    <a:pt x="64" y="76"/>
                  </a:lnTo>
                  <a:lnTo>
                    <a:pt x="51" y="76"/>
                  </a:lnTo>
                  <a:lnTo>
                    <a:pt x="38" y="76"/>
                  </a:lnTo>
                  <a:lnTo>
                    <a:pt x="26" y="76"/>
                  </a:lnTo>
                  <a:lnTo>
                    <a:pt x="13" y="76"/>
                  </a:lnTo>
                  <a:lnTo>
                    <a:pt x="0" y="76"/>
                  </a:lnTo>
                  <a:lnTo>
                    <a:pt x="0" y="63"/>
                  </a:lnTo>
                  <a:lnTo>
                    <a:pt x="0" y="38"/>
                  </a:lnTo>
                  <a:lnTo>
                    <a:pt x="0" y="25"/>
                  </a:lnTo>
                  <a:lnTo>
                    <a:pt x="0" y="0"/>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Freeform 35"/>
            <p:cNvSpPr>
              <a:spLocks/>
            </p:cNvSpPr>
            <p:nvPr/>
          </p:nvSpPr>
          <p:spPr bwMode="auto">
            <a:xfrm>
              <a:off x="11715" y="9527"/>
              <a:ext cx="64" cy="63"/>
            </a:xfrm>
            <a:custGeom>
              <a:avLst/>
              <a:gdLst>
                <a:gd name="T0" fmla="*/ 0 w 64"/>
                <a:gd name="T1" fmla="*/ 0 h 63"/>
                <a:gd name="T2" fmla="*/ 26 w 64"/>
                <a:gd name="T3" fmla="*/ 0 h 63"/>
                <a:gd name="T4" fmla="*/ 64 w 64"/>
                <a:gd name="T5" fmla="*/ 0 h 63"/>
                <a:gd name="T6" fmla="*/ 64 w 64"/>
                <a:gd name="T7" fmla="*/ 12 h 63"/>
                <a:gd name="T8" fmla="*/ 64 w 64"/>
                <a:gd name="T9" fmla="*/ 25 h 63"/>
                <a:gd name="T10" fmla="*/ 64 w 64"/>
                <a:gd name="T11" fmla="*/ 51 h 63"/>
                <a:gd name="T12" fmla="*/ 64 w 64"/>
                <a:gd name="T13" fmla="*/ 63 h 63"/>
                <a:gd name="T14" fmla="*/ 51 w 64"/>
                <a:gd name="T15" fmla="*/ 63 h 63"/>
                <a:gd name="T16" fmla="*/ 38 w 64"/>
                <a:gd name="T17" fmla="*/ 63 h 63"/>
                <a:gd name="T18" fmla="*/ 38 w 64"/>
                <a:gd name="T19" fmla="*/ 63 h 63"/>
                <a:gd name="T20" fmla="*/ 26 w 64"/>
                <a:gd name="T21" fmla="*/ 63 h 63"/>
                <a:gd name="T22" fmla="*/ 26 w 64"/>
                <a:gd name="T23" fmla="*/ 63 h 63"/>
                <a:gd name="T24" fmla="*/ 13 w 64"/>
                <a:gd name="T25" fmla="*/ 63 h 63"/>
                <a:gd name="T26" fmla="*/ 0 w 64"/>
                <a:gd name="T27" fmla="*/ 63 h 63"/>
                <a:gd name="T28" fmla="*/ 0 w 64"/>
                <a:gd name="T29" fmla="*/ 63 h 63"/>
                <a:gd name="T30" fmla="*/ 0 w 64"/>
                <a:gd name="T31" fmla="*/ 51 h 63"/>
                <a:gd name="T32" fmla="*/ 0 w 64"/>
                <a:gd name="T33" fmla="*/ 38 h 63"/>
                <a:gd name="T34" fmla="*/ 0 w 64"/>
                <a:gd name="T35" fmla="*/ 12 h 63"/>
                <a:gd name="T36" fmla="*/ 0 w 64"/>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63">
                  <a:moveTo>
                    <a:pt x="0" y="0"/>
                  </a:moveTo>
                  <a:lnTo>
                    <a:pt x="26" y="0"/>
                  </a:lnTo>
                  <a:lnTo>
                    <a:pt x="64" y="0"/>
                  </a:lnTo>
                  <a:lnTo>
                    <a:pt x="64" y="12"/>
                  </a:lnTo>
                  <a:lnTo>
                    <a:pt x="64" y="25"/>
                  </a:lnTo>
                  <a:lnTo>
                    <a:pt x="64" y="51"/>
                  </a:lnTo>
                  <a:lnTo>
                    <a:pt x="64" y="63"/>
                  </a:lnTo>
                  <a:lnTo>
                    <a:pt x="51" y="63"/>
                  </a:lnTo>
                  <a:lnTo>
                    <a:pt x="38" y="63"/>
                  </a:lnTo>
                  <a:lnTo>
                    <a:pt x="26" y="63"/>
                  </a:lnTo>
                  <a:lnTo>
                    <a:pt x="13" y="63"/>
                  </a:lnTo>
                  <a:lnTo>
                    <a:pt x="0" y="63"/>
                  </a:lnTo>
                  <a:lnTo>
                    <a:pt x="0" y="51"/>
                  </a:lnTo>
                  <a:lnTo>
                    <a:pt x="0" y="38"/>
                  </a:lnTo>
                  <a:lnTo>
                    <a:pt x="0" y="12"/>
                  </a:lnTo>
                  <a:lnTo>
                    <a:pt x="0" y="0"/>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Freeform 36"/>
            <p:cNvSpPr>
              <a:spLocks/>
            </p:cNvSpPr>
            <p:nvPr/>
          </p:nvSpPr>
          <p:spPr bwMode="auto">
            <a:xfrm>
              <a:off x="11715" y="9501"/>
              <a:ext cx="89" cy="26"/>
            </a:xfrm>
            <a:custGeom>
              <a:avLst/>
              <a:gdLst>
                <a:gd name="T0" fmla="*/ 0 w 89"/>
                <a:gd name="T1" fmla="*/ 0 h 26"/>
                <a:gd name="T2" fmla="*/ 0 w 89"/>
                <a:gd name="T3" fmla="*/ 13 h 26"/>
                <a:gd name="T4" fmla="*/ 13 w 89"/>
                <a:gd name="T5" fmla="*/ 13 h 26"/>
                <a:gd name="T6" fmla="*/ 26 w 89"/>
                <a:gd name="T7" fmla="*/ 13 h 26"/>
                <a:gd name="T8" fmla="*/ 38 w 89"/>
                <a:gd name="T9" fmla="*/ 13 h 26"/>
                <a:gd name="T10" fmla="*/ 38 w 89"/>
                <a:gd name="T11" fmla="*/ 13 h 26"/>
                <a:gd name="T12" fmla="*/ 51 w 89"/>
                <a:gd name="T13" fmla="*/ 13 h 26"/>
                <a:gd name="T14" fmla="*/ 64 w 89"/>
                <a:gd name="T15" fmla="*/ 13 h 26"/>
                <a:gd name="T16" fmla="*/ 77 w 89"/>
                <a:gd name="T17" fmla="*/ 26 h 26"/>
                <a:gd name="T18" fmla="*/ 89 w 89"/>
                <a:gd name="T19" fmla="*/ 26 h 26"/>
                <a:gd name="T20" fmla="*/ 89 w 89"/>
                <a:gd name="T21" fmla="*/ 0 h 26"/>
                <a:gd name="T22" fmla="*/ 51 w 89"/>
                <a:gd name="T23" fmla="*/ 0 h 26"/>
                <a:gd name="T24" fmla="*/ 0 w 8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26">
                  <a:moveTo>
                    <a:pt x="0" y="0"/>
                  </a:moveTo>
                  <a:lnTo>
                    <a:pt x="0" y="13"/>
                  </a:lnTo>
                  <a:lnTo>
                    <a:pt x="13" y="13"/>
                  </a:lnTo>
                  <a:lnTo>
                    <a:pt x="26" y="13"/>
                  </a:lnTo>
                  <a:lnTo>
                    <a:pt x="38" y="13"/>
                  </a:lnTo>
                  <a:lnTo>
                    <a:pt x="51" y="13"/>
                  </a:lnTo>
                  <a:lnTo>
                    <a:pt x="64" y="13"/>
                  </a:lnTo>
                  <a:lnTo>
                    <a:pt x="77" y="26"/>
                  </a:lnTo>
                  <a:lnTo>
                    <a:pt x="89" y="26"/>
                  </a:lnTo>
                  <a:lnTo>
                    <a:pt x="89" y="0"/>
                  </a:lnTo>
                  <a:lnTo>
                    <a:pt x="51" y="0"/>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37"/>
            <p:cNvSpPr>
              <a:spLocks/>
            </p:cNvSpPr>
            <p:nvPr/>
          </p:nvSpPr>
          <p:spPr bwMode="auto">
            <a:xfrm>
              <a:off x="11703" y="9730"/>
              <a:ext cx="101" cy="38"/>
            </a:xfrm>
            <a:custGeom>
              <a:avLst/>
              <a:gdLst>
                <a:gd name="T0" fmla="*/ 0 w 101"/>
                <a:gd name="T1" fmla="*/ 0 h 38"/>
                <a:gd name="T2" fmla="*/ 101 w 101"/>
                <a:gd name="T3" fmla="*/ 13 h 38"/>
                <a:gd name="T4" fmla="*/ 101 w 101"/>
                <a:gd name="T5" fmla="*/ 38 h 38"/>
                <a:gd name="T6" fmla="*/ 0 w 101"/>
                <a:gd name="T7" fmla="*/ 26 h 38"/>
                <a:gd name="T8" fmla="*/ 0 w 101"/>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38">
                  <a:moveTo>
                    <a:pt x="0" y="0"/>
                  </a:moveTo>
                  <a:lnTo>
                    <a:pt x="101" y="13"/>
                  </a:lnTo>
                  <a:lnTo>
                    <a:pt x="101" y="38"/>
                  </a:lnTo>
                  <a:lnTo>
                    <a:pt x="0" y="26"/>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38"/>
            <p:cNvSpPr>
              <a:spLocks/>
            </p:cNvSpPr>
            <p:nvPr/>
          </p:nvSpPr>
          <p:spPr bwMode="auto">
            <a:xfrm>
              <a:off x="11728" y="9743"/>
              <a:ext cx="38" cy="13"/>
            </a:xfrm>
            <a:custGeom>
              <a:avLst/>
              <a:gdLst>
                <a:gd name="T0" fmla="*/ 25 w 38"/>
                <a:gd name="T1" fmla="*/ 0 h 13"/>
                <a:gd name="T2" fmla="*/ 25 w 38"/>
                <a:gd name="T3" fmla="*/ 0 h 13"/>
                <a:gd name="T4" fmla="*/ 38 w 38"/>
                <a:gd name="T5" fmla="*/ 0 h 13"/>
                <a:gd name="T6" fmla="*/ 38 w 38"/>
                <a:gd name="T7" fmla="*/ 0 h 13"/>
                <a:gd name="T8" fmla="*/ 38 w 38"/>
                <a:gd name="T9" fmla="*/ 0 h 13"/>
                <a:gd name="T10" fmla="*/ 38 w 38"/>
                <a:gd name="T11" fmla="*/ 0 h 13"/>
                <a:gd name="T12" fmla="*/ 38 w 38"/>
                <a:gd name="T13" fmla="*/ 13 h 13"/>
                <a:gd name="T14" fmla="*/ 25 w 38"/>
                <a:gd name="T15" fmla="*/ 13 h 13"/>
                <a:gd name="T16" fmla="*/ 25 w 38"/>
                <a:gd name="T17" fmla="*/ 13 h 13"/>
                <a:gd name="T18" fmla="*/ 13 w 38"/>
                <a:gd name="T19" fmla="*/ 0 h 13"/>
                <a:gd name="T20" fmla="*/ 13 w 38"/>
                <a:gd name="T21" fmla="*/ 0 h 13"/>
                <a:gd name="T22" fmla="*/ 0 w 38"/>
                <a:gd name="T23" fmla="*/ 0 h 13"/>
                <a:gd name="T24" fmla="*/ 0 w 38"/>
                <a:gd name="T25" fmla="*/ 0 h 13"/>
                <a:gd name="T26" fmla="*/ 0 w 38"/>
                <a:gd name="T27" fmla="*/ 0 h 13"/>
                <a:gd name="T28" fmla="*/ 13 w 38"/>
                <a:gd name="T29" fmla="*/ 0 h 13"/>
                <a:gd name="T30" fmla="*/ 13 w 38"/>
                <a:gd name="T31" fmla="*/ 0 h 13"/>
                <a:gd name="T32" fmla="*/ 25 w 38"/>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3">
                  <a:moveTo>
                    <a:pt x="25" y="0"/>
                  </a:moveTo>
                  <a:lnTo>
                    <a:pt x="25" y="0"/>
                  </a:lnTo>
                  <a:lnTo>
                    <a:pt x="38" y="0"/>
                  </a:lnTo>
                  <a:lnTo>
                    <a:pt x="38" y="13"/>
                  </a:lnTo>
                  <a:lnTo>
                    <a:pt x="25" y="13"/>
                  </a:lnTo>
                  <a:lnTo>
                    <a:pt x="13" y="0"/>
                  </a:lnTo>
                  <a:lnTo>
                    <a:pt x="0" y="0"/>
                  </a:lnTo>
                  <a:lnTo>
                    <a:pt x="13" y="0"/>
                  </a:lnTo>
                  <a:lnTo>
                    <a:pt x="25"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Freeform 39"/>
            <p:cNvSpPr>
              <a:spLocks/>
            </p:cNvSpPr>
            <p:nvPr/>
          </p:nvSpPr>
          <p:spPr bwMode="auto">
            <a:xfrm>
              <a:off x="11728" y="9743"/>
              <a:ext cx="25" cy="13"/>
            </a:xfrm>
            <a:custGeom>
              <a:avLst/>
              <a:gdLst>
                <a:gd name="T0" fmla="*/ 13 w 25"/>
                <a:gd name="T1" fmla="*/ 0 h 13"/>
                <a:gd name="T2" fmla="*/ 25 w 25"/>
                <a:gd name="T3" fmla="*/ 0 h 13"/>
                <a:gd name="T4" fmla="*/ 25 w 25"/>
                <a:gd name="T5" fmla="*/ 0 h 13"/>
                <a:gd name="T6" fmla="*/ 25 w 25"/>
                <a:gd name="T7" fmla="*/ 0 h 13"/>
                <a:gd name="T8" fmla="*/ 25 w 25"/>
                <a:gd name="T9" fmla="*/ 0 h 13"/>
                <a:gd name="T10" fmla="*/ 25 w 25"/>
                <a:gd name="T11" fmla="*/ 0 h 13"/>
                <a:gd name="T12" fmla="*/ 25 w 25"/>
                <a:gd name="T13" fmla="*/ 0 h 13"/>
                <a:gd name="T14" fmla="*/ 25 w 25"/>
                <a:gd name="T15" fmla="*/ 13 h 13"/>
                <a:gd name="T16" fmla="*/ 13 w 25"/>
                <a:gd name="T17" fmla="*/ 13 h 13"/>
                <a:gd name="T18" fmla="*/ 13 w 25"/>
                <a:gd name="T19" fmla="*/ 0 h 13"/>
                <a:gd name="T20" fmla="*/ 0 w 25"/>
                <a:gd name="T21" fmla="*/ 0 h 13"/>
                <a:gd name="T22" fmla="*/ 0 w 25"/>
                <a:gd name="T23" fmla="*/ 0 h 13"/>
                <a:gd name="T24" fmla="*/ 0 w 25"/>
                <a:gd name="T25" fmla="*/ 0 h 13"/>
                <a:gd name="T26" fmla="*/ 0 w 25"/>
                <a:gd name="T27" fmla="*/ 0 h 13"/>
                <a:gd name="T28" fmla="*/ 0 w 25"/>
                <a:gd name="T29" fmla="*/ 0 h 13"/>
                <a:gd name="T30" fmla="*/ 13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25" y="0"/>
                  </a:lnTo>
                  <a:lnTo>
                    <a:pt x="25" y="13"/>
                  </a:lnTo>
                  <a:lnTo>
                    <a:pt x="13" y="13"/>
                  </a:lnTo>
                  <a:lnTo>
                    <a:pt x="13" y="0"/>
                  </a:lnTo>
                  <a:lnTo>
                    <a:pt x="0" y="0"/>
                  </a:lnTo>
                  <a:lnTo>
                    <a:pt x="13"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Freeform 40"/>
            <p:cNvSpPr>
              <a:spLocks/>
            </p:cNvSpPr>
            <p:nvPr/>
          </p:nvSpPr>
          <p:spPr bwMode="auto">
            <a:xfrm>
              <a:off x="11728" y="9743"/>
              <a:ext cx="25" cy="1"/>
            </a:xfrm>
            <a:custGeom>
              <a:avLst/>
              <a:gdLst>
                <a:gd name="T0" fmla="*/ 13 w 25"/>
                <a:gd name="T1" fmla="*/ 0 h 1"/>
                <a:gd name="T2" fmla="*/ 13 w 25"/>
                <a:gd name="T3" fmla="*/ 0 h 1"/>
                <a:gd name="T4" fmla="*/ 13 w 25"/>
                <a:gd name="T5" fmla="*/ 0 h 1"/>
                <a:gd name="T6" fmla="*/ 25 w 25"/>
                <a:gd name="T7" fmla="*/ 0 h 1"/>
                <a:gd name="T8" fmla="*/ 25 w 25"/>
                <a:gd name="T9" fmla="*/ 0 h 1"/>
                <a:gd name="T10" fmla="*/ 25 w 25"/>
                <a:gd name="T11" fmla="*/ 0 h 1"/>
                <a:gd name="T12" fmla="*/ 13 w 25"/>
                <a:gd name="T13" fmla="*/ 0 h 1"/>
                <a:gd name="T14" fmla="*/ 13 w 25"/>
                <a:gd name="T15" fmla="*/ 0 h 1"/>
                <a:gd name="T16" fmla="*/ 13 w 25"/>
                <a:gd name="T17" fmla="*/ 0 h 1"/>
                <a:gd name="T18" fmla="*/ 13 w 25"/>
                <a:gd name="T19" fmla="*/ 0 h 1"/>
                <a:gd name="T20" fmla="*/ 0 w 25"/>
                <a:gd name="T21" fmla="*/ 0 h 1"/>
                <a:gd name="T22" fmla="*/ 0 w 25"/>
                <a:gd name="T23" fmla="*/ 0 h 1"/>
                <a:gd name="T24" fmla="*/ 0 w 25"/>
                <a:gd name="T25" fmla="*/ 0 h 1"/>
                <a:gd name="T26" fmla="*/ 0 w 25"/>
                <a:gd name="T27" fmla="*/ 0 h 1"/>
                <a:gd name="T28" fmla="*/ 0 w 25"/>
                <a:gd name="T29" fmla="*/ 0 h 1"/>
                <a:gd name="T30" fmla="*/ 13 w 25"/>
                <a:gd name="T31" fmla="*/ 0 h 1"/>
                <a:gd name="T32" fmla="*/ 13 w 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
                  <a:moveTo>
                    <a:pt x="13" y="0"/>
                  </a:moveTo>
                  <a:lnTo>
                    <a:pt x="13" y="0"/>
                  </a:lnTo>
                  <a:lnTo>
                    <a:pt x="25" y="0"/>
                  </a:lnTo>
                  <a:lnTo>
                    <a:pt x="13" y="0"/>
                  </a:lnTo>
                  <a:lnTo>
                    <a:pt x="0" y="0"/>
                  </a:lnTo>
                  <a:lnTo>
                    <a:pt x="13"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Freeform 41"/>
            <p:cNvSpPr>
              <a:spLocks/>
            </p:cNvSpPr>
            <p:nvPr/>
          </p:nvSpPr>
          <p:spPr bwMode="auto">
            <a:xfrm>
              <a:off x="11804" y="9730"/>
              <a:ext cx="64" cy="26"/>
            </a:xfrm>
            <a:custGeom>
              <a:avLst/>
              <a:gdLst>
                <a:gd name="T0" fmla="*/ 0 w 64"/>
                <a:gd name="T1" fmla="*/ 13 h 26"/>
                <a:gd name="T2" fmla="*/ 64 w 64"/>
                <a:gd name="T3" fmla="*/ 0 h 26"/>
                <a:gd name="T4" fmla="*/ 64 w 64"/>
                <a:gd name="T5" fmla="*/ 13 h 26"/>
                <a:gd name="T6" fmla="*/ 51 w 64"/>
                <a:gd name="T7" fmla="*/ 13 h 26"/>
                <a:gd name="T8" fmla="*/ 0 w 64"/>
                <a:gd name="T9" fmla="*/ 26 h 26"/>
                <a:gd name="T10" fmla="*/ 0 w 64"/>
                <a:gd name="T11" fmla="*/ 1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26">
                  <a:moveTo>
                    <a:pt x="0" y="13"/>
                  </a:moveTo>
                  <a:lnTo>
                    <a:pt x="64" y="0"/>
                  </a:lnTo>
                  <a:lnTo>
                    <a:pt x="64" y="13"/>
                  </a:lnTo>
                  <a:lnTo>
                    <a:pt x="51" y="13"/>
                  </a:lnTo>
                  <a:lnTo>
                    <a:pt x="0" y="26"/>
                  </a:lnTo>
                  <a:lnTo>
                    <a:pt x="0" y="13"/>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42"/>
            <p:cNvSpPr>
              <a:spLocks/>
            </p:cNvSpPr>
            <p:nvPr/>
          </p:nvSpPr>
          <p:spPr bwMode="auto">
            <a:xfrm>
              <a:off x="11804" y="9730"/>
              <a:ext cx="64" cy="26"/>
            </a:xfrm>
            <a:custGeom>
              <a:avLst/>
              <a:gdLst>
                <a:gd name="T0" fmla="*/ 0 w 64"/>
                <a:gd name="T1" fmla="*/ 13 h 26"/>
                <a:gd name="T2" fmla="*/ 13 w 64"/>
                <a:gd name="T3" fmla="*/ 13 h 26"/>
                <a:gd name="T4" fmla="*/ 26 w 64"/>
                <a:gd name="T5" fmla="*/ 13 h 26"/>
                <a:gd name="T6" fmla="*/ 26 w 64"/>
                <a:gd name="T7" fmla="*/ 0 h 26"/>
                <a:gd name="T8" fmla="*/ 39 w 64"/>
                <a:gd name="T9" fmla="*/ 0 h 26"/>
                <a:gd name="T10" fmla="*/ 39 w 64"/>
                <a:gd name="T11" fmla="*/ 0 h 26"/>
                <a:gd name="T12" fmla="*/ 51 w 64"/>
                <a:gd name="T13" fmla="*/ 0 h 26"/>
                <a:gd name="T14" fmla="*/ 64 w 64"/>
                <a:gd name="T15" fmla="*/ 0 h 26"/>
                <a:gd name="T16" fmla="*/ 64 w 64"/>
                <a:gd name="T17" fmla="*/ 0 h 26"/>
                <a:gd name="T18" fmla="*/ 64 w 64"/>
                <a:gd name="T19" fmla="*/ 0 h 26"/>
                <a:gd name="T20" fmla="*/ 64 w 64"/>
                <a:gd name="T21" fmla="*/ 0 h 26"/>
                <a:gd name="T22" fmla="*/ 64 w 64"/>
                <a:gd name="T23" fmla="*/ 13 h 26"/>
                <a:gd name="T24" fmla="*/ 64 w 64"/>
                <a:gd name="T25" fmla="*/ 13 h 26"/>
                <a:gd name="T26" fmla="*/ 64 w 64"/>
                <a:gd name="T27" fmla="*/ 13 h 26"/>
                <a:gd name="T28" fmla="*/ 64 w 64"/>
                <a:gd name="T29" fmla="*/ 13 h 26"/>
                <a:gd name="T30" fmla="*/ 51 w 64"/>
                <a:gd name="T31" fmla="*/ 13 h 26"/>
                <a:gd name="T32" fmla="*/ 51 w 64"/>
                <a:gd name="T33" fmla="*/ 13 h 26"/>
                <a:gd name="T34" fmla="*/ 39 w 64"/>
                <a:gd name="T35" fmla="*/ 13 h 26"/>
                <a:gd name="T36" fmla="*/ 39 w 64"/>
                <a:gd name="T37" fmla="*/ 26 h 26"/>
                <a:gd name="T38" fmla="*/ 26 w 64"/>
                <a:gd name="T39" fmla="*/ 26 h 26"/>
                <a:gd name="T40" fmla="*/ 26 w 64"/>
                <a:gd name="T41" fmla="*/ 26 h 26"/>
                <a:gd name="T42" fmla="*/ 26 w 64"/>
                <a:gd name="T43" fmla="*/ 26 h 26"/>
                <a:gd name="T44" fmla="*/ 13 w 64"/>
                <a:gd name="T45" fmla="*/ 26 h 26"/>
                <a:gd name="T46" fmla="*/ 13 w 64"/>
                <a:gd name="T47" fmla="*/ 26 h 26"/>
                <a:gd name="T48" fmla="*/ 0 w 64"/>
                <a:gd name="T49" fmla="*/ 26 h 26"/>
                <a:gd name="T50" fmla="*/ 0 w 64"/>
                <a:gd name="T51" fmla="*/ 26 h 26"/>
                <a:gd name="T52" fmla="*/ 0 w 64"/>
                <a:gd name="T53" fmla="*/ 26 h 26"/>
                <a:gd name="T54" fmla="*/ 0 w 64"/>
                <a:gd name="T55" fmla="*/ 13 h 26"/>
                <a:gd name="T56" fmla="*/ 0 w 64"/>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26">
                  <a:moveTo>
                    <a:pt x="0" y="13"/>
                  </a:moveTo>
                  <a:lnTo>
                    <a:pt x="13" y="13"/>
                  </a:lnTo>
                  <a:lnTo>
                    <a:pt x="26" y="13"/>
                  </a:lnTo>
                  <a:lnTo>
                    <a:pt x="26" y="0"/>
                  </a:lnTo>
                  <a:lnTo>
                    <a:pt x="39" y="0"/>
                  </a:lnTo>
                  <a:lnTo>
                    <a:pt x="51" y="0"/>
                  </a:lnTo>
                  <a:lnTo>
                    <a:pt x="64" y="0"/>
                  </a:lnTo>
                  <a:lnTo>
                    <a:pt x="64" y="13"/>
                  </a:lnTo>
                  <a:lnTo>
                    <a:pt x="51" y="13"/>
                  </a:lnTo>
                  <a:lnTo>
                    <a:pt x="39" y="13"/>
                  </a:lnTo>
                  <a:lnTo>
                    <a:pt x="39" y="26"/>
                  </a:lnTo>
                  <a:lnTo>
                    <a:pt x="26" y="26"/>
                  </a:lnTo>
                  <a:lnTo>
                    <a:pt x="13" y="26"/>
                  </a:lnTo>
                  <a:lnTo>
                    <a:pt x="0" y="26"/>
                  </a:lnTo>
                  <a:lnTo>
                    <a:pt x="0" y="13"/>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Freeform 43"/>
            <p:cNvSpPr>
              <a:spLocks/>
            </p:cNvSpPr>
            <p:nvPr/>
          </p:nvSpPr>
          <p:spPr bwMode="auto">
            <a:xfrm>
              <a:off x="11804" y="9730"/>
              <a:ext cx="64" cy="26"/>
            </a:xfrm>
            <a:custGeom>
              <a:avLst/>
              <a:gdLst>
                <a:gd name="T0" fmla="*/ 0 w 64"/>
                <a:gd name="T1" fmla="*/ 13 h 26"/>
                <a:gd name="T2" fmla="*/ 13 w 64"/>
                <a:gd name="T3" fmla="*/ 13 h 26"/>
                <a:gd name="T4" fmla="*/ 26 w 64"/>
                <a:gd name="T5" fmla="*/ 13 h 26"/>
                <a:gd name="T6" fmla="*/ 26 w 64"/>
                <a:gd name="T7" fmla="*/ 0 h 26"/>
                <a:gd name="T8" fmla="*/ 39 w 64"/>
                <a:gd name="T9" fmla="*/ 0 h 26"/>
                <a:gd name="T10" fmla="*/ 51 w 64"/>
                <a:gd name="T11" fmla="*/ 0 h 26"/>
                <a:gd name="T12" fmla="*/ 51 w 64"/>
                <a:gd name="T13" fmla="*/ 0 h 26"/>
                <a:gd name="T14" fmla="*/ 64 w 64"/>
                <a:gd name="T15" fmla="*/ 0 h 26"/>
                <a:gd name="T16" fmla="*/ 64 w 64"/>
                <a:gd name="T17" fmla="*/ 0 h 26"/>
                <a:gd name="T18" fmla="*/ 64 w 64"/>
                <a:gd name="T19" fmla="*/ 0 h 26"/>
                <a:gd name="T20" fmla="*/ 64 w 64"/>
                <a:gd name="T21" fmla="*/ 0 h 26"/>
                <a:gd name="T22" fmla="*/ 64 w 64"/>
                <a:gd name="T23" fmla="*/ 13 h 26"/>
                <a:gd name="T24" fmla="*/ 64 w 64"/>
                <a:gd name="T25" fmla="*/ 13 h 26"/>
                <a:gd name="T26" fmla="*/ 64 w 64"/>
                <a:gd name="T27" fmla="*/ 13 h 26"/>
                <a:gd name="T28" fmla="*/ 64 w 64"/>
                <a:gd name="T29" fmla="*/ 13 h 26"/>
                <a:gd name="T30" fmla="*/ 51 w 64"/>
                <a:gd name="T31" fmla="*/ 13 h 26"/>
                <a:gd name="T32" fmla="*/ 51 w 64"/>
                <a:gd name="T33" fmla="*/ 13 h 26"/>
                <a:gd name="T34" fmla="*/ 39 w 64"/>
                <a:gd name="T35" fmla="*/ 13 h 26"/>
                <a:gd name="T36" fmla="*/ 39 w 64"/>
                <a:gd name="T37" fmla="*/ 26 h 26"/>
                <a:gd name="T38" fmla="*/ 39 w 64"/>
                <a:gd name="T39" fmla="*/ 26 h 26"/>
                <a:gd name="T40" fmla="*/ 26 w 64"/>
                <a:gd name="T41" fmla="*/ 26 h 26"/>
                <a:gd name="T42" fmla="*/ 26 w 64"/>
                <a:gd name="T43" fmla="*/ 26 h 26"/>
                <a:gd name="T44" fmla="*/ 13 w 64"/>
                <a:gd name="T45" fmla="*/ 26 h 26"/>
                <a:gd name="T46" fmla="*/ 13 w 64"/>
                <a:gd name="T47" fmla="*/ 26 h 26"/>
                <a:gd name="T48" fmla="*/ 13 w 64"/>
                <a:gd name="T49" fmla="*/ 26 h 26"/>
                <a:gd name="T50" fmla="*/ 13 w 64"/>
                <a:gd name="T51" fmla="*/ 26 h 26"/>
                <a:gd name="T52" fmla="*/ 13 w 64"/>
                <a:gd name="T53" fmla="*/ 26 h 26"/>
                <a:gd name="T54" fmla="*/ 0 w 64"/>
                <a:gd name="T55" fmla="*/ 13 h 26"/>
                <a:gd name="T56" fmla="*/ 0 w 64"/>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26">
                  <a:moveTo>
                    <a:pt x="0" y="13"/>
                  </a:moveTo>
                  <a:lnTo>
                    <a:pt x="13" y="13"/>
                  </a:lnTo>
                  <a:lnTo>
                    <a:pt x="26" y="13"/>
                  </a:lnTo>
                  <a:lnTo>
                    <a:pt x="26" y="0"/>
                  </a:lnTo>
                  <a:lnTo>
                    <a:pt x="39" y="0"/>
                  </a:lnTo>
                  <a:lnTo>
                    <a:pt x="51" y="0"/>
                  </a:lnTo>
                  <a:lnTo>
                    <a:pt x="64" y="0"/>
                  </a:lnTo>
                  <a:lnTo>
                    <a:pt x="64" y="13"/>
                  </a:lnTo>
                  <a:lnTo>
                    <a:pt x="51" y="13"/>
                  </a:lnTo>
                  <a:lnTo>
                    <a:pt x="39" y="13"/>
                  </a:lnTo>
                  <a:lnTo>
                    <a:pt x="39" y="26"/>
                  </a:lnTo>
                  <a:lnTo>
                    <a:pt x="26" y="26"/>
                  </a:lnTo>
                  <a:lnTo>
                    <a:pt x="13" y="26"/>
                  </a:lnTo>
                  <a:lnTo>
                    <a:pt x="0" y="13"/>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Freeform 44"/>
            <p:cNvSpPr>
              <a:spLocks/>
            </p:cNvSpPr>
            <p:nvPr/>
          </p:nvSpPr>
          <p:spPr bwMode="auto">
            <a:xfrm>
              <a:off x="11817" y="9730"/>
              <a:ext cx="51" cy="26"/>
            </a:xfrm>
            <a:custGeom>
              <a:avLst/>
              <a:gdLst>
                <a:gd name="T0" fmla="*/ 0 w 51"/>
                <a:gd name="T1" fmla="*/ 13 h 26"/>
                <a:gd name="T2" fmla="*/ 0 w 51"/>
                <a:gd name="T3" fmla="*/ 13 h 26"/>
                <a:gd name="T4" fmla="*/ 13 w 51"/>
                <a:gd name="T5" fmla="*/ 13 h 26"/>
                <a:gd name="T6" fmla="*/ 13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13 w 51"/>
                <a:gd name="T41" fmla="*/ 26 h 26"/>
                <a:gd name="T42" fmla="*/ 13 w 51"/>
                <a:gd name="T43" fmla="*/ 26 h 26"/>
                <a:gd name="T44" fmla="*/ 13 w 51"/>
                <a:gd name="T45" fmla="*/ 26 h 26"/>
                <a:gd name="T46" fmla="*/ 0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0" y="13"/>
                  </a:ln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Freeform 45"/>
            <p:cNvSpPr>
              <a:spLocks/>
            </p:cNvSpPr>
            <p:nvPr/>
          </p:nvSpPr>
          <p:spPr bwMode="auto">
            <a:xfrm>
              <a:off x="11817" y="9730"/>
              <a:ext cx="51" cy="26"/>
            </a:xfrm>
            <a:custGeom>
              <a:avLst/>
              <a:gdLst>
                <a:gd name="T0" fmla="*/ 0 w 51"/>
                <a:gd name="T1" fmla="*/ 13 h 26"/>
                <a:gd name="T2" fmla="*/ 13 w 51"/>
                <a:gd name="T3" fmla="*/ 13 h 26"/>
                <a:gd name="T4" fmla="*/ 13 w 51"/>
                <a:gd name="T5" fmla="*/ 0 h 26"/>
                <a:gd name="T6" fmla="*/ 26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26 w 51"/>
                <a:gd name="T41" fmla="*/ 26 h 26"/>
                <a:gd name="T42" fmla="*/ 13 w 51"/>
                <a:gd name="T43" fmla="*/ 26 h 26"/>
                <a:gd name="T44" fmla="*/ 13 w 51"/>
                <a:gd name="T45" fmla="*/ 26 h 26"/>
                <a:gd name="T46" fmla="*/ 0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Freeform 46"/>
            <p:cNvSpPr>
              <a:spLocks/>
            </p:cNvSpPr>
            <p:nvPr/>
          </p:nvSpPr>
          <p:spPr bwMode="auto">
            <a:xfrm>
              <a:off x="11817" y="9730"/>
              <a:ext cx="51" cy="26"/>
            </a:xfrm>
            <a:custGeom>
              <a:avLst/>
              <a:gdLst>
                <a:gd name="T0" fmla="*/ 0 w 51"/>
                <a:gd name="T1" fmla="*/ 13 h 26"/>
                <a:gd name="T2" fmla="*/ 13 w 51"/>
                <a:gd name="T3" fmla="*/ 13 h 26"/>
                <a:gd name="T4" fmla="*/ 13 w 51"/>
                <a:gd name="T5" fmla="*/ 0 h 26"/>
                <a:gd name="T6" fmla="*/ 26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26 w 51"/>
                <a:gd name="T41" fmla="*/ 26 h 26"/>
                <a:gd name="T42" fmla="*/ 13 w 51"/>
                <a:gd name="T43" fmla="*/ 26 h 26"/>
                <a:gd name="T44" fmla="*/ 13 w 51"/>
                <a:gd name="T45" fmla="*/ 26 h 26"/>
                <a:gd name="T46" fmla="*/ 13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Freeform 47"/>
            <p:cNvSpPr>
              <a:spLocks/>
            </p:cNvSpPr>
            <p:nvPr/>
          </p:nvSpPr>
          <p:spPr bwMode="auto">
            <a:xfrm>
              <a:off x="11830" y="9730"/>
              <a:ext cx="38" cy="26"/>
            </a:xfrm>
            <a:custGeom>
              <a:avLst/>
              <a:gdLst>
                <a:gd name="T0" fmla="*/ 0 w 38"/>
                <a:gd name="T1" fmla="*/ 13 h 26"/>
                <a:gd name="T2" fmla="*/ 0 w 38"/>
                <a:gd name="T3" fmla="*/ 13 h 26"/>
                <a:gd name="T4" fmla="*/ 13 w 38"/>
                <a:gd name="T5" fmla="*/ 0 h 26"/>
                <a:gd name="T6" fmla="*/ 13 w 38"/>
                <a:gd name="T7" fmla="*/ 0 h 26"/>
                <a:gd name="T8" fmla="*/ 13 w 38"/>
                <a:gd name="T9" fmla="*/ 0 h 26"/>
                <a:gd name="T10" fmla="*/ 25 w 38"/>
                <a:gd name="T11" fmla="*/ 0 h 26"/>
                <a:gd name="T12" fmla="*/ 25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26 h 26"/>
                <a:gd name="T38" fmla="*/ 13 w 38"/>
                <a:gd name="T39" fmla="*/ 26 h 26"/>
                <a:gd name="T40" fmla="*/ 13 w 38"/>
                <a:gd name="T41" fmla="*/ 26 h 26"/>
                <a:gd name="T42" fmla="*/ 13 w 38"/>
                <a:gd name="T43" fmla="*/ 26 h 26"/>
                <a:gd name="T44" fmla="*/ 0 w 38"/>
                <a:gd name="T45" fmla="*/ 26 h 26"/>
                <a:gd name="T46" fmla="*/ 0 w 38"/>
                <a:gd name="T47" fmla="*/ 26 h 26"/>
                <a:gd name="T48" fmla="*/ 0 w 38"/>
                <a:gd name="T49" fmla="*/ 26 h 26"/>
                <a:gd name="T50" fmla="*/ 0 w 38"/>
                <a:gd name="T51" fmla="*/ 26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0" y="13"/>
                  </a:lnTo>
                  <a:lnTo>
                    <a:pt x="13" y="0"/>
                  </a:lnTo>
                  <a:lnTo>
                    <a:pt x="25" y="0"/>
                  </a:lnTo>
                  <a:lnTo>
                    <a:pt x="38" y="0"/>
                  </a:lnTo>
                  <a:lnTo>
                    <a:pt x="38" y="13"/>
                  </a:lnTo>
                  <a:lnTo>
                    <a:pt x="25" y="13"/>
                  </a:lnTo>
                  <a:lnTo>
                    <a:pt x="13" y="26"/>
                  </a:lnTo>
                  <a:lnTo>
                    <a:pt x="0" y="26"/>
                  </a:lnTo>
                  <a:lnTo>
                    <a:pt x="0" y="13"/>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Freeform 48"/>
            <p:cNvSpPr>
              <a:spLocks/>
            </p:cNvSpPr>
            <p:nvPr/>
          </p:nvSpPr>
          <p:spPr bwMode="auto">
            <a:xfrm>
              <a:off x="11830" y="9730"/>
              <a:ext cx="38" cy="26"/>
            </a:xfrm>
            <a:custGeom>
              <a:avLst/>
              <a:gdLst>
                <a:gd name="T0" fmla="*/ 0 w 38"/>
                <a:gd name="T1" fmla="*/ 13 h 26"/>
                <a:gd name="T2" fmla="*/ 0 w 38"/>
                <a:gd name="T3" fmla="*/ 0 h 26"/>
                <a:gd name="T4" fmla="*/ 13 w 38"/>
                <a:gd name="T5" fmla="*/ 0 h 26"/>
                <a:gd name="T6" fmla="*/ 13 w 38"/>
                <a:gd name="T7" fmla="*/ 0 h 26"/>
                <a:gd name="T8" fmla="*/ 25 w 38"/>
                <a:gd name="T9" fmla="*/ 0 h 26"/>
                <a:gd name="T10" fmla="*/ 25 w 38"/>
                <a:gd name="T11" fmla="*/ 0 h 26"/>
                <a:gd name="T12" fmla="*/ 25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13 h 26"/>
                <a:gd name="T38" fmla="*/ 13 w 38"/>
                <a:gd name="T39" fmla="*/ 26 h 26"/>
                <a:gd name="T40" fmla="*/ 13 w 38"/>
                <a:gd name="T41" fmla="*/ 26 h 26"/>
                <a:gd name="T42" fmla="*/ 13 w 38"/>
                <a:gd name="T43" fmla="*/ 26 h 26"/>
                <a:gd name="T44" fmla="*/ 0 w 38"/>
                <a:gd name="T45" fmla="*/ 26 h 26"/>
                <a:gd name="T46" fmla="*/ 0 w 38"/>
                <a:gd name="T47" fmla="*/ 26 h 26"/>
                <a:gd name="T48" fmla="*/ 0 w 38"/>
                <a:gd name="T49" fmla="*/ 26 h 26"/>
                <a:gd name="T50" fmla="*/ 0 w 38"/>
                <a:gd name="T51" fmla="*/ 26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0" y="0"/>
                  </a:lnTo>
                  <a:lnTo>
                    <a:pt x="13" y="0"/>
                  </a:lnTo>
                  <a:lnTo>
                    <a:pt x="25" y="0"/>
                  </a:lnTo>
                  <a:lnTo>
                    <a:pt x="38" y="0"/>
                  </a:lnTo>
                  <a:lnTo>
                    <a:pt x="38" y="13"/>
                  </a:lnTo>
                  <a:lnTo>
                    <a:pt x="25" y="13"/>
                  </a:lnTo>
                  <a:lnTo>
                    <a:pt x="13" y="13"/>
                  </a:lnTo>
                  <a:lnTo>
                    <a:pt x="13" y="26"/>
                  </a:lnTo>
                  <a:lnTo>
                    <a:pt x="0" y="26"/>
                  </a:lnTo>
                  <a:lnTo>
                    <a:pt x="0" y="13"/>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Freeform 49"/>
            <p:cNvSpPr>
              <a:spLocks/>
            </p:cNvSpPr>
            <p:nvPr/>
          </p:nvSpPr>
          <p:spPr bwMode="auto">
            <a:xfrm>
              <a:off x="11830" y="9730"/>
              <a:ext cx="38" cy="26"/>
            </a:xfrm>
            <a:custGeom>
              <a:avLst/>
              <a:gdLst>
                <a:gd name="T0" fmla="*/ 0 w 38"/>
                <a:gd name="T1" fmla="*/ 13 h 26"/>
                <a:gd name="T2" fmla="*/ 13 w 38"/>
                <a:gd name="T3" fmla="*/ 0 h 26"/>
                <a:gd name="T4" fmla="*/ 13 w 38"/>
                <a:gd name="T5" fmla="*/ 0 h 26"/>
                <a:gd name="T6" fmla="*/ 13 w 38"/>
                <a:gd name="T7" fmla="*/ 0 h 26"/>
                <a:gd name="T8" fmla="*/ 25 w 38"/>
                <a:gd name="T9" fmla="*/ 0 h 26"/>
                <a:gd name="T10" fmla="*/ 25 w 38"/>
                <a:gd name="T11" fmla="*/ 0 h 26"/>
                <a:gd name="T12" fmla="*/ 38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25 w 38"/>
                <a:gd name="T37" fmla="*/ 13 h 26"/>
                <a:gd name="T38" fmla="*/ 13 w 38"/>
                <a:gd name="T39" fmla="*/ 26 h 26"/>
                <a:gd name="T40" fmla="*/ 13 w 38"/>
                <a:gd name="T41" fmla="*/ 26 h 26"/>
                <a:gd name="T42" fmla="*/ 13 w 38"/>
                <a:gd name="T43" fmla="*/ 26 h 26"/>
                <a:gd name="T44" fmla="*/ 13 w 38"/>
                <a:gd name="T45" fmla="*/ 26 h 26"/>
                <a:gd name="T46" fmla="*/ 0 w 38"/>
                <a:gd name="T47" fmla="*/ 26 h 26"/>
                <a:gd name="T48" fmla="*/ 0 w 38"/>
                <a:gd name="T49" fmla="*/ 26 h 26"/>
                <a:gd name="T50" fmla="*/ 0 w 38"/>
                <a:gd name="T51" fmla="*/ 13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13" y="0"/>
                  </a:lnTo>
                  <a:lnTo>
                    <a:pt x="25" y="0"/>
                  </a:lnTo>
                  <a:lnTo>
                    <a:pt x="38" y="0"/>
                  </a:lnTo>
                  <a:lnTo>
                    <a:pt x="38" y="13"/>
                  </a:lnTo>
                  <a:lnTo>
                    <a:pt x="25" y="13"/>
                  </a:lnTo>
                  <a:lnTo>
                    <a:pt x="13" y="26"/>
                  </a:lnTo>
                  <a:lnTo>
                    <a:pt x="0" y="26"/>
                  </a:lnTo>
                  <a:lnTo>
                    <a:pt x="0" y="13"/>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 name="Freeform 50"/>
            <p:cNvSpPr>
              <a:spLocks/>
            </p:cNvSpPr>
            <p:nvPr/>
          </p:nvSpPr>
          <p:spPr bwMode="auto">
            <a:xfrm>
              <a:off x="11830" y="9730"/>
              <a:ext cx="38" cy="26"/>
            </a:xfrm>
            <a:custGeom>
              <a:avLst/>
              <a:gdLst>
                <a:gd name="T0" fmla="*/ 0 w 38"/>
                <a:gd name="T1" fmla="*/ 0 h 26"/>
                <a:gd name="T2" fmla="*/ 13 w 38"/>
                <a:gd name="T3" fmla="*/ 0 h 26"/>
                <a:gd name="T4" fmla="*/ 13 w 38"/>
                <a:gd name="T5" fmla="*/ 0 h 26"/>
                <a:gd name="T6" fmla="*/ 25 w 38"/>
                <a:gd name="T7" fmla="*/ 0 h 26"/>
                <a:gd name="T8" fmla="*/ 25 w 38"/>
                <a:gd name="T9" fmla="*/ 0 h 26"/>
                <a:gd name="T10" fmla="*/ 25 w 38"/>
                <a:gd name="T11" fmla="*/ 0 h 26"/>
                <a:gd name="T12" fmla="*/ 38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26 h 26"/>
                <a:gd name="T38" fmla="*/ 13 w 38"/>
                <a:gd name="T39" fmla="*/ 26 h 26"/>
                <a:gd name="T40" fmla="*/ 13 w 38"/>
                <a:gd name="T41" fmla="*/ 26 h 26"/>
                <a:gd name="T42" fmla="*/ 13 w 38"/>
                <a:gd name="T43" fmla="*/ 13 h 26"/>
                <a:gd name="T44" fmla="*/ 13 w 38"/>
                <a:gd name="T45" fmla="*/ 13 h 26"/>
                <a:gd name="T46" fmla="*/ 0 w 38"/>
                <a:gd name="T47" fmla="*/ 13 h 26"/>
                <a:gd name="T48" fmla="*/ 0 w 38"/>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6">
                  <a:moveTo>
                    <a:pt x="0" y="0"/>
                  </a:moveTo>
                  <a:lnTo>
                    <a:pt x="13" y="0"/>
                  </a:lnTo>
                  <a:lnTo>
                    <a:pt x="25" y="0"/>
                  </a:lnTo>
                  <a:lnTo>
                    <a:pt x="38" y="0"/>
                  </a:lnTo>
                  <a:lnTo>
                    <a:pt x="38" y="13"/>
                  </a:lnTo>
                  <a:lnTo>
                    <a:pt x="25" y="13"/>
                  </a:lnTo>
                  <a:lnTo>
                    <a:pt x="13" y="26"/>
                  </a:lnTo>
                  <a:lnTo>
                    <a:pt x="13" y="13"/>
                  </a:lnTo>
                  <a:lnTo>
                    <a:pt x="0" y="13"/>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Freeform 51"/>
            <p:cNvSpPr>
              <a:spLocks/>
            </p:cNvSpPr>
            <p:nvPr/>
          </p:nvSpPr>
          <p:spPr bwMode="auto">
            <a:xfrm>
              <a:off x="11843" y="9730"/>
              <a:ext cx="25" cy="26"/>
            </a:xfrm>
            <a:custGeom>
              <a:avLst/>
              <a:gdLst>
                <a:gd name="T0" fmla="*/ 0 w 25"/>
                <a:gd name="T1" fmla="*/ 0 h 26"/>
                <a:gd name="T2" fmla="*/ 0 w 25"/>
                <a:gd name="T3" fmla="*/ 0 h 26"/>
                <a:gd name="T4" fmla="*/ 0 w 25"/>
                <a:gd name="T5" fmla="*/ 0 h 26"/>
                <a:gd name="T6" fmla="*/ 12 w 25"/>
                <a:gd name="T7" fmla="*/ 0 h 26"/>
                <a:gd name="T8" fmla="*/ 12 w 25"/>
                <a:gd name="T9" fmla="*/ 0 h 26"/>
                <a:gd name="T10" fmla="*/ 12 w 25"/>
                <a:gd name="T11" fmla="*/ 0 h 26"/>
                <a:gd name="T12" fmla="*/ 25 w 25"/>
                <a:gd name="T13" fmla="*/ 0 h 26"/>
                <a:gd name="T14" fmla="*/ 25 w 25"/>
                <a:gd name="T15" fmla="*/ 0 h 26"/>
                <a:gd name="T16" fmla="*/ 25 w 25"/>
                <a:gd name="T17" fmla="*/ 0 h 26"/>
                <a:gd name="T18" fmla="*/ 25 w 25"/>
                <a:gd name="T19" fmla="*/ 0 h 26"/>
                <a:gd name="T20" fmla="*/ 25 w 25"/>
                <a:gd name="T21" fmla="*/ 0 h 26"/>
                <a:gd name="T22" fmla="*/ 25 w 25"/>
                <a:gd name="T23" fmla="*/ 13 h 26"/>
                <a:gd name="T24" fmla="*/ 25 w 25"/>
                <a:gd name="T25" fmla="*/ 13 h 26"/>
                <a:gd name="T26" fmla="*/ 25 w 25"/>
                <a:gd name="T27" fmla="*/ 13 h 26"/>
                <a:gd name="T28" fmla="*/ 25 w 25"/>
                <a:gd name="T29" fmla="*/ 13 h 26"/>
                <a:gd name="T30" fmla="*/ 12 w 25"/>
                <a:gd name="T31" fmla="*/ 13 h 26"/>
                <a:gd name="T32" fmla="*/ 12 w 25"/>
                <a:gd name="T33" fmla="*/ 13 h 26"/>
                <a:gd name="T34" fmla="*/ 12 w 25"/>
                <a:gd name="T35" fmla="*/ 13 h 26"/>
                <a:gd name="T36" fmla="*/ 0 w 25"/>
                <a:gd name="T37" fmla="*/ 13 h 26"/>
                <a:gd name="T38" fmla="*/ 0 w 25"/>
                <a:gd name="T39" fmla="*/ 26 h 26"/>
                <a:gd name="T40" fmla="*/ 0 w 25"/>
                <a:gd name="T41" fmla="*/ 26 h 26"/>
                <a:gd name="T42" fmla="*/ 0 w 25"/>
                <a:gd name="T43" fmla="*/ 13 h 26"/>
                <a:gd name="T44" fmla="*/ 0 w 25"/>
                <a:gd name="T45" fmla="*/ 13 h 26"/>
                <a:gd name="T46" fmla="*/ 0 w 25"/>
                <a:gd name="T47" fmla="*/ 13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0"/>
                  </a:lnTo>
                  <a:lnTo>
                    <a:pt x="12" y="0"/>
                  </a:lnTo>
                  <a:lnTo>
                    <a:pt x="25" y="0"/>
                  </a:lnTo>
                  <a:lnTo>
                    <a:pt x="25" y="13"/>
                  </a:lnTo>
                  <a:lnTo>
                    <a:pt x="12" y="13"/>
                  </a:lnTo>
                  <a:lnTo>
                    <a:pt x="0" y="13"/>
                  </a:lnTo>
                  <a:lnTo>
                    <a:pt x="0" y="26"/>
                  </a:lnTo>
                  <a:lnTo>
                    <a:pt x="0" y="13"/>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Freeform 52"/>
            <p:cNvSpPr>
              <a:spLocks/>
            </p:cNvSpPr>
            <p:nvPr/>
          </p:nvSpPr>
          <p:spPr bwMode="auto">
            <a:xfrm>
              <a:off x="11843" y="9730"/>
              <a:ext cx="25" cy="26"/>
            </a:xfrm>
            <a:custGeom>
              <a:avLst/>
              <a:gdLst>
                <a:gd name="T0" fmla="*/ 0 w 25"/>
                <a:gd name="T1" fmla="*/ 0 h 26"/>
                <a:gd name="T2" fmla="*/ 25 w 25"/>
                <a:gd name="T3" fmla="*/ 0 h 26"/>
                <a:gd name="T4" fmla="*/ 25 w 25"/>
                <a:gd name="T5" fmla="*/ 13 h 26"/>
                <a:gd name="T6" fmla="*/ 12 w 25"/>
                <a:gd name="T7" fmla="*/ 13 h 26"/>
                <a:gd name="T8" fmla="*/ 0 w 25"/>
                <a:gd name="T9" fmla="*/ 26 h 26"/>
                <a:gd name="T10" fmla="*/ 0 w 25"/>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0" y="0"/>
                  </a:moveTo>
                  <a:lnTo>
                    <a:pt x="25" y="0"/>
                  </a:lnTo>
                  <a:lnTo>
                    <a:pt x="25" y="13"/>
                  </a:lnTo>
                  <a:lnTo>
                    <a:pt x="12" y="13"/>
                  </a:lnTo>
                  <a:lnTo>
                    <a:pt x="0" y="26"/>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 name="Freeform 53"/>
            <p:cNvSpPr>
              <a:spLocks/>
            </p:cNvSpPr>
            <p:nvPr/>
          </p:nvSpPr>
          <p:spPr bwMode="auto">
            <a:xfrm>
              <a:off x="11804" y="9501"/>
              <a:ext cx="51" cy="26"/>
            </a:xfrm>
            <a:custGeom>
              <a:avLst/>
              <a:gdLst>
                <a:gd name="T0" fmla="*/ 0 w 51"/>
                <a:gd name="T1" fmla="*/ 0 h 26"/>
                <a:gd name="T2" fmla="*/ 0 w 51"/>
                <a:gd name="T3" fmla="*/ 26 h 26"/>
                <a:gd name="T4" fmla="*/ 13 w 51"/>
                <a:gd name="T5" fmla="*/ 26 h 26"/>
                <a:gd name="T6" fmla="*/ 51 w 51"/>
                <a:gd name="T7" fmla="*/ 13 h 26"/>
                <a:gd name="T8" fmla="*/ 51 w 51"/>
                <a:gd name="T9" fmla="*/ 0 h 26"/>
                <a:gd name="T10" fmla="*/ 0 w 51"/>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6">
                  <a:moveTo>
                    <a:pt x="0" y="0"/>
                  </a:moveTo>
                  <a:lnTo>
                    <a:pt x="0" y="26"/>
                  </a:lnTo>
                  <a:lnTo>
                    <a:pt x="13" y="26"/>
                  </a:lnTo>
                  <a:lnTo>
                    <a:pt x="51" y="13"/>
                  </a:lnTo>
                  <a:lnTo>
                    <a:pt x="51"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 name="Freeform 54"/>
            <p:cNvSpPr>
              <a:spLocks/>
            </p:cNvSpPr>
            <p:nvPr/>
          </p:nvSpPr>
          <p:spPr bwMode="auto">
            <a:xfrm>
              <a:off x="11804" y="9501"/>
              <a:ext cx="51" cy="26"/>
            </a:xfrm>
            <a:custGeom>
              <a:avLst/>
              <a:gdLst>
                <a:gd name="T0" fmla="*/ 0 w 51"/>
                <a:gd name="T1" fmla="*/ 0 h 26"/>
                <a:gd name="T2" fmla="*/ 0 w 51"/>
                <a:gd name="T3" fmla="*/ 13 h 26"/>
                <a:gd name="T4" fmla="*/ 0 w 51"/>
                <a:gd name="T5" fmla="*/ 13 h 26"/>
                <a:gd name="T6" fmla="*/ 0 w 51"/>
                <a:gd name="T7" fmla="*/ 13 h 26"/>
                <a:gd name="T8" fmla="*/ 0 w 51"/>
                <a:gd name="T9" fmla="*/ 26 h 26"/>
                <a:gd name="T10" fmla="*/ 13 w 51"/>
                <a:gd name="T11" fmla="*/ 26 h 26"/>
                <a:gd name="T12" fmla="*/ 13 w 51"/>
                <a:gd name="T13" fmla="*/ 26 h 26"/>
                <a:gd name="T14" fmla="*/ 13 w 51"/>
                <a:gd name="T15" fmla="*/ 26 h 26"/>
                <a:gd name="T16" fmla="*/ 13 w 51"/>
                <a:gd name="T17" fmla="*/ 26 h 26"/>
                <a:gd name="T18" fmla="*/ 26 w 51"/>
                <a:gd name="T19" fmla="*/ 26 h 26"/>
                <a:gd name="T20" fmla="*/ 26 w 51"/>
                <a:gd name="T21" fmla="*/ 26 h 26"/>
                <a:gd name="T22" fmla="*/ 26 w 51"/>
                <a:gd name="T23" fmla="*/ 26 h 26"/>
                <a:gd name="T24" fmla="*/ 39 w 51"/>
                <a:gd name="T25" fmla="*/ 26 h 26"/>
                <a:gd name="T26" fmla="*/ 39 w 51"/>
                <a:gd name="T27" fmla="*/ 26 h 26"/>
                <a:gd name="T28" fmla="*/ 39 w 51"/>
                <a:gd name="T29" fmla="*/ 26 h 26"/>
                <a:gd name="T30" fmla="*/ 39 w 51"/>
                <a:gd name="T31" fmla="*/ 13 h 26"/>
                <a:gd name="T32" fmla="*/ 51 w 51"/>
                <a:gd name="T33" fmla="*/ 13 h 26"/>
                <a:gd name="T34" fmla="*/ 51 w 51"/>
                <a:gd name="T35" fmla="*/ 13 h 26"/>
                <a:gd name="T36" fmla="*/ 51 w 51"/>
                <a:gd name="T37" fmla="*/ 13 h 26"/>
                <a:gd name="T38" fmla="*/ 51 w 51"/>
                <a:gd name="T39" fmla="*/ 13 h 26"/>
                <a:gd name="T40" fmla="*/ 51 w 51"/>
                <a:gd name="T41" fmla="*/ 0 h 26"/>
                <a:gd name="T42" fmla="*/ 39 w 51"/>
                <a:gd name="T43" fmla="*/ 0 h 26"/>
                <a:gd name="T44" fmla="*/ 39 w 51"/>
                <a:gd name="T45" fmla="*/ 0 h 26"/>
                <a:gd name="T46" fmla="*/ 26 w 51"/>
                <a:gd name="T47" fmla="*/ 0 h 26"/>
                <a:gd name="T48" fmla="*/ 26 w 51"/>
                <a:gd name="T49" fmla="*/ 0 h 26"/>
                <a:gd name="T50" fmla="*/ 26 w 51"/>
                <a:gd name="T51" fmla="*/ 0 h 26"/>
                <a:gd name="T52" fmla="*/ 13 w 51"/>
                <a:gd name="T53" fmla="*/ 0 h 26"/>
                <a:gd name="T54" fmla="*/ 13 w 51"/>
                <a:gd name="T55" fmla="*/ 0 h 26"/>
                <a:gd name="T56" fmla="*/ 0 w 51"/>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0"/>
                  </a:moveTo>
                  <a:lnTo>
                    <a:pt x="0" y="13"/>
                  </a:lnTo>
                  <a:lnTo>
                    <a:pt x="0" y="26"/>
                  </a:lnTo>
                  <a:lnTo>
                    <a:pt x="13" y="26"/>
                  </a:lnTo>
                  <a:lnTo>
                    <a:pt x="26" y="26"/>
                  </a:lnTo>
                  <a:lnTo>
                    <a:pt x="39" y="26"/>
                  </a:lnTo>
                  <a:lnTo>
                    <a:pt x="39" y="13"/>
                  </a:lnTo>
                  <a:lnTo>
                    <a:pt x="51" y="13"/>
                  </a:lnTo>
                  <a:lnTo>
                    <a:pt x="51" y="0"/>
                  </a:lnTo>
                  <a:lnTo>
                    <a:pt x="39" y="0"/>
                  </a:lnTo>
                  <a:lnTo>
                    <a:pt x="26" y="0"/>
                  </a:lnTo>
                  <a:lnTo>
                    <a:pt x="13"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 name="Freeform 55"/>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0 w 38"/>
                <a:gd name="T15" fmla="*/ 26 h 26"/>
                <a:gd name="T16" fmla="*/ 0 w 38"/>
                <a:gd name="T17" fmla="*/ 26 h 26"/>
                <a:gd name="T18" fmla="*/ 13 w 38"/>
                <a:gd name="T19" fmla="*/ 26 h 26"/>
                <a:gd name="T20" fmla="*/ 13 w 38"/>
                <a:gd name="T21" fmla="*/ 26 h 26"/>
                <a:gd name="T22" fmla="*/ 13 w 38"/>
                <a:gd name="T23" fmla="*/ 26 h 26"/>
                <a:gd name="T24" fmla="*/ 26 w 38"/>
                <a:gd name="T25" fmla="*/ 26 h 26"/>
                <a:gd name="T26" fmla="*/ 26 w 38"/>
                <a:gd name="T27" fmla="*/ 26 h 26"/>
                <a:gd name="T28" fmla="*/ 26 w 38"/>
                <a:gd name="T29" fmla="*/ 26 h 26"/>
                <a:gd name="T30" fmla="*/ 26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13 w 38"/>
                <a:gd name="T47" fmla="*/ 0 h 26"/>
                <a:gd name="T48" fmla="*/ 13 w 38"/>
                <a:gd name="T49" fmla="*/ 0 h 26"/>
                <a:gd name="T50" fmla="*/ 13 w 38"/>
                <a:gd name="T51" fmla="*/ 0 h 26"/>
                <a:gd name="T52" fmla="*/ 0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26" y="13"/>
                  </a:lnTo>
                  <a:lnTo>
                    <a:pt x="38" y="13"/>
                  </a:lnTo>
                  <a:lnTo>
                    <a:pt x="38" y="0"/>
                  </a:lnTo>
                  <a:lnTo>
                    <a:pt x="26" y="0"/>
                  </a:lnTo>
                  <a:lnTo>
                    <a:pt x="13"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 name="Freeform 56"/>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0 w 38"/>
                <a:gd name="T15" fmla="*/ 26 h 26"/>
                <a:gd name="T16" fmla="*/ 13 w 38"/>
                <a:gd name="T17" fmla="*/ 26 h 26"/>
                <a:gd name="T18" fmla="*/ 13 w 38"/>
                <a:gd name="T19" fmla="*/ 26 h 26"/>
                <a:gd name="T20" fmla="*/ 13 w 38"/>
                <a:gd name="T21" fmla="*/ 26 h 26"/>
                <a:gd name="T22" fmla="*/ 13 w 38"/>
                <a:gd name="T23" fmla="*/ 26 h 26"/>
                <a:gd name="T24" fmla="*/ 26 w 38"/>
                <a:gd name="T25" fmla="*/ 26 h 26"/>
                <a:gd name="T26" fmla="*/ 26 w 38"/>
                <a:gd name="T27" fmla="*/ 26 h 26"/>
                <a:gd name="T28" fmla="*/ 26 w 38"/>
                <a:gd name="T29" fmla="*/ 26 h 26"/>
                <a:gd name="T30" fmla="*/ 26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0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26" y="13"/>
                  </a:lnTo>
                  <a:lnTo>
                    <a:pt x="38" y="13"/>
                  </a:lnTo>
                  <a:lnTo>
                    <a:pt x="38" y="0"/>
                  </a:lnTo>
                  <a:lnTo>
                    <a:pt x="26" y="0"/>
                  </a:lnTo>
                  <a:lnTo>
                    <a:pt x="13"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 name="Freeform 57"/>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13 w 38"/>
                <a:gd name="T15" fmla="*/ 26 h 26"/>
                <a:gd name="T16" fmla="*/ 13 w 38"/>
                <a:gd name="T17" fmla="*/ 26 h 26"/>
                <a:gd name="T18" fmla="*/ 13 w 38"/>
                <a:gd name="T19" fmla="*/ 26 h 26"/>
                <a:gd name="T20" fmla="*/ 13 w 38"/>
                <a:gd name="T21" fmla="*/ 26 h 26"/>
                <a:gd name="T22" fmla="*/ 26 w 38"/>
                <a:gd name="T23" fmla="*/ 26 h 26"/>
                <a:gd name="T24" fmla="*/ 26 w 38"/>
                <a:gd name="T25" fmla="*/ 26 h 26"/>
                <a:gd name="T26" fmla="*/ 26 w 38"/>
                <a:gd name="T27" fmla="*/ 26 h 26"/>
                <a:gd name="T28" fmla="*/ 26 w 38"/>
                <a:gd name="T29" fmla="*/ 26 h 26"/>
                <a:gd name="T30" fmla="*/ 38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13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58"/>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13 w 38"/>
                <a:gd name="T13" fmla="*/ 26 h 26"/>
                <a:gd name="T14" fmla="*/ 13 w 38"/>
                <a:gd name="T15" fmla="*/ 26 h 26"/>
                <a:gd name="T16" fmla="*/ 13 w 38"/>
                <a:gd name="T17" fmla="*/ 26 h 26"/>
                <a:gd name="T18" fmla="*/ 13 w 38"/>
                <a:gd name="T19" fmla="*/ 26 h 26"/>
                <a:gd name="T20" fmla="*/ 13 w 38"/>
                <a:gd name="T21" fmla="*/ 26 h 26"/>
                <a:gd name="T22" fmla="*/ 26 w 38"/>
                <a:gd name="T23" fmla="*/ 26 h 26"/>
                <a:gd name="T24" fmla="*/ 26 w 38"/>
                <a:gd name="T25" fmla="*/ 26 h 26"/>
                <a:gd name="T26" fmla="*/ 26 w 38"/>
                <a:gd name="T27" fmla="*/ 26 h 26"/>
                <a:gd name="T28" fmla="*/ 26 w 38"/>
                <a:gd name="T29" fmla="*/ 26 h 26"/>
                <a:gd name="T30" fmla="*/ 38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13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Freeform 59"/>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13 w 38"/>
                <a:gd name="T11" fmla="*/ 26 h 26"/>
                <a:gd name="T12" fmla="*/ 13 w 38"/>
                <a:gd name="T13" fmla="*/ 26 h 26"/>
                <a:gd name="T14" fmla="*/ 13 w 38"/>
                <a:gd name="T15" fmla="*/ 26 h 26"/>
                <a:gd name="T16" fmla="*/ 13 w 38"/>
                <a:gd name="T17" fmla="*/ 26 h 26"/>
                <a:gd name="T18" fmla="*/ 26 w 38"/>
                <a:gd name="T19" fmla="*/ 26 h 26"/>
                <a:gd name="T20" fmla="*/ 26 w 38"/>
                <a:gd name="T21" fmla="*/ 26 h 26"/>
                <a:gd name="T22" fmla="*/ 26 w 38"/>
                <a:gd name="T23" fmla="*/ 26 h 26"/>
                <a:gd name="T24" fmla="*/ 38 w 38"/>
                <a:gd name="T25" fmla="*/ 13 h 26"/>
                <a:gd name="T26" fmla="*/ 38 w 38"/>
                <a:gd name="T27" fmla="*/ 13 h 26"/>
                <a:gd name="T28" fmla="*/ 38 w 38"/>
                <a:gd name="T29" fmla="*/ 13 h 26"/>
                <a:gd name="T30" fmla="*/ 38 w 38"/>
                <a:gd name="T31" fmla="*/ 13 h 26"/>
                <a:gd name="T32" fmla="*/ 38 w 38"/>
                <a:gd name="T33" fmla="*/ 0 h 26"/>
                <a:gd name="T34" fmla="*/ 26 w 38"/>
                <a:gd name="T35" fmla="*/ 0 h 26"/>
                <a:gd name="T36" fmla="*/ 26 w 38"/>
                <a:gd name="T37" fmla="*/ 0 h 26"/>
                <a:gd name="T38" fmla="*/ 26 w 38"/>
                <a:gd name="T39" fmla="*/ 0 h 26"/>
                <a:gd name="T40" fmla="*/ 13 w 38"/>
                <a:gd name="T41" fmla="*/ 0 h 26"/>
                <a:gd name="T42" fmla="*/ 13 w 38"/>
                <a:gd name="T43" fmla="*/ 0 h 26"/>
                <a:gd name="T44" fmla="*/ 13 w 38"/>
                <a:gd name="T45" fmla="*/ 0 h 26"/>
                <a:gd name="T46" fmla="*/ 13 w 38"/>
                <a:gd name="T47" fmla="*/ 0 h 26"/>
                <a:gd name="T48" fmla="*/ 0 w 38"/>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 name="Freeform 60"/>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0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13 w 25"/>
                <a:gd name="T41" fmla="*/ 0 h 26"/>
                <a:gd name="T42" fmla="*/ 0 w 25"/>
                <a:gd name="T43" fmla="*/ 0 h 26"/>
                <a:gd name="T44" fmla="*/ 0 w 25"/>
                <a:gd name="T45" fmla="*/ 0 h 26"/>
                <a:gd name="T46" fmla="*/ 0 w 25"/>
                <a:gd name="T47" fmla="*/ 0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 name="Freeform 61"/>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0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13 w 25"/>
                <a:gd name="T41" fmla="*/ 0 h 26"/>
                <a:gd name="T42" fmla="*/ 0 w 25"/>
                <a:gd name="T43" fmla="*/ 0 h 26"/>
                <a:gd name="T44" fmla="*/ 0 w 25"/>
                <a:gd name="T45" fmla="*/ 0 h 26"/>
                <a:gd name="T46" fmla="*/ 0 w 25"/>
                <a:gd name="T47" fmla="*/ 0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Freeform 62"/>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13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 name="Freeform 63"/>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13 w 25"/>
                <a:gd name="T13" fmla="*/ 26 h 26"/>
                <a:gd name="T14" fmla="*/ 13 w 25"/>
                <a:gd name="T15" fmla="*/ 26 h 26"/>
                <a:gd name="T16" fmla="*/ 13 w 25"/>
                <a:gd name="T17" fmla="*/ 26 h 26"/>
                <a:gd name="T18" fmla="*/ 13 w 25"/>
                <a:gd name="T19" fmla="*/ 26 h 26"/>
                <a:gd name="T20" fmla="*/ 13 w 25"/>
                <a:gd name="T21" fmla="*/ 26 h 26"/>
                <a:gd name="T22" fmla="*/ 25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0" y="0"/>
                  </a:moveTo>
                  <a:lnTo>
                    <a:pt x="0" y="13"/>
                  </a:lnTo>
                  <a:lnTo>
                    <a:pt x="0" y="26"/>
                  </a:lnTo>
                  <a:lnTo>
                    <a:pt x="13" y="26"/>
                  </a:lnTo>
                  <a:lnTo>
                    <a:pt x="25" y="26"/>
                  </a:lnTo>
                  <a:lnTo>
                    <a:pt x="25" y="13"/>
                  </a:lnTo>
                  <a:lnTo>
                    <a:pt x="25" y="0"/>
                  </a:lnTo>
                  <a:lnTo>
                    <a:pt x="13"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 name="Freeform 64"/>
            <p:cNvSpPr>
              <a:spLocks/>
            </p:cNvSpPr>
            <p:nvPr/>
          </p:nvSpPr>
          <p:spPr bwMode="auto">
            <a:xfrm>
              <a:off x="11830" y="9501"/>
              <a:ext cx="25" cy="26"/>
            </a:xfrm>
            <a:custGeom>
              <a:avLst/>
              <a:gdLst>
                <a:gd name="T0" fmla="*/ 0 w 25"/>
                <a:gd name="T1" fmla="*/ 0 h 26"/>
                <a:gd name="T2" fmla="*/ 0 w 25"/>
                <a:gd name="T3" fmla="*/ 26 h 26"/>
                <a:gd name="T4" fmla="*/ 13 w 25"/>
                <a:gd name="T5" fmla="*/ 26 h 26"/>
                <a:gd name="T6" fmla="*/ 25 w 25"/>
                <a:gd name="T7" fmla="*/ 13 h 26"/>
                <a:gd name="T8" fmla="*/ 25 w 25"/>
                <a:gd name="T9" fmla="*/ 0 h 26"/>
                <a:gd name="T10" fmla="*/ 0 w 25"/>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0" y="0"/>
                  </a:moveTo>
                  <a:lnTo>
                    <a:pt x="0" y="26"/>
                  </a:lnTo>
                  <a:lnTo>
                    <a:pt x="13" y="26"/>
                  </a:lnTo>
                  <a:lnTo>
                    <a:pt x="25" y="13"/>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 name="Freeform 65"/>
            <p:cNvSpPr>
              <a:spLocks/>
            </p:cNvSpPr>
            <p:nvPr/>
          </p:nvSpPr>
          <p:spPr bwMode="auto">
            <a:xfrm>
              <a:off x="11843" y="9527"/>
              <a:ext cx="25" cy="191"/>
            </a:xfrm>
            <a:custGeom>
              <a:avLst/>
              <a:gdLst>
                <a:gd name="T0" fmla="*/ 0 w 25"/>
                <a:gd name="T1" fmla="*/ 0 h 191"/>
                <a:gd name="T2" fmla="*/ 0 w 25"/>
                <a:gd name="T3" fmla="*/ 0 h 191"/>
                <a:gd name="T4" fmla="*/ 12 w 25"/>
                <a:gd name="T5" fmla="*/ 0 h 191"/>
                <a:gd name="T6" fmla="*/ 12 w 25"/>
                <a:gd name="T7" fmla="*/ 51 h 191"/>
                <a:gd name="T8" fmla="*/ 25 w 25"/>
                <a:gd name="T9" fmla="*/ 101 h 191"/>
                <a:gd name="T10" fmla="*/ 25 w 25"/>
                <a:gd name="T11" fmla="*/ 140 h 191"/>
                <a:gd name="T12" fmla="*/ 25 w 25"/>
                <a:gd name="T13" fmla="*/ 191 h 191"/>
                <a:gd name="T14" fmla="*/ 12 w 25"/>
                <a:gd name="T15" fmla="*/ 191 h 191"/>
                <a:gd name="T16" fmla="*/ 12 w 25"/>
                <a:gd name="T17" fmla="*/ 152 h 191"/>
                <a:gd name="T18" fmla="*/ 12 w 25"/>
                <a:gd name="T19" fmla="*/ 101 h 191"/>
                <a:gd name="T20" fmla="*/ 0 w 25"/>
                <a:gd name="T21" fmla="*/ 51 h 191"/>
                <a:gd name="T22" fmla="*/ 0 w 25"/>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91">
                  <a:moveTo>
                    <a:pt x="0" y="0"/>
                  </a:moveTo>
                  <a:lnTo>
                    <a:pt x="0" y="0"/>
                  </a:lnTo>
                  <a:lnTo>
                    <a:pt x="12" y="0"/>
                  </a:lnTo>
                  <a:lnTo>
                    <a:pt x="12" y="51"/>
                  </a:lnTo>
                  <a:lnTo>
                    <a:pt x="25" y="101"/>
                  </a:lnTo>
                  <a:lnTo>
                    <a:pt x="25" y="140"/>
                  </a:lnTo>
                  <a:lnTo>
                    <a:pt x="25" y="191"/>
                  </a:lnTo>
                  <a:lnTo>
                    <a:pt x="12" y="191"/>
                  </a:lnTo>
                  <a:lnTo>
                    <a:pt x="12" y="152"/>
                  </a:lnTo>
                  <a:lnTo>
                    <a:pt x="12" y="101"/>
                  </a:lnTo>
                  <a:lnTo>
                    <a:pt x="0" y="51"/>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 name="Freeform 66"/>
            <p:cNvSpPr>
              <a:spLocks/>
            </p:cNvSpPr>
            <p:nvPr/>
          </p:nvSpPr>
          <p:spPr bwMode="auto">
            <a:xfrm>
              <a:off x="11830" y="9527"/>
              <a:ext cx="38" cy="191"/>
            </a:xfrm>
            <a:custGeom>
              <a:avLst/>
              <a:gdLst>
                <a:gd name="T0" fmla="*/ 0 w 38"/>
                <a:gd name="T1" fmla="*/ 0 h 191"/>
                <a:gd name="T2" fmla="*/ 13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25 w 38"/>
                <a:gd name="T15" fmla="*/ 0 h 191"/>
                <a:gd name="T16" fmla="*/ 25 w 38"/>
                <a:gd name="T17" fmla="*/ 0 h 191"/>
                <a:gd name="T18" fmla="*/ 25 w 38"/>
                <a:gd name="T19" fmla="*/ 51 h 191"/>
                <a:gd name="T20" fmla="*/ 38 w 38"/>
                <a:gd name="T21" fmla="*/ 101 h 191"/>
                <a:gd name="T22" fmla="*/ 38 w 38"/>
                <a:gd name="T23" fmla="*/ 140 h 191"/>
                <a:gd name="T24" fmla="*/ 38 w 38"/>
                <a:gd name="T25" fmla="*/ 191 h 191"/>
                <a:gd name="T26" fmla="*/ 38 w 38"/>
                <a:gd name="T27" fmla="*/ 191 h 191"/>
                <a:gd name="T28" fmla="*/ 25 w 38"/>
                <a:gd name="T29" fmla="*/ 191 h 191"/>
                <a:gd name="T30" fmla="*/ 25 w 38"/>
                <a:gd name="T31" fmla="*/ 191 h 191"/>
                <a:gd name="T32" fmla="*/ 25 w 38"/>
                <a:gd name="T33" fmla="*/ 191 h 191"/>
                <a:gd name="T34" fmla="*/ 25 w 38"/>
                <a:gd name="T35" fmla="*/ 152 h 191"/>
                <a:gd name="T36" fmla="*/ 25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13" y="0"/>
                  </a:lnTo>
                  <a:lnTo>
                    <a:pt x="25" y="0"/>
                  </a:lnTo>
                  <a:lnTo>
                    <a:pt x="25" y="51"/>
                  </a:lnTo>
                  <a:lnTo>
                    <a:pt x="38" y="101"/>
                  </a:lnTo>
                  <a:lnTo>
                    <a:pt x="38" y="140"/>
                  </a:lnTo>
                  <a:lnTo>
                    <a:pt x="38" y="191"/>
                  </a:lnTo>
                  <a:lnTo>
                    <a:pt x="25" y="191"/>
                  </a:lnTo>
                  <a:lnTo>
                    <a:pt x="25" y="152"/>
                  </a:lnTo>
                  <a:lnTo>
                    <a:pt x="25" y="101"/>
                  </a:lnTo>
                  <a:lnTo>
                    <a:pt x="13" y="51"/>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 name="Freeform 67"/>
            <p:cNvSpPr>
              <a:spLocks/>
            </p:cNvSpPr>
            <p:nvPr/>
          </p:nvSpPr>
          <p:spPr bwMode="auto">
            <a:xfrm>
              <a:off x="11830" y="9527"/>
              <a:ext cx="38" cy="191"/>
            </a:xfrm>
            <a:custGeom>
              <a:avLst/>
              <a:gdLst>
                <a:gd name="T0" fmla="*/ 0 w 38"/>
                <a:gd name="T1" fmla="*/ 0 h 191"/>
                <a:gd name="T2" fmla="*/ 0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5 w 38"/>
                <a:gd name="T19" fmla="*/ 51 h 191"/>
                <a:gd name="T20" fmla="*/ 25 w 38"/>
                <a:gd name="T21" fmla="*/ 101 h 191"/>
                <a:gd name="T22" fmla="*/ 38 w 38"/>
                <a:gd name="T23" fmla="*/ 140 h 191"/>
                <a:gd name="T24" fmla="*/ 38 w 38"/>
                <a:gd name="T25" fmla="*/ 191 h 191"/>
                <a:gd name="T26" fmla="*/ 25 w 38"/>
                <a:gd name="T27" fmla="*/ 191 h 191"/>
                <a:gd name="T28" fmla="*/ 25 w 38"/>
                <a:gd name="T29" fmla="*/ 191 h 191"/>
                <a:gd name="T30" fmla="*/ 25 w 38"/>
                <a:gd name="T31" fmla="*/ 191 h 191"/>
                <a:gd name="T32" fmla="*/ 25 w 38"/>
                <a:gd name="T33" fmla="*/ 191 h 191"/>
                <a:gd name="T34" fmla="*/ 25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5" y="51"/>
                  </a:lnTo>
                  <a:lnTo>
                    <a:pt x="25" y="101"/>
                  </a:lnTo>
                  <a:lnTo>
                    <a:pt x="38" y="140"/>
                  </a:lnTo>
                  <a:lnTo>
                    <a:pt x="38" y="191"/>
                  </a:lnTo>
                  <a:lnTo>
                    <a:pt x="25" y="191"/>
                  </a:lnTo>
                  <a:lnTo>
                    <a:pt x="25" y="152"/>
                  </a:lnTo>
                  <a:lnTo>
                    <a:pt x="13" y="101"/>
                  </a:lnTo>
                  <a:lnTo>
                    <a:pt x="13" y="51"/>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 name="Freeform 68"/>
            <p:cNvSpPr>
              <a:spLocks/>
            </p:cNvSpPr>
            <p:nvPr/>
          </p:nvSpPr>
          <p:spPr bwMode="auto">
            <a:xfrm>
              <a:off x="11830" y="9527"/>
              <a:ext cx="38" cy="191"/>
            </a:xfrm>
            <a:custGeom>
              <a:avLst/>
              <a:gdLst>
                <a:gd name="T0" fmla="*/ 0 w 38"/>
                <a:gd name="T1" fmla="*/ 0 h 191"/>
                <a:gd name="T2" fmla="*/ 0 w 38"/>
                <a:gd name="T3" fmla="*/ 0 h 191"/>
                <a:gd name="T4" fmla="*/ 0 w 38"/>
                <a:gd name="T5" fmla="*/ 0 h 191"/>
                <a:gd name="T6" fmla="*/ 0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5 w 38"/>
                <a:gd name="T19" fmla="*/ 51 h 191"/>
                <a:gd name="T20" fmla="*/ 25 w 38"/>
                <a:gd name="T21" fmla="*/ 101 h 191"/>
                <a:gd name="T22" fmla="*/ 25 w 38"/>
                <a:gd name="T23" fmla="*/ 140 h 191"/>
                <a:gd name="T24" fmla="*/ 38 w 38"/>
                <a:gd name="T25" fmla="*/ 191 h 191"/>
                <a:gd name="T26" fmla="*/ 25 w 38"/>
                <a:gd name="T27" fmla="*/ 191 h 191"/>
                <a:gd name="T28" fmla="*/ 25 w 38"/>
                <a:gd name="T29" fmla="*/ 191 h 191"/>
                <a:gd name="T30" fmla="*/ 25 w 38"/>
                <a:gd name="T31" fmla="*/ 191 h 191"/>
                <a:gd name="T32" fmla="*/ 13 w 38"/>
                <a:gd name="T33" fmla="*/ 191 h 191"/>
                <a:gd name="T34" fmla="*/ 13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5" y="51"/>
                  </a:lnTo>
                  <a:lnTo>
                    <a:pt x="25" y="101"/>
                  </a:lnTo>
                  <a:lnTo>
                    <a:pt x="25" y="140"/>
                  </a:lnTo>
                  <a:lnTo>
                    <a:pt x="38" y="191"/>
                  </a:lnTo>
                  <a:lnTo>
                    <a:pt x="25" y="191"/>
                  </a:lnTo>
                  <a:lnTo>
                    <a:pt x="13" y="191"/>
                  </a:lnTo>
                  <a:lnTo>
                    <a:pt x="13" y="152"/>
                  </a:lnTo>
                  <a:lnTo>
                    <a:pt x="13" y="101"/>
                  </a:lnTo>
                  <a:lnTo>
                    <a:pt x="13" y="51"/>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 name="Freeform 69"/>
            <p:cNvSpPr>
              <a:spLocks/>
            </p:cNvSpPr>
            <p:nvPr/>
          </p:nvSpPr>
          <p:spPr bwMode="auto">
            <a:xfrm>
              <a:off x="11830" y="9527"/>
              <a:ext cx="25" cy="191"/>
            </a:xfrm>
            <a:custGeom>
              <a:avLst/>
              <a:gdLst>
                <a:gd name="T0" fmla="*/ 0 w 25"/>
                <a:gd name="T1" fmla="*/ 0 h 191"/>
                <a:gd name="T2" fmla="*/ 0 w 25"/>
                <a:gd name="T3" fmla="*/ 0 h 191"/>
                <a:gd name="T4" fmla="*/ 0 w 25"/>
                <a:gd name="T5" fmla="*/ 0 h 191"/>
                <a:gd name="T6" fmla="*/ 0 w 25"/>
                <a:gd name="T7" fmla="*/ 0 h 191"/>
                <a:gd name="T8" fmla="*/ 0 w 25"/>
                <a:gd name="T9" fmla="*/ 0 h 191"/>
                <a:gd name="T10" fmla="*/ 13 w 25"/>
                <a:gd name="T11" fmla="*/ 0 h 191"/>
                <a:gd name="T12" fmla="*/ 13 w 25"/>
                <a:gd name="T13" fmla="*/ 0 h 191"/>
                <a:gd name="T14" fmla="*/ 13 w 25"/>
                <a:gd name="T15" fmla="*/ 0 h 191"/>
                <a:gd name="T16" fmla="*/ 13 w 25"/>
                <a:gd name="T17" fmla="*/ 0 h 191"/>
                <a:gd name="T18" fmla="*/ 25 w 25"/>
                <a:gd name="T19" fmla="*/ 51 h 191"/>
                <a:gd name="T20" fmla="*/ 25 w 25"/>
                <a:gd name="T21" fmla="*/ 101 h 191"/>
                <a:gd name="T22" fmla="*/ 25 w 25"/>
                <a:gd name="T23" fmla="*/ 140 h 191"/>
                <a:gd name="T24" fmla="*/ 25 w 25"/>
                <a:gd name="T25" fmla="*/ 191 h 191"/>
                <a:gd name="T26" fmla="*/ 25 w 25"/>
                <a:gd name="T27" fmla="*/ 191 h 191"/>
                <a:gd name="T28" fmla="*/ 25 w 25"/>
                <a:gd name="T29" fmla="*/ 191 h 191"/>
                <a:gd name="T30" fmla="*/ 25 w 25"/>
                <a:gd name="T31" fmla="*/ 191 h 191"/>
                <a:gd name="T32" fmla="*/ 13 w 25"/>
                <a:gd name="T33" fmla="*/ 191 h 191"/>
                <a:gd name="T34" fmla="*/ 13 w 25"/>
                <a:gd name="T35" fmla="*/ 152 h 191"/>
                <a:gd name="T36" fmla="*/ 13 w 25"/>
                <a:gd name="T37" fmla="*/ 101 h 191"/>
                <a:gd name="T38" fmla="*/ 0 w 25"/>
                <a:gd name="T39" fmla="*/ 51 h 191"/>
                <a:gd name="T40" fmla="*/ 0 w 25"/>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191">
                  <a:moveTo>
                    <a:pt x="0" y="0"/>
                  </a:moveTo>
                  <a:lnTo>
                    <a:pt x="0" y="0"/>
                  </a:lnTo>
                  <a:lnTo>
                    <a:pt x="13" y="0"/>
                  </a:lnTo>
                  <a:lnTo>
                    <a:pt x="25" y="51"/>
                  </a:lnTo>
                  <a:lnTo>
                    <a:pt x="25" y="101"/>
                  </a:lnTo>
                  <a:lnTo>
                    <a:pt x="25" y="140"/>
                  </a:lnTo>
                  <a:lnTo>
                    <a:pt x="25" y="191"/>
                  </a:lnTo>
                  <a:lnTo>
                    <a:pt x="13" y="191"/>
                  </a:lnTo>
                  <a:lnTo>
                    <a:pt x="13" y="152"/>
                  </a:lnTo>
                  <a:lnTo>
                    <a:pt x="13" y="101"/>
                  </a:lnTo>
                  <a:lnTo>
                    <a:pt x="0" y="51"/>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 name="Freeform 70"/>
            <p:cNvSpPr>
              <a:spLocks/>
            </p:cNvSpPr>
            <p:nvPr/>
          </p:nvSpPr>
          <p:spPr bwMode="auto">
            <a:xfrm>
              <a:off x="11830" y="9527"/>
              <a:ext cx="25" cy="191"/>
            </a:xfrm>
            <a:custGeom>
              <a:avLst/>
              <a:gdLst>
                <a:gd name="T0" fmla="*/ 0 w 25"/>
                <a:gd name="T1" fmla="*/ 0 h 191"/>
                <a:gd name="T2" fmla="*/ 0 w 25"/>
                <a:gd name="T3" fmla="*/ 0 h 191"/>
                <a:gd name="T4" fmla="*/ 0 w 25"/>
                <a:gd name="T5" fmla="*/ 0 h 191"/>
                <a:gd name="T6" fmla="*/ 0 w 25"/>
                <a:gd name="T7" fmla="*/ 0 h 191"/>
                <a:gd name="T8" fmla="*/ 0 w 25"/>
                <a:gd name="T9" fmla="*/ 0 h 191"/>
                <a:gd name="T10" fmla="*/ 0 w 25"/>
                <a:gd name="T11" fmla="*/ 0 h 191"/>
                <a:gd name="T12" fmla="*/ 13 w 25"/>
                <a:gd name="T13" fmla="*/ 0 h 191"/>
                <a:gd name="T14" fmla="*/ 13 w 25"/>
                <a:gd name="T15" fmla="*/ 0 h 191"/>
                <a:gd name="T16" fmla="*/ 13 w 25"/>
                <a:gd name="T17" fmla="*/ 0 h 191"/>
                <a:gd name="T18" fmla="*/ 13 w 25"/>
                <a:gd name="T19" fmla="*/ 51 h 191"/>
                <a:gd name="T20" fmla="*/ 25 w 25"/>
                <a:gd name="T21" fmla="*/ 101 h 191"/>
                <a:gd name="T22" fmla="*/ 25 w 25"/>
                <a:gd name="T23" fmla="*/ 140 h 191"/>
                <a:gd name="T24" fmla="*/ 25 w 25"/>
                <a:gd name="T25" fmla="*/ 191 h 191"/>
                <a:gd name="T26" fmla="*/ 25 w 25"/>
                <a:gd name="T27" fmla="*/ 191 h 191"/>
                <a:gd name="T28" fmla="*/ 25 w 25"/>
                <a:gd name="T29" fmla="*/ 191 h 191"/>
                <a:gd name="T30" fmla="*/ 13 w 25"/>
                <a:gd name="T31" fmla="*/ 191 h 191"/>
                <a:gd name="T32" fmla="*/ 13 w 25"/>
                <a:gd name="T33" fmla="*/ 191 h 191"/>
                <a:gd name="T34" fmla="*/ 13 w 25"/>
                <a:gd name="T35" fmla="*/ 152 h 191"/>
                <a:gd name="T36" fmla="*/ 13 w 25"/>
                <a:gd name="T37" fmla="*/ 101 h 191"/>
                <a:gd name="T38" fmla="*/ 0 w 25"/>
                <a:gd name="T39" fmla="*/ 51 h 191"/>
                <a:gd name="T40" fmla="*/ 0 w 25"/>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191">
                  <a:moveTo>
                    <a:pt x="0" y="0"/>
                  </a:moveTo>
                  <a:lnTo>
                    <a:pt x="0" y="0"/>
                  </a:lnTo>
                  <a:lnTo>
                    <a:pt x="13" y="0"/>
                  </a:lnTo>
                  <a:lnTo>
                    <a:pt x="13" y="51"/>
                  </a:lnTo>
                  <a:lnTo>
                    <a:pt x="25" y="101"/>
                  </a:lnTo>
                  <a:lnTo>
                    <a:pt x="25" y="140"/>
                  </a:lnTo>
                  <a:lnTo>
                    <a:pt x="25" y="191"/>
                  </a:lnTo>
                  <a:lnTo>
                    <a:pt x="13" y="191"/>
                  </a:lnTo>
                  <a:lnTo>
                    <a:pt x="13" y="152"/>
                  </a:lnTo>
                  <a:lnTo>
                    <a:pt x="13" y="101"/>
                  </a:lnTo>
                  <a:lnTo>
                    <a:pt x="0" y="51"/>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Freeform 71"/>
            <p:cNvSpPr>
              <a:spLocks/>
            </p:cNvSpPr>
            <p:nvPr/>
          </p:nvSpPr>
          <p:spPr bwMode="auto">
            <a:xfrm>
              <a:off x="11817" y="9527"/>
              <a:ext cx="38" cy="191"/>
            </a:xfrm>
            <a:custGeom>
              <a:avLst/>
              <a:gdLst>
                <a:gd name="T0" fmla="*/ 0 w 38"/>
                <a:gd name="T1" fmla="*/ 0 h 191"/>
                <a:gd name="T2" fmla="*/ 13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26 w 38"/>
                <a:gd name="T17" fmla="*/ 0 h 191"/>
                <a:gd name="T18" fmla="*/ 26 w 38"/>
                <a:gd name="T19" fmla="*/ 51 h 191"/>
                <a:gd name="T20" fmla="*/ 38 w 38"/>
                <a:gd name="T21" fmla="*/ 101 h 191"/>
                <a:gd name="T22" fmla="*/ 38 w 38"/>
                <a:gd name="T23" fmla="*/ 140 h 191"/>
                <a:gd name="T24" fmla="*/ 38 w 38"/>
                <a:gd name="T25" fmla="*/ 191 h 191"/>
                <a:gd name="T26" fmla="*/ 38 w 38"/>
                <a:gd name="T27" fmla="*/ 191 h 191"/>
                <a:gd name="T28" fmla="*/ 26 w 38"/>
                <a:gd name="T29" fmla="*/ 191 h 191"/>
                <a:gd name="T30" fmla="*/ 26 w 38"/>
                <a:gd name="T31" fmla="*/ 191 h 191"/>
                <a:gd name="T32" fmla="*/ 26 w 38"/>
                <a:gd name="T33" fmla="*/ 191 h 191"/>
                <a:gd name="T34" fmla="*/ 26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13" y="0"/>
                  </a:lnTo>
                  <a:lnTo>
                    <a:pt x="26" y="0"/>
                  </a:lnTo>
                  <a:lnTo>
                    <a:pt x="26" y="51"/>
                  </a:lnTo>
                  <a:lnTo>
                    <a:pt x="38" y="101"/>
                  </a:lnTo>
                  <a:lnTo>
                    <a:pt x="38" y="140"/>
                  </a:lnTo>
                  <a:lnTo>
                    <a:pt x="38" y="191"/>
                  </a:lnTo>
                  <a:lnTo>
                    <a:pt x="26" y="191"/>
                  </a:lnTo>
                  <a:lnTo>
                    <a:pt x="26" y="152"/>
                  </a:lnTo>
                  <a:lnTo>
                    <a:pt x="13" y="101"/>
                  </a:lnTo>
                  <a:lnTo>
                    <a:pt x="13" y="51"/>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 name="Freeform 72"/>
            <p:cNvSpPr>
              <a:spLocks/>
            </p:cNvSpPr>
            <p:nvPr/>
          </p:nvSpPr>
          <p:spPr bwMode="auto">
            <a:xfrm>
              <a:off x="11817" y="9527"/>
              <a:ext cx="38" cy="191"/>
            </a:xfrm>
            <a:custGeom>
              <a:avLst/>
              <a:gdLst>
                <a:gd name="T0" fmla="*/ 0 w 38"/>
                <a:gd name="T1" fmla="*/ 0 h 191"/>
                <a:gd name="T2" fmla="*/ 0 w 38"/>
                <a:gd name="T3" fmla="*/ 0 h 191"/>
                <a:gd name="T4" fmla="*/ 0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6 w 38"/>
                <a:gd name="T19" fmla="*/ 51 h 191"/>
                <a:gd name="T20" fmla="*/ 26 w 38"/>
                <a:gd name="T21" fmla="*/ 101 h 191"/>
                <a:gd name="T22" fmla="*/ 38 w 38"/>
                <a:gd name="T23" fmla="*/ 140 h 191"/>
                <a:gd name="T24" fmla="*/ 38 w 38"/>
                <a:gd name="T25" fmla="*/ 191 h 191"/>
                <a:gd name="T26" fmla="*/ 26 w 38"/>
                <a:gd name="T27" fmla="*/ 191 h 191"/>
                <a:gd name="T28" fmla="*/ 26 w 38"/>
                <a:gd name="T29" fmla="*/ 191 h 191"/>
                <a:gd name="T30" fmla="*/ 26 w 38"/>
                <a:gd name="T31" fmla="*/ 191 h 191"/>
                <a:gd name="T32" fmla="*/ 26 w 38"/>
                <a:gd name="T33" fmla="*/ 191 h 191"/>
                <a:gd name="T34" fmla="*/ 26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6" y="51"/>
                  </a:lnTo>
                  <a:lnTo>
                    <a:pt x="26" y="101"/>
                  </a:lnTo>
                  <a:lnTo>
                    <a:pt x="38" y="140"/>
                  </a:lnTo>
                  <a:lnTo>
                    <a:pt x="38" y="191"/>
                  </a:lnTo>
                  <a:lnTo>
                    <a:pt x="26" y="191"/>
                  </a:lnTo>
                  <a:lnTo>
                    <a:pt x="26" y="152"/>
                  </a:lnTo>
                  <a:lnTo>
                    <a:pt x="13" y="101"/>
                  </a:lnTo>
                  <a:lnTo>
                    <a:pt x="13" y="51"/>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 name="Freeform 73"/>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13 w 26"/>
                <a:gd name="T9" fmla="*/ 0 h 191"/>
                <a:gd name="T10" fmla="*/ 13 w 26"/>
                <a:gd name="T11" fmla="*/ 0 h 191"/>
                <a:gd name="T12" fmla="*/ 13 w 26"/>
                <a:gd name="T13" fmla="*/ 0 h 191"/>
                <a:gd name="T14" fmla="*/ 13 w 26"/>
                <a:gd name="T15" fmla="*/ 0 h 191"/>
                <a:gd name="T16" fmla="*/ 13 w 26"/>
                <a:gd name="T17" fmla="*/ 0 h 191"/>
                <a:gd name="T18" fmla="*/ 26 w 26"/>
                <a:gd name="T19" fmla="*/ 51 h 191"/>
                <a:gd name="T20" fmla="*/ 26 w 26"/>
                <a:gd name="T21" fmla="*/ 101 h 191"/>
                <a:gd name="T22" fmla="*/ 26 w 26"/>
                <a:gd name="T23" fmla="*/ 140 h 191"/>
                <a:gd name="T24" fmla="*/ 26 w 26"/>
                <a:gd name="T25" fmla="*/ 191 h 191"/>
                <a:gd name="T26" fmla="*/ 26 w 26"/>
                <a:gd name="T27" fmla="*/ 191 h 191"/>
                <a:gd name="T28" fmla="*/ 26 w 26"/>
                <a:gd name="T29" fmla="*/ 191 h 191"/>
                <a:gd name="T30" fmla="*/ 26 w 26"/>
                <a:gd name="T31" fmla="*/ 191 h 191"/>
                <a:gd name="T32" fmla="*/ 13 w 26"/>
                <a:gd name="T33" fmla="*/ 191 h 191"/>
                <a:gd name="T34" fmla="*/ 13 w 26"/>
                <a:gd name="T35" fmla="*/ 152 h 191"/>
                <a:gd name="T36" fmla="*/ 13 w 26"/>
                <a:gd name="T37" fmla="*/ 101 h 191"/>
                <a:gd name="T38" fmla="*/ 13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26" y="51"/>
                  </a:lnTo>
                  <a:lnTo>
                    <a:pt x="26" y="101"/>
                  </a:lnTo>
                  <a:lnTo>
                    <a:pt x="26" y="140"/>
                  </a:lnTo>
                  <a:lnTo>
                    <a:pt x="26" y="191"/>
                  </a:lnTo>
                  <a:lnTo>
                    <a:pt x="13" y="191"/>
                  </a:lnTo>
                  <a:lnTo>
                    <a:pt x="13" y="152"/>
                  </a:lnTo>
                  <a:lnTo>
                    <a:pt x="13" y="101"/>
                  </a:lnTo>
                  <a:lnTo>
                    <a:pt x="13" y="51"/>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 name="Freeform 74"/>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0 w 26"/>
                <a:gd name="T9" fmla="*/ 0 h 191"/>
                <a:gd name="T10" fmla="*/ 0 w 26"/>
                <a:gd name="T11" fmla="*/ 0 h 191"/>
                <a:gd name="T12" fmla="*/ 13 w 26"/>
                <a:gd name="T13" fmla="*/ 0 h 191"/>
                <a:gd name="T14" fmla="*/ 13 w 26"/>
                <a:gd name="T15" fmla="*/ 0 h 191"/>
                <a:gd name="T16" fmla="*/ 13 w 26"/>
                <a:gd name="T17" fmla="*/ 0 h 191"/>
                <a:gd name="T18" fmla="*/ 26 w 26"/>
                <a:gd name="T19" fmla="*/ 51 h 191"/>
                <a:gd name="T20" fmla="*/ 26 w 26"/>
                <a:gd name="T21" fmla="*/ 101 h 191"/>
                <a:gd name="T22" fmla="*/ 26 w 26"/>
                <a:gd name="T23" fmla="*/ 140 h 191"/>
                <a:gd name="T24" fmla="*/ 26 w 26"/>
                <a:gd name="T25" fmla="*/ 191 h 191"/>
                <a:gd name="T26" fmla="*/ 26 w 26"/>
                <a:gd name="T27" fmla="*/ 191 h 191"/>
                <a:gd name="T28" fmla="*/ 26 w 26"/>
                <a:gd name="T29" fmla="*/ 191 h 191"/>
                <a:gd name="T30" fmla="*/ 13 w 26"/>
                <a:gd name="T31" fmla="*/ 191 h 191"/>
                <a:gd name="T32" fmla="*/ 13 w 26"/>
                <a:gd name="T33" fmla="*/ 191 h 191"/>
                <a:gd name="T34" fmla="*/ 13 w 26"/>
                <a:gd name="T35" fmla="*/ 152 h 191"/>
                <a:gd name="T36" fmla="*/ 13 w 26"/>
                <a:gd name="T37" fmla="*/ 101 h 191"/>
                <a:gd name="T38" fmla="*/ 0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26" y="51"/>
                  </a:lnTo>
                  <a:lnTo>
                    <a:pt x="26" y="101"/>
                  </a:lnTo>
                  <a:lnTo>
                    <a:pt x="26" y="140"/>
                  </a:lnTo>
                  <a:lnTo>
                    <a:pt x="26" y="191"/>
                  </a:lnTo>
                  <a:lnTo>
                    <a:pt x="13" y="191"/>
                  </a:lnTo>
                  <a:lnTo>
                    <a:pt x="13" y="152"/>
                  </a:lnTo>
                  <a:lnTo>
                    <a:pt x="13" y="101"/>
                  </a:lnTo>
                  <a:lnTo>
                    <a:pt x="0" y="51"/>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 name="Freeform 75"/>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0 w 26"/>
                <a:gd name="T9" fmla="*/ 0 h 191"/>
                <a:gd name="T10" fmla="*/ 0 w 26"/>
                <a:gd name="T11" fmla="*/ 0 h 191"/>
                <a:gd name="T12" fmla="*/ 0 w 26"/>
                <a:gd name="T13" fmla="*/ 0 h 191"/>
                <a:gd name="T14" fmla="*/ 13 w 26"/>
                <a:gd name="T15" fmla="*/ 0 h 191"/>
                <a:gd name="T16" fmla="*/ 13 w 26"/>
                <a:gd name="T17" fmla="*/ 0 h 191"/>
                <a:gd name="T18" fmla="*/ 13 w 26"/>
                <a:gd name="T19" fmla="*/ 51 h 191"/>
                <a:gd name="T20" fmla="*/ 26 w 26"/>
                <a:gd name="T21" fmla="*/ 101 h 191"/>
                <a:gd name="T22" fmla="*/ 26 w 26"/>
                <a:gd name="T23" fmla="*/ 140 h 191"/>
                <a:gd name="T24" fmla="*/ 26 w 26"/>
                <a:gd name="T25" fmla="*/ 191 h 191"/>
                <a:gd name="T26" fmla="*/ 26 w 26"/>
                <a:gd name="T27" fmla="*/ 191 h 191"/>
                <a:gd name="T28" fmla="*/ 13 w 26"/>
                <a:gd name="T29" fmla="*/ 191 h 191"/>
                <a:gd name="T30" fmla="*/ 13 w 26"/>
                <a:gd name="T31" fmla="*/ 191 h 191"/>
                <a:gd name="T32" fmla="*/ 13 w 26"/>
                <a:gd name="T33" fmla="*/ 191 h 191"/>
                <a:gd name="T34" fmla="*/ 13 w 26"/>
                <a:gd name="T35" fmla="*/ 152 h 191"/>
                <a:gd name="T36" fmla="*/ 13 w 26"/>
                <a:gd name="T37" fmla="*/ 101 h 191"/>
                <a:gd name="T38" fmla="*/ 0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13" y="51"/>
                  </a:lnTo>
                  <a:lnTo>
                    <a:pt x="26" y="101"/>
                  </a:lnTo>
                  <a:lnTo>
                    <a:pt x="26" y="140"/>
                  </a:lnTo>
                  <a:lnTo>
                    <a:pt x="26" y="191"/>
                  </a:lnTo>
                  <a:lnTo>
                    <a:pt x="13" y="191"/>
                  </a:lnTo>
                  <a:lnTo>
                    <a:pt x="13" y="152"/>
                  </a:lnTo>
                  <a:lnTo>
                    <a:pt x="13" y="101"/>
                  </a:lnTo>
                  <a:lnTo>
                    <a:pt x="0" y="51"/>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 name="Freeform 76"/>
            <p:cNvSpPr>
              <a:spLocks/>
            </p:cNvSpPr>
            <p:nvPr/>
          </p:nvSpPr>
          <p:spPr bwMode="auto">
            <a:xfrm>
              <a:off x="11804" y="9527"/>
              <a:ext cx="39" cy="191"/>
            </a:xfrm>
            <a:custGeom>
              <a:avLst/>
              <a:gdLst>
                <a:gd name="T0" fmla="*/ 0 w 39"/>
                <a:gd name="T1" fmla="*/ 0 h 191"/>
                <a:gd name="T2" fmla="*/ 13 w 39"/>
                <a:gd name="T3" fmla="*/ 0 h 191"/>
                <a:gd name="T4" fmla="*/ 26 w 39"/>
                <a:gd name="T5" fmla="*/ 0 h 191"/>
                <a:gd name="T6" fmla="*/ 26 w 39"/>
                <a:gd name="T7" fmla="*/ 51 h 191"/>
                <a:gd name="T8" fmla="*/ 39 w 39"/>
                <a:gd name="T9" fmla="*/ 101 h 191"/>
                <a:gd name="T10" fmla="*/ 39 w 39"/>
                <a:gd name="T11" fmla="*/ 140 h 191"/>
                <a:gd name="T12" fmla="*/ 39 w 39"/>
                <a:gd name="T13" fmla="*/ 191 h 191"/>
                <a:gd name="T14" fmla="*/ 26 w 39"/>
                <a:gd name="T15" fmla="*/ 191 h 191"/>
                <a:gd name="T16" fmla="*/ 26 w 39"/>
                <a:gd name="T17" fmla="*/ 152 h 191"/>
                <a:gd name="T18" fmla="*/ 13 w 39"/>
                <a:gd name="T19" fmla="*/ 101 h 191"/>
                <a:gd name="T20" fmla="*/ 13 w 39"/>
                <a:gd name="T21" fmla="*/ 51 h 191"/>
                <a:gd name="T22" fmla="*/ 0 w 39"/>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1">
                  <a:moveTo>
                    <a:pt x="0" y="0"/>
                  </a:moveTo>
                  <a:lnTo>
                    <a:pt x="13" y="0"/>
                  </a:lnTo>
                  <a:lnTo>
                    <a:pt x="26" y="0"/>
                  </a:lnTo>
                  <a:lnTo>
                    <a:pt x="26" y="51"/>
                  </a:lnTo>
                  <a:lnTo>
                    <a:pt x="39" y="101"/>
                  </a:lnTo>
                  <a:lnTo>
                    <a:pt x="39" y="140"/>
                  </a:lnTo>
                  <a:lnTo>
                    <a:pt x="39" y="191"/>
                  </a:lnTo>
                  <a:lnTo>
                    <a:pt x="26" y="191"/>
                  </a:lnTo>
                  <a:lnTo>
                    <a:pt x="26" y="152"/>
                  </a:lnTo>
                  <a:lnTo>
                    <a:pt x="13" y="101"/>
                  </a:lnTo>
                  <a:lnTo>
                    <a:pt x="13" y="51"/>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 name="Freeform 77"/>
            <p:cNvSpPr>
              <a:spLocks/>
            </p:cNvSpPr>
            <p:nvPr/>
          </p:nvSpPr>
          <p:spPr bwMode="auto">
            <a:xfrm>
              <a:off x="11843" y="9107"/>
              <a:ext cx="611" cy="674"/>
            </a:xfrm>
            <a:custGeom>
              <a:avLst/>
              <a:gdLst>
                <a:gd name="T0" fmla="*/ 0 w 611"/>
                <a:gd name="T1" fmla="*/ 13 h 674"/>
                <a:gd name="T2" fmla="*/ 140 w 611"/>
                <a:gd name="T3" fmla="*/ 0 h 674"/>
                <a:gd name="T4" fmla="*/ 598 w 611"/>
                <a:gd name="T5" fmla="*/ 38 h 674"/>
                <a:gd name="T6" fmla="*/ 611 w 611"/>
                <a:gd name="T7" fmla="*/ 623 h 674"/>
                <a:gd name="T8" fmla="*/ 534 w 611"/>
                <a:gd name="T9" fmla="*/ 623 h 674"/>
                <a:gd name="T10" fmla="*/ 140 w 611"/>
                <a:gd name="T11" fmla="*/ 674 h 674"/>
                <a:gd name="T12" fmla="*/ 25 w 611"/>
                <a:gd name="T13" fmla="*/ 649 h 674"/>
                <a:gd name="T14" fmla="*/ 25 w 611"/>
                <a:gd name="T15" fmla="*/ 623 h 674"/>
                <a:gd name="T16" fmla="*/ 0 w 611"/>
                <a:gd name="T17" fmla="*/ 623 h 674"/>
                <a:gd name="T18" fmla="*/ 0 w 611"/>
                <a:gd name="T19" fmla="*/ 13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74">
                  <a:moveTo>
                    <a:pt x="0" y="13"/>
                  </a:moveTo>
                  <a:lnTo>
                    <a:pt x="140" y="0"/>
                  </a:lnTo>
                  <a:lnTo>
                    <a:pt x="598" y="38"/>
                  </a:lnTo>
                  <a:lnTo>
                    <a:pt x="611" y="623"/>
                  </a:lnTo>
                  <a:lnTo>
                    <a:pt x="534" y="623"/>
                  </a:lnTo>
                  <a:lnTo>
                    <a:pt x="140" y="674"/>
                  </a:lnTo>
                  <a:lnTo>
                    <a:pt x="25" y="649"/>
                  </a:lnTo>
                  <a:lnTo>
                    <a:pt x="25" y="623"/>
                  </a:lnTo>
                  <a:lnTo>
                    <a:pt x="0" y="623"/>
                  </a:lnTo>
                  <a:lnTo>
                    <a:pt x="0" y="13"/>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 name="Freeform 78"/>
            <p:cNvSpPr>
              <a:spLocks/>
            </p:cNvSpPr>
            <p:nvPr/>
          </p:nvSpPr>
          <p:spPr bwMode="auto">
            <a:xfrm>
              <a:off x="12021" y="8967"/>
              <a:ext cx="942" cy="878"/>
            </a:xfrm>
            <a:custGeom>
              <a:avLst/>
              <a:gdLst>
                <a:gd name="T0" fmla="*/ 547 w 942"/>
                <a:gd name="T1" fmla="*/ 13 h 878"/>
                <a:gd name="T2" fmla="*/ 573 w 942"/>
                <a:gd name="T3" fmla="*/ 26 h 878"/>
                <a:gd name="T4" fmla="*/ 611 w 942"/>
                <a:gd name="T5" fmla="*/ 26 h 878"/>
                <a:gd name="T6" fmla="*/ 636 w 942"/>
                <a:gd name="T7" fmla="*/ 38 h 878"/>
                <a:gd name="T8" fmla="*/ 662 w 942"/>
                <a:gd name="T9" fmla="*/ 51 h 878"/>
                <a:gd name="T10" fmla="*/ 675 w 942"/>
                <a:gd name="T11" fmla="*/ 76 h 878"/>
                <a:gd name="T12" fmla="*/ 700 w 942"/>
                <a:gd name="T13" fmla="*/ 102 h 878"/>
                <a:gd name="T14" fmla="*/ 713 w 942"/>
                <a:gd name="T15" fmla="*/ 127 h 878"/>
                <a:gd name="T16" fmla="*/ 929 w 942"/>
                <a:gd name="T17" fmla="*/ 267 h 878"/>
                <a:gd name="T18" fmla="*/ 942 w 942"/>
                <a:gd name="T19" fmla="*/ 369 h 878"/>
                <a:gd name="T20" fmla="*/ 942 w 942"/>
                <a:gd name="T21" fmla="*/ 483 h 878"/>
                <a:gd name="T22" fmla="*/ 929 w 942"/>
                <a:gd name="T23" fmla="*/ 585 h 878"/>
                <a:gd name="T24" fmla="*/ 929 w 942"/>
                <a:gd name="T25" fmla="*/ 674 h 878"/>
                <a:gd name="T26" fmla="*/ 636 w 942"/>
                <a:gd name="T27" fmla="*/ 751 h 878"/>
                <a:gd name="T28" fmla="*/ 662 w 942"/>
                <a:gd name="T29" fmla="*/ 751 h 878"/>
                <a:gd name="T30" fmla="*/ 687 w 942"/>
                <a:gd name="T31" fmla="*/ 763 h 878"/>
                <a:gd name="T32" fmla="*/ 700 w 942"/>
                <a:gd name="T33" fmla="*/ 776 h 878"/>
                <a:gd name="T34" fmla="*/ 713 w 942"/>
                <a:gd name="T35" fmla="*/ 789 h 878"/>
                <a:gd name="T36" fmla="*/ 726 w 942"/>
                <a:gd name="T37" fmla="*/ 801 h 878"/>
                <a:gd name="T38" fmla="*/ 713 w 942"/>
                <a:gd name="T39" fmla="*/ 814 h 878"/>
                <a:gd name="T40" fmla="*/ 700 w 942"/>
                <a:gd name="T41" fmla="*/ 840 h 878"/>
                <a:gd name="T42" fmla="*/ 675 w 942"/>
                <a:gd name="T43" fmla="*/ 852 h 878"/>
                <a:gd name="T44" fmla="*/ 395 w 942"/>
                <a:gd name="T45" fmla="*/ 865 h 878"/>
                <a:gd name="T46" fmla="*/ 369 w 942"/>
                <a:gd name="T47" fmla="*/ 865 h 878"/>
                <a:gd name="T48" fmla="*/ 331 w 942"/>
                <a:gd name="T49" fmla="*/ 865 h 878"/>
                <a:gd name="T50" fmla="*/ 305 w 942"/>
                <a:gd name="T51" fmla="*/ 865 h 878"/>
                <a:gd name="T52" fmla="*/ 267 w 942"/>
                <a:gd name="T53" fmla="*/ 865 h 878"/>
                <a:gd name="T54" fmla="*/ 229 w 942"/>
                <a:gd name="T55" fmla="*/ 865 h 878"/>
                <a:gd name="T56" fmla="*/ 204 w 942"/>
                <a:gd name="T57" fmla="*/ 852 h 878"/>
                <a:gd name="T58" fmla="*/ 178 w 942"/>
                <a:gd name="T59" fmla="*/ 840 h 878"/>
                <a:gd name="T60" fmla="*/ 153 w 942"/>
                <a:gd name="T61" fmla="*/ 827 h 878"/>
                <a:gd name="T62" fmla="*/ 216 w 942"/>
                <a:gd name="T63" fmla="*/ 801 h 878"/>
                <a:gd name="T64" fmla="*/ 229 w 942"/>
                <a:gd name="T65" fmla="*/ 763 h 878"/>
                <a:gd name="T66" fmla="*/ 178 w 942"/>
                <a:gd name="T67" fmla="*/ 738 h 878"/>
                <a:gd name="T68" fmla="*/ 165 w 942"/>
                <a:gd name="T69" fmla="*/ 725 h 878"/>
                <a:gd name="T70" fmla="*/ 140 w 942"/>
                <a:gd name="T71" fmla="*/ 725 h 878"/>
                <a:gd name="T72" fmla="*/ 127 w 942"/>
                <a:gd name="T73" fmla="*/ 725 h 878"/>
                <a:gd name="T74" fmla="*/ 102 w 942"/>
                <a:gd name="T75" fmla="*/ 712 h 878"/>
                <a:gd name="T76" fmla="*/ 76 w 942"/>
                <a:gd name="T77" fmla="*/ 712 h 878"/>
                <a:gd name="T78" fmla="*/ 51 w 942"/>
                <a:gd name="T79" fmla="*/ 700 h 878"/>
                <a:gd name="T80" fmla="*/ 25 w 942"/>
                <a:gd name="T81" fmla="*/ 687 h 878"/>
                <a:gd name="T82" fmla="*/ 0 w 942"/>
                <a:gd name="T83" fmla="*/ 611 h 878"/>
                <a:gd name="T84" fmla="*/ 0 w 942"/>
                <a:gd name="T85" fmla="*/ 483 h 878"/>
                <a:gd name="T86" fmla="*/ 0 w 942"/>
                <a:gd name="T87" fmla="*/ 356 h 878"/>
                <a:gd name="T88" fmla="*/ 13 w 942"/>
                <a:gd name="T89" fmla="*/ 229 h 878"/>
                <a:gd name="T90" fmla="*/ 25 w 942"/>
                <a:gd name="T91" fmla="*/ 89 h 878"/>
                <a:gd name="T92" fmla="*/ 63 w 942"/>
                <a:gd name="T93" fmla="*/ 89 h 878"/>
                <a:gd name="T94" fmla="*/ 89 w 942"/>
                <a:gd name="T95" fmla="*/ 76 h 878"/>
                <a:gd name="T96" fmla="*/ 114 w 942"/>
                <a:gd name="T97" fmla="*/ 76 h 878"/>
                <a:gd name="T98" fmla="*/ 153 w 942"/>
                <a:gd name="T99" fmla="*/ 64 h 878"/>
                <a:gd name="T100" fmla="*/ 178 w 942"/>
                <a:gd name="T101" fmla="*/ 64 h 878"/>
                <a:gd name="T102" fmla="*/ 216 w 942"/>
                <a:gd name="T103" fmla="*/ 51 h 878"/>
                <a:gd name="T104" fmla="*/ 242 w 942"/>
                <a:gd name="T105" fmla="*/ 51 h 878"/>
                <a:gd name="T106" fmla="*/ 280 w 942"/>
                <a:gd name="T107" fmla="*/ 51 h 878"/>
                <a:gd name="T108" fmla="*/ 305 w 942"/>
                <a:gd name="T109" fmla="*/ 38 h 878"/>
                <a:gd name="T110" fmla="*/ 331 w 942"/>
                <a:gd name="T111" fmla="*/ 38 h 878"/>
                <a:gd name="T112" fmla="*/ 369 w 942"/>
                <a:gd name="T113" fmla="*/ 26 h 878"/>
                <a:gd name="T114" fmla="*/ 395 w 942"/>
                <a:gd name="T115" fmla="*/ 26 h 878"/>
                <a:gd name="T116" fmla="*/ 433 w 942"/>
                <a:gd name="T117" fmla="*/ 26 h 878"/>
                <a:gd name="T118" fmla="*/ 458 w 942"/>
                <a:gd name="T119" fmla="*/ 13 h 878"/>
                <a:gd name="T120" fmla="*/ 484 w 942"/>
                <a:gd name="T121" fmla="*/ 13 h 878"/>
                <a:gd name="T122" fmla="*/ 522 w 942"/>
                <a:gd name="T123" fmla="*/ 0 h 8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2" h="878">
                  <a:moveTo>
                    <a:pt x="522" y="0"/>
                  </a:moveTo>
                  <a:lnTo>
                    <a:pt x="547" y="13"/>
                  </a:lnTo>
                  <a:lnTo>
                    <a:pt x="560" y="13"/>
                  </a:lnTo>
                  <a:lnTo>
                    <a:pt x="573" y="26"/>
                  </a:lnTo>
                  <a:lnTo>
                    <a:pt x="598" y="26"/>
                  </a:lnTo>
                  <a:lnTo>
                    <a:pt x="611" y="26"/>
                  </a:lnTo>
                  <a:lnTo>
                    <a:pt x="624" y="38"/>
                  </a:lnTo>
                  <a:lnTo>
                    <a:pt x="636" y="38"/>
                  </a:lnTo>
                  <a:lnTo>
                    <a:pt x="649" y="51"/>
                  </a:lnTo>
                  <a:lnTo>
                    <a:pt x="662" y="51"/>
                  </a:lnTo>
                  <a:lnTo>
                    <a:pt x="675" y="64"/>
                  </a:lnTo>
                  <a:lnTo>
                    <a:pt x="675" y="76"/>
                  </a:lnTo>
                  <a:lnTo>
                    <a:pt x="687" y="89"/>
                  </a:lnTo>
                  <a:lnTo>
                    <a:pt x="700" y="102"/>
                  </a:lnTo>
                  <a:lnTo>
                    <a:pt x="713" y="115"/>
                  </a:lnTo>
                  <a:lnTo>
                    <a:pt x="713" y="127"/>
                  </a:lnTo>
                  <a:lnTo>
                    <a:pt x="726" y="153"/>
                  </a:lnTo>
                  <a:lnTo>
                    <a:pt x="929" y="267"/>
                  </a:lnTo>
                  <a:lnTo>
                    <a:pt x="942" y="318"/>
                  </a:lnTo>
                  <a:lnTo>
                    <a:pt x="942" y="369"/>
                  </a:lnTo>
                  <a:lnTo>
                    <a:pt x="942" y="420"/>
                  </a:lnTo>
                  <a:lnTo>
                    <a:pt x="942" y="483"/>
                  </a:lnTo>
                  <a:lnTo>
                    <a:pt x="942" y="534"/>
                  </a:lnTo>
                  <a:lnTo>
                    <a:pt x="929" y="585"/>
                  </a:lnTo>
                  <a:lnTo>
                    <a:pt x="929" y="623"/>
                  </a:lnTo>
                  <a:lnTo>
                    <a:pt x="929" y="674"/>
                  </a:lnTo>
                  <a:lnTo>
                    <a:pt x="738" y="700"/>
                  </a:lnTo>
                  <a:lnTo>
                    <a:pt x="636" y="751"/>
                  </a:lnTo>
                  <a:lnTo>
                    <a:pt x="649" y="751"/>
                  </a:lnTo>
                  <a:lnTo>
                    <a:pt x="662" y="751"/>
                  </a:lnTo>
                  <a:lnTo>
                    <a:pt x="675" y="763"/>
                  </a:lnTo>
                  <a:lnTo>
                    <a:pt x="687" y="763"/>
                  </a:lnTo>
                  <a:lnTo>
                    <a:pt x="700" y="776"/>
                  </a:lnTo>
                  <a:lnTo>
                    <a:pt x="713" y="789"/>
                  </a:lnTo>
                  <a:lnTo>
                    <a:pt x="726" y="801"/>
                  </a:lnTo>
                  <a:lnTo>
                    <a:pt x="713" y="814"/>
                  </a:lnTo>
                  <a:lnTo>
                    <a:pt x="713" y="827"/>
                  </a:lnTo>
                  <a:lnTo>
                    <a:pt x="700" y="840"/>
                  </a:lnTo>
                  <a:lnTo>
                    <a:pt x="687" y="840"/>
                  </a:lnTo>
                  <a:lnTo>
                    <a:pt x="675" y="852"/>
                  </a:lnTo>
                  <a:lnTo>
                    <a:pt x="573" y="878"/>
                  </a:lnTo>
                  <a:lnTo>
                    <a:pt x="395" y="865"/>
                  </a:lnTo>
                  <a:lnTo>
                    <a:pt x="382" y="865"/>
                  </a:lnTo>
                  <a:lnTo>
                    <a:pt x="369" y="865"/>
                  </a:lnTo>
                  <a:lnTo>
                    <a:pt x="356" y="865"/>
                  </a:lnTo>
                  <a:lnTo>
                    <a:pt x="331" y="865"/>
                  </a:lnTo>
                  <a:lnTo>
                    <a:pt x="318" y="865"/>
                  </a:lnTo>
                  <a:lnTo>
                    <a:pt x="305" y="865"/>
                  </a:lnTo>
                  <a:lnTo>
                    <a:pt x="280" y="865"/>
                  </a:lnTo>
                  <a:lnTo>
                    <a:pt x="267" y="865"/>
                  </a:lnTo>
                  <a:lnTo>
                    <a:pt x="254" y="865"/>
                  </a:lnTo>
                  <a:lnTo>
                    <a:pt x="229" y="865"/>
                  </a:lnTo>
                  <a:lnTo>
                    <a:pt x="216" y="865"/>
                  </a:lnTo>
                  <a:lnTo>
                    <a:pt x="204" y="852"/>
                  </a:lnTo>
                  <a:lnTo>
                    <a:pt x="191" y="852"/>
                  </a:lnTo>
                  <a:lnTo>
                    <a:pt x="178" y="840"/>
                  </a:lnTo>
                  <a:lnTo>
                    <a:pt x="165" y="840"/>
                  </a:lnTo>
                  <a:lnTo>
                    <a:pt x="153" y="827"/>
                  </a:lnTo>
                  <a:lnTo>
                    <a:pt x="178" y="814"/>
                  </a:lnTo>
                  <a:lnTo>
                    <a:pt x="216" y="801"/>
                  </a:lnTo>
                  <a:lnTo>
                    <a:pt x="254" y="776"/>
                  </a:lnTo>
                  <a:lnTo>
                    <a:pt x="229" y="763"/>
                  </a:lnTo>
                  <a:lnTo>
                    <a:pt x="191" y="738"/>
                  </a:lnTo>
                  <a:lnTo>
                    <a:pt x="178" y="738"/>
                  </a:lnTo>
                  <a:lnTo>
                    <a:pt x="165" y="738"/>
                  </a:lnTo>
                  <a:lnTo>
                    <a:pt x="165" y="725"/>
                  </a:lnTo>
                  <a:lnTo>
                    <a:pt x="153" y="725"/>
                  </a:lnTo>
                  <a:lnTo>
                    <a:pt x="140" y="725"/>
                  </a:lnTo>
                  <a:lnTo>
                    <a:pt x="127" y="725"/>
                  </a:lnTo>
                  <a:lnTo>
                    <a:pt x="114" y="725"/>
                  </a:lnTo>
                  <a:lnTo>
                    <a:pt x="102" y="712"/>
                  </a:lnTo>
                  <a:lnTo>
                    <a:pt x="89" y="712"/>
                  </a:lnTo>
                  <a:lnTo>
                    <a:pt x="76" y="712"/>
                  </a:lnTo>
                  <a:lnTo>
                    <a:pt x="63" y="712"/>
                  </a:lnTo>
                  <a:lnTo>
                    <a:pt x="51" y="700"/>
                  </a:lnTo>
                  <a:lnTo>
                    <a:pt x="38" y="700"/>
                  </a:lnTo>
                  <a:lnTo>
                    <a:pt x="25" y="687"/>
                  </a:lnTo>
                  <a:lnTo>
                    <a:pt x="13" y="687"/>
                  </a:lnTo>
                  <a:lnTo>
                    <a:pt x="0" y="611"/>
                  </a:lnTo>
                  <a:lnTo>
                    <a:pt x="0" y="547"/>
                  </a:lnTo>
                  <a:lnTo>
                    <a:pt x="0" y="483"/>
                  </a:lnTo>
                  <a:lnTo>
                    <a:pt x="0" y="420"/>
                  </a:lnTo>
                  <a:lnTo>
                    <a:pt x="0" y="356"/>
                  </a:lnTo>
                  <a:lnTo>
                    <a:pt x="0" y="293"/>
                  </a:lnTo>
                  <a:lnTo>
                    <a:pt x="13" y="229"/>
                  </a:lnTo>
                  <a:lnTo>
                    <a:pt x="13" y="165"/>
                  </a:lnTo>
                  <a:lnTo>
                    <a:pt x="25" y="89"/>
                  </a:lnTo>
                  <a:lnTo>
                    <a:pt x="38" y="89"/>
                  </a:lnTo>
                  <a:lnTo>
                    <a:pt x="63" y="89"/>
                  </a:lnTo>
                  <a:lnTo>
                    <a:pt x="76" y="89"/>
                  </a:lnTo>
                  <a:lnTo>
                    <a:pt x="89" y="76"/>
                  </a:lnTo>
                  <a:lnTo>
                    <a:pt x="102" y="76"/>
                  </a:lnTo>
                  <a:lnTo>
                    <a:pt x="114" y="76"/>
                  </a:lnTo>
                  <a:lnTo>
                    <a:pt x="140" y="76"/>
                  </a:lnTo>
                  <a:lnTo>
                    <a:pt x="153" y="64"/>
                  </a:lnTo>
                  <a:lnTo>
                    <a:pt x="165" y="64"/>
                  </a:lnTo>
                  <a:lnTo>
                    <a:pt x="178" y="64"/>
                  </a:lnTo>
                  <a:lnTo>
                    <a:pt x="191" y="64"/>
                  </a:lnTo>
                  <a:lnTo>
                    <a:pt x="216" y="51"/>
                  </a:lnTo>
                  <a:lnTo>
                    <a:pt x="229" y="51"/>
                  </a:lnTo>
                  <a:lnTo>
                    <a:pt x="242" y="51"/>
                  </a:lnTo>
                  <a:lnTo>
                    <a:pt x="254" y="51"/>
                  </a:lnTo>
                  <a:lnTo>
                    <a:pt x="280" y="51"/>
                  </a:lnTo>
                  <a:lnTo>
                    <a:pt x="293" y="38"/>
                  </a:lnTo>
                  <a:lnTo>
                    <a:pt x="305" y="38"/>
                  </a:lnTo>
                  <a:lnTo>
                    <a:pt x="318" y="38"/>
                  </a:lnTo>
                  <a:lnTo>
                    <a:pt x="331" y="38"/>
                  </a:lnTo>
                  <a:lnTo>
                    <a:pt x="356" y="38"/>
                  </a:lnTo>
                  <a:lnTo>
                    <a:pt x="369" y="26"/>
                  </a:lnTo>
                  <a:lnTo>
                    <a:pt x="382" y="26"/>
                  </a:lnTo>
                  <a:lnTo>
                    <a:pt x="395" y="26"/>
                  </a:lnTo>
                  <a:lnTo>
                    <a:pt x="407" y="26"/>
                  </a:lnTo>
                  <a:lnTo>
                    <a:pt x="433" y="26"/>
                  </a:lnTo>
                  <a:lnTo>
                    <a:pt x="445" y="13"/>
                  </a:lnTo>
                  <a:lnTo>
                    <a:pt x="458" y="13"/>
                  </a:lnTo>
                  <a:lnTo>
                    <a:pt x="471" y="13"/>
                  </a:lnTo>
                  <a:lnTo>
                    <a:pt x="484" y="13"/>
                  </a:lnTo>
                  <a:lnTo>
                    <a:pt x="509" y="13"/>
                  </a:lnTo>
                  <a:lnTo>
                    <a:pt x="522"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1" name="Freeform 79"/>
            <p:cNvSpPr>
              <a:spLocks/>
            </p:cNvSpPr>
            <p:nvPr/>
          </p:nvSpPr>
          <p:spPr bwMode="auto">
            <a:xfrm>
              <a:off x="12594" y="8993"/>
              <a:ext cx="13" cy="661"/>
            </a:xfrm>
            <a:custGeom>
              <a:avLst/>
              <a:gdLst>
                <a:gd name="T0" fmla="*/ 13 w 13"/>
                <a:gd name="T1" fmla="*/ 0 h 661"/>
                <a:gd name="T2" fmla="*/ 0 w 13"/>
                <a:gd name="T3" fmla="*/ 101 h 661"/>
                <a:gd name="T4" fmla="*/ 0 w 13"/>
                <a:gd name="T5" fmla="*/ 330 h 661"/>
                <a:gd name="T6" fmla="*/ 0 w 13"/>
                <a:gd name="T7" fmla="*/ 559 h 661"/>
                <a:gd name="T8" fmla="*/ 0 w 13"/>
                <a:gd name="T9" fmla="*/ 661 h 661"/>
                <a:gd name="T10" fmla="*/ 13 w 13"/>
                <a:gd name="T11" fmla="*/ 661 h 661"/>
                <a:gd name="T12" fmla="*/ 13 w 13"/>
                <a:gd name="T13" fmla="*/ 508 h 661"/>
                <a:gd name="T14" fmla="*/ 13 w 13"/>
                <a:gd name="T15" fmla="*/ 368 h 661"/>
                <a:gd name="T16" fmla="*/ 13 w 13"/>
                <a:gd name="T17" fmla="*/ 203 h 661"/>
                <a:gd name="T18" fmla="*/ 13 w 13"/>
                <a:gd name="T19" fmla="*/ 0 h 661"/>
                <a:gd name="T20" fmla="*/ 13 w 13"/>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661">
                  <a:moveTo>
                    <a:pt x="13" y="0"/>
                  </a:moveTo>
                  <a:lnTo>
                    <a:pt x="0" y="101"/>
                  </a:lnTo>
                  <a:lnTo>
                    <a:pt x="0" y="330"/>
                  </a:lnTo>
                  <a:lnTo>
                    <a:pt x="0" y="559"/>
                  </a:lnTo>
                  <a:lnTo>
                    <a:pt x="0" y="661"/>
                  </a:lnTo>
                  <a:lnTo>
                    <a:pt x="13" y="661"/>
                  </a:lnTo>
                  <a:lnTo>
                    <a:pt x="13" y="508"/>
                  </a:lnTo>
                  <a:lnTo>
                    <a:pt x="13" y="368"/>
                  </a:lnTo>
                  <a:lnTo>
                    <a:pt x="13" y="203"/>
                  </a:lnTo>
                  <a:lnTo>
                    <a:pt x="1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 name="Freeform 80"/>
            <p:cNvSpPr>
              <a:spLocks/>
            </p:cNvSpPr>
            <p:nvPr/>
          </p:nvSpPr>
          <p:spPr bwMode="auto">
            <a:xfrm>
              <a:off x="12594"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0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13" y="508"/>
                  </a:lnTo>
                  <a:lnTo>
                    <a:pt x="13" y="368"/>
                  </a:lnTo>
                  <a:lnTo>
                    <a:pt x="13" y="203"/>
                  </a:lnTo>
                  <a:lnTo>
                    <a:pt x="13" y="0"/>
                  </a:lnTo>
                  <a:lnTo>
                    <a:pt x="0"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81"/>
            <p:cNvSpPr>
              <a:spLocks/>
            </p:cNvSpPr>
            <p:nvPr/>
          </p:nvSpPr>
          <p:spPr bwMode="auto">
            <a:xfrm>
              <a:off x="12594"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0 w 13"/>
                <a:gd name="T13" fmla="*/ 661 h 661"/>
                <a:gd name="T14" fmla="*/ 0 w 13"/>
                <a:gd name="T15" fmla="*/ 661 h 661"/>
                <a:gd name="T16" fmla="*/ 13 w 13"/>
                <a:gd name="T17" fmla="*/ 661 h 661"/>
                <a:gd name="T18" fmla="*/ 0 w 13"/>
                <a:gd name="T19" fmla="*/ 508 h 661"/>
                <a:gd name="T20" fmla="*/ 0 w 13"/>
                <a:gd name="T21" fmla="*/ 368 h 661"/>
                <a:gd name="T22" fmla="*/ 0 w 13"/>
                <a:gd name="T23" fmla="*/ 203 h 661"/>
                <a:gd name="T24" fmla="*/ 13 w 13"/>
                <a:gd name="T25" fmla="*/ 0 h 661"/>
                <a:gd name="T26" fmla="*/ 0 w 13"/>
                <a:gd name="T27" fmla="*/ 0 h 661"/>
                <a:gd name="T28" fmla="*/ 0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0" y="508"/>
                  </a:lnTo>
                  <a:lnTo>
                    <a:pt x="0" y="368"/>
                  </a:lnTo>
                  <a:lnTo>
                    <a:pt x="0" y="203"/>
                  </a:lnTo>
                  <a:lnTo>
                    <a:pt x="13" y="0"/>
                  </a:lnTo>
                  <a:lnTo>
                    <a:pt x="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82"/>
            <p:cNvSpPr>
              <a:spLocks/>
            </p:cNvSpPr>
            <p:nvPr/>
          </p:nvSpPr>
          <p:spPr bwMode="auto">
            <a:xfrm>
              <a:off x="12581" y="8993"/>
              <a:ext cx="13" cy="661"/>
            </a:xfrm>
            <a:custGeom>
              <a:avLst/>
              <a:gdLst>
                <a:gd name="T0" fmla="*/ 13 w 13"/>
                <a:gd name="T1" fmla="*/ 0 h 661"/>
                <a:gd name="T2" fmla="*/ 0 w 13"/>
                <a:gd name="T3" fmla="*/ 101 h 661"/>
                <a:gd name="T4" fmla="*/ 0 w 13"/>
                <a:gd name="T5" fmla="*/ 330 h 661"/>
                <a:gd name="T6" fmla="*/ 0 w 13"/>
                <a:gd name="T7" fmla="*/ 559 h 661"/>
                <a:gd name="T8" fmla="*/ 13 w 13"/>
                <a:gd name="T9" fmla="*/ 661 h 661"/>
                <a:gd name="T10" fmla="*/ 13 w 13"/>
                <a:gd name="T11" fmla="*/ 661 h 661"/>
                <a:gd name="T12" fmla="*/ 13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13 w 13"/>
                <a:gd name="T31" fmla="*/ 0 h 661"/>
                <a:gd name="T32" fmla="*/ 13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13" y="0"/>
                  </a:moveTo>
                  <a:lnTo>
                    <a:pt x="0" y="101"/>
                  </a:lnTo>
                  <a:lnTo>
                    <a:pt x="0" y="330"/>
                  </a:lnTo>
                  <a:lnTo>
                    <a:pt x="0" y="559"/>
                  </a:lnTo>
                  <a:lnTo>
                    <a:pt x="13" y="661"/>
                  </a:lnTo>
                  <a:lnTo>
                    <a:pt x="13" y="508"/>
                  </a:lnTo>
                  <a:lnTo>
                    <a:pt x="13" y="368"/>
                  </a:lnTo>
                  <a:lnTo>
                    <a:pt x="13" y="203"/>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5" name="Freeform 83"/>
            <p:cNvSpPr>
              <a:spLocks/>
            </p:cNvSpPr>
            <p:nvPr/>
          </p:nvSpPr>
          <p:spPr bwMode="auto">
            <a:xfrm>
              <a:off x="12581"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13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13" y="508"/>
                  </a:lnTo>
                  <a:lnTo>
                    <a:pt x="13" y="368"/>
                  </a:lnTo>
                  <a:lnTo>
                    <a:pt x="13" y="203"/>
                  </a:lnTo>
                  <a:lnTo>
                    <a:pt x="13" y="0"/>
                  </a:lnTo>
                  <a:lnTo>
                    <a:pt x="0"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6" name="Freeform 84"/>
            <p:cNvSpPr>
              <a:spLocks/>
            </p:cNvSpPr>
            <p:nvPr/>
          </p:nvSpPr>
          <p:spPr bwMode="auto">
            <a:xfrm>
              <a:off x="12581" y="8980"/>
              <a:ext cx="13" cy="674"/>
            </a:xfrm>
            <a:custGeom>
              <a:avLst/>
              <a:gdLst>
                <a:gd name="T0" fmla="*/ 0 w 13"/>
                <a:gd name="T1" fmla="*/ 0 h 674"/>
                <a:gd name="T2" fmla="*/ 0 w 13"/>
                <a:gd name="T3" fmla="*/ 114 h 674"/>
                <a:gd name="T4" fmla="*/ 0 w 13"/>
                <a:gd name="T5" fmla="*/ 330 h 674"/>
                <a:gd name="T6" fmla="*/ 0 w 13"/>
                <a:gd name="T7" fmla="*/ 559 h 674"/>
                <a:gd name="T8" fmla="*/ 0 w 13"/>
                <a:gd name="T9" fmla="*/ 674 h 674"/>
                <a:gd name="T10" fmla="*/ 0 w 13"/>
                <a:gd name="T11" fmla="*/ 674 h 674"/>
                <a:gd name="T12" fmla="*/ 0 w 13"/>
                <a:gd name="T13" fmla="*/ 674 h 674"/>
                <a:gd name="T14" fmla="*/ 0 w 13"/>
                <a:gd name="T15" fmla="*/ 674 h 674"/>
                <a:gd name="T16" fmla="*/ 13 w 13"/>
                <a:gd name="T17" fmla="*/ 674 h 674"/>
                <a:gd name="T18" fmla="*/ 0 w 13"/>
                <a:gd name="T19" fmla="*/ 521 h 674"/>
                <a:gd name="T20" fmla="*/ 0 w 13"/>
                <a:gd name="T21" fmla="*/ 369 h 674"/>
                <a:gd name="T22" fmla="*/ 0 w 13"/>
                <a:gd name="T23" fmla="*/ 216 h 674"/>
                <a:gd name="T24" fmla="*/ 13 w 13"/>
                <a:gd name="T25" fmla="*/ 13 h 674"/>
                <a:gd name="T26" fmla="*/ 0 w 13"/>
                <a:gd name="T27" fmla="*/ 13 h 674"/>
                <a:gd name="T28" fmla="*/ 0 w 13"/>
                <a:gd name="T29" fmla="*/ 13 h 674"/>
                <a:gd name="T30" fmla="*/ 0 w 13"/>
                <a:gd name="T31" fmla="*/ 13 h 674"/>
                <a:gd name="T32" fmla="*/ 0 w 13"/>
                <a:gd name="T33" fmla="*/ 0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74">
                  <a:moveTo>
                    <a:pt x="0" y="0"/>
                  </a:moveTo>
                  <a:lnTo>
                    <a:pt x="0" y="114"/>
                  </a:lnTo>
                  <a:lnTo>
                    <a:pt x="0" y="330"/>
                  </a:lnTo>
                  <a:lnTo>
                    <a:pt x="0" y="559"/>
                  </a:lnTo>
                  <a:lnTo>
                    <a:pt x="0" y="674"/>
                  </a:lnTo>
                  <a:lnTo>
                    <a:pt x="13" y="674"/>
                  </a:lnTo>
                  <a:lnTo>
                    <a:pt x="0" y="521"/>
                  </a:lnTo>
                  <a:lnTo>
                    <a:pt x="0" y="369"/>
                  </a:lnTo>
                  <a:lnTo>
                    <a:pt x="0" y="216"/>
                  </a:lnTo>
                  <a:lnTo>
                    <a:pt x="13" y="13"/>
                  </a:lnTo>
                  <a:lnTo>
                    <a:pt x="0" y="13"/>
                  </a:lnTo>
                  <a:lnTo>
                    <a:pt x="0"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 name="Freeform 85"/>
            <p:cNvSpPr>
              <a:spLocks/>
            </p:cNvSpPr>
            <p:nvPr/>
          </p:nvSpPr>
          <p:spPr bwMode="auto">
            <a:xfrm>
              <a:off x="12568" y="8980"/>
              <a:ext cx="13" cy="674"/>
            </a:xfrm>
            <a:custGeom>
              <a:avLst/>
              <a:gdLst>
                <a:gd name="T0" fmla="*/ 13 w 13"/>
                <a:gd name="T1" fmla="*/ 0 h 674"/>
                <a:gd name="T2" fmla="*/ 13 w 13"/>
                <a:gd name="T3" fmla="*/ 114 h 674"/>
                <a:gd name="T4" fmla="*/ 0 w 13"/>
                <a:gd name="T5" fmla="*/ 330 h 674"/>
                <a:gd name="T6" fmla="*/ 0 w 13"/>
                <a:gd name="T7" fmla="*/ 559 h 674"/>
                <a:gd name="T8" fmla="*/ 13 w 13"/>
                <a:gd name="T9" fmla="*/ 674 h 674"/>
                <a:gd name="T10" fmla="*/ 13 w 13"/>
                <a:gd name="T11" fmla="*/ 674 h 674"/>
                <a:gd name="T12" fmla="*/ 13 w 13"/>
                <a:gd name="T13" fmla="*/ 674 h 674"/>
                <a:gd name="T14" fmla="*/ 13 w 13"/>
                <a:gd name="T15" fmla="*/ 674 h 674"/>
                <a:gd name="T16" fmla="*/ 13 w 13"/>
                <a:gd name="T17" fmla="*/ 661 h 674"/>
                <a:gd name="T18" fmla="*/ 13 w 13"/>
                <a:gd name="T19" fmla="*/ 521 h 674"/>
                <a:gd name="T20" fmla="*/ 13 w 13"/>
                <a:gd name="T21" fmla="*/ 369 h 674"/>
                <a:gd name="T22" fmla="*/ 13 w 13"/>
                <a:gd name="T23" fmla="*/ 216 h 674"/>
                <a:gd name="T24" fmla="*/ 13 w 13"/>
                <a:gd name="T25" fmla="*/ 13 h 674"/>
                <a:gd name="T26" fmla="*/ 13 w 13"/>
                <a:gd name="T27" fmla="*/ 13 h 674"/>
                <a:gd name="T28" fmla="*/ 13 w 13"/>
                <a:gd name="T29" fmla="*/ 0 h 674"/>
                <a:gd name="T30" fmla="*/ 13 w 13"/>
                <a:gd name="T31" fmla="*/ 0 h 674"/>
                <a:gd name="T32" fmla="*/ 13 w 13"/>
                <a:gd name="T33" fmla="*/ 0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74">
                  <a:moveTo>
                    <a:pt x="13" y="0"/>
                  </a:moveTo>
                  <a:lnTo>
                    <a:pt x="13" y="114"/>
                  </a:lnTo>
                  <a:lnTo>
                    <a:pt x="0" y="330"/>
                  </a:lnTo>
                  <a:lnTo>
                    <a:pt x="0" y="559"/>
                  </a:lnTo>
                  <a:lnTo>
                    <a:pt x="13" y="674"/>
                  </a:lnTo>
                  <a:lnTo>
                    <a:pt x="13" y="661"/>
                  </a:lnTo>
                  <a:lnTo>
                    <a:pt x="13" y="521"/>
                  </a:lnTo>
                  <a:lnTo>
                    <a:pt x="13" y="369"/>
                  </a:lnTo>
                  <a:lnTo>
                    <a:pt x="13" y="216"/>
                  </a:lnTo>
                  <a:lnTo>
                    <a:pt x="13" y="13"/>
                  </a:lnTo>
                  <a:lnTo>
                    <a:pt x="13"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8" name="Freeform 86"/>
            <p:cNvSpPr>
              <a:spLocks/>
            </p:cNvSpPr>
            <p:nvPr/>
          </p:nvSpPr>
          <p:spPr bwMode="auto">
            <a:xfrm>
              <a:off x="12568" y="8980"/>
              <a:ext cx="13" cy="661"/>
            </a:xfrm>
            <a:custGeom>
              <a:avLst/>
              <a:gdLst>
                <a:gd name="T0" fmla="*/ 0 w 13"/>
                <a:gd name="T1" fmla="*/ 0 h 661"/>
                <a:gd name="T2" fmla="*/ 0 w 13"/>
                <a:gd name="T3" fmla="*/ 102 h 661"/>
                <a:gd name="T4" fmla="*/ 0 w 13"/>
                <a:gd name="T5" fmla="*/ 330 h 661"/>
                <a:gd name="T6" fmla="*/ 0 w 13"/>
                <a:gd name="T7" fmla="*/ 559 h 661"/>
                <a:gd name="T8" fmla="*/ 0 w 13"/>
                <a:gd name="T9" fmla="*/ 661 h 661"/>
                <a:gd name="T10" fmla="*/ 0 w 13"/>
                <a:gd name="T11" fmla="*/ 661 h 661"/>
                <a:gd name="T12" fmla="*/ 13 w 13"/>
                <a:gd name="T13" fmla="*/ 661 h 661"/>
                <a:gd name="T14" fmla="*/ 13 w 13"/>
                <a:gd name="T15" fmla="*/ 661 h 661"/>
                <a:gd name="T16" fmla="*/ 13 w 13"/>
                <a:gd name="T17" fmla="*/ 661 h 661"/>
                <a:gd name="T18" fmla="*/ 13 w 13"/>
                <a:gd name="T19" fmla="*/ 521 h 661"/>
                <a:gd name="T20" fmla="*/ 13 w 13"/>
                <a:gd name="T21" fmla="*/ 369 h 661"/>
                <a:gd name="T22" fmla="*/ 13 w 13"/>
                <a:gd name="T23" fmla="*/ 216 h 661"/>
                <a:gd name="T24" fmla="*/ 13 w 13"/>
                <a:gd name="T25" fmla="*/ 13 h 661"/>
                <a:gd name="T26" fmla="*/ 13 w 13"/>
                <a:gd name="T27" fmla="*/ 0 h 661"/>
                <a:gd name="T28" fmla="*/ 13 w 13"/>
                <a:gd name="T29" fmla="*/ 0 h 661"/>
                <a:gd name="T30" fmla="*/ 13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2"/>
                  </a:lnTo>
                  <a:lnTo>
                    <a:pt x="0" y="330"/>
                  </a:lnTo>
                  <a:lnTo>
                    <a:pt x="0" y="559"/>
                  </a:lnTo>
                  <a:lnTo>
                    <a:pt x="0" y="661"/>
                  </a:lnTo>
                  <a:lnTo>
                    <a:pt x="13" y="661"/>
                  </a:lnTo>
                  <a:lnTo>
                    <a:pt x="13" y="521"/>
                  </a:lnTo>
                  <a:lnTo>
                    <a:pt x="13" y="369"/>
                  </a:lnTo>
                  <a:lnTo>
                    <a:pt x="13" y="216"/>
                  </a:lnTo>
                  <a:lnTo>
                    <a:pt x="13" y="13"/>
                  </a:lnTo>
                  <a:lnTo>
                    <a:pt x="13" y="0"/>
                  </a:lnTo>
                  <a:lnTo>
                    <a:pt x="0"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 name="Freeform 87"/>
            <p:cNvSpPr>
              <a:spLocks/>
            </p:cNvSpPr>
            <p:nvPr/>
          </p:nvSpPr>
          <p:spPr bwMode="auto">
            <a:xfrm>
              <a:off x="12568" y="8980"/>
              <a:ext cx="13" cy="661"/>
            </a:xfrm>
            <a:custGeom>
              <a:avLst/>
              <a:gdLst>
                <a:gd name="T0" fmla="*/ 0 w 13"/>
                <a:gd name="T1" fmla="*/ 0 h 661"/>
                <a:gd name="T2" fmla="*/ 0 w 13"/>
                <a:gd name="T3" fmla="*/ 102 h 661"/>
                <a:gd name="T4" fmla="*/ 0 w 13"/>
                <a:gd name="T5" fmla="*/ 330 h 661"/>
                <a:gd name="T6" fmla="*/ 0 w 13"/>
                <a:gd name="T7" fmla="*/ 559 h 661"/>
                <a:gd name="T8" fmla="*/ 0 w 13"/>
                <a:gd name="T9" fmla="*/ 661 h 661"/>
                <a:gd name="T10" fmla="*/ 0 w 13"/>
                <a:gd name="T11" fmla="*/ 661 h 661"/>
                <a:gd name="T12" fmla="*/ 0 w 13"/>
                <a:gd name="T13" fmla="*/ 661 h 661"/>
                <a:gd name="T14" fmla="*/ 13 w 13"/>
                <a:gd name="T15" fmla="*/ 661 h 661"/>
                <a:gd name="T16" fmla="*/ 13 w 13"/>
                <a:gd name="T17" fmla="*/ 661 h 661"/>
                <a:gd name="T18" fmla="*/ 0 w 13"/>
                <a:gd name="T19" fmla="*/ 521 h 661"/>
                <a:gd name="T20" fmla="*/ 0 w 13"/>
                <a:gd name="T21" fmla="*/ 369 h 661"/>
                <a:gd name="T22" fmla="*/ 13 w 13"/>
                <a:gd name="T23" fmla="*/ 216 h 661"/>
                <a:gd name="T24" fmla="*/ 13 w 13"/>
                <a:gd name="T25" fmla="*/ 13 h 661"/>
                <a:gd name="T26" fmla="*/ 13 w 13"/>
                <a:gd name="T27" fmla="*/ 0 h 661"/>
                <a:gd name="T28" fmla="*/ 0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2"/>
                  </a:lnTo>
                  <a:lnTo>
                    <a:pt x="0" y="330"/>
                  </a:lnTo>
                  <a:lnTo>
                    <a:pt x="0" y="559"/>
                  </a:lnTo>
                  <a:lnTo>
                    <a:pt x="0" y="661"/>
                  </a:lnTo>
                  <a:lnTo>
                    <a:pt x="13" y="661"/>
                  </a:lnTo>
                  <a:lnTo>
                    <a:pt x="0" y="521"/>
                  </a:lnTo>
                  <a:lnTo>
                    <a:pt x="0" y="369"/>
                  </a:lnTo>
                  <a:lnTo>
                    <a:pt x="13" y="216"/>
                  </a:lnTo>
                  <a:lnTo>
                    <a:pt x="13" y="13"/>
                  </a:lnTo>
                  <a:lnTo>
                    <a:pt x="13" y="0"/>
                  </a:lnTo>
                  <a:lnTo>
                    <a:pt x="0"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0" name="Freeform 88"/>
            <p:cNvSpPr>
              <a:spLocks/>
            </p:cNvSpPr>
            <p:nvPr/>
          </p:nvSpPr>
          <p:spPr bwMode="auto">
            <a:xfrm>
              <a:off x="12568" y="8980"/>
              <a:ext cx="1" cy="661"/>
            </a:xfrm>
            <a:custGeom>
              <a:avLst/>
              <a:gdLst>
                <a:gd name="T0" fmla="*/ 0 w 1"/>
                <a:gd name="T1" fmla="*/ 0 h 661"/>
                <a:gd name="T2" fmla="*/ 0 w 1"/>
                <a:gd name="T3" fmla="*/ 102 h 661"/>
                <a:gd name="T4" fmla="*/ 0 w 1"/>
                <a:gd name="T5" fmla="*/ 330 h 661"/>
                <a:gd name="T6" fmla="*/ 0 w 1"/>
                <a:gd name="T7" fmla="*/ 559 h 661"/>
                <a:gd name="T8" fmla="*/ 0 w 1"/>
                <a:gd name="T9" fmla="*/ 661 h 661"/>
                <a:gd name="T10" fmla="*/ 0 w 1"/>
                <a:gd name="T11" fmla="*/ 661 h 661"/>
                <a:gd name="T12" fmla="*/ 0 w 1"/>
                <a:gd name="T13" fmla="*/ 661 h 661"/>
                <a:gd name="T14" fmla="*/ 0 w 1"/>
                <a:gd name="T15" fmla="*/ 661 h 661"/>
                <a:gd name="T16" fmla="*/ 0 w 1"/>
                <a:gd name="T17" fmla="*/ 661 h 661"/>
                <a:gd name="T18" fmla="*/ 0 w 1"/>
                <a:gd name="T19" fmla="*/ 521 h 661"/>
                <a:gd name="T20" fmla="*/ 0 w 1"/>
                <a:gd name="T21" fmla="*/ 369 h 661"/>
                <a:gd name="T22" fmla="*/ 0 w 1"/>
                <a:gd name="T23" fmla="*/ 203 h 661"/>
                <a:gd name="T24" fmla="*/ 0 w 1"/>
                <a:gd name="T25" fmla="*/ 0 h 661"/>
                <a:gd name="T26" fmla="*/ 0 w 1"/>
                <a:gd name="T27" fmla="*/ 0 h 661"/>
                <a:gd name="T28" fmla="*/ 0 w 1"/>
                <a:gd name="T29" fmla="*/ 0 h 661"/>
                <a:gd name="T30" fmla="*/ 0 w 1"/>
                <a:gd name="T31" fmla="*/ 0 h 661"/>
                <a:gd name="T32" fmla="*/ 0 w 1"/>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61">
                  <a:moveTo>
                    <a:pt x="0" y="0"/>
                  </a:moveTo>
                  <a:lnTo>
                    <a:pt x="0" y="102"/>
                  </a:lnTo>
                  <a:lnTo>
                    <a:pt x="0" y="330"/>
                  </a:lnTo>
                  <a:lnTo>
                    <a:pt x="0" y="559"/>
                  </a:lnTo>
                  <a:lnTo>
                    <a:pt x="0" y="661"/>
                  </a:lnTo>
                  <a:lnTo>
                    <a:pt x="0" y="521"/>
                  </a:lnTo>
                  <a:lnTo>
                    <a:pt x="0" y="369"/>
                  </a:lnTo>
                  <a:lnTo>
                    <a:pt x="0" y="203"/>
                  </a:lnTo>
                  <a:lnTo>
                    <a:pt x="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1" name="Freeform 89"/>
            <p:cNvSpPr>
              <a:spLocks/>
            </p:cNvSpPr>
            <p:nvPr/>
          </p:nvSpPr>
          <p:spPr bwMode="auto">
            <a:xfrm>
              <a:off x="12556" y="8980"/>
              <a:ext cx="12" cy="661"/>
            </a:xfrm>
            <a:custGeom>
              <a:avLst/>
              <a:gdLst>
                <a:gd name="T0" fmla="*/ 12 w 12"/>
                <a:gd name="T1" fmla="*/ 0 h 661"/>
                <a:gd name="T2" fmla="*/ 0 w 12"/>
                <a:gd name="T3" fmla="*/ 102 h 661"/>
                <a:gd name="T4" fmla="*/ 0 w 12"/>
                <a:gd name="T5" fmla="*/ 330 h 661"/>
                <a:gd name="T6" fmla="*/ 0 w 12"/>
                <a:gd name="T7" fmla="*/ 559 h 661"/>
                <a:gd name="T8" fmla="*/ 0 w 12"/>
                <a:gd name="T9" fmla="*/ 661 h 661"/>
                <a:gd name="T10" fmla="*/ 12 w 12"/>
                <a:gd name="T11" fmla="*/ 661 h 661"/>
                <a:gd name="T12" fmla="*/ 12 w 12"/>
                <a:gd name="T13" fmla="*/ 661 h 661"/>
                <a:gd name="T14" fmla="*/ 12 w 12"/>
                <a:gd name="T15" fmla="*/ 661 h 661"/>
                <a:gd name="T16" fmla="*/ 12 w 12"/>
                <a:gd name="T17" fmla="*/ 661 h 661"/>
                <a:gd name="T18" fmla="*/ 12 w 12"/>
                <a:gd name="T19" fmla="*/ 509 h 661"/>
                <a:gd name="T20" fmla="*/ 12 w 12"/>
                <a:gd name="T21" fmla="*/ 369 h 661"/>
                <a:gd name="T22" fmla="*/ 12 w 12"/>
                <a:gd name="T23" fmla="*/ 203 h 661"/>
                <a:gd name="T24" fmla="*/ 12 w 12"/>
                <a:gd name="T25" fmla="*/ 0 h 661"/>
                <a:gd name="T26" fmla="*/ 12 w 12"/>
                <a:gd name="T27" fmla="*/ 0 h 661"/>
                <a:gd name="T28" fmla="*/ 12 w 12"/>
                <a:gd name="T29" fmla="*/ 0 h 661"/>
                <a:gd name="T30" fmla="*/ 12 w 12"/>
                <a:gd name="T31" fmla="*/ 0 h 661"/>
                <a:gd name="T32" fmla="*/ 12 w 12"/>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661">
                  <a:moveTo>
                    <a:pt x="12" y="0"/>
                  </a:moveTo>
                  <a:lnTo>
                    <a:pt x="0" y="102"/>
                  </a:lnTo>
                  <a:lnTo>
                    <a:pt x="0" y="330"/>
                  </a:lnTo>
                  <a:lnTo>
                    <a:pt x="0" y="559"/>
                  </a:lnTo>
                  <a:lnTo>
                    <a:pt x="0" y="661"/>
                  </a:lnTo>
                  <a:lnTo>
                    <a:pt x="12" y="661"/>
                  </a:lnTo>
                  <a:lnTo>
                    <a:pt x="12" y="509"/>
                  </a:lnTo>
                  <a:lnTo>
                    <a:pt x="12" y="369"/>
                  </a:lnTo>
                  <a:lnTo>
                    <a:pt x="12" y="203"/>
                  </a:lnTo>
                  <a:lnTo>
                    <a:pt x="12"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 name="Freeform 90"/>
            <p:cNvSpPr>
              <a:spLocks/>
            </p:cNvSpPr>
            <p:nvPr/>
          </p:nvSpPr>
          <p:spPr bwMode="auto">
            <a:xfrm>
              <a:off x="12556" y="8980"/>
              <a:ext cx="12" cy="661"/>
            </a:xfrm>
            <a:custGeom>
              <a:avLst/>
              <a:gdLst>
                <a:gd name="T0" fmla="*/ 0 w 12"/>
                <a:gd name="T1" fmla="*/ 0 h 661"/>
                <a:gd name="T2" fmla="*/ 0 w 12"/>
                <a:gd name="T3" fmla="*/ 102 h 661"/>
                <a:gd name="T4" fmla="*/ 0 w 12"/>
                <a:gd name="T5" fmla="*/ 330 h 661"/>
                <a:gd name="T6" fmla="*/ 0 w 12"/>
                <a:gd name="T7" fmla="*/ 559 h 661"/>
                <a:gd name="T8" fmla="*/ 0 w 12"/>
                <a:gd name="T9" fmla="*/ 661 h 661"/>
                <a:gd name="T10" fmla="*/ 12 w 12"/>
                <a:gd name="T11" fmla="*/ 661 h 661"/>
                <a:gd name="T12" fmla="*/ 12 w 12"/>
                <a:gd name="T13" fmla="*/ 509 h 661"/>
                <a:gd name="T14" fmla="*/ 12 w 12"/>
                <a:gd name="T15" fmla="*/ 369 h 661"/>
                <a:gd name="T16" fmla="*/ 12 w 12"/>
                <a:gd name="T17" fmla="*/ 203 h 661"/>
                <a:gd name="T18" fmla="*/ 12 w 12"/>
                <a:gd name="T19" fmla="*/ 0 h 661"/>
                <a:gd name="T20" fmla="*/ 0 w 12"/>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61">
                  <a:moveTo>
                    <a:pt x="0" y="0"/>
                  </a:moveTo>
                  <a:lnTo>
                    <a:pt x="0" y="102"/>
                  </a:lnTo>
                  <a:lnTo>
                    <a:pt x="0" y="330"/>
                  </a:lnTo>
                  <a:lnTo>
                    <a:pt x="0" y="559"/>
                  </a:lnTo>
                  <a:lnTo>
                    <a:pt x="0" y="661"/>
                  </a:lnTo>
                  <a:lnTo>
                    <a:pt x="12" y="661"/>
                  </a:lnTo>
                  <a:lnTo>
                    <a:pt x="12" y="509"/>
                  </a:lnTo>
                  <a:lnTo>
                    <a:pt x="12" y="369"/>
                  </a:lnTo>
                  <a:lnTo>
                    <a:pt x="12" y="203"/>
                  </a:lnTo>
                  <a:lnTo>
                    <a:pt x="12" y="0"/>
                  </a:lnTo>
                  <a:lnTo>
                    <a:pt x="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 name="Freeform 91"/>
            <p:cNvSpPr>
              <a:spLocks/>
            </p:cNvSpPr>
            <p:nvPr/>
          </p:nvSpPr>
          <p:spPr bwMode="auto">
            <a:xfrm>
              <a:off x="12607" y="8993"/>
              <a:ext cx="12" cy="661"/>
            </a:xfrm>
            <a:custGeom>
              <a:avLst/>
              <a:gdLst>
                <a:gd name="T0" fmla="*/ 0 w 12"/>
                <a:gd name="T1" fmla="*/ 0 h 661"/>
                <a:gd name="T2" fmla="*/ 0 w 12"/>
                <a:gd name="T3" fmla="*/ 101 h 661"/>
                <a:gd name="T4" fmla="*/ 0 w 12"/>
                <a:gd name="T5" fmla="*/ 330 h 661"/>
                <a:gd name="T6" fmla="*/ 0 w 12"/>
                <a:gd name="T7" fmla="*/ 559 h 661"/>
                <a:gd name="T8" fmla="*/ 0 w 12"/>
                <a:gd name="T9" fmla="*/ 661 h 661"/>
                <a:gd name="T10" fmla="*/ 12 w 12"/>
                <a:gd name="T11" fmla="*/ 661 h 661"/>
                <a:gd name="T12" fmla="*/ 0 w 12"/>
                <a:gd name="T13" fmla="*/ 508 h 661"/>
                <a:gd name="T14" fmla="*/ 0 w 12"/>
                <a:gd name="T15" fmla="*/ 368 h 661"/>
                <a:gd name="T16" fmla="*/ 12 w 12"/>
                <a:gd name="T17" fmla="*/ 203 h 661"/>
                <a:gd name="T18" fmla="*/ 12 w 12"/>
                <a:gd name="T19" fmla="*/ 0 h 661"/>
                <a:gd name="T20" fmla="*/ 0 w 12"/>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61">
                  <a:moveTo>
                    <a:pt x="0" y="0"/>
                  </a:moveTo>
                  <a:lnTo>
                    <a:pt x="0" y="101"/>
                  </a:lnTo>
                  <a:lnTo>
                    <a:pt x="0" y="330"/>
                  </a:lnTo>
                  <a:lnTo>
                    <a:pt x="0" y="559"/>
                  </a:lnTo>
                  <a:lnTo>
                    <a:pt x="0" y="661"/>
                  </a:lnTo>
                  <a:lnTo>
                    <a:pt x="12" y="661"/>
                  </a:lnTo>
                  <a:lnTo>
                    <a:pt x="0" y="508"/>
                  </a:lnTo>
                  <a:lnTo>
                    <a:pt x="0" y="368"/>
                  </a:lnTo>
                  <a:lnTo>
                    <a:pt x="12" y="203"/>
                  </a:lnTo>
                  <a:lnTo>
                    <a:pt x="12" y="0"/>
                  </a:lnTo>
                  <a:lnTo>
                    <a:pt x="0"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 name="Freeform 92"/>
            <p:cNvSpPr>
              <a:spLocks/>
            </p:cNvSpPr>
            <p:nvPr/>
          </p:nvSpPr>
          <p:spPr bwMode="auto">
            <a:xfrm>
              <a:off x="11830" y="9107"/>
              <a:ext cx="153" cy="661"/>
            </a:xfrm>
            <a:custGeom>
              <a:avLst/>
              <a:gdLst>
                <a:gd name="T0" fmla="*/ 0 w 153"/>
                <a:gd name="T1" fmla="*/ 13 h 661"/>
                <a:gd name="T2" fmla="*/ 153 w 153"/>
                <a:gd name="T3" fmla="*/ 0 h 661"/>
                <a:gd name="T4" fmla="*/ 153 w 153"/>
                <a:gd name="T5" fmla="*/ 649 h 661"/>
                <a:gd name="T6" fmla="*/ 153 w 153"/>
                <a:gd name="T7" fmla="*/ 661 h 661"/>
                <a:gd name="T8" fmla="*/ 38 w 153"/>
                <a:gd name="T9" fmla="*/ 661 h 661"/>
                <a:gd name="T10" fmla="*/ 38 w 153"/>
                <a:gd name="T11" fmla="*/ 636 h 661"/>
                <a:gd name="T12" fmla="*/ 13 w 153"/>
                <a:gd name="T13" fmla="*/ 636 h 661"/>
                <a:gd name="T14" fmla="*/ 0 w 153"/>
                <a:gd name="T15" fmla="*/ 13 h 6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661">
                  <a:moveTo>
                    <a:pt x="0" y="13"/>
                  </a:moveTo>
                  <a:lnTo>
                    <a:pt x="153" y="0"/>
                  </a:lnTo>
                  <a:lnTo>
                    <a:pt x="153" y="649"/>
                  </a:lnTo>
                  <a:lnTo>
                    <a:pt x="153" y="661"/>
                  </a:lnTo>
                  <a:lnTo>
                    <a:pt x="38" y="661"/>
                  </a:lnTo>
                  <a:lnTo>
                    <a:pt x="38" y="636"/>
                  </a:lnTo>
                  <a:lnTo>
                    <a:pt x="13" y="636"/>
                  </a:lnTo>
                  <a:lnTo>
                    <a:pt x="0" y="1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 name="Freeform 93"/>
            <p:cNvSpPr>
              <a:spLocks/>
            </p:cNvSpPr>
            <p:nvPr/>
          </p:nvSpPr>
          <p:spPr bwMode="auto">
            <a:xfrm>
              <a:off x="11830" y="9107"/>
              <a:ext cx="153" cy="611"/>
            </a:xfrm>
            <a:custGeom>
              <a:avLst/>
              <a:gdLst>
                <a:gd name="T0" fmla="*/ 0 w 153"/>
                <a:gd name="T1" fmla="*/ 13 h 611"/>
                <a:gd name="T2" fmla="*/ 13 w 153"/>
                <a:gd name="T3" fmla="*/ 13 h 611"/>
                <a:gd name="T4" fmla="*/ 25 w 153"/>
                <a:gd name="T5" fmla="*/ 13 h 611"/>
                <a:gd name="T6" fmla="*/ 38 w 153"/>
                <a:gd name="T7" fmla="*/ 13 h 611"/>
                <a:gd name="T8" fmla="*/ 38 w 153"/>
                <a:gd name="T9" fmla="*/ 13 h 611"/>
                <a:gd name="T10" fmla="*/ 51 w 153"/>
                <a:gd name="T11" fmla="*/ 13 h 611"/>
                <a:gd name="T12" fmla="*/ 64 w 153"/>
                <a:gd name="T13" fmla="*/ 13 h 611"/>
                <a:gd name="T14" fmla="*/ 76 w 153"/>
                <a:gd name="T15" fmla="*/ 13 h 611"/>
                <a:gd name="T16" fmla="*/ 76 w 153"/>
                <a:gd name="T17" fmla="*/ 0 h 611"/>
                <a:gd name="T18" fmla="*/ 89 w 153"/>
                <a:gd name="T19" fmla="*/ 0 h 611"/>
                <a:gd name="T20" fmla="*/ 102 w 153"/>
                <a:gd name="T21" fmla="*/ 0 h 611"/>
                <a:gd name="T22" fmla="*/ 114 w 153"/>
                <a:gd name="T23" fmla="*/ 0 h 611"/>
                <a:gd name="T24" fmla="*/ 114 w 153"/>
                <a:gd name="T25" fmla="*/ 0 h 611"/>
                <a:gd name="T26" fmla="*/ 127 w 153"/>
                <a:gd name="T27" fmla="*/ 0 h 611"/>
                <a:gd name="T28" fmla="*/ 140 w 153"/>
                <a:gd name="T29" fmla="*/ 0 h 611"/>
                <a:gd name="T30" fmla="*/ 153 w 153"/>
                <a:gd name="T31" fmla="*/ 0 h 611"/>
                <a:gd name="T32" fmla="*/ 153 w 153"/>
                <a:gd name="T33" fmla="*/ 0 h 611"/>
                <a:gd name="T34" fmla="*/ 153 w 153"/>
                <a:gd name="T35" fmla="*/ 153 h 611"/>
                <a:gd name="T36" fmla="*/ 153 w 153"/>
                <a:gd name="T37" fmla="*/ 305 h 611"/>
                <a:gd name="T38" fmla="*/ 153 w 153"/>
                <a:gd name="T39" fmla="*/ 458 h 611"/>
                <a:gd name="T40" fmla="*/ 153 w 153"/>
                <a:gd name="T41" fmla="*/ 598 h 611"/>
                <a:gd name="T42" fmla="*/ 153 w 153"/>
                <a:gd name="T43" fmla="*/ 611 h 611"/>
                <a:gd name="T44" fmla="*/ 153 w 153"/>
                <a:gd name="T45" fmla="*/ 611 h 611"/>
                <a:gd name="T46" fmla="*/ 153 w 153"/>
                <a:gd name="T47" fmla="*/ 611 h 611"/>
                <a:gd name="T48" fmla="*/ 153 w 153"/>
                <a:gd name="T49" fmla="*/ 611 h 611"/>
                <a:gd name="T50" fmla="*/ 153 w 153"/>
                <a:gd name="T51" fmla="*/ 611 h 611"/>
                <a:gd name="T52" fmla="*/ 140 w 153"/>
                <a:gd name="T53" fmla="*/ 611 h 611"/>
                <a:gd name="T54" fmla="*/ 140 w 153"/>
                <a:gd name="T55" fmla="*/ 611 h 611"/>
                <a:gd name="T56" fmla="*/ 127 w 153"/>
                <a:gd name="T57" fmla="*/ 611 h 611"/>
                <a:gd name="T58" fmla="*/ 114 w 153"/>
                <a:gd name="T59" fmla="*/ 611 h 611"/>
                <a:gd name="T60" fmla="*/ 114 w 153"/>
                <a:gd name="T61" fmla="*/ 611 h 611"/>
                <a:gd name="T62" fmla="*/ 102 w 153"/>
                <a:gd name="T63" fmla="*/ 611 h 611"/>
                <a:gd name="T64" fmla="*/ 102 w 153"/>
                <a:gd name="T65" fmla="*/ 611 h 611"/>
                <a:gd name="T66" fmla="*/ 89 w 153"/>
                <a:gd name="T67" fmla="*/ 611 h 611"/>
                <a:gd name="T68" fmla="*/ 76 w 153"/>
                <a:gd name="T69" fmla="*/ 611 h 611"/>
                <a:gd name="T70" fmla="*/ 76 w 153"/>
                <a:gd name="T71" fmla="*/ 611 h 611"/>
                <a:gd name="T72" fmla="*/ 64 w 153"/>
                <a:gd name="T73" fmla="*/ 611 h 611"/>
                <a:gd name="T74" fmla="*/ 64 w 153"/>
                <a:gd name="T75" fmla="*/ 611 h 611"/>
                <a:gd name="T76" fmla="*/ 51 w 153"/>
                <a:gd name="T77" fmla="*/ 611 h 611"/>
                <a:gd name="T78" fmla="*/ 38 w 153"/>
                <a:gd name="T79" fmla="*/ 611 h 611"/>
                <a:gd name="T80" fmla="*/ 38 w 153"/>
                <a:gd name="T81" fmla="*/ 611 h 611"/>
                <a:gd name="T82" fmla="*/ 38 w 153"/>
                <a:gd name="T83" fmla="*/ 611 h 611"/>
                <a:gd name="T84" fmla="*/ 38 w 153"/>
                <a:gd name="T85" fmla="*/ 598 h 611"/>
                <a:gd name="T86" fmla="*/ 38 w 153"/>
                <a:gd name="T87" fmla="*/ 598 h 611"/>
                <a:gd name="T88" fmla="*/ 38 w 153"/>
                <a:gd name="T89" fmla="*/ 585 h 611"/>
                <a:gd name="T90" fmla="*/ 25 w 153"/>
                <a:gd name="T91" fmla="*/ 585 h 611"/>
                <a:gd name="T92" fmla="*/ 25 w 153"/>
                <a:gd name="T93" fmla="*/ 585 h 611"/>
                <a:gd name="T94" fmla="*/ 25 w 153"/>
                <a:gd name="T95" fmla="*/ 585 h 611"/>
                <a:gd name="T96" fmla="*/ 25 w 153"/>
                <a:gd name="T97" fmla="*/ 585 h 611"/>
                <a:gd name="T98" fmla="*/ 13 w 153"/>
                <a:gd name="T99" fmla="*/ 585 h 611"/>
                <a:gd name="T100" fmla="*/ 13 w 153"/>
                <a:gd name="T101" fmla="*/ 585 h 611"/>
                <a:gd name="T102" fmla="*/ 13 w 153"/>
                <a:gd name="T103" fmla="*/ 585 h 611"/>
                <a:gd name="T104" fmla="*/ 13 w 153"/>
                <a:gd name="T105" fmla="*/ 585 h 611"/>
                <a:gd name="T106" fmla="*/ 13 w 153"/>
                <a:gd name="T107" fmla="*/ 445 h 611"/>
                <a:gd name="T108" fmla="*/ 13 w 153"/>
                <a:gd name="T109" fmla="*/ 305 h 611"/>
                <a:gd name="T110" fmla="*/ 13 w 153"/>
                <a:gd name="T111" fmla="*/ 153 h 611"/>
                <a:gd name="T112" fmla="*/ 0 w 153"/>
                <a:gd name="T113" fmla="*/ 13 h 6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61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53"/>
                  </a:lnTo>
                  <a:lnTo>
                    <a:pt x="153" y="305"/>
                  </a:lnTo>
                  <a:lnTo>
                    <a:pt x="153" y="458"/>
                  </a:lnTo>
                  <a:lnTo>
                    <a:pt x="153" y="598"/>
                  </a:lnTo>
                  <a:lnTo>
                    <a:pt x="153" y="611"/>
                  </a:lnTo>
                  <a:lnTo>
                    <a:pt x="140" y="611"/>
                  </a:lnTo>
                  <a:lnTo>
                    <a:pt x="127" y="611"/>
                  </a:lnTo>
                  <a:lnTo>
                    <a:pt x="114" y="611"/>
                  </a:lnTo>
                  <a:lnTo>
                    <a:pt x="102" y="611"/>
                  </a:lnTo>
                  <a:lnTo>
                    <a:pt x="89" y="611"/>
                  </a:lnTo>
                  <a:lnTo>
                    <a:pt x="76" y="611"/>
                  </a:lnTo>
                  <a:lnTo>
                    <a:pt x="64" y="611"/>
                  </a:lnTo>
                  <a:lnTo>
                    <a:pt x="51" y="611"/>
                  </a:lnTo>
                  <a:lnTo>
                    <a:pt x="38" y="611"/>
                  </a:lnTo>
                  <a:lnTo>
                    <a:pt x="38" y="598"/>
                  </a:lnTo>
                  <a:lnTo>
                    <a:pt x="38" y="585"/>
                  </a:lnTo>
                  <a:lnTo>
                    <a:pt x="25" y="585"/>
                  </a:lnTo>
                  <a:lnTo>
                    <a:pt x="13" y="585"/>
                  </a:lnTo>
                  <a:lnTo>
                    <a:pt x="13" y="445"/>
                  </a:lnTo>
                  <a:lnTo>
                    <a:pt x="13" y="305"/>
                  </a:lnTo>
                  <a:lnTo>
                    <a:pt x="13" y="153"/>
                  </a:lnTo>
                  <a:lnTo>
                    <a:pt x="0" y="13"/>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 name="Freeform 94"/>
            <p:cNvSpPr>
              <a:spLocks/>
            </p:cNvSpPr>
            <p:nvPr/>
          </p:nvSpPr>
          <p:spPr bwMode="auto">
            <a:xfrm>
              <a:off x="11830" y="9107"/>
              <a:ext cx="153" cy="572"/>
            </a:xfrm>
            <a:custGeom>
              <a:avLst/>
              <a:gdLst>
                <a:gd name="T0" fmla="*/ 0 w 153"/>
                <a:gd name="T1" fmla="*/ 13 h 572"/>
                <a:gd name="T2" fmla="*/ 13 w 153"/>
                <a:gd name="T3" fmla="*/ 13 h 572"/>
                <a:gd name="T4" fmla="*/ 25 w 153"/>
                <a:gd name="T5" fmla="*/ 13 h 572"/>
                <a:gd name="T6" fmla="*/ 38 w 153"/>
                <a:gd name="T7" fmla="*/ 13 h 572"/>
                <a:gd name="T8" fmla="*/ 38 w 153"/>
                <a:gd name="T9" fmla="*/ 13 h 572"/>
                <a:gd name="T10" fmla="*/ 51 w 153"/>
                <a:gd name="T11" fmla="*/ 13 h 572"/>
                <a:gd name="T12" fmla="*/ 64 w 153"/>
                <a:gd name="T13" fmla="*/ 13 h 572"/>
                <a:gd name="T14" fmla="*/ 76 w 153"/>
                <a:gd name="T15" fmla="*/ 13 h 572"/>
                <a:gd name="T16" fmla="*/ 76 w 153"/>
                <a:gd name="T17" fmla="*/ 0 h 572"/>
                <a:gd name="T18" fmla="*/ 89 w 153"/>
                <a:gd name="T19" fmla="*/ 0 h 572"/>
                <a:gd name="T20" fmla="*/ 102 w 153"/>
                <a:gd name="T21" fmla="*/ 0 h 572"/>
                <a:gd name="T22" fmla="*/ 114 w 153"/>
                <a:gd name="T23" fmla="*/ 0 h 572"/>
                <a:gd name="T24" fmla="*/ 114 w 153"/>
                <a:gd name="T25" fmla="*/ 0 h 572"/>
                <a:gd name="T26" fmla="*/ 127 w 153"/>
                <a:gd name="T27" fmla="*/ 0 h 572"/>
                <a:gd name="T28" fmla="*/ 140 w 153"/>
                <a:gd name="T29" fmla="*/ 0 h 572"/>
                <a:gd name="T30" fmla="*/ 153 w 153"/>
                <a:gd name="T31" fmla="*/ 0 h 572"/>
                <a:gd name="T32" fmla="*/ 153 w 153"/>
                <a:gd name="T33" fmla="*/ 0 h 572"/>
                <a:gd name="T34" fmla="*/ 153 w 153"/>
                <a:gd name="T35" fmla="*/ 140 h 572"/>
                <a:gd name="T36" fmla="*/ 153 w 153"/>
                <a:gd name="T37" fmla="*/ 280 h 572"/>
                <a:gd name="T38" fmla="*/ 153 w 153"/>
                <a:gd name="T39" fmla="*/ 420 h 572"/>
                <a:gd name="T40" fmla="*/ 153 w 153"/>
                <a:gd name="T41" fmla="*/ 560 h 572"/>
                <a:gd name="T42" fmla="*/ 153 w 153"/>
                <a:gd name="T43" fmla="*/ 560 h 572"/>
                <a:gd name="T44" fmla="*/ 153 w 153"/>
                <a:gd name="T45" fmla="*/ 560 h 572"/>
                <a:gd name="T46" fmla="*/ 153 w 153"/>
                <a:gd name="T47" fmla="*/ 560 h 572"/>
                <a:gd name="T48" fmla="*/ 153 w 153"/>
                <a:gd name="T49" fmla="*/ 572 h 572"/>
                <a:gd name="T50" fmla="*/ 153 w 153"/>
                <a:gd name="T51" fmla="*/ 572 h 572"/>
                <a:gd name="T52" fmla="*/ 140 w 153"/>
                <a:gd name="T53" fmla="*/ 572 h 572"/>
                <a:gd name="T54" fmla="*/ 140 w 153"/>
                <a:gd name="T55" fmla="*/ 572 h 572"/>
                <a:gd name="T56" fmla="*/ 127 w 153"/>
                <a:gd name="T57" fmla="*/ 572 h 572"/>
                <a:gd name="T58" fmla="*/ 114 w 153"/>
                <a:gd name="T59" fmla="*/ 572 h 572"/>
                <a:gd name="T60" fmla="*/ 114 w 153"/>
                <a:gd name="T61" fmla="*/ 572 h 572"/>
                <a:gd name="T62" fmla="*/ 102 w 153"/>
                <a:gd name="T63" fmla="*/ 572 h 572"/>
                <a:gd name="T64" fmla="*/ 102 w 153"/>
                <a:gd name="T65" fmla="*/ 560 h 572"/>
                <a:gd name="T66" fmla="*/ 89 w 153"/>
                <a:gd name="T67" fmla="*/ 560 h 572"/>
                <a:gd name="T68" fmla="*/ 76 w 153"/>
                <a:gd name="T69" fmla="*/ 560 h 572"/>
                <a:gd name="T70" fmla="*/ 76 w 153"/>
                <a:gd name="T71" fmla="*/ 560 h 572"/>
                <a:gd name="T72" fmla="*/ 64 w 153"/>
                <a:gd name="T73" fmla="*/ 560 h 572"/>
                <a:gd name="T74" fmla="*/ 64 w 153"/>
                <a:gd name="T75" fmla="*/ 560 h 572"/>
                <a:gd name="T76" fmla="*/ 51 w 153"/>
                <a:gd name="T77" fmla="*/ 560 h 572"/>
                <a:gd name="T78" fmla="*/ 38 w 153"/>
                <a:gd name="T79" fmla="*/ 560 h 572"/>
                <a:gd name="T80" fmla="*/ 38 w 153"/>
                <a:gd name="T81" fmla="*/ 560 h 572"/>
                <a:gd name="T82" fmla="*/ 38 w 153"/>
                <a:gd name="T83" fmla="*/ 560 h 572"/>
                <a:gd name="T84" fmla="*/ 38 w 153"/>
                <a:gd name="T85" fmla="*/ 560 h 572"/>
                <a:gd name="T86" fmla="*/ 38 w 153"/>
                <a:gd name="T87" fmla="*/ 547 h 572"/>
                <a:gd name="T88" fmla="*/ 38 w 153"/>
                <a:gd name="T89" fmla="*/ 547 h 572"/>
                <a:gd name="T90" fmla="*/ 25 w 153"/>
                <a:gd name="T91" fmla="*/ 547 h 572"/>
                <a:gd name="T92" fmla="*/ 25 w 153"/>
                <a:gd name="T93" fmla="*/ 547 h 572"/>
                <a:gd name="T94" fmla="*/ 25 w 153"/>
                <a:gd name="T95" fmla="*/ 547 h 572"/>
                <a:gd name="T96" fmla="*/ 25 w 153"/>
                <a:gd name="T97" fmla="*/ 547 h 572"/>
                <a:gd name="T98" fmla="*/ 13 w 153"/>
                <a:gd name="T99" fmla="*/ 547 h 572"/>
                <a:gd name="T100" fmla="*/ 13 w 153"/>
                <a:gd name="T101" fmla="*/ 547 h 572"/>
                <a:gd name="T102" fmla="*/ 13 w 153"/>
                <a:gd name="T103" fmla="*/ 547 h 572"/>
                <a:gd name="T104" fmla="*/ 13 w 153"/>
                <a:gd name="T105" fmla="*/ 547 h 572"/>
                <a:gd name="T106" fmla="*/ 13 w 153"/>
                <a:gd name="T107" fmla="*/ 407 h 572"/>
                <a:gd name="T108" fmla="*/ 13 w 153"/>
                <a:gd name="T109" fmla="*/ 280 h 572"/>
                <a:gd name="T110" fmla="*/ 13 w 153"/>
                <a:gd name="T111" fmla="*/ 140 h 572"/>
                <a:gd name="T112" fmla="*/ 0 w 153"/>
                <a:gd name="T113" fmla="*/ 13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572">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40"/>
                  </a:lnTo>
                  <a:lnTo>
                    <a:pt x="153" y="280"/>
                  </a:lnTo>
                  <a:lnTo>
                    <a:pt x="153" y="420"/>
                  </a:lnTo>
                  <a:lnTo>
                    <a:pt x="153" y="560"/>
                  </a:lnTo>
                  <a:lnTo>
                    <a:pt x="153" y="572"/>
                  </a:lnTo>
                  <a:lnTo>
                    <a:pt x="140" y="572"/>
                  </a:lnTo>
                  <a:lnTo>
                    <a:pt x="127" y="572"/>
                  </a:lnTo>
                  <a:lnTo>
                    <a:pt x="114" y="572"/>
                  </a:lnTo>
                  <a:lnTo>
                    <a:pt x="102" y="572"/>
                  </a:lnTo>
                  <a:lnTo>
                    <a:pt x="102" y="560"/>
                  </a:lnTo>
                  <a:lnTo>
                    <a:pt x="89" y="560"/>
                  </a:lnTo>
                  <a:lnTo>
                    <a:pt x="76" y="560"/>
                  </a:lnTo>
                  <a:lnTo>
                    <a:pt x="64" y="560"/>
                  </a:lnTo>
                  <a:lnTo>
                    <a:pt x="51" y="560"/>
                  </a:lnTo>
                  <a:lnTo>
                    <a:pt x="38" y="560"/>
                  </a:lnTo>
                  <a:lnTo>
                    <a:pt x="38" y="547"/>
                  </a:lnTo>
                  <a:lnTo>
                    <a:pt x="25" y="547"/>
                  </a:lnTo>
                  <a:lnTo>
                    <a:pt x="13" y="547"/>
                  </a:lnTo>
                  <a:lnTo>
                    <a:pt x="13" y="407"/>
                  </a:lnTo>
                  <a:lnTo>
                    <a:pt x="13" y="280"/>
                  </a:lnTo>
                  <a:lnTo>
                    <a:pt x="13" y="140"/>
                  </a:lnTo>
                  <a:lnTo>
                    <a:pt x="0" y="13"/>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7" name="Freeform 95"/>
            <p:cNvSpPr>
              <a:spLocks/>
            </p:cNvSpPr>
            <p:nvPr/>
          </p:nvSpPr>
          <p:spPr bwMode="auto">
            <a:xfrm>
              <a:off x="11830" y="9107"/>
              <a:ext cx="153" cy="521"/>
            </a:xfrm>
            <a:custGeom>
              <a:avLst/>
              <a:gdLst>
                <a:gd name="T0" fmla="*/ 0 w 153"/>
                <a:gd name="T1" fmla="*/ 13 h 521"/>
                <a:gd name="T2" fmla="*/ 13 w 153"/>
                <a:gd name="T3" fmla="*/ 13 h 521"/>
                <a:gd name="T4" fmla="*/ 25 w 153"/>
                <a:gd name="T5" fmla="*/ 13 h 521"/>
                <a:gd name="T6" fmla="*/ 38 w 153"/>
                <a:gd name="T7" fmla="*/ 13 h 521"/>
                <a:gd name="T8" fmla="*/ 38 w 153"/>
                <a:gd name="T9" fmla="*/ 13 h 521"/>
                <a:gd name="T10" fmla="*/ 51 w 153"/>
                <a:gd name="T11" fmla="*/ 13 h 521"/>
                <a:gd name="T12" fmla="*/ 64 w 153"/>
                <a:gd name="T13" fmla="*/ 13 h 521"/>
                <a:gd name="T14" fmla="*/ 76 w 153"/>
                <a:gd name="T15" fmla="*/ 13 h 521"/>
                <a:gd name="T16" fmla="*/ 76 w 153"/>
                <a:gd name="T17" fmla="*/ 0 h 521"/>
                <a:gd name="T18" fmla="*/ 89 w 153"/>
                <a:gd name="T19" fmla="*/ 0 h 521"/>
                <a:gd name="T20" fmla="*/ 102 w 153"/>
                <a:gd name="T21" fmla="*/ 0 h 521"/>
                <a:gd name="T22" fmla="*/ 114 w 153"/>
                <a:gd name="T23" fmla="*/ 0 h 521"/>
                <a:gd name="T24" fmla="*/ 114 w 153"/>
                <a:gd name="T25" fmla="*/ 0 h 521"/>
                <a:gd name="T26" fmla="*/ 127 w 153"/>
                <a:gd name="T27" fmla="*/ 0 h 521"/>
                <a:gd name="T28" fmla="*/ 140 w 153"/>
                <a:gd name="T29" fmla="*/ 0 h 521"/>
                <a:gd name="T30" fmla="*/ 153 w 153"/>
                <a:gd name="T31" fmla="*/ 0 h 521"/>
                <a:gd name="T32" fmla="*/ 153 w 153"/>
                <a:gd name="T33" fmla="*/ 0 h 521"/>
                <a:gd name="T34" fmla="*/ 153 w 153"/>
                <a:gd name="T35" fmla="*/ 127 h 521"/>
                <a:gd name="T36" fmla="*/ 153 w 153"/>
                <a:gd name="T37" fmla="*/ 254 h 521"/>
                <a:gd name="T38" fmla="*/ 153 w 153"/>
                <a:gd name="T39" fmla="*/ 382 h 521"/>
                <a:gd name="T40" fmla="*/ 153 w 153"/>
                <a:gd name="T41" fmla="*/ 509 h 521"/>
                <a:gd name="T42" fmla="*/ 153 w 153"/>
                <a:gd name="T43" fmla="*/ 509 h 521"/>
                <a:gd name="T44" fmla="*/ 153 w 153"/>
                <a:gd name="T45" fmla="*/ 509 h 521"/>
                <a:gd name="T46" fmla="*/ 153 w 153"/>
                <a:gd name="T47" fmla="*/ 521 h 521"/>
                <a:gd name="T48" fmla="*/ 153 w 153"/>
                <a:gd name="T49" fmla="*/ 521 h 521"/>
                <a:gd name="T50" fmla="*/ 153 w 153"/>
                <a:gd name="T51" fmla="*/ 521 h 521"/>
                <a:gd name="T52" fmla="*/ 140 w 153"/>
                <a:gd name="T53" fmla="*/ 521 h 521"/>
                <a:gd name="T54" fmla="*/ 140 w 153"/>
                <a:gd name="T55" fmla="*/ 521 h 521"/>
                <a:gd name="T56" fmla="*/ 127 w 153"/>
                <a:gd name="T57" fmla="*/ 521 h 521"/>
                <a:gd name="T58" fmla="*/ 114 w 153"/>
                <a:gd name="T59" fmla="*/ 521 h 521"/>
                <a:gd name="T60" fmla="*/ 114 w 153"/>
                <a:gd name="T61" fmla="*/ 521 h 521"/>
                <a:gd name="T62" fmla="*/ 102 w 153"/>
                <a:gd name="T63" fmla="*/ 521 h 521"/>
                <a:gd name="T64" fmla="*/ 102 w 153"/>
                <a:gd name="T65" fmla="*/ 521 h 521"/>
                <a:gd name="T66" fmla="*/ 89 w 153"/>
                <a:gd name="T67" fmla="*/ 521 h 521"/>
                <a:gd name="T68" fmla="*/ 76 w 153"/>
                <a:gd name="T69" fmla="*/ 521 h 521"/>
                <a:gd name="T70" fmla="*/ 76 w 153"/>
                <a:gd name="T71" fmla="*/ 521 h 521"/>
                <a:gd name="T72" fmla="*/ 64 w 153"/>
                <a:gd name="T73" fmla="*/ 521 h 521"/>
                <a:gd name="T74" fmla="*/ 64 w 153"/>
                <a:gd name="T75" fmla="*/ 521 h 521"/>
                <a:gd name="T76" fmla="*/ 51 w 153"/>
                <a:gd name="T77" fmla="*/ 521 h 521"/>
                <a:gd name="T78" fmla="*/ 38 w 153"/>
                <a:gd name="T79" fmla="*/ 521 h 521"/>
                <a:gd name="T80" fmla="*/ 38 w 153"/>
                <a:gd name="T81" fmla="*/ 521 h 521"/>
                <a:gd name="T82" fmla="*/ 38 w 153"/>
                <a:gd name="T83" fmla="*/ 509 h 521"/>
                <a:gd name="T84" fmla="*/ 38 w 153"/>
                <a:gd name="T85" fmla="*/ 509 h 521"/>
                <a:gd name="T86" fmla="*/ 38 w 153"/>
                <a:gd name="T87" fmla="*/ 509 h 521"/>
                <a:gd name="T88" fmla="*/ 38 w 153"/>
                <a:gd name="T89" fmla="*/ 496 h 521"/>
                <a:gd name="T90" fmla="*/ 25 w 153"/>
                <a:gd name="T91" fmla="*/ 496 h 521"/>
                <a:gd name="T92" fmla="*/ 25 w 153"/>
                <a:gd name="T93" fmla="*/ 496 h 521"/>
                <a:gd name="T94" fmla="*/ 25 w 153"/>
                <a:gd name="T95" fmla="*/ 496 h 521"/>
                <a:gd name="T96" fmla="*/ 25 w 153"/>
                <a:gd name="T97" fmla="*/ 496 h 521"/>
                <a:gd name="T98" fmla="*/ 13 w 153"/>
                <a:gd name="T99" fmla="*/ 496 h 521"/>
                <a:gd name="T100" fmla="*/ 13 w 153"/>
                <a:gd name="T101" fmla="*/ 496 h 521"/>
                <a:gd name="T102" fmla="*/ 13 w 153"/>
                <a:gd name="T103" fmla="*/ 496 h 521"/>
                <a:gd name="T104" fmla="*/ 13 w 153"/>
                <a:gd name="T105" fmla="*/ 496 h 521"/>
                <a:gd name="T106" fmla="*/ 13 w 153"/>
                <a:gd name="T107" fmla="*/ 369 h 521"/>
                <a:gd name="T108" fmla="*/ 13 w 153"/>
                <a:gd name="T109" fmla="*/ 254 h 521"/>
                <a:gd name="T110" fmla="*/ 13 w 153"/>
                <a:gd name="T111" fmla="*/ 127 h 521"/>
                <a:gd name="T112" fmla="*/ 0 w 153"/>
                <a:gd name="T113" fmla="*/ 13 h 5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52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27"/>
                  </a:lnTo>
                  <a:lnTo>
                    <a:pt x="153" y="254"/>
                  </a:lnTo>
                  <a:lnTo>
                    <a:pt x="153" y="382"/>
                  </a:lnTo>
                  <a:lnTo>
                    <a:pt x="153" y="509"/>
                  </a:lnTo>
                  <a:lnTo>
                    <a:pt x="153" y="521"/>
                  </a:lnTo>
                  <a:lnTo>
                    <a:pt x="140" y="521"/>
                  </a:lnTo>
                  <a:lnTo>
                    <a:pt x="127" y="521"/>
                  </a:lnTo>
                  <a:lnTo>
                    <a:pt x="114" y="521"/>
                  </a:lnTo>
                  <a:lnTo>
                    <a:pt x="102" y="521"/>
                  </a:lnTo>
                  <a:lnTo>
                    <a:pt x="89" y="521"/>
                  </a:lnTo>
                  <a:lnTo>
                    <a:pt x="76" y="521"/>
                  </a:lnTo>
                  <a:lnTo>
                    <a:pt x="64" y="521"/>
                  </a:lnTo>
                  <a:lnTo>
                    <a:pt x="51" y="521"/>
                  </a:lnTo>
                  <a:lnTo>
                    <a:pt x="38" y="521"/>
                  </a:lnTo>
                  <a:lnTo>
                    <a:pt x="38" y="509"/>
                  </a:lnTo>
                  <a:lnTo>
                    <a:pt x="38" y="496"/>
                  </a:lnTo>
                  <a:lnTo>
                    <a:pt x="25" y="496"/>
                  </a:lnTo>
                  <a:lnTo>
                    <a:pt x="13" y="496"/>
                  </a:lnTo>
                  <a:lnTo>
                    <a:pt x="13" y="369"/>
                  </a:lnTo>
                  <a:lnTo>
                    <a:pt x="13" y="254"/>
                  </a:lnTo>
                  <a:lnTo>
                    <a:pt x="13" y="127"/>
                  </a:lnTo>
                  <a:lnTo>
                    <a:pt x="0" y="13"/>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8" name="Freeform 96"/>
            <p:cNvSpPr>
              <a:spLocks/>
            </p:cNvSpPr>
            <p:nvPr/>
          </p:nvSpPr>
          <p:spPr bwMode="auto">
            <a:xfrm>
              <a:off x="11830" y="9107"/>
              <a:ext cx="153" cy="471"/>
            </a:xfrm>
            <a:custGeom>
              <a:avLst/>
              <a:gdLst>
                <a:gd name="T0" fmla="*/ 0 w 153"/>
                <a:gd name="T1" fmla="*/ 13 h 471"/>
                <a:gd name="T2" fmla="*/ 13 w 153"/>
                <a:gd name="T3" fmla="*/ 13 h 471"/>
                <a:gd name="T4" fmla="*/ 25 w 153"/>
                <a:gd name="T5" fmla="*/ 13 h 471"/>
                <a:gd name="T6" fmla="*/ 38 w 153"/>
                <a:gd name="T7" fmla="*/ 13 h 471"/>
                <a:gd name="T8" fmla="*/ 38 w 153"/>
                <a:gd name="T9" fmla="*/ 13 h 471"/>
                <a:gd name="T10" fmla="*/ 51 w 153"/>
                <a:gd name="T11" fmla="*/ 13 h 471"/>
                <a:gd name="T12" fmla="*/ 64 w 153"/>
                <a:gd name="T13" fmla="*/ 13 h 471"/>
                <a:gd name="T14" fmla="*/ 76 w 153"/>
                <a:gd name="T15" fmla="*/ 13 h 471"/>
                <a:gd name="T16" fmla="*/ 76 w 153"/>
                <a:gd name="T17" fmla="*/ 0 h 471"/>
                <a:gd name="T18" fmla="*/ 89 w 153"/>
                <a:gd name="T19" fmla="*/ 0 h 471"/>
                <a:gd name="T20" fmla="*/ 102 w 153"/>
                <a:gd name="T21" fmla="*/ 0 h 471"/>
                <a:gd name="T22" fmla="*/ 114 w 153"/>
                <a:gd name="T23" fmla="*/ 0 h 471"/>
                <a:gd name="T24" fmla="*/ 114 w 153"/>
                <a:gd name="T25" fmla="*/ 0 h 471"/>
                <a:gd name="T26" fmla="*/ 127 w 153"/>
                <a:gd name="T27" fmla="*/ 0 h 471"/>
                <a:gd name="T28" fmla="*/ 140 w 153"/>
                <a:gd name="T29" fmla="*/ 0 h 471"/>
                <a:gd name="T30" fmla="*/ 153 w 153"/>
                <a:gd name="T31" fmla="*/ 0 h 471"/>
                <a:gd name="T32" fmla="*/ 153 w 153"/>
                <a:gd name="T33" fmla="*/ 0 h 471"/>
                <a:gd name="T34" fmla="*/ 153 w 153"/>
                <a:gd name="T35" fmla="*/ 114 h 471"/>
                <a:gd name="T36" fmla="*/ 153 w 153"/>
                <a:gd name="T37" fmla="*/ 229 h 471"/>
                <a:gd name="T38" fmla="*/ 153 w 153"/>
                <a:gd name="T39" fmla="*/ 343 h 471"/>
                <a:gd name="T40" fmla="*/ 153 w 153"/>
                <a:gd name="T41" fmla="*/ 458 h 471"/>
                <a:gd name="T42" fmla="*/ 153 w 153"/>
                <a:gd name="T43" fmla="*/ 458 h 471"/>
                <a:gd name="T44" fmla="*/ 153 w 153"/>
                <a:gd name="T45" fmla="*/ 471 h 471"/>
                <a:gd name="T46" fmla="*/ 153 w 153"/>
                <a:gd name="T47" fmla="*/ 471 h 471"/>
                <a:gd name="T48" fmla="*/ 153 w 153"/>
                <a:gd name="T49" fmla="*/ 471 h 471"/>
                <a:gd name="T50" fmla="*/ 153 w 153"/>
                <a:gd name="T51" fmla="*/ 471 h 471"/>
                <a:gd name="T52" fmla="*/ 140 w 153"/>
                <a:gd name="T53" fmla="*/ 471 h 471"/>
                <a:gd name="T54" fmla="*/ 140 w 153"/>
                <a:gd name="T55" fmla="*/ 471 h 471"/>
                <a:gd name="T56" fmla="*/ 127 w 153"/>
                <a:gd name="T57" fmla="*/ 471 h 471"/>
                <a:gd name="T58" fmla="*/ 114 w 153"/>
                <a:gd name="T59" fmla="*/ 471 h 471"/>
                <a:gd name="T60" fmla="*/ 114 w 153"/>
                <a:gd name="T61" fmla="*/ 471 h 471"/>
                <a:gd name="T62" fmla="*/ 102 w 153"/>
                <a:gd name="T63" fmla="*/ 471 h 471"/>
                <a:gd name="T64" fmla="*/ 102 w 153"/>
                <a:gd name="T65" fmla="*/ 471 h 471"/>
                <a:gd name="T66" fmla="*/ 89 w 153"/>
                <a:gd name="T67" fmla="*/ 471 h 471"/>
                <a:gd name="T68" fmla="*/ 76 w 153"/>
                <a:gd name="T69" fmla="*/ 471 h 471"/>
                <a:gd name="T70" fmla="*/ 76 w 153"/>
                <a:gd name="T71" fmla="*/ 471 h 471"/>
                <a:gd name="T72" fmla="*/ 64 w 153"/>
                <a:gd name="T73" fmla="*/ 471 h 471"/>
                <a:gd name="T74" fmla="*/ 64 w 153"/>
                <a:gd name="T75" fmla="*/ 471 h 471"/>
                <a:gd name="T76" fmla="*/ 51 w 153"/>
                <a:gd name="T77" fmla="*/ 471 h 471"/>
                <a:gd name="T78" fmla="*/ 38 w 153"/>
                <a:gd name="T79" fmla="*/ 471 h 471"/>
                <a:gd name="T80" fmla="*/ 38 w 153"/>
                <a:gd name="T81" fmla="*/ 471 h 471"/>
                <a:gd name="T82" fmla="*/ 38 w 153"/>
                <a:gd name="T83" fmla="*/ 471 h 471"/>
                <a:gd name="T84" fmla="*/ 38 w 153"/>
                <a:gd name="T85" fmla="*/ 458 h 471"/>
                <a:gd name="T86" fmla="*/ 38 w 153"/>
                <a:gd name="T87" fmla="*/ 458 h 471"/>
                <a:gd name="T88" fmla="*/ 38 w 153"/>
                <a:gd name="T89" fmla="*/ 458 h 471"/>
                <a:gd name="T90" fmla="*/ 25 w 153"/>
                <a:gd name="T91" fmla="*/ 458 h 471"/>
                <a:gd name="T92" fmla="*/ 25 w 153"/>
                <a:gd name="T93" fmla="*/ 458 h 471"/>
                <a:gd name="T94" fmla="*/ 25 w 153"/>
                <a:gd name="T95" fmla="*/ 458 h 471"/>
                <a:gd name="T96" fmla="*/ 25 w 153"/>
                <a:gd name="T97" fmla="*/ 445 h 471"/>
                <a:gd name="T98" fmla="*/ 13 w 153"/>
                <a:gd name="T99" fmla="*/ 445 h 471"/>
                <a:gd name="T100" fmla="*/ 13 w 153"/>
                <a:gd name="T101" fmla="*/ 445 h 471"/>
                <a:gd name="T102" fmla="*/ 13 w 153"/>
                <a:gd name="T103" fmla="*/ 445 h 471"/>
                <a:gd name="T104" fmla="*/ 13 w 153"/>
                <a:gd name="T105" fmla="*/ 445 h 471"/>
                <a:gd name="T106" fmla="*/ 13 w 153"/>
                <a:gd name="T107" fmla="*/ 343 h 471"/>
                <a:gd name="T108" fmla="*/ 13 w 153"/>
                <a:gd name="T109" fmla="*/ 229 h 471"/>
                <a:gd name="T110" fmla="*/ 13 w 153"/>
                <a:gd name="T111" fmla="*/ 127 h 471"/>
                <a:gd name="T112" fmla="*/ 0 w 153"/>
                <a:gd name="T113" fmla="*/ 13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47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14"/>
                  </a:lnTo>
                  <a:lnTo>
                    <a:pt x="153" y="229"/>
                  </a:lnTo>
                  <a:lnTo>
                    <a:pt x="153" y="343"/>
                  </a:lnTo>
                  <a:lnTo>
                    <a:pt x="153" y="458"/>
                  </a:lnTo>
                  <a:lnTo>
                    <a:pt x="153" y="471"/>
                  </a:lnTo>
                  <a:lnTo>
                    <a:pt x="140" y="471"/>
                  </a:lnTo>
                  <a:lnTo>
                    <a:pt x="127" y="471"/>
                  </a:lnTo>
                  <a:lnTo>
                    <a:pt x="114" y="471"/>
                  </a:lnTo>
                  <a:lnTo>
                    <a:pt x="102" y="471"/>
                  </a:lnTo>
                  <a:lnTo>
                    <a:pt x="89" y="471"/>
                  </a:lnTo>
                  <a:lnTo>
                    <a:pt x="76" y="471"/>
                  </a:lnTo>
                  <a:lnTo>
                    <a:pt x="64" y="471"/>
                  </a:lnTo>
                  <a:lnTo>
                    <a:pt x="51" y="471"/>
                  </a:lnTo>
                  <a:lnTo>
                    <a:pt x="38" y="471"/>
                  </a:lnTo>
                  <a:lnTo>
                    <a:pt x="38" y="458"/>
                  </a:lnTo>
                  <a:lnTo>
                    <a:pt x="25" y="458"/>
                  </a:lnTo>
                  <a:lnTo>
                    <a:pt x="25" y="445"/>
                  </a:lnTo>
                  <a:lnTo>
                    <a:pt x="13" y="445"/>
                  </a:lnTo>
                  <a:lnTo>
                    <a:pt x="13" y="343"/>
                  </a:lnTo>
                  <a:lnTo>
                    <a:pt x="13" y="229"/>
                  </a:lnTo>
                  <a:lnTo>
                    <a:pt x="13" y="127"/>
                  </a:lnTo>
                  <a:lnTo>
                    <a:pt x="0" y="13"/>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9" name="Freeform 97"/>
            <p:cNvSpPr>
              <a:spLocks/>
            </p:cNvSpPr>
            <p:nvPr/>
          </p:nvSpPr>
          <p:spPr bwMode="auto">
            <a:xfrm>
              <a:off x="11830" y="9107"/>
              <a:ext cx="153" cy="420"/>
            </a:xfrm>
            <a:custGeom>
              <a:avLst/>
              <a:gdLst>
                <a:gd name="T0" fmla="*/ 0 w 153"/>
                <a:gd name="T1" fmla="*/ 13 h 420"/>
                <a:gd name="T2" fmla="*/ 13 w 153"/>
                <a:gd name="T3" fmla="*/ 13 h 420"/>
                <a:gd name="T4" fmla="*/ 25 w 153"/>
                <a:gd name="T5" fmla="*/ 13 h 420"/>
                <a:gd name="T6" fmla="*/ 38 w 153"/>
                <a:gd name="T7" fmla="*/ 13 h 420"/>
                <a:gd name="T8" fmla="*/ 38 w 153"/>
                <a:gd name="T9" fmla="*/ 13 h 420"/>
                <a:gd name="T10" fmla="*/ 51 w 153"/>
                <a:gd name="T11" fmla="*/ 13 h 420"/>
                <a:gd name="T12" fmla="*/ 64 w 153"/>
                <a:gd name="T13" fmla="*/ 13 h 420"/>
                <a:gd name="T14" fmla="*/ 76 w 153"/>
                <a:gd name="T15" fmla="*/ 13 h 420"/>
                <a:gd name="T16" fmla="*/ 76 w 153"/>
                <a:gd name="T17" fmla="*/ 0 h 420"/>
                <a:gd name="T18" fmla="*/ 89 w 153"/>
                <a:gd name="T19" fmla="*/ 0 h 420"/>
                <a:gd name="T20" fmla="*/ 102 w 153"/>
                <a:gd name="T21" fmla="*/ 0 h 420"/>
                <a:gd name="T22" fmla="*/ 114 w 153"/>
                <a:gd name="T23" fmla="*/ 0 h 420"/>
                <a:gd name="T24" fmla="*/ 114 w 153"/>
                <a:gd name="T25" fmla="*/ 0 h 420"/>
                <a:gd name="T26" fmla="*/ 127 w 153"/>
                <a:gd name="T27" fmla="*/ 0 h 420"/>
                <a:gd name="T28" fmla="*/ 140 w 153"/>
                <a:gd name="T29" fmla="*/ 0 h 420"/>
                <a:gd name="T30" fmla="*/ 153 w 153"/>
                <a:gd name="T31" fmla="*/ 0 h 420"/>
                <a:gd name="T32" fmla="*/ 153 w 153"/>
                <a:gd name="T33" fmla="*/ 0 h 420"/>
                <a:gd name="T34" fmla="*/ 153 w 153"/>
                <a:gd name="T35" fmla="*/ 102 h 420"/>
                <a:gd name="T36" fmla="*/ 153 w 153"/>
                <a:gd name="T37" fmla="*/ 203 h 420"/>
                <a:gd name="T38" fmla="*/ 153 w 153"/>
                <a:gd name="T39" fmla="*/ 305 h 420"/>
                <a:gd name="T40" fmla="*/ 153 w 153"/>
                <a:gd name="T41" fmla="*/ 420 h 420"/>
                <a:gd name="T42" fmla="*/ 153 w 153"/>
                <a:gd name="T43" fmla="*/ 420 h 420"/>
                <a:gd name="T44" fmla="*/ 153 w 153"/>
                <a:gd name="T45" fmla="*/ 420 h 420"/>
                <a:gd name="T46" fmla="*/ 153 w 153"/>
                <a:gd name="T47" fmla="*/ 420 h 420"/>
                <a:gd name="T48" fmla="*/ 153 w 153"/>
                <a:gd name="T49" fmla="*/ 420 h 420"/>
                <a:gd name="T50" fmla="*/ 153 w 153"/>
                <a:gd name="T51" fmla="*/ 420 h 420"/>
                <a:gd name="T52" fmla="*/ 140 w 153"/>
                <a:gd name="T53" fmla="*/ 420 h 420"/>
                <a:gd name="T54" fmla="*/ 140 w 153"/>
                <a:gd name="T55" fmla="*/ 420 h 420"/>
                <a:gd name="T56" fmla="*/ 127 w 153"/>
                <a:gd name="T57" fmla="*/ 420 h 420"/>
                <a:gd name="T58" fmla="*/ 114 w 153"/>
                <a:gd name="T59" fmla="*/ 420 h 420"/>
                <a:gd name="T60" fmla="*/ 114 w 153"/>
                <a:gd name="T61" fmla="*/ 420 h 420"/>
                <a:gd name="T62" fmla="*/ 102 w 153"/>
                <a:gd name="T63" fmla="*/ 420 h 420"/>
                <a:gd name="T64" fmla="*/ 102 w 153"/>
                <a:gd name="T65" fmla="*/ 420 h 420"/>
                <a:gd name="T66" fmla="*/ 89 w 153"/>
                <a:gd name="T67" fmla="*/ 420 h 420"/>
                <a:gd name="T68" fmla="*/ 76 w 153"/>
                <a:gd name="T69" fmla="*/ 420 h 420"/>
                <a:gd name="T70" fmla="*/ 76 w 153"/>
                <a:gd name="T71" fmla="*/ 420 h 420"/>
                <a:gd name="T72" fmla="*/ 64 w 153"/>
                <a:gd name="T73" fmla="*/ 420 h 420"/>
                <a:gd name="T74" fmla="*/ 64 w 153"/>
                <a:gd name="T75" fmla="*/ 420 h 420"/>
                <a:gd name="T76" fmla="*/ 51 w 153"/>
                <a:gd name="T77" fmla="*/ 420 h 420"/>
                <a:gd name="T78" fmla="*/ 38 w 153"/>
                <a:gd name="T79" fmla="*/ 420 h 420"/>
                <a:gd name="T80" fmla="*/ 38 w 153"/>
                <a:gd name="T81" fmla="*/ 420 h 420"/>
                <a:gd name="T82" fmla="*/ 38 w 153"/>
                <a:gd name="T83" fmla="*/ 420 h 420"/>
                <a:gd name="T84" fmla="*/ 38 w 153"/>
                <a:gd name="T85" fmla="*/ 420 h 420"/>
                <a:gd name="T86" fmla="*/ 38 w 153"/>
                <a:gd name="T87" fmla="*/ 407 h 420"/>
                <a:gd name="T88" fmla="*/ 38 w 153"/>
                <a:gd name="T89" fmla="*/ 407 h 420"/>
                <a:gd name="T90" fmla="*/ 25 w 153"/>
                <a:gd name="T91" fmla="*/ 407 h 420"/>
                <a:gd name="T92" fmla="*/ 25 w 153"/>
                <a:gd name="T93" fmla="*/ 407 h 420"/>
                <a:gd name="T94" fmla="*/ 25 w 153"/>
                <a:gd name="T95" fmla="*/ 407 h 420"/>
                <a:gd name="T96" fmla="*/ 25 w 153"/>
                <a:gd name="T97" fmla="*/ 407 h 420"/>
                <a:gd name="T98" fmla="*/ 13 w 153"/>
                <a:gd name="T99" fmla="*/ 407 h 420"/>
                <a:gd name="T100" fmla="*/ 13 w 153"/>
                <a:gd name="T101" fmla="*/ 407 h 420"/>
                <a:gd name="T102" fmla="*/ 13 w 153"/>
                <a:gd name="T103" fmla="*/ 407 h 420"/>
                <a:gd name="T104" fmla="*/ 13 w 153"/>
                <a:gd name="T105" fmla="*/ 407 h 420"/>
                <a:gd name="T106" fmla="*/ 13 w 153"/>
                <a:gd name="T107" fmla="*/ 305 h 420"/>
                <a:gd name="T108" fmla="*/ 13 w 153"/>
                <a:gd name="T109" fmla="*/ 203 h 420"/>
                <a:gd name="T110" fmla="*/ 13 w 153"/>
                <a:gd name="T111" fmla="*/ 114 h 420"/>
                <a:gd name="T112" fmla="*/ 0 w 153"/>
                <a:gd name="T113" fmla="*/ 13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420">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02"/>
                  </a:lnTo>
                  <a:lnTo>
                    <a:pt x="153" y="203"/>
                  </a:lnTo>
                  <a:lnTo>
                    <a:pt x="153" y="305"/>
                  </a:lnTo>
                  <a:lnTo>
                    <a:pt x="153" y="420"/>
                  </a:lnTo>
                  <a:lnTo>
                    <a:pt x="140" y="420"/>
                  </a:lnTo>
                  <a:lnTo>
                    <a:pt x="127" y="420"/>
                  </a:lnTo>
                  <a:lnTo>
                    <a:pt x="114" y="420"/>
                  </a:lnTo>
                  <a:lnTo>
                    <a:pt x="102" y="420"/>
                  </a:lnTo>
                  <a:lnTo>
                    <a:pt x="89" y="420"/>
                  </a:lnTo>
                  <a:lnTo>
                    <a:pt x="76" y="420"/>
                  </a:lnTo>
                  <a:lnTo>
                    <a:pt x="64" y="420"/>
                  </a:lnTo>
                  <a:lnTo>
                    <a:pt x="51" y="420"/>
                  </a:lnTo>
                  <a:lnTo>
                    <a:pt x="38" y="420"/>
                  </a:lnTo>
                  <a:lnTo>
                    <a:pt x="38" y="407"/>
                  </a:lnTo>
                  <a:lnTo>
                    <a:pt x="25" y="407"/>
                  </a:lnTo>
                  <a:lnTo>
                    <a:pt x="13" y="407"/>
                  </a:lnTo>
                  <a:lnTo>
                    <a:pt x="13" y="305"/>
                  </a:lnTo>
                  <a:lnTo>
                    <a:pt x="13" y="203"/>
                  </a:lnTo>
                  <a:lnTo>
                    <a:pt x="13" y="114"/>
                  </a:lnTo>
                  <a:lnTo>
                    <a:pt x="0" y="13"/>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0" name="Freeform 98"/>
            <p:cNvSpPr>
              <a:spLocks/>
            </p:cNvSpPr>
            <p:nvPr/>
          </p:nvSpPr>
          <p:spPr bwMode="auto">
            <a:xfrm>
              <a:off x="11830" y="9107"/>
              <a:ext cx="153" cy="382"/>
            </a:xfrm>
            <a:custGeom>
              <a:avLst/>
              <a:gdLst>
                <a:gd name="T0" fmla="*/ 0 w 153"/>
                <a:gd name="T1" fmla="*/ 13 h 382"/>
                <a:gd name="T2" fmla="*/ 13 w 153"/>
                <a:gd name="T3" fmla="*/ 13 h 382"/>
                <a:gd name="T4" fmla="*/ 25 w 153"/>
                <a:gd name="T5" fmla="*/ 13 h 382"/>
                <a:gd name="T6" fmla="*/ 38 w 153"/>
                <a:gd name="T7" fmla="*/ 13 h 382"/>
                <a:gd name="T8" fmla="*/ 38 w 153"/>
                <a:gd name="T9" fmla="*/ 13 h 382"/>
                <a:gd name="T10" fmla="*/ 51 w 153"/>
                <a:gd name="T11" fmla="*/ 13 h 382"/>
                <a:gd name="T12" fmla="*/ 64 w 153"/>
                <a:gd name="T13" fmla="*/ 13 h 382"/>
                <a:gd name="T14" fmla="*/ 76 w 153"/>
                <a:gd name="T15" fmla="*/ 13 h 382"/>
                <a:gd name="T16" fmla="*/ 76 w 153"/>
                <a:gd name="T17" fmla="*/ 0 h 382"/>
                <a:gd name="T18" fmla="*/ 89 w 153"/>
                <a:gd name="T19" fmla="*/ 0 h 382"/>
                <a:gd name="T20" fmla="*/ 102 w 153"/>
                <a:gd name="T21" fmla="*/ 0 h 382"/>
                <a:gd name="T22" fmla="*/ 114 w 153"/>
                <a:gd name="T23" fmla="*/ 0 h 382"/>
                <a:gd name="T24" fmla="*/ 114 w 153"/>
                <a:gd name="T25" fmla="*/ 0 h 382"/>
                <a:gd name="T26" fmla="*/ 127 w 153"/>
                <a:gd name="T27" fmla="*/ 0 h 382"/>
                <a:gd name="T28" fmla="*/ 140 w 153"/>
                <a:gd name="T29" fmla="*/ 0 h 382"/>
                <a:gd name="T30" fmla="*/ 153 w 153"/>
                <a:gd name="T31" fmla="*/ 0 h 382"/>
                <a:gd name="T32" fmla="*/ 153 w 153"/>
                <a:gd name="T33" fmla="*/ 0 h 382"/>
                <a:gd name="T34" fmla="*/ 153 w 153"/>
                <a:gd name="T35" fmla="*/ 89 h 382"/>
                <a:gd name="T36" fmla="*/ 153 w 153"/>
                <a:gd name="T37" fmla="*/ 178 h 382"/>
                <a:gd name="T38" fmla="*/ 153 w 153"/>
                <a:gd name="T39" fmla="*/ 280 h 382"/>
                <a:gd name="T40" fmla="*/ 153 w 153"/>
                <a:gd name="T41" fmla="*/ 369 h 382"/>
                <a:gd name="T42" fmla="*/ 153 w 153"/>
                <a:gd name="T43" fmla="*/ 369 h 382"/>
                <a:gd name="T44" fmla="*/ 153 w 153"/>
                <a:gd name="T45" fmla="*/ 369 h 382"/>
                <a:gd name="T46" fmla="*/ 153 w 153"/>
                <a:gd name="T47" fmla="*/ 369 h 382"/>
                <a:gd name="T48" fmla="*/ 153 w 153"/>
                <a:gd name="T49" fmla="*/ 382 h 382"/>
                <a:gd name="T50" fmla="*/ 153 w 153"/>
                <a:gd name="T51" fmla="*/ 382 h 382"/>
                <a:gd name="T52" fmla="*/ 140 w 153"/>
                <a:gd name="T53" fmla="*/ 382 h 382"/>
                <a:gd name="T54" fmla="*/ 140 w 153"/>
                <a:gd name="T55" fmla="*/ 382 h 382"/>
                <a:gd name="T56" fmla="*/ 127 w 153"/>
                <a:gd name="T57" fmla="*/ 369 h 382"/>
                <a:gd name="T58" fmla="*/ 114 w 153"/>
                <a:gd name="T59" fmla="*/ 369 h 382"/>
                <a:gd name="T60" fmla="*/ 114 w 153"/>
                <a:gd name="T61" fmla="*/ 369 h 382"/>
                <a:gd name="T62" fmla="*/ 102 w 153"/>
                <a:gd name="T63" fmla="*/ 369 h 382"/>
                <a:gd name="T64" fmla="*/ 102 w 153"/>
                <a:gd name="T65" fmla="*/ 369 h 382"/>
                <a:gd name="T66" fmla="*/ 89 w 153"/>
                <a:gd name="T67" fmla="*/ 369 h 382"/>
                <a:gd name="T68" fmla="*/ 76 w 153"/>
                <a:gd name="T69" fmla="*/ 369 h 382"/>
                <a:gd name="T70" fmla="*/ 76 w 153"/>
                <a:gd name="T71" fmla="*/ 369 h 382"/>
                <a:gd name="T72" fmla="*/ 64 w 153"/>
                <a:gd name="T73" fmla="*/ 369 h 382"/>
                <a:gd name="T74" fmla="*/ 64 w 153"/>
                <a:gd name="T75" fmla="*/ 369 h 382"/>
                <a:gd name="T76" fmla="*/ 51 w 153"/>
                <a:gd name="T77" fmla="*/ 369 h 382"/>
                <a:gd name="T78" fmla="*/ 38 w 153"/>
                <a:gd name="T79" fmla="*/ 369 h 382"/>
                <a:gd name="T80" fmla="*/ 38 w 153"/>
                <a:gd name="T81" fmla="*/ 369 h 382"/>
                <a:gd name="T82" fmla="*/ 38 w 153"/>
                <a:gd name="T83" fmla="*/ 369 h 382"/>
                <a:gd name="T84" fmla="*/ 38 w 153"/>
                <a:gd name="T85" fmla="*/ 369 h 382"/>
                <a:gd name="T86" fmla="*/ 38 w 153"/>
                <a:gd name="T87" fmla="*/ 369 h 382"/>
                <a:gd name="T88" fmla="*/ 38 w 153"/>
                <a:gd name="T89" fmla="*/ 356 h 382"/>
                <a:gd name="T90" fmla="*/ 25 w 153"/>
                <a:gd name="T91" fmla="*/ 356 h 382"/>
                <a:gd name="T92" fmla="*/ 25 w 153"/>
                <a:gd name="T93" fmla="*/ 356 h 382"/>
                <a:gd name="T94" fmla="*/ 25 w 153"/>
                <a:gd name="T95" fmla="*/ 356 h 382"/>
                <a:gd name="T96" fmla="*/ 25 w 153"/>
                <a:gd name="T97" fmla="*/ 356 h 382"/>
                <a:gd name="T98" fmla="*/ 13 w 153"/>
                <a:gd name="T99" fmla="*/ 356 h 382"/>
                <a:gd name="T100" fmla="*/ 13 w 153"/>
                <a:gd name="T101" fmla="*/ 356 h 382"/>
                <a:gd name="T102" fmla="*/ 13 w 153"/>
                <a:gd name="T103" fmla="*/ 356 h 382"/>
                <a:gd name="T104" fmla="*/ 13 w 153"/>
                <a:gd name="T105" fmla="*/ 356 h 382"/>
                <a:gd name="T106" fmla="*/ 13 w 153"/>
                <a:gd name="T107" fmla="*/ 267 h 382"/>
                <a:gd name="T108" fmla="*/ 13 w 153"/>
                <a:gd name="T109" fmla="*/ 191 h 382"/>
                <a:gd name="T110" fmla="*/ 13 w 153"/>
                <a:gd name="T111" fmla="*/ 102 h 382"/>
                <a:gd name="T112" fmla="*/ 0 w 153"/>
                <a:gd name="T113" fmla="*/ 13 h 3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382">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89"/>
                  </a:lnTo>
                  <a:lnTo>
                    <a:pt x="153" y="178"/>
                  </a:lnTo>
                  <a:lnTo>
                    <a:pt x="153" y="280"/>
                  </a:lnTo>
                  <a:lnTo>
                    <a:pt x="153" y="369"/>
                  </a:lnTo>
                  <a:lnTo>
                    <a:pt x="153" y="382"/>
                  </a:lnTo>
                  <a:lnTo>
                    <a:pt x="140" y="382"/>
                  </a:lnTo>
                  <a:lnTo>
                    <a:pt x="127" y="369"/>
                  </a:lnTo>
                  <a:lnTo>
                    <a:pt x="114" y="369"/>
                  </a:lnTo>
                  <a:lnTo>
                    <a:pt x="102" y="369"/>
                  </a:lnTo>
                  <a:lnTo>
                    <a:pt x="89" y="369"/>
                  </a:lnTo>
                  <a:lnTo>
                    <a:pt x="76" y="369"/>
                  </a:lnTo>
                  <a:lnTo>
                    <a:pt x="64" y="369"/>
                  </a:lnTo>
                  <a:lnTo>
                    <a:pt x="51" y="369"/>
                  </a:lnTo>
                  <a:lnTo>
                    <a:pt x="38" y="369"/>
                  </a:lnTo>
                  <a:lnTo>
                    <a:pt x="38" y="356"/>
                  </a:lnTo>
                  <a:lnTo>
                    <a:pt x="25" y="356"/>
                  </a:lnTo>
                  <a:lnTo>
                    <a:pt x="13" y="356"/>
                  </a:lnTo>
                  <a:lnTo>
                    <a:pt x="13" y="267"/>
                  </a:lnTo>
                  <a:lnTo>
                    <a:pt x="13" y="191"/>
                  </a:lnTo>
                  <a:lnTo>
                    <a:pt x="13" y="102"/>
                  </a:lnTo>
                  <a:lnTo>
                    <a:pt x="0" y="13"/>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1" name="Freeform 99"/>
            <p:cNvSpPr>
              <a:spLocks/>
            </p:cNvSpPr>
            <p:nvPr/>
          </p:nvSpPr>
          <p:spPr bwMode="auto">
            <a:xfrm>
              <a:off x="11830" y="9107"/>
              <a:ext cx="153" cy="331"/>
            </a:xfrm>
            <a:custGeom>
              <a:avLst/>
              <a:gdLst>
                <a:gd name="T0" fmla="*/ 0 w 153"/>
                <a:gd name="T1" fmla="*/ 13 h 331"/>
                <a:gd name="T2" fmla="*/ 13 w 153"/>
                <a:gd name="T3" fmla="*/ 13 h 331"/>
                <a:gd name="T4" fmla="*/ 25 w 153"/>
                <a:gd name="T5" fmla="*/ 13 h 331"/>
                <a:gd name="T6" fmla="*/ 38 w 153"/>
                <a:gd name="T7" fmla="*/ 13 h 331"/>
                <a:gd name="T8" fmla="*/ 38 w 153"/>
                <a:gd name="T9" fmla="*/ 13 h 331"/>
                <a:gd name="T10" fmla="*/ 51 w 153"/>
                <a:gd name="T11" fmla="*/ 13 h 331"/>
                <a:gd name="T12" fmla="*/ 64 w 153"/>
                <a:gd name="T13" fmla="*/ 13 h 331"/>
                <a:gd name="T14" fmla="*/ 76 w 153"/>
                <a:gd name="T15" fmla="*/ 13 h 331"/>
                <a:gd name="T16" fmla="*/ 76 w 153"/>
                <a:gd name="T17" fmla="*/ 0 h 331"/>
                <a:gd name="T18" fmla="*/ 89 w 153"/>
                <a:gd name="T19" fmla="*/ 0 h 331"/>
                <a:gd name="T20" fmla="*/ 102 w 153"/>
                <a:gd name="T21" fmla="*/ 0 h 331"/>
                <a:gd name="T22" fmla="*/ 114 w 153"/>
                <a:gd name="T23" fmla="*/ 0 h 331"/>
                <a:gd name="T24" fmla="*/ 114 w 153"/>
                <a:gd name="T25" fmla="*/ 0 h 331"/>
                <a:gd name="T26" fmla="*/ 127 w 153"/>
                <a:gd name="T27" fmla="*/ 0 h 331"/>
                <a:gd name="T28" fmla="*/ 140 w 153"/>
                <a:gd name="T29" fmla="*/ 0 h 331"/>
                <a:gd name="T30" fmla="*/ 153 w 153"/>
                <a:gd name="T31" fmla="*/ 0 h 331"/>
                <a:gd name="T32" fmla="*/ 153 w 153"/>
                <a:gd name="T33" fmla="*/ 0 h 331"/>
                <a:gd name="T34" fmla="*/ 153 w 153"/>
                <a:gd name="T35" fmla="*/ 76 h 331"/>
                <a:gd name="T36" fmla="*/ 153 w 153"/>
                <a:gd name="T37" fmla="*/ 165 h 331"/>
                <a:gd name="T38" fmla="*/ 153 w 153"/>
                <a:gd name="T39" fmla="*/ 242 h 331"/>
                <a:gd name="T40" fmla="*/ 153 w 153"/>
                <a:gd name="T41" fmla="*/ 318 h 331"/>
                <a:gd name="T42" fmla="*/ 153 w 153"/>
                <a:gd name="T43" fmla="*/ 318 h 331"/>
                <a:gd name="T44" fmla="*/ 153 w 153"/>
                <a:gd name="T45" fmla="*/ 318 h 331"/>
                <a:gd name="T46" fmla="*/ 153 w 153"/>
                <a:gd name="T47" fmla="*/ 331 h 331"/>
                <a:gd name="T48" fmla="*/ 153 w 153"/>
                <a:gd name="T49" fmla="*/ 331 h 331"/>
                <a:gd name="T50" fmla="*/ 153 w 153"/>
                <a:gd name="T51" fmla="*/ 331 h 331"/>
                <a:gd name="T52" fmla="*/ 140 w 153"/>
                <a:gd name="T53" fmla="*/ 331 h 331"/>
                <a:gd name="T54" fmla="*/ 140 w 153"/>
                <a:gd name="T55" fmla="*/ 331 h 331"/>
                <a:gd name="T56" fmla="*/ 127 w 153"/>
                <a:gd name="T57" fmla="*/ 331 h 331"/>
                <a:gd name="T58" fmla="*/ 114 w 153"/>
                <a:gd name="T59" fmla="*/ 331 h 331"/>
                <a:gd name="T60" fmla="*/ 114 w 153"/>
                <a:gd name="T61" fmla="*/ 331 h 331"/>
                <a:gd name="T62" fmla="*/ 102 w 153"/>
                <a:gd name="T63" fmla="*/ 331 h 331"/>
                <a:gd name="T64" fmla="*/ 102 w 153"/>
                <a:gd name="T65" fmla="*/ 331 h 331"/>
                <a:gd name="T66" fmla="*/ 89 w 153"/>
                <a:gd name="T67" fmla="*/ 331 h 331"/>
                <a:gd name="T68" fmla="*/ 76 w 153"/>
                <a:gd name="T69" fmla="*/ 331 h 331"/>
                <a:gd name="T70" fmla="*/ 76 w 153"/>
                <a:gd name="T71" fmla="*/ 331 h 331"/>
                <a:gd name="T72" fmla="*/ 64 w 153"/>
                <a:gd name="T73" fmla="*/ 331 h 331"/>
                <a:gd name="T74" fmla="*/ 64 w 153"/>
                <a:gd name="T75" fmla="*/ 331 h 331"/>
                <a:gd name="T76" fmla="*/ 51 w 153"/>
                <a:gd name="T77" fmla="*/ 331 h 331"/>
                <a:gd name="T78" fmla="*/ 38 w 153"/>
                <a:gd name="T79" fmla="*/ 331 h 331"/>
                <a:gd name="T80" fmla="*/ 38 w 153"/>
                <a:gd name="T81" fmla="*/ 331 h 331"/>
                <a:gd name="T82" fmla="*/ 38 w 153"/>
                <a:gd name="T83" fmla="*/ 318 h 331"/>
                <a:gd name="T84" fmla="*/ 38 w 153"/>
                <a:gd name="T85" fmla="*/ 318 h 331"/>
                <a:gd name="T86" fmla="*/ 38 w 153"/>
                <a:gd name="T87" fmla="*/ 318 h 331"/>
                <a:gd name="T88" fmla="*/ 38 w 153"/>
                <a:gd name="T89" fmla="*/ 318 h 331"/>
                <a:gd name="T90" fmla="*/ 25 w 153"/>
                <a:gd name="T91" fmla="*/ 318 h 331"/>
                <a:gd name="T92" fmla="*/ 25 w 153"/>
                <a:gd name="T93" fmla="*/ 318 h 331"/>
                <a:gd name="T94" fmla="*/ 25 w 153"/>
                <a:gd name="T95" fmla="*/ 318 h 331"/>
                <a:gd name="T96" fmla="*/ 25 w 153"/>
                <a:gd name="T97" fmla="*/ 318 h 331"/>
                <a:gd name="T98" fmla="*/ 13 w 153"/>
                <a:gd name="T99" fmla="*/ 318 h 331"/>
                <a:gd name="T100" fmla="*/ 13 w 153"/>
                <a:gd name="T101" fmla="*/ 318 h 331"/>
                <a:gd name="T102" fmla="*/ 13 w 153"/>
                <a:gd name="T103" fmla="*/ 318 h 331"/>
                <a:gd name="T104" fmla="*/ 13 w 153"/>
                <a:gd name="T105" fmla="*/ 318 h 331"/>
                <a:gd name="T106" fmla="*/ 13 w 153"/>
                <a:gd name="T107" fmla="*/ 242 h 331"/>
                <a:gd name="T108" fmla="*/ 13 w 153"/>
                <a:gd name="T109" fmla="*/ 165 h 331"/>
                <a:gd name="T110" fmla="*/ 13 w 153"/>
                <a:gd name="T111" fmla="*/ 89 h 331"/>
                <a:gd name="T112" fmla="*/ 0 w 153"/>
                <a:gd name="T113" fmla="*/ 13 h 3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33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76"/>
                  </a:lnTo>
                  <a:lnTo>
                    <a:pt x="153" y="165"/>
                  </a:lnTo>
                  <a:lnTo>
                    <a:pt x="153" y="242"/>
                  </a:lnTo>
                  <a:lnTo>
                    <a:pt x="153" y="318"/>
                  </a:lnTo>
                  <a:lnTo>
                    <a:pt x="153" y="331"/>
                  </a:lnTo>
                  <a:lnTo>
                    <a:pt x="140" y="331"/>
                  </a:lnTo>
                  <a:lnTo>
                    <a:pt x="127" y="331"/>
                  </a:lnTo>
                  <a:lnTo>
                    <a:pt x="114" y="331"/>
                  </a:lnTo>
                  <a:lnTo>
                    <a:pt x="102" y="331"/>
                  </a:lnTo>
                  <a:lnTo>
                    <a:pt x="89" y="331"/>
                  </a:lnTo>
                  <a:lnTo>
                    <a:pt x="76" y="331"/>
                  </a:lnTo>
                  <a:lnTo>
                    <a:pt x="64" y="331"/>
                  </a:lnTo>
                  <a:lnTo>
                    <a:pt x="51" y="331"/>
                  </a:lnTo>
                  <a:lnTo>
                    <a:pt x="38" y="331"/>
                  </a:lnTo>
                  <a:lnTo>
                    <a:pt x="38" y="318"/>
                  </a:lnTo>
                  <a:lnTo>
                    <a:pt x="25" y="318"/>
                  </a:lnTo>
                  <a:lnTo>
                    <a:pt x="13" y="318"/>
                  </a:lnTo>
                  <a:lnTo>
                    <a:pt x="13" y="242"/>
                  </a:lnTo>
                  <a:lnTo>
                    <a:pt x="13" y="165"/>
                  </a:lnTo>
                  <a:lnTo>
                    <a:pt x="13" y="89"/>
                  </a:lnTo>
                  <a:lnTo>
                    <a:pt x="0" y="13"/>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2" name="Freeform 100"/>
            <p:cNvSpPr>
              <a:spLocks/>
            </p:cNvSpPr>
            <p:nvPr/>
          </p:nvSpPr>
          <p:spPr bwMode="auto">
            <a:xfrm>
              <a:off x="11830" y="9107"/>
              <a:ext cx="153" cy="280"/>
            </a:xfrm>
            <a:custGeom>
              <a:avLst/>
              <a:gdLst>
                <a:gd name="T0" fmla="*/ 0 w 153"/>
                <a:gd name="T1" fmla="*/ 13 h 280"/>
                <a:gd name="T2" fmla="*/ 13 w 153"/>
                <a:gd name="T3" fmla="*/ 13 h 280"/>
                <a:gd name="T4" fmla="*/ 25 w 153"/>
                <a:gd name="T5" fmla="*/ 13 h 280"/>
                <a:gd name="T6" fmla="*/ 38 w 153"/>
                <a:gd name="T7" fmla="*/ 13 h 280"/>
                <a:gd name="T8" fmla="*/ 38 w 153"/>
                <a:gd name="T9" fmla="*/ 13 h 280"/>
                <a:gd name="T10" fmla="*/ 51 w 153"/>
                <a:gd name="T11" fmla="*/ 13 h 280"/>
                <a:gd name="T12" fmla="*/ 64 w 153"/>
                <a:gd name="T13" fmla="*/ 13 h 280"/>
                <a:gd name="T14" fmla="*/ 76 w 153"/>
                <a:gd name="T15" fmla="*/ 13 h 280"/>
                <a:gd name="T16" fmla="*/ 76 w 153"/>
                <a:gd name="T17" fmla="*/ 0 h 280"/>
                <a:gd name="T18" fmla="*/ 89 w 153"/>
                <a:gd name="T19" fmla="*/ 0 h 280"/>
                <a:gd name="T20" fmla="*/ 102 w 153"/>
                <a:gd name="T21" fmla="*/ 0 h 280"/>
                <a:gd name="T22" fmla="*/ 114 w 153"/>
                <a:gd name="T23" fmla="*/ 0 h 280"/>
                <a:gd name="T24" fmla="*/ 114 w 153"/>
                <a:gd name="T25" fmla="*/ 0 h 280"/>
                <a:gd name="T26" fmla="*/ 127 w 153"/>
                <a:gd name="T27" fmla="*/ 0 h 280"/>
                <a:gd name="T28" fmla="*/ 140 w 153"/>
                <a:gd name="T29" fmla="*/ 0 h 280"/>
                <a:gd name="T30" fmla="*/ 153 w 153"/>
                <a:gd name="T31" fmla="*/ 0 h 280"/>
                <a:gd name="T32" fmla="*/ 153 w 153"/>
                <a:gd name="T33" fmla="*/ 0 h 280"/>
                <a:gd name="T34" fmla="*/ 153 w 153"/>
                <a:gd name="T35" fmla="*/ 64 h 280"/>
                <a:gd name="T36" fmla="*/ 153 w 153"/>
                <a:gd name="T37" fmla="*/ 140 h 280"/>
                <a:gd name="T38" fmla="*/ 153 w 153"/>
                <a:gd name="T39" fmla="*/ 203 h 280"/>
                <a:gd name="T40" fmla="*/ 153 w 153"/>
                <a:gd name="T41" fmla="*/ 267 h 280"/>
                <a:gd name="T42" fmla="*/ 153 w 153"/>
                <a:gd name="T43" fmla="*/ 280 h 280"/>
                <a:gd name="T44" fmla="*/ 153 w 153"/>
                <a:gd name="T45" fmla="*/ 280 h 280"/>
                <a:gd name="T46" fmla="*/ 153 w 153"/>
                <a:gd name="T47" fmla="*/ 280 h 280"/>
                <a:gd name="T48" fmla="*/ 153 w 153"/>
                <a:gd name="T49" fmla="*/ 280 h 280"/>
                <a:gd name="T50" fmla="*/ 153 w 153"/>
                <a:gd name="T51" fmla="*/ 280 h 280"/>
                <a:gd name="T52" fmla="*/ 140 w 153"/>
                <a:gd name="T53" fmla="*/ 280 h 280"/>
                <a:gd name="T54" fmla="*/ 140 w 153"/>
                <a:gd name="T55" fmla="*/ 280 h 280"/>
                <a:gd name="T56" fmla="*/ 127 w 153"/>
                <a:gd name="T57" fmla="*/ 280 h 280"/>
                <a:gd name="T58" fmla="*/ 114 w 153"/>
                <a:gd name="T59" fmla="*/ 280 h 280"/>
                <a:gd name="T60" fmla="*/ 114 w 153"/>
                <a:gd name="T61" fmla="*/ 280 h 280"/>
                <a:gd name="T62" fmla="*/ 102 w 153"/>
                <a:gd name="T63" fmla="*/ 280 h 280"/>
                <a:gd name="T64" fmla="*/ 102 w 153"/>
                <a:gd name="T65" fmla="*/ 280 h 280"/>
                <a:gd name="T66" fmla="*/ 89 w 153"/>
                <a:gd name="T67" fmla="*/ 280 h 280"/>
                <a:gd name="T68" fmla="*/ 76 w 153"/>
                <a:gd name="T69" fmla="*/ 280 h 280"/>
                <a:gd name="T70" fmla="*/ 76 w 153"/>
                <a:gd name="T71" fmla="*/ 280 h 280"/>
                <a:gd name="T72" fmla="*/ 64 w 153"/>
                <a:gd name="T73" fmla="*/ 280 h 280"/>
                <a:gd name="T74" fmla="*/ 64 w 153"/>
                <a:gd name="T75" fmla="*/ 280 h 280"/>
                <a:gd name="T76" fmla="*/ 51 w 153"/>
                <a:gd name="T77" fmla="*/ 280 h 280"/>
                <a:gd name="T78" fmla="*/ 38 w 153"/>
                <a:gd name="T79" fmla="*/ 280 h 280"/>
                <a:gd name="T80" fmla="*/ 38 w 153"/>
                <a:gd name="T81" fmla="*/ 280 h 280"/>
                <a:gd name="T82" fmla="*/ 38 w 153"/>
                <a:gd name="T83" fmla="*/ 280 h 280"/>
                <a:gd name="T84" fmla="*/ 38 w 153"/>
                <a:gd name="T85" fmla="*/ 280 h 280"/>
                <a:gd name="T86" fmla="*/ 38 w 153"/>
                <a:gd name="T87" fmla="*/ 267 h 280"/>
                <a:gd name="T88" fmla="*/ 38 w 153"/>
                <a:gd name="T89" fmla="*/ 267 h 280"/>
                <a:gd name="T90" fmla="*/ 25 w 153"/>
                <a:gd name="T91" fmla="*/ 267 h 280"/>
                <a:gd name="T92" fmla="*/ 25 w 153"/>
                <a:gd name="T93" fmla="*/ 267 h 280"/>
                <a:gd name="T94" fmla="*/ 25 w 153"/>
                <a:gd name="T95" fmla="*/ 267 h 280"/>
                <a:gd name="T96" fmla="*/ 25 w 153"/>
                <a:gd name="T97" fmla="*/ 267 h 280"/>
                <a:gd name="T98" fmla="*/ 13 w 153"/>
                <a:gd name="T99" fmla="*/ 267 h 280"/>
                <a:gd name="T100" fmla="*/ 13 w 153"/>
                <a:gd name="T101" fmla="*/ 267 h 280"/>
                <a:gd name="T102" fmla="*/ 13 w 153"/>
                <a:gd name="T103" fmla="*/ 267 h 280"/>
                <a:gd name="T104" fmla="*/ 13 w 153"/>
                <a:gd name="T105" fmla="*/ 267 h 280"/>
                <a:gd name="T106" fmla="*/ 13 w 153"/>
                <a:gd name="T107" fmla="*/ 203 h 280"/>
                <a:gd name="T108" fmla="*/ 13 w 153"/>
                <a:gd name="T109" fmla="*/ 140 h 280"/>
                <a:gd name="T110" fmla="*/ 13 w 153"/>
                <a:gd name="T111" fmla="*/ 76 h 280"/>
                <a:gd name="T112" fmla="*/ 0 w 153"/>
                <a:gd name="T113" fmla="*/ 13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280">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64"/>
                  </a:lnTo>
                  <a:lnTo>
                    <a:pt x="153" y="140"/>
                  </a:lnTo>
                  <a:lnTo>
                    <a:pt x="153" y="203"/>
                  </a:lnTo>
                  <a:lnTo>
                    <a:pt x="153" y="267"/>
                  </a:lnTo>
                  <a:lnTo>
                    <a:pt x="153" y="280"/>
                  </a:lnTo>
                  <a:lnTo>
                    <a:pt x="140" y="280"/>
                  </a:lnTo>
                  <a:lnTo>
                    <a:pt x="127" y="280"/>
                  </a:lnTo>
                  <a:lnTo>
                    <a:pt x="114" y="280"/>
                  </a:lnTo>
                  <a:lnTo>
                    <a:pt x="102" y="280"/>
                  </a:lnTo>
                  <a:lnTo>
                    <a:pt x="89" y="280"/>
                  </a:lnTo>
                  <a:lnTo>
                    <a:pt x="76" y="280"/>
                  </a:lnTo>
                  <a:lnTo>
                    <a:pt x="64" y="280"/>
                  </a:lnTo>
                  <a:lnTo>
                    <a:pt x="51" y="280"/>
                  </a:lnTo>
                  <a:lnTo>
                    <a:pt x="38" y="280"/>
                  </a:lnTo>
                  <a:lnTo>
                    <a:pt x="38" y="267"/>
                  </a:lnTo>
                  <a:lnTo>
                    <a:pt x="25" y="267"/>
                  </a:lnTo>
                  <a:lnTo>
                    <a:pt x="13" y="267"/>
                  </a:lnTo>
                  <a:lnTo>
                    <a:pt x="13" y="203"/>
                  </a:lnTo>
                  <a:lnTo>
                    <a:pt x="13" y="140"/>
                  </a:lnTo>
                  <a:lnTo>
                    <a:pt x="13" y="76"/>
                  </a:lnTo>
                  <a:lnTo>
                    <a:pt x="0" y="13"/>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 name="Freeform 101"/>
            <p:cNvSpPr>
              <a:spLocks/>
            </p:cNvSpPr>
            <p:nvPr/>
          </p:nvSpPr>
          <p:spPr bwMode="auto">
            <a:xfrm>
              <a:off x="11830" y="9107"/>
              <a:ext cx="153" cy="229"/>
            </a:xfrm>
            <a:custGeom>
              <a:avLst/>
              <a:gdLst>
                <a:gd name="T0" fmla="*/ 0 w 153"/>
                <a:gd name="T1" fmla="*/ 13 h 229"/>
                <a:gd name="T2" fmla="*/ 13 w 153"/>
                <a:gd name="T3" fmla="*/ 13 h 229"/>
                <a:gd name="T4" fmla="*/ 25 w 153"/>
                <a:gd name="T5" fmla="*/ 13 h 229"/>
                <a:gd name="T6" fmla="*/ 38 w 153"/>
                <a:gd name="T7" fmla="*/ 13 h 229"/>
                <a:gd name="T8" fmla="*/ 38 w 153"/>
                <a:gd name="T9" fmla="*/ 13 h 229"/>
                <a:gd name="T10" fmla="*/ 51 w 153"/>
                <a:gd name="T11" fmla="*/ 13 h 229"/>
                <a:gd name="T12" fmla="*/ 64 w 153"/>
                <a:gd name="T13" fmla="*/ 13 h 229"/>
                <a:gd name="T14" fmla="*/ 76 w 153"/>
                <a:gd name="T15" fmla="*/ 13 h 229"/>
                <a:gd name="T16" fmla="*/ 76 w 153"/>
                <a:gd name="T17" fmla="*/ 0 h 229"/>
                <a:gd name="T18" fmla="*/ 89 w 153"/>
                <a:gd name="T19" fmla="*/ 0 h 229"/>
                <a:gd name="T20" fmla="*/ 102 w 153"/>
                <a:gd name="T21" fmla="*/ 0 h 229"/>
                <a:gd name="T22" fmla="*/ 114 w 153"/>
                <a:gd name="T23" fmla="*/ 0 h 229"/>
                <a:gd name="T24" fmla="*/ 114 w 153"/>
                <a:gd name="T25" fmla="*/ 0 h 229"/>
                <a:gd name="T26" fmla="*/ 127 w 153"/>
                <a:gd name="T27" fmla="*/ 0 h 229"/>
                <a:gd name="T28" fmla="*/ 140 w 153"/>
                <a:gd name="T29" fmla="*/ 0 h 229"/>
                <a:gd name="T30" fmla="*/ 153 w 153"/>
                <a:gd name="T31" fmla="*/ 0 h 229"/>
                <a:gd name="T32" fmla="*/ 153 w 153"/>
                <a:gd name="T33" fmla="*/ 0 h 229"/>
                <a:gd name="T34" fmla="*/ 153 w 153"/>
                <a:gd name="T35" fmla="*/ 64 h 229"/>
                <a:gd name="T36" fmla="*/ 153 w 153"/>
                <a:gd name="T37" fmla="*/ 114 h 229"/>
                <a:gd name="T38" fmla="*/ 153 w 153"/>
                <a:gd name="T39" fmla="*/ 165 h 229"/>
                <a:gd name="T40" fmla="*/ 153 w 153"/>
                <a:gd name="T41" fmla="*/ 229 h 229"/>
                <a:gd name="T42" fmla="*/ 153 w 153"/>
                <a:gd name="T43" fmla="*/ 229 h 229"/>
                <a:gd name="T44" fmla="*/ 153 w 153"/>
                <a:gd name="T45" fmla="*/ 229 h 229"/>
                <a:gd name="T46" fmla="*/ 153 w 153"/>
                <a:gd name="T47" fmla="*/ 229 h 229"/>
                <a:gd name="T48" fmla="*/ 153 w 153"/>
                <a:gd name="T49" fmla="*/ 229 h 229"/>
                <a:gd name="T50" fmla="*/ 153 w 153"/>
                <a:gd name="T51" fmla="*/ 229 h 229"/>
                <a:gd name="T52" fmla="*/ 140 w 153"/>
                <a:gd name="T53" fmla="*/ 229 h 229"/>
                <a:gd name="T54" fmla="*/ 140 w 153"/>
                <a:gd name="T55" fmla="*/ 229 h 229"/>
                <a:gd name="T56" fmla="*/ 127 w 153"/>
                <a:gd name="T57" fmla="*/ 229 h 229"/>
                <a:gd name="T58" fmla="*/ 114 w 153"/>
                <a:gd name="T59" fmla="*/ 229 h 229"/>
                <a:gd name="T60" fmla="*/ 114 w 153"/>
                <a:gd name="T61" fmla="*/ 229 h 229"/>
                <a:gd name="T62" fmla="*/ 102 w 153"/>
                <a:gd name="T63" fmla="*/ 229 h 229"/>
                <a:gd name="T64" fmla="*/ 102 w 153"/>
                <a:gd name="T65" fmla="*/ 229 h 229"/>
                <a:gd name="T66" fmla="*/ 89 w 153"/>
                <a:gd name="T67" fmla="*/ 229 h 229"/>
                <a:gd name="T68" fmla="*/ 76 w 153"/>
                <a:gd name="T69" fmla="*/ 229 h 229"/>
                <a:gd name="T70" fmla="*/ 76 w 153"/>
                <a:gd name="T71" fmla="*/ 229 h 229"/>
                <a:gd name="T72" fmla="*/ 64 w 153"/>
                <a:gd name="T73" fmla="*/ 229 h 229"/>
                <a:gd name="T74" fmla="*/ 64 w 153"/>
                <a:gd name="T75" fmla="*/ 229 h 229"/>
                <a:gd name="T76" fmla="*/ 51 w 153"/>
                <a:gd name="T77" fmla="*/ 229 h 229"/>
                <a:gd name="T78" fmla="*/ 38 w 153"/>
                <a:gd name="T79" fmla="*/ 229 h 229"/>
                <a:gd name="T80" fmla="*/ 38 w 153"/>
                <a:gd name="T81" fmla="*/ 229 h 229"/>
                <a:gd name="T82" fmla="*/ 38 w 153"/>
                <a:gd name="T83" fmla="*/ 229 h 229"/>
                <a:gd name="T84" fmla="*/ 38 w 153"/>
                <a:gd name="T85" fmla="*/ 229 h 229"/>
                <a:gd name="T86" fmla="*/ 38 w 153"/>
                <a:gd name="T87" fmla="*/ 229 h 229"/>
                <a:gd name="T88" fmla="*/ 38 w 153"/>
                <a:gd name="T89" fmla="*/ 229 h 229"/>
                <a:gd name="T90" fmla="*/ 25 w 153"/>
                <a:gd name="T91" fmla="*/ 229 h 229"/>
                <a:gd name="T92" fmla="*/ 25 w 153"/>
                <a:gd name="T93" fmla="*/ 229 h 229"/>
                <a:gd name="T94" fmla="*/ 25 w 153"/>
                <a:gd name="T95" fmla="*/ 229 h 229"/>
                <a:gd name="T96" fmla="*/ 25 w 153"/>
                <a:gd name="T97" fmla="*/ 229 h 229"/>
                <a:gd name="T98" fmla="*/ 13 w 153"/>
                <a:gd name="T99" fmla="*/ 229 h 229"/>
                <a:gd name="T100" fmla="*/ 13 w 153"/>
                <a:gd name="T101" fmla="*/ 229 h 229"/>
                <a:gd name="T102" fmla="*/ 13 w 153"/>
                <a:gd name="T103" fmla="*/ 216 h 229"/>
                <a:gd name="T104" fmla="*/ 13 w 153"/>
                <a:gd name="T105" fmla="*/ 216 h 229"/>
                <a:gd name="T106" fmla="*/ 13 w 153"/>
                <a:gd name="T107" fmla="*/ 165 h 229"/>
                <a:gd name="T108" fmla="*/ 13 w 153"/>
                <a:gd name="T109" fmla="*/ 114 h 229"/>
                <a:gd name="T110" fmla="*/ 13 w 153"/>
                <a:gd name="T111" fmla="*/ 64 h 229"/>
                <a:gd name="T112" fmla="*/ 0 w 153"/>
                <a:gd name="T113" fmla="*/ 1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229">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64"/>
                  </a:lnTo>
                  <a:lnTo>
                    <a:pt x="153" y="114"/>
                  </a:lnTo>
                  <a:lnTo>
                    <a:pt x="153" y="165"/>
                  </a:lnTo>
                  <a:lnTo>
                    <a:pt x="153" y="229"/>
                  </a:lnTo>
                  <a:lnTo>
                    <a:pt x="140" y="229"/>
                  </a:lnTo>
                  <a:lnTo>
                    <a:pt x="127" y="229"/>
                  </a:lnTo>
                  <a:lnTo>
                    <a:pt x="114" y="229"/>
                  </a:lnTo>
                  <a:lnTo>
                    <a:pt x="102" y="229"/>
                  </a:lnTo>
                  <a:lnTo>
                    <a:pt x="89" y="229"/>
                  </a:lnTo>
                  <a:lnTo>
                    <a:pt x="76" y="229"/>
                  </a:lnTo>
                  <a:lnTo>
                    <a:pt x="64" y="229"/>
                  </a:lnTo>
                  <a:lnTo>
                    <a:pt x="51" y="229"/>
                  </a:lnTo>
                  <a:lnTo>
                    <a:pt x="38" y="229"/>
                  </a:lnTo>
                  <a:lnTo>
                    <a:pt x="25" y="229"/>
                  </a:lnTo>
                  <a:lnTo>
                    <a:pt x="13" y="229"/>
                  </a:lnTo>
                  <a:lnTo>
                    <a:pt x="13" y="216"/>
                  </a:lnTo>
                  <a:lnTo>
                    <a:pt x="13" y="165"/>
                  </a:lnTo>
                  <a:lnTo>
                    <a:pt x="13" y="114"/>
                  </a:lnTo>
                  <a:lnTo>
                    <a:pt x="13" y="64"/>
                  </a:lnTo>
                  <a:lnTo>
                    <a:pt x="0" y="13"/>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 name="Freeform 102"/>
            <p:cNvSpPr>
              <a:spLocks/>
            </p:cNvSpPr>
            <p:nvPr/>
          </p:nvSpPr>
          <p:spPr bwMode="auto">
            <a:xfrm>
              <a:off x="11830" y="9107"/>
              <a:ext cx="153" cy="178"/>
            </a:xfrm>
            <a:custGeom>
              <a:avLst/>
              <a:gdLst>
                <a:gd name="T0" fmla="*/ 0 w 153"/>
                <a:gd name="T1" fmla="*/ 13 h 178"/>
                <a:gd name="T2" fmla="*/ 13 w 153"/>
                <a:gd name="T3" fmla="*/ 13 h 178"/>
                <a:gd name="T4" fmla="*/ 25 w 153"/>
                <a:gd name="T5" fmla="*/ 13 h 178"/>
                <a:gd name="T6" fmla="*/ 38 w 153"/>
                <a:gd name="T7" fmla="*/ 13 h 178"/>
                <a:gd name="T8" fmla="*/ 38 w 153"/>
                <a:gd name="T9" fmla="*/ 13 h 178"/>
                <a:gd name="T10" fmla="*/ 51 w 153"/>
                <a:gd name="T11" fmla="*/ 13 h 178"/>
                <a:gd name="T12" fmla="*/ 64 w 153"/>
                <a:gd name="T13" fmla="*/ 13 h 178"/>
                <a:gd name="T14" fmla="*/ 76 w 153"/>
                <a:gd name="T15" fmla="*/ 13 h 178"/>
                <a:gd name="T16" fmla="*/ 76 w 153"/>
                <a:gd name="T17" fmla="*/ 13 h 178"/>
                <a:gd name="T18" fmla="*/ 89 w 153"/>
                <a:gd name="T19" fmla="*/ 0 h 178"/>
                <a:gd name="T20" fmla="*/ 102 w 153"/>
                <a:gd name="T21" fmla="*/ 0 h 178"/>
                <a:gd name="T22" fmla="*/ 114 w 153"/>
                <a:gd name="T23" fmla="*/ 0 h 178"/>
                <a:gd name="T24" fmla="*/ 114 w 153"/>
                <a:gd name="T25" fmla="*/ 0 h 178"/>
                <a:gd name="T26" fmla="*/ 127 w 153"/>
                <a:gd name="T27" fmla="*/ 0 h 178"/>
                <a:gd name="T28" fmla="*/ 140 w 153"/>
                <a:gd name="T29" fmla="*/ 0 h 178"/>
                <a:gd name="T30" fmla="*/ 153 w 153"/>
                <a:gd name="T31" fmla="*/ 0 h 178"/>
                <a:gd name="T32" fmla="*/ 153 w 153"/>
                <a:gd name="T33" fmla="*/ 0 h 178"/>
                <a:gd name="T34" fmla="*/ 153 w 153"/>
                <a:gd name="T35" fmla="*/ 51 h 178"/>
                <a:gd name="T36" fmla="*/ 153 w 153"/>
                <a:gd name="T37" fmla="*/ 89 h 178"/>
                <a:gd name="T38" fmla="*/ 153 w 153"/>
                <a:gd name="T39" fmla="*/ 140 h 178"/>
                <a:gd name="T40" fmla="*/ 153 w 153"/>
                <a:gd name="T41" fmla="*/ 178 h 178"/>
                <a:gd name="T42" fmla="*/ 153 w 153"/>
                <a:gd name="T43" fmla="*/ 178 h 178"/>
                <a:gd name="T44" fmla="*/ 153 w 153"/>
                <a:gd name="T45" fmla="*/ 178 h 178"/>
                <a:gd name="T46" fmla="*/ 153 w 153"/>
                <a:gd name="T47" fmla="*/ 178 h 178"/>
                <a:gd name="T48" fmla="*/ 153 w 153"/>
                <a:gd name="T49" fmla="*/ 178 h 178"/>
                <a:gd name="T50" fmla="*/ 153 w 153"/>
                <a:gd name="T51" fmla="*/ 178 h 178"/>
                <a:gd name="T52" fmla="*/ 140 w 153"/>
                <a:gd name="T53" fmla="*/ 178 h 178"/>
                <a:gd name="T54" fmla="*/ 140 w 153"/>
                <a:gd name="T55" fmla="*/ 178 h 178"/>
                <a:gd name="T56" fmla="*/ 127 w 153"/>
                <a:gd name="T57" fmla="*/ 178 h 178"/>
                <a:gd name="T58" fmla="*/ 114 w 153"/>
                <a:gd name="T59" fmla="*/ 178 h 178"/>
                <a:gd name="T60" fmla="*/ 114 w 153"/>
                <a:gd name="T61" fmla="*/ 178 h 178"/>
                <a:gd name="T62" fmla="*/ 102 w 153"/>
                <a:gd name="T63" fmla="*/ 178 h 178"/>
                <a:gd name="T64" fmla="*/ 102 w 153"/>
                <a:gd name="T65" fmla="*/ 178 h 178"/>
                <a:gd name="T66" fmla="*/ 89 w 153"/>
                <a:gd name="T67" fmla="*/ 178 h 178"/>
                <a:gd name="T68" fmla="*/ 76 w 153"/>
                <a:gd name="T69" fmla="*/ 178 h 178"/>
                <a:gd name="T70" fmla="*/ 76 w 153"/>
                <a:gd name="T71" fmla="*/ 178 h 178"/>
                <a:gd name="T72" fmla="*/ 64 w 153"/>
                <a:gd name="T73" fmla="*/ 178 h 178"/>
                <a:gd name="T74" fmla="*/ 64 w 153"/>
                <a:gd name="T75" fmla="*/ 178 h 178"/>
                <a:gd name="T76" fmla="*/ 51 w 153"/>
                <a:gd name="T77" fmla="*/ 178 h 178"/>
                <a:gd name="T78" fmla="*/ 38 w 153"/>
                <a:gd name="T79" fmla="*/ 178 h 178"/>
                <a:gd name="T80" fmla="*/ 38 w 153"/>
                <a:gd name="T81" fmla="*/ 178 h 178"/>
                <a:gd name="T82" fmla="*/ 38 w 153"/>
                <a:gd name="T83" fmla="*/ 178 h 178"/>
                <a:gd name="T84" fmla="*/ 38 w 153"/>
                <a:gd name="T85" fmla="*/ 178 h 178"/>
                <a:gd name="T86" fmla="*/ 38 w 153"/>
                <a:gd name="T87" fmla="*/ 178 h 178"/>
                <a:gd name="T88" fmla="*/ 38 w 153"/>
                <a:gd name="T89" fmla="*/ 178 h 178"/>
                <a:gd name="T90" fmla="*/ 25 w 153"/>
                <a:gd name="T91" fmla="*/ 178 h 178"/>
                <a:gd name="T92" fmla="*/ 25 w 153"/>
                <a:gd name="T93" fmla="*/ 178 h 178"/>
                <a:gd name="T94" fmla="*/ 25 w 153"/>
                <a:gd name="T95" fmla="*/ 178 h 178"/>
                <a:gd name="T96" fmla="*/ 25 w 153"/>
                <a:gd name="T97" fmla="*/ 178 h 178"/>
                <a:gd name="T98" fmla="*/ 13 w 153"/>
                <a:gd name="T99" fmla="*/ 178 h 178"/>
                <a:gd name="T100" fmla="*/ 13 w 153"/>
                <a:gd name="T101" fmla="*/ 178 h 178"/>
                <a:gd name="T102" fmla="*/ 13 w 153"/>
                <a:gd name="T103" fmla="*/ 178 h 178"/>
                <a:gd name="T104" fmla="*/ 13 w 153"/>
                <a:gd name="T105" fmla="*/ 178 h 178"/>
                <a:gd name="T106" fmla="*/ 13 w 153"/>
                <a:gd name="T107" fmla="*/ 140 h 178"/>
                <a:gd name="T108" fmla="*/ 13 w 153"/>
                <a:gd name="T109" fmla="*/ 89 h 178"/>
                <a:gd name="T110" fmla="*/ 13 w 153"/>
                <a:gd name="T111" fmla="*/ 51 h 178"/>
                <a:gd name="T112" fmla="*/ 0 w 153"/>
                <a:gd name="T113" fmla="*/ 13 h 1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178">
                  <a:moveTo>
                    <a:pt x="0" y="13"/>
                  </a:moveTo>
                  <a:lnTo>
                    <a:pt x="13" y="13"/>
                  </a:lnTo>
                  <a:lnTo>
                    <a:pt x="25" y="13"/>
                  </a:lnTo>
                  <a:lnTo>
                    <a:pt x="38" y="13"/>
                  </a:lnTo>
                  <a:lnTo>
                    <a:pt x="51" y="13"/>
                  </a:lnTo>
                  <a:lnTo>
                    <a:pt x="64" y="13"/>
                  </a:lnTo>
                  <a:lnTo>
                    <a:pt x="76" y="13"/>
                  </a:lnTo>
                  <a:lnTo>
                    <a:pt x="89" y="0"/>
                  </a:lnTo>
                  <a:lnTo>
                    <a:pt x="102" y="0"/>
                  </a:lnTo>
                  <a:lnTo>
                    <a:pt x="114" y="0"/>
                  </a:lnTo>
                  <a:lnTo>
                    <a:pt x="127" y="0"/>
                  </a:lnTo>
                  <a:lnTo>
                    <a:pt x="140" y="0"/>
                  </a:lnTo>
                  <a:lnTo>
                    <a:pt x="153" y="0"/>
                  </a:lnTo>
                  <a:lnTo>
                    <a:pt x="153" y="51"/>
                  </a:lnTo>
                  <a:lnTo>
                    <a:pt x="153" y="89"/>
                  </a:lnTo>
                  <a:lnTo>
                    <a:pt x="153" y="140"/>
                  </a:lnTo>
                  <a:lnTo>
                    <a:pt x="153" y="178"/>
                  </a:lnTo>
                  <a:lnTo>
                    <a:pt x="140" y="178"/>
                  </a:lnTo>
                  <a:lnTo>
                    <a:pt x="127" y="178"/>
                  </a:lnTo>
                  <a:lnTo>
                    <a:pt x="114" y="178"/>
                  </a:lnTo>
                  <a:lnTo>
                    <a:pt x="102" y="178"/>
                  </a:lnTo>
                  <a:lnTo>
                    <a:pt x="89" y="178"/>
                  </a:lnTo>
                  <a:lnTo>
                    <a:pt x="76" y="178"/>
                  </a:lnTo>
                  <a:lnTo>
                    <a:pt x="64" y="178"/>
                  </a:lnTo>
                  <a:lnTo>
                    <a:pt x="51" y="178"/>
                  </a:lnTo>
                  <a:lnTo>
                    <a:pt x="38" y="178"/>
                  </a:lnTo>
                  <a:lnTo>
                    <a:pt x="25" y="178"/>
                  </a:lnTo>
                  <a:lnTo>
                    <a:pt x="13" y="178"/>
                  </a:lnTo>
                  <a:lnTo>
                    <a:pt x="13" y="140"/>
                  </a:lnTo>
                  <a:lnTo>
                    <a:pt x="13" y="89"/>
                  </a:lnTo>
                  <a:lnTo>
                    <a:pt x="13" y="51"/>
                  </a:lnTo>
                  <a:lnTo>
                    <a:pt x="0" y="13"/>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 name="Freeform 103"/>
            <p:cNvSpPr>
              <a:spLocks/>
            </p:cNvSpPr>
            <p:nvPr/>
          </p:nvSpPr>
          <p:spPr bwMode="auto">
            <a:xfrm>
              <a:off x="11830" y="9107"/>
              <a:ext cx="153" cy="140"/>
            </a:xfrm>
            <a:custGeom>
              <a:avLst/>
              <a:gdLst>
                <a:gd name="T0" fmla="*/ 0 w 153"/>
                <a:gd name="T1" fmla="*/ 13 h 140"/>
                <a:gd name="T2" fmla="*/ 153 w 153"/>
                <a:gd name="T3" fmla="*/ 0 h 140"/>
                <a:gd name="T4" fmla="*/ 153 w 153"/>
                <a:gd name="T5" fmla="*/ 127 h 140"/>
                <a:gd name="T6" fmla="*/ 153 w 153"/>
                <a:gd name="T7" fmla="*/ 140 h 140"/>
                <a:gd name="T8" fmla="*/ 38 w 153"/>
                <a:gd name="T9" fmla="*/ 140 h 140"/>
                <a:gd name="T10" fmla="*/ 38 w 153"/>
                <a:gd name="T11" fmla="*/ 127 h 140"/>
                <a:gd name="T12" fmla="*/ 13 w 153"/>
                <a:gd name="T13" fmla="*/ 127 h 140"/>
                <a:gd name="T14" fmla="*/ 0 w 153"/>
                <a:gd name="T15" fmla="*/ 13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140">
                  <a:moveTo>
                    <a:pt x="0" y="13"/>
                  </a:moveTo>
                  <a:lnTo>
                    <a:pt x="153" y="0"/>
                  </a:lnTo>
                  <a:lnTo>
                    <a:pt x="153" y="127"/>
                  </a:lnTo>
                  <a:lnTo>
                    <a:pt x="153" y="140"/>
                  </a:lnTo>
                  <a:lnTo>
                    <a:pt x="38" y="140"/>
                  </a:lnTo>
                  <a:lnTo>
                    <a:pt x="38" y="127"/>
                  </a:lnTo>
                  <a:lnTo>
                    <a:pt x="13" y="127"/>
                  </a:lnTo>
                  <a:lnTo>
                    <a:pt x="0" y="13"/>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 name="Freeform 104"/>
            <p:cNvSpPr>
              <a:spLocks/>
            </p:cNvSpPr>
            <p:nvPr/>
          </p:nvSpPr>
          <p:spPr bwMode="auto">
            <a:xfrm>
              <a:off x="12021" y="8967"/>
              <a:ext cx="522" cy="712"/>
            </a:xfrm>
            <a:custGeom>
              <a:avLst/>
              <a:gdLst>
                <a:gd name="T0" fmla="*/ 38 w 522"/>
                <a:gd name="T1" fmla="*/ 76 h 712"/>
                <a:gd name="T2" fmla="*/ 63 w 522"/>
                <a:gd name="T3" fmla="*/ 76 h 712"/>
                <a:gd name="T4" fmla="*/ 102 w 522"/>
                <a:gd name="T5" fmla="*/ 64 h 712"/>
                <a:gd name="T6" fmla="*/ 127 w 522"/>
                <a:gd name="T7" fmla="*/ 51 h 712"/>
                <a:gd name="T8" fmla="*/ 165 w 522"/>
                <a:gd name="T9" fmla="*/ 51 h 712"/>
                <a:gd name="T10" fmla="*/ 191 w 522"/>
                <a:gd name="T11" fmla="*/ 38 h 712"/>
                <a:gd name="T12" fmla="*/ 216 w 522"/>
                <a:gd name="T13" fmla="*/ 38 h 712"/>
                <a:gd name="T14" fmla="*/ 254 w 522"/>
                <a:gd name="T15" fmla="*/ 38 h 712"/>
                <a:gd name="T16" fmla="*/ 280 w 522"/>
                <a:gd name="T17" fmla="*/ 26 h 712"/>
                <a:gd name="T18" fmla="*/ 318 w 522"/>
                <a:gd name="T19" fmla="*/ 26 h 712"/>
                <a:gd name="T20" fmla="*/ 344 w 522"/>
                <a:gd name="T21" fmla="*/ 26 h 712"/>
                <a:gd name="T22" fmla="*/ 382 w 522"/>
                <a:gd name="T23" fmla="*/ 13 h 712"/>
                <a:gd name="T24" fmla="*/ 407 w 522"/>
                <a:gd name="T25" fmla="*/ 13 h 712"/>
                <a:gd name="T26" fmla="*/ 445 w 522"/>
                <a:gd name="T27" fmla="*/ 13 h 712"/>
                <a:gd name="T28" fmla="*/ 471 w 522"/>
                <a:gd name="T29" fmla="*/ 13 h 712"/>
                <a:gd name="T30" fmla="*/ 509 w 522"/>
                <a:gd name="T31" fmla="*/ 13 h 712"/>
                <a:gd name="T32" fmla="*/ 509 w 522"/>
                <a:gd name="T33" fmla="*/ 178 h 712"/>
                <a:gd name="T34" fmla="*/ 509 w 522"/>
                <a:gd name="T35" fmla="*/ 522 h 712"/>
                <a:gd name="T36" fmla="*/ 496 w 522"/>
                <a:gd name="T37" fmla="*/ 687 h 712"/>
                <a:gd name="T38" fmla="*/ 471 w 522"/>
                <a:gd name="T39" fmla="*/ 700 h 712"/>
                <a:gd name="T40" fmla="*/ 445 w 522"/>
                <a:gd name="T41" fmla="*/ 700 h 712"/>
                <a:gd name="T42" fmla="*/ 420 w 522"/>
                <a:gd name="T43" fmla="*/ 700 h 712"/>
                <a:gd name="T44" fmla="*/ 382 w 522"/>
                <a:gd name="T45" fmla="*/ 712 h 712"/>
                <a:gd name="T46" fmla="*/ 356 w 522"/>
                <a:gd name="T47" fmla="*/ 712 h 712"/>
                <a:gd name="T48" fmla="*/ 318 w 522"/>
                <a:gd name="T49" fmla="*/ 712 h 712"/>
                <a:gd name="T50" fmla="*/ 280 w 522"/>
                <a:gd name="T51" fmla="*/ 712 h 712"/>
                <a:gd name="T52" fmla="*/ 254 w 522"/>
                <a:gd name="T53" fmla="*/ 712 h 712"/>
                <a:gd name="T54" fmla="*/ 216 w 522"/>
                <a:gd name="T55" fmla="*/ 712 h 712"/>
                <a:gd name="T56" fmla="*/ 178 w 522"/>
                <a:gd name="T57" fmla="*/ 700 h 712"/>
                <a:gd name="T58" fmla="*/ 140 w 522"/>
                <a:gd name="T59" fmla="*/ 700 h 712"/>
                <a:gd name="T60" fmla="*/ 114 w 522"/>
                <a:gd name="T61" fmla="*/ 700 h 712"/>
                <a:gd name="T62" fmla="*/ 76 w 522"/>
                <a:gd name="T63" fmla="*/ 687 h 712"/>
                <a:gd name="T64" fmla="*/ 51 w 522"/>
                <a:gd name="T65" fmla="*/ 687 h 712"/>
                <a:gd name="T66" fmla="*/ 25 w 522"/>
                <a:gd name="T67" fmla="*/ 687 h 712"/>
                <a:gd name="T68" fmla="*/ 0 w 522"/>
                <a:gd name="T69" fmla="*/ 598 h 712"/>
                <a:gd name="T70" fmla="*/ 0 w 522"/>
                <a:gd name="T71" fmla="*/ 458 h 712"/>
                <a:gd name="T72" fmla="*/ 0 w 522"/>
                <a:gd name="T73" fmla="*/ 305 h 712"/>
                <a:gd name="T74" fmla="*/ 13 w 522"/>
                <a:gd name="T75" fmla="*/ 165 h 7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2" h="712">
                  <a:moveTo>
                    <a:pt x="25" y="76"/>
                  </a:moveTo>
                  <a:lnTo>
                    <a:pt x="38" y="76"/>
                  </a:lnTo>
                  <a:lnTo>
                    <a:pt x="51" y="76"/>
                  </a:lnTo>
                  <a:lnTo>
                    <a:pt x="63" y="76"/>
                  </a:lnTo>
                  <a:lnTo>
                    <a:pt x="76" y="64"/>
                  </a:lnTo>
                  <a:lnTo>
                    <a:pt x="102" y="64"/>
                  </a:lnTo>
                  <a:lnTo>
                    <a:pt x="114" y="64"/>
                  </a:lnTo>
                  <a:lnTo>
                    <a:pt x="127" y="51"/>
                  </a:lnTo>
                  <a:lnTo>
                    <a:pt x="140" y="51"/>
                  </a:lnTo>
                  <a:lnTo>
                    <a:pt x="165" y="51"/>
                  </a:lnTo>
                  <a:lnTo>
                    <a:pt x="178" y="51"/>
                  </a:lnTo>
                  <a:lnTo>
                    <a:pt x="191" y="38"/>
                  </a:lnTo>
                  <a:lnTo>
                    <a:pt x="204" y="38"/>
                  </a:lnTo>
                  <a:lnTo>
                    <a:pt x="216" y="38"/>
                  </a:lnTo>
                  <a:lnTo>
                    <a:pt x="242" y="38"/>
                  </a:lnTo>
                  <a:lnTo>
                    <a:pt x="254" y="38"/>
                  </a:lnTo>
                  <a:lnTo>
                    <a:pt x="267" y="26"/>
                  </a:lnTo>
                  <a:lnTo>
                    <a:pt x="280" y="26"/>
                  </a:lnTo>
                  <a:lnTo>
                    <a:pt x="305" y="26"/>
                  </a:lnTo>
                  <a:lnTo>
                    <a:pt x="318" y="26"/>
                  </a:lnTo>
                  <a:lnTo>
                    <a:pt x="331" y="26"/>
                  </a:lnTo>
                  <a:lnTo>
                    <a:pt x="344" y="26"/>
                  </a:lnTo>
                  <a:lnTo>
                    <a:pt x="356" y="13"/>
                  </a:lnTo>
                  <a:lnTo>
                    <a:pt x="382" y="13"/>
                  </a:lnTo>
                  <a:lnTo>
                    <a:pt x="395" y="13"/>
                  </a:lnTo>
                  <a:lnTo>
                    <a:pt x="407" y="13"/>
                  </a:lnTo>
                  <a:lnTo>
                    <a:pt x="420" y="13"/>
                  </a:lnTo>
                  <a:lnTo>
                    <a:pt x="445" y="13"/>
                  </a:lnTo>
                  <a:lnTo>
                    <a:pt x="458" y="13"/>
                  </a:lnTo>
                  <a:lnTo>
                    <a:pt x="471" y="13"/>
                  </a:lnTo>
                  <a:lnTo>
                    <a:pt x="484" y="13"/>
                  </a:lnTo>
                  <a:lnTo>
                    <a:pt x="509" y="13"/>
                  </a:lnTo>
                  <a:lnTo>
                    <a:pt x="522" y="0"/>
                  </a:lnTo>
                  <a:lnTo>
                    <a:pt x="509" y="178"/>
                  </a:lnTo>
                  <a:lnTo>
                    <a:pt x="509" y="343"/>
                  </a:lnTo>
                  <a:lnTo>
                    <a:pt x="509" y="522"/>
                  </a:lnTo>
                  <a:lnTo>
                    <a:pt x="509" y="687"/>
                  </a:lnTo>
                  <a:lnTo>
                    <a:pt x="496" y="687"/>
                  </a:lnTo>
                  <a:lnTo>
                    <a:pt x="484" y="700"/>
                  </a:lnTo>
                  <a:lnTo>
                    <a:pt x="471" y="700"/>
                  </a:lnTo>
                  <a:lnTo>
                    <a:pt x="458" y="700"/>
                  </a:lnTo>
                  <a:lnTo>
                    <a:pt x="445" y="700"/>
                  </a:lnTo>
                  <a:lnTo>
                    <a:pt x="433" y="700"/>
                  </a:lnTo>
                  <a:lnTo>
                    <a:pt x="420" y="700"/>
                  </a:lnTo>
                  <a:lnTo>
                    <a:pt x="407" y="700"/>
                  </a:lnTo>
                  <a:lnTo>
                    <a:pt x="382" y="712"/>
                  </a:lnTo>
                  <a:lnTo>
                    <a:pt x="369" y="712"/>
                  </a:lnTo>
                  <a:lnTo>
                    <a:pt x="356" y="712"/>
                  </a:lnTo>
                  <a:lnTo>
                    <a:pt x="331" y="712"/>
                  </a:lnTo>
                  <a:lnTo>
                    <a:pt x="318" y="712"/>
                  </a:lnTo>
                  <a:lnTo>
                    <a:pt x="305" y="712"/>
                  </a:lnTo>
                  <a:lnTo>
                    <a:pt x="280" y="712"/>
                  </a:lnTo>
                  <a:lnTo>
                    <a:pt x="267" y="712"/>
                  </a:lnTo>
                  <a:lnTo>
                    <a:pt x="254" y="712"/>
                  </a:lnTo>
                  <a:lnTo>
                    <a:pt x="229" y="712"/>
                  </a:lnTo>
                  <a:lnTo>
                    <a:pt x="216" y="712"/>
                  </a:lnTo>
                  <a:lnTo>
                    <a:pt x="191" y="712"/>
                  </a:lnTo>
                  <a:lnTo>
                    <a:pt x="178" y="700"/>
                  </a:lnTo>
                  <a:lnTo>
                    <a:pt x="165" y="700"/>
                  </a:lnTo>
                  <a:lnTo>
                    <a:pt x="140" y="700"/>
                  </a:lnTo>
                  <a:lnTo>
                    <a:pt x="127" y="700"/>
                  </a:lnTo>
                  <a:lnTo>
                    <a:pt x="114" y="700"/>
                  </a:lnTo>
                  <a:lnTo>
                    <a:pt x="102" y="700"/>
                  </a:lnTo>
                  <a:lnTo>
                    <a:pt x="76" y="687"/>
                  </a:lnTo>
                  <a:lnTo>
                    <a:pt x="63" y="687"/>
                  </a:lnTo>
                  <a:lnTo>
                    <a:pt x="51" y="687"/>
                  </a:lnTo>
                  <a:lnTo>
                    <a:pt x="38" y="687"/>
                  </a:lnTo>
                  <a:lnTo>
                    <a:pt x="25" y="687"/>
                  </a:lnTo>
                  <a:lnTo>
                    <a:pt x="13" y="674"/>
                  </a:lnTo>
                  <a:lnTo>
                    <a:pt x="0" y="598"/>
                  </a:lnTo>
                  <a:lnTo>
                    <a:pt x="0" y="534"/>
                  </a:lnTo>
                  <a:lnTo>
                    <a:pt x="0" y="458"/>
                  </a:lnTo>
                  <a:lnTo>
                    <a:pt x="0" y="382"/>
                  </a:lnTo>
                  <a:lnTo>
                    <a:pt x="0" y="305"/>
                  </a:lnTo>
                  <a:lnTo>
                    <a:pt x="0" y="242"/>
                  </a:lnTo>
                  <a:lnTo>
                    <a:pt x="13" y="165"/>
                  </a:lnTo>
                  <a:lnTo>
                    <a:pt x="25" y="76"/>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 name="Freeform 105"/>
            <p:cNvSpPr>
              <a:spLocks/>
            </p:cNvSpPr>
            <p:nvPr/>
          </p:nvSpPr>
          <p:spPr bwMode="auto">
            <a:xfrm>
              <a:off x="12021" y="8980"/>
              <a:ext cx="509" cy="674"/>
            </a:xfrm>
            <a:custGeom>
              <a:avLst/>
              <a:gdLst>
                <a:gd name="T0" fmla="*/ 25 w 509"/>
                <a:gd name="T1" fmla="*/ 76 h 674"/>
                <a:gd name="T2" fmla="*/ 38 w 509"/>
                <a:gd name="T3" fmla="*/ 63 h 674"/>
                <a:gd name="T4" fmla="*/ 51 w 509"/>
                <a:gd name="T5" fmla="*/ 63 h 674"/>
                <a:gd name="T6" fmla="*/ 63 w 509"/>
                <a:gd name="T7" fmla="*/ 63 h 674"/>
                <a:gd name="T8" fmla="*/ 76 w 509"/>
                <a:gd name="T9" fmla="*/ 51 h 674"/>
                <a:gd name="T10" fmla="*/ 102 w 509"/>
                <a:gd name="T11" fmla="*/ 51 h 674"/>
                <a:gd name="T12" fmla="*/ 114 w 509"/>
                <a:gd name="T13" fmla="*/ 51 h 674"/>
                <a:gd name="T14" fmla="*/ 127 w 509"/>
                <a:gd name="T15" fmla="*/ 51 h 674"/>
                <a:gd name="T16" fmla="*/ 140 w 509"/>
                <a:gd name="T17" fmla="*/ 38 h 674"/>
                <a:gd name="T18" fmla="*/ 153 w 509"/>
                <a:gd name="T19" fmla="*/ 38 h 674"/>
                <a:gd name="T20" fmla="*/ 165 w 509"/>
                <a:gd name="T21" fmla="*/ 38 h 674"/>
                <a:gd name="T22" fmla="*/ 191 w 509"/>
                <a:gd name="T23" fmla="*/ 38 h 674"/>
                <a:gd name="T24" fmla="*/ 204 w 509"/>
                <a:gd name="T25" fmla="*/ 25 h 674"/>
                <a:gd name="T26" fmla="*/ 216 w 509"/>
                <a:gd name="T27" fmla="*/ 25 h 674"/>
                <a:gd name="T28" fmla="*/ 229 w 509"/>
                <a:gd name="T29" fmla="*/ 25 h 674"/>
                <a:gd name="T30" fmla="*/ 242 w 509"/>
                <a:gd name="T31" fmla="*/ 25 h 674"/>
                <a:gd name="T32" fmla="*/ 267 w 509"/>
                <a:gd name="T33" fmla="*/ 13 h 674"/>
                <a:gd name="T34" fmla="*/ 280 w 509"/>
                <a:gd name="T35" fmla="*/ 13 h 674"/>
                <a:gd name="T36" fmla="*/ 293 w 509"/>
                <a:gd name="T37" fmla="*/ 13 h 674"/>
                <a:gd name="T38" fmla="*/ 305 w 509"/>
                <a:gd name="T39" fmla="*/ 13 h 674"/>
                <a:gd name="T40" fmla="*/ 318 w 509"/>
                <a:gd name="T41" fmla="*/ 13 h 674"/>
                <a:gd name="T42" fmla="*/ 344 w 509"/>
                <a:gd name="T43" fmla="*/ 13 h 674"/>
                <a:gd name="T44" fmla="*/ 356 w 509"/>
                <a:gd name="T45" fmla="*/ 0 h 674"/>
                <a:gd name="T46" fmla="*/ 369 w 509"/>
                <a:gd name="T47" fmla="*/ 0 h 674"/>
                <a:gd name="T48" fmla="*/ 382 w 509"/>
                <a:gd name="T49" fmla="*/ 0 h 674"/>
                <a:gd name="T50" fmla="*/ 407 w 509"/>
                <a:gd name="T51" fmla="*/ 0 h 674"/>
                <a:gd name="T52" fmla="*/ 420 w 509"/>
                <a:gd name="T53" fmla="*/ 0 h 674"/>
                <a:gd name="T54" fmla="*/ 433 w 509"/>
                <a:gd name="T55" fmla="*/ 0 h 674"/>
                <a:gd name="T56" fmla="*/ 445 w 509"/>
                <a:gd name="T57" fmla="*/ 0 h 674"/>
                <a:gd name="T58" fmla="*/ 458 w 509"/>
                <a:gd name="T59" fmla="*/ 0 h 674"/>
                <a:gd name="T60" fmla="*/ 484 w 509"/>
                <a:gd name="T61" fmla="*/ 0 h 674"/>
                <a:gd name="T62" fmla="*/ 496 w 509"/>
                <a:gd name="T63" fmla="*/ 0 h 674"/>
                <a:gd name="T64" fmla="*/ 509 w 509"/>
                <a:gd name="T65" fmla="*/ 0 h 674"/>
                <a:gd name="T66" fmla="*/ 496 w 509"/>
                <a:gd name="T67" fmla="*/ 152 h 674"/>
                <a:gd name="T68" fmla="*/ 496 w 509"/>
                <a:gd name="T69" fmla="*/ 318 h 674"/>
                <a:gd name="T70" fmla="*/ 496 w 509"/>
                <a:gd name="T71" fmla="*/ 483 h 674"/>
                <a:gd name="T72" fmla="*/ 496 w 509"/>
                <a:gd name="T73" fmla="*/ 648 h 674"/>
                <a:gd name="T74" fmla="*/ 471 w 509"/>
                <a:gd name="T75" fmla="*/ 648 h 674"/>
                <a:gd name="T76" fmla="*/ 445 w 509"/>
                <a:gd name="T77" fmla="*/ 661 h 674"/>
                <a:gd name="T78" fmla="*/ 420 w 509"/>
                <a:gd name="T79" fmla="*/ 661 h 674"/>
                <a:gd name="T80" fmla="*/ 395 w 509"/>
                <a:gd name="T81" fmla="*/ 661 h 674"/>
                <a:gd name="T82" fmla="*/ 356 w 509"/>
                <a:gd name="T83" fmla="*/ 674 h 674"/>
                <a:gd name="T84" fmla="*/ 331 w 509"/>
                <a:gd name="T85" fmla="*/ 674 h 674"/>
                <a:gd name="T86" fmla="*/ 293 w 509"/>
                <a:gd name="T87" fmla="*/ 674 h 674"/>
                <a:gd name="T88" fmla="*/ 267 w 509"/>
                <a:gd name="T89" fmla="*/ 674 h 674"/>
                <a:gd name="T90" fmla="*/ 229 w 509"/>
                <a:gd name="T91" fmla="*/ 674 h 674"/>
                <a:gd name="T92" fmla="*/ 191 w 509"/>
                <a:gd name="T93" fmla="*/ 674 h 674"/>
                <a:gd name="T94" fmla="*/ 153 w 509"/>
                <a:gd name="T95" fmla="*/ 674 h 674"/>
                <a:gd name="T96" fmla="*/ 127 w 509"/>
                <a:gd name="T97" fmla="*/ 661 h 674"/>
                <a:gd name="T98" fmla="*/ 89 w 509"/>
                <a:gd name="T99" fmla="*/ 661 h 674"/>
                <a:gd name="T100" fmla="*/ 63 w 509"/>
                <a:gd name="T101" fmla="*/ 661 h 674"/>
                <a:gd name="T102" fmla="*/ 38 w 509"/>
                <a:gd name="T103" fmla="*/ 648 h 674"/>
                <a:gd name="T104" fmla="*/ 13 w 509"/>
                <a:gd name="T105" fmla="*/ 648 h 674"/>
                <a:gd name="T106" fmla="*/ 13 w 509"/>
                <a:gd name="T107" fmla="*/ 572 h 674"/>
                <a:gd name="T108" fmla="*/ 0 w 509"/>
                <a:gd name="T109" fmla="*/ 496 h 674"/>
                <a:gd name="T110" fmla="*/ 0 w 509"/>
                <a:gd name="T111" fmla="*/ 432 h 674"/>
                <a:gd name="T112" fmla="*/ 0 w 509"/>
                <a:gd name="T113" fmla="*/ 356 h 674"/>
                <a:gd name="T114" fmla="*/ 0 w 509"/>
                <a:gd name="T115" fmla="*/ 292 h 674"/>
                <a:gd name="T116" fmla="*/ 0 w 509"/>
                <a:gd name="T117" fmla="*/ 216 h 674"/>
                <a:gd name="T118" fmla="*/ 13 w 509"/>
                <a:gd name="T119" fmla="*/ 140 h 674"/>
                <a:gd name="T120" fmla="*/ 25 w 509"/>
                <a:gd name="T121" fmla="*/ 76 h 6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 h="674">
                  <a:moveTo>
                    <a:pt x="25" y="76"/>
                  </a:moveTo>
                  <a:lnTo>
                    <a:pt x="38" y="63"/>
                  </a:lnTo>
                  <a:lnTo>
                    <a:pt x="51" y="63"/>
                  </a:lnTo>
                  <a:lnTo>
                    <a:pt x="63" y="63"/>
                  </a:lnTo>
                  <a:lnTo>
                    <a:pt x="76" y="51"/>
                  </a:lnTo>
                  <a:lnTo>
                    <a:pt x="102" y="51"/>
                  </a:lnTo>
                  <a:lnTo>
                    <a:pt x="114" y="51"/>
                  </a:lnTo>
                  <a:lnTo>
                    <a:pt x="127" y="51"/>
                  </a:lnTo>
                  <a:lnTo>
                    <a:pt x="140" y="38"/>
                  </a:lnTo>
                  <a:lnTo>
                    <a:pt x="153" y="38"/>
                  </a:lnTo>
                  <a:lnTo>
                    <a:pt x="165" y="38"/>
                  </a:lnTo>
                  <a:lnTo>
                    <a:pt x="191" y="38"/>
                  </a:lnTo>
                  <a:lnTo>
                    <a:pt x="204" y="25"/>
                  </a:lnTo>
                  <a:lnTo>
                    <a:pt x="216" y="25"/>
                  </a:lnTo>
                  <a:lnTo>
                    <a:pt x="229" y="25"/>
                  </a:lnTo>
                  <a:lnTo>
                    <a:pt x="242" y="25"/>
                  </a:lnTo>
                  <a:lnTo>
                    <a:pt x="267" y="13"/>
                  </a:lnTo>
                  <a:lnTo>
                    <a:pt x="280" y="13"/>
                  </a:lnTo>
                  <a:lnTo>
                    <a:pt x="293" y="13"/>
                  </a:lnTo>
                  <a:lnTo>
                    <a:pt x="305" y="13"/>
                  </a:lnTo>
                  <a:lnTo>
                    <a:pt x="318" y="13"/>
                  </a:lnTo>
                  <a:lnTo>
                    <a:pt x="344" y="13"/>
                  </a:lnTo>
                  <a:lnTo>
                    <a:pt x="356" y="0"/>
                  </a:lnTo>
                  <a:lnTo>
                    <a:pt x="369" y="0"/>
                  </a:lnTo>
                  <a:lnTo>
                    <a:pt x="382" y="0"/>
                  </a:lnTo>
                  <a:lnTo>
                    <a:pt x="407" y="0"/>
                  </a:lnTo>
                  <a:lnTo>
                    <a:pt x="420" y="0"/>
                  </a:lnTo>
                  <a:lnTo>
                    <a:pt x="433" y="0"/>
                  </a:lnTo>
                  <a:lnTo>
                    <a:pt x="445" y="0"/>
                  </a:lnTo>
                  <a:lnTo>
                    <a:pt x="458" y="0"/>
                  </a:lnTo>
                  <a:lnTo>
                    <a:pt x="484" y="0"/>
                  </a:lnTo>
                  <a:lnTo>
                    <a:pt x="496" y="0"/>
                  </a:lnTo>
                  <a:lnTo>
                    <a:pt x="509" y="0"/>
                  </a:lnTo>
                  <a:lnTo>
                    <a:pt x="496" y="152"/>
                  </a:lnTo>
                  <a:lnTo>
                    <a:pt x="496" y="318"/>
                  </a:lnTo>
                  <a:lnTo>
                    <a:pt x="496" y="483"/>
                  </a:lnTo>
                  <a:lnTo>
                    <a:pt x="496" y="648"/>
                  </a:lnTo>
                  <a:lnTo>
                    <a:pt x="471" y="648"/>
                  </a:lnTo>
                  <a:lnTo>
                    <a:pt x="445" y="661"/>
                  </a:lnTo>
                  <a:lnTo>
                    <a:pt x="420" y="661"/>
                  </a:lnTo>
                  <a:lnTo>
                    <a:pt x="395" y="661"/>
                  </a:lnTo>
                  <a:lnTo>
                    <a:pt x="356" y="674"/>
                  </a:lnTo>
                  <a:lnTo>
                    <a:pt x="331" y="674"/>
                  </a:lnTo>
                  <a:lnTo>
                    <a:pt x="293" y="674"/>
                  </a:lnTo>
                  <a:lnTo>
                    <a:pt x="267" y="674"/>
                  </a:lnTo>
                  <a:lnTo>
                    <a:pt x="229" y="674"/>
                  </a:lnTo>
                  <a:lnTo>
                    <a:pt x="191" y="674"/>
                  </a:lnTo>
                  <a:lnTo>
                    <a:pt x="153" y="674"/>
                  </a:lnTo>
                  <a:lnTo>
                    <a:pt x="127" y="661"/>
                  </a:lnTo>
                  <a:lnTo>
                    <a:pt x="89" y="661"/>
                  </a:lnTo>
                  <a:lnTo>
                    <a:pt x="63" y="661"/>
                  </a:lnTo>
                  <a:lnTo>
                    <a:pt x="38" y="648"/>
                  </a:lnTo>
                  <a:lnTo>
                    <a:pt x="13" y="648"/>
                  </a:lnTo>
                  <a:lnTo>
                    <a:pt x="13" y="572"/>
                  </a:lnTo>
                  <a:lnTo>
                    <a:pt x="0" y="496"/>
                  </a:lnTo>
                  <a:lnTo>
                    <a:pt x="0" y="432"/>
                  </a:lnTo>
                  <a:lnTo>
                    <a:pt x="0" y="356"/>
                  </a:lnTo>
                  <a:lnTo>
                    <a:pt x="0" y="292"/>
                  </a:lnTo>
                  <a:lnTo>
                    <a:pt x="0" y="216"/>
                  </a:lnTo>
                  <a:lnTo>
                    <a:pt x="13" y="140"/>
                  </a:lnTo>
                  <a:lnTo>
                    <a:pt x="25" y="76"/>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 name="Freeform 106"/>
            <p:cNvSpPr>
              <a:spLocks/>
            </p:cNvSpPr>
            <p:nvPr/>
          </p:nvSpPr>
          <p:spPr bwMode="auto">
            <a:xfrm>
              <a:off x="12021" y="8980"/>
              <a:ext cx="496" cy="648"/>
            </a:xfrm>
            <a:custGeom>
              <a:avLst/>
              <a:gdLst>
                <a:gd name="T0" fmla="*/ 25 w 496"/>
                <a:gd name="T1" fmla="*/ 76 h 648"/>
                <a:gd name="T2" fmla="*/ 51 w 496"/>
                <a:gd name="T3" fmla="*/ 63 h 648"/>
                <a:gd name="T4" fmla="*/ 76 w 496"/>
                <a:gd name="T5" fmla="*/ 51 h 648"/>
                <a:gd name="T6" fmla="*/ 114 w 496"/>
                <a:gd name="T7" fmla="*/ 51 h 648"/>
                <a:gd name="T8" fmla="*/ 140 w 496"/>
                <a:gd name="T9" fmla="*/ 38 h 648"/>
                <a:gd name="T10" fmla="*/ 165 w 496"/>
                <a:gd name="T11" fmla="*/ 38 h 648"/>
                <a:gd name="T12" fmla="*/ 204 w 496"/>
                <a:gd name="T13" fmla="*/ 25 h 648"/>
                <a:gd name="T14" fmla="*/ 229 w 496"/>
                <a:gd name="T15" fmla="*/ 25 h 648"/>
                <a:gd name="T16" fmla="*/ 254 w 496"/>
                <a:gd name="T17" fmla="*/ 25 h 648"/>
                <a:gd name="T18" fmla="*/ 293 w 496"/>
                <a:gd name="T19" fmla="*/ 13 h 648"/>
                <a:gd name="T20" fmla="*/ 318 w 496"/>
                <a:gd name="T21" fmla="*/ 13 h 648"/>
                <a:gd name="T22" fmla="*/ 344 w 496"/>
                <a:gd name="T23" fmla="*/ 13 h 648"/>
                <a:gd name="T24" fmla="*/ 382 w 496"/>
                <a:gd name="T25" fmla="*/ 0 h 648"/>
                <a:gd name="T26" fmla="*/ 407 w 496"/>
                <a:gd name="T27" fmla="*/ 0 h 648"/>
                <a:gd name="T28" fmla="*/ 433 w 496"/>
                <a:gd name="T29" fmla="*/ 0 h 648"/>
                <a:gd name="T30" fmla="*/ 471 w 496"/>
                <a:gd name="T31" fmla="*/ 0 h 648"/>
                <a:gd name="T32" fmla="*/ 496 w 496"/>
                <a:gd name="T33" fmla="*/ 0 h 648"/>
                <a:gd name="T34" fmla="*/ 484 w 496"/>
                <a:gd name="T35" fmla="*/ 152 h 648"/>
                <a:gd name="T36" fmla="*/ 484 w 496"/>
                <a:gd name="T37" fmla="*/ 305 h 648"/>
                <a:gd name="T38" fmla="*/ 484 w 496"/>
                <a:gd name="T39" fmla="*/ 470 h 648"/>
                <a:gd name="T40" fmla="*/ 484 w 496"/>
                <a:gd name="T41" fmla="*/ 623 h 648"/>
                <a:gd name="T42" fmla="*/ 458 w 496"/>
                <a:gd name="T43" fmla="*/ 623 h 648"/>
                <a:gd name="T44" fmla="*/ 433 w 496"/>
                <a:gd name="T45" fmla="*/ 636 h 648"/>
                <a:gd name="T46" fmla="*/ 407 w 496"/>
                <a:gd name="T47" fmla="*/ 636 h 648"/>
                <a:gd name="T48" fmla="*/ 382 w 496"/>
                <a:gd name="T49" fmla="*/ 636 h 648"/>
                <a:gd name="T50" fmla="*/ 356 w 496"/>
                <a:gd name="T51" fmla="*/ 648 h 648"/>
                <a:gd name="T52" fmla="*/ 318 w 496"/>
                <a:gd name="T53" fmla="*/ 648 h 648"/>
                <a:gd name="T54" fmla="*/ 293 w 496"/>
                <a:gd name="T55" fmla="*/ 648 h 648"/>
                <a:gd name="T56" fmla="*/ 254 w 496"/>
                <a:gd name="T57" fmla="*/ 648 h 648"/>
                <a:gd name="T58" fmla="*/ 216 w 496"/>
                <a:gd name="T59" fmla="*/ 648 h 648"/>
                <a:gd name="T60" fmla="*/ 191 w 496"/>
                <a:gd name="T61" fmla="*/ 648 h 648"/>
                <a:gd name="T62" fmla="*/ 153 w 496"/>
                <a:gd name="T63" fmla="*/ 648 h 648"/>
                <a:gd name="T64" fmla="*/ 127 w 496"/>
                <a:gd name="T65" fmla="*/ 648 h 648"/>
                <a:gd name="T66" fmla="*/ 89 w 496"/>
                <a:gd name="T67" fmla="*/ 636 h 648"/>
                <a:gd name="T68" fmla="*/ 63 w 496"/>
                <a:gd name="T69" fmla="*/ 636 h 648"/>
                <a:gd name="T70" fmla="*/ 38 w 496"/>
                <a:gd name="T71" fmla="*/ 623 h 648"/>
                <a:gd name="T72" fmla="*/ 13 w 496"/>
                <a:gd name="T73" fmla="*/ 623 h 648"/>
                <a:gd name="T74" fmla="*/ 13 w 496"/>
                <a:gd name="T75" fmla="*/ 547 h 648"/>
                <a:gd name="T76" fmla="*/ 0 w 496"/>
                <a:gd name="T77" fmla="*/ 483 h 648"/>
                <a:gd name="T78" fmla="*/ 0 w 496"/>
                <a:gd name="T79" fmla="*/ 420 h 648"/>
                <a:gd name="T80" fmla="*/ 0 w 496"/>
                <a:gd name="T81" fmla="*/ 356 h 648"/>
                <a:gd name="T82" fmla="*/ 0 w 496"/>
                <a:gd name="T83" fmla="*/ 280 h 648"/>
                <a:gd name="T84" fmla="*/ 0 w 496"/>
                <a:gd name="T85" fmla="*/ 216 h 648"/>
                <a:gd name="T86" fmla="*/ 13 w 496"/>
                <a:gd name="T87" fmla="*/ 140 h 648"/>
                <a:gd name="T88" fmla="*/ 25 w 496"/>
                <a:gd name="T89" fmla="*/ 76 h 6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6" h="648">
                  <a:moveTo>
                    <a:pt x="25" y="76"/>
                  </a:moveTo>
                  <a:lnTo>
                    <a:pt x="51" y="63"/>
                  </a:lnTo>
                  <a:lnTo>
                    <a:pt x="76" y="51"/>
                  </a:lnTo>
                  <a:lnTo>
                    <a:pt x="114" y="51"/>
                  </a:lnTo>
                  <a:lnTo>
                    <a:pt x="140" y="38"/>
                  </a:lnTo>
                  <a:lnTo>
                    <a:pt x="165" y="38"/>
                  </a:lnTo>
                  <a:lnTo>
                    <a:pt x="204" y="25"/>
                  </a:lnTo>
                  <a:lnTo>
                    <a:pt x="229" y="25"/>
                  </a:lnTo>
                  <a:lnTo>
                    <a:pt x="254" y="25"/>
                  </a:lnTo>
                  <a:lnTo>
                    <a:pt x="293" y="13"/>
                  </a:lnTo>
                  <a:lnTo>
                    <a:pt x="318" y="13"/>
                  </a:lnTo>
                  <a:lnTo>
                    <a:pt x="344" y="13"/>
                  </a:lnTo>
                  <a:lnTo>
                    <a:pt x="382" y="0"/>
                  </a:lnTo>
                  <a:lnTo>
                    <a:pt x="407" y="0"/>
                  </a:lnTo>
                  <a:lnTo>
                    <a:pt x="433" y="0"/>
                  </a:lnTo>
                  <a:lnTo>
                    <a:pt x="471" y="0"/>
                  </a:lnTo>
                  <a:lnTo>
                    <a:pt x="496" y="0"/>
                  </a:lnTo>
                  <a:lnTo>
                    <a:pt x="484" y="152"/>
                  </a:lnTo>
                  <a:lnTo>
                    <a:pt x="484" y="305"/>
                  </a:lnTo>
                  <a:lnTo>
                    <a:pt x="484" y="470"/>
                  </a:lnTo>
                  <a:lnTo>
                    <a:pt x="484" y="623"/>
                  </a:lnTo>
                  <a:lnTo>
                    <a:pt x="458" y="623"/>
                  </a:lnTo>
                  <a:lnTo>
                    <a:pt x="433" y="636"/>
                  </a:lnTo>
                  <a:lnTo>
                    <a:pt x="407" y="636"/>
                  </a:lnTo>
                  <a:lnTo>
                    <a:pt x="382" y="636"/>
                  </a:lnTo>
                  <a:lnTo>
                    <a:pt x="356" y="648"/>
                  </a:lnTo>
                  <a:lnTo>
                    <a:pt x="318" y="648"/>
                  </a:lnTo>
                  <a:lnTo>
                    <a:pt x="293" y="648"/>
                  </a:lnTo>
                  <a:lnTo>
                    <a:pt x="254" y="648"/>
                  </a:lnTo>
                  <a:lnTo>
                    <a:pt x="216" y="648"/>
                  </a:lnTo>
                  <a:lnTo>
                    <a:pt x="191" y="648"/>
                  </a:lnTo>
                  <a:lnTo>
                    <a:pt x="153" y="648"/>
                  </a:lnTo>
                  <a:lnTo>
                    <a:pt x="127" y="648"/>
                  </a:lnTo>
                  <a:lnTo>
                    <a:pt x="89" y="636"/>
                  </a:lnTo>
                  <a:lnTo>
                    <a:pt x="63" y="636"/>
                  </a:lnTo>
                  <a:lnTo>
                    <a:pt x="38" y="623"/>
                  </a:lnTo>
                  <a:lnTo>
                    <a:pt x="13" y="623"/>
                  </a:lnTo>
                  <a:lnTo>
                    <a:pt x="13" y="547"/>
                  </a:lnTo>
                  <a:lnTo>
                    <a:pt x="0" y="483"/>
                  </a:lnTo>
                  <a:lnTo>
                    <a:pt x="0" y="420"/>
                  </a:lnTo>
                  <a:lnTo>
                    <a:pt x="0" y="356"/>
                  </a:lnTo>
                  <a:lnTo>
                    <a:pt x="0" y="280"/>
                  </a:lnTo>
                  <a:lnTo>
                    <a:pt x="0" y="216"/>
                  </a:lnTo>
                  <a:lnTo>
                    <a:pt x="13" y="140"/>
                  </a:lnTo>
                  <a:lnTo>
                    <a:pt x="25" y="76"/>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 name="Freeform 107"/>
            <p:cNvSpPr>
              <a:spLocks/>
            </p:cNvSpPr>
            <p:nvPr/>
          </p:nvSpPr>
          <p:spPr bwMode="auto">
            <a:xfrm>
              <a:off x="12021" y="8980"/>
              <a:ext cx="484" cy="623"/>
            </a:xfrm>
            <a:custGeom>
              <a:avLst/>
              <a:gdLst>
                <a:gd name="T0" fmla="*/ 25 w 484"/>
                <a:gd name="T1" fmla="*/ 76 h 623"/>
                <a:gd name="T2" fmla="*/ 51 w 484"/>
                <a:gd name="T3" fmla="*/ 63 h 623"/>
                <a:gd name="T4" fmla="*/ 76 w 484"/>
                <a:gd name="T5" fmla="*/ 51 h 623"/>
                <a:gd name="T6" fmla="*/ 102 w 484"/>
                <a:gd name="T7" fmla="*/ 51 h 623"/>
                <a:gd name="T8" fmla="*/ 140 w 484"/>
                <a:gd name="T9" fmla="*/ 38 h 623"/>
                <a:gd name="T10" fmla="*/ 165 w 484"/>
                <a:gd name="T11" fmla="*/ 38 h 623"/>
                <a:gd name="T12" fmla="*/ 191 w 484"/>
                <a:gd name="T13" fmla="*/ 25 h 623"/>
                <a:gd name="T14" fmla="*/ 229 w 484"/>
                <a:gd name="T15" fmla="*/ 25 h 623"/>
                <a:gd name="T16" fmla="*/ 254 w 484"/>
                <a:gd name="T17" fmla="*/ 25 h 623"/>
                <a:gd name="T18" fmla="*/ 280 w 484"/>
                <a:gd name="T19" fmla="*/ 13 h 623"/>
                <a:gd name="T20" fmla="*/ 305 w 484"/>
                <a:gd name="T21" fmla="*/ 13 h 623"/>
                <a:gd name="T22" fmla="*/ 344 w 484"/>
                <a:gd name="T23" fmla="*/ 13 h 623"/>
                <a:gd name="T24" fmla="*/ 369 w 484"/>
                <a:gd name="T25" fmla="*/ 0 h 623"/>
                <a:gd name="T26" fmla="*/ 395 w 484"/>
                <a:gd name="T27" fmla="*/ 0 h 623"/>
                <a:gd name="T28" fmla="*/ 433 w 484"/>
                <a:gd name="T29" fmla="*/ 0 h 623"/>
                <a:gd name="T30" fmla="*/ 458 w 484"/>
                <a:gd name="T31" fmla="*/ 0 h 623"/>
                <a:gd name="T32" fmla="*/ 484 w 484"/>
                <a:gd name="T33" fmla="*/ 0 h 623"/>
                <a:gd name="T34" fmla="*/ 471 w 484"/>
                <a:gd name="T35" fmla="*/ 152 h 623"/>
                <a:gd name="T36" fmla="*/ 471 w 484"/>
                <a:gd name="T37" fmla="*/ 292 h 623"/>
                <a:gd name="T38" fmla="*/ 471 w 484"/>
                <a:gd name="T39" fmla="*/ 445 h 623"/>
                <a:gd name="T40" fmla="*/ 471 w 484"/>
                <a:gd name="T41" fmla="*/ 598 h 623"/>
                <a:gd name="T42" fmla="*/ 445 w 484"/>
                <a:gd name="T43" fmla="*/ 598 h 623"/>
                <a:gd name="T44" fmla="*/ 433 w 484"/>
                <a:gd name="T45" fmla="*/ 610 h 623"/>
                <a:gd name="T46" fmla="*/ 407 w 484"/>
                <a:gd name="T47" fmla="*/ 610 h 623"/>
                <a:gd name="T48" fmla="*/ 369 w 484"/>
                <a:gd name="T49" fmla="*/ 610 h 623"/>
                <a:gd name="T50" fmla="*/ 344 w 484"/>
                <a:gd name="T51" fmla="*/ 623 h 623"/>
                <a:gd name="T52" fmla="*/ 318 w 484"/>
                <a:gd name="T53" fmla="*/ 623 h 623"/>
                <a:gd name="T54" fmla="*/ 280 w 484"/>
                <a:gd name="T55" fmla="*/ 623 h 623"/>
                <a:gd name="T56" fmla="*/ 254 w 484"/>
                <a:gd name="T57" fmla="*/ 623 h 623"/>
                <a:gd name="T58" fmla="*/ 216 w 484"/>
                <a:gd name="T59" fmla="*/ 623 h 623"/>
                <a:gd name="T60" fmla="*/ 178 w 484"/>
                <a:gd name="T61" fmla="*/ 623 h 623"/>
                <a:gd name="T62" fmla="*/ 153 w 484"/>
                <a:gd name="T63" fmla="*/ 623 h 623"/>
                <a:gd name="T64" fmla="*/ 127 w 484"/>
                <a:gd name="T65" fmla="*/ 623 h 623"/>
                <a:gd name="T66" fmla="*/ 89 w 484"/>
                <a:gd name="T67" fmla="*/ 610 h 623"/>
                <a:gd name="T68" fmla="*/ 63 w 484"/>
                <a:gd name="T69" fmla="*/ 610 h 623"/>
                <a:gd name="T70" fmla="*/ 38 w 484"/>
                <a:gd name="T71" fmla="*/ 610 h 623"/>
                <a:gd name="T72" fmla="*/ 13 w 484"/>
                <a:gd name="T73" fmla="*/ 598 h 623"/>
                <a:gd name="T74" fmla="*/ 13 w 484"/>
                <a:gd name="T75" fmla="*/ 534 h 623"/>
                <a:gd name="T76" fmla="*/ 0 w 484"/>
                <a:gd name="T77" fmla="*/ 470 h 623"/>
                <a:gd name="T78" fmla="*/ 0 w 484"/>
                <a:gd name="T79" fmla="*/ 407 h 623"/>
                <a:gd name="T80" fmla="*/ 0 w 484"/>
                <a:gd name="T81" fmla="*/ 343 h 623"/>
                <a:gd name="T82" fmla="*/ 0 w 484"/>
                <a:gd name="T83" fmla="*/ 280 h 623"/>
                <a:gd name="T84" fmla="*/ 0 w 484"/>
                <a:gd name="T85" fmla="*/ 203 h 623"/>
                <a:gd name="T86" fmla="*/ 13 w 484"/>
                <a:gd name="T87" fmla="*/ 140 h 623"/>
                <a:gd name="T88" fmla="*/ 25 w 484"/>
                <a:gd name="T89" fmla="*/ 76 h 6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4" h="623">
                  <a:moveTo>
                    <a:pt x="25" y="76"/>
                  </a:moveTo>
                  <a:lnTo>
                    <a:pt x="51" y="63"/>
                  </a:lnTo>
                  <a:lnTo>
                    <a:pt x="76" y="51"/>
                  </a:lnTo>
                  <a:lnTo>
                    <a:pt x="102" y="51"/>
                  </a:lnTo>
                  <a:lnTo>
                    <a:pt x="140" y="38"/>
                  </a:lnTo>
                  <a:lnTo>
                    <a:pt x="165" y="38"/>
                  </a:lnTo>
                  <a:lnTo>
                    <a:pt x="191" y="25"/>
                  </a:lnTo>
                  <a:lnTo>
                    <a:pt x="229" y="25"/>
                  </a:lnTo>
                  <a:lnTo>
                    <a:pt x="254" y="25"/>
                  </a:lnTo>
                  <a:lnTo>
                    <a:pt x="280" y="13"/>
                  </a:lnTo>
                  <a:lnTo>
                    <a:pt x="305" y="13"/>
                  </a:lnTo>
                  <a:lnTo>
                    <a:pt x="344" y="13"/>
                  </a:lnTo>
                  <a:lnTo>
                    <a:pt x="369" y="0"/>
                  </a:lnTo>
                  <a:lnTo>
                    <a:pt x="395" y="0"/>
                  </a:lnTo>
                  <a:lnTo>
                    <a:pt x="433" y="0"/>
                  </a:lnTo>
                  <a:lnTo>
                    <a:pt x="458" y="0"/>
                  </a:lnTo>
                  <a:lnTo>
                    <a:pt x="484" y="0"/>
                  </a:lnTo>
                  <a:lnTo>
                    <a:pt x="471" y="152"/>
                  </a:lnTo>
                  <a:lnTo>
                    <a:pt x="471" y="292"/>
                  </a:lnTo>
                  <a:lnTo>
                    <a:pt x="471" y="445"/>
                  </a:lnTo>
                  <a:lnTo>
                    <a:pt x="471" y="598"/>
                  </a:lnTo>
                  <a:lnTo>
                    <a:pt x="445" y="598"/>
                  </a:lnTo>
                  <a:lnTo>
                    <a:pt x="433" y="610"/>
                  </a:lnTo>
                  <a:lnTo>
                    <a:pt x="407" y="610"/>
                  </a:lnTo>
                  <a:lnTo>
                    <a:pt x="369" y="610"/>
                  </a:lnTo>
                  <a:lnTo>
                    <a:pt x="344" y="623"/>
                  </a:lnTo>
                  <a:lnTo>
                    <a:pt x="318" y="623"/>
                  </a:lnTo>
                  <a:lnTo>
                    <a:pt x="280" y="623"/>
                  </a:lnTo>
                  <a:lnTo>
                    <a:pt x="254" y="623"/>
                  </a:lnTo>
                  <a:lnTo>
                    <a:pt x="216" y="623"/>
                  </a:lnTo>
                  <a:lnTo>
                    <a:pt x="178" y="623"/>
                  </a:lnTo>
                  <a:lnTo>
                    <a:pt x="153" y="623"/>
                  </a:lnTo>
                  <a:lnTo>
                    <a:pt x="127" y="623"/>
                  </a:lnTo>
                  <a:lnTo>
                    <a:pt x="89" y="610"/>
                  </a:lnTo>
                  <a:lnTo>
                    <a:pt x="63" y="610"/>
                  </a:lnTo>
                  <a:lnTo>
                    <a:pt x="38" y="610"/>
                  </a:lnTo>
                  <a:lnTo>
                    <a:pt x="13" y="598"/>
                  </a:lnTo>
                  <a:lnTo>
                    <a:pt x="13" y="534"/>
                  </a:lnTo>
                  <a:lnTo>
                    <a:pt x="0" y="470"/>
                  </a:lnTo>
                  <a:lnTo>
                    <a:pt x="0" y="407"/>
                  </a:lnTo>
                  <a:lnTo>
                    <a:pt x="0" y="343"/>
                  </a:lnTo>
                  <a:lnTo>
                    <a:pt x="0" y="280"/>
                  </a:lnTo>
                  <a:lnTo>
                    <a:pt x="0" y="203"/>
                  </a:lnTo>
                  <a:lnTo>
                    <a:pt x="13" y="140"/>
                  </a:lnTo>
                  <a:lnTo>
                    <a:pt x="25" y="76"/>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0" name="Freeform 108"/>
            <p:cNvSpPr>
              <a:spLocks/>
            </p:cNvSpPr>
            <p:nvPr/>
          </p:nvSpPr>
          <p:spPr bwMode="auto">
            <a:xfrm>
              <a:off x="12021" y="8980"/>
              <a:ext cx="471" cy="598"/>
            </a:xfrm>
            <a:custGeom>
              <a:avLst/>
              <a:gdLst>
                <a:gd name="T0" fmla="*/ 25 w 471"/>
                <a:gd name="T1" fmla="*/ 76 h 598"/>
                <a:gd name="T2" fmla="*/ 51 w 471"/>
                <a:gd name="T3" fmla="*/ 63 h 598"/>
                <a:gd name="T4" fmla="*/ 76 w 471"/>
                <a:gd name="T5" fmla="*/ 63 h 598"/>
                <a:gd name="T6" fmla="*/ 102 w 471"/>
                <a:gd name="T7" fmla="*/ 51 h 598"/>
                <a:gd name="T8" fmla="*/ 127 w 471"/>
                <a:gd name="T9" fmla="*/ 51 h 598"/>
                <a:gd name="T10" fmla="*/ 165 w 471"/>
                <a:gd name="T11" fmla="*/ 38 h 598"/>
                <a:gd name="T12" fmla="*/ 191 w 471"/>
                <a:gd name="T13" fmla="*/ 38 h 598"/>
                <a:gd name="T14" fmla="*/ 216 w 471"/>
                <a:gd name="T15" fmla="*/ 25 h 598"/>
                <a:gd name="T16" fmla="*/ 242 w 471"/>
                <a:gd name="T17" fmla="*/ 25 h 598"/>
                <a:gd name="T18" fmla="*/ 280 w 471"/>
                <a:gd name="T19" fmla="*/ 13 h 598"/>
                <a:gd name="T20" fmla="*/ 305 w 471"/>
                <a:gd name="T21" fmla="*/ 13 h 598"/>
                <a:gd name="T22" fmla="*/ 331 w 471"/>
                <a:gd name="T23" fmla="*/ 13 h 598"/>
                <a:gd name="T24" fmla="*/ 356 w 471"/>
                <a:gd name="T25" fmla="*/ 13 h 598"/>
                <a:gd name="T26" fmla="*/ 395 w 471"/>
                <a:gd name="T27" fmla="*/ 0 h 598"/>
                <a:gd name="T28" fmla="*/ 420 w 471"/>
                <a:gd name="T29" fmla="*/ 0 h 598"/>
                <a:gd name="T30" fmla="*/ 445 w 471"/>
                <a:gd name="T31" fmla="*/ 0 h 598"/>
                <a:gd name="T32" fmla="*/ 471 w 471"/>
                <a:gd name="T33" fmla="*/ 0 h 598"/>
                <a:gd name="T34" fmla="*/ 471 w 471"/>
                <a:gd name="T35" fmla="*/ 140 h 598"/>
                <a:gd name="T36" fmla="*/ 458 w 471"/>
                <a:gd name="T37" fmla="*/ 280 h 598"/>
                <a:gd name="T38" fmla="*/ 458 w 471"/>
                <a:gd name="T39" fmla="*/ 432 h 598"/>
                <a:gd name="T40" fmla="*/ 458 w 471"/>
                <a:gd name="T41" fmla="*/ 572 h 598"/>
                <a:gd name="T42" fmla="*/ 433 w 471"/>
                <a:gd name="T43" fmla="*/ 572 h 598"/>
                <a:gd name="T44" fmla="*/ 420 w 471"/>
                <a:gd name="T45" fmla="*/ 585 h 598"/>
                <a:gd name="T46" fmla="*/ 395 w 471"/>
                <a:gd name="T47" fmla="*/ 585 h 598"/>
                <a:gd name="T48" fmla="*/ 369 w 471"/>
                <a:gd name="T49" fmla="*/ 585 h 598"/>
                <a:gd name="T50" fmla="*/ 331 w 471"/>
                <a:gd name="T51" fmla="*/ 598 h 598"/>
                <a:gd name="T52" fmla="*/ 305 w 471"/>
                <a:gd name="T53" fmla="*/ 598 h 598"/>
                <a:gd name="T54" fmla="*/ 280 w 471"/>
                <a:gd name="T55" fmla="*/ 598 h 598"/>
                <a:gd name="T56" fmla="*/ 242 w 471"/>
                <a:gd name="T57" fmla="*/ 598 h 598"/>
                <a:gd name="T58" fmla="*/ 216 w 471"/>
                <a:gd name="T59" fmla="*/ 598 h 598"/>
                <a:gd name="T60" fmla="*/ 178 w 471"/>
                <a:gd name="T61" fmla="*/ 598 h 598"/>
                <a:gd name="T62" fmla="*/ 153 w 471"/>
                <a:gd name="T63" fmla="*/ 598 h 598"/>
                <a:gd name="T64" fmla="*/ 114 w 471"/>
                <a:gd name="T65" fmla="*/ 598 h 598"/>
                <a:gd name="T66" fmla="*/ 89 w 471"/>
                <a:gd name="T67" fmla="*/ 598 h 598"/>
                <a:gd name="T68" fmla="*/ 63 w 471"/>
                <a:gd name="T69" fmla="*/ 585 h 598"/>
                <a:gd name="T70" fmla="*/ 38 w 471"/>
                <a:gd name="T71" fmla="*/ 585 h 598"/>
                <a:gd name="T72" fmla="*/ 25 w 471"/>
                <a:gd name="T73" fmla="*/ 585 h 598"/>
                <a:gd name="T74" fmla="*/ 13 w 471"/>
                <a:gd name="T75" fmla="*/ 521 h 598"/>
                <a:gd name="T76" fmla="*/ 0 w 471"/>
                <a:gd name="T77" fmla="*/ 458 h 598"/>
                <a:gd name="T78" fmla="*/ 0 w 471"/>
                <a:gd name="T79" fmla="*/ 394 h 598"/>
                <a:gd name="T80" fmla="*/ 0 w 471"/>
                <a:gd name="T81" fmla="*/ 330 h 598"/>
                <a:gd name="T82" fmla="*/ 0 w 471"/>
                <a:gd name="T83" fmla="*/ 267 h 598"/>
                <a:gd name="T84" fmla="*/ 13 w 471"/>
                <a:gd name="T85" fmla="*/ 203 h 598"/>
                <a:gd name="T86" fmla="*/ 13 w 471"/>
                <a:gd name="T87" fmla="*/ 140 h 598"/>
                <a:gd name="T88" fmla="*/ 25 w 471"/>
                <a:gd name="T89" fmla="*/ 76 h 5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1" h="598">
                  <a:moveTo>
                    <a:pt x="25" y="76"/>
                  </a:moveTo>
                  <a:lnTo>
                    <a:pt x="51" y="63"/>
                  </a:lnTo>
                  <a:lnTo>
                    <a:pt x="76" y="63"/>
                  </a:lnTo>
                  <a:lnTo>
                    <a:pt x="102" y="51"/>
                  </a:lnTo>
                  <a:lnTo>
                    <a:pt x="127" y="51"/>
                  </a:lnTo>
                  <a:lnTo>
                    <a:pt x="165" y="38"/>
                  </a:lnTo>
                  <a:lnTo>
                    <a:pt x="191" y="38"/>
                  </a:lnTo>
                  <a:lnTo>
                    <a:pt x="216" y="25"/>
                  </a:lnTo>
                  <a:lnTo>
                    <a:pt x="242" y="25"/>
                  </a:lnTo>
                  <a:lnTo>
                    <a:pt x="280" y="13"/>
                  </a:lnTo>
                  <a:lnTo>
                    <a:pt x="305" y="13"/>
                  </a:lnTo>
                  <a:lnTo>
                    <a:pt x="331" y="13"/>
                  </a:lnTo>
                  <a:lnTo>
                    <a:pt x="356" y="13"/>
                  </a:lnTo>
                  <a:lnTo>
                    <a:pt x="395" y="0"/>
                  </a:lnTo>
                  <a:lnTo>
                    <a:pt x="420" y="0"/>
                  </a:lnTo>
                  <a:lnTo>
                    <a:pt x="445" y="0"/>
                  </a:lnTo>
                  <a:lnTo>
                    <a:pt x="471" y="0"/>
                  </a:lnTo>
                  <a:lnTo>
                    <a:pt x="471" y="140"/>
                  </a:lnTo>
                  <a:lnTo>
                    <a:pt x="458" y="280"/>
                  </a:lnTo>
                  <a:lnTo>
                    <a:pt x="458" y="432"/>
                  </a:lnTo>
                  <a:lnTo>
                    <a:pt x="458" y="572"/>
                  </a:lnTo>
                  <a:lnTo>
                    <a:pt x="433" y="572"/>
                  </a:lnTo>
                  <a:lnTo>
                    <a:pt x="420" y="585"/>
                  </a:lnTo>
                  <a:lnTo>
                    <a:pt x="395" y="585"/>
                  </a:lnTo>
                  <a:lnTo>
                    <a:pt x="369" y="585"/>
                  </a:lnTo>
                  <a:lnTo>
                    <a:pt x="331" y="598"/>
                  </a:lnTo>
                  <a:lnTo>
                    <a:pt x="305" y="598"/>
                  </a:lnTo>
                  <a:lnTo>
                    <a:pt x="280" y="598"/>
                  </a:lnTo>
                  <a:lnTo>
                    <a:pt x="242" y="598"/>
                  </a:lnTo>
                  <a:lnTo>
                    <a:pt x="216" y="598"/>
                  </a:lnTo>
                  <a:lnTo>
                    <a:pt x="178" y="598"/>
                  </a:lnTo>
                  <a:lnTo>
                    <a:pt x="153" y="598"/>
                  </a:lnTo>
                  <a:lnTo>
                    <a:pt x="114" y="598"/>
                  </a:lnTo>
                  <a:lnTo>
                    <a:pt x="89" y="598"/>
                  </a:lnTo>
                  <a:lnTo>
                    <a:pt x="63" y="585"/>
                  </a:lnTo>
                  <a:lnTo>
                    <a:pt x="38" y="585"/>
                  </a:lnTo>
                  <a:lnTo>
                    <a:pt x="25" y="585"/>
                  </a:lnTo>
                  <a:lnTo>
                    <a:pt x="13" y="521"/>
                  </a:lnTo>
                  <a:lnTo>
                    <a:pt x="0" y="458"/>
                  </a:lnTo>
                  <a:lnTo>
                    <a:pt x="0" y="394"/>
                  </a:lnTo>
                  <a:lnTo>
                    <a:pt x="0" y="330"/>
                  </a:lnTo>
                  <a:lnTo>
                    <a:pt x="0" y="267"/>
                  </a:lnTo>
                  <a:lnTo>
                    <a:pt x="13" y="203"/>
                  </a:lnTo>
                  <a:lnTo>
                    <a:pt x="13" y="140"/>
                  </a:lnTo>
                  <a:lnTo>
                    <a:pt x="25" y="76"/>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1" name="Freeform 109"/>
            <p:cNvSpPr>
              <a:spLocks/>
            </p:cNvSpPr>
            <p:nvPr/>
          </p:nvSpPr>
          <p:spPr bwMode="auto">
            <a:xfrm>
              <a:off x="12021" y="8980"/>
              <a:ext cx="458" cy="572"/>
            </a:xfrm>
            <a:custGeom>
              <a:avLst/>
              <a:gdLst>
                <a:gd name="T0" fmla="*/ 25 w 458"/>
                <a:gd name="T1" fmla="*/ 76 h 572"/>
                <a:gd name="T2" fmla="*/ 51 w 458"/>
                <a:gd name="T3" fmla="*/ 63 h 572"/>
                <a:gd name="T4" fmla="*/ 76 w 458"/>
                <a:gd name="T5" fmla="*/ 63 h 572"/>
                <a:gd name="T6" fmla="*/ 102 w 458"/>
                <a:gd name="T7" fmla="*/ 51 h 572"/>
                <a:gd name="T8" fmla="*/ 127 w 458"/>
                <a:gd name="T9" fmla="*/ 51 h 572"/>
                <a:gd name="T10" fmla="*/ 153 w 458"/>
                <a:gd name="T11" fmla="*/ 38 h 572"/>
                <a:gd name="T12" fmla="*/ 178 w 458"/>
                <a:gd name="T13" fmla="*/ 38 h 572"/>
                <a:gd name="T14" fmla="*/ 216 w 458"/>
                <a:gd name="T15" fmla="*/ 25 h 572"/>
                <a:gd name="T16" fmla="*/ 242 w 458"/>
                <a:gd name="T17" fmla="*/ 25 h 572"/>
                <a:gd name="T18" fmla="*/ 267 w 458"/>
                <a:gd name="T19" fmla="*/ 25 h 572"/>
                <a:gd name="T20" fmla="*/ 293 w 458"/>
                <a:gd name="T21" fmla="*/ 13 h 572"/>
                <a:gd name="T22" fmla="*/ 331 w 458"/>
                <a:gd name="T23" fmla="*/ 13 h 572"/>
                <a:gd name="T24" fmla="*/ 356 w 458"/>
                <a:gd name="T25" fmla="*/ 13 h 572"/>
                <a:gd name="T26" fmla="*/ 382 w 458"/>
                <a:gd name="T27" fmla="*/ 0 h 572"/>
                <a:gd name="T28" fmla="*/ 407 w 458"/>
                <a:gd name="T29" fmla="*/ 0 h 572"/>
                <a:gd name="T30" fmla="*/ 433 w 458"/>
                <a:gd name="T31" fmla="*/ 0 h 572"/>
                <a:gd name="T32" fmla="*/ 458 w 458"/>
                <a:gd name="T33" fmla="*/ 0 h 572"/>
                <a:gd name="T34" fmla="*/ 458 w 458"/>
                <a:gd name="T35" fmla="*/ 140 h 572"/>
                <a:gd name="T36" fmla="*/ 445 w 458"/>
                <a:gd name="T37" fmla="*/ 267 h 572"/>
                <a:gd name="T38" fmla="*/ 445 w 458"/>
                <a:gd name="T39" fmla="*/ 407 h 572"/>
                <a:gd name="T40" fmla="*/ 445 w 458"/>
                <a:gd name="T41" fmla="*/ 547 h 572"/>
                <a:gd name="T42" fmla="*/ 433 w 458"/>
                <a:gd name="T43" fmla="*/ 547 h 572"/>
                <a:gd name="T44" fmla="*/ 407 w 458"/>
                <a:gd name="T45" fmla="*/ 559 h 572"/>
                <a:gd name="T46" fmla="*/ 382 w 458"/>
                <a:gd name="T47" fmla="*/ 559 h 572"/>
                <a:gd name="T48" fmla="*/ 356 w 458"/>
                <a:gd name="T49" fmla="*/ 559 h 572"/>
                <a:gd name="T50" fmla="*/ 331 w 458"/>
                <a:gd name="T51" fmla="*/ 572 h 572"/>
                <a:gd name="T52" fmla="*/ 293 w 458"/>
                <a:gd name="T53" fmla="*/ 572 h 572"/>
                <a:gd name="T54" fmla="*/ 267 w 458"/>
                <a:gd name="T55" fmla="*/ 572 h 572"/>
                <a:gd name="T56" fmla="*/ 242 w 458"/>
                <a:gd name="T57" fmla="*/ 572 h 572"/>
                <a:gd name="T58" fmla="*/ 204 w 458"/>
                <a:gd name="T59" fmla="*/ 572 h 572"/>
                <a:gd name="T60" fmla="*/ 178 w 458"/>
                <a:gd name="T61" fmla="*/ 572 h 572"/>
                <a:gd name="T62" fmla="*/ 140 w 458"/>
                <a:gd name="T63" fmla="*/ 572 h 572"/>
                <a:gd name="T64" fmla="*/ 114 w 458"/>
                <a:gd name="T65" fmla="*/ 572 h 572"/>
                <a:gd name="T66" fmla="*/ 89 w 458"/>
                <a:gd name="T67" fmla="*/ 572 h 572"/>
                <a:gd name="T68" fmla="*/ 63 w 458"/>
                <a:gd name="T69" fmla="*/ 572 h 572"/>
                <a:gd name="T70" fmla="*/ 38 w 458"/>
                <a:gd name="T71" fmla="*/ 559 h 572"/>
                <a:gd name="T72" fmla="*/ 25 w 458"/>
                <a:gd name="T73" fmla="*/ 559 h 572"/>
                <a:gd name="T74" fmla="*/ 13 w 458"/>
                <a:gd name="T75" fmla="*/ 496 h 572"/>
                <a:gd name="T76" fmla="*/ 0 w 458"/>
                <a:gd name="T77" fmla="*/ 432 h 572"/>
                <a:gd name="T78" fmla="*/ 0 w 458"/>
                <a:gd name="T79" fmla="*/ 381 h 572"/>
                <a:gd name="T80" fmla="*/ 0 w 458"/>
                <a:gd name="T81" fmla="*/ 318 h 572"/>
                <a:gd name="T82" fmla="*/ 0 w 458"/>
                <a:gd name="T83" fmla="*/ 254 h 572"/>
                <a:gd name="T84" fmla="*/ 13 w 458"/>
                <a:gd name="T85" fmla="*/ 203 h 572"/>
                <a:gd name="T86" fmla="*/ 13 w 458"/>
                <a:gd name="T87" fmla="*/ 140 h 572"/>
                <a:gd name="T88" fmla="*/ 25 w 458"/>
                <a:gd name="T89" fmla="*/ 76 h 5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572">
                  <a:moveTo>
                    <a:pt x="25" y="76"/>
                  </a:moveTo>
                  <a:lnTo>
                    <a:pt x="51" y="63"/>
                  </a:lnTo>
                  <a:lnTo>
                    <a:pt x="76" y="63"/>
                  </a:lnTo>
                  <a:lnTo>
                    <a:pt x="102" y="51"/>
                  </a:lnTo>
                  <a:lnTo>
                    <a:pt x="127" y="51"/>
                  </a:lnTo>
                  <a:lnTo>
                    <a:pt x="153" y="38"/>
                  </a:lnTo>
                  <a:lnTo>
                    <a:pt x="178" y="38"/>
                  </a:lnTo>
                  <a:lnTo>
                    <a:pt x="216" y="25"/>
                  </a:lnTo>
                  <a:lnTo>
                    <a:pt x="242" y="25"/>
                  </a:lnTo>
                  <a:lnTo>
                    <a:pt x="267" y="25"/>
                  </a:lnTo>
                  <a:lnTo>
                    <a:pt x="293" y="13"/>
                  </a:lnTo>
                  <a:lnTo>
                    <a:pt x="331" y="13"/>
                  </a:lnTo>
                  <a:lnTo>
                    <a:pt x="356" y="13"/>
                  </a:lnTo>
                  <a:lnTo>
                    <a:pt x="382" y="0"/>
                  </a:lnTo>
                  <a:lnTo>
                    <a:pt x="407" y="0"/>
                  </a:lnTo>
                  <a:lnTo>
                    <a:pt x="433" y="0"/>
                  </a:lnTo>
                  <a:lnTo>
                    <a:pt x="458" y="0"/>
                  </a:lnTo>
                  <a:lnTo>
                    <a:pt x="458" y="140"/>
                  </a:lnTo>
                  <a:lnTo>
                    <a:pt x="445" y="267"/>
                  </a:lnTo>
                  <a:lnTo>
                    <a:pt x="445" y="407"/>
                  </a:lnTo>
                  <a:lnTo>
                    <a:pt x="445" y="547"/>
                  </a:lnTo>
                  <a:lnTo>
                    <a:pt x="433" y="547"/>
                  </a:lnTo>
                  <a:lnTo>
                    <a:pt x="407" y="559"/>
                  </a:lnTo>
                  <a:lnTo>
                    <a:pt x="382" y="559"/>
                  </a:lnTo>
                  <a:lnTo>
                    <a:pt x="356" y="559"/>
                  </a:lnTo>
                  <a:lnTo>
                    <a:pt x="331" y="572"/>
                  </a:lnTo>
                  <a:lnTo>
                    <a:pt x="293" y="572"/>
                  </a:lnTo>
                  <a:lnTo>
                    <a:pt x="267" y="572"/>
                  </a:lnTo>
                  <a:lnTo>
                    <a:pt x="242" y="572"/>
                  </a:lnTo>
                  <a:lnTo>
                    <a:pt x="204" y="572"/>
                  </a:lnTo>
                  <a:lnTo>
                    <a:pt x="178" y="572"/>
                  </a:lnTo>
                  <a:lnTo>
                    <a:pt x="140" y="572"/>
                  </a:lnTo>
                  <a:lnTo>
                    <a:pt x="114" y="572"/>
                  </a:lnTo>
                  <a:lnTo>
                    <a:pt x="89" y="572"/>
                  </a:lnTo>
                  <a:lnTo>
                    <a:pt x="63" y="572"/>
                  </a:lnTo>
                  <a:lnTo>
                    <a:pt x="38" y="559"/>
                  </a:lnTo>
                  <a:lnTo>
                    <a:pt x="25" y="559"/>
                  </a:lnTo>
                  <a:lnTo>
                    <a:pt x="13" y="496"/>
                  </a:lnTo>
                  <a:lnTo>
                    <a:pt x="0" y="432"/>
                  </a:lnTo>
                  <a:lnTo>
                    <a:pt x="0" y="381"/>
                  </a:lnTo>
                  <a:lnTo>
                    <a:pt x="0" y="318"/>
                  </a:lnTo>
                  <a:lnTo>
                    <a:pt x="0" y="254"/>
                  </a:lnTo>
                  <a:lnTo>
                    <a:pt x="13" y="203"/>
                  </a:lnTo>
                  <a:lnTo>
                    <a:pt x="13" y="140"/>
                  </a:lnTo>
                  <a:lnTo>
                    <a:pt x="25" y="76"/>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 name="Freeform 110"/>
            <p:cNvSpPr>
              <a:spLocks/>
            </p:cNvSpPr>
            <p:nvPr/>
          </p:nvSpPr>
          <p:spPr bwMode="auto">
            <a:xfrm>
              <a:off x="12021" y="8980"/>
              <a:ext cx="445" cy="547"/>
            </a:xfrm>
            <a:custGeom>
              <a:avLst/>
              <a:gdLst>
                <a:gd name="T0" fmla="*/ 25 w 445"/>
                <a:gd name="T1" fmla="*/ 76 h 547"/>
                <a:gd name="T2" fmla="*/ 51 w 445"/>
                <a:gd name="T3" fmla="*/ 63 h 547"/>
                <a:gd name="T4" fmla="*/ 76 w 445"/>
                <a:gd name="T5" fmla="*/ 63 h 547"/>
                <a:gd name="T6" fmla="*/ 102 w 445"/>
                <a:gd name="T7" fmla="*/ 51 h 547"/>
                <a:gd name="T8" fmla="*/ 127 w 445"/>
                <a:gd name="T9" fmla="*/ 51 h 547"/>
                <a:gd name="T10" fmla="*/ 153 w 445"/>
                <a:gd name="T11" fmla="*/ 38 h 547"/>
                <a:gd name="T12" fmla="*/ 178 w 445"/>
                <a:gd name="T13" fmla="*/ 38 h 547"/>
                <a:gd name="T14" fmla="*/ 204 w 445"/>
                <a:gd name="T15" fmla="*/ 25 h 547"/>
                <a:gd name="T16" fmla="*/ 229 w 445"/>
                <a:gd name="T17" fmla="*/ 25 h 547"/>
                <a:gd name="T18" fmla="*/ 267 w 445"/>
                <a:gd name="T19" fmla="*/ 25 h 547"/>
                <a:gd name="T20" fmla="*/ 293 w 445"/>
                <a:gd name="T21" fmla="*/ 13 h 547"/>
                <a:gd name="T22" fmla="*/ 318 w 445"/>
                <a:gd name="T23" fmla="*/ 13 h 547"/>
                <a:gd name="T24" fmla="*/ 344 w 445"/>
                <a:gd name="T25" fmla="*/ 13 h 547"/>
                <a:gd name="T26" fmla="*/ 369 w 445"/>
                <a:gd name="T27" fmla="*/ 13 h 547"/>
                <a:gd name="T28" fmla="*/ 395 w 445"/>
                <a:gd name="T29" fmla="*/ 0 h 547"/>
                <a:gd name="T30" fmla="*/ 420 w 445"/>
                <a:gd name="T31" fmla="*/ 0 h 547"/>
                <a:gd name="T32" fmla="*/ 445 w 445"/>
                <a:gd name="T33" fmla="*/ 0 h 547"/>
                <a:gd name="T34" fmla="*/ 445 w 445"/>
                <a:gd name="T35" fmla="*/ 127 h 547"/>
                <a:gd name="T36" fmla="*/ 433 w 445"/>
                <a:gd name="T37" fmla="*/ 254 h 547"/>
                <a:gd name="T38" fmla="*/ 433 w 445"/>
                <a:gd name="T39" fmla="*/ 394 h 547"/>
                <a:gd name="T40" fmla="*/ 433 w 445"/>
                <a:gd name="T41" fmla="*/ 521 h 547"/>
                <a:gd name="T42" fmla="*/ 420 w 445"/>
                <a:gd name="T43" fmla="*/ 521 h 547"/>
                <a:gd name="T44" fmla="*/ 395 w 445"/>
                <a:gd name="T45" fmla="*/ 534 h 547"/>
                <a:gd name="T46" fmla="*/ 369 w 445"/>
                <a:gd name="T47" fmla="*/ 534 h 547"/>
                <a:gd name="T48" fmla="*/ 344 w 445"/>
                <a:gd name="T49" fmla="*/ 534 h 547"/>
                <a:gd name="T50" fmla="*/ 318 w 445"/>
                <a:gd name="T51" fmla="*/ 547 h 547"/>
                <a:gd name="T52" fmla="*/ 293 w 445"/>
                <a:gd name="T53" fmla="*/ 547 h 547"/>
                <a:gd name="T54" fmla="*/ 254 w 445"/>
                <a:gd name="T55" fmla="*/ 547 h 547"/>
                <a:gd name="T56" fmla="*/ 229 w 445"/>
                <a:gd name="T57" fmla="*/ 547 h 547"/>
                <a:gd name="T58" fmla="*/ 204 w 445"/>
                <a:gd name="T59" fmla="*/ 547 h 547"/>
                <a:gd name="T60" fmla="*/ 165 w 445"/>
                <a:gd name="T61" fmla="*/ 547 h 547"/>
                <a:gd name="T62" fmla="*/ 140 w 445"/>
                <a:gd name="T63" fmla="*/ 547 h 547"/>
                <a:gd name="T64" fmla="*/ 114 w 445"/>
                <a:gd name="T65" fmla="*/ 547 h 547"/>
                <a:gd name="T66" fmla="*/ 89 w 445"/>
                <a:gd name="T67" fmla="*/ 547 h 547"/>
                <a:gd name="T68" fmla="*/ 63 w 445"/>
                <a:gd name="T69" fmla="*/ 547 h 547"/>
                <a:gd name="T70" fmla="*/ 38 w 445"/>
                <a:gd name="T71" fmla="*/ 547 h 547"/>
                <a:gd name="T72" fmla="*/ 25 w 445"/>
                <a:gd name="T73" fmla="*/ 534 h 547"/>
                <a:gd name="T74" fmla="*/ 13 w 445"/>
                <a:gd name="T75" fmla="*/ 483 h 547"/>
                <a:gd name="T76" fmla="*/ 13 w 445"/>
                <a:gd name="T77" fmla="*/ 420 h 547"/>
                <a:gd name="T78" fmla="*/ 0 w 445"/>
                <a:gd name="T79" fmla="*/ 369 h 547"/>
                <a:gd name="T80" fmla="*/ 0 w 445"/>
                <a:gd name="T81" fmla="*/ 305 h 547"/>
                <a:gd name="T82" fmla="*/ 0 w 445"/>
                <a:gd name="T83" fmla="*/ 254 h 547"/>
                <a:gd name="T84" fmla="*/ 13 w 445"/>
                <a:gd name="T85" fmla="*/ 191 h 547"/>
                <a:gd name="T86" fmla="*/ 13 w 445"/>
                <a:gd name="T87" fmla="*/ 140 h 547"/>
                <a:gd name="T88" fmla="*/ 25 w 445"/>
                <a:gd name="T89" fmla="*/ 76 h 5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5" h="547">
                  <a:moveTo>
                    <a:pt x="25" y="76"/>
                  </a:moveTo>
                  <a:lnTo>
                    <a:pt x="51" y="63"/>
                  </a:lnTo>
                  <a:lnTo>
                    <a:pt x="76" y="63"/>
                  </a:lnTo>
                  <a:lnTo>
                    <a:pt x="102" y="51"/>
                  </a:lnTo>
                  <a:lnTo>
                    <a:pt x="127" y="51"/>
                  </a:lnTo>
                  <a:lnTo>
                    <a:pt x="153" y="38"/>
                  </a:lnTo>
                  <a:lnTo>
                    <a:pt x="178" y="38"/>
                  </a:lnTo>
                  <a:lnTo>
                    <a:pt x="204" y="25"/>
                  </a:lnTo>
                  <a:lnTo>
                    <a:pt x="229" y="25"/>
                  </a:lnTo>
                  <a:lnTo>
                    <a:pt x="267" y="25"/>
                  </a:lnTo>
                  <a:lnTo>
                    <a:pt x="293" y="13"/>
                  </a:lnTo>
                  <a:lnTo>
                    <a:pt x="318" y="13"/>
                  </a:lnTo>
                  <a:lnTo>
                    <a:pt x="344" y="13"/>
                  </a:lnTo>
                  <a:lnTo>
                    <a:pt x="369" y="13"/>
                  </a:lnTo>
                  <a:lnTo>
                    <a:pt x="395" y="0"/>
                  </a:lnTo>
                  <a:lnTo>
                    <a:pt x="420" y="0"/>
                  </a:lnTo>
                  <a:lnTo>
                    <a:pt x="445" y="0"/>
                  </a:lnTo>
                  <a:lnTo>
                    <a:pt x="445" y="127"/>
                  </a:lnTo>
                  <a:lnTo>
                    <a:pt x="433" y="254"/>
                  </a:lnTo>
                  <a:lnTo>
                    <a:pt x="433" y="394"/>
                  </a:lnTo>
                  <a:lnTo>
                    <a:pt x="433" y="521"/>
                  </a:lnTo>
                  <a:lnTo>
                    <a:pt x="420" y="521"/>
                  </a:lnTo>
                  <a:lnTo>
                    <a:pt x="395" y="534"/>
                  </a:lnTo>
                  <a:lnTo>
                    <a:pt x="369" y="534"/>
                  </a:lnTo>
                  <a:lnTo>
                    <a:pt x="344" y="534"/>
                  </a:lnTo>
                  <a:lnTo>
                    <a:pt x="318" y="547"/>
                  </a:lnTo>
                  <a:lnTo>
                    <a:pt x="293" y="547"/>
                  </a:lnTo>
                  <a:lnTo>
                    <a:pt x="254" y="547"/>
                  </a:lnTo>
                  <a:lnTo>
                    <a:pt x="229" y="547"/>
                  </a:lnTo>
                  <a:lnTo>
                    <a:pt x="204" y="547"/>
                  </a:lnTo>
                  <a:lnTo>
                    <a:pt x="165" y="547"/>
                  </a:lnTo>
                  <a:lnTo>
                    <a:pt x="140" y="547"/>
                  </a:lnTo>
                  <a:lnTo>
                    <a:pt x="114" y="547"/>
                  </a:lnTo>
                  <a:lnTo>
                    <a:pt x="89" y="547"/>
                  </a:lnTo>
                  <a:lnTo>
                    <a:pt x="63" y="547"/>
                  </a:lnTo>
                  <a:lnTo>
                    <a:pt x="38" y="547"/>
                  </a:lnTo>
                  <a:lnTo>
                    <a:pt x="25" y="534"/>
                  </a:lnTo>
                  <a:lnTo>
                    <a:pt x="13" y="483"/>
                  </a:lnTo>
                  <a:lnTo>
                    <a:pt x="13" y="420"/>
                  </a:lnTo>
                  <a:lnTo>
                    <a:pt x="0" y="369"/>
                  </a:lnTo>
                  <a:lnTo>
                    <a:pt x="0" y="305"/>
                  </a:lnTo>
                  <a:lnTo>
                    <a:pt x="0" y="254"/>
                  </a:lnTo>
                  <a:lnTo>
                    <a:pt x="13" y="191"/>
                  </a:lnTo>
                  <a:lnTo>
                    <a:pt x="13" y="140"/>
                  </a:lnTo>
                  <a:lnTo>
                    <a:pt x="25" y="76"/>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 name="Freeform 111"/>
            <p:cNvSpPr>
              <a:spLocks/>
            </p:cNvSpPr>
            <p:nvPr/>
          </p:nvSpPr>
          <p:spPr bwMode="auto">
            <a:xfrm>
              <a:off x="12021" y="8980"/>
              <a:ext cx="433" cy="534"/>
            </a:xfrm>
            <a:custGeom>
              <a:avLst/>
              <a:gdLst>
                <a:gd name="T0" fmla="*/ 25 w 433"/>
                <a:gd name="T1" fmla="*/ 76 h 534"/>
                <a:gd name="T2" fmla="*/ 51 w 433"/>
                <a:gd name="T3" fmla="*/ 63 h 534"/>
                <a:gd name="T4" fmla="*/ 76 w 433"/>
                <a:gd name="T5" fmla="*/ 63 h 534"/>
                <a:gd name="T6" fmla="*/ 102 w 433"/>
                <a:gd name="T7" fmla="*/ 51 h 534"/>
                <a:gd name="T8" fmla="*/ 127 w 433"/>
                <a:gd name="T9" fmla="*/ 51 h 534"/>
                <a:gd name="T10" fmla="*/ 153 w 433"/>
                <a:gd name="T11" fmla="*/ 38 h 534"/>
                <a:gd name="T12" fmla="*/ 178 w 433"/>
                <a:gd name="T13" fmla="*/ 38 h 534"/>
                <a:gd name="T14" fmla="*/ 204 w 433"/>
                <a:gd name="T15" fmla="*/ 38 h 534"/>
                <a:gd name="T16" fmla="*/ 229 w 433"/>
                <a:gd name="T17" fmla="*/ 25 h 534"/>
                <a:gd name="T18" fmla="*/ 254 w 433"/>
                <a:gd name="T19" fmla="*/ 25 h 534"/>
                <a:gd name="T20" fmla="*/ 280 w 433"/>
                <a:gd name="T21" fmla="*/ 13 h 534"/>
                <a:gd name="T22" fmla="*/ 305 w 433"/>
                <a:gd name="T23" fmla="*/ 13 h 534"/>
                <a:gd name="T24" fmla="*/ 331 w 433"/>
                <a:gd name="T25" fmla="*/ 13 h 534"/>
                <a:gd name="T26" fmla="*/ 356 w 433"/>
                <a:gd name="T27" fmla="*/ 13 h 534"/>
                <a:gd name="T28" fmla="*/ 395 w 433"/>
                <a:gd name="T29" fmla="*/ 13 h 534"/>
                <a:gd name="T30" fmla="*/ 407 w 433"/>
                <a:gd name="T31" fmla="*/ 0 h 534"/>
                <a:gd name="T32" fmla="*/ 433 w 433"/>
                <a:gd name="T33" fmla="*/ 0 h 534"/>
                <a:gd name="T34" fmla="*/ 433 w 433"/>
                <a:gd name="T35" fmla="*/ 63 h 534"/>
                <a:gd name="T36" fmla="*/ 433 w 433"/>
                <a:gd name="T37" fmla="*/ 127 h 534"/>
                <a:gd name="T38" fmla="*/ 420 w 433"/>
                <a:gd name="T39" fmla="*/ 191 h 534"/>
                <a:gd name="T40" fmla="*/ 420 w 433"/>
                <a:gd name="T41" fmla="*/ 254 h 534"/>
                <a:gd name="T42" fmla="*/ 420 w 433"/>
                <a:gd name="T43" fmla="*/ 305 h 534"/>
                <a:gd name="T44" fmla="*/ 420 w 433"/>
                <a:gd name="T45" fmla="*/ 369 h 534"/>
                <a:gd name="T46" fmla="*/ 420 w 433"/>
                <a:gd name="T47" fmla="*/ 432 h 534"/>
                <a:gd name="T48" fmla="*/ 420 w 433"/>
                <a:gd name="T49" fmla="*/ 496 h 534"/>
                <a:gd name="T50" fmla="*/ 407 w 433"/>
                <a:gd name="T51" fmla="*/ 496 h 534"/>
                <a:gd name="T52" fmla="*/ 382 w 433"/>
                <a:gd name="T53" fmla="*/ 509 h 534"/>
                <a:gd name="T54" fmla="*/ 356 w 433"/>
                <a:gd name="T55" fmla="*/ 509 h 534"/>
                <a:gd name="T56" fmla="*/ 331 w 433"/>
                <a:gd name="T57" fmla="*/ 509 h 534"/>
                <a:gd name="T58" fmla="*/ 305 w 433"/>
                <a:gd name="T59" fmla="*/ 521 h 534"/>
                <a:gd name="T60" fmla="*/ 280 w 433"/>
                <a:gd name="T61" fmla="*/ 521 h 534"/>
                <a:gd name="T62" fmla="*/ 254 w 433"/>
                <a:gd name="T63" fmla="*/ 521 h 534"/>
                <a:gd name="T64" fmla="*/ 229 w 433"/>
                <a:gd name="T65" fmla="*/ 521 h 534"/>
                <a:gd name="T66" fmla="*/ 191 w 433"/>
                <a:gd name="T67" fmla="*/ 534 h 534"/>
                <a:gd name="T68" fmla="*/ 165 w 433"/>
                <a:gd name="T69" fmla="*/ 534 h 534"/>
                <a:gd name="T70" fmla="*/ 140 w 433"/>
                <a:gd name="T71" fmla="*/ 534 h 534"/>
                <a:gd name="T72" fmla="*/ 114 w 433"/>
                <a:gd name="T73" fmla="*/ 534 h 534"/>
                <a:gd name="T74" fmla="*/ 89 w 433"/>
                <a:gd name="T75" fmla="*/ 534 h 534"/>
                <a:gd name="T76" fmla="*/ 63 w 433"/>
                <a:gd name="T77" fmla="*/ 521 h 534"/>
                <a:gd name="T78" fmla="*/ 38 w 433"/>
                <a:gd name="T79" fmla="*/ 521 h 534"/>
                <a:gd name="T80" fmla="*/ 25 w 433"/>
                <a:gd name="T81" fmla="*/ 521 h 534"/>
                <a:gd name="T82" fmla="*/ 13 w 433"/>
                <a:gd name="T83" fmla="*/ 458 h 534"/>
                <a:gd name="T84" fmla="*/ 13 w 433"/>
                <a:gd name="T85" fmla="*/ 407 h 534"/>
                <a:gd name="T86" fmla="*/ 0 w 433"/>
                <a:gd name="T87" fmla="*/ 356 h 534"/>
                <a:gd name="T88" fmla="*/ 0 w 433"/>
                <a:gd name="T89" fmla="*/ 292 h 534"/>
                <a:gd name="T90" fmla="*/ 13 w 433"/>
                <a:gd name="T91" fmla="*/ 241 h 534"/>
                <a:gd name="T92" fmla="*/ 13 w 433"/>
                <a:gd name="T93" fmla="*/ 191 h 534"/>
                <a:gd name="T94" fmla="*/ 13 w 433"/>
                <a:gd name="T95" fmla="*/ 127 h 534"/>
                <a:gd name="T96" fmla="*/ 25 w 433"/>
                <a:gd name="T97" fmla="*/ 76 h 5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3" h="534">
                  <a:moveTo>
                    <a:pt x="25" y="76"/>
                  </a:moveTo>
                  <a:lnTo>
                    <a:pt x="51" y="63"/>
                  </a:lnTo>
                  <a:lnTo>
                    <a:pt x="76" y="63"/>
                  </a:lnTo>
                  <a:lnTo>
                    <a:pt x="102" y="51"/>
                  </a:lnTo>
                  <a:lnTo>
                    <a:pt x="127" y="51"/>
                  </a:lnTo>
                  <a:lnTo>
                    <a:pt x="153" y="38"/>
                  </a:lnTo>
                  <a:lnTo>
                    <a:pt x="178" y="38"/>
                  </a:lnTo>
                  <a:lnTo>
                    <a:pt x="204" y="38"/>
                  </a:lnTo>
                  <a:lnTo>
                    <a:pt x="229" y="25"/>
                  </a:lnTo>
                  <a:lnTo>
                    <a:pt x="254" y="25"/>
                  </a:lnTo>
                  <a:lnTo>
                    <a:pt x="280" y="13"/>
                  </a:lnTo>
                  <a:lnTo>
                    <a:pt x="305" y="13"/>
                  </a:lnTo>
                  <a:lnTo>
                    <a:pt x="331" y="13"/>
                  </a:lnTo>
                  <a:lnTo>
                    <a:pt x="356" y="13"/>
                  </a:lnTo>
                  <a:lnTo>
                    <a:pt x="395" y="13"/>
                  </a:lnTo>
                  <a:lnTo>
                    <a:pt x="407" y="0"/>
                  </a:lnTo>
                  <a:lnTo>
                    <a:pt x="433" y="0"/>
                  </a:lnTo>
                  <a:lnTo>
                    <a:pt x="433" y="63"/>
                  </a:lnTo>
                  <a:lnTo>
                    <a:pt x="433" y="127"/>
                  </a:lnTo>
                  <a:lnTo>
                    <a:pt x="420" y="191"/>
                  </a:lnTo>
                  <a:lnTo>
                    <a:pt x="420" y="254"/>
                  </a:lnTo>
                  <a:lnTo>
                    <a:pt x="420" y="305"/>
                  </a:lnTo>
                  <a:lnTo>
                    <a:pt x="420" y="369"/>
                  </a:lnTo>
                  <a:lnTo>
                    <a:pt x="420" y="432"/>
                  </a:lnTo>
                  <a:lnTo>
                    <a:pt x="420" y="496"/>
                  </a:lnTo>
                  <a:lnTo>
                    <a:pt x="407" y="496"/>
                  </a:lnTo>
                  <a:lnTo>
                    <a:pt x="382" y="509"/>
                  </a:lnTo>
                  <a:lnTo>
                    <a:pt x="356" y="509"/>
                  </a:lnTo>
                  <a:lnTo>
                    <a:pt x="331" y="509"/>
                  </a:lnTo>
                  <a:lnTo>
                    <a:pt x="305" y="521"/>
                  </a:lnTo>
                  <a:lnTo>
                    <a:pt x="280" y="521"/>
                  </a:lnTo>
                  <a:lnTo>
                    <a:pt x="254" y="521"/>
                  </a:lnTo>
                  <a:lnTo>
                    <a:pt x="229" y="521"/>
                  </a:lnTo>
                  <a:lnTo>
                    <a:pt x="191" y="534"/>
                  </a:lnTo>
                  <a:lnTo>
                    <a:pt x="165" y="534"/>
                  </a:lnTo>
                  <a:lnTo>
                    <a:pt x="140" y="534"/>
                  </a:lnTo>
                  <a:lnTo>
                    <a:pt x="114" y="534"/>
                  </a:lnTo>
                  <a:lnTo>
                    <a:pt x="89" y="534"/>
                  </a:lnTo>
                  <a:lnTo>
                    <a:pt x="63" y="521"/>
                  </a:lnTo>
                  <a:lnTo>
                    <a:pt x="38" y="521"/>
                  </a:lnTo>
                  <a:lnTo>
                    <a:pt x="25" y="521"/>
                  </a:lnTo>
                  <a:lnTo>
                    <a:pt x="13" y="458"/>
                  </a:lnTo>
                  <a:lnTo>
                    <a:pt x="13" y="407"/>
                  </a:lnTo>
                  <a:lnTo>
                    <a:pt x="0" y="356"/>
                  </a:lnTo>
                  <a:lnTo>
                    <a:pt x="0" y="292"/>
                  </a:lnTo>
                  <a:lnTo>
                    <a:pt x="13" y="241"/>
                  </a:lnTo>
                  <a:lnTo>
                    <a:pt x="13" y="191"/>
                  </a:lnTo>
                  <a:lnTo>
                    <a:pt x="13" y="127"/>
                  </a:lnTo>
                  <a:lnTo>
                    <a:pt x="25" y="76"/>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4" name="Freeform 112"/>
            <p:cNvSpPr>
              <a:spLocks/>
            </p:cNvSpPr>
            <p:nvPr/>
          </p:nvSpPr>
          <p:spPr bwMode="auto">
            <a:xfrm>
              <a:off x="12034" y="8980"/>
              <a:ext cx="407" cy="509"/>
            </a:xfrm>
            <a:custGeom>
              <a:avLst/>
              <a:gdLst>
                <a:gd name="T0" fmla="*/ 12 w 407"/>
                <a:gd name="T1" fmla="*/ 76 h 509"/>
                <a:gd name="T2" fmla="*/ 38 w 407"/>
                <a:gd name="T3" fmla="*/ 63 h 509"/>
                <a:gd name="T4" fmla="*/ 63 w 407"/>
                <a:gd name="T5" fmla="*/ 63 h 509"/>
                <a:gd name="T6" fmla="*/ 76 w 407"/>
                <a:gd name="T7" fmla="*/ 51 h 509"/>
                <a:gd name="T8" fmla="*/ 101 w 407"/>
                <a:gd name="T9" fmla="*/ 51 h 509"/>
                <a:gd name="T10" fmla="*/ 127 w 407"/>
                <a:gd name="T11" fmla="*/ 51 h 509"/>
                <a:gd name="T12" fmla="*/ 165 w 407"/>
                <a:gd name="T13" fmla="*/ 38 h 509"/>
                <a:gd name="T14" fmla="*/ 191 w 407"/>
                <a:gd name="T15" fmla="*/ 38 h 509"/>
                <a:gd name="T16" fmla="*/ 216 w 407"/>
                <a:gd name="T17" fmla="*/ 25 h 509"/>
                <a:gd name="T18" fmla="*/ 241 w 407"/>
                <a:gd name="T19" fmla="*/ 25 h 509"/>
                <a:gd name="T20" fmla="*/ 267 w 407"/>
                <a:gd name="T21" fmla="*/ 25 h 509"/>
                <a:gd name="T22" fmla="*/ 292 w 407"/>
                <a:gd name="T23" fmla="*/ 13 h 509"/>
                <a:gd name="T24" fmla="*/ 318 w 407"/>
                <a:gd name="T25" fmla="*/ 13 h 509"/>
                <a:gd name="T26" fmla="*/ 343 w 407"/>
                <a:gd name="T27" fmla="*/ 13 h 509"/>
                <a:gd name="T28" fmla="*/ 369 w 407"/>
                <a:gd name="T29" fmla="*/ 13 h 509"/>
                <a:gd name="T30" fmla="*/ 394 w 407"/>
                <a:gd name="T31" fmla="*/ 13 h 509"/>
                <a:gd name="T32" fmla="*/ 407 w 407"/>
                <a:gd name="T33" fmla="*/ 0 h 509"/>
                <a:gd name="T34" fmla="*/ 407 w 407"/>
                <a:gd name="T35" fmla="*/ 63 h 509"/>
                <a:gd name="T36" fmla="*/ 407 w 407"/>
                <a:gd name="T37" fmla="*/ 127 h 509"/>
                <a:gd name="T38" fmla="*/ 407 w 407"/>
                <a:gd name="T39" fmla="*/ 178 h 509"/>
                <a:gd name="T40" fmla="*/ 394 w 407"/>
                <a:gd name="T41" fmla="*/ 241 h 509"/>
                <a:gd name="T42" fmla="*/ 394 w 407"/>
                <a:gd name="T43" fmla="*/ 292 h 509"/>
                <a:gd name="T44" fmla="*/ 394 w 407"/>
                <a:gd name="T45" fmla="*/ 356 h 509"/>
                <a:gd name="T46" fmla="*/ 394 w 407"/>
                <a:gd name="T47" fmla="*/ 407 h 509"/>
                <a:gd name="T48" fmla="*/ 394 w 407"/>
                <a:gd name="T49" fmla="*/ 470 h 509"/>
                <a:gd name="T50" fmla="*/ 382 w 407"/>
                <a:gd name="T51" fmla="*/ 470 h 509"/>
                <a:gd name="T52" fmla="*/ 356 w 407"/>
                <a:gd name="T53" fmla="*/ 483 h 509"/>
                <a:gd name="T54" fmla="*/ 331 w 407"/>
                <a:gd name="T55" fmla="*/ 483 h 509"/>
                <a:gd name="T56" fmla="*/ 318 w 407"/>
                <a:gd name="T57" fmla="*/ 483 h 509"/>
                <a:gd name="T58" fmla="*/ 292 w 407"/>
                <a:gd name="T59" fmla="*/ 496 h 509"/>
                <a:gd name="T60" fmla="*/ 254 w 407"/>
                <a:gd name="T61" fmla="*/ 496 h 509"/>
                <a:gd name="T62" fmla="*/ 229 w 407"/>
                <a:gd name="T63" fmla="*/ 496 h 509"/>
                <a:gd name="T64" fmla="*/ 203 w 407"/>
                <a:gd name="T65" fmla="*/ 496 h 509"/>
                <a:gd name="T66" fmla="*/ 178 w 407"/>
                <a:gd name="T67" fmla="*/ 509 h 509"/>
                <a:gd name="T68" fmla="*/ 152 w 407"/>
                <a:gd name="T69" fmla="*/ 509 h 509"/>
                <a:gd name="T70" fmla="*/ 127 w 407"/>
                <a:gd name="T71" fmla="*/ 509 h 509"/>
                <a:gd name="T72" fmla="*/ 101 w 407"/>
                <a:gd name="T73" fmla="*/ 509 h 509"/>
                <a:gd name="T74" fmla="*/ 76 w 407"/>
                <a:gd name="T75" fmla="*/ 509 h 509"/>
                <a:gd name="T76" fmla="*/ 50 w 407"/>
                <a:gd name="T77" fmla="*/ 509 h 509"/>
                <a:gd name="T78" fmla="*/ 25 w 407"/>
                <a:gd name="T79" fmla="*/ 496 h 509"/>
                <a:gd name="T80" fmla="*/ 12 w 407"/>
                <a:gd name="T81" fmla="*/ 496 h 509"/>
                <a:gd name="T82" fmla="*/ 0 w 407"/>
                <a:gd name="T83" fmla="*/ 445 h 509"/>
                <a:gd name="T84" fmla="*/ 0 w 407"/>
                <a:gd name="T85" fmla="*/ 394 h 509"/>
                <a:gd name="T86" fmla="*/ 0 w 407"/>
                <a:gd name="T87" fmla="*/ 343 h 509"/>
                <a:gd name="T88" fmla="*/ 0 w 407"/>
                <a:gd name="T89" fmla="*/ 292 h 509"/>
                <a:gd name="T90" fmla="*/ 0 w 407"/>
                <a:gd name="T91" fmla="*/ 241 h 509"/>
                <a:gd name="T92" fmla="*/ 0 w 407"/>
                <a:gd name="T93" fmla="*/ 178 h 509"/>
                <a:gd name="T94" fmla="*/ 0 w 407"/>
                <a:gd name="T95" fmla="*/ 127 h 509"/>
                <a:gd name="T96" fmla="*/ 12 w 407"/>
                <a:gd name="T97" fmla="*/ 76 h 5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7" h="509">
                  <a:moveTo>
                    <a:pt x="12" y="76"/>
                  </a:moveTo>
                  <a:lnTo>
                    <a:pt x="38" y="63"/>
                  </a:lnTo>
                  <a:lnTo>
                    <a:pt x="63" y="63"/>
                  </a:lnTo>
                  <a:lnTo>
                    <a:pt x="76" y="51"/>
                  </a:lnTo>
                  <a:lnTo>
                    <a:pt x="101" y="51"/>
                  </a:lnTo>
                  <a:lnTo>
                    <a:pt x="127" y="51"/>
                  </a:lnTo>
                  <a:lnTo>
                    <a:pt x="165" y="38"/>
                  </a:lnTo>
                  <a:lnTo>
                    <a:pt x="191" y="38"/>
                  </a:lnTo>
                  <a:lnTo>
                    <a:pt x="216" y="25"/>
                  </a:lnTo>
                  <a:lnTo>
                    <a:pt x="241" y="25"/>
                  </a:lnTo>
                  <a:lnTo>
                    <a:pt x="267" y="25"/>
                  </a:lnTo>
                  <a:lnTo>
                    <a:pt x="292" y="13"/>
                  </a:lnTo>
                  <a:lnTo>
                    <a:pt x="318" y="13"/>
                  </a:lnTo>
                  <a:lnTo>
                    <a:pt x="343" y="13"/>
                  </a:lnTo>
                  <a:lnTo>
                    <a:pt x="369" y="13"/>
                  </a:lnTo>
                  <a:lnTo>
                    <a:pt x="394" y="13"/>
                  </a:lnTo>
                  <a:lnTo>
                    <a:pt x="407" y="0"/>
                  </a:lnTo>
                  <a:lnTo>
                    <a:pt x="407" y="63"/>
                  </a:lnTo>
                  <a:lnTo>
                    <a:pt x="407" y="127"/>
                  </a:lnTo>
                  <a:lnTo>
                    <a:pt x="407" y="178"/>
                  </a:lnTo>
                  <a:lnTo>
                    <a:pt x="394" y="241"/>
                  </a:lnTo>
                  <a:lnTo>
                    <a:pt x="394" y="292"/>
                  </a:lnTo>
                  <a:lnTo>
                    <a:pt x="394" y="356"/>
                  </a:lnTo>
                  <a:lnTo>
                    <a:pt x="394" y="407"/>
                  </a:lnTo>
                  <a:lnTo>
                    <a:pt x="394" y="470"/>
                  </a:lnTo>
                  <a:lnTo>
                    <a:pt x="382" y="470"/>
                  </a:lnTo>
                  <a:lnTo>
                    <a:pt x="356" y="483"/>
                  </a:lnTo>
                  <a:lnTo>
                    <a:pt x="331" y="483"/>
                  </a:lnTo>
                  <a:lnTo>
                    <a:pt x="318" y="483"/>
                  </a:lnTo>
                  <a:lnTo>
                    <a:pt x="292" y="496"/>
                  </a:lnTo>
                  <a:lnTo>
                    <a:pt x="254" y="496"/>
                  </a:lnTo>
                  <a:lnTo>
                    <a:pt x="229" y="496"/>
                  </a:lnTo>
                  <a:lnTo>
                    <a:pt x="203" y="496"/>
                  </a:lnTo>
                  <a:lnTo>
                    <a:pt x="178" y="509"/>
                  </a:lnTo>
                  <a:lnTo>
                    <a:pt x="152" y="509"/>
                  </a:lnTo>
                  <a:lnTo>
                    <a:pt x="127" y="509"/>
                  </a:lnTo>
                  <a:lnTo>
                    <a:pt x="101" y="509"/>
                  </a:lnTo>
                  <a:lnTo>
                    <a:pt x="76" y="509"/>
                  </a:lnTo>
                  <a:lnTo>
                    <a:pt x="50" y="509"/>
                  </a:lnTo>
                  <a:lnTo>
                    <a:pt x="25" y="496"/>
                  </a:lnTo>
                  <a:lnTo>
                    <a:pt x="12" y="496"/>
                  </a:lnTo>
                  <a:lnTo>
                    <a:pt x="0" y="445"/>
                  </a:lnTo>
                  <a:lnTo>
                    <a:pt x="0" y="394"/>
                  </a:lnTo>
                  <a:lnTo>
                    <a:pt x="0" y="343"/>
                  </a:lnTo>
                  <a:lnTo>
                    <a:pt x="0" y="292"/>
                  </a:lnTo>
                  <a:lnTo>
                    <a:pt x="0" y="241"/>
                  </a:lnTo>
                  <a:lnTo>
                    <a:pt x="0" y="178"/>
                  </a:lnTo>
                  <a:lnTo>
                    <a:pt x="0" y="127"/>
                  </a:lnTo>
                  <a:lnTo>
                    <a:pt x="12" y="76"/>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 name="Freeform 113"/>
            <p:cNvSpPr>
              <a:spLocks/>
            </p:cNvSpPr>
            <p:nvPr/>
          </p:nvSpPr>
          <p:spPr bwMode="auto">
            <a:xfrm>
              <a:off x="12034" y="8993"/>
              <a:ext cx="394" cy="470"/>
            </a:xfrm>
            <a:custGeom>
              <a:avLst/>
              <a:gdLst>
                <a:gd name="T0" fmla="*/ 12 w 394"/>
                <a:gd name="T1" fmla="*/ 63 h 470"/>
                <a:gd name="T2" fmla="*/ 38 w 394"/>
                <a:gd name="T3" fmla="*/ 50 h 470"/>
                <a:gd name="T4" fmla="*/ 50 w 394"/>
                <a:gd name="T5" fmla="*/ 50 h 470"/>
                <a:gd name="T6" fmla="*/ 76 w 394"/>
                <a:gd name="T7" fmla="*/ 50 h 470"/>
                <a:gd name="T8" fmla="*/ 101 w 394"/>
                <a:gd name="T9" fmla="*/ 38 h 470"/>
                <a:gd name="T10" fmla="*/ 127 w 394"/>
                <a:gd name="T11" fmla="*/ 38 h 470"/>
                <a:gd name="T12" fmla="*/ 152 w 394"/>
                <a:gd name="T13" fmla="*/ 25 h 470"/>
                <a:gd name="T14" fmla="*/ 178 w 394"/>
                <a:gd name="T15" fmla="*/ 25 h 470"/>
                <a:gd name="T16" fmla="*/ 203 w 394"/>
                <a:gd name="T17" fmla="*/ 12 h 470"/>
                <a:gd name="T18" fmla="*/ 229 w 394"/>
                <a:gd name="T19" fmla="*/ 12 h 470"/>
                <a:gd name="T20" fmla="*/ 254 w 394"/>
                <a:gd name="T21" fmla="*/ 12 h 470"/>
                <a:gd name="T22" fmla="*/ 280 w 394"/>
                <a:gd name="T23" fmla="*/ 0 h 470"/>
                <a:gd name="T24" fmla="*/ 305 w 394"/>
                <a:gd name="T25" fmla="*/ 0 h 470"/>
                <a:gd name="T26" fmla="*/ 331 w 394"/>
                <a:gd name="T27" fmla="*/ 0 h 470"/>
                <a:gd name="T28" fmla="*/ 356 w 394"/>
                <a:gd name="T29" fmla="*/ 0 h 470"/>
                <a:gd name="T30" fmla="*/ 382 w 394"/>
                <a:gd name="T31" fmla="*/ 0 h 470"/>
                <a:gd name="T32" fmla="*/ 394 w 394"/>
                <a:gd name="T33" fmla="*/ 0 h 470"/>
                <a:gd name="T34" fmla="*/ 394 w 394"/>
                <a:gd name="T35" fmla="*/ 50 h 470"/>
                <a:gd name="T36" fmla="*/ 394 w 394"/>
                <a:gd name="T37" fmla="*/ 101 h 470"/>
                <a:gd name="T38" fmla="*/ 394 w 394"/>
                <a:gd name="T39" fmla="*/ 152 h 470"/>
                <a:gd name="T40" fmla="*/ 382 w 394"/>
                <a:gd name="T41" fmla="*/ 216 h 470"/>
                <a:gd name="T42" fmla="*/ 382 w 394"/>
                <a:gd name="T43" fmla="*/ 267 h 470"/>
                <a:gd name="T44" fmla="*/ 382 w 394"/>
                <a:gd name="T45" fmla="*/ 317 h 470"/>
                <a:gd name="T46" fmla="*/ 382 w 394"/>
                <a:gd name="T47" fmla="*/ 368 h 470"/>
                <a:gd name="T48" fmla="*/ 382 w 394"/>
                <a:gd name="T49" fmla="*/ 432 h 470"/>
                <a:gd name="T50" fmla="*/ 369 w 394"/>
                <a:gd name="T51" fmla="*/ 432 h 470"/>
                <a:gd name="T52" fmla="*/ 343 w 394"/>
                <a:gd name="T53" fmla="*/ 432 h 470"/>
                <a:gd name="T54" fmla="*/ 331 w 394"/>
                <a:gd name="T55" fmla="*/ 445 h 470"/>
                <a:gd name="T56" fmla="*/ 305 w 394"/>
                <a:gd name="T57" fmla="*/ 445 h 470"/>
                <a:gd name="T58" fmla="*/ 280 w 394"/>
                <a:gd name="T59" fmla="*/ 457 h 470"/>
                <a:gd name="T60" fmla="*/ 254 w 394"/>
                <a:gd name="T61" fmla="*/ 457 h 470"/>
                <a:gd name="T62" fmla="*/ 229 w 394"/>
                <a:gd name="T63" fmla="*/ 457 h 470"/>
                <a:gd name="T64" fmla="*/ 203 w 394"/>
                <a:gd name="T65" fmla="*/ 470 h 470"/>
                <a:gd name="T66" fmla="*/ 178 w 394"/>
                <a:gd name="T67" fmla="*/ 470 h 470"/>
                <a:gd name="T68" fmla="*/ 140 w 394"/>
                <a:gd name="T69" fmla="*/ 470 h 470"/>
                <a:gd name="T70" fmla="*/ 114 w 394"/>
                <a:gd name="T71" fmla="*/ 470 h 470"/>
                <a:gd name="T72" fmla="*/ 89 w 394"/>
                <a:gd name="T73" fmla="*/ 470 h 470"/>
                <a:gd name="T74" fmla="*/ 76 w 394"/>
                <a:gd name="T75" fmla="*/ 470 h 470"/>
                <a:gd name="T76" fmla="*/ 50 w 394"/>
                <a:gd name="T77" fmla="*/ 470 h 470"/>
                <a:gd name="T78" fmla="*/ 25 w 394"/>
                <a:gd name="T79" fmla="*/ 470 h 470"/>
                <a:gd name="T80" fmla="*/ 12 w 394"/>
                <a:gd name="T81" fmla="*/ 457 h 470"/>
                <a:gd name="T82" fmla="*/ 0 w 394"/>
                <a:gd name="T83" fmla="*/ 407 h 470"/>
                <a:gd name="T84" fmla="*/ 0 w 394"/>
                <a:gd name="T85" fmla="*/ 356 h 470"/>
                <a:gd name="T86" fmla="*/ 0 w 394"/>
                <a:gd name="T87" fmla="*/ 317 h 470"/>
                <a:gd name="T88" fmla="*/ 0 w 394"/>
                <a:gd name="T89" fmla="*/ 267 h 470"/>
                <a:gd name="T90" fmla="*/ 0 w 394"/>
                <a:gd name="T91" fmla="*/ 216 h 470"/>
                <a:gd name="T92" fmla="*/ 0 w 394"/>
                <a:gd name="T93" fmla="*/ 165 h 470"/>
                <a:gd name="T94" fmla="*/ 0 w 394"/>
                <a:gd name="T95" fmla="*/ 114 h 470"/>
                <a:gd name="T96" fmla="*/ 12 w 394"/>
                <a:gd name="T97" fmla="*/ 63 h 4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4" h="470">
                  <a:moveTo>
                    <a:pt x="12" y="63"/>
                  </a:moveTo>
                  <a:lnTo>
                    <a:pt x="38" y="50"/>
                  </a:lnTo>
                  <a:lnTo>
                    <a:pt x="50" y="50"/>
                  </a:lnTo>
                  <a:lnTo>
                    <a:pt x="76" y="50"/>
                  </a:lnTo>
                  <a:lnTo>
                    <a:pt x="101" y="38"/>
                  </a:lnTo>
                  <a:lnTo>
                    <a:pt x="127" y="38"/>
                  </a:lnTo>
                  <a:lnTo>
                    <a:pt x="152" y="25"/>
                  </a:lnTo>
                  <a:lnTo>
                    <a:pt x="178" y="25"/>
                  </a:lnTo>
                  <a:lnTo>
                    <a:pt x="203" y="12"/>
                  </a:lnTo>
                  <a:lnTo>
                    <a:pt x="229" y="12"/>
                  </a:lnTo>
                  <a:lnTo>
                    <a:pt x="254" y="12"/>
                  </a:lnTo>
                  <a:lnTo>
                    <a:pt x="280" y="0"/>
                  </a:lnTo>
                  <a:lnTo>
                    <a:pt x="305" y="0"/>
                  </a:lnTo>
                  <a:lnTo>
                    <a:pt x="331" y="0"/>
                  </a:lnTo>
                  <a:lnTo>
                    <a:pt x="356" y="0"/>
                  </a:lnTo>
                  <a:lnTo>
                    <a:pt x="382" y="0"/>
                  </a:lnTo>
                  <a:lnTo>
                    <a:pt x="394" y="0"/>
                  </a:lnTo>
                  <a:lnTo>
                    <a:pt x="394" y="50"/>
                  </a:lnTo>
                  <a:lnTo>
                    <a:pt x="394" y="101"/>
                  </a:lnTo>
                  <a:lnTo>
                    <a:pt x="394" y="152"/>
                  </a:lnTo>
                  <a:lnTo>
                    <a:pt x="382" y="216"/>
                  </a:lnTo>
                  <a:lnTo>
                    <a:pt x="382" y="267"/>
                  </a:lnTo>
                  <a:lnTo>
                    <a:pt x="382" y="317"/>
                  </a:lnTo>
                  <a:lnTo>
                    <a:pt x="382" y="368"/>
                  </a:lnTo>
                  <a:lnTo>
                    <a:pt x="382" y="432"/>
                  </a:lnTo>
                  <a:lnTo>
                    <a:pt x="369" y="432"/>
                  </a:lnTo>
                  <a:lnTo>
                    <a:pt x="343" y="432"/>
                  </a:lnTo>
                  <a:lnTo>
                    <a:pt x="331" y="445"/>
                  </a:lnTo>
                  <a:lnTo>
                    <a:pt x="305" y="445"/>
                  </a:lnTo>
                  <a:lnTo>
                    <a:pt x="280" y="457"/>
                  </a:lnTo>
                  <a:lnTo>
                    <a:pt x="254" y="457"/>
                  </a:lnTo>
                  <a:lnTo>
                    <a:pt x="229" y="457"/>
                  </a:lnTo>
                  <a:lnTo>
                    <a:pt x="203" y="470"/>
                  </a:lnTo>
                  <a:lnTo>
                    <a:pt x="178" y="470"/>
                  </a:lnTo>
                  <a:lnTo>
                    <a:pt x="140" y="470"/>
                  </a:lnTo>
                  <a:lnTo>
                    <a:pt x="114" y="470"/>
                  </a:lnTo>
                  <a:lnTo>
                    <a:pt x="89" y="470"/>
                  </a:lnTo>
                  <a:lnTo>
                    <a:pt x="76" y="470"/>
                  </a:lnTo>
                  <a:lnTo>
                    <a:pt x="50" y="470"/>
                  </a:lnTo>
                  <a:lnTo>
                    <a:pt x="25" y="470"/>
                  </a:lnTo>
                  <a:lnTo>
                    <a:pt x="12" y="457"/>
                  </a:lnTo>
                  <a:lnTo>
                    <a:pt x="0" y="407"/>
                  </a:lnTo>
                  <a:lnTo>
                    <a:pt x="0" y="356"/>
                  </a:lnTo>
                  <a:lnTo>
                    <a:pt x="0" y="317"/>
                  </a:lnTo>
                  <a:lnTo>
                    <a:pt x="0" y="267"/>
                  </a:lnTo>
                  <a:lnTo>
                    <a:pt x="0" y="216"/>
                  </a:lnTo>
                  <a:lnTo>
                    <a:pt x="0" y="165"/>
                  </a:lnTo>
                  <a:lnTo>
                    <a:pt x="0" y="114"/>
                  </a:lnTo>
                  <a:lnTo>
                    <a:pt x="12" y="63"/>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 name="Freeform 114"/>
            <p:cNvSpPr>
              <a:spLocks/>
            </p:cNvSpPr>
            <p:nvPr/>
          </p:nvSpPr>
          <p:spPr bwMode="auto">
            <a:xfrm>
              <a:off x="12034" y="8993"/>
              <a:ext cx="394" cy="445"/>
            </a:xfrm>
            <a:custGeom>
              <a:avLst/>
              <a:gdLst>
                <a:gd name="T0" fmla="*/ 12 w 394"/>
                <a:gd name="T1" fmla="*/ 63 h 445"/>
                <a:gd name="T2" fmla="*/ 38 w 394"/>
                <a:gd name="T3" fmla="*/ 63 h 445"/>
                <a:gd name="T4" fmla="*/ 50 w 394"/>
                <a:gd name="T5" fmla="*/ 50 h 445"/>
                <a:gd name="T6" fmla="*/ 76 w 394"/>
                <a:gd name="T7" fmla="*/ 50 h 445"/>
                <a:gd name="T8" fmla="*/ 101 w 394"/>
                <a:gd name="T9" fmla="*/ 38 h 445"/>
                <a:gd name="T10" fmla="*/ 127 w 394"/>
                <a:gd name="T11" fmla="*/ 38 h 445"/>
                <a:gd name="T12" fmla="*/ 152 w 394"/>
                <a:gd name="T13" fmla="*/ 25 h 445"/>
                <a:gd name="T14" fmla="*/ 178 w 394"/>
                <a:gd name="T15" fmla="*/ 25 h 445"/>
                <a:gd name="T16" fmla="*/ 203 w 394"/>
                <a:gd name="T17" fmla="*/ 12 h 445"/>
                <a:gd name="T18" fmla="*/ 229 w 394"/>
                <a:gd name="T19" fmla="*/ 12 h 445"/>
                <a:gd name="T20" fmla="*/ 254 w 394"/>
                <a:gd name="T21" fmla="*/ 12 h 445"/>
                <a:gd name="T22" fmla="*/ 280 w 394"/>
                <a:gd name="T23" fmla="*/ 12 h 445"/>
                <a:gd name="T24" fmla="*/ 305 w 394"/>
                <a:gd name="T25" fmla="*/ 0 h 445"/>
                <a:gd name="T26" fmla="*/ 318 w 394"/>
                <a:gd name="T27" fmla="*/ 0 h 445"/>
                <a:gd name="T28" fmla="*/ 343 w 394"/>
                <a:gd name="T29" fmla="*/ 0 h 445"/>
                <a:gd name="T30" fmla="*/ 369 w 394"/>
                <a:gd name="T31" fmla="*/ 0 h 445"/>
                <a:gd name="T32" fmla="*/ 394 w 394"/>
                <a:gd name="T33" fmla="*/ 0 h 445"/>
                <a:gd name="T34" fmla="*/ 382 w 394"/>
                <a:gd name="T35" fmla="*/ 50 h 445"/>
                <a:gd name="T36" fmla="*/ 382 w 394"/>
                <a:gd name="T37" fmla="*/ 101 h 445"/>
                <a:gd name="T38" fmla="*/ 382 w 394"/>
                <a:gd name="T39" fmla="*/ 152 h 445"/>
                <a:gd name="T40" fmla="*/ 369 w 394"/>
                <a:gd name="T41" fmla="*/ 203 h 445"/>
                <a:gd name="T42" fmla="*/ 369 w 394"/>
                <a:gd name="T43" fmla="*/ 254 h 445"/>
                <a:gd name="T44" fmla="*/ 369 w 394"/>
                <a:gd name="T45" fmla="*/ 305 h 445"/>
                <a:gd name="T46" fmla="*/ 369 w 394"/>
                <a:gd name="T47" fmla="*/ 356 h 445"/>
                <a:gd name="T48" fmla="*/ 369 w 394"/>
                <a:gd name="T49" fmla="*/ 407 h 445"/>
                <a:gd name="T50" fmla="*/ 356 w 394"/>
                <a:gd name="T51" fmla="*/ 407 h 445"/>
                <a:gd name="T52" fmla="*/ 331 w 394"/>
                <a:gd name="T53" fmla="*/ 407 h 445"/>
                <a:gd name="T54" fmla="*/ 318 w 394"/>
                <a:gd name="T55" fmla="*/ 419 h 445"/>
                <a:gd name="T56" fmla="*/ 292 w 394"/>
                <a:gd name="T57" fmla="*/ 419 h 445"/>
                <a:gd name="T58" fmla="*/ 267 w 394"/>
                <a:gd name="T59" fmla="*/ 432 h 445"/>
                <a:gd name="T60" fmla="*/ 241 w 394"/>
                <a:gd name="T61" fmla="*/ 432 h 445"/>
                <a:gd name="T62" fmla="*/ 216 w 394"/>
                <a:gd name="T63" fmla="*/ 432 h 445"/>
                <a:gd name="T64" fmla="*/ 191 w 394"/>
                <a:gd name="T65" fmla="*/ 445 h 445"/>
                <a:gd name="T66" fmla="*/ 165 w 394"/>
                <a:gd name="T67" fmla="*/ 445 h 445"/>
                <a:gd name="T68" fmla="*/ 140 w 394"/>
                <a:gd name="T69" fmla="*/ 445 h 445"/>
                <a:gd name="T70" fmla="*/ 114 w 394"/>
                <a:gd name="T71" fmla="*/ 445 h 445"/>
                <a:gd name="T72" fmla="*/ 89 w 394"/>
                <a:gd name="T73" fmla="*/ 445 h 445"/>
                <a:gd name="T74" fmla="*/ 63 w 394"/>
                <a:gd name="T75" fmla="*/ 445 h 445"/>
                <a:gd name="T76" fmla="*/ 50 w 394"/>
                <a:gd name="T77" fmla="*/ 445 h 445"/>
                <a:gd name="T78" fmla="*/ 25 w 394"/>
                <a:gd name="T79" fmla="*/ 445 h 445"/>
                <a:gd name="T80" fmla="*/ 12 w 394"/>
                <a:gd name="T81" fmla="*/ 445 h 445"/>
                <a:gd name="T82" fmla="*/ 0 w 394"/>
                <a:gd name="T83" fmla="*/ 394 h 445"/>
                <a:gd name="T84" fmla="*/ 0 w 394"/>
                <a:gd name="T85" fmla="*/ 343 h 445"/>
                <a:gd name="T86" fmla="*/ 0 w 394"/>
                <a:gd name="T87" fmla="*/ 305 h 445"/>
                <a:gd name="T88" fmla="*/ 0 w 394"/>
                <a:gd name="T89" fmla="*/ 254 h 445"/>
                <a:gd name="T90" fmla="*/ 0 w 394"/>
                <a:gd name="T91" fmla="*/ 203 h 445"/>
                <a:gd name="T92" fmla="*/ 0 w 394"/>
                <a:gd name="T93" fmla="*/ 165 h 445"/>
                <a:gd name="T94" fmla="*/ 12 w 394"/>
                <a:gd name="T95" fmla="*/ 114 h 445"/>
                <a:gd name="T96" fmla="*/ 12 w 394"/>
                <a:gd name="T97" fmla="*/ 6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4" h="445">
                  <a:moveTo>
                    <a:pt x="12" y="63"/>
                  </a:moveTo>
                  <a:lnTo>
                    <a:pt x="38" y="63"/>
                  </a:lnTo>
                  <a:lnTo>
                    <a:pt x="50" y="50"/>
                  </a:lnTo>
                  <a:lnTo>
                    <a:pt x="76" y="50"/>
                  </a:lnTo>
                  <a:lnTo>
                    <a:pt x="101" y="38"/>
                  </a:lnTo>
                  <a:lnTo>
                    <a:pt x="127" y="38"/>
                  </a:lnTo>
                  <a:lnTo>
                    <a:pt x="152" y="25"/>
                  </a:lnTo>
                  <a:lnTo>
                    <a:pt x="178" y="25"/>
                  </a:lnTo>
                  <a:lnTo>
                    <a:pt x="203" y="12"/>
                  </a:lnTo>
                  <a:lnTo>
                    <a:pt x="229" y="12"/>
                  </a:lnTo>
                  <a:lnTo>
                    <a:pt x="254" y="12"/>
                  </a:lnTo>
                  <a:lnTo>
                    <a:pt x="280" y="12"/>
                  </a:lnTo>
                  <a:lnTo>
                    <a:pt x="305" y="0"/>
                  </a:lnTo>
                  <a:lnTo>
                    <a:pt x="318" y="0"/>
                  </a:lnTo>
                  <a:lnTo>
                    <a:pt x="343" y="0"/>
                  </a:lnTo>
                  <a:lnTo>
                    <a:pt x="369" y="0"/>
                  </a:lnTo>
                  <a:lnTo>
                    <a:pt x="394" y="0"/>
                  </a:lnTo>
                  <a:lnTo>
                    <a:pt x="382" y="50"/>
                  </a:lnTo>
                  <a:lnTo>
                    <a:pt x="382" y="101"/>
                  </a:lnTo>
                  <a:lnTo>
                    <a:pt x="382" y="152"/>
                  </a:lnTo>
                  <a:lnTo>
                    <a:pt x="369" y="203"/>
                  </a:lnTo>
                  <a:lnTo>
                    <a:pt x="369" y="254"/>
                  </a:lnTo>
                  <a:lnTo>
                    <a:pt x="369" y="305"/>
                  </a:lnTo>
                  <a:lnTo>
                    <a:pt x="369" y="356"/>
                  </a:lnTo>
                  <a:lnTo>
                    <a:pt x="369" y="407"/>
                  </a:lnTo>
                  <a:lnTo>
                    <a:pt x="356" y="407"/>
                  </a:lnTo>
                  <a:lnTo>
                    <a:pt x="331" y="407"/>
                  </a:lnTo>
                  <a:lnTo>
                    <a:pt x="318" y="419"/>
                  </a:lnTo>
                  <a:lnTo>
                    <a:pt x="292" y="419"/>
                  </a:lnTo>
                  <a:lnTo>
                    <a:pt x="267" y="432"/>
                  </a:lnTo>
                  <a:lnTo>
                    <a:pt x="241" y="432"/>
                  </a:lnTo>
                  <a:lnTo>
                    <a:pt x="216" y="432"/>
                  </a:lnTo>
                  <a:lnTo>
                    <a:pt x="191" y="445"/>
                  </a:lnTo>
                  <a:lnTo>
                    <a:pt x="165" y="445"/>
                  </a:lnTo>
                  <a:lnTo>
                    <a:pt x="140" y="445"/>
                  </a:lnTo>
                  <a:lnTo>
                    <a:pt x="114" y="445"/>
                  </a:lnTo>
                  <a:lnTo>
                    <a:pt x="89" y="445"/>
                  </a:lnTo>
                  <a:lnTo>
                    <a:pt x="63" y="445"/>
                  </a:lnTo>
                  <a:lnTo>
                    <a:pt x="50" y="445"/>
                  </a:lnTo>
                  <a:lnTo>
                    <a:pt x="25" y="445"/>
                  </a:lnTo>
                  <a:lnTo>
                    <a:pt x="12" y="445"/>
                  </a:lnTo>
                  <a:lnTo>
                    <a:pt x="0" y="394"/>
                  </a:lnTo>
                  <a:lnTo>
                    <a:pt x="0" y="343"/>
                  </a:lnTo>
                  <a:lnTo>
                    <a:pt x="0" y="305"/>
                  </a:lnTo>
                  <a:lnTo>
                    <a:pt x="0" y="254"/>
                  </a:lnTo>
                  <a:lnTo>
                    <a:pt x="0" y="203"/>
                  </a:lnTo>
                  <a:lnTo>
                    <a:pt x="0" y="165"/>
                  </a:lnTo>
                  <a:lnTo>
                    <a:pt x="12" y="114"/>
                  </a:lnTo>
                  <a:lnTo>
                    <a:pt x="12" y="63"/>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7" name="Freeform 115"/>
            <p:cNvSpPr>
              <a:spLocks/>
            </p:cNvSpPr>
            <p:nvPr/>
          </p:nvSpPr>
          <p:spPr bwMode="auto">
            <a:xfrm>
              <a:off x="12034" y="8993"/>
              <a:ext cx="382" cy="432"/>
            </a:xfrm>
            <a:custGeom>
              <a:avLst/>
              <a:gdLst>
                <a:gd name="T0" fmla="*/ 12 w 382"/>
                <a:gd name="T1" fmla="*/ 63 h 432"/>
                <a:gd name="T2" fmla="*/ 38 w 382"/>
                <a:gd name="T3" fmla="*/ 63 h 432"/>
                <a:gd name="T4" fmla="*/ 50 w 382"/>
                <a:gd name="T5" fmla="*/ 50 h 432"/>
                <a:gd name="T6" fmla="*/ 76 w 382"/>
                <a:gd name="T7" fmla="*/ 50 h 432"/>
                <a:gd name="T8" fmla="*/ 101 w 382"/>
                <a:gd name="T9" fmla="*/ 38 h 432"/>
                <a:gd name="T10" fmla="*/ 127 w 382"/>
                <a:gd name="T11" fmla="*/ 38 h 432"/>
                <a:gd name="T12" fmla="*/ 140 w 382"/>
                <a:gd name="T13" fmla="*/ 25 h 432"/>
                <a:gd name="T14" fmla="*/ 165 w 382"/>
                <a:gd name="T15" fmla="*/ 25 h 432"/>
                <a:gd name="T16" fmla="*/ 191 w 382"/>
                <a:gd name="T17" fmla="*/ 25 h 432"/>
                <a:gd name="T18" fmla="*/ 216 w 382"/>
                <a:gd name="T19" fmla="*/ 12 h 432"/>
                <a:gd name="T20" fmla="*/ 241 w 382"/>
                <a:gd name="T21" fmla="*/ 12 h 432"/>
                <a:gd name="T22" fmla="*/ 267 w 382"/>
                <a:gd name="T23" fmla="*/ 12 h 432"/>
                <a:gd name="T24" fmla="*/ 292 w 382"/>
                <a:gd name="T25" fmla="*/ 0 h 432"/>
                <a:gd name="T26" fmla="*/ 318 w 382"/>
                <a:gd name="T27" fmla="*/ 0 h 432"/>
                <a:gd name="T28" fmla="*/ 331 w 382"/>
                <a:gd name="T29" fmla="*/ 0 h 432"/>
                <a:gd name="T30" fmla="*/ 356 w 382"/>
                <a:gd name="T31" fmla="*/ 0 h 432"/>
                <a:gd name="T32" fmla="*/ 382 w 382"/>
                <a:gd name="T33" fmla="*/ 0 h 432"/>
                <a:gd name="T34" fmla="*/ 369 w 382"/>
                <a:gd name="T35" fmla="*/ 50 h 432"/>
                <a:gd name="T36" fmla="*/ 369 w 382"/>
                <a:gd name="T37" fmla="*/ 101 h 432"/>
                <a:gd name="T38" fmla="*/ 369 w 382"/>
                <a:gd name="T39" fmla="*/ 139 h 432"/>
                <a:gd name="T40" fmla="*/ 356 w 382"/>
                <a:gd name="T41" fmla="*/ 190 h 432"/>
                <a:gd name="T42" fmla="*/ 356 w 382"/>
                <a:gd name="T43" fmla="*/ 228 h 432"/>
                <a:gd name="T44" fmla="*/ 356 w 382"/>
                <a:gd name="T45" fmla="*/ 279 h 432"/>
                <a:gd name="T46" fmla="*/ 356 w 382"/>
                <a:gd name="T47" fmla="*/ 330 h 432"/>
                <a:gd name="T48" fmla="*/ 356 w 382"/>
                <a:gd name="T49" fmla="*/ 381 h 432"/>
                <a:gd name="T50" fmla="*/ 343 w 382"/>
                <a:gd name="T51" fmla="*/ 381 h 432"/>
                <a:gd name="T52" fmla="*/ 318 w 382"/>
                <a:gd name="T53" fmla="*/ 381 h 432"/>
                <a:gd name="T54" fmla="*/ 305 w 382"/>
                <a:gd name="T55" fmla="*/ 394 h 432"/>
                <a:gd name="T56" fmla="*/ 280 w 382"/>
                <a:gd name="T57" fmla="*/ 394 h 432"/>
                <a:gd name="T58" fmla="*/ 254 w 382"/>
                <a:gd name="T59" fmla="*/ 407 h 432"/>
                <a:gd name="T60" fmla="*/ 241 w 382"/>
                <a:gd name="T61" fmla="*/ 407 h 432"/>
                <a:gd name="T62" fmla="*/ 216 w 382"/>
                <a:gd name="T63" fmla="*/ 407 h 432"/>
                <a:gd name="T64" fmla="*/ 191 w 382"/>
                <a:gd name="T65" fmla="*/ 419 h 432"/>
                <a:gd name="T66" fmla="*/ 165 w 382"/>
                <a:gd name="T67" fmla="*/ 419 h 432"/>
                <a:gd name="T68" fmla="*/ 140 w 382"/>
                <a:gd name="T69" fmla="*/ 419 h 432"/>
                <a:gd name="T70" fmla="*/ 114 w 382"/>
                <a:gd name="T71" fmla="*/ 419 h 432"/>
                <a:gd name="T72" fmla="*/ 89 w 382"/>
                <a:gd name="T73" fmla="*/ 432 h 432"/>
                <a:gd name="T74" fmla="*/ 63 w 382"/>
                <a:gd name="T75" fmla="*/ 432 h 432"/>
                <a:gd name="T76" fmla="*/ 50 w 382"/>
                <a:gd name="T77" fmla="*/ 419 h 432"/>
                <a:gd name="T78" fmla="*/ 25 w 382"/>
                <a:gd name="T79" fmla="*/ 419 h 432"/>
                <a:gd name="T80" fmla="*/ 12 w 382"/>
                <a:gd name="T81" fmla="*/ 419 h 432"/>
                <a:gd name="T82" fmla="*/ 0 w 382"/>
                <a:gd name="T83" fmla="*/ 368 h 432"/>
                <a:gd name="T84" fmla="*/ 0 w 382"/>
                <a:gd name="T85" fmla="*/ 330 h 432"/>
                <a:gd name="T86" fmla="*/ 0 w 382"/>
                <a:gd name="T87" fmla="*/ 292 h 432"/>
                <a:gd name="T88" fmla="*/ 0 w 382"/>
                <a:gd name="T89" fmla="*/ 241 h 432"/>
                <a:gd name="T90" fmla="*/ 0 w 382"/>
                <a:gd name="T91" fmla="*/ 203 h 432"/>
                <a:gd name="T92" fmla="*/ 0 w 382"/>
                <a:gd name="T93" fmla="*/ 152 h 432"/>
                <a:gd name="T94" fmla="*/ 12 w 382"/>
                <a:gd name="T95" fmla="*/ 114 h 432"/>
                <a:gd name="T96" fmla="*/ 12 w 382"/>
                <a:gd name="T97" fmla="*/ 63 h 4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2" h="432">
                  <a:moveTo>
                    <a:pt x="12" y="63"/>
                  </a:moveTo>
                  <a:lnTo>
                    <a:pt x="38" y="63"/>
                  </a:lnTo>
                  <a:lnTo>
                    <a:pt x="50" y="50"/>
                  </a:lnTo>
                  <a:lnTo>
                    <a:pt x="76" y="50"/>
                  </a:lnTo>
                  <a:lnTo>
                    <a:pt x="101" y="38"/>
                  </a:lnTo>
                  <a:lnTo>
                    <a:pt x="127" y="38"/>
                  </a:lnTo>
                  <a:lnTo>
                    <a:pt x="140" y="25"/>
                  </a:lnTo>
                  <a:lnTo>
                    <a:pt x="165" y="25"/>
                  </a:lnTo>
                  <a:lnTo>
                    <a:pt x="191" y="25"/>
                  </a:lnTo>
                  <a:lnTo>
                    <a:pt x="216" y="12"/>
                  </a:lnTo>
                  <a:lnTo>
                    <a:pt x="241" y="12"/>
                  </a:lnTo>
                  <a:lnTo>
                    <a:pt x="267" y="12"/>
                  </a:lnTo>
                  <a:lnTo>
                    <a:pt x="292" y="0"/>
                  </a:lnTo>
                  <a:lnTo>
                    <a:pt x="318" y="0"/>
                  </a:lnTo>
                  <a:lnTo>
                    <a:pt x="331" y="0"/>
                  </a:lnTo>
                  <a:lnTo>
                    <a:pt x="356" y="0"/>
                  </a:lnTo>
                  <a:lnTo>
                    <a:pt x="382" y="0"/>
                  </a:lnTo>
                  <a:lnTo>
                    <a:pt x="369" y="50"/>
                  </a:lnTo>
                  <a:lnTo>
                    <a:pt x="369" y="101"/>
                  </a:lnTo>
                  <a:lnTo>
                    <a:pt x="369" y="139"/>
                  </a:lnTo>
                  <a:lnTo>
                    <a:pt x="356" y="190"/>
                  </a:lnTo>
                  <a:lnTo>
                    <a:pt x="356" y="228"/>
                  </a:lnTo>
                  <a:lnTo>
                    <a:pt x="356" y="279"/>
                  </a:lnTo>
                  <a:lnTo>
                    <a:pt x="356" y="330"/>
                  </a:lnTo>
                  <a:lnTo>
                    <a:pt x="356" y="381"/>
                  </a:lnTo>
                  <a:lnTo>
                    <a:pt x="343" y="381"/>
                  </a:lnTo>
                  <a:lnTo>
                    <a:pt x="318" y="381"/>
                  </a:lnTo>
                  <a:lnTo>
                    <a:pt x="305" y="394"/>
                  </a:lnTo>
                  <a:lnTo>
                    <a:pt x="280" y="394"/>
                  </a:lnTo>
                  <a:lnTo>
                    <a:pt x="254" y="407"/>
                  </a:lnTo>
                  <a:lnTo>
                    <a:pt x="241" y="407"/>
                  </a:lnTo>
                  <a:lnTo>
                    <a:pt x="216" y="407"/>
                  </a:lnTo>
                  <a:lnTo>
                    <a:pt x="191" y="419"/>
                  </a:lnTo>
                  <a:lnTo>
                    <a:pt x="165" y="419"/>
                  </a:lnTo>
                  <a:lnTo>
                    <a:pt x="140" y="419"/>
                  </a:lnTo>
                  <a:lnTo>
                    <a:pt x="114" y="419"/>
                  </a:lnTo>
                  <a:lnTo>
                    <a:pt x="89" y="432"/>
                  </a:lnTo>
                  <a:lnTo>
                    <a:pt x="63" y="432"/>
                  </a:lnTo>
                  <a:lnTo>
                    <a:pt x="50" y="419"/>
                  </a:lnTo>
                  <a:lnTo>
                    <a:pt x="25" y="419"/>
                  </a:lnTo>
                  <a:lnTo>
                    <a:pt x="12" y="419"/>
                  </a:lnTo>
                  <a:lnTo>
                    <a:pt x="0" y="368"/>
                  </a:lnTo>
                  <a:lnTo>
                    <a:pt x="0" y="330"/>
                  </a:lnTo>
                  <a:lnTo>
                    <a:pt x="0" y="292"/>
                  </a:lnTo>
                  <a:lnTo>
                    <a:pt x="0" y="241"/>
                  </a:lnTo>
                  <a:lnTo>
                    <a:pt x="0" y="203"/>
                  </a:lnTo>
                  <a:lnTo>
                    <a:pt x="0" y="152"/>
                  </a:lnTo>
                  <a:lnTo>
                    <a:pt x="12" y="114"/>
                  </a:lnTo>
                  <a:lnTo>
                    <a:pt x="12" y="63"/>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8" name="Freeform 116"/>
            <p:cNvSpPr>
              <a:spLocks/>
            </p:cNvSpPr>
            <p:nvPr/>
          </p:nvSpPr>
          <p:spPr bwMode="auto">
            <a:xfrm>
              <a:off x="12034" y="8993"/>
              <a:ext cx="369" cy="407"/>
            </a:xfrm>
            <a:custGeom>
              <a:avLst/>
              <a:gdLst>
                <a:gd name="T0" fmla="*/ 12 w 369"/>
                <a:gd name="T1" fmla="*/ 63 h 407"/>
                <a:gd name="T2" fmla="*/ 38 w 369"/>
                <a:gd name="T3" fmla="*/ 63 h 407"/>
                <a:gd name="T4" fmla="*/ 50 w 369"/>
                <a:gd name="T5" fmla="*/ 50 h 407"/>
                <a:gd name="T6" fmla="*/ 76 w 369"/>
                <a:gd name="T7" fmla="*/ 50 h 407"/>
                <a:gd name="T8" fmla="*/ 101 w 369"/>
                <a:gd name="T9" fmla="*/ 38 h 407"/>
                <a:gd name="T10" fmla="*/ 114 w 369"/>
                <a:gd name="T11" fmla="*/ 38 h 407"/>
                <a:gd name="T12" fmla="*/ 140 w 369"/>
                <a:gd name="T13" fmla="*/ 38 h 407"/>
                <a:gd name="T14" fmla="*/ 165 w 369"/>
                <a:gd name="T15" fmla="*/ 25 h 407"/>
                <a:gd name="T16" fmla="*/ 191 w 369"/>
                <a:gd name="T17" fmla="*/ 25 h 407"/>
                <a:gd name="T18" fmla="*/ 216 w 369"/>
                <a:gd name="T19" fmla="*/ 12 h 407"/>
                <a:gd name="T20" fmla="*/ 241 w 369"/>
                <a:gd name="T21" fmla="*/ 12 h 407"/>
                <a:gd name="T22" fmla="*/ 254 w 369"/>
                <a:gd name="T23" fmla="*/ 12 h 407"/>
                <a:gd name="T24" fmla="*/ 280 w 369"/>
                <a:gd name="T25" fmla="*/ 0 h 407"/>
                <a:gd name="T26" fmla="*/ 305 w 369"/>
                <a:gd name="T27" fmla="*/ 0 h 407"/>
                <a:gd name="T28" fmla="*/ 331 w 369"/>
                <a:gd name="T29" fmla="*/ 0 h 407"/>
                <a:gd name="T30" fmla="*/ 343 w 369"/>
                <a:gd name="T31" fmla="*/ 0 h 407"/>
                <a:gd name="T32" fmla="*/ 369 w 369"/>
                <a:gd name="T33" fmla="*/ 0 h 407"/>
                <a:gd name="T34" fmla="*/ 356 w 369"/>
                <a:gd name="T35" fmla="*/ 50 h 407"/>
                <a:gd name="T36" fmla="*/ 356 w 369"/>
                <a:gd name="T37" fmla="*/ 89 h 407"/>
                <a:gd name="T38" fmla="*/ 356 w 369"/>
                <a:gd name="T39" fmla="*/ 127 h 407"/>
                <a:gd name="T40" fmla="*/ 356 w 369"/>
                <a:gd name="T41" fmla="*/ 178 h 407"/>
                <a:gd name="T42" fmla="*/ 343 w 369"/>
                <a:gd name="T43" fmla="*/ 216 h 407"/>
                <a:gd name="T44" fmla="*/ 343 w 369"/>
                <a:gd name="T45" fmla="*/ 254 h 407"/>
                <a:gd name="T46" fmla="*/ 343 w 369"/>
                <a:gd name="T47" fmla="*/ 305 h 407"/>
                <a:gd name="T48" fmla="*/ 343 w 369"/>
                <a:gd name="T49" fmla="*/ 356 h 407"/>
                <a:gd name="T50" fmla="*/ 331 w 369"/>
                <a:gd name="T51" fmla="*/ 356 h 407"/>
                <a:gd name="T52" fmla="*/ 318 w 369"/>
                <a:gd name="T53" fmla="*/ 356 h 407"/>
                <a:gd name="T54" fmla="*/ 292 w 369"/>
                <a:gd name="T55" fmla="*/ 368 h 407"/>
                <a:gd name="T56" fmla="*/ 267 w 369"/>
                <a:gd name="T57" fmla="*/ 368 h 407"/>
                <a:gd name="T58" fmla="*/ 254 w 369"/>
                <a:gd name="T59" fmla="*/ 381 h 407"/>
                <a:gd name="T60" fmla="*/ 229 w 369"/>
                <a:gd name="T61" fmla="*/ 381 h 407"/>
                <a:gd name="T62" fmla="*/ 203 w 369"/>
                <a:gd name="T63" fmla="*/ 381 h 407"/>
                <a:gd name="T64" fmla="*/ 178 w 369"/>
                <a:gd name="T65" fmla="*/ 394 h 407"/>
                <a:gd name="T66" fmla="*/ 152 w 369"/>
                <a:gd name="T67" fmla="*/ 394 h 407"/>
                <a:gd name="T68" fmla="*/ 127 w 369"/>
                <a:gd name="T69" fmla="*/ 394 h 407"/>
                <a:gd name="T70" fmla="*/ 114 w 369"/>
                <a:gd name="T71" fmla="*/ 407 h 407"/>
                <a:gd name="T72" fmla="*/ 89 w 369"/>
                <a:gd name="T73" fmla="*/ 407 h 407"/>
                <a:gd name="T74" fmla="*/ 63 w 369"/>
                <a:gd name="T75" fmla="*/ 407 h 407"/>
                <a:gd name="T76" fmla="*/ 50 w 369"/>
                <a:gd name="T77" fmla="*/ 407 h 407"/>
                <a:gd name="T78" fmla="*/ 25 w 369"/>
                <a:gd name="T79" fmla="*/ 407 h 407"/>
                <a:gd name="T80" fmla="*/ 12 w 369"/>
                <a:gd name="T81" fmla="*/ 394 h 407"/>
                <a:gd name="T82" fmla="*/ 0 w 369"/>
                <a:gd name="T83" fmla="*/ 317 h 407"/>
                <a:gd name="T84" fmla="*/ 0 w 369"/>
                <a:gd name="T85" fmla="*/ 228 h 407"/>
                <a:gd name="T86" fmla="*/ 0 w 369"/>
                <a:gd name="T87" fmla="*/ 152 h 407"/>
                <a:gd name="T88" fmla="*/ 12 w 369"/>
                <a:gd name="T89" fmla="*/ 63 h 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9" h="407">
                  <a:moveTo>
                    <a:pt x="12" y="63"/>
                  </a:moveTo>
                  <a:lnTo>
                    <a:pt x="38" y="63"/>
                  </a:lnTo>
                  <a:lnTo>
                    <a:pt x="50" y="50"/>
                  </a:lnTo>
                  <a:lnTo>
                    <a:pt x="76" y="50"/>
                  </a:lnTo>
                  <a:lnTo>
                    <a:pt x="101" y="38"/>
                  </a:lnTo>
                  <a:lnTo>
                    <a:pt x="114" y="38"/>
                  </a:lnTo>
                  <a:lnTo>
                    <a:pt x="140" y="38"/>
                  </a:lnTo>
                  <a:lnTo>
                    <a:pt x="165" y="25"/>
                  </a:lnTo>
                  <a:lnTo>
                    <a:pt x="191" y="25"/>
                  </a:lnTo>
                  <a:lnTo>
                    <a:pt x="216" y="12"/>
                  </a:lnTo>
                  <a:lnTo>
                    <a:pt x="241" y="12"/>
                  </a:lnTo>
                  <a:lnTo>
                    <a:pt x="254" y="12"/>
                  </a:lnTo>
                  <a:lnTo>
                    <a:pt x="280" y="0"/>
                  </a:lnTo>
                  <a:lnTo>
                    <a:pt x="305" y="0"/>
                  </a:lnTo>
                  <a:lnTo>
                    <a:pt x="331" y="0"/>
                  </a:lnTo>
                  <a:lnTo>
                    <a:pt x="343" y="0"/>
                  </a:lnTo>
                  <a:lnTo>
                    <a:pt x="369" y="0"/>
                  </a:lnTo>
                  <a:lnTo>
                    <a:pt x="356" y="50"/>
                  </a:lnTo>
                  <a:lnTo>
                    <a:pt x="356" y="89"/>
                  </a:lnTo>
                  <a:lnTo>
                    <a:pt x="356" y="127"/>
                  </a:lnTo>
                  <a:lnTo>
                    <a:pt x="356" y="178"/>
                  </a:lnTo>
                  <a:lnTo>
                    <a:pt x="343" y="216"/>
                  </a:lnTo>
                  <a:lnTo>
                    <a:pt x="343" y="254"/>
                  </a:lnTo>
                  <a:lnTo>
                    <a:pt x="343" y="305"/>
                  </a:lnTo>
                  <a:lnTo>
                    <a:pt x="343" y="356"/>
                  </a:lnTo>
                  <a:lnTo>
                    <a:pt x="331" y="356"/>
                  </a:lnTo>
                  <a:lnTo>
                    <a:pt x="318" y="356"/>
                  </a:lnTo>
                  <a:lnTo>
                    <a:pt x="292" y="368"/>
                  </a:lnTo>
                  <a:lnTo>
                    <a:pt x="267" y="368"/>
                  </a:lnTo>
                  <a:lnTo>
                    <a:pt x="254" y="381"/>
                  </a:lnTo>
                  <a:lnTo>
                    <a:pt x="229" y="381"/>
                  </a:lnTo>
                  <a:lnTo>
                    <a:pt x="203" y="381"/>
                  </a:lnTo>
                  <a:lnTo>
                    <a:pt x="178" y="394"/>
                  </a:lnTo>
                  <a:lnTo>
                    <a:pt x="152" y="394"/>
                  </a:lnTo>
                  <a:lnTo>
                    <a:pt x="127" y="394"/>
                  </a:lnTo>
                  <a:lnTo>
                    <a:pt x="114" y="407"/>
                  </a:lnTo>
                  <a:lnTo>
                    <a:pt x="89" y="407"/>
                  </a:lnTo>
                  <a:lnTo>
                    <a:pt x="63" y="407"/>
                  </a:lnTo>
                  <a:lnTo>
                    <a:pt x="50" y="407"/>
                  </a:lnTo>
                  <a:lnTo>
                    <a:pt x="25" y="407"/>
                  </a:lnTo>
                  <a:lnTo>
                    <a:pt x="12" y="394"/>
                  </a:lnTo>
                  <a:lnTo>
                    <a:pt x="0" y="317"/>
                  </a:lnTo>
                  <a:lnTo>
                    <a:pt x="0" y="228"/>
                  </a:lnTo>
                  <a:lnTo>
                    <a:pt x="0" y="152"/>
                  </a:lnTo>
                  <a:lnTo>
                    <a:pt x="12" y="6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9" name="Freeform 117"/>
            <p:cNvSpPr>
              <a:spLocks/>
            </p:cNvSpPr>
            <p:nvPr/>
          </p:nvSpPr>
          <p:spPr bwMode="auto">
            <a:xfrm>
              <a:off x="12034" y="8993"/>
              <a:ext cx="356" cy="381"/>
            </a:xfrm>
            <a:custGeom>
              <a:avLst/>
              <a:gdLst>
                <a:gd name="T0" fmla="*/ 12 w 356"/>
                <a:gd name="T1" fmla="*/ 63 h 381"/>
                <a:gd name="T2" fmla="*/ 38 w 356"/>
                <a:gd name="T3" fmla="*/ 63 h 381"/>
                <a:gd name="T4" fmla="*/ 50 w 356"/>
                <a:gd name="T5" fmla="*/ 50 h 381"/>
                <a:gd name="T6" fmla="*/ 76 w 356"/>
                <a:gd name="T7" fmla="*/ 50 h 381"/>
                <a:gd name="T8" fmla="*/ 89 w 356"/>
                <a:gd name="T9" fmla="*/ 38 h 381"/>
                <a:gd name="T10" fmla="*/ 114 w 356"/>
                <a:gd name="T11" fmla="*/ 38 h 381"/>
                <a:gd name="T12" fmla="*/ 140 w 356"/>
                <a:gd name="T13" fmla="*/ 38 h 381"/>
                <a:gd name="T14" fmla="*/ 165 w 356"/>
                <a:gd name="T15" fmla="*/ 25 h 381"/>
                <a:gd name="T16" fmla="*/ 178 w 356"/>
                <a:gd name="T17" fmla="*/ 25 h 381"/>
                <a:gd name="T18" fmla="*/ 203 w 356"/>
                <a:gd name="T19" fmla="*/ 12 h 381"/>
                <a:gd name="T20" fmla="*/ 229 w 356"/>
                <a:gd name="T21" fmla="*/ 12 h 381"/>
                <a:gd name="T22" fmla="*/ 254 w 356"/>
                <a:gd name="T23" fmla="*/ 12 h 381"/>
                <a:gd name="T24" fmla="*/ 280 w 356"/>
                <a:gd name="T25" fmla="*/ 12 h 381"/>
                <a:gd name="T26" fmla="*/ 292 w 356"/>
                <a:gd name="T27" fmla="*/ 0 h 381"/>
                <a:gd name="T28" fmla="*/ 318 w 356"/>
                <a:gd name="T29" fmla="*/ 0 h 381"/>
                <a:gd name="T30" fmla="*/ 331 w 356"/>
                <a:gd name="T31" fmla="*/ 0 h 381"/>
                <a:gd name="T32" fmla="*/ 356 w 356"/>
                <a:gd name="T33" fmla="*/ 0 h 381"/>
                <a:gd name="T34" fmla="*/ 343 w 356"/>
                <a:gd name="T35" fmla="*/ 38 h 381"/>
                <a:gd name="T36" fmla="*/ 343 w 356"/>
                <a:gd name="T37" fmla="*/ 89 h 381"/>
                <a:gd name="T38" fmla="*/ 343 w 356"/>
                <a:gd name="T39" fmla="*/ 127 h 381"/>
                <a:gd name="T40" fmla="*/ 343 w 356"/>
                <a:gd name="T41" fmla="*/ 165 h 381"/>
                <a:gd name="T42" fmla="*/ 331 w 356"/>
                <a:gd name="T43" fmla="*/ 203 h 381"/>
                <a:gd name="T44" fmla="*/ 331 w 356"/>
                <a:gd name="T45" fmla="*/ 241 h 381"/>
                <a:gd name="T46" fmla="*/ 331 w 356"/>
                <a:gd name="T47" fmla="*/ 279 h 381"/>
                <a:gd name="T48" fmla="*/ 331 w 356"/>
                <a:gd name="T49" fmla="*/ 330 h 381"/>
                <a:gd name="T50" fmla="*/ 318 w 356"/>
                <a:gd name="T51" fmla="*/ 330 h 381"/>
                <a:gd name="T52" fmla="*/ 305 w 356"/>
                <a:gd name="T53" fmla="*/ 330 h 381"/>
                <a:gd name="T54" fmla="*/ 280 w 356"/>
                <a:gd name="T55" fmla="*/ 343 h 381"/>
                <a:gd name="T56" fmla="*/ 267 w 356"/>
                <a:gd name="T57" fmla="*/ 343 h 381"/>
                <a:gd name="T58" fmla="*/ 241 w 356"/>
                <a:gd name="T59" fmla="*/ 356 h 381"/>
                <a:gd name="T60" fmla="*/ 216 w 356"/>
                <a:gd name="T61" fmla="*/ 356 h 381"/>
                <a:gd name="T62" fmla="*/ 191 w 356"/>
                <a:gd name="T63" fmla="*/ 368 h 381"/>
                <a:gd name="T64" fmla="*/ 178 w 356"/>
                <a:gd name="T65" fmla="*/ 368 h 381"/>
                <a:gd name="T66" fmla="*/ 152 w 356"/>
                <a:gd name="T67" fmla="*/ 368 h 381"/>
                <a:gd name="T68" fmla="*/ 127 w 356"/>
                <a:gd name="T69" fmla="*/ 381 h 381"/>
                <a:gd name="T70" fmla="*/ 101 w 356"/>
                <a:gd name="T71" fmla="*/ 381 h 381"/>
                <a:gd name="T72" fmla="*/ 89 w 356"/>
                <a:gd name="T73" fmla="*/ 381 h 381"/>
                <a:gd name="T74" fmla="*/ 63 w 356"/>
                <a:gd name="T75" fmla="*/ 381 h 381"/>
                <a:gd name="T76" fmla="*/ 50 w 356"/>
                <a:gd name="T77" fmla="*/ 381 h 381"/>
                <a:gd name="T78" fmla="*/ 25 w 356"/>
                <a:gd name="T79" fmla="*/ 381 h 381"/>
                <a:gd name="T80" fmla="*/ 12 w 356"/>
                <a:gd name="T81" fmla="*/ 381 h 381"/>
                <a:gd name="T82" fmla="*/ 0 w 356"/>
                <a:gd name="T83" fmla="*/ 305 h 381"/>
                <a:gd name="T84" fmla="*/ 0 w 356"/>
                <a:gd name="T85" fmla="*/ 228 h 381"/>
                <a:gd name="T86" fmla="*/ 0 w 356"/>
                <a:gd name="T87" fmla="*/ 152 h 381"/>
                <a:gd name="T88" fmla="*/ 12 w 356"/>
                <a:gd name="T89" fmla="*/ 63 h 3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 h="381">
                  <a:moveTo>
                    <a:pt x="12" y="63"/>
                  </a:moveTo>
                  <a:lnTo>
                    <a:pt x="38" y="63"/>
                  </a:lnTo>
                  <a:lnTo>
                    <a:pt x="50" y="50"/>
                  </a:lnTo>
                  <a:lnTo>
                    <a:pt x="76" y="50"/>
                  </a:lnTo>
                  <a:lnTo>
                    <a:pt x="89" y="38"/>
                  </a:lnTo>
                  <a:lnTo>
                    <a:pt x="114" y="38"/>
                  </a:lnTo>
                  <a:lnTo>
                    <a:pt x="140" y="38"/>
                  </a:lnTo>
                  <a:lnTo>
                    <a:pt x="165" y="25"/>
                  </a:lnTo>
                  <a:lnTo>
                    <a:pt x="178" y="25"/>
                  </a:lnTo>
                  <a:lnTo>
                    <a:pt x="203" y="12"/>
                  </a:lnTo>
                  <a:lnTo>
                    <a:pt x="229" y="12"/>
                  </a:lnTo>
                  <a:lnTo>
                    <a:pt x="254" y="12"/>
                  </a:lnTo>
                  <a:lnTo>
                    <a:pt x="280" y="12"/>
                  </a:lnTo>
                  <a:lnTo>
                    <a:pt x="292" y="0"/>
                  </a:lnTo>
                  <a:lnTo>
                    <a:pt x="318" y="0"/>
                  </a:lnTo>
                  <a:lnTo>
                    <a:pt x="331" y="0"/>
                  </a:lnTo>
                  <a:lnTo>
                    <a:pt x="356" y="0"/>
                  </a:lnTo>
                  <a:lnTo>
                    <a:pt x="343" y="38"/>
                  </a:lnTo>
                  <a:lnTo>
                    <a:pt x="343" y="89"/>
                  </a:lnTo>
                  <a:lnTo>
                    <a:pt x="343" y="127"/>
                  </a:lnTo>
                  <a:lnTo>
                    <a:pt x="343" y="165"/>
                  </a:lnTo>
                  <a:lnTo>
                    <a:pt x="331" y="203"/>
                  </a:lnTo>
                  <a:lnTo>
                    <a:pt x="331" y="241"/>
                  </a:lnTo>
                  <a:lnTo>
                    <a:pt x="331" y="279"/>
                  </a:lnTo>
                  <a:lnTo>
                    <a:pt x="331" y="330"/>
                  </a:lnTo>
                  <a:lnTo>
                    <a:pt x="318" y="330"/>
                  </a:lnTo>
                  <a:lnTo>
                    <a:pt x="305" y="330"/>
                  </a:lnTo>
                  <a:lnTo>
                    <a:pt x="280" y="343"/>
                  </a:lnTo>
                  <a:lnTo>
                    <a:pt x="267" y="343"/>
                  </a:lnTo>
                  <a:lnTo>
                    <a:pt x="241" y="356"/>
                  </a:lnTo>
                  <a:lnTo>
                    <a:pt x="216" y="356"/>
                  </a:lnTo>
                  <a:lnTo>
                    <a:pt x="191" y="368"/>
                  </a:lnTo>
                  <a:lnTo>
                    <a:pt x="178" y="368"/>
                  </a:lnTo>
                  <a:lnTo>
                    <a:pt x="152" y="368"/>
                  </a:lnTo>
                  <a:lnTo>
                    <a:pt x="127" y="381"/>
                  </a:lnTo>
                  <a:lnTo>
                    <a:pt x="101" y="381"/>
                  </a:lnTo>
                  <a:lnTo>
                    <a:pt x="89" y="381"/>
                  </a:lnTo>
                  <a:lnTo>
                    <a:pt x="63" y="381"/>
                  </a:lnTo>
                  <a:lnTo>
                    <a:pt x="50" y="381"/>
                  </a:lnTo>
                  <a:lnTo>
                    <a:pt x="25" y="381"/>
                  </a:lnTo>
                  <a:lnTo>
                    <a:pt x="12" y="381"/>
                  </a:lnTo>
                  <a:lnTo>
                    <a:pt x="0" y="305"/>
                  </a:lnTo>
                  <a:lnTo>
                    <a:pt x="0" y="228"/>
                  </a:lnTo>
                  <a:lnTo>
                    <a:pt x="0" y="152"/>
                  </a:lnTo>
                  <a:lnTo>
                    <a:pt x="12" y="63"/>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0" name="Freeform 118"/>
            <p:cNvSpPr>
              <a:spLocks/>
            </p:cNvSpPr>
            <p:nvPr/>
          </p:nvSpPr>
          <p:spPr bwMode="auto">
            <a:xfrm>
              <a:off x="12034" y="8993"/>
              <a:ext cx="343" cy="356"/>
            </a:xfrm>
            <a:custGeom>
              <a:avLst/>
              <a:gdLst>
                <a:gd name="T0" fmla="*/ 12 w 343"/>
                <a:gd name="T1" fmla="*/ 63 h 356"/>
                <a:gd name="T2" fmla="*/ 38 w 343"/>
                <a:gd name="T3" fmla="*/ 63 h 356"/>
                <a:gd name="T4" fmla="*/ 50 w 343"/>
                <a:gd name="T5" fmla="*/ 50 h 356"/>
                <a:gd name="T6" fmla="*/ 63 w 343"/>
                <a:gd name="T7" fmla="*/ 50 h 356"/>
                <a:gd name="T8" fmla="*/ 89 w 343"/>
                <a:gd name="T9" fmla="*/ 50 h 356"/>
                <a:gd name="T10" fmla="*/ 114 w 343"/>
                <a:gd name="T11" fmla="*/ 38 h 356"/>
                <a:gd name="T12" fmla="*/ 127 w 343"/>
                <a:gd name="T13" fmla="*/ 38 h 356"/>
                <a:gd name="T14" fmla="*/ 152 w 343"/>
                <a:gd name="T15" fmla="*/ 25 h 356"/>
                <a:gd name="T16" fmla="*/ 178 w 343"/>
                <a:gd name="T17" fmla="*/ 25 h 356"/>
                <a:gd name="T18" fmla="*/ 203 w 343"/>
                <a:gd name="T19" fmla="*/ 25 h 356"/>
                <a:gd name="T20" fmla="*/ 229 w 343"/>
                <a:gd name="T21" fmla="*/ 12 h 356"/>
                <a:gd name="T22" fmla="*/ 241 w 343"/>
                <a:gd name="T23" fmla="*/ 12 h 356"/>
                <a:gd name="T24" fmla="*/ 267 w 343"/>
                <a:gd name="T25" fmla="*/ 12 h 356"/>
                <a:gd name="T26" fmla="*/ 292 w 343"/>
                <a:gd name="T27" fmla="*/ 12 h 356"/>
                <a:gd name="T28" fmla="*/ 305 w 343"/>
                <a:gd name="T29" fmla="*/ 0 h 356"/>
                <a:gd name="T30" fmla="*/ 318 w 343"/>
                <a:gd name="T31" fmla="*/ 0 h 356"/>
                <a:gd name="T32" fmla="*/ 343 w 343"/>
                <a:gd name="T33" fmla="*/ 0 h 356"/>
                <a:gd name="T34" fmla="*/ 343 w 343"/>
                <a:gd name="T35" fmla="*/ 38 h 356"/>
                <a:gd name="T36" fmla="*/ 331 w 343"/>
                <a:gd name="T37" fmla="*/ 76 h 356"/>
                <a:gd name="T38" fmla="*/ 331 w 343"/>
                <a:gd name="T39" fmla="*/ 114 h 356"/>
                <a:gd name="T40" fmla="*/ 331 w 343"/>
                <a:gd name="T41" fmla="*/ 152 h 356"/>
                <a:gd name="T42" fmla="*/ 318 w 343"/>
                <a:gd name="T43" fmla="*/ 190 h 356"/>
                <a:gd name="T44" fmla="*/ 318 w 343"/>
                <a:gd name="T45" fmla="*/ 216 h 356"/>
                <a:gd name="T46" fmla="*/ 318 w 343"/>
                <a:gd name="T47" fmla="*/ 254 h 356"/>
                <a:gd name="T48" fmla="*/ 318 w 343"/>
                <a:gd name="T49" fmla="*/ 305 h 356"/>
                <a:gd name="T50" fmla="*/ 305 w 343"/>
                <a:gd name="T51" fmla="*/ 305 h 356"/>
                <a:gd name="T52" fmla="*/ 292 w 343"/>
                <a:gd name="T53" fmla="*/ 305 h 356"/>
                <a:gd name="T54" fmla="*/ 267 w 343"/>
                <a:gd name="T55" fmla="*/ 317 h 356"/>
                <a:gd name="T56" fmla="*/ 254 w 343"/>
                <a:gd name="T57" fmla="*/ 317 h 356"/>
                <a:gd name="T58" fmla="*/ 229 w 343"/>
                <a:gd name="T59" fmla="*/ 330 h 356"/>
                <a:gd name="T60" fmla="*/ 216 w 343"/>
                <a:gd name="T61" fmla="*/ 330 h 356"/>
                <a:gd name="T62" fmla="*/ 191 w 343"/>
                <a:gd name="T63" fmla="*/ 343 h 356"/>
                <a:gd name="T64" fmla="*/ 165 w 343"/>
                <a:gd name="T65" fmla="*/ 343 h 356"/>
                <a:gd name="T66" fmla="*/ 140 w 343"/>
                <a:gd name="T67" fmla="*/ 343 h 356"/>
                <a:gd name="T68" fmla="*/ 127 w 343"/>
                <a:gd name="T69" fmla="*/ 356 h 356"/>
                <a:gd name="T70" fmla="*/ 101 w 343"/>
                <a:gd name="T71" fmla="*/ 356 h 356"/>
                <a:gd name="T72" fmla="*/ 76 w 343"/>
                <a:gd name="T73" fmla="*/ 356 h 356"/>
                <a:gd name="T74" fmla="*/ 63 w 343"/>
                <a:gd name="T75" fmla="*/ 356 h 356"/>
                <a:gd name="T76" fmla="*/ 50 w 343"/>
                <a:gd name="T77" fmla="*/ 356 h 356"/>
                <a:gd name="T78" fmla="*/ 25 w 343"/>
                <a:gd name="T79" fmla="*/ 356 h 356"/>
                <a:gd name="T80" fmla="*/ 12 w 343"/>
                <a:gd name="T81" fmla="*/ 356 h 356"/>
                <a:gd name="T82" fmla="*/ 0 w 343"/>
                <a:gd name="T83" fmla="*/ 279 h 356"/>
                <a:gd name="T84" fmla="*/ 0 w 343"/>
                <a:gd name="T85" fmla="*/ 216 h 356"/>
                <a:gd name="T86" fmla="*/ 12 w 343"/>
                <a:gd name="T87" fmla="*/ 139 h 356"/>
                <a:gd name="T88" fmla="*/ 12 w 343"/>
                <a:gd name="T89" fmla="*/ 63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56">
                  <a:moveTo>
                    <a:pt x="12" y="63"/>
                  </a:moveTo>
                  <a:lnTo>
                    <a:pt x="38" y="63"/>
                  </a:lnTo>
                  <a:lnTo>
                    <a:pt x="50" y="50"/>
                  </a:lnTo>
                  <a:lnTo>
                    <a:pt x="63" y="50"/>
                  </a:lnTo>
                  <a:lnTo>
                    <a:pt x="89" y="50"/>
                  </a:lnTo>
                  <a:lnTo>
                    <a:pt x="114" y="38"/>
                  </a:lnTo>
                  <a:lnTo>
                    <a:pt x="127" y="38"/>
                  </a:lnTo>
                  <a:lnTo>
                    <a:pt x="152" y="25"/>
                  </a:lnTo>
                  <a:lnTo>
                    <a:pt x="178" y="25"/>
                  </a:lnTo>
                  <a:lnTo>
                    <a:pt x="203" y="25"/>
                  </a:lnTo>
                  <a:lnTo>
                    <a:pt x="229" y="12"/>
                  </a:lnTo>
                  <a:lnTo>
                    <a:pt x="241" y="12"/>
                  </a:lnTo>
                  <a:lnTo>
                    <a:pt x="267" y="12"/>
                  </a:lnTo>
                  <a:lnTo>
                    <a:pt x="292" y="12"/>
                  </a:lnTo>
                  <a:lnTo>
                    <a:pt x="305" y="0"/>
                  </a:lnTo>
                  <a:lnTo>
                    <a:pt x="318" y="0"/>
                  </a:lnTo>
                  <a:lnTo>
                    <a:pt x="343" y="0"/>
                  </a:lnTo>
                  <a:lnTo>
                    <a:pt x="343" y="38"/>
                  </a:lnTo>
                  <a:lnTo>
                    <a:pt x="331" y="76"/>
                  </a:lnTo>
                  <a:lnTo>
                    <a:pt x="331" y="114"/>
                  </a:lnTo>
                  <a:lnTo>
                    <a:pt x="331" y="152"/>
                  </a:lnTo>
                  <a:lnTo>
                    <a:pt x="318" y="190"/>
                  </a:lnTo>
                  <a:lnTo>
                    <a:pt x="318" y="216"/>
                  </a:lnTo>
                  <a:lnTo>
                    <a:pt x="318" y="254"/>
                  </a:lnTo>
                  <a:lnTo>
                    <a:pt x="318" y="305"/>
                  </a:lnTo>
                  <a:lnTo>
                    <a:pt x="305" y="305"/>
                  </a:lnTo>
                  <a:lnTo>
                    <a:pt x="292" y="305"/>
                  </a:lnTo>
                  <a:lnTo>
                    <a:pt x="267" y="317"/>
                  </a:lnTo>
                  <a:lnTo>
                    <a:pt x="254" y="317"/>
                  </a:lnTo>
                  <a:lnTo>
                    <a:pt x="229" y="330"/>
                  </a:lnTo>
                  <a:lnTo>
                    <a:pt x="216" y="330"/>
                  </a:lnTo>
                  <a:lnTo>
                    <a:pt x="191" y="343"/>
                  </a:lnTo>
                  <a:lnTo>
                    <a:pt x="165" y="343"/>
                  </a:lnTo>
                  <a:lnTo>
                    <a:pt x="140" y="343"/>
                  </a:lnTo>
                  <a:lnTo>
                    <a:pt x="127" y="356"/>
                  </a:lnTo>
                  <a:lnTo>
                    <a:pt x="101" y="356"/>
                  </a:lnTo>
                  <a:lnTo>
                    <a:pt x="76" y="356"/>
                  </a:lnTo>
                  <a:lnTo>
                    <a:pt x="63" y="356"/>
                  </a:lnTo>
                  <a:lnTo>
                    <a:pt x="50" y="356"/>
                  </a:lnTo>
                  <a:lnTo>
                    <a:pt x="25" y="356"/>
                  </a:lnTo>
                  <a:lnTo>
                    <a:pt x="12" y="356"/>
                  </a:lnTo>
                  <a:lnTo>
                    <a:pt x="0" y="279"/>
                  </a:lnTo>
                  <a:lnTo>
                    <a:pt x="0" y="216"/>
                  </a:lnTo>
                  <a:lnTo>
                    <a:pt x="12" y="139"/>
                  </a:lnTo>
                  <a:lnTo>
                    <a:pt x="12" y="63"/>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1" name="Freeform 119"/>
            <p:cNvSpPr>
              <a:spLocks/>
            </p:cNvSpPr>
            <p:nvPr/>
          </p:nvSpPr>
          <p:spPr bwMode="auto">
            <a:xfrm>
              <a:off x="12034" y="8993"/>
              <a:ext cx="331" cy="343"/>
            </a:xfrm>
            <a:custGeom>
              <a:avLst/>
              <a:gdLst>
                <a:gd name="T0" fmla="*/ 12 w 331"/>
                <a:gd name="T1" fmla="*/ 63 h 343"/>
                <a:gd name="T2" fmla="*/ 38 w 331"/>
                <a:gd name="T3" fmla="*/ 63 h 343"/>
                <a:gd name="T4" fmla="*/ 50 w 331"/>
                <a:gd name="T5" fmla="*/ 63 h 343"/>
                <a:gd name="T6" fmla="*/ 63 w 331"/>
                <a:gd name="T7" fmla="*/ 50 h 343"/>
                <a:gd name="T8" fmla="*/ 89 w 331"/>
                <a:gd name="T9" fmla="*/ 50 h 343"/>
                <a:gd name="T10" fmla="*/ 101 w 331"/>
                <a:gd name="T11" fmla="*/ 38 h 343"/>
                <a:gd name="T12" fmla="*/ 127 w 331"/>
                <a:gd name="T13" fmla="*/ 38 h 343"/>
                <a:gd name="T14" fmla="*/ 152 w 331"/>
                <a:gd name="T15" fmla="*/ 25 h 343"/>
                <a:gd name="T16" fmla="*/ 178 w 331"/>
                <a:gd name="T17" fmla="*/ 25 h 343"/>
                <a:gd name="T18" fmla="*/ 191 w 331"/>
                <a:gd name="T19" fmla="*/ 25 h 343"/>
                <a:gd name="T20" fmla="*/ 216 w 331"/>
                <a:gd name="T21" fmla="*/ 12 h 343"/>
                <a:gd name="T22" fmla="*/ 241 w 331"/>
                <a:gd name="T23" fmla="*/ 12 h 343"/>
                <a:gd name="T24" fmla="*/ 254 w 331"/>
                <a:gd name="T25" fmla="*/ 12 h 343"/>
                <a:gd name="T26" fmla="*/ 280 w 331"/>
                <a:gd name="T27" fmla="*/ 12 h 343"/>
                <a:gd name="T28" fmla="*/ 292 w 331"/>
                <a:gd name="T29" fmla="*/ 0 h 343"/>
                <a:gd name="T30" fmla="*/ 318 w 331"/>
                <a:gd name="T31" fmla="*/ 0 h 343"/>
                <a:gd name="T32" fmla="*/ 331 w 331"/>
                <a:gd name="T33" fmla="*/ 0 h 343"/>
                <a:gd name="T34" fmla="*/ 331 w 331"/>
                <a:gd name="T35" fmla="*/ 38 h 343"/>
                <a:gd name="T36" fmla="*/ 318 w 331"/>
                <a:gd name="T37" fmla="*/ 76 h 343"/>
                <a:gd name="T38" fmla="*/ 318 w 331"/>
                <a:gd name="T39" fmla="*/ 101 h 343"/>
                <a:gd name="T40" fmla="*/ 318 w 331"/>
                <a:gd name="T41" fmla="*/ 139 h 343"/>
                <a:gd name="T42" fmla="*/ 305 w 331"/>
                <a:gd name="T43" fmla="*/ 165 h 343"/>
                <a:gd name="T44" fmla="*/ 305 w 331"/>
                <a:gd name="T45" fmla="*/ 203 h 343"/>
                <a:gd name="T46" fmla="*/ 305 w 331"/>
                <a:gd name="T47" fmla="*/ 241 h 343"/>
                <a:gd name="T48" fmla="*/ 305 w 331"/>
                <a:gd name="T49" fmla="*/ 279 h 343"/>
                <a:gd name="T50" fmla="*/ 292 w 331"/>
                <a:gd name="T51" fmla="*/ 279 h 343"/>
                <a:gd name="T52" fmla="*/ 280 w 331"/>
                <a:gd name="T53" fmla="*/ 279 h 343"/>
                <a:gd name="T54" fmla="*/ 267 w 331"/>
                <a:gd name="T55" fmla="*/ 292 h 343"/>
                <a:gd name="T56" fmla="*/ 241 w 331"/>
                <a:gd name="T57" fmla="*/ 292 h 343"/>
                <a:gd name="T58" fmla="*/ 229 w 331"/>
                <a:gd name="T59" fmla="*/ 305 h 343"/>
                <a:gd name="T60" fmla="*/ 203 w 331"/>
                <a:gd name="T61" fmla="*/ 305 h 343"/>
                <a:gd name="T62" fmla="*/ 178 w 331"/>
                <a:gd name="T63" fmla="*/ 317 h 343"/>
                <a:gd name="T64" fmla="*/ 165 w 331"/>
                <a:gd name="T65" fmla="*/ 317 h 343"/>
                <a:gd name="T66" fmla="*/ 140 w 331"/>
                <a:gd name="T67" fmla="*/ 330 h 343"/>
                <a:gd name="T68" fmla="*/ 114 w 331"/>
                <a:gd name="T69" fmla="*/ 330 h 343"/>
                <a:gd name="T70" fmla="*/ 101 w 331"/>
                <a:gd name="T71" fmla="*/ 330 h 343"/>
                <a:gd name="T72" fmla="*/ 76 w 331"/>
                <a:gd name="T73" fmla="*/ 343 h 343"/>
                <a:gd name="T74" fmla="*/ 63 w 331"/>
                <a:gd name="T75" fmla="*/ 343 h 343"/>
                <a:gd name="T76" fmla="*/ 50 w 331"/>
                <a:gd name="T77" fmla="*/ 343 h 343"/>
                <a:gd name="T78" fmla="*/ 25 w 331"/>
                <a:gd name="T79" fmla="*/ 343 h 343"/>
                <a:gd name="T80" fmla="*/ 12 w 331"/>
                <a:gd name="T81" fmla="*/ 330 h 343"/>
                <a:gd name="T82" fmla="*/ 12 w 331"/>
                <a:gd name="T83" fmla="*/ 267 h 343"/>
                <a:gd name="T84" fmla="*/ 0 w 331"/>
                <a:gd name="T85" fmla="*/ 203 h 343"/>
                <a:gd name="T86" fmla="*/ 12 w 331"/>
                <a:gd name="T87" fmla="*/ 139 h 343"/>
                <a:gd name="T88" fmla="*/ 12 w 331"/>
                <a:gd name="T89" fmla="*/ 63 h 3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43">
                  <a:moveTo>
                    <a:pt x="12" y="63"/>
                  </a:moveTo>
                  <a:lnTo>
                    <a:pt x="38" y="63"/>
                  </a:lnTo>
                  <a:lnTo>
                    <a:pt x="50" y="63"/>
                  </a:lnTo>
                  <a:lnTo>
                    <a:pt x="63" y="50"/>
                  </a:lnTo>
                  <a:lnTo>
                    <a:pt x="89" y="50"/>
                  </a:lnTo>
                  <a:lnTo>
                    <a:pt x="101" y="38"/>
                  </a:lnTo>
                  <a:lnTo>
                    <a:pt x="127" y="38"/>
                  </a:lnTo>
                  <a:lnTo>
                    <a:pt x="152" y="25"/>
                  </a:lnTo>
                  <a:lnTo>
                    <a:pt x="178" y="25"/>
                  </a:lnTo>
                  <a:lnTo>
                    <a:pt x="191" y="25"/>
                  </a:lnTo>
                  <a:lnTo>
                    <a:pt x="216" y="12"/>
                  </a:lnTo>
                  <a:lnTo>
                    <a:pt x="241" y="12"/>
                  </a:lnTo>
                  <a:lnTo>
                    <a:pt x="254" y="12"/>
                  </a:lnTo>
                  <a:lnTo>
                    <a:pt x="280" y="12"/>
                  </a:lnTo>
                  <a:lnTo>
                    <a:pt x="292" y="0"/>
                  </a:lnTo>
                  <a:lnTo>
                    <a:pt x="318" y="0"/>
                  </a:lnTo>
                  <a:lnTo>
                    <a:pt x="331" y="0"/>
                  </a:lnTo>
                  <a:lnTo>
                    <a:pt x="331" y="38"/>
                  </a:lnTo>
                  <a:lnTo>
                    <a:pt x="318" y="76"/>
                  </a:lnTo>
                  <a:lnTo>
                    <a:pt x="318" y="101"/>
                  </a:lnTo>
                  <a:lnTo>
                    <a:pt x="318" y="139"/>
                  </a:lnTo>
                  <a:lnTo>
                    <a:pt x="305" y="165"/>
                  </a:lnTo>
                  <a:lnTo>
                    <a:pt x="305" y="203"/>
                  </a:lnTo>
                  <a:lnTo>
                    <a:pt x="305" y="241"/>
                  </a:lnTo>
                  <a:lnTo>
                    <a:pt x="305" y="279"/>
                  </a:lnTo>
                  <a:lnTo>
                    <a:pt x="292" y="279"/>
                  </a:lnTo>
                  <a:lnTo>
                    <a:pt x="280" y="279"/>
                  </a:lnTo>
                  <a:lnTo>
                    <a:pt x="267" y="292"/>
                  </a:lnTo>
                  <a:lnTo>
                    <a:pt x="241" y="292"/>
                  </a:lnTo>
                  <a:lnTo>
                    <a:pt x="229" y="305"/>
                  </a:lnTo>
                  <a:lnTo>
                    <a:pt x="203" y="305"/>
                  </a:lnTo>
                  <a:lnTo>
                    <a:pt x="178" y="317"/>
                  </a:lnTo>
                  <a:lnTo>
                    <a:pt x="165" y="317"/>
                  </a:lnTo>
                  <a:lnTo>
                    <a:pt x="140" y="330"/>
                  </a:lnTo>
                  <a:lnTo>
                    <a:pt x="114" y="330"/>
                  </a:lnTo>
                  <a:lnTo>
                    <a:pt x="101" y="330"/>
                  </a:lnTo>
                  <a:lnTo>
                    <a:pt x="76" y="343"/>
                  </a:lnTo>
                  <a:lnTo>
                    <a:pt x="63" y="343"/>
                  </a:lnTo>
                  <a:lnTo>
                    <a:pt x="50" y="343"/>
                  </a:lnTo>
                  <a:lnTo>
                    <a:pt x="25" y="343"/>
                  </a:lnTo>
                  <a:lnTo>
                    <a:pt x="12" y="330"/>
                  </a:lnTo>
                  <a:lnTo>
                    <a:pt x="12" y="267"/>
                  </a:lnTo>
                  <a:lnTo>
                    <a:pt x="0" y="203"/>
                  </a:lnTo>
                  <a:lnTo>
                    <a:pt x="12" y="139"/>
                  </a:lnTo>
                  <a:lnTo>
                    <a:pt x="12" y="63"/>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2" name="Freeform 120"/>
            <p:cNvSpPr>
              <a:spLocks/>
            </p:cNvSpPr>
            <p:nvPr/>
          </p:nvSpPr>
          <p:spPr bwMode="auto">
            <a:xfrm>
              <a:off x="12046" y="9031"/>
              <a:ext cx="484" cy="89"/>
            </a:xfrm>
            <a:custGeom>
              <a:avLst/>
              <a:gdLst>
                <a:gd name="T0" fmla="*/ 0 w 484"/>
                <a:gd name="T1" fmla="*/ 76 h 89"/>
                <a:gd name="T2" fmla="*/ 140 w 484"/>
                <a:gd name="T3" fmla="*/ 51 h 89"/>
                <a:gd name="T4" fmla="*/ 357 w 484"/>
                <a:gd name="T5" fmla="*/ 12 h 89"/>
                <a:gd name="T6" fmla="*/ 446 w 484"/>
                <a:gd name="T7" fmla="*/ 12 h 89"/>
                <a:gd name="T8" fmla="*/ 484 w 484"/>
                <a:gd name="T9" fmla="*/ 0 h 89"/>
                <a:gd name="T10" fmla="*/ 433 w 484"/>
                <a:gd name="T11" fmla="*/ 25 h 89"/>
                <a:gd name="T12" fmla="*/ 26 w 484"/>
                <a:gd name="T13" fmla="*/ 89 h 89"/>
                <a:gd name="T14" fmla="*/ 0 w 484"/>
                <a:gd name="T15" fmla="*/ 7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89">
                  <a:moveTo>
                    <a:pt x="0" y="76"/>
                  </a:moveTo>
                  <a:lnTo>
                    <a:pt x="140" y="51"/>
                  </a:lnTo>
                  <a:lnTo>
                    <a:pt x="357" y="12"/>
                  </a:lnTo>
                  <a:lnTo>
                    <a:pt x="446" y="12"/>
                  </a:lnTo>
                  <a:lnTo>
                    <a:pt x="484" y="0"/>
                  </a:lnTo>
                  <a:lnTo>
                    <a:pt x="433" y="25"/>
                  </a:lnTo>
                  <a:lnTo>
                    <a:pt x="26" y="89"/>
                  </a:lnTo>
                  <a:lnTo>
                    <a:pt x="0" y="76"/>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 name="Freeform 121"/>
            <p:cNvSpPr>
              <a:spLocks/>
            </p:cNvSpPr>
            <p:nvPr/>
          </p:nvSpPr>
          <p:spPr bwMode="auto">
            <a:xfrm>
              <a:off x="12059" y="9056"/>
              <a:ext cx="420" cy="496"/>
            </a:xfrm>
            <a:custGeom>
              <a:avLst/>
              <a:gdLst>
                <a:gd name="T0" fmla="*/ 420 w 420"/>
                <a:gd name="T1" fmla="*/ 0 h 496"/>
                <a:gd name="T2" fmla="*/ 420 w 420"/>
                <a:gd name="T3" fmla="*/ 115 h 496"/>
                <a:gd name="T4" fmla="*/ 420 w 420"/>
                <a:gd name="T5" fmla="*/ 229 h 496"/>
                <a:gd name="T6" fmla="*/ 420 w 420"/>
                <a:gd name="T7" fmla="*/ 356 h 496"/>
                <a:gd name="T8" fmla="*/ 420 w 420"/>
                <a:gd name="T9" fmla="*/ 483 h 496"/>
                <a:gd name="T10" fmla="*/ 395 w 420"/>
                <a:gd name="T11" fmla="*/ 483 h 496"/>
                <a:gd name="T12" fmla="*/ 369 w 420"/>
                <a:gd name="T13" fmla="*/ 496 h 496"/>
                <a:gd name="T14" fmla="*/ 344 w 420"/>
                <a:gd name="T15" fmla="*/ 496 h 496"/>
                <a:gd name="T16" fmla="*/ 318 w 420"/>
                <a:gd name="T17" fmla="*/ 496 h 496"/>
                <a:gd name="T18" fmla="*/ 293 w 420"/>
                <a:gd name="T19" fmla="*/ 496 h 496"/>
                <a:gd name="T20" fmla="*/ 267 w 420"/>
                <a:gd name="T21" fmla="*/ 496 h 496"/>
                <a:gd name="T22" fmla="*/ 242 w 420"/>
                <a:gd name="T23" fmla="*/ 496 h 496"/>
                <a:gd name="T24" fmla="*/ 216 w 420"/>
                <a:gd name="T25" fmla="*/ 496 h 496"/>
                <a:gd name="T26" fmla="*/ 191 w 420"/>
                <a:gd name="T27" fmla="*/ 496 h 496"/>
                <a:gd name="T28" fmla="*/ 166 w 420"/>
                <a:gd name="T29" fmla="*/ 496 h 496"/>
                <a:gd name="T30" fmla="*/ 140 w 420"/>
                <a:gd name="T31" fmla="*/ 496 h 496"/>
                <a:gd name="T32" fmla="*/ 115 w 420"/>
                <a:gd name="T33" fmla="*/ 496 h 496"/>
                <a:gd name="T34" fmla="*/ 89 w 420"/>
                <a:gd name="T35" fmla="*/ 496 h 496"/>
                <a:gd name="T36" fmla="*/ 64 w 420"/>
                <a:gd name="T37" fmla="*/ 496 h 496"/>
                <a:gd name="T38" fmla="*/ 38 w 420"/>
                <a:gd name="T39" fmla="*/ 483 h 496"/>
                <a:gd name="T40" fmla="*/ 13 w 420"/>
                <a:gd name="T41" fmla="*/ 483 h 496"/>
                <a:gd name="T42" fmla="*/ 13 w 420"/>
                <a:gd name="T43" fmla="*/ 420 h 496"/>
                <a:gd name="T44" fmla="*/ 0 w 420"/>
                <a:gd name="T45" fmla="*/ 369 h 496"/>
                <a:gd name="T46" fmla="*/ 0 w 420"/>
                <a:gd name="T47" fmla="*/ 305 h 496"/>
                <a:gd name="T48" fmla="*/ 0 w 420"/>
                <a:gd name="T49" fmla="*/ 254 h 496"/>
                <a:gd name="T50" fmla="*/ 0 w 420"/>
                <a:gd name="T51" fmla="*/ 204 h 496"/>
                <a:gd name="T52" fmla="*/ 13 w 420"/>
                <a:gd name="T53" fmla="*/ 153 h 496"/>
                <a:gd name="T54" fmla="*/ 13 w 420"/>
                <a:gd name="T55" fmla="*/ 102 h 496"/>
                <a:gd name="T56" fmla="*/ 13 w 420"/>
                <a:gd name="T57" fmla="*/ 51 h 496"/>
                <a:gd name="T58" fmla="*/ 38 w 420"/>
                <a:gd name="T59" fmla="*/ 51 h 496"/>
                <a:gd name="T60" fmla="*/ 64 w 420"/>
                <a:gd name="T61" fmla="*/ 38 h 496"/>
                <a:gd name="T62" fmla="*/ 89 w 420"/>
                <a:gd name="T63" fmla="*/ 38 h 496"/>
                <a:gd name="T64" fmla="*/ 115 w 420"/>
                <a:gd name="T65" fmla="*/ 38 h 496"/>
                <a:gd name="T66" fmla="*/ 140 w 420"/>
                <a:gd name="T67" fmla="*/ 26 h 496"/>
                <a:gd name="T68" fmla="*/ 166 w 420"/>
                <a:gd name="T69" fmla="*/ 26 h 496"/>
                <a:gd name="T70" fmla="*/ 191 w 420"/>
                <a:gd name="T71" fmla="*/ 26 h 496"/>
                <a:gd name="T72" fmla="*/ 216 w 420"/>
                <a:gd name="T73" fmla="*/ 13 h 496"/>
                <a:gd name="T74" fmla="*/ 242 w 420"/>
                <a:gd name="T75" fmla="*/ 13 h 496"/>
                <a:gd name="T76" fmla="*/ 267 w 420"/>
                <a:gd name="T77" fmla="*/ 13 h 496"/>
                <a:gd name="T78" fmla="*/ 293 w 420"/>
                <a:gd name="T79" fmla="*/ 13 h 496"/>
                <a:gd name="T80" fmla="*/ 318 w 420"/>
                <a:gd name="T81" fmla="*/ 0 h 496"/>
                <a:gd name="T82" fmla="*/ 344 w 420"/>
                <a:gd name="T83" fmla="*/ 0 h 496"/>
                <a:gd name="T84" fmla="*/ 369 w 420"/>
                <a:gd name="T85" fmla="*/ 0 h 496"/>
                <a:gd name="T86" fmla="*/ 395 w 420"/>
                <a:gd name="T87" fmla="*/ 0 h 496"/>
                <a:gd name="T88" fmla="*/ 420 w 420"/>
                <a:gd name="T89" fmla="*/ 0 h 4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0" h="496">
                  <a:moveTo>
                    <a:pt x="420" y="0"/>
                  </a:moveTo>
                  <a:lnTo>
                    <a:pt x="420" y="115"/>
                  </a:lnTo>
                  <a:lnTo>
                    <a:pt x="420" y="229"/>
                  </a:lnTo>
                  <a:lnTo>
                    <a:pt x="420" y="356"/>
                  </a:lnTo>
                  <a:lnTo>
                    <a:pt x="420" y="483"/>
                  </a:lnTo>
                  <a:lnTo>
                    <a:pt x="395" y="483"/>
                  </a:lnTo>
                  <a:lnTo>
                    <a:pt x="369" y="496"/>
                  </a:lnTo>
                  <a:lnTo>
                    <a:pt x="344" y="496"/>
                  </a:lnTo>
                  <a:lnTo>
                    <a:pt x="318" y="496"/>
                  </a:lnTo>
                  <a:lnTo>
                    <a:pt x="293" y="496"/>
                  </a:lnTo>
                  <a:lnTo>
                    <a:pt x="267" y="496"/>
                  </a:lnTo>
                  <a:lnTo>
                    <a:pt x="242" y="496"/>
                  </a:lnTo>
                  <a:lnTo>
                    <a:pt x="216" y="496"/>
                  </a:lnTo>
                  <a:lnTo>
                    <a:pt x="191" y="496"/>
                  </a:lnTo>
                  <a:lnTo>
                    <a:pt x="166" y="496"/>
                  </a:lnTo>
                  <a:lnTo>
                    <a:pt x="140" y="496"/>
                  </a:lnTo>
                  <a:lnTo>
                    <a:pt x="115" y="496"/>
                  </a:lnTo>
                  <a:lnTo>
                    <a:pt x="89" y="496"/>
                  </a:lnTo>
                  <a:lnTo>
                    <a:pt x="64" y="496"/>
                  </a:lnTo>
                  <a:lnTo>
                    <a:pt x="38" y="483"/>
                  </a:lnTo>
                  <a:lnTo>
                    <a:pt x="13" y="483"/>
                  </a:lnTo>
                  <a:lnTo>
                    <a:pt x="13" y="420"/>
                  </a:lnTo>
                  <a:lnTo>
                    <a:pt x="0" y="369"/>
                  </a:lnTo>
                  <a:lnTo>
                    <a:pt x="0" y="305"/>
                  </a:lnTo>
                  <a:lnTo>
                    <a:pt x="0" y="254"/>
                  </a:lnTo>
                  <a:lnTo>
                    <a:pt x="0" y="204"/>
                  </a:lnTo>
                  <a:lnTo>
                    <a:pt x="13" y="153"/>
                  </a:lnTo>
                  <a:lnTo>
                    <a:pt x="13" y="102"/>
                  </a:lnTo>
                  <a:lnTo>
                    <a:pt x="13" y="51"/>
                  </a:lnTo>
                  <a:lnTo>
                    <a:pt x="38" y="51"/>
                  </a:lnTo>
                  <a:lnTo>
                    <a:pt x="64" y="38"/>
                  </a:lnTo>
                  <a:lnTo>
                    <a:pt x="89" y="38"/>
                  </a:lnTo>
                  <a:lnTo>
                    <a:pt x="115" y="38"/>
                  </a:lnTo>
                  <a:lnTo>
                    <a:pt x="140" y="26"/>
                  </a:lnTo>
                  <a:lnTo>
                    <a:pt x="166" y="26"/>
                  </a:lnTo>
                  <a:lnTo>
                    <a:pt x="191" y="26"/>
                  </a:lnTo>
                  <a:lnTo>
                    <a:pt x="216" y="13"/>
                  </a:lnTo>
                  <a:lnTo>
                    <a:pt x="242" y="13"/>
                  </a:lnTo>
                  <a:lnTo>
                    <a:pt x="267" y="13"/>
                  </a:lnTo>
                  <a:lnTo>
                    <a:pt x="293" y="13"/>
                  </a:lnTo>
                  <a:lnTo>
                    <a:pt x="318" y="0"/>
                  </a:lnTo>
                  <a:lnTo>
                    <a:pt x="344" y="0"/>
                  </a:lnTo>
                  <a:lnTo>
                    <a:pt x="369" y="0"/>
                  </a:lnTo>
                  <a:lnTo>
                    <a:pt x="395" y="0"/>
                  </a:lnTo>
                  <a:lnTo>
                    <a:pt x="420"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 name="Freeform 122"/>
            <p:cNvSpPr>
              <a:spLocks/>
            </p:cNvSpPr>
            <p:nvPr/>
          </p:nvSpPr>
          <p:spPr bwMode="auto">
            <a:xfrm>
              <a:off x="12072" y="9069"/>
              <a:ext cx="394" cy="470"/>
            </a:xfrm>
            <a:custGeom>
              <a:avLst/>
              <a:gdLst>
                <a:gd name="T0" fmla="*/ 394 w 394"/>
                <a:gd name="T1" fmla="*/ 0 h 470"/>
                <a:gd name="T2" fmla="*/ 394 w 394"/>
                <a:gd name="T3" fmla="*/ 102 h 470"/>
                <a:gd name="T4" fmla="*/ 394 w 394"/>
                <a:gd name="T5" fmla="*/ 216 h 470"/>
                <a:gd name="T6" fmla="*/ 394 w 394"/>
                <a:gd name="T7" fmla="*/ 343 h 470"/>
                <a:gd name="T8" fmla="*/ 394 w 394"/>
                <a:gd name="T9" fmla="*/ 458 h 470"/>
                <a:gd name="T10" fmla="*/ 369 w 394"/>
                <a:gd name="T11" fmla="*/ 458 h 470"/>
                <a:gd name="T12" fmla="*/ 344 w 394"/>
                <a:gd name="T13" fmla="*/ 470 h 470"/>
                <a:gd name="T14" fmla="*/ 331 w 394"/>
                <a:gd name="T15" fmla="*/ 470 h 470"/>
                <a:gd name="T16" fmla="*/ 305 w 394"/>
                <a:gd name="T17" fmla="*/ 470 h 470"/>
                <a:gd name="T18" fmla="*/ 280 w 394"/>
                <a:gd name="T19" fmla="*/ 470 h 470"/>
                <a:gd name="T20" fmla="*/ 254 w 394"/>
                <a:gd name="T21" fmla="*/ 470 h 470"/>
                <a:gd name="T22" fmla="*/ 229 w 394"/>
                <a:gd name="T23" fmla="*/ 470 h 470"/>
                <a:gd name="T24" fmla="*/ 203 w 394"/>
                <a:gd name="T25" fmla="*/ 470 h 470"/>
                <a:gd name="T26" fmla="*/ 178 w 394"/>
                <a:gd name="T27" fmla="*/ 470 h 470"/>
                <a:gd name="T28" fmla="*/ 153 w 394"/>
                <a:gd name="T29" fmla="*/ 470 h 470"/>
                <a:gd name="T30" fmla="*/ 127 w 394"/>
                <a:gd name="T31" fmla="*/ 470 h 470"/>
                <a:gd name="T32" fmla="*/ 102 w 394"/>
                <a:gd name="T33" fmla="*/ 470 h 470"/>
                <a:gd name="T34" fmla="*/ 89 w 394"/>
                <a:gd name="T35" fmla="*/ 470 h 470"/>
                <a:gd name="T36" fmla="*/ 63 w 394"/>
                <a:gd name="T37" fmla="*/ 470 h 470"/>
                <a:gd name="T38" fmla="*/ 38 w 394"/>
                <a:gd name="T39" fmla="*/ 458 h 470"/>
                <a:gd name="T40" fmla="*/ 12 w 394"/>
                <a:gd name="T41" fmla="*/ 458 h 470"/>
                <a:gd name="T42" fmla="*/ 0 w 394"/>
                <a:gd name="T43" fmla="*/ 407 h 470"/>
                <a:gd name="T44" fmla="*/ 0 w 394"/>
                <a:gd name="T45" fmla="*/ 343 h 470"/>
                <a:gd name="T46" fmla="*/ 0 w 394"/>
                <a:gd name="T47" fmla="*/ 292 h 470"/>
                <a:gd name="T48" fmla="*/ 0 w 394"/>
                <a:gd name="T49" fmla="*/ 241 h 470"/>
                <a:gd name="T50" fmla="*/ 0 w 394"/>
                <a:gd name="T51" fmla="*/ 191 h 470"/>
                <a:gd name="T52" fmla="*/ 0 w 394"/>
                <a:gd name="T53" fmla="*/ 140 h 470"/>
                <a:gd name="T54" fmla="*/ 0 w 394"/>
                <a:gd name="T55" fmla="*/ 89 h 470"/>
                <a:gd name="T56" fmla="*/ 12 w 394"/>
                <a:gd name="T57" fmla="*/ 51 h 470"/>
                <a:gd name="T58" fmla="*/ 38 w 394"/>
                <a:gd name="T59" fmla="*/ 38 h 470"/>
                <a:gd name="T60" fmla="*/ 63 w 394"/>
                <a:gd name="T61" fmla="*/ 38 h 470"/>
                <a:gd name="T62" fmla="*/ 89 w 394"/>
                <a:gd name="T63" fmla="*/ 25 h 470"/>
                <a:gd name="T64" fmla="*/ 102 w 394"/>
                <a:gd name="T65" fmla="*/ 25 h 470"/>
                <a:gd name="T66" fmla="*/ 127 w 394"/>
                <a:gd name="T67" fmla="*/ 25 h 470"/>
                <a:gd name="T68" fmla="*/ 153 w 394"/>
                <a:gd name="T69" fmla="*/ 13 h 470"/>
                <a:gd name="T70" fmla="*/ 178 w 394"/>
                <a:gd name="T71" fmla="*/ 13 h 470"/>
                <a:gd name="T72" fmla="*/ 203 w 394"/>
                <a:gd name="T73" fmla="*/ 13 h 470"/>
                <a:gd name="T74" fmla="*/ 229 w 394"/>
                <a:gd name="T75" fmla="*/ 13 h 470"/>
                <a:gd name="T76" fmla="*/ 254 w 394"/>
                <a:gd name="T77" fmla="*/ 0 h 470"/>
                <a:gd name="T78" fmla="*/ 280 w 394"/>
                <a:gd name="T79" fmla="*/ 0 h 470"/>
                <a:gd name="T80" fmla="*/ 305 w 394"/>
                <a:gd name="T81" fmla="*/ 0 h 470"/>
                <a:gd name="T82" fmla="*/ 318 w 394"/>
                <a:gd name="T83" fmla="*/ 0 h 470"/>
                <a:gd name="T84" fmla="*/ 344 w 394"/>
                <a:gd name="T85" fmla="*/ 0 h 470"/>
                <a:gd name="T86" fmla="*/ 369 w 394"/>
                <a:gd name="T87" fmla="*/ 0 h 470"/>
                <a:gd name="T88" fmla="*/ 394 w 394"/>
                <a:gd name="T89" fmla="*/ 0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4" h="470">
                  <a:moveTo>
                    <a:pt x="394" y="0"/>
                  </a:moveTo>
                  <a:lnTo>
                    <a:pt x="394" y="102"/>
                  </a:lnTo>
                  <a:lnTo>
                    <a:pt x="394" y="216"/>
                  </a:lnTo>
                  <a:lnTo>
                    <a:pt x="394" y="343"/>
                  </a:lnTo>
                  <a:lnTo>
                    <a:pt x="394" y="458"/>
                  </a:lnTo>
                  <a:lnTo>
                    <a:pt x="369" y="458"/>
                  </a:lnTo>
                  <a:lnTo>
                    <a:pt x="344" y="470"/>
                  </a:lnTo>
                  <a:lnTo>
                    <a:pt x="331" y="470"/>
                  </a:lnTo>
                  <a:lnTo>
                    <a:pt x="305" y="470"/>
                  </a:lnTo>
                  <a:lnTo>
                    <a:pt x="280" y="470"/>
                  </a:lnTo>
                  <a:lnTo>
                    <a:pt x="254" y="470"/>
                  </a:lnTo>
                  <a:lnTo>
                    <a:pt x="229" y="470"/>
                  </a:lnTo>
                  <a:lnTo>
                    <a:pt x="203" y="470"/>
                  </a:lnTo>
                  <a:lnTo>
                    <a:pt x="178" y="470"/>
                  </a:lnTo>
                  <a:lnTo>
                    <a:pt x="153" y="470"/>
                  </a:lnTo>
                  <a:lnTo>
                    <a:pt x="127" y="470"/>
                  </a:lnTo>
                  <a:lnTo>
                    <a:pt x="102" y="470"/>
                  </a:lnTo>
                  <a:lnTo>
                    <a:pt x="89" y="470"/>
                  </a:lnTo>
                  <a:lnTo>
                    <a:pt x="63" y="470"/>
                  </a:lnTo>
                  <a:lnTo>
                    <a:pt x="38" y="458"/>
                  </a:lnTo>
                  <a:lnTo>
                    <a:pt x="12" y="458"/>
                  </a:lnTo>
                  <a:lnTo>
                    <a:pt x="0" y="407"/>
                  </a:lnTo>
                  <a:lnTo>
                    <a:pt x="0" y="343"/>
                  </a:lnTo>
                  <a:lnTo>
                    <a:pt x="0" y="292"/>
                  </a:lnTo>
                  <a:lnTo>
                    <a:pt x="0" y="241"/>
                  </a:lnTo>
                  <a:lnTo>
                    <a:pt x="0" y="191"/>
                  </a:lnTo>
                  <a:lnTo>
                    <a:pt x="0" y="140"/>
                  </a:lnTo>
                  <a:lnTo>
                    <a:pt x="0" y="89"/>
                  </a:lnTo>
                  <a:lnTo>
                    <a:pt x="12" y="51"/>
                  </a:lnTo>
                  <a:lnTo>
                    <a:pt x="38" y="38"/>
                  </a:lnTo>
                  <a:lnTo>
                    <a:pt x="63" y="38"/>
                  </a:lnTo>
                  <a:lnTo>
                    <a:pt x="89" y="25"/>
                  </a:lnTo>
                  <a:lnTo>
                    <a:pt x="102" y="25"/>
                  </a:lnTo>
                  <a:lnTo>
                    <a:pt x="127" y="25"/>
                  </a:lnTo>
                  <a:lnTo>
                    <a:pt x="153" y="13"/>
                  </a:lnTo>
                  <a:lnTo>
                    <a:pt x="178" y="13"/>
                  </a:lnTo>
                  <a:lnTo>
                    <a:pt x="203" y="13"/>
                  </a:lnTo>
                  <a:lnTo>
                    <a:pt x="229" y="13"/>
                  </a:lnTo>
                  <a:lnTo>
                    <a:pt x="254" y="0"/>
                  </a:lnTo>
                  <a:lnTo>
                    <a:pt x="280" y="0"/>
                  </a:lnTo>
                  <a:lnTo>
                    <a:pt x="305" y="0"/>
                  </a:lnTo>
                  <a:lnTo>
                    <a:pt x="318" y="0"/>
                  </a:lnTo>
                  <a:lnTo>
                    <a:pt x="344" y="0"/>
                  </a:lnTo>
                  <a:lnTo>
                    <a:pt x="369" y="0"/>
                  </a:lnTo>
                  <a:lnTo>
                    <a:pt x="394"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 name="Freeform 123"/>
            <p:cNvSpPr>
              <a:spLocks/>
            </p:cNvSpPr>
            <p:nvPr/>
          </p:nvSpPr>
          <p:spPr bwMode="auto">
            <a:xfrm>
              <a:off x="12072" y="9082"/>
              <a:ext cx="382" cy="445"/>
            </a:xfrm>
            <a:custGeom>
              <a:avLst/>
              <a:gdLst>
                <a:gd name="T0" fmla="*/ 382 w 382"/>
                <a:gd name="T1" fmla="*/ 0 h 445"/>
                <a:gd name="T2" fmla="*/ 382 w 382"/>
                <a:gd name="T3" fmla="*/ 101 h 445"/>
                <a:gd name="T4" fmla="*/ 382 w 382"/>
                <a:gd name="T5" fmla="*/ 203 h 445"/>
                <a:gd name="T6" fmla="*/ 382 w 382"/>
                <a:gd name="T7" fmla="*/ 318 h 445"/>
                <a:gd name="T8" fmla="*/ 382 w 382"/>
                <a:gd name="T9" fmla="*/ 432 h 445"/>
                <a:gd name="T10" fmla="*/ 356 w 382"/>
                <a:gd name="T11" fmla="*/ 432 h 445"/>
                <a:gd name="T12" fmla="*/ 344 w 382"/>
                <a:gd name="T13" fmla="*/ 445 h 445"/>
                <a:gd name="T14" fmla="*/ 318 w 382"/>
                <a:gd name="T15" fmla="*/ 445 h 445"/>
                <a:gd name="T16" fmla="*/ 293 w 382"/>
                <a:gd name="T17" fmla="*/ 445 h 445"/>
                <a:gd name="T18" fmla="*/ 267 w 382"/>
                <a:gd name="T19" fmla="*/ 445 h 445"/>
                <a:gd name="T20" fmla="*/ 254 w 382"/>
                <a:gd name="T21" fmla="*/ 445 h 445"/>
                <a:gd name="T22" fmla="*/ 229 w 382"/>
                <a:gd name="T23" fmla="*/ 445 h 445"/>
                <a:gd name="T24" fmla="*/ 203 w 382"/>
                <a:gd name="T25" fmla="*/ 445 h 445"/>
                <a:gd name="T26" fmla="*/ 178 w 382"/>
                <a:gd name="T27" fmla="*/ 445 h 445"/>
                <a:gd name="T28" fmla="*/ 153 w 382"/>
                <a:gd name="T29" fmla="*/ 445 h 445"/>
                <a:gd name="T30" fmla="*/ 140 w 382"/>
                <a:gd name="T31" fmla="*/ 445 h 445"/>
                <a:gd name="T32" fmla="*/ 114 w 382"/>
                <a:gd name="T33" fmla="*/ 445 h 445"/>
                <a:gd name="T34" fmla="*/ 89 w 382"/>
                <a:gd name="T35" fmla="*/ 445 h 445"/>
                <a:gd name="T36" fmla="*/ 63 w 382"/>
                <a:gd name="T37" fmla="*/ 445 h 445"/>
                <a:gd name="T38" fmla="*/ 38 w 382"/>
                <a:gd name="T39" fmla="*/ 445 h 445"/>
                <a:gd name="T40" fmla="*/ 25 w 382"/>
                <a:gd name="T41" fmla="*/ 432 h 445"/>
                <a:gd name="T42" fmla="*/ 12 w 382"/>
                <a:gd name="T43" fmla="*/ 381 h 445"/>
                <a:gd name="T44" fmla="*/ 0 w 382"/>
                <a:gd name="T45" fmla="*/ 330 h 445"/>
                <a:gd name="T46" fmla="*/ 0 w 382"/>
                <a:gd name="T47" fmla="*/ 267 h 445"/>
                <a:gd name="T48" fmla="*/ 0 w 382"/>
                <a:gd name="T49" fmla="*/ 228 h 445"/>
                <a:gd name="T50" fmla="*/ 0 w 382"/>
                <a:gd name="T51" fmla="*/ 178 h 445"/>
                <a:gd name="T52" fmla="*/ 12 w 382"/>
                <a:gd name="T53" fmla="*/ 127 h 445"/>
                <a:gd name="T54" fmla="*/ 12 w 382"/>
                <a:gd name="T55" fmla="*/ 89 h 445"/>
                <a:gd name="T56" fmla="*/ 25 w 382"/>
                <a:gd name="T57" fmla="*/ 38 h 445"/>
                <a:gd name="T58" fmla="*/ 38 w 382"/>
                <a:gd name="T59" fmla="*/ 38 h 445"/>
                <a:gd name="T60" fmla="*/ 63 w 382"/>
                <a:gd name="T61" fmla="*/ 25 h 445"/>
                <a:gd name="T62" fmla="*/ 89 w 382"/>
                <a:gd name="T63" fmla="*/ 25 h 445"/>
                <a:gd name="T64" fmla="*/ 114 w 382"/>
                <a:gd name="T65" fmla="*/ 12 h 445"/>
                <a:gd name="T66" fmla="*/ 127 w 382"/>
                <a:gd name="T67" fmla="*/ 12 h 445"/>
                <a:gd name="T68" fmla="*/ 153 w 382"/>
                <a:gd name="T69" fmla="*/ 12 h 445"/>
                <a:gd name="T70" fmla="*/ 178 w 382"/>
                <a:gd name="T71" fmla="*/ 12 h 445"/>
                <a:gd name="T72" fmla="*/ 203 w 382"/>
                <a:gd name="T73" fmla="*/ 0 h 445"/>
                <a:gd name="T74" fmla="*/ 229 w 382"/>
                <a:gd name="T75" fmla="*/ 0 h 445"/>
                <a:gd name="T76" fmla="*/ 242 w 382"/>
                <a:gd name="T77" fmla="*/ 0 h 445"/>
                <a:gd name="T78" fmla="*/ 267 w 382"/>
                <a:gd name="T79" fmla="*/ 0 h 445"/>
                <a:gd name="T80" fmla="*/ 293 w 382"/>
                <a:gd name="T81" fmla="*/ 0 h 445"/>
                <a:gd name="T82" fmla="*/ 318 w 382"/>
                <a:gd name="T83" fmla="*/ 0 h 445"/>
                <a:gd name="T84" fmla="*/ 344 w 382"/>
                <a:gd name="T85" fmla="*/ 0 h 445"/>
                <a:gd name="T86" fmla="*/ 356 w 382"/>
                <a:gd name="T87" fmla="*/ 0 h 445"/>
                <a:gd name="T88" fmla="*/ 382 w 382"/>
                <a:gd name="T89" fmla="*/ 0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2" h="445">
                  <a:moveTo>
                    <a:pt x="382" y="0"/>
                  </a:moveTo>
                  <a:lnTo>
                    <a:pt x="382" y="101"/>
                  </a:lnTo>
                  <a:lnTo>
                    <a:pt x="382" y="203"/>
                  </a:lnTo>
                  <a:lnTo>
                    <a:pt x="382" y="318"/>
                  </a:lnTo>
                  <a:lnTo>
                    <a:pt x="382" y="432"/>
                  </a:lnTo>
                  <a:lnTo>
                    <a:pt x="356" y="432"/>
                  </a:lnTo>
                  <a:lnTo>
                    <a:pt x="344" y="445"/>
                  </a:lnTo>
                  <a:lnTo>
                    <a:pt x="318" y="445"/>
                  </a:lnTo>
                  <a:lnTo>
                    <a:pt x="293" y="445"/>
                  </a:lnTo>
                  <a:lnTo>
                    <a:pt x="267" y="445"/>
                  </a:lnTo>
                  <a:lnTo>
                    <a:pt x="254" y="445"/>
                  </a:lnTo>
                  <a:lnTo>
                    <a:pt x="229" y="445"/>
                  </a:lnTo>
                  <a:lnTo>
                    <a:pt x="203" y="445"/>
                  </a:lnTo>
                  <a:lnTo>
                    <a:pt x="178" y="445"/>
                  </a:lnTo>
                  <a:lnTo>
                    <a:pt x="153" y="445"/>
                  </a:lnTo>
                  <a:lnTo>
                    <a:pt x="140" y="445"/>
                  </a:lnTo>
                  <a:lnTo>
                    <a:pt x="114" y="445"/>
                  </a:lnTo>
                  <a:lnTo>
                    <a:pt x="89" y="445"/>
                  </a:lnTo>
                  <a:lnTo>
                    <a:pt x="63" y="445"/>
                  </a:lnTo>
                  <a:lnTo>
                    <a:pt x="38" y="445"/>
                  </a:lnTo>
                  <a:lnTo>
                    <a:pt x="25" y="432"/>
                  </a:lnTo>
                  <a:lnTo>
                    <a:pt x="12" y="381"/>
                  </a:lnTo>
                  <a:lnTo>
                    <a:pt x="0" y="330"/>
                  </a:lnTo>
                  <a:lnTo>
                    <a:pt x="0" y="267"/>
                  </a:lnTo>
                  <a:lnTo>
                    <a:pt x="0" y="228"/>
                  </a:lnTo>
                  <a:lnTo>
                    <a:pt x="0" y="178"/>
                  </a:lnTo>
                  <a:lnTo>
                    <a:pt x="12" y="127"/>
                  </a:lnTo>
                  <a:lnTo>
                    <a:pt x="12" y="89"/>
                  </a:lnTo>
                  <a:lnTo>
                    <a:pt x="25" y="38"/>
                  </a:lnTo>
                  <a:lnTo>
                    <a:pt x="38" y="38"/>
                  </a:lnTo>
                  <a:lnTo>
                    <a:pt x="63" y="25"/>
                  </a:lnTo>
                  <a:lnTo>
                    <a:pt x="89" y="25"/>
                  </a:lnTo>
                  <a:lnTo>
                    <a:pt x="114" y="12"/>
                  </a:lnTo>
                  <a:lnTo>
                    <a:pt x="127" y="12"/>
                  </a:lnTo>
                  <a:lnTo>
                    <a:pt x="153" y="12"/>
                  </a:lnTo>
                  <a:lnTo>
                    <a:pt x="178" y="12"/>
                  </a:lnTo>
                  <a:lnTo>
                    <a:pt x="203" y="0"/>
                  </a:lnTo>
                  <a:lnTo>
                    <a:pt x="229" y="0"/>
                  </a:lnTo>
                  <a:lnTo>
                    <a:pt x="242" y="0"/>
                  </a:lnTo>
                  <a:lnTo>
                    <a:pt x="267" y="0"/>
                  </a:lnTo>
                  <a:lnTo>
                    <a:pt x="293" y="0"/>
                  </a:lnTo>
                  <a:lnTo>
                    <a:pt x="318" y="0"/>
                  </a:lnTo>
                  <a:lnTo>
                    <a:pt x="344" y="0"/>
                  </a:lnTo>
                  <a:lnTo>
                    <a:pt x="356" y="0"/>
                  </a:lnTo>
                  <a:lnTo>
                    <a:pt x="382"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6" name="Freeform 124"/>
            <p:cNvSpPr>
              <a:spLocks/>
            </p:cNvSpPr>
            <p:nvPr/>
          </p:nvSpPr>
          <p:spPr bwMode="auto">
            <a:xfrm>
              <a:off x="12084" y="9082"/>
              <a:ext cx="357" cy="445"/>
            </a:xfrm>
            <a:custGeom>
              <a:avLst/>
              <a:gdLst>
                <a:gd name="T0" fmla="*/ 357 w 357"/>
                <a:gd name="T1" fmla="*/ 0 h 445"/>
                <a:gd name="T2" fmla="*/ 357 w 357"/>
                <a:gd name="T3" fmla="*/ 101 h 445"/>
                <a:gd name="T4" fmla="*/ 357 w 357"/>
                <a:gd name="T5" fmla="*/ 203 h 445"/>
                <a:gd name="T6" fmla="*/ 357 w 357"/>
                <a:gd name="T7" fmla="*/ 318 h 445"/>
                <a:gd name="T8" fmla="*/ 357 w 357"/>
                <a:gd name="T9" fmla="*/ 419 h 445"/>
                <a:gd name="T10" fmla="*/ 344 w 357"/>
                <a:gd name="T11" fmla="*/ 419 h 445"/>
                <a:gd name="T12" fmla="*/ 319 w 357"/>
                <a:gd name="T13" fmla="*/ 432 h 445"/>
                <a:gd name="T14" fmla="*/ 293 w 357"/>
                <a:gd name="T15" fmla="*/ 432 h 445"/>
                <a:gd name="T16" fmla="*/ 281 w 357"/>
                <a:gd name="T17" fmla="*/ 432 h 445"/>
                <a:gd name="T18" fmla="*/ 255 w 357"/>
                <a:gd name="T19" fmla="*/ 432 h 445"/>
                <a:gd name="T20" fmla="*/ 230 w 357"/>
                <a:gd name="T21" fmla="*/ 432 h 445"/>
                <a:gd name="T22" fmla="*/ 204 w 357"/>
                <a:gd name="T23" fmla="*/ 432 h 445"/>
                <a:gd name="T24" fmla="*/ 191 w 357"/>
                <a:gd name="T25" fmla="*/ 445 h 445"/>
                <a:gd name="T26" fmla="*/ 166 w 357"/>
                <a:gd name="T27" fmla="*/ 432 h 445"/>
                <a:gd name="T28" fmla="*/ 141 w 357"/>
                <a:gd name="T29" fmla="*/ 432 h 445"/>
                <a:gd name="T30" fmla="*/ 128 w 357"/>
                <a:gd name="T31" fmla="*/ 432 h 445"/>
                <a:gd name="T32" fmla="*/ 102 w 357"/>
                <a:gd name="T33" fmla="*/ 432 h 445"/>
                <a:gd name="T34" fmla="*/ 77 w 357"/>
                <a:gd name="T35" fmla="*/ 432 h 445"/>
                <a:gd name="T36" fmla="*/ 64 w 357"/>
                <a:gd name="T37" fmla="*/ 432 h 445"/>
                <a:gd name="T38" fmla="*/ 39 w 357"/>
                <a:gd name="T39" fmla="*/ 432 h 445"/>
                <a:gd name="T40" fmla="*/ 13 w 357"/>
                <a:gd name="T41" fmla="*/ 419 h 445"/>
                <a:gd name="T42" fmla="*/ 0 w 357"/>
                <a:gd name="T43" fmla="*/ 368 h 445"/>
                <a:gd name="T44" fmla="*/ 0 w 357"/>
                <a:gd name="T45" fmla="*/ 318 h 445"/>
                <a:gd name="T46" fmla="*/ 0 w 357"/>
                <a:gd name="T47" fmla="*/ 267 h 445"/>
                <a:gd name="T48" fmla="*/ 0 w 357"/>
                <a:gd name="T49" fmla="*/ 216 h 445"/>
                <a:gd name="T50" fmla="*/ 0 w 357"/>
                <a:gd name="T51" fmla="*/ 178 h 445"/>
                <a:gd name="T52" fmla="*/ 0 w 357"/>
                <a:gd name="T53" fmla="*/ 139 h 445"/>
                <a:gd name="T54" fmla="*/ 13 w 357"/>
                <a:gd name="T55" fmla="*/ 89 h 445"/>
                <a:gd name="T56" fmla="*/ 13 w 357"/>
                <a:gd name="T57" fmla="*/ 50 h 445"/>
                <a:gd name="T58" fmla="*/ 39 w 357"/>
                <a:gd name="T59" fmla="*/ 38 h 445"/>
                <a:gd name="T60" fmla="*/ 64 w 357"/>
                <a:gd name="T61" fmla="*/ 38 h 445"/>
                <a:gd name="T62" fmla="*/ 77 w 357"/>
                <a:gd name="T63" fmla="*/ 25 h 445"/>
                <a:gd name="T64" fmla="*/ 102 w 357"/>
                <a:gd name="T65" fmla="*/ 25 h 445"/>
                <a:gd name="T66" fmla="*/ 128 w 357"/>
                <a:gd name="T67" fmla="*/ 25 h 445"/>
                <a:gd name="T68" fmla="*/ 141 w 357"/>
                <a:gd name="T69" fmla="*/ 12 h 445"/>
                <a:gd name="T70" fmla="*/ 166 w 357"/>
                <a:gd name="T71" fmla="*/ 12 h 445"/>
                <a:gd name="T72" fmla="*/ 191 w 357"/>
                <a:gd name="T73" fmla="*/ 12 h 445"/>
                <a:gd name="T74" fmla="*/ 204 w 357"/>
                <a:gd name="T75" fmla="*/ 12 h 445"/>
                <a:gd name="T76" fmla="*/ 230 w 357"/>
                <a:gd name="T77" fmla="*/ 12 h 445"/>
                <a:gd name="T78" fmla="*/ 255 w 357"/>
                <a:gd name="T79" fmla="*/ 12 h 445"/>
                <a:gd name="T80" fmla="*/ 281 w 357"/>
                <a:gd name="T81" fmla="*/ 12 h 445"/>
                <a:gd name="T82" fmla="*/ 293 w 357"/>
                <a:gd name="T83" fmla="*/ 0 h 445"/>
                <a:gd name="T84" fmla="*/ 319 w 357"/>
                <a:gd name="T85" fmla="*/ 0 h 445"/>
                <a:gd name="T86" fmla="*/ 344 w 357"/>
                <a:gd name="T87" fmla="*/ 0 h 445"/>
                <a:gd name="T88" fmla="*/ 357 w 357"/>
                <a:gd name="T89" fmla="*/ 0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7" h="445">
                  <a:moveTo>
                    <a:pt x="357" y="0"/>
                  </a:moveTo>
                  <a:lnTo>
                    <a:pt x="357" y="101"/>
                  </a:lnTo>
                  <a:lnTo>
                    <a:pt x="357" y="203"/>
                  </a:lnTo>
                  <a:lnTo>
                    <a:pt x="357" y="318"/>
                  </a:lnTo>
                  <a:lnTo>
                    <a:pt x="357" y="419"/>
                  </a:lnTo>
                  <a:lnTo>
                    <a:pt x="344" y="419"/>
                  </a:lnTo>
                  <a:lnTo>
                    <a:pt x="319" y="432"/>
                  </a:lnTo>
                  <a:lnTo>
                    <a:pt x="293" y="432"/>
                  </a:lnTo>
                  <a:lnTo>
                    <a:pt x="281" y="432"/>
                  </a:lnTo>
                  <a:lnTo>
                    <a:pt x="255" y="432"/>
                  </a:lnTo>
                  <a:lnTo>
                    <a:pt x="230" y="432"/>
                  </a:lnTo>
                  <a:lnTo>
                    <a:pt x="204" y="432"/>
                  </a:lnTo>
                  <a:lnTo>
                    <a:pt x="191" y="445"/>
                  </a:lnTo>
                  <a:lnTo>
                    <a:pt x="166" y="432"/>
                  </a:lnTo>
                  <a:lnTo>
                    <a:pt x="141" y="432"/>
                  </a:lnTo>
                  <a:lnTo>
                    <a:pt x="128" y="432"/>
                  </a:lnTo>
                  <a:lnTo>
                    <a:pt x="102" y="432"/>
                  </a:lnTo>
                  <a:lnTo>
                    <a:pt x="77" y="432"/>
                  </a:lnTo>
                  <a:lnTo>
                    <a:pt x="64" y="432"/>
                  </a:lnTo>
                  <a:lnTo>
                    <a:pt x="39" y="432"/>
                  </a:lnTo>
                  <a:lnTo>
                    <a:pt x="13" y="419"/>
                  </a:lnTo>
                  <a:lnTo>
                    <a:pt x="0" y="368"/>
                  </a:lnTo>
                  <a:lnTo>
                    <a:pt x="0" y="318"/>
                  </a:lnTo>
                  <a:lnTo>
                    <a:pt x="0" y="267"/>
                  </a:lnTo>
                  <a:lnTo>
                    <a:pt x="0" y="216"/>
                  </a:lnTo>
                  <a:lnTo>
                    <a:pt x="0" y="178"/>
                  </a:lnTo>
                  <a:lnTo>
                    <a:pt x="0" y="139"/>
                  </a:lnTo>
                  <a:lnTo>
                    <a:pt x="13" y="89"/>
                  </a:lnTo>
                  <a:lnTo>
                    <a:pt x="13" y="50"/>
                  </a:lnTo>
                  <a:lnTo>
                    <a:pt x="39" y="38"/>
                  </a:lnTo>
                  <a:lnTo>
                    <a:pt x="64" y="38"/>
                  </a:lnTo>
                  <a:lnTo>
                    <a:pt x="77" y="25"/>
                  </a:lnTo>
                  <a:lnTo>
                    <a:pt x="102" y="25"/>
                  </a:lnTo>
                  <a:lnTo>
                    <a:pt x="128" y="25"/>
                  </a:lnTo>
                  <a:lnTo>
                    <a:pt x="141" y="12"/>
                  </a:lnTo>
                  <a:lnTo>
                    <a:pt x="166" y="12"/>
                  </a:lnTo>
                  <a:lnTo>
                    <a:pt x="191" y="12"/>
                  </a:lnTo>
                  <a:lnTo>
                    <a:pt x="204" y="12"/>
                  </a:lnTo>
                  <a:lnTo>
                    <a:pt x="230" y="12"/>
                  </a:lnTo>
                  <a:lnTo>
                    <a:pt x="255" y="12"/>
                  </a:lnTo>
                  <a:lnTo>
                    <a:pt x="281" y="12"/>
                  </a:lnTo>
                  <a:lnTo>
                    <a:pt x="293" y="0"/>
                  </a:lnTo>
                  <a:lnTo>
                    <a:pt x="319" y="0"/>
                  </a:lnTo>
                  <a:lnTo>
                    <a:pt x="344" y="0"/>
                  </a:lnTo>
                  <a:lnTo>
                    <a:pt x="357"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7" name="Freeform 125"/>
            <p:cNvSpPr>
              <a:spLocks/>
            </p:cNvSpPr>
            <p:nvPr/>
          </p:nvSpPr>
          <p:spPr bwMode="auto">
            <a:xfrm>
              <a:off x="12084" y="9094"/>
              <a:ext cx="357" cy="420"/>
            </a:xfrm>
            <a:custGeom>
              <a:avLst/>
              <a:gdLst>
                <a:gd name="T0" fmla="*/ 344 w 357"/>
                <a:gd name="T1" fmla="*/ 0 h 420"/>
                <a:gd name="T2" fmla="*/ 357 w 357"/>
                <a:gd name="T3" fmla="*/ 89 h 420"/>
                <a:gd name="T4" fmla="*/ 357 w 357"/>
                <a:gd name="T5" fmla="*/ 191 h 420"/>
                <a:gd name="T6" fmla="*/ 357 w 357"/>
                <a:gd name="T7" fmla="*/ 293 h 420"/>
                <a:gd name="T8" fmla="*/ 344 w 357"/>
                <a:gd name="T9" fmla="*/ 395 h 420"/>
                <a:gd name="T10" fmla="*/ 332 w 357"/>
                <a:gd name="T11" fmla="*/ 395 h 420"/>
                <a:gd name="T12" fmla="*/ 306 w 357"/>
                <a:gd name="T13" fmla="*/ 407 h 420"/>
                <a:gd name="T14" fmla="*/ 293 w 357"/>
                <a:gd name="T15" fmla="*/ 407 h 420"/>
                <a:gd name="T16" fmla="*/ 268 w 357"/>
                <a:gd name="T17" fmla="*/ 407 h 420"/>
                <a:gd name="T18" fmla="*/ 242 w 357"/>
                <a:gd name="T19" fmla="*/ 407 h 420"/>
                <a:gd name="T20" fmla="*/ 230 w 357"/>
                <a:gd name="T21" fmla="*/ 420 h 420"/>
                <a:gd name="T22" fmla="*/ 204 w 357"/>
                <a:gd name="T23" fmla="*/ 420 h 420"/>
                <a:gd name="T24" fmla="*/ 191 w 357"/>
                <a:gd name="T25" fmla="*/ 420 h 420"/>
                <a:gd name="T26" fmla="*/ 166 w 357"/>
                <a:gd name="T27" fmla="*/ 420 h 420"/>
                <a:gd name="T28" fmla="*/ 141 w 357"/>
                <a:gd name="T29" fmla="*/ 420 h 420"/>
                <a:gd name="T30" fmla="*/ 128 w 357"/>
                <a:gd name="T31" fmla="*/ 420 h 420"/>
                <a:gd name="T32" fmla="*/ 102 w 357"/>
                <a:gd name="T33" fmla="*/ 407 h 420"/>
                <a:gd name="T34" fmla="*/ 90 w 357"/>
                <a:gd name="T35" fmla="*/ 407 h 420"/>
                <a:gd name="T36" fmla="*/ 64 w 357"/>
                <a:gd name="T37" fmla="*/ 407 h 420"/>
                <a:gd name="T38" fmla="*/ 39 w 357"/>
                <a:gd name="T39" fmla="*/ 407 h 420"/>
                <a:gd name="T40" fmla="*/ 26 w 357"/>
                <a:gd name="T41" fmla="*/ 395 h 420"/>
                <a:gd name="T42" fmla="*/ 13 w 357"/>
                <a:gd name="T43" fmla="*/ 344 h 420"/>
                <a:gd name="T44" fmla="*/ 0 w 357"/>
                <a:gd name="T45" fmla="*/ 293 h 420"/>
                <a:gd name="T46" fmla="*/ 0 w 357"/>
                <a:gd name="T47" fmla="*/ 255 h 420"/>
                <a:gd name="T48" fmla="*/ 0 w 357"/>
                <a:gd name="T49" fmla="*/ 204 h 420"/>
                <a:gd name="T50" fmla="*/ 0 w 357"/>
                <a:gd name="T51" fmla="*/ 166 h 420"/>
                <a:gd name="T52" fmla="*/ 13 w 357"/>
                <a:gd name="T53" fmla="*/ 127 h 420"/>
                <a:gd name="T54" fmla="*/ 13 w 357"/>
                <a:gd name="T55" fmla="*/ 89 h 420"/>
                <a:gd name="T56" fmla="*/ 26 w 357"/>
                <a:gd name="T57" fmla="*/ 38 h 420"/>
                <a:gd name="T58" fmla="*/ 39 w 357"/>
                <a:gd name="T59" fmla="*/ 38 h 420"/>
                <a:gd name="T60" fmla="*/ 64 w 357"/>
                <a:gd name="T61" fmla="*/ 26 h 420"/>
                <a:gd name="T62" fmla="*/ 90 w 357"/>
                <a:gd name="T63" fmla="*/ 26 h 420"/>
                <a:gd name="T64" fmla="*/ 102 w 357"/>
                <a:gd name="T65" fmla="*/ 26 h 420"/>
                <a:gd name="T66" fmla="*/ 128 w 357"/>
                <a:gd name="T67" fmla="*/ 13 h 420"/>
                <a:gd name="T68" fmla="*/ 141 w 357"/>
                <a:gd name="T69" fmla="*/ 13 h 420"/>
                <a:gd name="T70" fmla="*/ 166 w 357"/>
                <a:gd name="T71" fmla="*/ 13 h 420"/>
                <a:gd name="T72" fmla="*/ 191 w 357"/>
                <a:gd name="T73" fmla="*/ 13 h 420"/>
                <a:gd name="T74" fmla="*/ 204 w 357"/>
                <a:gd name="T75" fmla="*/ 0 h 420"/>
                <a:gd name="T76" fmla="*/ 230 w 357"/>
                <a:gd name="T77" fmla="*/ 0 h 420"/>
                <a:gd name="T78" fmla="*/ 242 w 357"/>
                <a:gd name="T79" fmla="*/ 0 h 420"/>
                <a:gd name="T80" fmla="*/ 268 w 357"/>
                <a:gd name="T81" fmla="*/ 0 h 420"/>
                <a:gd name="T82" fmla="*/ 293 w 357"/>
                <a:gd name="T83" fmla="*/ 0 h 420"/>
                <a:gd name="T84" fmla="*/ 306 w 357"/>
                <a:gd name="T85" fmla="*/ 0 h 420"/>
                <a:gd name="T86" fmla="*/ 332 w 357"/>
                <a:gd name="T87" fmla="*/ 0 h 420"/>
                <a:gd name="T88" fmla="*/ 344 w 357"/>
                <a:gd name="T89" fmla="*/ 0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7" h="420">
                  <a:moveTo>
                    <a:pt x="344" y="0"/>
                  </a:moveTo>
                  <a:lnTo>
                    <a:pt x="357" y="89"/>
                  </a:lnTo>
                  <a:lnTo>
                    <a:pt x="357" y="191"/>
                  </a:lnTo>
                  <a:lnTo>
                    <a:pt x="357" y="293"/>
                  </a:lnTo>
                  <a:lnTo>
                    <a:pt x="344" y="395"/>
                  </a:lnTo>
                  <a:lnTo>
                    <a:pt x="332" y="395"/>
                  </a:lnTo>
                  <a:lnTo>
                    <a:pt x="306" y="407"/>
                  </a:lnTo>
                  <a:lnTo>
                    <a:pt x="293" y="407"/>
                  </a:lnTo>
                  <a:lnTo>
                    <a:pt x="268" y="407"/>
                  </a:lnTo>
                  <a:lnTo>
                    <a:pt x="242" y="407"/>
                  </a:lnTo>
                  <a:lnTo>
                    <a:pt x="230" y="420"/>
                  </a:lnTo>
                  <a:lnTo>
                    <a:pt x="204" y="420"/>
                  </a:lnTo>
                  <a:lnTo>
                    <a:pt x="191" y="420"/>
                  </a:lnTo>
                  <a:lnTo>
                    <a:pt x="166" y="420"/>
                  </a:lnTo>
                  <a:lnTo>
                    <a:pt x="141" y="420"/>
                  </a:lnTo>
                  <a:lnTo>
                    <a:pt x="128" y="420"/>
                  </a:lnTo>
                  <a:lnTo>
                    <a:pt x="102" y="407"/>
                  </a:lnTo>
                  <a:lnTo>
                    <a:pt x="90" y="407"/>
                  </a:lnTo>
                  <a:lnTo>
                    <a:pt x="64" y="407"/>
                  </a:lnTo>
                  <a:lnTo>
                    <a:pt x="39" y="407"/>
                  </a:lnTo>
                  <a:lnTo>
                    <a:pt x="26" y="395"/>
                  </a:lnTo>
                  <a:lnTo>
                    <a:pt x="13" y="344"/>
                  </a:lnTo>
                  <a:lnTo>
                    <a:pt x="0" y="293"/>
                  </a:lnTo>
                  <a:lnTo>
                    <a:pt x="0" y="255"/>
                  </a:lnTo>
                  <a:lnTo>
                    <a:pt x="0" y="204"/>
                  </a:lnTo>
                  <a:lnTo>
                    <a:pt x="0" y="166"/>
                  </a:lnTo>
                  <a:lnTo>
                    <a:pt x="13" y="127"/>
                  </a:lnTo>
                  <a:lnTo>
                    <a:pt x="13" y="89"/>
                  </a:lnTo>
                  <a:lnTo>
                    <a:pt x="26" y="38"/>
                  </a:lnTo>
                  <a:lnTo>
                    <a:pt x="39" y="38"/>
                  </a:lnTo>
                  <a:lnTo>
                    <a:pt x="64" y="26"/>
                  </a:lnTo>
                  <a:lnTo>
                    <a:pt x="90" y="26"/>
                  </a:lnTo>
                  <a:lnTo>
                    <a:pt x="102" y="26"/>
                  </a:lnTo>
                  <a:lnTo>
                    <a:pt x="128" y="13"/>
                  </a:lnTo>
                  <a:lnTo>
                    <a:pt x="141" y="13"/>
                  </a:lnTo>
                  <a:lnTo>
                    <a:pt x="166" y="13"/>
                  </a:lnTo>
                  <a:lnTo>
                    <a:pt x="191" y="13"/>
                  </a:lnTo>
                  <a:lnTo>
                    <a:pt x="204" y="0"/>
                  </a:lnTo>
                  <a:lnTo>
                    <a:pt x="230" y="0"/>
                  </a:lnTo>
                  <a:lnTo>
                    <a:pt x="242" y="0"/>
                  </a:lnTo>
                  <a:lnTo>
                    <a:pt x="268" y="0"/>
                  </a:lnTo>
                  <a:lnTo>
                    <a:pt x="293" y="0"/>
                  </a:lnTo>
                  <a:lnTo>
                    <a:pt x="306" y="0"/>
                  </a:lnTo>
                  <a:lnTo>
                    <a:pt x="332" y="0"/>
                  </a:lnTo>
                  <a:lnTo>
                    <a:pt x="344" y="0"/>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Freeform 126"/>
            <p:cNvSpPr>
              <a:spLocks/>
            </p:cNvSpPr>
            <p:nvPr/>
          </p:nvSpPr>
          <p:spPr bwMode="auto">
            <a:xfrm>
              <a:off x="12097" y="9107"/>
              <a:ext cx="331" cy="394"/>
            </a:xfrm>
            <a:custGeom>
              <a:avLst/>
              <a:gdLst>
                <a:gd name="T0" fmla="*/ 319 w 331"/>
                <a:gd name="T1" fmla="*/ 0 h 394"/>
                <a:gd name="T2" fmla="*/ 331 w 331"/>
                <a:gd name="T3" fmla="*/ 89 h 394"/>
                <a:gd name="T4" fmla="*/ 331 w 331"/>
                <a:gd name="T5" fmla="*/ 178 h 394"/>
                <a:gd name="T6" fmla="*/ 331 w 331"/>
                <a:gd name="T7" fmla="*/ 280 h 394"/>
                <a:gd name="T8" fmla="*/ 319 w 331"/>
                <a:gd name="T9" fmla="*/ 369 h 394"/>
                <a:gd name="T10" fmla="*/ 306 w 331"/>
                <a:gd name="T11" fmla="*/ 369 h 394"/>
                <a:gd name="T12" fmla="*/ 280 w 331"/>
                <a:gd name="T13" fmla="*/ 382 h 394"/>
                <a:gd name="T14" fmla="*/ 268 w 331"/>
                <a:gd name="T15" fmla="*/ 382 h 394"/>
                <a:gd name="T16" fmla="*/ 255 w 331"/>
                <a:gd name="T17" fmla="*/ 382 h 394"/>
                <a:gd name="T18" fmla="*/ 229 w 331"/>
                <a:gd name="T19" fmla="*/ 394 h 394"/>
                <a:gd name="T20" fmla="*/ 204 w 331"/>
                <a:gd name="T21" fmla="*/ 394 h 394"/>
                <a:gd name="T22" fmla="*/ 191 w 331"/>
                <a:gd name="T23" fmla="*/ 394 h 394"/>
                <a:gd name="T24" fmla="*/ 166 w 331"/>
                <a:gd name="T25" fmla="*/ 394 h 394"/>
                <a:gd name="T26" fmla="*/ 153 w 331"/>
                <a:gd name="T27" fmla="*/ 394 h 394"/>
                <a:gd name="T28" fmla="*/ 128 w 331"/>
                <a:gd name="T29" fmla="*/ 394 h 394"/>
                <a:gd name="T30" fmla="*/ 115 w 331"/>
                <a:gd name="T31" fmla="*/ 394 h 394"/>
                <a:gd name="T32" fmla="*/ 89 w 331"/>
                <a:gd name="T33" fmla="*/ 394 h 394"/>
                <a:gd name="T34" fmla="*/ 77 w 331"/>
                <a:gd name="T35" fmla="*/ 382 h 394"/>
                <a:gd name="T36" fmla="*/ 51 w 331"/>
                <a:gd name="T37" fmla="*/ 382 h 394"/>
                <a:gd name="T38" fmla="*/ 38 w 331"/>
                <a:gd name="T39" fmla="*/ 382 h 394"/>
                <a:gd name="T40" fmla="*/ 13 w 331"/>
                <a:gd name="T41" fmla="*/ 369 h 394"/>
                <a:gd name="T42" fmla="*/ 0 w 331"/>
                <a:gd name="T43" fmla="*/ 318 h 394"/>
                <a:gd name="T44" fmla="*/ 0 w 331"/>
                <a:gd name="T45" fmla="*/ 280 h 394"/>
                <a:gd name="T46" fmla="*/ 0 w 331"/>
                <a:gd name="T47" fmla="*/ 229 h 394"/>
                <a:gd name="T48" fmla="*/ 0 w 331"/>
                <a:gd name="T49" fmla="*/ 191 h 394"/>
                <a:gd name="T50" fmla="*/ 0 w 331"/>
                <a:gd name="T51" fmla="*/ 153 h 394"/>
                <a:gd name="T52" fmla="*/ 0 w 331"/>
                <a:gd name="T53" fmla="*/ 114 h 394"/>
                <a:gd name="T54" fmla="*/ 13 w 331"/>
                <a:gd name="T55" fmla="*/ 76 h 394"/>
                <a:gd name="T56" fmla="*/ 13 w 331"/>
                <a:gd name="T57" fmla="*/ 38 h 394"/>
                <a:gd name="T58" fmla="*/ 38 w 331"/>
                <a:gd name="T59" fmla="*/ 25 h 394"/>
                <a:gd name="T60" fmla="*/ 51 w 331"/>
                <a:gd name="T61" fmla="*/ 25 h 394"/>
                <a:gd name="T62" fmla="*/ 77 w 331"/>
                <a:gd name="T63" fmla="*/ 13 h 394"/>
                <a:gd name="T64" fmla="*/ 89 w 331"/>
                <a:gd name="T65" fmla="*/ 13 h 394"/>
                <a:gd name="T66" fmla="*/ 115 w 331"/>
                <a:gd name="T67" fmla="*/ 13 h 394"/>
                <a:gd name="T68" fmla="*/ 128 w 331"/>
                <a:gd name="T69" fmla="*/ 0 h 394"/>
                <a:gd name="T70" fmla="*/ 153 w 331"/>
                <a:gd name="T71" fmla="*/ 0 h 394"/>
                <a:gd name="T72" fmla="*/ 166 w 331"/>
                <a:gd name="T73" fmla="*/ 0 h 394"/>
                <a:gd name="T74" fmla="*/ 191 w 331"/>
                <a:gd name="T75" fmla="*/ 0 h 394"/>
                <a:gd name="T76" fmla="*/ 204 w 331"/>
                <a:gd name="T77" fmla="*/ 0 h 394"/>
                <a:gd name="T78" fmla="*/ 229 w 331"/>
                <a:gd name="T79" fmla="*/ 0 h 394"/>
                <a:gd name="T80" fmla="*/ 242 w 331"/>
                <a:gd name="T81" fmla="*/ 0 h 394"/>
                <a:gd name="T82" fmla="*/ 268 w 331"/>
                <a:gd name="T83" fmla="*/ 0 h 394"/>
                <a:gd name="T84" fmla="*/ 280 w 331"/>
                <a:gd name="T85" fmla="*/ 0 h 394"/>
                <a:gd name="T86" fmla="*/ 306 w 331"/>
                <a:gd name="T87" fmla="*/ 0 h 394"/>
                <a:gd name="T88" fmla="*/ 319 w 331"/>
                <a:gd name="T89" fmla="*/ 0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94">
                  <a:moveTo>
                    <a:pt x="319" y="0"/>
                  </a:moveTo>
                  <a:lnTo>
                    <a:pt x="331" y="89"/>
                  </a:lnTo>
                  <a:lnTo>
                    <a:pt x="331" y="178"/>
                  </a:lnTo>
                  <a:lnTo>
                    <a:pt x="331" y="280"/>
                  </a:lnTo>
                  <a:lnTo>
                    <a:pt x="319" y="369"/>
                  </a:lnTo>
                  <a:lnTo>
                    <a:pt x="306" y="369"/>
                  </a:lnTo>
                  <a:lnTo>
                    <a:pt x="280" y="382"/>
                  </a:lnTo>
                  <a:lnTo>
                    <a:pt x="268" y="382"/>
                  </a:lnTo>
                  <a:lnTo>
                    <a:pt x="255" y="382"/>
                  </a:lnTo>
                  <a:lnTo>
                    <a:pt x="229" y="394"/>
                  </a:lnTo>
                  <a:lnTo>
                    <a:pt x="204" y="394"/>
                  </a:lnTo>
                  <a:lnTo>
                    <a:pt x="191" y="394"/>
                  </a:lnTo>
                  <a:lnTo>
                    <a:pt x="166" y="394"/>
                  </a:lnTo>
                  <a:lnTo>
                    <a:pt x="153" y="394"/>
                  </a:lnTo>
                  <a:lnTo>
                    <a:pt x="128" y="394"/>
                  </a:lnTo>
                  <a:lnTo>
                    <a:pt x="115" y="394"/>
                  </a:lnTo>
                  <a:lnTo>
                    <a:pt x="89" y="394"/>
                  </a:lnTo>
                  <a:lnTo>
                    <a:pt x="77" y="382"/>
                  </a:lnTo>
                  <a:lnTo>
                    <a:pt x="51" y="382"/>
                  </a:lnTo>
                  <a:lnTo>
                    <a:pt x="38" y="382"/>
                  </a:lnTo>
                  <a:lnTo>
                    <a:pt x="13" y="369"/>
                  </a:lnTo>
                  <a:lnTo>
                    <a:pt x="0" y="318"/>
                  </a:lnTo>
                  <a:lnTo>
                    <a:pt x="0" y="280"/>
                  </a:lnTo>
                  <a:lnTo>
                    <a:pt x="0" y="229"/>
                  </a:lnTo>
                  <a:lnTo>
                    <a:pt x="0" y="191"/>
                  </a:lnTo>
                  <a:lnTo>
                    <a:pt x="0" y="153"/>
                  </a:lnTo>
                  <a:lnTo>
                    <a:pt x="0" y="114"/>
                  </a:lnTo>
                  <a:lnTo>
                    <a:pt x="13" y="76"/>
                  </a:lnTo>
                  <a:lnTo>
                    <a:pt x="13" y="38"/>
                  </a:lnTo>
                  <a:lnTo>
                    <a:pt x="38" y="25"/>
                  </a:lnTo>
                  <a:lnTo>
                    <a:pt x="51" y="25"/>
                  </a:lnTo>
                  <a:lnTo>
                    <a:pt x="77" y="13"/>
                  </a:lnTo>
                  <a:lnTo>
                    <a:pt x="89" y="13"/>
                  </a:lnTo>
                  <a:lnTo>
                    <a:pt x="115" y="13"/>
                  </a:lnTo>
                  <a:lnTo>
                    <a:pt x="128" y="0"/>
                  </a:lnTo>
                  <a:lnTo>
                    <a:pt x="153" y="0"/>
                  </a:lnTo>
                  <a:lnTo>
                    <a:pt x="166" y="0"/>
                  </a:lnTo>
                  <a:lnTo>
                    <a:pt x="191" y="0"/>
                  </a:lnTo>
                  <a:lnTo>
                    <a:pt x="204" y="0"/>
                  </a:lnTo>
                  <a:lnTo>
                    <a:pt x="229" y="0"/>
                  </a:lnTo>
                  <a:lnTo>
                    <a:pt x="242" y="0"/>
                  </a:lnTo>
                  <a:lnTo>
                    <a:pt x="268" y="0"/>
                  </a:lnTo>
                  <a:lnTo>
                    <a:pt x="280" y="0"/>
                  </a:lnTo>
                  <a:lnTo>
                    <a:pt x="306" y="0"/>
                  </a:lnTo>
                  <a:lnTo>
                    <a:pt x="319" y="0"/>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9" name="Freeform 127"/>
            <p:cNvSpPr>
              <a:spLocks/>
            </p:cNvSpPr>
            <p:nvPr/>
          </p:nvSpPr>
          <p:spPr bwMode="auto">
            <a:xfrm>
              <a:off x="12097" y="9120"/>
              <a:ext cx="319" cy="369"/>
            </a:xfrm>
            <a:custGeom>
              <a:avLst/>
              <a:gdLst>
                <a:gd name="T0" fmla="*/ 319 w 319"/>
                <a:gd name="T1" fmla="*/ 0 h 369"/>
                <a:gd name="T2" fmla="*/ 319 w 319"/>
                <a:gd name="T3" fmla="*/ 76 h 369"/>
                <a:gd name="T4" fmla="*/ 319 w 319"/>
                <a:gd name="T5" fmla="*/ 165 h 369"/>
                <a:gd name="T6" fmla="*/ 319 w 319"/>
                <a:gd name="T7" fmla="*/ 254 h 369"/>
                <a:gd name="T8" fmla="*/ 319 w 319"/>
                <a:gd name="T9" fmla="*/ 343 h 369"/>
                <a:gd name="T10" fmla="*/ 293 w 319"/>
                <a:gd name="T11" fmla="*/ 343 h 369"/>
                <a:gd name="T12" fmla="*/ 280 w 319"/>
                <a:gd name="T13" fmla="*/ 356 h 369"/>
                <a:gd name="T14" fmla="*/ 255 w 319"/>
                <a:gd name="T15" fmla="*/ 356 h 369"/>
                <a:gd name="T16" fmla="*/ 242 w 319"/>
                <a:gd name="T17" fmla="*/ 369 h 369"/>
                <a:gd name="T18" fmla="*/ 229 w 319"/>
                <a:gd name="T19" fmla="*/ 369 h 369"/>
                <a:gd name="T20" fmla="*/ 204 w 319"/>
                <a:gd name="T21" fmla="*/ 369 h 369"/>
                <a:gd name="T22" fmla="*/ 191 w 319"/>
                <a:gd name="T23" fmla="*/ 369 h 369"/>
                <a:gd name="T24" fmla="*/ 166 w 319"/>
                <a:gd name="T25" fmla="*/ 369 h 369"/>
                <a:gd name="T26" fmla="*/ 153 w 319"/>
                <a:gd name="T27" fmla="*/ 369 h 369"/>
                <a:gd name="T28" fmla="*/ 128 w 319"/>
                <a:gd name="T29" fmla="*/ 369 h 369"/>
                <a:gd name="T30" fmla="*/ 115 w 319"/>
                <a:gd name="T31" fmla="*/ 369 h 369"/>
                <a:gd name="T32" fmla="*/ 102 w 319"/>
                <a:gd name="T33" fmla="*/ 369 h 369"/>
                <a:gd name="T34" fmla="*/ 77 w 319"/>
                <a:gd name="T35" fmla="*/ 356 h 369"/>
                <a:gd name="T36" fmla="*/ 64 w 319"/>
                <a:gd name="T37" fmla="*/ 356 h 369"/>
                <a:gd name="T38" fmla="*/ 38 w 319"/>
                <a:gd name="T39" fmla="*/ 356 h 369"/>
                <a:gd name="T40" fmla="*/ 26 w 319"/>
                <a:gd name="T41" fmla="*/ 343 h 369"/>
                <a:gd name="T42" fmla="*/ 13 w 319"/>
                <a:gd name="T43" fmla="*/ 305 h 369"/>
                <a:gd name="T44" fmla="*/ 0 w 319"/>
                <a:gd name="T45" fmla="*/ 254 h 369"/>
                <a:gd name="T46" fmla="*/ 0 w 319"/>
                <a:gd name="T47" fmla="*/ 216 h 369"/>
                <a:gd name="T48" fmla="*/ 0 w 319"/>
                <a:gd name="T49" fmla="*/ 178 h 369"/>
                <a:gd name="T50" fmla="*/ 0 w 319"/>
                <a:gd name="T51" fmla="*/ 140 h 369"/>
                <a:gd name="T52" fmla="*/ 13 w 319"/>
                <a:gd name="T53" fmla="*/ 101 h 369"/>
                <a:gd name="T54" fmla="*/ 13 w 319"/>
                <a:gd name="T55" fmla="*/ 76 h 369"/>
                <a:gd name="T56" fmla="*/ 26 w 319"/>
                <a:gd name="T57" fmla="*/ 38 h 369"/>
                <a:gd name="T58" fmla="*/ 38 w 319"/>
                <a:gd name="T59" fmla="*/ 25 h 369"/>
                <a:gd name="T60" fmla="*/ 64 w 319"/>
                <a:gd name="T61" fmla="*/ 12 h 369"/>
                <a:gd name="T62" fmla="*/ 77 w 319"/>
                <a:gd name="T63" fmla="*/ 12 h 369"/>
                <a:gd name="T64" fmla="*/ 102 w 319"/>
                <a:gd name="T65" fmla="*/ 12 h 369"/>
                <a:gd name="T66" fmla="*/ 115 w 319"/>
                <a:gd name="T67" fmla="*/ 0 h 369"/>
                <a:gd name="T68" fmla="*/ 128 w 319"/>
                <a:gd name="T69" fmla="*/ 0 h 369"/>
                <a:gd name="T70" fmla="*/ 153 w 319"/>
                <a:gd name="T71" fmla="*/ 0 h 369"/>
                <a:gd name="T72" fmla="*/ 166 w 319"/>
                <a:gd name="T73" fmla="*/ 0 h 369"/>
                <a:gd name="T74" fmla="*/ 191 w 319"/>
                <a:gd name="T75" fmla="*/ 0 h 369"/>
                <a:gd name="T76" fmla="*/ 204 w 319"/>
                <a:gd name="T77" fmla="*/ 0 h 369"/>
                <a:gd name="T78" fmla="*/ 217 w 319"/>
                <a:gd name="T79" fmla="*/ 0 h 369"/>
                <a:gd name="T80" fmla="*/ 242 w 319"/>
                <a:gd name="T81" fmla="*/ 0 h 369"/>
                <a:gd name="T82" fmla="*/ 255 w 319"/>
                <a:gd name="T83" fmla="*/ 0 h 369"/>
                <a:gd name="T84" fmla="*/ 280 w 319"/>
                <a:gd name="T85" fmla="*/ 0 h 369"/>
                <a:gd name="T86" fmla="*/ 293 w 319"/>
                <a:gd name="T87" fmla="*/ 0 h 369"/>
                <a:gd name="T88" fmla="*/ 319 w 319"/>
                <a:gd name="T89" fmla="*/ 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9" h="369">
                  <a:moveTo>
                    <a:pt x="319" y="0"/>
                  </a:moveTo>
                  <a:lnTo>
                    <a:pt x="319" y="76"/>
                  </a:lnTo>
                  <a:lnTo>
                    <a:pt x="319" y="165"/>
                  </a:lnTo>
                  <a:lnTo>
                    <a:pt x="319" y="254"/>
                  </a:lnTo>
                  <a:lnTo>
                    <a:pt x="319" y="343"/>
                  </a:lnTo>
                  <a:lnTo>
                    <a:pt x="293" y="343"/>
                  </a:lnTo>
                  <a:lnTo>
                    <a:pt x="280" y="356"/>
                  </a:lnTo>
                  <a:lnTo>
                    <a:pt x="255" y="356"/>
                  </a:lnTo>
                  <a:lnTo>
                    <a:pt x="242" y="369"/>
                  </a:lnTo>
                  <a:lnTo>
                    <a:pt x="229" y="369"/>
                  </a:lnTo>
                  <a:lnTo>
                    <a:pt x="204" y="369"/>
                  </a:lnTo>
                  <a:lnTo>
                    <a:pt x="191" y="369"/>
                  </a:lnTo>
                  <a:lnTo>
                    <a:pt x="166" y="369"/>
                  </a:lnTo>
                  <a:lnTo>
                    <a:pt x="153" y="369"/>
                  </a:lnTo>
                  <a:lnTo>
                    <a:pt x="128" y="369"/>
                  </a:lnTo>
                  <a:lnTo>
                    <a:pt x="115" y="369"/>
                  </a:lnTo>
                  <a:lnTo>
                    <a:pt x="102" y="369"/>
                  </a:lnTo>
                  <a:lnTo>
                    <a:pt x="77" y="356"/>
                  </a:lnTo>
                  <a:lnTo>
                    <a:pt x="64" y="356"/>
                  </a:lnTo>
                  <a:lnTo>
                    <a:pt x="38" y="356"/>
                  </a:lnTo>
                  <a:lnTo>
                    <a:pt x="26" y="343"/>
                  </a:lnTo>
                  <a:lnTo>
                    <a:pt x="13" y="305"/>
                  </a:lnTo>
                  <a:lnTo>
                    <a:pt x="0" y="254"/>
                  </a:lnTo>
                  <a:lnTo>
                    <a:pt x="0" y="216"/>
                  </a:lnTo>
                  <a:lnTo>
                    <a:pt x="0" y="178"/>
                  </a:lnTo>
                  <a:lnTo>
                    <a:pt x="0" y="140"/>
                  </a:lnTo>
                  <a:lnTo>
                    <a:pt x="13" y="101"/>
                  </a:lnTo>
                  <a:lnTo>
                    <a:pt x="13" y="76"/>
                  </a:lnTo>
                  <a:lnTo>
                    <a:pt x="26" y="38"/>
                  </a:lnTo>
                  <a:lnTo>
                    <a:pt x="38" y="25"/>
                  </a:lnTo>
                  <a:lnTo>
                    <a:pt x="64" y="12"/>
                  </a:lnTo>
                  <a:lnTo>
                    <a:pt x="77" y="12"/>
                  </a:lnTo>
                  <a:lnTo>
                    <a:pt x="102" y="12"/>
                  </a:lnTo>
                  <a:lnTo>
                    <a:pt x="115" y="0"/>
                  </a:lnTo>
                  <a:lnTo>
                    <a:pt x="128" y="0"/>
                  </a:lnTo>
                  <a:lnTo>
                    <a:pt x="153" y="0"/>
                  </a:lnTo>
                  <a:lnTo>
                    <a:pt x="166" y="0"/>
                  </a:lnTo>
                  <a:lnTo>
                    <a:pt x="191" y="0"/>
                  </a:lnTo>
                  <a:lnTo>
                    <a:pt x="204" y="0"/>
                  </a:lnTo>
                  <a:lnTo>
                    <a:pt x="217" y="0"/>
                  </a:lnTo>
                  <a:lnTo>
                    <a:pt x="242" y="0"/>
                  </a:lnTo>
                  <a:lnTo>
                    <a:pt x="255" y="0"/>
                  </a:lnTo>
                  <a:lnTo>
                    <a:pt x="280" y="0"/>
                  </a:lnTo>
                  <a:lnTo>
                    <a:pt x="293" y="0"/>
                  </a:lnTo>
                  <a:lnTo>
                    <a:pt x="319" y="0"/>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0" name="Freeform 128"/>
            <p:cNvSpPr>
              <a:spLocks/>
            </p:cNvSpPr>
            <p:nvPr/>
          </p:nvSpPr>
          <p:spPr bwMode="auto">
            <a:xfrm>
              <a:off x="12097" y="9120"/>
              <a:ext cx="306" cy="356"/>
            </a:xfrm>
            <a:custGeom>
              <a:avLst/>
              <a:gdLst>
                <a:gd name="T0" fmla="*/ 306 w 306"/>
                <a:gd name="T1" fmla="*/ 12 h 356"/>
                <a:gd name="T2" fmla="*/ 306 w 306"/>
                <a:gd name="T3" fmla="*/ 89 h 356"/>
                <a:gd name="T4" fmla="*/ 306 w 306"/>
                <a:gd name="T5" fmla="*/ 165 h 356"/>
                <a:gd name="T6" fmla="*/ 306 w 306"/>
                <a:gd name="T7" fmla="*/ 241 h 356"/>
                <a:gd name="T8" fmla="*/ 306 w 306"/>
                <a:gd name="T9" fmla="*/ 330 h 356"/>
                <a:gd name="T10" fmla="*/ 280 w 306"/>
                <a:gd name="T11" fmla="*/ 330 h 356"/>
                <a:gd name="T12" fmla="*/ 268 w 306"/>
                <a:gd name="T13" fmla="*/ 343 h 356"/>
                <a:gd name="T14" fmla="*/ 255 w 306"/>
                <a:gd name="T15" fmla="*/ 343 h 356"/>
                <a:gd name="T16" fmla="*/ 229 w 306"/>
                <a:gd name="T17" fmla="*/ 356 h 356"/>
                <a:gd name="T18" fmla="*/ 217 w 306"/>
                <a:gd name="T19" fmla="*/ 356 h 356"/>
                <a:gd name="T20" fmla="*/ 204 w 306"/>
                <a:gd name="T21" fmla="*/ 356 h 356"/>
                <a:gd name="T22" fmla="*/ 178 w 306"/>
                <a:gd name="T23" fmla="*/ 356 h 356"/>
                <a:gd name="T24" fmla="*/ 166 w 306"/>
                <a:gd name="T25" fmla="*/ 356 h 356"/>
                <a:gd name="T26" fmla="*/ 153 w 306"/>
                <a:gd name="T27" fmla="*/ 356 h 356"/>
                <a:gd name="T28" fmla="*/ 140 w 306"/>
                <a:gd name="T29" fmla="*/ 356 h 356"/>
                <a:gd name="T30" fmla="*/ 115 w 306"/>
                <a:gd name="T31" fmla="*/ 356 h 356"/>
                <a:gd name="T32" fmla="*/ 102 w 306"/>
                <a:gd name="T33" fmla="*/ 356 h 356"/>
                <a:gd name="T34" fmla="*/ 89 w 306"/>
                <a:gd name="T35" fmla="*/ 356 h 356"/>
                <a:gd name="T36" fmla="*/ 64 w 306"/>
                <a:gd name="T37" fmla="*/ 343 h 356"/>
                <a:gd name="T38" fmla="*/ 51 w 306"/>
                <a:gd name="T39" fmla="*/ 343 h 356"/>
                <a:gd name="T40" fmla="*/ 38 w 306"/>
                <a:gd name="T41" fmla="*/ 330 h 356"/>
                <a:gd name="T42" fmla="*/ 26 w 306"/>
                <a:gd name="T43" fmla="*/ 292 h 356"/>
                <a:gd name="T44" fmla="*/ 13 w 306"/>
                <a:gd name="T45" fmla="*/ 254 h 356"/>
                <a:gd name="T46" fmla="*/ 13 w 306"/>
                <a:gd name="T47" fmla="*/ 216 h 356"/>
                <a:gd name="T48" fmla="*/ 0 w 306"/>
                <a:gd name="T49" fmla="*/ 178 h 356"/>
                <a:gd name="T50" fmla="*/ 13 w 306"/>
                <a:gd name="T51" fmla="*/ 140 h 356"/>
                <a:gd name="T52" fmla="*/ 13 w 306"/>
                <a:gd name="T53" fmla="*/ 114 h 356"/>
                <a:gd name="T54" fmla="*/ 26 w 306"/>
                <a:gd name="T55" fmla="*/ 76 h 356"/>
                <a:gd name="T56" fmla="*/ 38 w 306"/>
                <a:gd name="T57" fmla="*/ 38 h 356"/>
                <a:gd name="T58" fmla="*/ 51 w 306"/>
                <a:gd name="T59" fmla="*/ 38 h 356"/>
                <a:gd name="T60" fmla="*/ 64 w 306"/>
                <a:gd name="T61" fmla="*/ 25 h 356"/>
                <a:gd name="T62" fmla="*/ 89 w 306"/>
                <a:gd name="T63" fmla="*/ 25 h 356"/>
                <a:gd name="T64" fmla="*/ 102 w 306"/>
                <a:gd name="T65" fmla="*/ 12 h 356"/>
                <a:gd name="T66" fmla="*/ 115 w 306"/>
                <a:gd name="T67" fmla="*/ 12 h 356"/>
                <a:gd name="T68" fmla="*/ 128 w 306"/>
                <a:gd name="T69" fmla="*/ 12 h 356"/>
                <a:gd name="T70" fmla="*/ 153 w 306"/>
                <a:gd name="T71" fmla="*/ 0 h 356"/>
                <a:gd name="T72" fmla="*/ 166 w 306"/>
                <a:gd name="T73" fmla="*/ 0 h 356"/>
                <a:gd name="T74" fmla="*/ 178 w 306"/>
                <a:gd name="T75" fmla="*/ 0 h 356"/>
                <a:gd name="T76" fmla="*/ 204 w 306"/>
                <a:gd name="T77" fmla="*/ 0 h 356"/>
                <a:gd name="T78" fmla="*/ 217 w 306"/>
                <a:gd name="T79" fmla="*/ 0 h 356"/>
                <a:gd name="T80" fmla="*/ 229 w 306"/>
                <a:gd name="T81" fmla="*/ 0 h 356"/>
                <a:gd name="T82" fmla="*/ 255 w 306"/>
                <a:gd name="T83" fmla="*/ 0 h 356"/>
                <a:gd name="T84" fmla="*/ 268 w 306"/>
                <a:gd name="T85" fmla="*/ 0 h 356"/>
                <a:gd name="T86" fmla="*/ 280 w 306"/>
                <a:gd name="T87" fmla="*/ 12 h 356"/>
                <a:gd name="T88" fmla="*/ 306 w 306"/>
                <a:gd name="T89" fmla="*/ 12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6" h="356">
                  <a:moveTo>
                    <a:pt x="306" y="12"/>
                  </a:moveTo>
                  <a:lnTo>
                    <a:pt x="306" y="89"/>
                  </a:lnTo>
                  <a:lnTo>
                    <a:pt x="306" y="165"/>
                  </a:lnTo>
                  <a:lnTo>
                    <a:pt x="306" y="241"/>
                  </a:lnTo>
                  <a:lnTo>
                    <a:pt x="306" y="330"/>
                  </a:lnTo>
                  <a:lnTo>
                    <a:pt x="280" y="330"/>
                  </a:lnTo>
                  <a:lnTo>
                    <a:pt x="268" y="343"/>
                  </a:lnTo>
                  <a:lnTo>
                    <a:pt x="255" y="343"/>
                  </a:lnTo>
                  <a:lnTo>
                    <a:pt x="229" y="356"/>
                  </a:lnTo>
                  <a:lnTo>
                    <a:pt x="217" y="356"/>
                  </a:lnTo>
                  <a:lnTo>
                    <a:pt x="204" y="356"/>
                  </a:lnTo>
                  <a:lnTo>
                    <a:pt x="178" y="356"/>
                  </a:lnTo>
                  <a:lnTo>
                    <a:pt x="166" y="356"/>
                  </a:lnTo>
                  <a:lnTo>
                    <a:pt x="153" y="356"/>
                  </a:lnTo>
                  <a:lnTo>
                    <a:pt x="140" y="356"/>
                  </a:lnTo>
                  <a:lnTo>
                    <a:pt x="115" y="356"/>
                  </a:lnTo>
                  <a:lnTo>
                    <a:pt x="102" y="356"/>
                  </a:lnTo>
                  <a:lnTo>
                    <a:pt x="89" y="356"/>
                  </a:lnTo>
                  <a:lnTo>
                    <a:pt x="64" y="343"/>
                  </a:lnTo>
                  <a:lnTo>
                    <a:pt x="51" y="343"/>
                  </a:lnTo>
                  <a:lnTo>
                    <a:pt x="38" y="330"/>
                  </a:lnTo>
                  <a:lnTo>
                    <a:pt x="26" y="292"/>
                  </a:lnTo>
                  <a:lnTo>
                    <a:pt x="13" y="254"/>
                  </a:lnTo>
                  <a:lnTo>
                    <a:pt x="13" y="216"/>
                  </a:lnTo>
                  <a:lnTo>
                    <a:pt x="0" y="178"/>
                  </a:lnTo>
                  <a:lnTo>
                    <a:pt x="13" y="140"/>
                  </a:lnTo>
                  <a:lnTo>
                    <a:pt x="13" y="114"/>
                  </a:lnTo>
                  <a:lnTo>
                    <a:pt x="26" y="76"/>
                  </a:lnTo>
                  <a:lnTo>
                    <a:pt x="38" y="38"/>
                  </a:lnTo>
                  <a:lnTo>
                    <a:pt x="51" y="38"/>
                  </a:lnTo>
                  <a:lnTo>
                    <a:pt x="64" y="25"/>
                  </a:lnTo>
                  <a:lnTo>
                    <a:pt x="89" y="25"/>
                  </a:lnTo>
                  <a:lnTo>
                    <a:pt x="102" y="12"/>
                  </a:lnTo>
                  <a:lnTo>
                    <a:pt x="115" y="12"/>
                  </a:lnTo>
                  <a:lnTo>
                    <a:pt x="128" y="12"/>
                  </a:lnTo>
                  <a:lnTo>
                    <a:pt x="153" y="0"/>
                  </a:lnTo>
                  <a:lnTo>
                    <a:pt x="166" y="0"/>
                  </a:lnTo>
                  <a:lnTo>
                    <a:pt x="178" y="0"/>
                  </a:lnTo>
                  <a:lnTo>
                    <a:pt x="204" y="0"/>
                  </a:lnTo>
                  <a:lnTo>
                    <a:pt x="217" y="0"/>
                  </a:lnTo>
                  <a:lnTo>
                    <a:pt x="229" y="0"/>
                  </a:lnTo>
                  <a:lnTo>
                    <a:pt x="255" y="0"/>
                  </a:lnTo>
                  <a:lnTo>
                    <a:pt x="268" y="0"/>
                  </a:lnTo>
                  <a:lnTo>
                    <a:pt x="280" y="12"/>
                  </a:lnTo>
                  <a:lnTo>
                    <a:pt x="306" y="12"/>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1" name="Freeform 129"/>
            <p:cNvSpPr>
              <a:spLocks/>
            </p:cNvSpPr>
            <p:nvPr/>
          </p:nvSpPr>
          <p:spPr bwMode="auto">
            <a:xfrm>
              <a:off x="12110" y="9132"/>
              <a:ext cx="293" cy="344"/>
            </a:xfrm>
            <a:custGeom>
              <a:avLst/>
              <a:gdLst>
                <a:gd name="T0" fmla="*/ 280 w 293"/>
                <a:gd name="T1" fmla="*/ 13 h 344"/>
                <a:gd name="T2" fmla="*/ 280 w 293"/>
                <a:gd name="T3" fmla="*/ 77 h 344"/>
                <a:gd name="T4" fmla="*/ 293 w 293"/>
                <a:gd name="T5" fmla="*/ 153 h 344"/>
                <a:gd name="T6" fmla="*/ 280 w 293"/>
                <a:gd name="T7" fmla="*/ 229 h 344"/>
                <a:gd name="T8" fmla="*/ 280 w 293"/>
                <a:gd name="T9" fmla="*/ 306 h 344"/>
                <a:gd name="T10" fmla="*/ 255 w 293"/>
                <a:gd name="T11" fmla="*/ 306 h 344"/>
                <a:gd name="T12" fmla="*/ 242 w 293"/>
                <a:gd name="T13" fmla="*/ 318 h 344"/>
                <a:gd name="T14" fmla="*/ 229 w 293"/>
                <a:gd name="T15" fmla="*/ 318 h 344"/>
                <a:gd name="T16" fmla="*/ 216 w 293"/>
                <a:gd name="T17" fmla="*/ 331 h 344"/>
                <a:gd name="T18" fmla="*/ 204 w 293"/>
                <a:gd name="T19" fmla="*/ 331 h 344"/>
                <a:gd name="T20" fmla="*/ 178 w 293"/>
                <a:gd name="T21" fmla="*/ 331 h 344"/>
                <a:gd name="T22" fmla="*/ 165 w 293"/>
                <a:gd name="T23" fmla="*/ 344 h 344"/>
                <a:gd name="T24" fmla="*/ 153 w 293"/>
                <a:gd name="T25" fmla="*/ 344 h 344"/>
                <a:gd name="T26" fmla="*/ 140 w 293"/>
                <a:gd name="T27" fmla="*/ 344 h 344"/>
                <a:gd name="T28" fmla="*/ 127 w 293"/>
                <a:gd name="T29" fmla="*/ 344 h 344"/>
                <a:gd name="T30" fmla="*/ 102 w 293"/>
                <a:gd name="T31" fmla="*/ 331 h 344"/>
                <a:gd name="T32" fmla="*/ 89 w 293"/>
                <a:gd name="T33" fmla="*/ 331 h 344"/>
                <a:gd name="T34" fmla="*/ 76 w 293"/>
                <a:gd name="T35" fmla="*/ 331 h 344"/>
                <a:gd name="T36" fmla="*/ 64 w 293"/>
                <a:gd name="T37" fmla="*/ 318 h 344"/>
                <a:gd name="T38" fmla="*/ 38 w 293"/>
                <a:gd name="T39" fmla="*/ 318 h 344"/>
                <a:gd name="T40" fmla="*/ 25 w 293"/>
                <a:gd name="T41" fmla="*/ 306 h 344"/>
                <a:gd name="T42" fmla="*/ 13 w 293"/>
                <a:gd name="T43" fmla="*/ 268 h 344"/>
                <a:gd name="T44" fmla="*/ 0 w 293"/>
                <a:gd name="T45" fmla="*/ 229 h 344"/>
                <a:gd name="T46" fmla="*/ 0 w 293"/>
                <a:gd name="T47" fmla="*/ 191 h 344"/>
                <a:gd name="T48" fmla="*/ 0 w 293"/>
                <a:gd name="T49" fmla="*/ 166 h 344"/>
                <a:gd name="T50" fmla="*/ 0 w 293"/>
                <a:gd name="T51" fmla="*/ 128 h 344"/>
                <a:gd name="T52" fmla="*/ 13 w 293"/>
                <a:gd name="T53" fmla="*/ 102 h 344"/>
                <a:gd name="T54" fmla="*/ 13 w 293"/>
                <a:gd name="T55" fmla="*/ 64 h 344"/>
                <a:gd name="T56" fmla="*/ 25 w 293"/>
                <a:gd name="T57" fmla="*/ 39 h 344"/>
                <a:gd name="T58" fmla="*/ 38 w 293"/>
                <a:gd name="T59" fmla="*/ 26 h 344"/>
                <a:gd name="T60" fmla="*/ 64 w 293"/>
                <a:gd name="T61" fmla="*/ 26 h 344"/>
                <a:gd name="T62" fmla="*/ 76 w 293"/>
                <a:gd name="T63" fmla="*/ 13 h 344"/>
                <a:gd name="T64" fmla="*/ 89 w 293"/>
                <a:gd name="T65" fmla="*/ 13 h 344"/>
                <a:gd name="T66" fmla="*/ 102 w 293"/>
                <a:gd name="T67" fmla="*/ 0 h 344"/>
                <a:gd name="T68" fmla="*/ 115 w 293"/>
                <a:gd name="T69" fmla="*/ 0 h 344"/>
                <a:gd name="T70" fmla="*/ 140 w 293"/>
                <a:gd name="T71" fmla="*/ 0 h 344"/>
                <a:gd name="T72" fmla="*/ 153 w 293"/>
                <a:gd name="T73" fmla="*/ 0 h 344"/>
                <a:gd name="T74" fmla="*/ 165 w 293"/>
                <a:gd name="T75" fmla="*/ 0 h 344"/>
                <a:gd name="T76" fmla="*/ 178 w 293"/>
                <a:gd name="T77" fmla="*/ 0 h 344"/>
                <a:gd name="T78" fmla="*/ 204 w 293"/>
                <a:gd name="T79" fmla="*/ 0 h 344"/>
                <a:gd name="T80" fmla="*/ 216 w 293"/>
                <a:gd name="T81" fmla="*/ 0 h 344"/>
                <a:gd name="T82" fmla="*/ 229 w 293"/>
                <a:gd name="T83" fmla="*/ 0 h 344"/>
                <a:gd name="T84" fmla="*/ 242 w 293"/>
                <a:gd name="T85" fmla="*/ 0 h 344"/>
                <a:gd name="T86" fmla="*/ 255 w 293"/>
                <a:gd name="T87" fmla="*/ 0 h 344"/>
                <a:gd name="T88" fmla="*/ 280 w 293"/>
                <a:gd name="T89" fmla="*/ 13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344">
                  <a:moveTo>
                    <a:pt x="280" y="13"/>
                  </a:moveTo>
                  <a:lnTo>
                    <a:pt x="280" y="77"/>
                  </a:lnTo>
                  <a:lnTo>
                    <a:pt x="293" y="153"/>
                  </a:lnTo>
                  <a:lnTo>
                    <a:pt x="280" y="229"/>
                  </a:lnTo>
                  <a:lnTo>
                    <a:pt x="280" y="306"/>
                  </a:lnTo>
                  <a:lnTo>
                    <a:pt x="255" y="306"/>
                  </a:lnTo>
                  <a:lnTo>
                    <a:pt x="242" y="318"/>
                  </a:lnTo>
                  <a:lnTo>
                    <a:pt x="229" y="318"/>
                  </a:lnTo>
                  <a:lnTo>
                    <a:pt x="216" y="331"/>
                  </a:lnTo>
                  <a:lnTo>
                    <a:pt x="204" y="331"/>
                  </a:lnTo>
                  <a:lnTo>
                    <a:pt x="178" y="331"/>
                  </a:lnTo>
                  <a:lnTo>
                    <a:pt x="165" y="344"/>
                  </a:lnTo>
                  <a:lnTo>
                    <a:pt x="153" y="344"/>
                  </a:lnTo>
                  <a:lnTo>
                    <a:pt x="140" y="344"/>
                  </a:lnTo>
                  <a:lnTo>
                    <a:pt x="127" y="344"/>
                  </a:lnTo>
                  <a:lnTo>
                    <a:pt x="102" y="331"/>
                  </a:lnTo>
                  <a:lnTo>
                    <a:pt x="89" y="331"/>
                  </a:lnTo>
                  <a:lnTo>
                    <a:pt x="76" y="331"/>
                  </a:lnTo>
                  <a:lnTo>
                    <a:pt x="64" y="318"/>
                  </a:lnTo>
                  <a:lnTo>
                    <a:pt x="38" y="318"/>
                  </a:lnTo>
                  <a:lnTo>
                    <a:pt x="25" y="306"/>
                  </a:lnTo>
                  <a:lnTo>
                    <a:pt x="13" y="268"/>
                  </a:lnTo>
                  <a:lnTo>
                    <a:pt x="0" y="229"/>
                  </a:lnTo>
                  <a:lnTo>
                    <a:pt x="0" y="191"/>
                  </a:lnTo>
                  <a:lnTo>
                    <a:pt x="0" y="166"/>
                  </a:lnTo>
                  <a:lnTo>
                    <a:pt x="0" y="128"/>
                  </a:lnTo>
                  <a:lnTo>
                    <a:pt x="13" y="102"/>
                  </a:lnTo>
                  <a:lnTo>
                    <a:pt x="13" y="64"/>
                  </a:lnTo>
                  <a:lnTo>
                    <a:pt x="25" y="39"/>
                  </a:lnTo>
                  <a:lnTo>
                    <a:pt x="38" y="26"/>
                  </a:lnTo>
                  <a:lnTo>
                    <a:pt x="64" y="26"/>
                  </a:lnTo>
                  <a:lnTo>
                    <a:pt x="76" y="13"/>
                  </a:lnTo>
                  <a:lnTo>
                    <a:pt x="89" y="13"/>
                  </a:lnTo>
                  <a:lnTo>
                    <a:pt x="102" y="0"/>
                  </a:lnTo>
                  <a:lnTo>
                    <a:pt x="115" y="0"/>
                  </a:lnTo>
                  <a:lnTo>
                    <a:pt x="140" y="0"/>
                  </a:lnTo>
                  <a:lnTo>
                    <a:pt x="153" y="0"/>
                  </a:lnTo>
                  <a:lnTo>
                    <a:pt x="165" y="0"/>
                  </a:lnTo>
                  <a:lnTo>
                    <a:pt x="178" y="0"/>
                  </a:lnTo>
                  <a:lnTo>
                    <a:pt x="204" y="0"/>
                  </a:lnTo>
                  <a:lnTo>
                    <a:pt x="216" y="0"/>
                  </a:lnTo>
                  <a:lnTo>
                    <a:pt x="229" y="0"/>
                  </a:lnTo>
                  <a:lnTo>
                    <a:pt x="242" y="0"/>
                  </a:lnTo>
                  <a:lnTo>
                    <a:pt x="255" y="0"/>
                  </a:lnTo>
                  <a:lnTo>
                    <a:pt x="280" y="13"/>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2" name="Freeform 130"/>
            <p:cNvSpPr>
              <a:spLocks/>
            </p:cNvSpPr>
            <p:nvPr/>
          </p:nvSpPr>
          <p:spPr bwMode="auto">
            <a:xfrm>
              <a:off x="12110" y="9132"/>
              <a:ext cx="280" cy="331"/>
            </a:xfrm>
            <a:custGeom>
              <a:avLst/>
              <a:gdLst>
                <a:gd name="T0" fmla="*/ 267 w 280"/>
                <a:gd name="T1" fmla="*/ 13 h 331"/>
                <a:gd name="T2" fmla="*/ 267 w 280"/>
                <a:gd name="T3" fmla="*/ 89 h 331"/>
                <a:gd name="T4" fmla="*/ 280 w 280"/>
                <a:gd name="T5" fmla="*/ 153 h 331"/>
                <a:gd name="T6" fmla="*/ 280 w 280"/>
                <a:gd name="T7" fmla="*/ 217 h 331"/>
                <a:gd name="T8" fmla="*/ 267 w 280"/>
                <a:gd name="T9" fmla="*/ 293 h 331"/>
                <a:gd name="T10" fmla="*/ 255 w 280"/>
                <a:gd name="T11" fmla="*/ 293 h 331"/>
                <a:gd name="T12" fmla="*/ 242 w 280"/>
                <a:gd name="T13" fmla="*/ 306 h 331"/>
                <a:gd name="T14" fmla="*/ 216 w 280"/>
                <a:gd name="T15" fmla="*/ 306 h 331"/>
                <a:gd name="T16" fmla="*/ 204 w 280"/>
                <a:gd name="T17" fmla="*/ 318 h 331"/>
                <a:gd name="T18" fmla="*/ 191 w 280"/>
                <a:gd name="T19" fmla="*/ 318 h 331"/>
                <a:gd name="T20" fmla="*/ 178 w 280"/>
                <a:gd name="T21" fmla="*/ 331 h 331"/>
                <a:gd name="T22" fmla="*/ 165 w 280"/>
                <a:gd name="T23" fmla="*/ 331 h 331"/>
                <a:gd name="T24" fmla="*/ 153 w 280"/>
                <a:gd name="T25" fmla="*/ 331 h 331"/>
                <a:gd name="T26" fmla="*/ 140 w 280"/>
                <a:gd name="T27" fmla="*/ 331 h 331"/>
                <a:gd name="T28" fmla="*/ 127 w 280"/>
                <a:gd name="T29" fmla="*/ 331 h 331"/>
                <a:gd name="T30" fmla="*/ 102 w 280"/>
                <a:gd name="T31" fmla="*/ 331 h 331"/>
                <a:gd name="T32" fmla="*/ 89 w 280"/>
                <a:gd name="T33" fmla="*/ 318 h 331"/>
                <a:gd name="T34" fmla="*/ 76 w 280"/>
                <a:gd name="T35" fmla="*/ 318 h 331"/>
                <a:gd name="T36" fmla="*/ 64 w 280"/>
                <a:gd name="T37" fmla="*/ 306 h 331"/>
                <a:gd name="T38" fmla="*/ 51 w 280"/>
                <a:gd name="T39" fmla="*/ 306 h 331"/>
                <a:gd name="T40" fmla="*/ 38 w 280"/>
                <a:gd name="T41" fmla="*/ 293 h 331"/>
                <a:gd name="T42" fmla="*/ 25 w 280"/>
                <a:gd name="T43" fmla="*/ 255 h 331"/>
                <a:gd name="T44" fmla="*/ 13 w 280"/>
                <a:gd name="T45" fmla="*/ 229 h 331"/>
                <a:gd name="T46" fmla="*/ 0 w 280"/>
                <a:gd name="T47" fmla="*/ 191 h 331"/>
                <a:gd name="T48" fmla="*/ 0 w 280"/>
                <a:gd name="T49" fmla="*/ 166 h 331"/>
                <a:gd name="T50" fmla="*/ 13 w 280"/>
                <a:gd name="T51" fmla="*/ 128 h 331"/>
                <a:gd name="T52" fmla="*/ 13 w 280"/>
                <a:gd name="T53" fmla="*/ 102 h 331"/>
                <a:gd name="T54" fmla="*/ 25 w 280"/>
                <a:gd name="T55" fmla="*/ 77 h 331"/>
                <a:gd name="T56" fmla="*/ 38 w 280"/>
                <a:gd name="T57" fmla="*/ 51 h 331"/>
                <a:gd name="T58" fmla="*/ 51 w 280"/>
                <a:gd name="T59" fmla="*/ 39 h 331"/>
                <a:gd name="T60" fmla="*/ 64 w 280"/>
                <a:gd name="T61" fmla="*/ 26 h 331"/>
                <a:gd name="T62" fmla="*/ 76 w 280"/>
                <a:gd name="T63" fmla="*/ 26 h 331"/>
                <a:gd name="T64" fmla="*/ 89 w 280"/>
                <a:gd name="T65" fmla="*/ 13 h 331"/>
                <a:gd name="T66" fmla="*/ 102 w 280"/>
                <a:gd name="T67" fmla="*/ 13 h 331"/>
                <a:gd name="T68" fmla="*/ 127 w 280"/>
                <a:gd name="T69" fmla="*/ 13 h 331"/>
                <a:gd name="T70" fmla="*/ 140 w 280"/>
                <a:gd name="T71" fmla="*/ 0 h 331"/>
                <a:gd name="T72" fmla="*/ 153 w 280"/>
                <a:gd name="T73" fmla="*/ 0 h 331"/>
                <a:gd name="T74" fmla="*/ 165 w 280"/>
                <a:gd name="T75" fmla="*/ 0 h 331"/>
                <a:gd name="T76" fmla="*/ 178 w 280"/>
                <a:gd name="T77" fmla="*/ 0 h 331"/>
                <a:gd name="T78" fmla="*/ 191 w 280"/>
                <a:gd name="T79" fmla="*/ 0 h 331"/>
                <a:gd name="T80" fmla="*/ 204 w 280"/>
                <a:gd name="T81" fmla="*/ 13 h 331"/>
                <a:gd name="T82" fmla="*/ 216 w 280"/>
                <a:gd name="T83" fmla="*/ 13 h 331"/>
                <a:gd name="T84" fmla="*/ 229 w 280"/>
                <a:gd name="T85" fmla="*/ 13 h 331"/>
                <a:gd name="T86" fmla="*/ 255 w 280"/>
                <a:gd name="T87" fmla="*/ 13 h 331"/>
                <a:gd name="T88" fmla="*/ 267 w 280"/>
                <a:gd name="T89" fmla="*/ 13 h 3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0" h="331">
                  <a:moveTo>
                    <a:pt x="267" y="13"/>
                  </a:moveTo>
                  <a:lnTo>
                    <a:pt x="267" y="89"/>
                  </a:lnTo>
                  <a:lnTo>
                    <a:pt x="280" y="153"/>
                  </a:lnTo>
                  <a:lnTo>
                    <a:pt x="280" y="217"/>
                  </a:lnTo>
                  <a:lnTo>
                    <a:pt x="267" y="293"/>
                  </a:lnTo>
                  <a:lnTo>
                    <a:pt x="255" y="293"/>
                  </a:lnTo>
                  <a:lnTo>
                    <a:pt x="242" y="306"/>
                  </a:lnTo>
                  <a:lnTo>
                    <a:pt x="216" y="306"/>
                  </a:lnTo>
                  <a:lnTo>
                    <a:pt x="204" y="318"/>
                  </a:lnTo>
                  <a:lnTo>
                    <a:pt x="191" y="318"/>
                  </a:lnTo>
                  <a:lnTo>
                    <a:pt x="178" y="331"/>
                  </a:lnTo>
                  <a:lnTo>
                    <a:pt x="165" y="331"/>
                  </a:lnTo>
                  <a:lnTo>
                    <a:pt x="153" y="331"/>
                  </a:lnTo>
                  <a:lnTo>
                    <a:pt x="140" y="331"/>
                  </a:lnTo>
                  <a:lnTo>
                    <a:pt x="127" y="331"/>
                  </a:lnTo>
                  <a:lnTo>
                    <a:pt x="102" y="331"/>
                  </a:lnTo>
                  <a:lnTo>
                    <a:pt x="89" y="318"/>
                  </a:lnTo>
                  <a:lnTo>
                    <a:pt x="76" y="318"/>
                  </a:lnTo>
                  <a:lnTo>
                    <a:pt x="64" y="306"/>
                  </a:lnTo>
                  <a:lnTo>
                    <a:pt x="51" y="306"/>
                  </a:lnTo>
                  <a:lnTo>
                    <a:pt x="38" y="293"/>
                  </a:lnTo>
                  <a:lnTo>
                    <a:pt x="25" y="255"/>
                  </a:lnTo>
                  <a:lnTo>
                    <a:pt x="13" y="229"/>
                  </a:lnTo>
                  <a:lnTo>
                    <a:pt x="0" y="191"/>
                  </a:lnTo>
                  <a:lnTo>
                    <a:pt x="0" y="166"/>
                  </a:lnTo>
                  <a:lnTo>
                    <a:pt x="13" y="128"/>
                  </a:lnTo>
                  <a:lnTo>
                    <a:pt x="13" y="102"/>
                  </a:lnTo>
                  <a:lnTo>
                    <a:pt x="25" y="77"/>
                  </a:lnTo>
                  <a:lnTo>
                    <a:pt x="38" y="51"/>
                  </a:lnTo>
                  <a:lnTo>
                    <a:pt x="51" y="39"/>
                  </a:lnTo>
                  <a:lnTo>
                    <a:pt x="64" y="26"/>
                  </a:lnTo>
                  <a:lnTo>
                    <a:pt x="76" y="26"/>
                  </a:lnTo>
                  <a:lnTo>
                    <a:pt x="89" y="13"/>
                  </a:lnTo>
                  <a:lnTo>
                    <a:pt x="102" y="13"/>
                  </a:lnTo>
                  <a:lnTo>
                    <a:pt x="127" y="13"/>
                  </a:lnTo>
                  <a:lnTo>
                    <a:pt x="140" y="0"/>
                  </a:lnTo>
                  <a:lnTo>
                    <a:pt x="153" y="0"/>
                  </a:lnTo>
                  <a:lnTo>
                    <a:pt x="165" y="0"/>
                  </a:lnTo>
                  <a:lnTo>
                    <a:pt x="178" y="0"/>
                  </a:lnTo>
                  <a:lnTo>
                    <a:pt x="191" y="0"/>
                  </a:lnTo>
                  <a:lnTo>
                    <a:pt x="204" y="13"/>
                  </a:lnTo>
                  <a:lnTo>
                    <a:pt x="216" y="13"/>
                  </a:lnTo>
                  <a:lnTo>
                    <a:pt x="229" y="13"/>
                  </a:lnTo>
                  <a:lnTo>
                    <a:pt x="255" y="13"/>
                  </a:lnTo>
                  <a:lnTo>
                    <a:pt x="267" y="13"/>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 name="Freeform 131"/>
            <p:cNvSpPr>
              <a:spLocks/>
            </p:cNvSpPr>
            <p:nvPr/>
          </p:nvSpPr>
          <p:spPr bwMode="auto">
            <a:xfrm>
              <a:off x="12123" y="9145"/>
              <a:ext cx="254" cy="305"/>
            </a:xfrm>
            <a:custGeom>
              <a:avLst/>
              <a:gdLst>
                <a:gd name="T0" fmla="*/ 242 w 254"/>
                <a:gd name="T1" fmla="*/ 13 h 305"/>
                <a:gd name="T2" fmla="*/ 242 w 254"/>
                <a:gd name="T3" fmla="*/ 51 h 305"/>
                <a:gd name="T4" fmla="*/ 254 w 254"/>
                <a:gd name="T5" fmla="*/ 76 h 305"/>
                <a:gd name="T6" fmla="*/ 254 w 254"/>
                <a:gd name="T7" fmla="*/ 102 h 305"/>
                <a:gd name="T8" fmla="*/ 254 w 254"/>
                <a:gd name="T9" fmla="*/ 140 h 305"/>
                <a:gd name="T10" fmla="*/ 254 w 254"/>
                <a:gd name="T11" fmla="*/ 165 h 305"/>
                <a:gd name="T12" fmla="*/ 254 w 254"/>
                <a:gd name="T13" fmla="*/ 204 h 305"/>
                <a:gd name="T14" fmla="*/ 242 w 254"/>
                <a:gd name="T15" fmla="*/ 229 h 305"/>
                <a:gd name="T16" fmla="*/ 242 w 254"/>
                <a:gd name="T17" fmla="*/ 267 h 305"/>
                <a:gd name="T18" fmla="*/ 229 w 254"/>
                <a:gd name="T19" fmla="*/ 267 h 305"/>
                <a:gd name="T20" fmla="*/ 216 w 254"/>
                <a:gd name="T21" fmla="*/ 280 h 305"/>
                <a:gd name="T22" fmla="*/ 203 w 254"/>
                <a:gd name="T23" fmla="*/ 293 h 305"/>
                <a:gd name="T24" fmla="*/ 191 w 254"/>
                <a:gd name="T25" fmla="*/ 293 h 305"/>
                <a:gd name="T26" fmla="*/ 178 w 254"/>
                <a:gd name="T27" fmla="*/ 293 h 305"/>
                <a:gd name="T28" fmla="*/ 165 w 254"/>
                <a:gd name="T29" fmla="*/ 305 h 305"/>
                <a:gd name="T30" fmla="*/ 152 w 254"/>
                <a:gd name="T31" fmla="*/ 305 h 305"/>
                <a:gd name="T32" fmla="*/ 140 w 254"/>
                <a:gd name="T33" fmla="*/ 305 h 305"/>
                <a:gd name="T34" fmla="*/ 127 w 254"/>
                <a:gd name="T35" fmla="*/ 305 h 305"/>
                <a:gd name="T36" fmla="*/ 114 w 254"/>
                <a:gd name="T37" fmla="*/ 305 h 305"/>
                <a:gd name="T38" fmla="*/ 102 w 254"/>
                <a:gd name="T39" fmla="*/ 305 h 305"/>
                <a:gd name="T40" fmla="*/ 89 w 254"/>
                <a:gd name="T41" fmla="*/ 305 h 305"/>
                <a:gd name="T42" fmla="*/ 76 w 254"/>
                <a:gd name="T43" fmla="*/ 293 h 305"/>
                <a:gd name="T44" fmla="*/ 63 w 254"/>
                <a:gd name="T45" fmla="*/ 280 h 305"/>
                <a:gd name="T46" fmla="*/ 51 w 254"/>
                <a:gd name="T47" fmla="*/ 280 h 305"/>
                <a:gd name="T48" fmla="*/ 38 w 254"/>
                <a:gd name="T49" fmla="*/ 267 h 305"/>
                <a:gd name="T50" fmla="*/ 12 w 254"/>
                <a:gd name="T51" fmla="*/ 229 h 305"/>
                <a:gd name="T52" fmla="*/ 0 w 254"/>
                <a:gd name="T53" fmla="*/ 204 h 305"/>
                <a:gd name="T54" fmla="*/ 0 w 254"/>
                <a:gd name="T55" fmla="*/ 178 h 305"/>
                <a:gd name="T56" fmla="*/ 0 w 254"/>
                <a:gd name="T57" fmla="*/ 140 h 305"/>
                <a:gd name="T58" fmla="*/ 0 w 254"/>
                <a:gd name="T59" fmla="*/ 115 h 305"/>
                <a:gd name="T60" fmla="*/ 12 w 254"/>
                <a:gd name="T61" fmla="*/ 89 h 305"/>
                <a:gd name="T62" fmla="*/ 12 w 254"/>
                <a:gd name="T63" fmla="*/ 64 h 305"/>
                <a:gd name="T64" fmla="*/ 38 w 254"/>
                <a:gd name="T65" fmla="*/ 38 h 305"/>
                <a:gd name="T66" fmla="*/ 51 w 254"/>
                <a:gd name="T67" fmla="*/ 26 h 305"/>
                <a:gd name="T68" fmla="*/ 63 w 254"/>
                <a:gd name="T69" fmla="*/ 26 h 305"/>
                <a:gd name="T70" fmla="*/ 76 w 254"/>
                <a:gd name="T71" fmla="*/ 13 h 305"/>
                <a:gd name="T72" fmla="*/ 89 w 254"/>
                <a:gd name="T73" fmla="*/ 13 h 305"/>
                <a:gd name="T74" fmla="*/ 102 w 254"/>
                <a:gd name="T75" fmla="*/ 0 h 305"/>
                <a:gd name="T76" fmla="*/ 114 w 254"/>
                <a:gd name="T77" fmla="*/ 0 h 305"/>
                <a:gd name="T78" fmla="*/ 127 w 254"/>
                <a:gd name="T79" fmla="*/ 0 h 305"/>
                <a:gd name="T80" fmla="*/ 140 w 254"/>
                <a:gd name="T81" fmla="*/ 0 h 305"/>
                <a:gd name="T82" fmla="*/ 152 w 254"/>
                <a:gd name="T83" fmla="*/ 0 h 305"/>
                <a:gd name="T84" fmla="*/ 165 w 254"/>
                <a:gd name="T85" fmla="*/ 0 h 305"/>
                <a:gd name="T86" fmla="*/ 178 w 254"/>
                <a:gd name="T87" fmla="*/ 0 h 305"/>
                <a:gd name="T88" fmla="*/ 191 w 254"/>
                <a:gd name="T89" fmla="*/ 0 h 305"/>
                <a:gd name="T90" fmla="*/ 203 w 254"/>
                <a:gd name="T91" fmla="*/ 13 h 305"/>
                <a:gd name="T92" fmla="*/ 216 w 254"/>
                <a:gd name="T93" fmla="*/ 13 h 305"/>
                <a:gd name="T94" fmla="*/ 229 w 254"/>
                <a:gd name="T95" fmla="*/ 13 h 305"/>
                <a:gd name="T96" fmla="*/ 242 w 254"/>
                <a:gd name="T97" fmla="*/ 13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305">
                  <a:moveTo>
                    <a:pt x="242" y="13"/>
                  </a:moveTo>
                  <a:lnTo>
                    <a:pt x="242" y="51"/>
                  </a:lnTo>
                  <a:lnTo>
                    <a:pt x="254" y="76"/>
                  </a:lnTo>
                  <a:lnTo>
                    <a:pt x="254" y="102"/>
                  </a:lnTo>
                  <a:lnTo>
                    <a:pt x="254" y="140"/>
                  </a:lnTo>
                  <a:lnTo>
                    <a:pt x="254" y="165"/>
                  </a:lnTo>
                  <a:lnTo>
                    <a:pt x="254" y="204"/>
                  </a:lnTo>
                  <a:lnTo>
                    <a:pt x="242" y="229"/>
                  </a:lnTo>
                  <a:lnTo>
                    <a:pt x="242" y="267"/>
                  </a:lnTo>
                  <a:lnTo>
                    <a:pt x="229" y="267"/>
                  </a:lnTo>
                  <a:lnTo>
                    <a:pt x="216" y="280"/>
                  </a:lnTo>
                  <a:lnTo>
                    <a:pt x="203" y="293"/>
                  </a:lnTo>
                  <a:lnTo>
                    <a:pt x="191" y="293"/>
                  </a:lnTo>
                  <a:lnTo>
                    <a:pt x="178" y="293"/>
                  </a:lnTo>
                  <a:lnTo>
                    <a:pt x="165" y="305"/>
                  </a:lnTo>
                  <a:lnTo>
                    <a:pt x="152" y="305"/>
                  </a:lnTo>
                  <a:lnTo>
                    <a:pt x="140" y="305"/>
                  </a:lnTo>
                  <a:lnTo>
                    <a:pt x="127" y="305"/>
                  </a:lnTo>
                  <a:lnTo>
                    <a:pt x="114" y="305"/>
                  </a:lnTo>
                  <a:lnTo>
                    <a:pt x="102" y="305"/>
                  </a:lnTo>
                  <a:lnTo>
                    <a:pt x="89" y="305"/>
                  </a:lnTo>
                  <a:lnTo>
                    <a:pt x="76" y="293"/>
                  </a:lnTo>
                  <a:lnTo>
                    <a:pt x="63" y="280"/>
                  </a:lnTo>
                  <a:lnTo>
                    <a:pt x="51" y="280"/>
                  </a:lnTo>
                  <a:lnTo>
                    <a:pt x="38" y="267"/>
                  </a:lnTo>
                  <a:lnTo>
                    <a:pt x="12" y="229"/>
                  </a:lnTo>
                  <a:lnTo>
                    <a:pt x="0" y="204"/>
                  </a:lnTo>
                  <a:lnTo>
                    <a:pt x="0" y="178"/>
                  </a:lnTo>
                  <a:lnTo>
                    <a:pt x="0" y="140"/>
                  </a:lnTo>
                  <a:lnTo>
                    <a:pt x="0" y="115"/>
                  </a:lnTo>
                  <a:lnTo>
                    <a:pt x="12" y="89"/>
                  </a:lnTo>
                  <a:lnTo>
                    <a:pt x="12" y="64"/>
                  </a:lnTo>
                  <a:lnTo>
                    <a:pt x="38" y="38"/>
                  </a:lnTo>
                  <a:lnTo>
                    <a:pt x="51" y="26"/>
                  </a:lnTo>
                  <a:lnTo>
                    <a:pt x="63" y="26"/>
                  </a:lnTo>
                  <a:lnTo>
                    <a:pt x="76" y="13"/>
                  </a:lnTo>
                  <a:lnTo>
                    <a:pt x="89" y="13"/>
                  </a:lnTo>
                  <a:lnTo>
                    <a:pt x="102" y="0"/>
                  </a:lnTo>
                  <a:lnTo>
                    <a:pt x="114" y="0"/>
                  </a:lnTo>
                  <a:lnTo>
                    <a:pt x="127" y="0"/>
                  </a:lnTo>
                  <a:lnTo>
                    <a:pt x="140" y="0"/>
                  </a:lnTo>
                  <a:lnTo>
                    <a:pt x="152" y="0"/>
                  </a:lnTo>
                  <a:lnTo>
                    <a:pt x="165" y="0"/>
                  </a:lnTo>
                  <a:lnTo>
                    <a:pt x="178" y="0"/>
                  </a:lnTo>
                  <a:lnTo>
                    <a:pt x="191" y="0"/>
                  </a:lnTo>
                  <a:lnTo>
                    <a:pt x="203" y="13"/>
                  </a:lnTo>
                  <a:lnTo>
                    <a:pt x="216" y="13"/>
                  </a:lnTo>
                  <a:lnTo>
                    <a:pt x="229" y="13"/>
                  </a:lnTo>
                  <a:lnTo>
                    <a:pt x="242" y="13"/>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Freeform 132"/>
            <p:cNvSpPr>
              <a:spLocks/>
            </p:cNvSpPr>
            <p:nvPr/>
          </p:nvSpPr>
          <p:spPr bwMode="auto">
            <a:xfrm>
              <a:off x="12123" y="9145"/>
              <a:ext cx="242" cy="293"/>
            </a:xfrm>
            <a:custGeom>
              <a:avLst/>
              <a:gdLst>
                <a:gd name="T0" fmla="*/ 229 w 242"/>
                <a:gd name="T1" fmla="*/ 26 h 293"/>
                <a:gd name="T2" fmla="*/ 229 w 242"/>
                <a:gd name="T3" fmla="*/ 51 h 293"/>
                <a:gd name="T4" fmla="*/ 242 w 242"/>
                <a:gd name="T5" fmla="*/ 76 h 293"/>
                <a:gd name="T6" fmla="*/ 242 w 242"/>
                <a:gd name="T7" fmla="*/ 115 h 293"/>
                <a:gd name="T8" fmla="*/ 242 w 242"/>
                <a:gd name="T9" fmla="*/ 140 h 293"/>
                <a:gd name="T10" fmla="*/ 242 w 242"/>
                <a:gd name="T11" fmla="*/ 165 h 293"/>
                <a:gd name="T12" fmla="*/ 242 w 242"/>
                <a:gd name="T13" fmla="*/ 191 h 293"/>
                <a:gd name="T14" fmla="*/ 229 w 242"/>
                <a:gd name="T15" fmla="*/ 216 h 293"/>
                <a:gd name="T16" fmla="*/ 229 w 242"/>
                <a:gd name="T17" fmla="*/ 255 h 293"/>
                <a:gd name="T18" fmla="*/ 216 w 242"/>
                <a:gd name="T19" fmla="*/ 255 h 293"/>
                <a:gd name="T20" fmla="*/ 203 w 242"/>
                <a:gd name="T21" fmla="*/ 267 h 293"/>
                <a:gd name="T22" fmla="*/ 191 w 242"/>
                <a:gd name="T23" fmla="*/ 280 h 293"/>
                <a:gd name="T24" fmla="*/ 178 w 242"/>
                <a:gd name="T25" fmla="*/ 280 h 293"/>
                <a:gd name="T26" fmla="*/ 165 w 242"/>
                <a:gd name="T27" fmla="*/ 293 h 293"/>
                <a:gd name="T28" fmla="*/ 152 w 242"/>
                <a:gd name="T29" fmla="*/ 293 h 293"/>
                <a:gd name="T30" fmla="*/ 140 w 242"/>
                <a:gd name="T31" fmla="*/ 293 h 293"/>
                <a:gd name="T32" fmla="*/ 140 w 242"/>
                <a:gd name="T33" fmla="*/ 293 h 293"/>
                <a:gd name="T34" fmla="*/ 127 w 242"/>
                <a:gd name="T35" fmla="*/ 293 h 293"/>
                <a:gd name="T36" fmla="*/ 114 w 242"/>
                <a:gd name="T37" fmla="*/ 293 h 293"/>
                <a:gd name="T38" fmla="*/ 102 w 242"/>
                <a:gd name="T39" fmla="*/ 293 h 293"/>
                <a:gd name="T40" fmla="*/ 89 w 242"/>
                <a:gd name="T41" fmla="*/ 293 h 293"/>
                <a:gd name="T42" fmla="*/ 76 w 242"/>
                <a:gd name="T43" fmla="*/ 280 h 293"/>
                <a:gd name="T44" fmla="*/ 63 w 242"/>
                <a:gd name="T45" fmla="*/ 280 h 293"/>
                <a:gd name="T46" fmla="*/ 51 w 242"/>
                <a:gd name="T47" fmla="*/ 267 h 293"/>
                <a:gd name="T48" fmla="*/ 38 w 242"/>
                <a:gd name="T49" fmla="*/ 255 h 293"/>
                <a:gd name="T50" fmla="*/ 25 w 242"/>
                <a:gd name="T51" fmla="*/ 229 h 293"/>
                <a:gd name="T52" fmla="*/ 12 w 242"/>
                <a:gd name="T53" fmla="*/ 191 h 293"/>
                <a:gd name="T54" fmla="*/ 0 w 242"/>
                <a:gd name="T55" fmla="*/ 165 h 293"/>
                <a:gd name="T56" fmla="*/ 0 w 242"/>
                <a:gd name="T57" fmla="*/ 140 h 293"/>
                <a:gd name="T58" fmla="*/ 12 w 242"/>
                <a:gd name="T59" fmla="*/ 115 h 293"/>
                <a:gd name="T60" fmla="*/ 12 w 242"/>
                <a:gd name="T61" fmla="*/ 102 h 293"/>
                <a:gd name="T62" fmla="*/ 25 w 242"/>
                <a:gd name="T63" fmla="*/ 76 h 293"/>
                <a:gd name="T64" fmla="*/ 38 w 242"/>
                <a:gd name="T65" fmla="*/ 51 h 293"/>
                <a:gd name="T66" fmla="*/ 51 w 242"/>
                <a:gd name="T67" fmla="*/ 38 h 293"/>
                <a:gd name="T68" fmla="*/ 63 w 242"/>
                <a:gd name="T69" fmla="*/ 26 h 293"/>
                <a:gd name="T70" fmla="*/ 76 w 242"/>
                <a:gd name="T71" fmla="*/ 26 h 293"/>
                <a:gd name="T72" fmla="*/ 89 w 242"/>
                <a:gd name="T73" fmla="*/ 13 h 293"/>
                <a:gd name="T74" fmla="*/ 102 w 242"/>
                <a:gd name="T75" fmla="*/ 13 h 293"/>
                <a:gd name="T76" fmla="*/ 114 w 242"/>
                <a:gd name="T77" fmla="*/ 13 h 293"/>
                <a:gd name="T78" fmla="*/ 127 w 242"/>
                <a:gd name="T79" fmla="*/ 0 h 293"/>
                <a:gd name="T80" fmla="*/ 127 w 242"/>
                <a:gd name="T81" fmla="*/ 0 h 293"/>
                <a:gd name="T82" fmla="*/ 140 w 242"/>
                <a:gd name="T83" fmla="*/ 13 h 293"/>
                <a:gd name="T84" fmla="*/ 152 w 242"/>
                <a:gd name="T85" fmla="*/ 13 h 293"/>
                <a:gd name="T86" fmla="*/ 165 w 242"/>
                <a:gd name="T87" fmla="*/ 13 h 293"/>
                <a:gd name="T88" fmla="*/ 178 w 242"/>
                <a:gd name="T89" fmla="*/ 13 h 293"/>
                <a:gd name="T90" fmla="*/ 191 w 242"/>
                <a:gd name="T91" fmla="*/ 13 h 293"/>
                <a:gd name="T92" fmla="*/ 203 w 242"/>
                <a:gd name="T93" fmla="*/ 13 h 293"/>
                <a:gd name="T94" fmla="*/ 216 w 242"/>
                <a:gd name="T95" fmla="*/ 26 h 293"/>
                <a:gd name="T96" fmla="*/ 229 w 242"/>
                <a:gd name="T97" fmla="*/ 26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 h="293">
                  <a:moveTo>
                    <a:pt x="229" y="26"/>
                  </a:moveTo>
                  <a:lnTo>
                    <a:pt x="229" y="51"/>
                  </a:lnTo>
                  <a:lnTo>
                    <a:pt x="242" y="76"/>
                  </a:lnTo>
                  <a:lnTo>
                    <a:pt x="242" y="115"/>
                  </a:lnTo>
                  <a:lnTo>
                    <a:pt x="242" y="140"/>
                  </a:lnTo>
                  <a:lnTo>
                    <a:pt x="242" y="165"/>
                  </a:lnTo>
                  <a:lnTo>
                    <a:pt x="242" y="191"/>
                  </a:lnTo>
                  <a:lnTo>
                    <a:pt x="229" y="216"/>
                  </a:lnTo>
                  <a:lnTo>
                    <a:pt x="229" y="255"/>
                  </a:lnTo>
                  <a:lnTo>
                    <a:pt x="216" y="255"/>
                  </a:lnTo>
                  <a:lnTo>
                    <a:pt x="203" y="267"/>
                  </a:lnTo>
                  <a:lnTo>
                    <a:pt x="191" y="280"/>
                  </a:lnTo>
                  <a:lnTo>
                    <a:pt x="178" y="280"/>
                  </a:lnTo>
                  <a:lnTo>
                    <a:pt x="165" y="293"/>
                  </a:lnTo>
                  <a:lnTo>
                    <a:pt x="152" y="293"/>
                  </a:lnTo>
                  <a:lnTo>
                    <a:pt x="140" y="293"/>
                  </a:lnTo>
                  <a:lnTo>
                    <a:pt x="127" y="293"/>
                  </a:lnTo>
                  <a:lnTo>
                    <a:pt x="114" y="293"/>
                  </a:lnTo>
                  <a:lnTo>
                    <a:pt x="102" y="293"/>
                  </a:lnTo>
                  <a:lnTo>
                    <a:pt x="89" y="293"/>
                  </a:lnTo>
                  <a:lnTo>
                    <a:pt x="76" y="280"/>
                  </a:lnTo>
                  <a:lnTo>
                    <a:pt x="63" y="280"/>
                  </a:lnTo>
                  <a:lnTo>
                    <a:pt x="51" y="267"/>
                  </a:lnTo>
                  <a:lnTo>
                    <a:pt x="38" y="255"/>
                  </a:lnTo>
                  <a:lnTo>
                    <a:pt x="25" y="229"/>
                  </a:lnTo>
                  <a:lnTo>
                    <a:pt x="12" y="191"/>
                  </a:lnTo>
                  <a:lnTo>
                    <a:pt x="0" y="165"/>
                  </a:lnTo>
                  <a:lnTo>
                    <a:pt x="0" y="140"/>
                  </a:lnTo>
                  <a:lnTo>
                    <a:pt x="12" y="115"/>
                  </a:lnTo>
                  <a:lnTo>
                    <a:pt x="12" y="102"/>
                  </a:lnTo>
                  <a:lnTo>
                    <a:pt x="25" y="76"/>
                  </a:lnTo>
                  <a:lnTo>
                    <a:pt x="38" y="51"/>
                  </a:lnTo>
                  <a:lnTo>
                    <a:pt x="51" y="38"/>
                  </a:lnTo>
                  <a:lnTo>
                    <a:pt x="63" y="26"/>
                  </a:lnTo>
                  <a:lnTo>
                    <a:pt x="76" y="26"/>
                  </a:lnTo>
                  <a:lnTo>
                    <a:pt x="89" y="13"/>
                  </a:lnTo>
                  <a:lnTo>
                    <a:pt x="102" y="13"/>
                  </a:lnTo>
                  <a:lnTo>
                    <a:pt x="114" y="13"/>
                  </a:lnTo>
                  <a:lnTo>
                    <a:pt x="127" y="0"/>
                  </a:lnTo>
                  <a:lnTo>
                    <a:pt x="140" y="13"/>
                  </a:lnTo>
                  <a:lnTo>
                    <a:pt x="152" y="13"/>
                  </a:lnTo>
                  <a:lnTo>
                    <a:pt x="165" y="13"/>
                  </a:lnTo>
                  <a:lnTo>
                    <a:pt x="178" y="13"/>
                  </a:lnTo>
                  <a:lnTo>
                    <a:pt x="191" y="13"/>
                  </a:lnTo>
                  <a:lnTo>
                    <a:pt x="203" y="13"/>
                  </a:lnTo>
                  <a:lnTo>
                    <a:pt x="216" y="26"/>
                  </a:lnTo>
                  <a:lnTo>
                    <a:pt x="229" y="26"/>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 name="Freeform 133"/>
            <p:cNvSpPr>
              <a:spLocks/>
            </p:cNvSpPr>
            <p:nvPr/>
          </p:nvSpPr>
          <p:spPr bwMode="auto">
            <a:xfrm>
              <a:off x="11843" y="9132"/>
              <a:ext cx="127" cy="229"/>
            </a:xfrm>
            <a:custGeom>
              <a:avLst/>
              <a:gdLst>
                <a:gd name="T0" fmla="*/ 0 w 127"/>
                <a:gd name="T1" fmla="*/ 0 h 229"/>
                <a:gd name="T2" fmla="*/ 127 w 127"/>
                <a:gd name="T3" fmla="*/ 0 h 229"/>
                <a:gd name="T4" fmla="*/ 127 w 127"/>
                <a:gd name="T5" fmla="*/ 0 h 229"/>
                <a:gd name="T6" fmla="*/ 12 w 127"/>
                <a:gd name="T7" fmla="*/ 13 h 229"/>
                <a:gd name="T8" fmla="*/ 12 w 127"/>
                <a:gd name="T9" fmla="*/ 229 h 229"/>
                <a:gd name="T10" fmla="*/ 0 w 127"/>
                <a:gd name="T11" fmla="*/ 229 h 229"/>
                <a:gd name="T12" fmla="*/ 0 w 127"/>
                <a:gd name="T13" fmla="*/ 0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229">
                  <a:moveTo>
                    <a:pt x="0" y="0"/>
                  </a:moveTo>
                  <a:lnTo>
                    <a:pt x="127" y="0"/>
                  </a:lnTo>
                  <a:lnTo>
                    <a:pt x="12" y="13"/>
                  </a:lnTo>
                  <a:lnTo>
                    <a:pt x="12" y="229"/>
                  </a:lnTo>
                  <a:lnTo>
                    <a:pt x="0" y="229"/>
                  </a:lnTo>
                  <a:lnTo>
                    <a:pt x="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 name="Freeform 134"/>
            <p:cNvSpPr>
              <a:spLocks/>
            </p:cNvSpPr>
            <p:nvPr/>
          </p:nvSpPr>
          <p:spPr bwMode="auto">
            <a:xfrm>
              <a:off x="11843" y="9158"/>
              <a:ext cx="127" cy="13"/>
            </a:xfrm>
            <a:custGeom>
              <a:avLst/>
              <a:gdLst>
                <a:gd name="T0" fmla="*/ 0 w 127"/>
                <a:gd name="T1" fmla="*/ 13 h 13"/>
                <a:gd name="T2" fmla="*/ 127 w 127"/>
                <a:gd name="T3" fmla="*/ 0 h 13"/>
                <a:gd name="T4" fmla="*/ 127 w 127"/>
                <a:gd name="T5" fmla="*/ 0 h 13"/>
                <a:gd name="T6" fmla="*/ 0 w 127"/>
                <a:gd name="T7" fmla="*/ 13 h 13"/>
                <a:gd name="T8" fmla="*/ 0 w 127"/>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0" y="13"/>
                  </a:moveTo>
                  <a:lnTo>
                    <a:pt x="127" y="0"/>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7" name="Freeform 135"/>
            <p:cNvSpPr>
              <a:spLocks/>
            </p:cNvSpPr>
            <p:nvPr/>
          </p:nvSpPr>
          <p:spPr bwMode="auto">
            <a:xfrm>
              <a:off x="11843" y="9196"/>
              <a:ext cx="127" cy="13"/>
            </a:xfrm>
            <a:custGeom>
              <a:avLst/>
              <a:gdLst>
                <a:gd name="T0" fmla="*/ 12 w 127"/>
                <a:gd name="T1" fmla="*/ 0 h 13"/>
                <a:gd name="T2" fmla="*/ 127 w 127"/>
                <a:gd name="T3" fmla="*/ 0 h 13"/>
                <a:gd name="T4" fmla="*/ 127 w 127"/>
                <a:gd name="T5" fmla="*/ 13 h 13"/>
                <a:gd name="T6" fmla="*/ 0 w 127"/>
                <a:gd name="T7" fmla="*/ 13 h 13"/>
                <a:gd name="T8" fmla="*/ 12 w 12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12" y="0"/>
                  </a:moveTo>
                  <a:lnTo>
                    <a:pt x="127" y="0"/>
                  </a:lnTo>
                  <a:lnTo>
                    <a:pt x="127" y="13"/>
                  </a:lnTo>
                  <a:lnTo>
                    <a:pt x="0" y="13"/>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 name="Freeform 136"/>
            <p:cNvSpPr>
              <a:spLocks/>
            </p:cNvSpPr>
            <p:nvPr/>
          </p:nvSpPr>
          <p:spPr bwMode="auto">
            <a:xfrm>
              <a:off x="11843" y="9196"/>
              <a:ext cx="127" cy="13"/>
            </a:xfrm>
            <a:custGeom>
              <a:avLst/>
              <a:gdLst>
                <a:gd name="T0" fmla="*/ 12 w 127"/>
                <a:gd name="T1" fmla="*/ 0 h 13"/>
                <a:gd name="T2" fmla="*/ 127 w 127"/>
                <a:gd name="T3" fmla="*/ 0 h 13"/>
                <a:gd name="T4" fmla="*/ 127 w 127"/>
                <a:gd name="T5" fmla="*/ 0 h 13"/>
                <a:gd name="T6" fmla="*/ 0 w 127"/>
                <a:gd name="T7" fmla="*/ 13 h 13"/>
                <a:gd name="T8" fmla="*/ 12 w 12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12" y="0"/>
                  </a:moveTo>
                  <a:lnTo>
                    <a:pt x="127" y="0"/>
                  </a:lnTo>
                  <a:lnTo>
                    <a:pt x="0" y="13"/>
                  </a:lnTo>
                  <a:lnTo>
                    <a:pt x="12"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9" name="Freeform 137"/>
            <p:cNvSpPr>
              <a:spLocks/>
            </p:cNvSpPr>
            <p:nvPr/>
          </p:nvSpPr>
          <p:spPr bwMode="auto">
            <a:xfrm>
              <a:off x="11843" y="9247"/>
              <a:ext cx="127" cy="25"/>
            </a:xfrm>
            <a:custGeom>
              <a:avLst/>
              <a:gdLst>
                <a:gd name="T0" fmla="*/ 0 w 127"/>
                <a:gd name="T1" fmla="*/ 13 h 25"/>
                <a:gd name="T2" fmla="*/ 127 w 127"/>
                <a:gd name="T3" fmla="*/ 0 h 25"/>
                <a:gd name="T4" fmla="*/ 127 w 127"/>
                <a:gd name="T5" fmla="*/ 13 h 25"/>
                <a:gd name="T6" fmla="*/ 0 w 127"/>
                <a:gd name="T7" fmla="*/ 25 h 25"/>
                <a:gd name="T8" fmla="*/ 0 w 127"/>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5">
                  <a:moveTo>
                    <a:pt x="0" y="13"/>
                  </a:moveTo>
                  <a:lnTo>
                    <a:pt x="127" y="0"/>
                  </a:lnTo>
                  <a:lnTo>
                    <a:pt x="127" y="13"/>
                  </a:lnTo>
                  <a:lnTo>
                    <a:pt x="0" y="25"/>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0" name="Freeform 138"/>
            <p:cNvSpPr>
              <a:spLocks/>
            </p:cNvSpPr>
            <p:nvPr/>
          </p:nvSpPr>
          <p:spPr bwMode="auto">
            <a:xfrm>
              <a:off x="11855" y="9209"/>
              <a:ext cx="115" cy="51"/>
            </a:xfrm>
            <a:custGeom>
              <a:avLst/>
              <a:gdLst>
                <a:gd name="T0" fmla="*/ 0 w 115"/>
                <a:gd name="T1" fmla="*/ 12 h 51"/>
                <a:gd name="T2" fmla="*/ 115 w 115"/>
                <a:gd name="T3" fmla="*/ 0 h 51"/>
                <a:gd name="T4" fmla="*/ 115 w 115"/>
                <a:gd name="T5" fmla="*/ 51 h 51"/>
                <a:gd name="T6" fmla="*/ 0 w 115"/>
                <a:gd name="T7" fmla="*/ 51 h 51"/>
                <a:gd name="T8" fmla="*/ 0 w 115"/>
                <a:gd name="T9" fmla="*/ 12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51">
                  <a:moveTo>
                    <a:pt x="0" y="12"/>
                  </a:moveTo>
                  <a:lnTo>
                    <a:pt x="115" y="0"/>
                  </a:lnTo>
                  <a:lnTo>
                    <a:pt x="115" y="51"/>
                  </a:lnTo>
                  <a:lnTo>
                    <a:pt x="0" y="51"/>
                  </a:lnTo>
                  <a:lnTo>
                    <a:pt x="0" y="12"/>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1" name="Freeform 139"/>
            <p:cNvSpPr>
              <a:spLocks/>
            </p:cNvSpPr>
            <p:nvPr/>
          </p:nvSpPr>
          <p:spPr bwMode="auto">
            <a:xfrm>
              <a:off x="11843" y="9349"/>
              <a:ext cx="127" cy="12"/>
            </a:xfrm>
            <a:custGeom>
              <a:avLst/>
              <a:gdLst>
                <a:gd name="T0" fmla="*/ 12 w 127"/>
                <a:gd name="T1" fmla="*/ 0 h 12"/>
                <a:gd name="T2" fmla="*/ 127 w 127"/>
                <a:gd name="T3" fmla="*/ 0 h 12"/>
                <a:gd name="T4" fmla="*/ 127 w 127"/>
                <a:gd name="T5" fmla="*/ 0 h 12"/>
                <a:gd name="T6" fmla="*/ 0 w 127"/>
                <a:gd name="T7" fmla="*/ 12 h 12"/>
                <a:gd name="T8" fmla="*/ 12 w 127"/>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2">
                  <a:moveTo>
                    <a:pt x="12" y="0"/>
                  </a:moveTo>
                  <a:lnTo>
                    <a:pt x="127" y="0"/>
                  </a:lnTo>
                  <a:lnTo>
                    <a:pt x="0" y="12"/>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2" name="Freeform 140"/>
            <p:cNvSpPr>
              <a:spLocks/>
            </p:cNvSpPr>
            <p:nvPr/>
          </p:nvSpPr>
          <p:spPr bwMode="auto">
            <a:xfrm>
              <a:off x="12097" y="9616"/>
              <a:ext cx="319" cy="38"/>
            </a:xfrm>
            <a:custGeom>
              <a:avLst/>
              <a:gdLst>
                <a:gd name="T0" fmla="*/ 0 w 319"/>
                <a:gd name="T1" fmla="*/ 0 h 38"/>
                <a:gd name="T2" fmla="*/ 319 w 319"/>
                <a:gd name="T3" fmla="*/ 12 h 38"/>
                <a:gd name="T4" fmla="*/ 319 w 319"/>
                <a:gd name="T5" fmla="*/ 25 h 38"/>
                <a:gd name="T6" fmla="*/ 0 w 319"/>
                <a:gd name="T7" fmla="*/ 25 h 38"/>
                <a:gd name="T8" fmla="*/ 0 w 319"/>
                <a:gd name="T9" fmla="*/ 38 h 38"/>
                <a:gd name="T10" fmla="*/ 0 w 319"/>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8">
                  <a:moveTo>
                    <a:pt x="0" y="0"/>
                  </a:moveTo>
                  <a:lnTo>
                    <a:pt x="319" y="12"/>
                  </a:lnTo>
                  <a:lnTo>
                    <a:pt x="319" y="25"/>
                  </a:lnTo>
                  <a:lnTo>
                    <a:pt x="0" y="25"/>
                  </a:lnTo>
                  <a:lnTo>
                    <a:pt x="0" y="38"/>
                  </a:lnTo>
                  <a:lnTo>
                    <a:pt x="0"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3" name="Freeform 141"/>
            <p:cNvSpPr>
              <a:spLocks/>
            </p:cNvSpPr>
            <p:nvPr/>
          </p:nvSpPr>
          <p:spPr bwMode="auto">
            <a:xfrm>
              <a:off x="12097" y="9641"/>
              <a:ext cx="319" cy="13"/>
            </a:xfrm>
            <a:custGeom>
              <a:avLst/>
              <a:gdLst>
                <a:gd name="T0" fmla="*/ 13 w 319"/>
                <a:gd name="T1" fmla="*/ 0 h 13"/>
                <a:gd name="T2" fmla="*/ 319 w 319"/>
                <a:gd name="T3" fmla="*/ 0 h 13"/>
                <a:gd name="T4" fmla="*/ 319 w 319"/>
                <a:gd name="T5" fmla="*/ 13 h 13"/>
                <a:gd name="T6" fmla="*/ 0 w 319"/>
                <a:gd name="T7" fmla="*/ 0 h 13"/>
                <a:gd name="T8" fmla="*/ 13 w 31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13">
                  <a:moveTo>
                    <a:pt x="13" y="0"/>
                  </a:moveTo>
                  <a:lnTo>
                    <a:pt x="319" y="0"/>
                  </a:lnTo>
                  <a:lnTo>
                    <a:pt x="319" y="13"/>
                  </a:lnTo>
                  <a:lnTo>
                    <a:pt x="0" y="0"/>
                  </a:lnTo>
                  <a:lnTo>
                    <a:pt x="1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4" name="Rectangle 142"/>
            <p:cNvSpPr>
              <a:spLocks noChangeArrowheads="1"/>
            </p:cNvSpPr>
            <p:nvPr/>
          </p:nvSpPr>
          <p:spPr bwMode="auto">
            <a:xfrm>
              <a:off x="12110" y="9628"/>
              <a:ext cx="51"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5" name="Rectangle 143"/>
            <p:cNvSpPr>
              <a:spLocks noChangeArrowheads="1"/>
            </p:cNvSpPr>
            <p:nvPr/>
          </p:nvSpPr>
          <p:spPr bwMode="auto">
            <a:xfrm>
              <a:off x="12174" y="9628"/>
              <a:ext cx="63"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6" name="Rectangle 144"/>
            <p:cNvSpPr>
              <a:spLocks noChangeArrowheads="1"/>
            </p:cNvSpPr>
            <p:nvPr/>
          </p:nvSpPr>
          <p:spPr bwMode="auto">
            <a:xfrm>
              <a:off x="12237" y="9628"/>
              <a:ext cx="64"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7" name="Rectangle 145"/>
            <p:cNvSpPr>
              <a:spLocks noChangeArrowheads="1"/>
            </p:cNvSpPr>
            <p:nvPr/>
          </p:nvSpPr>
          <p:spPr bwMode="auto">
            <a:xfrm>
              <a:off x="12326" y="9628"/>
              <a:ext cx="51"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8" name="Freeform 146"/>
            <p:cNvSpPr>
              <a:spLocks/>
            </p:cNvSpPr>
            <p:nvPr/>
          </p:nvSpPr>
          <p:spPr bwMode="auto">
            <a:xfrm>
              <a:off x="12237" y="9628"/>
              <a:ext cx="64" cy="13"/>
            </a:xfrm>
            <a:custGeom>
              <a:avLst/>
              <a:gdLst>
                <a:gd name="T0" fmla="*/ 0 w 64"/>
                <a:gd name="T1" fmla="*/ 0 h 13"/>
                <a:gd name="T2" fmla="*/ 64 w 64"/>
                <a:gd name="T3" fmla="*/ 0 h 13"/>
                <a:gd name="T4" fmla="*/ 64 w 64"/>
                <a:gd name="T5" fmla="*/ 13 h 13"/>
                <a:gd name="T6" fmla="*/ 0 w 64"/>
                <a:gd name="T7" fmla="*/ 0 h 13"/>
                <a:gd name="T8" fmla="*/ 0 w 6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3">
                  <a:moveTo>
                    <a:pt x="0" y="0"/>
                  </a:moveTo>
                  <a:lnTo>
                    <a:pt x="64" y="0"/>
                  </a:lnTo>
                  <a:lnTo>
                    <a:pt x="64" y="13"/>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9" name="Freeform 147"/>
            <p:cNvSpPr>
              <a:spLocks/>
            </p:cNvSpPr>
            <p:nvPr/>
          </p:nvSpPr>
          <p:spPr bwMode="auto">
            <a:xfrm>
              <a:off x="12326" y="9628"/>
              <a:ext cx="51" cy="13"/>
            </a:xfrm>
            <a:custGeom>
              <a:avLst/>
              <a:gdLst>
                <a:gd name="T0" fmla="*/ 0 w 51"/>
                <a:gd name="T1" fmla="*/ 0 h 13"/>
                <a:gd name="T2" fmla="*/ 51 w 51"/>
                <a:gd name="T3" fmla="*/ 13 h 13"/>
                <a:gd name="T4" fmla="*/ 51 w 51"/>
                <a:gd name="T5" fmla="*/ 13 h 13"/>
                <a:gd name="T6" fmla="*/ 0 w 51"/>
                <a:gd name="T7" fmla="*/ 13 h 13"/>
                <a:gd name="T8" fmla="*/ 0 w 51"/>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13">
                  <a:moveTo>
                    <a:pt x="0" y="0"/>
                  </a:moveTo>
                  <a:lnTo>
                    <a:pt x="51" y="13"/>
                  </a:lnTo>
                  <a:lnTo>
                    <a:pt x="0" y="13"/>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0" name="Freeform 148"/>
            <p:cNvSpPr>
              <a:spLocks/>
            </p:cNvSpPr>
            <p:nvPr/>
          </p:nvSpPr>
          <p:spPr bwMode="auto">
            <a:xfrm>
              <a:off x="12708" y="9043"/>
              <a:ext cx="39" cy="636"/>
            </a:xfrm>
            <a:custGeom>
              <a:avLst/>
              <a:gdLst>
                <a:gd name="T0" fmla="*/ 26 w 39"/>
                <a:gd name="T1" fmla="*/ 64 h 636"/>
                <a:gd name="T2" fmla="*/ 39 w 39"/>
                <a:gd name="T3" fmla="*/ 89 h 636"/>
                <a:gd name="T4" fmla="*/ 39 w 39"/>
                <a:gd name="T5" fmla="*/ 611 h 636"/>
                <a:gd name="T6" fmla="*/ 0 w 39"/>
                <a:gd name="T7" fmla="*/ 636 h 636"/>
                <a:gd name="T8" fmla="*/ 0 w 39"/>
                <a:gd name="T9" fmla="*/ 0 h 636"/>
                <a:gd name="T10" fmla="*/ 26 w 39"/>
                <a:gd name="T11" fmla="*/ 64 h 6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636">
                  <a:moveTo>
                    <a:pt x="26" y="64"/>
                  </a:moveTo>
                  <a:lnTo>
                    <a:pt x="39" y="89"/>
                  </a:lnTo>
                  <a:lnTo>
                    <a:pt x="39" y="611"/>
                  </a:lnTo>
                  <a:lnTo>
                    <a:pt x="0" y="636"/>
                  </a:lnTo>
                  <a:lnTo>
                    <a:pt x="0" y="0"/>
                  </a:lnTo>
                  <a:lnTo>
                    <a:pt x="26" y="6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1" name="Freeform 149"/>
            <p:cNvSpPr>
              <a:spLocks/>
            </p:cNvSpPr>
            <p:nvPr/>
          </p:nvSpPr>
          <p:spPr bwMode="auto">
            <a:xfrm>
              <a:off x="12899" y="9221"/>
              <a:ext cx="64" cy="420"/>
            </a:xfrm>
            <a:custGeom>
              <a:avLst/>
              <a:gdLst>
                <a:gd name="T0" fmla="*/ 13 w 64"/>
                <a:gd name="T1" fmla="*/ 0 h 420"/>
                <a:gd name="T2" fmla="*/ 51 w 64"/>
                <a:gd name="T3" fmla="*/ 26 h 420"/>
                <a:gd name="T4" fmla="*/ 64 w 64"/>
                <a:gd name="T5" fmla="*/ 77 h 420"/>
                <a:gd name="T6" fmla="*/ 64 w 64"/>
                <a:gd name="T7" fmla="*/ 128 h 420"/>
                <a:gd name="T8" fmla="*/ 64 w 64"/>
                <a:gd name="T9" fmla="*/ 179 h 420"/>
                <a:gd name="T10" fmla="*/ 64 w 64"/>
                <a:gd name="T11" fmla="*/ 229 h 420"/>
                <a:gd name="T12" fmla="*/ 64 w 64"/>
                <a:gd name="T13" fmla="*/ 280 h 420"/>
                <a:gd name="T14" fmla="*/ 64 w 64"/>
                <a:gd name="T15" fmla="*/ 331 h 420"/>
                <a:gd name="T16" fmla="*/ 51 w 64"/>
                <a:gd name="T17" fmla="*/ 369 h 420"/>
                <a:gd name="T18" fmla="*/ 51 w 64"/>
                <a:gd name="T19" fmla="*/ 407 h 420"/>
                <a:gd name="T20" fmla="*/ 0 w 64"/>
                <a:gd name="T21" fmla="*/ 420 h 420"/>
                <a:gd name="T22" fmla="*/ 13 w 64"/>
                <a:gd name="T23" fmla="*/ 357 h 420"/>
                <a:gd name="T24" fmla="*/ 13 w 64"/>
                <a:gd name="T25" fmla="*/ 306 h 420"/>
                <a:gd name="T26" fmla="*/ 13 w 64"/>
                <a:gd name="T27" fmla="*/ 268 h 420"/>
                <a:gd name="T28" fmla="*/ 26 w 64"/>
                <a:gd name="T29" fmla="*/ 217 h 420"/>
                <a:gd name="T30" fmla="*/ 26 w 64"/>
                <a:gd name="T31" fmla="*/ 166 h 420"/>
                <a:gd name="T32" fmla="*/ 26 w 64"/>
                <a:gd name="T33" fmla="*/ 128 h 420"/>
                <a:gd name="T34" fmla="*/ 13 w 64"/>
                <a:gd name="T35" fmla="*/ 64 h 420"/>
                <a:gd name="T36" fmla="*/ 13 w 64"/>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420">
                  <a:moveTo>
                    <a:pt x="13" y="0"/>
                  </a:moveTo>
                  <a:lnTo>
                    <a:pt x="51" y="26"/>
                  </a:lnTo>
                  <a:lnTo>
                    <a:pt x="64" y="77"/>
                  </a:lnTo>
                  <a:lnTo>
                    <a:pt x="64" y="128"/>
                  </a:lnTo>
                  <a:lnTo>
                    <a:pt x="64" y="179"/>
                  </a:lnTo>
                  <a:lnTo>
                    <a:pt x="64" y="229"/>
                  </a:lnTo>
                  <a:lnTo>
                    <a:pt x="64" y="280"/>
                  </a:lnTo>
                  <a:lnTo>
                    <a:pt x="64" y="331"/>
                  </a:lnTo>
                  <a:lnTo>
                    <a:pt x="51" y="369"/>
                  </a:lnTo>
                  <a:lnTo>
                    <a:pt x="51" y="407"/>
                  </a:lnTo>
                  <a:lnTo>
                    <a:pt x="0" y="420"/>
                  </a:lnTo>
                  <a:lnTo>
                    <a:pt x="13" y="357"/>
                  </a:lnTo>
                  <a:lnTo>
                    <a:pt x="13" y="306"/>
                  </a:lnTo>
                  <a:lnTo>
                    <a:pt x="13" y="268"/>
                  </a:lnTo>
                  <a:lnTo>
                    <a:pt x="26" y="217"/>
                  </a:lnTo>
                  <a:lnTo>
                    <a:pt x="26" y="166"/>
                  </a:lnTo>
                  <a:lnTo>
                    <a:pt x="26" y="128"/>
                  </a:lnTo>
                  <a:lnTo>
                    <a:pt x="13" y="64"/>
                  </a:lnTo>
                  <a:lnTo>
                    <a:pt x="1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2" name="Freeform 150"/>
            <p:cNvSpPr>
              <a:spLocks/>
            </p:cNvSpPr>
            <p:nvPr/>
          </p:nvSpPr>
          <p:spPr bwMode="auto">
            <a:xfrm>
              <a:off x="12899" y="9209"/>
              <a:ext cx="51" cy="432"/>
            </a:xfrm>
            <a:custGeom>
              <a:avLst/>
              <a:gdLst>
                <a:gd name="T0" fmla="*/ 0 w 51"/>
                <a:gd name="T1" fmla="*/ 0 h 432"/>
                <a:gd name="T2" fmla="*/ 0 w 51"/>
                <a:gd name="T3" fmla="*/ 12 h 432"/>
                <a:gd name="T4" fmla="*/ 13 w 51"/>
                <a:gd name="T5" fmla="*/ 12 h 432"/>
                <a:gd name="T6" fmla="*/ 13 w 51"/>
                <a:gd name="T7" fmla="*/ 12 h 432"/>
                <a:gd name="T8" fmla="*/ 26 w 51"/>
                <a:gd name="T9" fmla="*/ 25 h 432"/>
                <a:gd name="T10" fmla="*/ 26 w 51"/>
                <a:gd name="T11" fmla="*/ 25 h 432"/>
                <a:gd name="T12" fmla="*/ 39 w 51"/>
                <a:gd name="T13" fmla="*/ 25 h 432"/>
                <a:gd name="T14" fmla="*/ 39 w 51"/>
                <a:gd name="T15" fmla="*/ 25 h 432"/>
                <a:gd name="T16" fmla="*/ 51 w 51"/>
                <a:gd name="T17" fmla="*/ 38 h 432"/>
                <a:gd name="T18" fmla="*/ 51 w 51"/>
                <a:gd name="T19" fmla="*/ 76 h 432"/>
                <a:gd name="T20" fmla="*/ 51 w 51"/>
                <a:gd name="T21" fmla="*/ 127 h 432"/>
                <a:gd name="T22" fmla="*/ 51 w 51"/>
                <a:gd name="T23" fmla="*/ 178 h 432"/>
                <a:gd name="T24" fmla="*/ 51 w 51"/>
                <a:gd name="T25" fmla="*/ 241 h 432"/>
                <a:gd name="T26" fmla="*/ 51 w 51"/>
                <a:gd name="T27" fmla="*/ 292 h 432"/>
                <a:gd name="T28" fmla="*/ 51 w 51"/>
                <a:gd name="T29" fmla="*/ 343 h 432"/>
                <a:gd name="T30" fmla="*/ 51 w 51"/>
                <a:gd name="T31" fmla="*/ 381 h 432"/>
                <a:gd name="T32" fmla="*/ 39 w 51"/>
                <a:gd name="T33" fmla="*/ 419 h 432"/>
                <a:gd name="T34" fmla="*/ 39 w 51"/>
                <a:gd name="T35" fmla="*/ 419 h 432"/>
                <a:gd name="T36" fmla="*/ 26 w 51"/>
                <a:gd name="T37" fmla="*/ 419 h 432"/>
                <a:gd name="T38" fmla="*/ 26 w 51"/>
                <a:gd name="T39" fmla="*/ 432 h 432"/>
                <a:gd name="T40" fmla="*/ 13 w 51"/>
                <a:gd name="T41" fmla="*/ 432 h 432"/>
                <a:gd name="T42" fmla="*/ 13 w 51"/>
                <a:gd name="T43" fmla="*/ 432 h 432"/>
                <a:gd name="T44" fmla="*/ 13 w 51"/>
                <a:gd name="T45" fmla="*/ 432 h 432"/>
                <a:gd name="T46" fmla="*/ 0 w 51"/>
                <a:gd name="T47" fmla="*/ 432 h 432"/>
                <a:gd name="T48" fmla="*/ 0 w 51"/>
                <a:gd name="T49" fmla="*/ 432 h 432"/>
                <a:gd name="T50" fmla="*/ 0 w 51"/>
                <a:gd name="T51" fmla="*/ 369 h 432"/>
                <a:gd name="T52" fmla="*/ 0 w 51"/>
                <a:gd name="T53" fmla="*/ 318 h 432"/>
                <a:gd name="T54" fmla="*/ 13 w 51"/>
                <a:gd name="T55" fmla="*/ 267 h 432"/>
                <a:gd name="T56" fmla="*/ 13 w 51"/>
                <a:gd name="T57" fmla="*/ 229 h 432"/>
                <a:gd name="T58" fmla="*/ 13 w 51"/>
                <a:gd name="T59" fmla="*/ 178 h 432"/>
                <a:gd name="T60" fmla="*/ 13 w 51"/>
                <a:gd name="T61" fmla="*/ 127 h 432"/>
                <a:gd name="T62" fmla="*/ 13 w 51"/>
                <a:gd name="T63" fmla="*/ 76 h 432"/>
                <a:gd name="T64" fmla="*/ 0 w 51"/>
                <a:gd name="T65" fmla="*/ 0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432">
                  <a:moveTo>
                    <a:pt x="0" y="0"/>
                  </a:moveTo>
                  <a:lnTo>
                    <a:pt x="0" y="12"/>
                  </a:lnTo>
                  <a:lnTo>
                    <a:pt x="13" y="12"/>
                  </a:lnTo>
                  <a:lnTo>
                    <a:pt x="26" y="25"/>
                  </a:lnTo>
                  <a:lnTo>
                    <a:pt x="39" y="25"/>
                  </a:lnTo>
                  <a:lnTo>
                    <a:pt x="51" y="38"/>
                  </a:lnTo>
                  <a:lnTo>
                    <a:pt x="51" y="76"/>
                  </a:lnTo>
                  <a:lnTo>
                    <a:pt x="51" y="127"/>
                  </a:lnTo>
                  <a:lnTo>
                    <a:pt x="51" y="178"/>
                  </a:lnTo>
                  <a:lnTo>
                    <a:pt x="51" y="241"/>
                  </a:lnTo>
                  <a:lnTo>
                    <a:pt x="51" y="292"/>
                  </a:lnTo>
                  <a:lnTo>
                    <a:pt x="51" y="343"/>
                  </a:lnTo>
                  <a:lnTo>
                    <a:pt x="51" y="381"/>
                  </a:lnTo>
                  <a:lnTo>
                    <a:pt x="39" y="419"/>
                  </a:lnTo>
                  <a:lnTo>
                    <a:pt x="26" y="419"/>
                  </a:lnTo>
                  <a:lnTo>
                    <a:pt x="26" y="432"/>
                  </a:lnTo>
                  <a:lnTo>
                    <a:pt x="13" y="432"/>
                  </a:lnTo>
                  <a:lnTo>
                    <a:pt x="0" y="432"/>
                  </a:lnTo>
                  <a:lnTo>
                    <a:pt x="0" y="369"/>
                  </a:lnTo>
                  <a:lnTo>
                    <a:pt x="0" y="318"/>
                  </a:lnTo>
                  <a:lnTo>
                    <a:pt x="13" y="267"/>
                  </a:lnTo>
                  <a:lnTo>
                    <a:pt x="13" y="229"/>
                  </a:lnTo>
                  <a:lnTo>
                    <a:pt x="13" y="178"/>
                  </a:lnTo>
                  <a:lnTo>
                    <a:pt x="13" y="127"/>
                  </a:lnTo>
                  <a:lnTo>
                    <a:pt x="13" y="76"/>
                  </a:lnTo>
                  <a:lnTo>
                    <a:pt x="0"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3" name="Freeform 151"/>
            <p:cNvSpPr>
              <a:spLocks/>
            </p:cNvSpPr>
            <p:nvPr/>
          </p:nvSpPr>
          <p:spPr bwMode="auto">
            <a:xfrm>
              <a:off x="12887" y="9209"/>
              <a:ext cx="63" cy="432"/>
            </a:xfrm>
            <a:custGeom>
              <a:avLst/>
              <a:gdLst>
                <a:gd name="T0" fmla="*/ 0 w 63"/>
                <a:gd name="T1" fmla="*/ 0 h 432"/>
                <a:gd name="T2" fmla="*/ 12 w 63"/>
                <a:gd name="T3" fmla="*/ 0 h 432"/>
                <a:gd name="T4" fmla="*/ 12 w 63"/>
                <a:gd name="T5" fmla="*/ 12 h 432"/>
                <a:gd name="T6" fmla="*/ 25 w 63"/>
                <a:gd name="T7" fmla="*/ 12 h 432"/>
                <a:gd name="T8" fmla="*/ 25 w 63"/>
                <a:gd name="T9" fmla="*/ 12 h 432"/>
                <a:gd name="T10" fmla="*/ 38 w 63"/>
                <a:gd name="T11" fmla="*/ 12 h 432"/>
                <a:gd name="T12" fmla="*/ 38 w 63"/>
                <a:gd name="T13" fmla="*/ 25 h 432"/>
                <a:gd name="T14" fmla="*/ 51 w 63"/>
                <a:gd name="T15" fmla="*/ 25 h 432"/>
                <a:gd name="T16" fmla="*/ 51 w 63"/>
                <a:gd name="T17" fmla="*/ 25 h 432"/>
                <a:gd name="T18" fmla="*/ 63 w 63"/>
                <a:gd name="T19" fmla="*/ 127 h 432"/>
                <a:gd name="T20" fmla="*/ 63 w 63"/>
                <a:gd name="T21" fmla="*/ 229 h 432"/>
                <a:gd name="T22" fmla="*/ 51 w 63"/>
                <a:gd name="T23" fmla="*/ 343 h 432"/>
                <a:gd name="T24" fmla="*/ 38 w 63"/>
                <a:gd name="T25" fmla="*/ 419 h 432"/>
                <a:gd name="T26" fmla="*/ 38 w 63"/>
                <a:gd name="T27" fmla="*/ 419 h 432"/>
                <a:gd name="T28" fmla="*/ 38 w 63"/>
                <a:gd name="T29" fmla="*/ 419 h 432"/>
                <a:gd name="T30" fmla="*/ 25 w 63"/>
                <a:gd name="T31" fmla="*/ 419 h 432"/>
                <a:gd name="T32" fmla="*/ 25 w 63"/>
                <a:gd name="T33" fmla="*/ 432 h 432"/>
                <a:gd name="T34" fmla="*/ 12 w 63"/>
                <a:gd name="T35" fmla="*/ 432 h 432"/>
                <a:gd name="T36" fmla="*/ 12 w 63"/>
                <a:gd name="T37" fmla="*/ 432 h 432"/>
                <a:gd name="T38" fmla="*/ 0 w 63"/>
                <a:gd name="T39" fmla="*/ 432 h 432"/>
                <a:gd name="T40" fmla="*/ 0 w 63"/>
                <a:gd name="T41" fmla="*/ 432 h 432"/>
                <a:gd name="T42" fmla="*/ 0 w 63"/>
                <a:gd name="T43" fmla="*/ 369 h 432"/>
                <a:gd name="T44" fmla="*/ 12 w 63"/>
                <a:gd name="T45" fmla="*/ 318 h 432"/>
                <a:gd name="T46" fmla="*/ 12 w 63"/>
                <a:gd name="T47" fmla="*/ 267 h 432"/>
                <a:gd name="T48" fmla="*/ 12 w 63"/>
                <a:gd name="T49" fmla="*/ 229 h 432"/>
                <a:gd name="T50" fmla="*/ 25 w 63"/>
                <a:gd name="T51" fmla="*/ 178 h 432"/>
                <a:gd name="T52" fmla="*/ 25 w 63"/>
                <a:gd name="T53" fmla="*/ 127 h 432"/>
                <a:gd name="T54" fmla="*/ 12 w 63"/>
                <a:gd name="T55" fmla="*/ 63 h 432"/>
                <a:gd name="T56" fmla="*/ 0 w 63"/>
                <a:gd name="T57" fmla="*/ 0 h 4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432">
                  <a:moveTo>
                    <a:pt x="0" y="0"/>
                  </a:moveTo>
                  <a:lnTo>
                    <a:pt x="12" y="0"/>
                  </a:lnTo>
                  <a:lnTo>
                    <a:pt x="12" y="12"/>
                  </a:lnTo>
                  <a:lnTo>
                    <a:pt x="25" y="12"/>
                  </a:lnTo>
                  <a:lnTo>
                    <a:pt x="38" y="12"/>
                  </a:lnTo>
                  <a:lnTo>
                    <a:pt x="38" y="25"/>
                  </a:lnTo>
                  <a:lnTo>
                    <a:pt x="51" y="25"/>
                  </a:lnTo>
                  <a:lnTo>
                    <a:pt x="63" y="127"/>
                  </a:lnTo>
                  <a:lnTo>
                    <a:pt x="63" y="229"/>
                  </a:lnTo>
                  <a:lnTo>
                    <a:pt x="51" y="343"/>
                  </a:lnTo>
                  <a:lnTo>
                    <a:pt x="38" y="419"/>
                  </a:lnTo>
                  <a:lnTo>
                    <a:pt x="25" y="419"/>
                  </a:lnTo>
                  <a:lnTo>
                    <a:pt x="25" y="432"/>
                  </a:lnTo>
                  <a:lnTo>
                    <a:pt x="12" y="432"/>
                  </a:lnTo>
                  <a:lnTo>
                    <a:pt x="0" y="432"/>
                  </a:lnTo>
                  <a:lnTo>
                    <a:pt x="0" y="369"/>
                  </a:lnTo>
                  <a:lnTo>
                    <a:pt x="12" y="318"/>
                  </a:lnTo>
                  <a:lnTo>
                    <a:pt x="12" y="267"/>
                  </a:lnTo>
                  <a:lnTo>
                    <a:pt x="12" y="229"/>
                  </a:lnTo>
                  <a:lnTo>
                    <a:pt x="25" y="178"/>
                  </a:lnTo>
                  <a:lnTo>
                    <a:pt x="25" y="127"/>
                  </a:lnTo>
                  <a:lnTo>
                    <a:pt x="12" y="63"/>
                  </a:lnTo>
                  <a:lnTo>
                    <a:pt x="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4" name="Freeform 152"/>
            <p:cNvSpPr>
              <a:spLocks/>
            </p:cNvSpPr>
            <p:nvPr/>
          </p:nvSpPr>
          <p:spPr bwMode="auto">
            <a:xfrm>
              <a:off x="12874" y="9209"/>
              <a:ext cx="64" cy="432"/>
            </a:xfrm>
            <a:custGeom>
              <a:avLst/>
              <a:gdLst>
                <a:gd name="T0" fmla="*/ 13 w 64"/>
                <a:gd name="T1" fmla="*/ 0 h 432"/>
                <a:gd name="T2" fmla="*/ 13 w 64"/>
                <a:gd name="T3" fmla="*/ 0 h 432"/>
                <a:gd name="T4" fmla="*/ 25 w 64"/>
                <a:gd name="T5" fmla="*/ 0 h 432"/>
                <a:gd name="T6" fmla="*/ 25 w 64"/>
                <a:gd name="T7" fmla="*/ 12 h 432"/>
                <a:gd name="T8" fmla="*/ 38 w 64"/>
                <a:gd name="T9" fmla="*/ 12 h 432"/>
                <a:gd name="T10" fmla="*/ 38 w 64"/>
                <a:gd name="T11" fmla="*/ 12 h 432"/>
                <a:gd name="T12" fmla="*/ 51 w 64"/>
                <a:gd name="T13" fmla="*/ 12 h 432"/>
                <a:gd name="T14" fmla="*/ 51 w 64"/>
                <a:gd name="T15" fmla="*/ 25 h 432"/>
                <a:gd name="T16" fmla="*/ 51 w 64"/>
                <a:gd name="T17" fmla="*/ 25 h 432"/>
                <a:gd name="T18" fmla="*/ 64 w 64"/>
                <a:gd name="T19" fmla="*/ 127 h 432"/>
                <a:gd name="T20" fmla="*/ 64 w 64"/>
                <a:gd name="T21" fmla="*/ 229 h 432"/>
                <a:gd name="T22" fmla="*/ 51 w 64"/>
                <a:gd name="T23" fmla="*/ 330 h 432"/>
                <a:gd name="T24" fmla="*/ 51 w 64"/>
                <a:gd name="T25" fmla="*/ 419 h 432"/>
                <a:gd name="T26" fmla="*/ 38 w 64"/>
                <a:gd name="T27" fmla="*/ 419 h 432"/>
                <a:gd name="T28" fmla="*/ 38 w 64"/>
                <a:gd name="T29" fmla="*/ 419 h 432"/>
                <a:gd name="T30" fmla="*/ 25 w 64"/>
                <a:gd name="T31" fmla="*/ 419 h 432"/>
                <a:gd name="T32" fmla="*/ 25 w 64"/>
                <a:gd name="T33" fmla="*/ 432 h 432"/>
                <a:gd name="T34" fmla="*/ 13 w 64"/>
                <a:gd name="T35" fmla="*/ 432 h 432"/>
                <a:gd name="T36" fmla="*/ 13 w 64"/>
                <a:gd name="T37" fmla="*/ 432 h 432"/>
                <a:gd name="T38" fmla="*/ 13 w 64"/>
                <a:gd name="T39" fmla="*/ 432 h 432"/>
                <a:gd name="T40" fmla="*/ 0 w 64"/>
                <a:gd name="T41" fmla="*/ 432 h 432"/>
                <a:gd name="T42" fmla="*/ 0 w 64"/>
                <a:gd name="T43" fmla="*/ 369 h 432"/>
                <a:gd name="T44" fmla="*/ 13 w 64"/>
                <a:gd name="T45" fmla="*/ 318 h 432"/>
                <a:gd name="T46" fmla="*/ 13 w 64"/>
                <a:gd name="T47" fmla="*/ 267 h 432"/>
                <a:gd name="T48" fmla="*/ 25 w 64"/>
                <a:gd name="T49" fmla="*/ 229 h 432"/>
                <a:gd name="T50" fmla="*/ 25 w 64"/>
                <a:gd name="T51" fmla="*/ 178 h 432"/>
                <a:gd name="T52" fmla="*/ 25 w 64"/>
                <a:gd name="T53" fmla="*/ 127 h 432"/>
                <a:gd name="T54" fmla="*/ 25 w 64"/>
                <a:gd name="T55" fmla="*/ 63 h 432"/>
                <a:gd name="T56" fmla="*/ 13 w 64"/>
                <a:gd name="T57" fmla="*/ 0 h 4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32">
                  <a:moveTo>
                    <a:pt x="13" y="0"/>
                  </a:moveTo>
                  <a:lnTo>
                    <a:pt x="13" y="0"/>
                  </a:lnTo>
                  <a:lnTo>
                    <a:pt x="25" y="0"/>
                  </a:lnTo>
                  <a:lnTo>
                    <a:pt x="25" y="12"/>
                  </a:lnTo>
                  <a:lnTo>
                    <a:pt x="38" y="12"/>
                  </a:lnTo>
                  <a:lnTo>
                    <a:pt x="51" y="12"/>
                  </a:lnTo>
                  <a:lnTo>
                    <a:pt x="51" y="25"/>
                  </a:lnTo>
                  <a:lnTo>
                    <a:pt x="64" y="127"/>
                  </a:lnTo>
                  <a:lnTo>
                    <a:pt x="64" y="229"/>
                  </a:lnTo>
                  <a:lnTo>
                    <a:pt x="51" y="330"/>
                  </a:lnTo>
                  <a:lnTo>
                    <a:pt x="51" y="419"/>
                  </a:lnTo>
                  <a:lnTo>
                    <a:pt x="38" y="419"/>
                  </a:lnTo>
                  <a:lnTo>
                    <a:pt x="25" y="419"/>
                  </a:lnTo>
                  <a:lnTo>
                    <a:pt x="25" y="432"/>
                  </a:lnTo>
                  <a:lnTo>
                    <a:pt x="13" y="432"/>
                  </a:lnTo>
                  <a:lnTo>
                    <a:pt x="0" y="432"/>
                  </a:lnTo>
                  <a:lnTo>
                    <a:pt x="0" y="369"/>
                  </a:lnTo>
                  <a:lnTo>
                    <a:pt x="13" y="318"/>
                  </a:lnTo>
                  <a:lnTo>
                    <a:pt x="13" y="267"/>
                  </a:lnTo>
                  <a:lnTo>
                    <a:pt x="25" y="229"/>
                  </a:lnTo>
                  <a:lnTo>
                    <a:pt x="25" y="178"/>
                  </a:lnTo>
                  <a:lnTo>
                    <a:pt x="25" y="127"/>
                  </a:lnTo>
                  <a:lnTo>
                    <a:pt x="25" y="63"/>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5" name="Freeform 153"/>
            <p:cNvSpPr>
              <a:spLocks/>
            </p:cNvSpPr>
            <p:nvPr/>
          </p:nvSpPr>
          <p:spPr bwMode="auto">
            <a:xfrm>
              <a:off x="12861" y="9196"/>
              <a:ext cx="64" cy="445"/>
            </a:xfrm>
            <a:custGeom>
              <a:avLst/>
              <a:gdLst>
                <a:gd name="T0" fmla="*/ 13 w 64"/>
                <a:gd name="T1" fmla="*/ 0 h 445"/>
                <a:gd name="T2" fmla="*/ 26 w 64"/>
                <a:gd name="T3" fmla="*/ 13 h 445"/>
                <a:gd name="T4" fmla="*/ 26 w 64"/>
                <a:gd name="T5" fmla="*/ 13 h 445"/>
                <a:gd name="T6" fmla="*/ 38 w 64"/>
                <a:gd name="T7" fmla="*/ 13 h 445"/>
                <a:gd name="T8" fmla="*/ 38 w 64"/>
                <a:gd name="T9" fmla="*/ 25 h 445"/>
                <a:gd name="T10" fmla="*/ 38 w 64"/>
                <a:gd name="T11" fmla="*/ 25 h 445"/>
                <a:gd name="T12" fmla="*/ 51 w 64"/>
                <a:gd name="T13" fmla="*/ 25 h 445"/>
                <a:gd name="T14" fmla="*/ 51 w 64"/>
                <a:gd name="T15" fmla="*/ 25 h 445"/>
                <a:gd name="T16" fmla="*/ 64 w 64"/>
                <a:gd name="T17" fmla="*/ 38 h 445"/>
                <a:gd name="T18" fmla="*/ 64 w 64"/>
                <a:gd name="T19" fmla="*/ 127 h 445"/>
                <a:gd name="T20" fmla="*/ 64 w 64"/>
                <a:gd name="T21" fmla="*/ 242 h 445"/>
                <a:gd name="T22" fmla="*/ 64 w 64"/>
                <a:gd name="T23" fmla="*/ 343 h 445"/>
                <a:gd name="T24" fmla="*/ 51 w 64"/>
                <a:gd name="T25" fmla="*/ 432 h 445"/>
                <a:gd name="T26" fmla="*/ 51 w 64"/>
                <a:gd name="T27" fmla="*/ 432 h 445"/>
                <a:gd name="T28" fmla="*/ 38 w 64"/>
                <a:gd name="T29" fmla="*/ 432 h 445"/>
                <a:gd name="T30" fmla="*/ 38 w 64"/>
                <a:gd name="T31" fmla="*/ 432 h 445"/>
                <a:gd name="T32" fmla="*/ 26 w 64"/>
                <a:gd name="T33" fmla="*/ 445 h 445"/>
                <a:gd name="T34" fmla="*/ 26 w 64"/>
                <a:gd name="T35" fmla="*/ 445 h 445"/>
                <a:gd name="T36" fmla="*/ 13 w 64"/>
                <a:gd name="T37" fmla="*/ 445 h 445"/>
                <a:gd name="T38" fmla="*/ 13 w 64"/>
                <a:gd name="T39" fmla="*/ 445 h 445"/>
                <a:gd name="T40" fmla="*/ 0 w 64"/>
                <a:gd name="T41" fmla="*/ 445 h 445"/>
                <a:gd name="T42" fmla="*/ 13 w 64"/>
                <a:gd name="T43" fmla="*/ 382 h 445"/>
                <a:gd name="T44" fmla="*/ 13 w 64"/>
                <a:gd name="T45" fmla="*/ 331 h 445"/>
                <a:gd name="T46" fmla="*/ 26 w 64"/>
                <a:gd name="T47" fmla="*/ 280 h 445"/>
                <a:gd name="T48" fmla="*/ 26 w 64"/>
                <a:gd name="T49" fmla="*/ 229 h 445"/>
                <a:gd name="T50" fmla="*/ 26 w 64"/>
                <a:gd name="T51" fmla="*/ 191 h 445"/>
                <a:gd name="T52" fmla="*/ 26 w 64"/>
                <a:gd name="T53" fmla="*/ 127 h 445"/>
                <a:gd name="T54" fmla="*/ 26 w 64"/>
                <a:gd name="T55" fmla="*/ 76 h 445"/>
                <a:gd name="T56" fmla="*/ 13 w 64"/>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45">
                  <a:moveTo>
                    <a:pt x="13" y="0"/>
                  </a:moveTo>
                  <a:lnTo>
                    <a:pt x="26" y="13"/>
                  </a:lnTo>
                  <a:lnTo>
                    <a:pt x="38" y="13"/>
                  </a:lnTo>
                  <a:lnTo>
                    <a:pt x="38" y="25"/>
                  </a:lnTo>
                  <a:lnTo>
                    <a:pt x="51" y="25"/>
                  </a:lnTo>
                  <a:lnTo>
                    <a:pt x="64" y="38"/>
                  </a:lnTo>
                  <a:lnTo>
                    <a:pt x="64" y="127"/>
                  </a:lnTo>
                  <a:lnTo>
                    <a:pt x="64" y="242"/>
                  </a:lnTo>
                  <a:lnTo>
                    <a:pt x="64" y="343"/>
                  </a:lnTo>
                  <a:lnTo>
                    <a:pt x="51" y="432"/>
                  </a:lnTo>
                  <a:lnTo>
                    <a:pt x="38" y="432"/>
                  </a:lnTo>
                  <a:lnTo>
                    <a:pt x="26" y="445"/>
                  </a:lnTo>
                  <a:lnTo>
                    <a:pt x="13" y="445"/>
                  </a:lnTo>
                  <a:lnTo>
                    <a:pt x="0" y="445"/>
                  </a:lnTo>
                  <a:lnTo>
                    <a:pt x="13" y="382"/>
                  </a:lnTo>
                  <a:lnTo>
                    <a:pt x="13" y="331"/>
                  </a:lnTo>
                  <a:lnTo>
                    <a:pt x="26" y="280"/>
                  </a:lnTo>
                  <a:lnTo>
                    <a:pt x="26" y="229"/>
                  </a:lnTo>
                  <a:lnTo>
                    <a:pt x="26" y="191"/>
                  </a:lnTo>
                  <a:lnTo>
                    <a:pt x="26" y="127"/>
                  </a:lnTo>
                  <a:lnTo>
                    <a:pt x="26" y="76"/>
                  </a:lnTo>
                  <a:lnTo>
                    <a:pt x="13"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6" name="Freeform 154"/>
            <p:cNvSpPr>
              <a:spLocks/>
            </p:cNvSpPr>
            <p:nvPr/>
          </p:nvSpPr>
          <p:spPr bwMode="auto">
            <a:xfrm>
              <a:off x="12861" y="9196"/>
              <a:ext cx="51" cy="445"/>
            </a:xfrm>
            <a:custGeom>
              <a:avLst/>
              <a:gdLst>
                <a:gd name="T0" fmla="*/ 0 w 51"/>
                <a:gd name="T1" fmla="*/ 0 h 445"/>
                <a:gd name="T2" fmla="*/ 13 w 51"/>
                <a:gd name="T3" fmla="*/ 0 h 445"/>
                <a:gd name="T4" fmla="*/ 13 w 51"/>
                <a:gd name="T5" fmla="*/ 13 h 445"/>
                <a:gd name="T6" fmla="*/ 26 w 51"/>
                <a:gd name="T7" fmla="*/ 13 h 445"/>
                <a:gd name="T8" fmla="*/ 26 w 51"/>
                <a:gd name="T9" fmla="*/ 13 h 445"/>
                <a:gd name="T10" fmla="*/ 38 w 51"/>
                <a:gd name="T11" fmla="*/ 13 h 445"/>
                <a:gd name="T12" fmla="*/ 38 w 51"/>
                <a:gd name="T13" fmla="*/ 25 h 445"/>
                <a:gd name="T14" fmla="*/ 51 w 51"/>
                <a:gd name="T15" fmla="*/ 25 h 445"/>
                <a:gd name="T16" fmla="*/ 51 w 51"/>
                <a:gd name="T17" fmla="*/ 25 h 445"/>
                <a:gd name="T18" fmla="*/ 51 w 51"/>
                <a:gd name="T19" fmla="*/ 127 h 445"/>
                <a:gd name="T20" fmla="*/ 51 w 51"/>
                <a:gd name="T21" fmla="*/ 242 h 445"/>
                <a:gd name="T22" fmla="*/ 51 w 51"/>
                <a:gd name="T23" fmla="*/ 343 h 445"/>
                <a:gd name="T24" fmla="*/ 38 w 51"/>
                <a:gd name="T25" fmla="*/ 432 h 445"/>
                <a:gd name="T26" fmla="*/ 38 w 51"/>
                <a:gd name="T27" fmla="*/ 432 h 445"/>
                <a:gd name="T28" fmla="*/ 26 w 51"/>
                <a:gd name="T29" fmla="*/ 432 h 445"/>
                <a:gd name="T30" fmla="*/ 26 w 51"/>
                <a:gd name="T31" fmla="*/ 432 h 445"/>
                <a:gd name="T32" fmla="*/ 13 w 51"/>
                <a:gd name="T33" fmla="*/ 445 h 445"/>
                <a:gd name="T34" fmla="*/ 13 w 51"/>
                <a:gd name="T35" fmla="*/ 445 h 445"/>
                <a:gd name="T36" fmla="*/ 0 w 51"/>
                <a:gd name="T37" fmla="*/ 445 h 445"/>
                <a:gd name="T38" fmla="*/ 0 w 51"/>
                <a:gd name="T39" fmla="*/ 445 h 445"/>
                <a:gd name="T40" fmla="*/ 0 w 51"/>
                <a:gd name="T41" fmla="*/ 445 h 445"/>
                <a:gd name="T42" fmla="*/ 0 w 51"/>
                <a:gd name="T43" fmla="*/ 382 h 445"/>
                <a:gd name="T44" fmla="*/ 0 w 51"/>
                <a:gd name="T45" fmla="*/ 331 h 445"/>
                <a:gd name="T46" fmla="*/ 13 w 51"/>
                <a:gd name="T47" fmla="*/ 280 h 445"/>
                <a:gd name="T48" fmla="*/ 13 w 51"/>
                <a:gd name="T49" fmla="*/ 229 h 445"/>
                <a:gd name="T50" fmla="*/ 13 w 51"/>
                <a:gd name="T51" fmla="*/ 178 h 445"/>
                <a:gd name="T52" fmla="*/ 13 w 51"/>
                <a:gd name="T53" fmla="*/ 127 h 445"/>
                <a:gd name="T54" fmla="*/ 13 w 51"/>
                <a:gd name="T55" fmla="*/ 64 h 445"/>
                <a:gd name="T56" fmla="*/ 0 w 51"/>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445">
                  <a:moveTo>
                    <a:pt x="0" y="0"/>
                  </a:moveTo>
                  <a:lnTo>
                    <a:pt x="13" y="0"/>
                  </a:lnTo>
                  <a:lnTo>
                    <a:pt x="13" y="13"/>
                  </a:lnTo>
                  <a:lnTo>
                    <a:pt x="26" y="13"/>
                  </a:lnTo>
                  <a:lnTo>
                    <a:pt x="38" y="13"/>
                  </a:lnTo>
                  <a:lnTo>
                    <a:pt x="38" y="25"/>
                  </a:lnTo>
                  <a:lnTo>
                    <a:pt x="51" y="25"/>
                  </a:lnTo>
                  <a:lnTo>
                    <a:pt x="51" y="127"/>
                  </a:lnTo>
                  <a:lnTo>
                    <a:pt x="51" y="242"/>
                  </a:lnTo>
                  <a:lnTo>
                    <a:pt x="51" y="343"/>
                  </a:lnTo>
                  <a:lnTo>
                    <a:pt x="38" y="432"/>
                  </a:lnTo>
                  <a:lnTo>
                    <a:pt x="26" y="432"/>
                  </a:lnTo>
                  <a:lnTo>
                    <a:pt x="13" y="445"/>
                  </a:lnTo>
                  <a:lnTo>
                    <a:pt x="0" y="445"/>
                  </a:lnTo>
                  <a:lnTo>
                    <a:pt x="0" y="382"/>
                  </a:lnTo>
                  <a:lnTo>
                    <a:pt x="0" y="331"/>
                  </a:lnTo>
                  <a:lnTo>
                    <a:pt x="13" y="280"/>
                  </a:lnTo>
                  <a:lnTo>
                    <a:pt x="13" y="229"/>
                  </a:lnTo>
                  <a:lnTo>
                    <a:pt x="13" y="178"/>
                  </a:lnTo>
                  <a:lnTo>
                    <a:pt x="13" y="127"/>
                  </a:lnTo>
                  <a:lnTo>
                    <a:pt x="13" y="64"/>
                  </a:lnTo>
                  <a:lnTo>
                    <a:pt x="0"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7" name="Freeform 155"/>
            <p:cNvSpPr>
              <a:spLocks/>
            </p:cNvSpPr>
            <p:nvPr/>
          </p:nvSpPr>
          <p:spPr bwMode="auto">
            <a:xfrm>
              <a:off x="12848" y="9196"/>
              <a:ext cx="64" cy="445"/>
            </a:xfrm>
            <a:custGeom>
              <a:avLst/>
              <a:gdLst>
                <a:gd name="T0" fmla="*/ 13 w 64"/>
                <a:gd name="T1" fmla="*/ 0 h 445"/>
                <a:gd name="T2" fmla="*/ 13 w 64"/>
                <a:gd name="T3" fmla="*/ 0 h 445"/>
                <a:gd name="T4" fmla="*/ 26 w 64"/>
                <a:gd name="T5" fmla="*/ 0 h 445"/>
                <a:gd name="T6" fmla="*/ 26 w 64"/>
                <a:gd name="T7" fmla="*/ 13 h 445"/>
                <a:gd name="T8" fmla="*/ 39 w 64"/>
                <a:gd name="T9" fmla="*/ 13 h 445"/>
                <a:gd name="T10" fmla="*/ 39 w 64"/>
                <a:gd name="T11" fmla="*/ 13 h 445"/>
                <a:gd name="T12" fmla="*/ 51 w 64"/>
                <a:gd name="T13" fmla="*/ 13 h 445"/>
                <a:gd name="T14" fmla="*/ 51 w 64"/>
                <a:gd name="T15" fmla="*/ 25 h 445"/>
                <a:gd name="T16" fmla="*/ 64 w 64"/>
                <a:gd name="T17" fmla="*/ 25 h 445"/>
                <a:gd name="T18" fmla="*/ 64 w 64"/>
                <a:gd name="T19" fmla="*/ 127 h 445"/>
                <a:gd name="T20" fmla="*/ 64 w 64"/>
                <a:gd name="T21" fmla="*/ 242 h 445"/>
                <a:gd name="T22" fmla="*/ 51 w 64"/>
                <a:gd name="T23" fmla="*/ 343 h 445"/>
                <a:gd name="T24" fmla="*/ 51 w 64"/>
                <a:gd name="T25" fmla="*/ 432 h 445"/>
                <a:gd name="T26" fmla="*/ 39 w 64"/>
                <a:gd name="T27" fmla="*/ 432 h 445"/>
                <a:gd name="T28" fmla="*/ 39 w 64"/>
                <a:gd name="T29" fmla="*/ 432 h 445"/>
                <a:gd name="T30" fmla="*/ 26 w 64"/>
                <a:gd name="T31" fmla="*/ 432 h 445"/>
                <a:gd name="T32" fmla="*/ 26 w 64"/>
                <a:gd name="T33" fmla="*/ 432 h 445"/>
                <a:gd name="T34" fmla="*/ 13 w 64"/>
                <a:gd name="T35" fmla="*/ 445 h 445"/>
                <a:gd name="T36" fmla="*/ 13 w 64"/>
                <a:gd name="T37" fmla="*/ 445 h 445"/>
                <a:gd name="T38" fmla="*/ 0 w 64"/>
                <a:gd name="T39" fmla="*/ 445 h 445"/>
                <a:gd name="T40" fmla="*/ 0 w 64"/>
                <a:gd name="T41" fmla="*/ 445 h 445"/>
                <a:gd name="T42" fmla="*/ 0 w 64"/>
                <a:gd name="T43" fmla="*/ 382 h 445"/>
                <a:gd name="T44" fmla="*/ 13 w 64"/>
                <a:gd name="T45" fmla="*/ 331 h 445"/>
                <a:gd name="T46" fmla="*/ 13 w 64"/>
                <a:gd name="T47" fmla="*/ 280 h 445"/>
                <a:gd name="T48" fmla="*/ 26 w 64"/>
                <a:gd name="T49" fmla="*/ 229 h 445"/>
                <a:gd name="T50" fmla="*/ 26 w 64"/>
                <a:gd name="T51" fmla="*/ 178 h 445"/>
                <a:gd name="T52" fmla="*/ 26 w 64"/>
                <a:gd name="T53" fmla="*/ 127 h 445"/>
                <a:gd name="T54" fmla="*/ 26 w 64"/>
                <a:gd name="T55" fmla="*/ 64 h 445"/>
                <a:gd name="T56" fmla="*/ 13 w 64"/>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45">
                  <a:moveTo>
                    <a:pt x="13" y="0"/>
                  </a:moveTo>
                  <a:lnTo>
                    <a:pt x="13" y="0"/>
                  </a:lnTo>
                  <a:lnTo>
                    <a:pt x="26" y="0"/>
                  </a:lnTo>
                  <a:lnTo>
                    <a:pt x="26" y="13"/>
                  </a:lnTo>
                  <a:lnTo>
                    <a:pt x="39" y="13"/>
                  </a:lnTo>
                  <a:lnTo>
                    <a:pt x="51" y="13"/>
                  </a:lnTo>
                  <a:lnTo>
                    <a:pt x="51" y="25"/>
                  </a:lnTo>
                  <a:lnTo>
                    <a:pt x="64" y="25"/>
                  </a:lnTo>
                  <a:lnTo>
                    <a:pt x="64" y="127"/>
                  </a:lnTo>
                  <a:lnTo>
                    <a:pt x="64" y="242"/>
                  </a:lnTo>
                  <a:lnTo>
                    <a:pt x="51" y="343"/>
                  </a:lnTo>
                  <a:lnTo>
                    <a:pt x="51" y="432"/>
                  </a:lnTo>
                  <a:lnTo>
                    <a:pt x="39" y="432"/>
                  </a:lnTo>
                  <a:lnTo>
                    <a:pt x="26" y="432"/>
                  </a:lnTo>
                  <a:lnTo>
                    <a:pt x="13" y="445"/>
                  </a:lnTo>
                  <a:lnTo>
                    <a:pt x="0" y="445"/>
                  </a:lnTo>
                  <a:lnTo>
                    <a:pt x="0" y="382"/>
                  </a:lnTo>
                  <a:lnTo>
                    <a:pt x="13" y="331"/>
                  </a:lnTo>
                  <a:lnTo>
                    <a:pt x="13" y="280"/>
                  </a:lnTo>
                  <a:lnTo>
                    <a:pt x="26" y="229"/>
                  </a:lnTo>
                  <a:lnTo>
                    <a:pt x="26" y="178"/>
                  </a:lnTo>
                  <a:lnTo>
                    <a:pt x="26" y="127"/>
                  </a:lnTo>
                  <a:lnTo>
                    <a:pt x="26" y="64"/>
                  </a:lnTo>
                  <a:lnTo>
                    <a:pt x="13"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8" name="Freeform 156"/>
            <p:cNvSpPr>
              <a:spLocks/>
            </p:cNvSpPr>
            <p:nvPr/>
          </p:nvSpPr>
          <p:spPr bwMode="auto">
            <a:xfrm>
              <a:off x="12836" y="9183"/>
              <a:ext cx="63" cy="458"/>
            </a:xfrm>
            <a:custGeom>
              <a:avLst/>
              <a:gdLst>
                <a:gd name="T0" fmla="*/ 12 w 63"/>
                <a:gd name="T1" fmla="*/ 0 h 458"/>
                <a:gd name="T2" fmla="*/ 25 w 63"/>
                <a:gd name="T3" fmla="*/ 13 h 458"/>
                <a:gd name="T4" fmla="*/ 25 w 63"/>
                <a:gd name="T5" fmla="*/ 13 h 458"/>
                <a:gd name="T6" fmla="*/ 38 w 63"/>
                <a:gd name="T7" fmla="*/ 13 h 458"/>
                <a:gd name="T8" fmla="*/ 38 w 63"/>
                <a:gd name="T9" fmla="*/ 13 h 458"/>
                <a:gd name="T10" fmla="*/ 51 w 63"/>
                <a:gd name="T11" fmla="*/ 26 h 458"/>
                <a:gd name="T12" fmla="*/ 51 w 63"/>
                <a:gd name="T13" fmla="*/ 26 h 458"/>
                <a:gd name="T14" fmla="*/ 63 w 63"/>
                <a:gd name="T15" fmla="*/ 26 h 458"/>
                <a:gd name="T16" fmla="*/ 63 w 63"/>
                <a:gd name="T17" fmla="*/ 38 h 458"/>
                <a:gd name="T18" fmla="*/ 63 w 63"/>
                <a:gd name="T19" fmla="*/ 140 h 458"/>
                <a:gd name="T20" fmla="*/ 63 w 63"/>
                <a:gd name="T21" fmla="*/ 242 h 458"/>
                <a:gd name="T22" fmla="*/ 63 w 63"/>
                <a:gd name="T23" fmla="*/ 356 h 458"/>
                <a:gd name="T24" fmla="*/ 51 w 63"/>
                <a:gd name="T25" fmla="*/ 445 h 458"/>
                <a:gd name="T26" fmla="*/ 38 w 63"/>
                <a:gd name="T27" fmla="*/ 445 h 458"/>
                <a:gd name="T28" fmla="*/ 38 w 63"/>
                <a:gd name="T29" fmla="*/ 445 h 458"/>
                <a:gd name="T30" fmla="*/ 25 w 63"/>
                <a:gd name="T31" fmla="*/ 445 h 458"/>
                <a:gd name="T32" fmla="*/ 25 w 63"/>
                <a:gd name="T33" fmla="*/ 445 h 458"/>
                <a:gd name="T34" fmla="*/ 12 w 63"/>
                <a:gd name="T35" fmla="*/ 458 h 458"/>
                <a:gd name="T36" fmla="*/ 12 w 63"/>
                <a:gd name="T37" fmla="*/ 458 h 458"/>
                <a:gd name="T38" fmla="*/ 0 w 63"/>
                <a:gd name="T39" fmla="*/ 458 h 458"/>
                <a:gd name="T40" fmla="*/ 0 w 63"/>
                <a:gd name="T41" fmla="*/ 458 h 458"/>
                <a:gd name="T42" fmla="*/ 0 w 63"/>
                <a:gd name="T43" fmla="*/ 395 h 458"/>
                <a:gd name="T44" fmla="*/ 12 w 63"/>
                <a:gd name="T45" fmla="*/ 344 h 458"/>
                <a:gd name="T46" fmla="*/ 12 w 63"/>
                <a:gd name="T47" fmla="*/ 293 h 458"/>
                <a:gd name="T48" fmla="*/ 25 w 63"/>
                <a:gd name="T49" fmla="*/ 242 h 458"/>
                <a:gd name="T50" fmla="*/ 25 w 63"/>
                <a:gd name="T51" fmla="*/ 191 h 458"/>
                <a:gd name="T52" fmla="*/ 25 w 63"/>
                <a:gd name="T53" fmla="*/ 127 h 458"/>
                <a:gd name="T54" fmla="*/ 25 w 63"/>
                <a:gd name="T55" fmla="*/ 77 h 458"/>
                <a:gd name="T56" fmla="*/ 12 w 63"/>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458">
                  <a:moveTo>
                    <a:pt x="12" y="0"/>
                  </a:moveTo>
                  <a:lnTo>
                    <a:pt x="25" y="13"/>
                  </a:lnTo>
                  <a:lnTo>
                    <a:pt x="38" y="13"/>
                  </a:lnTo>
                  <a:lnTo>
                    <a:pt x="51" y="26"/>
                  </a:lnTo>
                  <a:lnTo>
                    <a:pt x="63" y="26"/>
                  </a:lnTo>
                  <a:lnTo>
                    <a:pt x="63" y="38"/>
                  </a:lnTo>
                  <a:lnTo>
                    <a:pt x="63" y="140"/>
                  </a:lnTo>
                  <a:lnTo>
                    <a:pt x="63" y="242"/>
                  </a:lnTo>
                  <a:lnTo>
                    <a:pt x="63" y="356"/>
                  </a:lnTo>
                  <a:lnTo>
                    <a:pt x="51" y="445"/>
                  </a:lnTo>
                  <a:lnTo>
                    <a:pt x="38" y="445"/>
                  </a:lnTo>
                  <a:lnTo>
                    <a:pt x="25" y="445"/>
                  </a:lnTo>
                  <a:lnTo>
                    <a:pt x="12" y="458"/>
                  </a:lnTo>
                  <a:lnTo>
                    <a:pt x="0" y="458"/>
                  </a:lnTo>
                  <a:lnTo>
                    <a:pt x="0" y="395"/>
                  </a:lnTo>
                  <a:lnTo>
                    <a:pt x="12" y="344"/>
                  </a:lnTo>
                  <a:lnTo>
                    <a:pt x="12" y="293"/>
                  </a:lnTo>
                  <a:lnTo>
                    <a:pt x="25" y="242"/>
                  </a:lnTo>
                  <a:lnTo>
                    <a:pt x="25" y="191"/>
                  </a:lnTo>
                  <a:lnTo>
                    <a:pt x="25" y="127"/>
                  </a:lnTo>
                  <a:lnTo>
                    <a:pt x="25" y="77"/>
                  </a:lnTo>
                  <a:lnTo>
                    <a:pt x="12"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9" name="Freeform 157"/>
            <p:cNvSpPr>
              <a:spLocks/>
            </p:cNvSpPr>
            <p:nvPr/>
          </p:nvSpPr>
          <p:spPr bwMode="auto">
            <a:xfrm>
              <a:off x="12823" y="9183"/>
              <a:ext cx="76" cy="458"/>
            </a:xfrm>
            <a:custGeom>
              <a:avLst/>
              <a:gdLst>
                <a:gd name="T0" fmla="*/ 25 w 76"/>
                <a:gd name="T1" fmla="*/ 0 h 458"/>
                <a:gd name="T2" fmla="*/ 25 w 76"/>
                <a:gd name="T3" fmla="*/ 0 h 458"/>
                <a:gd name="T4" fmla="*/ 38 w 76"/>
                <a:gd name="T5" fmla="*/ 0 h 458"/>
                <a:gd name="T6" fmla="*/ 38 w 76"/>
                <a:gd name="T7" fmla="*/ 13 h 458"/>
                <a:gd name="T8" fmla="*/ 51 w 76"/>
                <a:gd name="T9" fmla="*/ 13 h 458"/>
                <a:gd name="T10" fmla="*/ 51 w 76"/>
                <a:gd name="T11" fmla="*/ 13 h 458"/>
                <a:gd name="T12" fmla="*/ 64 w 76"/>
                <a:gd name="T13" fmla="*/ 26 h 458"/>
                <a:gd name="T14" fmla="*/ 64 w 76"/>
                <a:gd name="T15" fmla="*/ 26 h 458"/>
                <a:gd name="T16" fmla="*/ 76 w 76"/>
                <a:gd name="T17" fmla="*/ 26 h 458"/>
                <a:gd name="T18" fmla="*/ 64 w 76"/>
                <a:gd name="T19" fmla="*/ 127 h 458"/>
                <a:gd name="T20" fmla="*/ 64 w 76"/>
                <a:gd name="T21" fmla="*/ 242 h 458"/>
                <a:gd name="T22" fmla="*/ 64 w 76"/>
                <a:gd name="T23" fmla="*/ 356 h 458"/>
                <a:gd name="T24" fmla="*/ 51 w 76"/>
                <a:gd name="T25" fmla="*/ 445 h 458"/>
                <a:gd name="T26" fmla="*/ 51 w 76"/>
                <a:gd name="T27" fmla="*/ 445 h 458"/>
                <a:gd name="T28" fmla="*/ 38 w 76"/>
                <a:gd name="T29" fmla="*/ 445 h 458"/>
                <a:gd name="T30" fmla="*/ 38 w 76"/>
                <a:gd name="T31" fmla="*/ 445 h 458"/>
                <a:gd name="T32" fmla="*/ 25 w 76"/>
                <a:gd name="T33" fmla="*/ 445 h 458"/>
                <a:gd name="T34" fmla="*/ 25 w 76"/>
                <a:gd name="T35" fmla="*/ 458 h 458"/>
                <a:gd name="T36" fmla="*/ 13 w 76"/>
                <a:gd name="T37" fmla="*/ 458 h 458"/>
                <a:gd name="T38" fmla="*/ 13 w 76"/>
                <a:gd name="T39" fmla="*/ 458 h 458"/>
                <a:gd name="T40" fmla="*/ 0 w 76"/>
                <a:gd name="T41" fmla="*/ 458 h 458"/>
                <a:gd name="T42" fmla="*/ 13 w 76"/>
                <a:gd name="T43" fmla="*/ 395 h 458"/>
                <a:gd name="T44" fmla="*/ 13 w 76"/>
                <a:gd name="T45" fmla="*/ 344 h 458"/>
                <a:gd name="T46" fmla="*/ 25 w 76"/>
                <a:gd name="T47" fmla="*/ 293 h 458"/>
                <a:gd name="T48" fmla="*/ 25 w 76"/>
                <a:gd name="T49" fmla="*/ 242 h 458"/>
                <a:gd name="T50" fmla="*/ 25 w 76"/>
                <a:gd name="T51" fmla="*/ 191 h 458"/>
                <a:gd name="T52" fmla="*/ 38 w 76"/>
                <a:gd name="T53" fmla="*/ 127 h 458"/>
                <a:gd name="T54" fmla="*/ 25 w 76"/>
                <a:gd name="T55" fmla="*/ 64 h 458"/>
                <a:gd name="T56" fmla="*/ 25 w 76"/>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458">
                  <a:moveTo>
                    <a:pt x="25" y="0"/>
                  </a:moveTo>
                  <a:lnTo>
                    <a:pt x="25" y="0"/>
                  </a:lnTo>
                  <a:lnTo>
                    <a:pt x="38" y="0"/>
                  </a:lnTo>
                  <a:lnTo>
                    <a:pt x="38" y="13"/>
                  </a:lnTo>
                  <a:lnTo>
                    <a:pt x="51" y="13"/>
                  </a:lnTo>
                  <a:lnTo>
                    <a:pt x="64" y="26"/>
                  </a:lnTo>
                  <a:lnTo>
                    <a:pt x="76" y="26"/>
                  </a:lnTo>
                  <a:lnTo>
                    <a:pt x="64" y="127"/>
                  </a:lnTo>
                  <a:lnTo>
                    <a:pt x="64" y="242"/>
                  </a:lnTo>
                  <a:lnTo>
                    <a:pt x="64" y="356"/>
                  </a:lnTo>
                  <a:lnTo>
                    <a:pt x="51" y="445"/>
                  </a:lnTo>
                  <a:lnTo>
                    <a:pt x="38" y="445"/>
                  </a:lnTo>
                  <a:lnTo>
                    <a:pt x="25" y="445"/>
                  </a:lnTo>
                  <a:lnTo>
                    <a:pt x="25" y="458"/>
                  </a:lnTo>
                  <a:lnTo>
                    <a:pt x="13" y="458"/>
                  </a:lnTo>
                  <a:lnTo>
                    <a:pt x="0" y="458"/>
                  </a:lnTo>
                  <a:lnTo>
                    <a:pt x="13" y="395"/>
                  </a:lnTo>
                  <a:lnTo>
                    <a:pt x="13" y="344"/>
                  </a:lnTo>
                  <a:lnTo>
                    <a:pt x="25" y="293"/>
                  </a:lnTo>
                  <a:lnTo>
                    <a:pt x="25" y="242"/>
                  </a:lnTo>
                  <a:lnTo>
                    <a:pt x="25" y="191"/>
                  </a:lnTo>
                  <a:lnTo>
                    <a:pt x="38" y="127"/>
                  </a:lnTo>
                  <a:lnTo>
                    <a:pt x="25" y="64"/>
                  </a:lnTo>
                  <a:lnTo>
                    <a:pt x="25"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0" name="Freeform 158"/>
            <p:cNvSpPr>
              <a:spLocks/>
            </p:cNvSpPr>
            <p:nvPr/>
          </p:nvSpPr>
          <p:spPr bwMode="auto">
            <a:xfrm>
              <a:off x="12810" y="9183"/>
              <a:ext cx="77" cy="458"/>
            </a:xfrm>
            <a:custGeom>
              <a:avLst/>
              <a:gdLst>
                <a:gd name="T0" fmla="*/ 26 w 77"/>
                <a:gd name="T1" fmla="*/ 0 h 458"/>
                <a:gd name="T2" fmla="*/ 26 w 77"/>
                <a:gd name="T3" fmla="*/ 0 h 458"/>
                <a:gd name="T4" fmla="*/ 38 w 77"/>
                <a:gd name="T5" fmla="*/ 0 h 458"/>
                <a:gd name="T6" fmla="*/ 38 w 77"/>
                <a:gd name="T7" fmla="*/ 0 h 458"/>
                <a:gd name="T8" fmla="*/ 51 w 77"/>
                <a:gd name="T9" fmla="*/ 13 h 458"/>
                <a:gd name="T10" fmla="*/ 51 w 77"/>
                <a:gd name="T11" fmla="*/ 13 h 458"/>
                <a:gd name="T12" fmla="*/ 64 w 77"/>
                <a:gd name="T13" fmla="*/ 13 h 458"/>
                <a:gd name="T14" fmla="*/ 64 w 77"/>
                <a:gd name="T15" fmla="*/ 26 h 458"/>
                <a:gd name="T16" fmla="*/ 77 w 77"/>
                <a:gd name="T17" fmla="*/ 26 h 458"/>
                <a:gd name="T18" fmla="*/ 77 w 77"/>
                <a:gd name="T19" fmla="*/ 127 h 458"/>
                <a:gd name="T20" fmla="*/ 64 w 77"/>
                <a:gd name="T21" fmla="*/ 242 h 458"/>
                <a:gd name="T22" fmla="*/ 64 w 77"/>
                <a:gd name="T23" fmla="*/ 356 h 458"/>
                <a:gd name="T24" fmla="*/ 64 w 77"/>
                <a:gd name="T25" fmla="*/ 445 h 458"/>
                <a:gd name="T26" fmla="*/ 51 w 77"/>
                <a:gd name="T27" fmla="*/ 445 h 458"/>
                <a:gd name="T28" fmla="*/ 51 w 77"/>
                <a:gd name="T29" fmla="*/ 445 h 458"/>
                <a:gd name="T30" fmla="*/ 38 w 77"/>
                <a:gd name="T31" fmla="*/ 445 h 458"/>
                <a:gd name="T32" fmla="*/ 38 w 77"/>
                <a:gd name="T33" fmla="*/ 445 h 458"/>
                <a:gd name="T34" fmla="*/ 26 w 77"/>
                <a:gd name="T35" fmla="*/ 458 h 458"/>
                <a:gd name="T36" fmla="*/ 13 w 77"/>
                <a:gd name="T37" fmla="*/ 458 h 458"/>
                <a:gd name="T38" fmla="*/ 13 w 77"/>
                <a:gd name="T39" fmla="*/ 458 h 458"/>
                <a:gd name="T40" fmla="*/ 0 w 77"/>
                <a:gd name="T41" fmla="*/ 458 h 458"/>
                <a:gd name="T42" fmla="*/ 13 w 77"/>
                <a:gd name="T43" fmla="*/ 395 h 458"/>
                <a:gd name="T44" fmla="*/ 13 w 77"/>
                <a:gd name="T45" fmla="*/ 344 h 458"/>
                <a:gd name="T46" fmla="*/ 26 w 77"/>
                <a:gd name="T47" fmla="*/ 293 h 458"/>
                <a:gd name="T48" fmla="*/ 26 w 77"/>
                <a:gd name="T49" fmla="*/ 229 h 458"/>
                <a:gd name="T50" fmla="*/ 38 w 77"/>
                <a:gd name="T51" fmla="*/ 178 h 458"/>
                <a:gd name="T52" fmla="*/ 38 w 77"/>
                <a:gd name="T53" fmla="*/ 127 h 458"/>
                <a:gd name="T54" fmla="*/ 38 w 77"/>
                <a:gd name="T55" fmla="*/ 64 h 458"/>
                <a:gd name="T56" fmla="*/ 26 w 77"/>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458">
                  <a:moveTo>
                    <a:pt x="26" y="0"/>
                  </a:moveTo>
                  <a:lnTo>
                    <a:pt x="26" y="0"/>
                  </a:lnTo>
                  <a:lnTo>
                    <a:pt x="38" y="0"/>
                  </a:lnTo>
                  <a:lnTo>
                    <a:pt x="51" y="13"/>
                  </a:lnTo>
                  <a:lnTo>
                    <a:pt x="64" y="13"/>
                  </a:lnTo>
                  <a:lnTo>
                    <a:pt x="64" y="26"/>
                  </a:lnTo>
                  <a:lnTo>
                    <a:pt x="77" y="26"/>
                  </a:lnTo>
                  <a:lnTo>
                    <a:pt x="77" y="127"/>
                  </a:lnTo>
                  <a:lnTo>
                    <a:pt x="64" y="242"/>
                  </a:lnTo>
                  <a:lnTo>
                    <a:pt x="64" y="356"/>
                  </a:lnTo>
                  <a:lnTo>
                    <a:pt x="64" y="445"/>
                  </a:lnTo>
                  <a:lnTo>
                    <a:pt x="51" y="445"/>
                  </a:lnTo>
                  <a:lnTo>
                    <a:pt x="38" y="445"/>
                  </a:lnTo>
                  <a:lnTo>
                    <a:pt x="26" y="458"/>
                  </a:lnTo>
                  <a:lnTo>
                    <a:pt x="13" y="458"/>
                  </a:lnTo>
                  <a:lnTo>
                    <a:pt x="0" y="458"/>
                  </a:lnTo>
                  <a:lnTo>
                    <a:pt x="13" y="395"/>
                  </a:lnTo>
                  <a:lnTo>
                    <a:pt x="13" y="344"/>
                  </a:lnTo>
                  <a:lnTo>
                    <a:pt x="26" y="293"/>
                  </a:lnTo>
                  <a:lnTo>
                    <a:pt x="26" y="229"/>
                  </a:lnTo>
                  <a:lnTo>
                    <a:pt x="38" y="178"/>
                  </a:lnTo>
                  <a:lnTo>
                    <a:pt x="38" y="127"/>
                  </a:lnTo>
                  <a:lnTo>
                    <a:pt x="38" y="64"/>
                  </a:lnTo>
                  <a:lnTo>
                    <a:pt x="2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1" name="Freeform 159"/>
            <p:cNvSpPr>
              <a:spLocks/>
            </p:cNvSpPr>
            <p:nvPr/>
          </p:nvSpPr>
          <p:spPr bwMode="auto">
            <a:xfrm>
              <a:off x="12810" y="9171"/>
              <a:ext cx="64" cy="470"/>
            </a:xfrm>
            <a:custGeom>
              <a:avLst/>
              <a:gdLst>
                <a:gd name="T0" fmla="*/ 13 w 64"/>
                <a:gd name="T1" fmla="*/ 0 h 470"/>
                <a:gd name="T2" fmla="*/ 26 w 64"/>
                <a:gd name="T3" fmla="*/ 0 h 470"/>
                <a:gd name="T4" fmla="*/ 26 w 64"/>
                <a:gd name="T5" fmla="*/ 12 h 470"/>
                <a:gd name="T6" fmla="*/ 38 w 64"/>
                <a:gd name="T7" fmla="*/ 12 h 470"/>
                <a:gd name="T8" fmla="*/ 38 w 64"/>
                <a:gd name="T9" fmla="*/ 12 h 470"/>
                <a:gd name="T10" fmla="*/ 51 w 64"/>
                <a:gd name="T11" fmla="*/ 25 h 470"/>
                <a:gd name="T12" fmla="*/ 51 w 64"/>
                <a:gd name="T13" fmla="*/ 25 h 470"/>
                <a:gd name="T14" fmla="*/ 64 w 64"/>
                <a:gd name="T15" fmla="*/ 25 h 470"/>
                <a:gd name="T16" fmla="*/ 64 w 64"/>
                <a:gd name="T17" fmla="*/ 38 h 470"/>
                <a:gd name="T18" fmla="*/ 64 w 64"/>
                <a:gd name="T19" fmla="*/ 139 h 470"/>
                <a:gd name="T20" fmla="*/ 64 w 64"/>
                <a:gd name="T21" fmla="*/ 254 h 470"/>
                <a:gd name="T22" fmla="*/ 64 w 64"/>
                <a:gd name="T23" fmla="*/ 368 h 470"/>
                <a:gd name="T24" fmla="*/ 51 w 64"/>
                <a:gd name="T25" fmla="*/ 457 h 470"/>
                <a:gd name="T26" fmla="*/ 38 w 64"/>
                <a:gd name="T27" fmla="*/ 457 h 470"/>
                <a:gd name="T28" fmla="*/ 38 w 64"/>
                <a:gd name="T29" fmla="*/ 457 h 470"/>
                <a:gd name="T30" fmla="*/ 26 w 64"/>
                <a:gd name="T31" fmla="*/ 457 h 470"/>
                <a:gd name="T32" fmla="*/ 26 w 64"/>
                <a:gd name="T33" fmla="*/ 457 h 470"/>
                <a:gd name="T34" fmla="*/ 13 w 64"/>
                <a:gd name="T35" fmla="*/ 470 h 470"/>
                <a:gd name="T36" fmla="*/ 13 w 64"/>
                <a:gd name="T37" fmla="*/ 470 h 470"/>
                <a:gd name="T38" fmla="*/ 0 w 64"/>
                <a:gd name="T39" fmla="*/ 470 h 470"/>
                <a:gd name="T40" fmla="*/ 0 w 64"/>
                <a:gd name="T41" fmla="*/ 470 h 470"/>
                <a:gd name="T42" fmla="*/ 0 w 64"/>
                <a:gd name="T43" fmla="*/ 407 h 470"/>
                <a:gd name="T44" fmla="*/ 13 w 64"/>
                <a:gd name="T45" fmla="*/ 356 h 470"/>
                <a:gd name="T46" fmla="*/ 13 w 64"/>
                <a:gd name="T47" fmla="*/ 292 h 470"/>
                <a:gd name="T48" fmla="*/ 26 w 64"/>
                <a:gd name="T49" fmla="*/ 241 h 470"/>
                <a:gd name="T50" fmla="*/ 26 w 64"/>
                <a:gd name="T51" fmla="*/ 190 h 470"/>
                <a:gd name="T52" fmla="*/ 26 w 64"/>
                <a:gd name="T53" fmla="*/ 139 h 470"/>
                <a:gd name="T54" fmla="*/ 26 w 64"/>
                <a:gd name="T55" fmla="*/ 76 h 470"/>
                <a:gd name="T56" fmla="*/ 13 w 64"/>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70">
                  <a:moveTo>
                    <a:pt x="13" y="0"/>
                  </a:moveTo>
                  <a:lnTo>
                    <a:pt x="26" y="0"/>
                  </a:lnTo>
                  <a:lnTo>
                    <a:pt x="26" y="12"/>
                  </a:lnTo>
                  <a:lnTo>
                    <a:pt x="38" y="12"/>
                  </a:lnTo>
                  <a:lnTo>
                    <a:pt x="51" y="25"/>
                  </a:lnTo>
                  <a:lnTo>
                    <a:pt x="64" y="25"/>
                  </a:lnTo>
                  <a:lnTo>
                    <a:pt x="64" y="38"/>
                  </a:lnTo>
                  <a:lnTo>
                    <a:pt x="64" y="139"/>
                  </a:lnTo>
                  <a:lnTo>
                    <a:pt x="64" y="254"/>
                  </a:lnTo>
                  <a:lnTo>
                    <a:pt x="64" y="368"/>
                  </a:lnTo>
                  <a:lnTo>
                    <a:pt x="51" y="457"/>
                  </a:lnTo>
                  <a:lnTo>
                    <a:pt x="38" y="457"/>
                  </a:lnTo>
                  <a:lnTo>
                    <a:pt x="26" y="457"/>
                  </a:lnTo>
                  <a:lnTo>
                    <a:pt x="13" y="470"/>
                  </a:lnTo>
                  <a:lnTo>
                    <a:pt x="0" y="470"/>
                  </a:lnTo>
                  <a:lnTo>
                    <a:pt x="0" y="407"/>
                  </a:lnTo>
                  <a:lnTo>
                    <a:pt x="13" y="356"/>
                  </a:lnTo>
                  <a:lnTo>
                    <a:pt x="13" y="292"/>
                  </a:lnTo>
                  <a:lnTo>
                    <a:pt x="26" y="241"/>
                  </a:lnTo>
                  <a:lnTo>
                    <a:pt x="26" y="190"/>
                  </a:lnTo>
                  <a:lnTo>
                    <a:pt x="26" y="139"/>
                  </a:lnTo>
                  <a:lnTo>
                    <a:pt x="26" y="76"/>
                  </a:lnTo>
                  <a:lnTo>
                    <a:pt x="1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2" name="Freeform 160"/>
            <p:cNvSpPr>
              <a:spLocks/>
            </p:cNvSpPr>
            <p:nvPr/>
          </p:nvSpPr>
          <p:spPr bwMode="auto">
            <a:xfrm>
              <a:off x="12798" y="9171"/>
              <a:ext cx="76" cy="470"/>
            </a:xfrm>
            <a:custGeom>
              <a:avLst/>
              <a:gdLst>
                <a:gd name="T0" fmla="*/ 25 w 76"/>
                <a:gd name="T1" fmla="*/ 0 h 470"/>
                <a:gd name="T2" fmla="*/ 76 w 76"/>
                <a:gd name="T3" fmla="*/ 25 h 470"/>
                <a:gd name="T4" fmla="*/ 63 w 76"/>
                <a:gd name="T5" fmla="*/ 127 h 470"/>
                <a:gd name="T6" fmla="*/ 63 w 76"/>
                <a:gd name="T7" fmla="*/ 254 h 470"/>
                <a:gd name="T8" fmla="*/ 63 w 76"/>
                <a:gd name="T9" fmla="*/ 368 h 470"/>
                <a:gd name="T10" fmla="*/ 50 w 76"/>
                <a:gd name="T11" fmla="*/ 457 h 470"/>
                <a:gd name="T12" fmla="*/ 0 w 76"/>
                <a:gd name="T13" fmla="*/ 470 h 470"/>
                <a:gd name="T14" fmla="*/ 0 w 76"/>
                <a:gd name="T15" fmla="*/ 407 h 470"/>
                <a:gd name="T16" fmla="*/ 12 w 76"/>
                <a:gd name="T17" fmla="*/ 356 h 470"/>
                <a:gd name="T18" fmla="*/ 12 w 76"/>
                <a:gd name="T19" fmla="*/ 292 h 470"/>
                <a:gd name="T20" fmla="*/ 25 w 76"/>
                <a:gd name="T21" fmla="*/ 241 h 470"/>
                <a:gd name="T22" fmla="*/ 25 w 76"/>
                <a:gd name="T23" fmla="*/ 190 h 470"/>
                <a:gd name="T24" fmla="*/ 38 w 76"/>
                <a:gd name="T25" fmla="*/ 127 h 470"/>
                <a:gd name="T26" fmla="*/ 25 w 76"/>
                <a:gd name="T27" fmla="*/ 63 h 470"/>
                <a:gd name="T28" fmla="*/ 25 w 76"/>
                <a:gd name="T29" fmla="*/ 0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 h="470">
                  <a:moveTo>
                    <a:pt x="25" y="0"/>
                  </a:moveTo>
                  <a:lnTo>
                    <a:pt x="76" y="25"/>
                  </a:lnTo>
                  <a:lnTo>
                    <a:pt x="63" y="127"/>
                  </a:lnTo>
                  <a:lnTo>
                    <a:pt x="63" y="254"/>
                  </a:lnTo>
                  <a:lnTo>
                    <a:pt x="63" y="368"/>
                  </a:lnTo>
                  <a:lnTo>
                    <a:pt x="50" y="457"/>
                  </a:lnTo>
                  <a:lnTo>
                    <a:pt x="0" y="470"/>
                  </a:lnTo>
                  <a:lnTo>
                    <a:pt x="0" y="407"/>
                  </a:lnTo>
                  <a:lnTo>
                    <a:pt x="12" y="356"/>
                  </a:lnTo>
                  <a:lnTo>
                    <a:pt x="12" y="292"/>
                  </a:lnTo>
                  <a:lnTo>
                    <a:pt x="25" y="241"/>
                  </a:lnTo>
                  <a:lnTo>
                    <a:pt x="25" y="190"/>
                  </a:lnTo>
                  <a:lnTo>
                    <a:pt x="38" y="127"/>
                  </a:lnTo>
                  <a:lnTo>
                    <a:pt x="25" y="63"/>
                  </a:lnTo>
                  <a:lnTo>
                    <a:pt x="2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 name="Freeform 161"/>
            <p:cNvSpPr>
              <a:spLocks/>
            </p:cNvSpPr>
            <p:nvPr/>
          </p:nvSpPr>
          <p:spPr bwMode="auto">
            <a:xfrm>
              <a:off x="12046" y="9654"/>
              <a:ext cx="611" cy="51"/>
            </a:xfrm>
            <a:custGeom>
              <a:avLst/>
              <a:gdLst>
                <a:gd name="T0" fmla="*/ 0 w 611"/>
                <a:gd name="T1" fmla="*/ 0 h 51"/>
                <a:gd name="T2" fmla="*/ 26 w 611"/>
                <a:gd name="T3" fmla="*/ 13 h 51"/>
                <a:gd name="T4" fmla="*/ 51 w 611"/>
                <a:gd name="T5" fmla="*/ 13 h 51"/>
                <a:gd name="T6" fmla="*/ 89 w 611"/>
                <a:gd name="T7" fmla="*/ 13 h 51"/>
                <a:gd name="T8" fmla="*/ 115 w 611"/>
                <a:gd name="T9" fmla="*/ 25 h 51"/>
                <a:gd name="T10" fmla="*/ 140 w 611"/>
                <a:gd name="T11" fmla="*/ 25 h 51"/>
                <a:gd name="T12" fmla="*/ 166 w 611"/>
                <a:gd name="T13" fmla="*/ 25 h 51"/>
                <a:gd name="T14" fmla="*/ 191 w 611"/>
                <a:gd name="T15" fmla="*/ 25 h 51"/>
                <a:gd name="T16" fmla="*/ 217 w 611"/>
                <a:gd name="T17" fmla="*/ 25 h 51"/>
                <a:gd name="T18" fmla="*/ 242 w 611"/>
                <a:gd name="T19" fmla="*/ 25 h 51"/>
                <a:gd name="T20" fmla="*/ 268 w 611"/>
                <a:gd name="T21" fmla="*/ 25 h 51"/>
                <a:gd name="T22" fmla="*/ 293 w 611"/>
                <a:gd name="T23" fmla="*/ 25 h 51"/>
                <a:gd name="T24" fmla="*/ 331 w 611"/>
                <a:gd name="T25" fmla="*/ 25 h 51"/>
                <a:gd name="T26" fmla="*/ 357 w 611"/>
                <a:gd name="T27" fmla="*/ 25 h 51"/>
                <a:gd name="T28" fmla="*/ 395 w 611"/>
                <a:gd name="T29" fmla="*/ 25 h 51"/>
                <a:gd name="T30" fmla="*/ 433 w 611"/>
                <a:gd name="T31" fmla="*/ 25 h 51"/>
                <a:gd name="T32" fmla="*/ 471 w 611"/>
                <a:gd name="T33" fmla="*/ 13 h 51"/>
                <a:gd name="T34" fmla="*/ 497 w 611"/>
                <a:gd name="T35" fmla="*/ 13 h 51"/>
                <a:gd name="T36" fmla="*/ 548 w 611"/>
                <a:gd name="T37" fmla="*/ 13 h 51"/>
                <a:gd name="T38" fmla="*/ 611 w 611"/>
                <a:gd name="T39" fmla="*/ 25 h 51"/>
                <a:gd name="T40" fmla="*/ 535 w 611"/>
                <a:gd name="T41" fmla="*/ 38 h 51"/>
                <a:gd name="T42" fmla="*/ 484 w 611"/>
                <a:gd name="T43" fmla="*/ 38 h 51"/>
                <a:gd name="T44" fmla="*/ 459 w 611"/>
                <a:gd name="T45" fmla="*/ 38 h 51"/>
                <a:gd name="T46" fmla="*/ 433 w 611"/>
                <a:gd name="T47" fmla="*/ 51 h 51"/>
                <a:gd name="T48" fmla="*/ 408 w 611"/>
                <a:gd name="T49" fmla="*/ 51 h 51"/>
                <a:gd name="T50" fmla="*/ 382 w 611"/>
                <a:gd name="T51" fmla="*/ 51 h 51"/>
                <a:gd name="T52" fmla="*/ 357 w 611"/>
                <a:gd name="T53" fmla="*/ 51 h 51"/>
                <a:gd name="T54" fmla="*/ 331 w 611"/>
                <a:gd name="T55" fmla="*/ 51 h 51"/>
                <a:gd name="T56" fmla="*/ 306 w 611"/>
                <a:gd name="T57" fmla="*/ 51 h 51"/>
                <a:gd name="T58" fmla="*/ 293 w 611"/>
                <a:gd name="T59" fmla="*/ 51 h 51"/>
                <a:gd name="T60" fmla="*/ 268 w 611"/>
                <a:gd name="T61" fmla="*/ 51 h 51"/>
                <a:gd name="T62" fmla="*/ 242 w 611"/>
                <a:gd name="T63" fmla="*/ 51 h 51"/>
                <a:gd name="T64" fmla="*/ 229 w 611"/>
                <a:gd name="T65" fmla="*/ 51 h 51"/>
                <a:gd name="T66" fmla="*/ 204 w 611"/>
                <a:gd name="T67" fmla="*/ 51 h 51"/>
                <a:gd name="T68" fmla="*/ 179 w 611"/>
                <a:gd name="T69" fmla="*/ 38 h 51"/>
                <a:gd name="T70" fmla="*/ 166 w 611"/>
                <a:gd name="T71" fmla="*/ 38 h 51"/>
                <a:gd name="T72" fmla="*/ 153 w 611"/>
                <a:gd name="T73" fmla="*/ 38 h 51"/>
                <a:gd name="T74" fmla="*/ 128 w 611"/>
                <a:gd name="T75" fmla="*/ 38 h 51"/>
                <a:gd name="T76" fmla="*/ 115 w 611"/>
                <a:gd name="T77" fmla="*/ 38 h 51"/>
                <a:gd name="T78" fmla="*/ 102 w 611"/>
                <a:gd name="T79" fmla="*/ 38 h 51"/>
                <a:gd name="T80" fmla="*/ 89 w 611"/>
                <a:gd name="T81" fmla="*/ 25 h 51"/>
                <a:gd name="T82" fmla="*/ 77 w 611"/>
                <a:gd name="T83" fmla="*/ 25 h 51"/>
                <a:gd name="T84" fmla="*/ 64 w 611"/>
                <a:gd name="T85" fmla="*/ 25 h 51"/>
                <a:gd name="T86" fmla="*/ 51 w 611"/>
                <a:gd name="T87" fmla="*/ 25 h 51"/>
                <a:gd name="T88" fmla="*/ 38 w 611"/>
                <a:gd name="T89" fmla="*/ 13 h 51"/>
                <a:gd name="T90" fmla="*/ 26 w 611"/>
                <a:gd name="T91" fmla="*/ 13 h 51"/>
                <a:gd name="T92" fmla="*/ 26 w 611"/>
                <a:gd name="T93" fmla="*/ 13 h 51"/>
                <a:gd name="T94" fmla="*/ 13 w 611"/>
                <a:gd name="T95" fmla="*/ 13 h 51"/>
                <a:gd name="T96" fmla="*/ 13 w 611"/>
                <a:gd name="T97" fmla="*/ 13 h 51"/>
                <a:gd name="T98" fmla="*/ 0 w 611"/>
                <a:gd name="T99" fmla="*/ 13 h 51"/>
                <a:gd name="T100" fmla="*/ 0 w 611"/>
                <a:gd name="T101" fmla="*/ 0 h 51"/>
                <a:gd name="T102" fmla="*/ 0 w 611"/>
                <a:gd name="T103" fmla="*/ 0 h 51"/>
                <a:gd name="T104" fmla="*/ 0 w 611"/>
                <a:gd name="T105" fmla="*/ 0 h 51"/>
                <a:gd name="T106" fmla="*/ 0 w 611"/>
                <a:gd name="T107" fmla="*/ 0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1" h="51">
                  <a:moveTo>
                    <a:pt x="0" y="0"/>
                  </a:moveTo>
                  <a:lnTo>
                    <a:pt x="26" y="13"/>
                  </a:lnTo>
                  <a:lnTo>
                    <a:pt x="51" y="13"/>
                  </a:lnTo>
                  <a:lnTo>
                    <a:pt x="89" y="13"/>
                  </a:lnTo>
                  <a:lnTo>
                    <a:pt x="115" y="25"/>
                  </a:lnTo>
                  <a:lnTo>
                    <a:pt x="140" y="25"/>
                  </a:lnTo>
                  <a:lnTo>
                    <a:pt x="166" y="25"/>
                  </a:lnTo>
                  <a:lnTo>
                    <a:pt x="191" y="25"/>
                  </a:lnTo>
                  <a:lnTo>
                    <a:pt x="217" y="25"/>
                  </a:lnTo>
                  <a:lnTo>
                    <a:pt x="242" y="25"/>
                  </a:lnTo>
                  <a:lnTo>
                    <a:pt x="268" y="25"/>
                  </a:lnTo>
                  <a:lnTo>
                    <a:pt x="293" y="25"/>
                  </a:lnTo>
                  <a:lnTo>
                    <a:pt x="331" y="25"/>
                  </a:lnTo>
                  <a:lnTo>
                    <a:pt x="357" y="25"/>
                  </a:lnTo>
                  <a:lnTo>
                    <a:pt x="395" y="25"/>
                  </a:lnTo>
                  <a:lnTo>
                    <a:pt x="433" y="25"/>
                  </a:lnTo>
                  <a:lnTo>
                    <a:pt x="471" y="13"/>
                  </a:lnTo>
                  <a:lnTo>
                    <a:pt x="497" y="13"/>
                  </a:lnTo>
                  <a:lnTo>
                    <a:pt x="548" y="13"/>
                  </a:lnTo>
                  <a:lnTo>
                    <a:pt x="611" y="25"/>
                  </a:lnTo>
                  <a:lnTo>
                    <a:pt x="535" y="38"/>
                  </a:lnTo>
                  <a:lnTo>
                    <a:pt x="484" y="38"/>
                  </a:lnTo>
                  <a:lnTo>
                    <a:pt x="459" y="38"/>
                  </a:lnTo>
                  <a:lnTo>
                    <a:pt x="433" y="51"/>
                  </a:lnTo>
                  <a:lnTo>
                    <a:pt x="408" y="51"/>
                  </a:lnTo>
                  <a:lnTo>
                    <a:pt x="382" y="51"/>
                  </a:lnTo>
                  <a:lnTo>
                    <a:pt x="357" y="51"/>
                  </a:lnTo>
                  <a:lnTo>
                    <a:pt x="331" y="51"/>
                  </a:lnTo>
                  <a:lnTo>
                    <a:pt x="306" y="51"/>
                  </a:lnTo>
                  <a:lnTo>
                    <a:pt x="293" y="51"/>
                  </a:lnTo>
                  <a:lnTo>
                    <a:pt x="268" y="51"/>
                  </a:lnTo>
                  <a:lnTo>
                    <a:pt x="242" y="51"/>
                  </a:lnTo>
                  <a:lnTo>
                    <a:pt x="229" y="51"/>
                  </a:lnTo>
                  <a:lnTo>
                    <a:pt x="204" y="51"/>
                  </a:lnTo>
                  <a:lnTo>
                    <a:pt x="179" y="38"/>
                  </a:lnTo>
                  <a:lnTo>
                    <a:pt x="166" y="38"/>
                  </a:lnTo>
                  <a:lnTo>
                    <a:pt x="153" y="38"/>
                  </a:lnTo>
                  <a:lnTo>
                    <a:pt x="128" y="38"/>
                  </a:lnTo>
                  <a:lnTo>
                    <a:pt x="115" y="38"/>
                  </a:lnTo>
                  <a:lnTo>
                    <a:pt x="102" y="38"/>
                  </a:lnTo>
                  <a:lnTo>
                    <a:pt x="89" y="25"/>
                  </a:lnTo>
                  <a:lnTo>
                    <a:pt x="77" y="25"/>
                  </a:lnTo>
                  <a:lnTo>
                    <a:pt x="64" y="25"/>
                  </a:lnTo>
                  <a:lnTo>
                    <a:pt x="51" y="25"/>
                  </a:lnTo>
                  <a:lnTo>
                    <a:pt x="38" y="13"/>
                  </a:lnTo>
                  <a:lnTo>
                    <a:pt x="26" y="13"/>
                  </a:lnTo>
                  <a:lnTo>
                    <a:pt x="13" y="13"/>
                  </a:lnTo>
                  <a:lnTo>
                    <a:pt x="0" y="1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4" name="Freeform 162"/>
            <p:cNvSpPr>
              <a:spLocks/>
            </p:cNvSpPr>
            <p:nvPr/>
          </p:nvSpPr>
          <p:spPr bwMode="auto">
            <a:xfrm>
              <a:off x="12225" y="9705"/>
              <a:ext cx="229" cy="63"/>
            </a:xfrm>
            <a:custGeom>
              <a:avLst/>
              <a:gdLst>
                <a:gd name="T0" fmla="*/ 0 w 229"/>
                <a:gd name="T1" fmla="*/ 0 h 63"/>
                <a:gd name="T2" fmla="*/ 25 w 229"/>
                <a:gd name="T3" fmla="*/ 0 h 63"/>
                <a:gd name="T4" fmla="*/ 89 w 229"/>
                <a:gd name="T5" fmla="*/ 0 h 63"/>
                <a:gd name="T6" fmla="*/ 127 w 229"/>
                <a:gd name="T7" fmla="*/ 0 h 63"/>
                <a:gd name="T8" fmla="*/ 165 w 229"/>
                <a:gd name="T9" fmla="*/ 0 h 63"/>
                <a:gd name="T10" fmla="*/ 165 w 229"/>
                <a:gd name="T11" fmla="*/ 13 h 63"/>
                <a:gd name="T12" fmla="*/ 178 w 229"/>
                <a:gd name="T13" fmla="*/ 38 h 63"/>
                <a:gd name="T14" fmla="*/ 203 w 229"/>
                <a:gd name="T15" fmla="*/ 51 h 63"/>
                <a:gd name="T16" fmla="*/ 229 w 229"/>
                <a:gd name="T17" fmla="*/ 63 h 63"/>
                <a:gd name="T18" fmla="*/ 191 w 229"/>
                <a:gd name="T19" fmla="*/ 63 h 63"/>
                <a:gd name="T20" fmla="*/ 140 w 229"/>
                <a:gd name="T21" fmla="*/ 51 h 63"/>
                <a:gd name="T22" fmla="*/ 89 w 229"/>
                <a:gd name="T23" fmla="*/ 51 h 63"/>
                <a:gd name="T24" fmla="*/ 50 w 229"/>
                <a:gd name="T25" fmla="*/ 38 h 63"/>
                <a:gd name="T26" fmla="*/ 12 w 229"/>
                <a:gd name="T27" fmla="*/ 13 h 63"/>
                <a:gd name="T28" fmla="*/ 0 w 229"/>
                <a:gd name="T29" fmla="*/ 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63">
                  <a:moveTo>
                    <a:pt x="0" y="0"/>
                  </a:moveTo>
                  <a:lnTo>
                    <a:pt x="25" y="0"/>
                  </a:lnTo>
                  <a:lnTo>
                    <a:pt x="89" y="0"/>
                  </a:lnTo>
                  <a:lnTo>
                    <a:pt x="127" y="0"/>
                  </a:lnTo>
                  <a:lnTo>
                    <a:pt x="165" y="0"/>
                  </a:lnTo>
                  <a:lnTo>
                    <a:pt x="165" y="13"/>
                  </a:lnTo>
                  <a:lnTo>
                    <a:pt x="178" y="38"/>
                  </a:lnTo>
                  <a:lnTo>
                    <a:pt x="203" y="51"/>
                  </a:lnTo>
                  <a:lnTo>
                    <a:pt x="229" y="63"/>
                  </a:lnTo>
                  <a:lnTo>
                    <a:pt x="191" y="63"/>
                  </a:lnTo>
                  <a:lnTo>
                    <a:pt x="140" y="51"/>
                  </a:lnTo>
                  <a:lnTo>
                    <a:pt x="89" y="51"/>
                  </a:lnTo>
                  <a:lnTo>
                    <a:pt x="50" y="38"/>
                  </a:lnTo>
                  <a:lnTo>
                    <a:pt x="12" y="1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5" name="Freeform 163"/>
            <p:cNvSpPr>
              <a:spLocks/>
            </p:cNvSpPr>
            <p:nvPr/>
          </p:nvSpPr>
          <p:spPr bwMode="auto">
            <a:xfrm>
              <a:off x="12186" y="9756"/>
              <a:ext cx="395" cy="101"/>
            </a:xfrm>
            <a:custGeom>
              <a:avLst/>
              <a:gdLst>
                <a:gd name="T0" fmla="*/ 102 w 395"/>
                <a:gd name="T1" fmla="*/ 0 h 101"/>
                <a:gd name="T2" fmla="*/ 89 w 395"/>
                <a:gd name="T3" fmla="*/ 0 h 101"/>
                <a:gd name="T4" fmla="*/ 51 w 395"/>
                <a:gd name="T5" fmla="*/ 12 h 101"/>
                <a:gd name="T6" fmla="*/ 0 w 395"/>
                <a:gd name="T7" fmla="*/ 25 h 101"/>
                <a:gd name="T8" fmla="*/ 0 w 395"/>
                <a:gd name="T9" fmla="*/ 38 h 101"/>
                <a:gd name="T10" fmla="*/ 0 w 395"/>
                <a:gd name="T11" fmla="*/ 51 h 101"/>
                <a:gd name="T12" fmla="*/ 0 w 395"/>
                <a:gd name="T13" fmla="*/ 51 h 101"/>
                <a:gd name="T14" fmla="*/ 13 w 395"/>
                <a:gd name="T15" fmla="*/ 63 h 101"/>
                <a:gd name="T16" fmla="*/ 13 w 395"/>
                <a:gd name="T17" fmla="*/ 63 h 101"/>
                <a:gd name="T18" fmla="*/ 26 w 395"/>
                <a:gd name="T19" fmla="*/ 76 h 101"/>
                <a:gd name="T20" fmla="*/ 51 w 395"/>
                <a:gd name="T21" fmla="*/ 76 h 101"/>
                <a:gd name="T22" fmla="*/ 64 w 395"/>
                <a:gd name="T23" fmla="*/ 76 h 101"/>
                <a:gd name="T24" fmla="*/ 89 w 395"/>
                <a:gd name="T25" fmla="*/ 76 h 101"/>
                <a:gd name="T26" fmla="*/ 102 w 395"/>
                <a:gd name="T27" fmla="*/ 89 h 101"/>
                <a:gd name="T28" fmla="*/ 128 w 395"/>
                <a:gd name="T29" fmla="*/ 89 h 101"/>
                <a:gd name="T30" fmla="*/ 140 w 395"/>
                <a:gd name="T31" fmla="*/ 89 h 101"/>
                <a:gd name="T32" fmla="*/ 153 w 395"/>
                <a:gd name="T33" fmla="*/ 89 h 101"/>
                <a:gd name="T34" fmla="*/ 166 w 395"/>
                <a:gd name="T35" fmla="*/ 89 h 101"/>
                <a:gd name="T36" fmla="*/ 179 w 395"/>
                <a:gd name="T37" fmla="*/ 89 h 101"/>
                <a:gd name="T38" fmla="*/ 191 w 395"/>
                <a:gd name="T39" fmla="*/ 89 h 101"/>
                <a:gd name="T40" fmla="*/ 306 w 395"/>
                <a:gd name="T41" fmla="*/ 101 h 101"/>
                <a:gd name="T42" fmla="*/ 395 w 395"/>
                <a:gd name="T43" fmla="*/ 89 h 101"/>
                <a:gd name="T44" fmla="*/ 382 w 395"/>
                <a:gd name="T45" fmla="*/ 76 h 101"/>
                <a:gd name="T46" fmla="*/ 370 w 395"/>
                <a:gd name="T47" fmla="*/ 76 h 101"/>
                <a:gd name="T48" fmla="*/ 357 w 395"/>
                <a:gd name="T49" fmla="*/ 63 h 101"/>
                <a:gd name="T50" fmla="*/ 344 w 395"/>
                <a:gd name="T51" fmla="*/ 51 h 101"/>
                <a:gd name="T52" fmla="*/ 331 w 395"/>
                <a:gd name="T53" fmla="*/ 51 h 101"/>
                <a:gd name="T54" fmla="*/ 319 w 395"/>
                <a:gd name="T55" fmla="*/ 38 h 101"/>
                <a:gd name="T56" fmla="*/ 293 w 395"/>
                <a:gd name="T57" fmla="*/ 25 h 101"/>
                <a:gd name="T58" fmla="*/ 280 w 395"/>
                <a:gd name="T59" fmla="*/ 25 h 101"/>
                <a:gd name="T60" fmla="*/ 268 w 395"/>
                <a:gd name="T61" fmla="*/ 25 h 101"/>
                <a:gd name="T62" fmla="*/ 255 w 395"/>
                <a:gd name="T63" fmla="*/ 25 h 101"/>
                <a:gd name="T64" fmla="*/ 242 w 395"/>
                <a:gd name="T65" fmla="*/ 25 h 101"/>
                <a:gd name="T66" fmla="*/ 242 w 395"/>
                <a:gd name="T67" fmla="*/ 25 h 101"/>
                <a:gd name="T68" fmla="*/ 230 w 395"/>
                <a:gd name="T69" fmla="*/ 25 h 101"/>
                <a:gd name="T70" fmla="*/ 217 w 395"/>
                <a:gd name="T71" fmla="*/ 25 h 101"/>
                <a:gd name="T72" fmla="*/ 204 w 395"/>
                <a:gd name="T73" fmla="*/ 12 h 101"/>
                <a:gd name="T74" fmla="*/ 191 w 395"/>
                <a:gd name="T75" fmla="*/ 12 h 101"/>
                <a:gd name="T76" fmla="*/ 179 w 395"/>
                <a:gd name="T77" fmla="*/ 12 h 101"/>
                <a:gd name="T78" fmla="*/ 179 w 395"/>
                <a:gd name="T79" fmla="*/ 12 h 101"/>
                <a:gd name="T80" fmla="*/ 166 w 395"/>
                <a:gd name="T81" fmla="*/ 12 h 101"/>
                <a:gd name="T82" fmla="*/ 153 w 395"/>
                <a:gd name="T83" fmla="*/ 12 h 101"/>
                <a:gd name="T84" fmla="*/ 140 w 395"/>
                <a:gd name="T85" fmla="*/ 12 h 101"/>
                <a:gd name="T86" fmla="*/ 128 w 395"/>
                <a:gd name="T87" fmla="*/ 12 h 101"/>
                <a:gd name="T88" fmla="*/ 128 w 395"/>
                <a:gd name="T89" fmla="*/ 12 h 101"/>
                <a:gd name="T90" fmla="*/ 115 w 395"/>
                <a:gd name="T91" fmla="*/ 0 h 101"/>
                <a:gd name="T92" fmla="*/ 102 w 395"/>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5" h="101">
                  <a:moveTo>
                    <a:pt x="102" y="0"/>
                  </a:moveTo>
                  <a:lnTo>
                    <a:pt x="89" y="0"/>
                  </a:lnTo>
                  <a:lnTo>
                    <a:pt x="51" y="12"/>
                  </a:lnTo>
                  <a:lnTo>
                    <a:pt x="0" y="25"/>
                  </a:lnTo>
                  <a:lnTo>
                    <a:pt x="0" y="38"/>
                  </a:lnTo>
                  <a:lnTo>
                    <a:pt x="0" y="51"/>
                  </a:lnTo>
                  <a:lnTo>
                    <a:pt x="13" y="63"/>
                  </a:lnTo>
                  <a:lnTo>
                    <a:pt x="26" y="76"/>
                  </a:lnTo>
                  <a:lnTo>
                    <a:pt x="51" y="76"/>
                  </a:lnTo>
                  <a:lnTo>
                    <a:pt x="64" y="76"/>
                  </a:lnTo>
                  <a:lnTo>
                    <a:pt x="89" y="76"/>
                  </a:lnTo>
                  <a:lnTo>
                    <a:pt x="102" y="89"/>
                  </a:lnTo>
                  <a:lnTo>
                    <a:pt x="128" y="89"/>
                  </a:lnTo>
                  <a:lnTo>
                    <a:pt x="140" y="89"/>
                  </a:lnTo>
                  <a:lnTo>
                    <a:pt x="153" y="89"/>
                  </a:lnTo>
                  <a:lnTo>
                    <a:pt x="166" y="89"/>
                  </a:lnTo>
                  <a:lnTo>
                    <a:pt x="179" y="89"/>
                  </a:lnTo>
                  <a:lnTo>
                    <a:pt x="191" y="89"/>
                  </a:lnTo>
                  <a:lnTo>
                    <a:pt x="306" y="101"/>
                  </a:lnTo>
                  <a:lnTo>
                    <a:pt x="395" y="89"/>
                  </a:lnTo>
                  <a:lnTo>
                    <a:pt x="382" y="76"/>
                  </a:lnTo>
                  <a:lnTo>
                    <a:pt x="370" y="76"/>
                  </a:lnTo>
                  <a:lnTo>
                    <a:pt x="357" y="63"/>
                  </a:lnTo>
                  <a:lnTo>
                    <a:pt x="344" y="51"/>
                  </a:lnTo>
                  <a:lnTo>
                    <a:pt x="331" y="51"/>
                  </a:lnTo>
                  <a:lnTo>
                    <a:pt x="319" y="38"/>
                  </a:lnTo>
                  <a:lnTo>
                    <a:pt x="293" y="25"/>
                  </a:lnTo>
                  <a:lnTo>
                    <a:pt x="280" y="25"/>
                  </a:lnTo>
                  <a:lnTo>
                    <a:pt x="268" y="25"/>
                  </a:lnTo>
                  <a:lnTo>
                    <a:pt x="255" y="25"/>
                  </a:lnTo>
                  <a:lnTo>
                    <a:pt x="242" y="25"/>
                  </a:lnTo>
                  <a:lnTo>
                    <a:pt x="230" y="25"/>
                  </a:lnTo>
                  <a:lnTo>
                    <a:pt x="217" y="25"/>
                  </a:lnTo>
                  <a:lnTo>
                    <a:pt x="204" y="12"/>
                  </a:lnTo>
                  <a:lnTo>
                    <a:pt x="191" y="12"/>
                  </a:lnTo>
                  <a:lnTo>
                    <a:pt x="179" y="12"/>
                  </a:lnTo>
                  <a:lnTo>
                    <a:pt x="166" y="12"/>
                  </a:lnTo>
                  <a:lnTo>
                    <a:pt x="153" y="12"/>
                  </a:lnTo>
                  <a:lnTo>
                    <a:pt x="140" y="12"/>
                  </a:lnTo>
                  <a:lnTo>
                    <a:pt x="128" y="12"/>
                  </a:lnTo>
                  <a:lnTo>
                    <a:pt x="115" y="0"/>
                  </a:lnTo>
                  <a:lnTo>
                    <a:pt x="10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6" name="Freeform 164"/>
            <p:cNvSpPr>
              <a:spLocks/>
            </p:cNvSpPr>
            <p:nvPr/>
          </p:nvSpPr>
          <p:spPr bwMode="auto">
            <a:xfrm>
              <a:off x="12237" y="9705"/>
              <a:ext cx="153" cy="63"/>
            </a:xfrm>
            <a:custGeom>
              <a:avLst/>
              <a:gdLst>
                <a:gd name="T0" fmla="*/ 0 w 153"/>
                <a:gd name="T1" fmla="*/ 0 h 63"/>
                <a:gd name="T2" fmla="*/ 0 w 153"/>
                <a:gd name="T3" fmla="*/ 13 h 63"/>
                <a:gd name="T4" fmla="*/ 13 w 153"/>
                <a:gd name="T5" fmla="*/ 13 h 63"/>
                <a:gd name="T6" fmla="*/ 26 w 153"/>
                <a:gd name="T7" fmla="*/ 25 h 63"/>
                <a:gd name="T8" fmla="*/ 26 w 153"/>
                <a:gd name="T9" fmla="*/ 25 h 63"/>
                <a:gd name="T10" fmla="*/ 38 w 153"/>
                <a:gd name="T11" fmla="*/ 38 h 63"/>
                <a:gd name="T12" fmla="*/ 51 w 153"/>
                <a:gd name="T13" fmla="*/ 38 h 63"/>
                <a:gd name="T14" fmla="*/ 51 w 153"/>
                <a:gd name="T15" fmla="*/ 38 h 63"/>
                <a:gd name="T16" fmla="*/ 64 w 153"/>
                <a:gd name="T17" fmla="*/ 51 h 63"/>
                <a:gd name="T18" fmla="*/ 77 w 153"/>
                <a:gd name="T19" fmla="*/ 51 h 63"/>
                <a:gd name="T20" fmla="*/ 77 w 153"/>
                <a:gd name="T21" fmla="*/ 51 h 63"/>
                <a:gd name="T22" fmla="*/ 89 w 153"/>
                <a:gd name="T23" fmla="*/ 51 h 63"/>
                <a:gd name="T24" fmla="*/ 102 w 153"/>
                <a:gd name="T25" fmla="*/ 51 h 63"/>
                <a:gd name="T26" fmla="*/ 115 w 153"/>
                <a:gd name="T27" fmla="*/ 51 h 63"/>
                <a:gd name="T28" fmla="*/ 128 w 153"/>
                <a:gd name="T29" fmla="*/ 51 h 63"/>
                <a:gd name="T30" fmla="*/ 140 w 153"/>
                <a:gd name="T31" fmla="*/ 63 h 63"/>
                <a:gd name="T32" fmla="*/ 153 w 153"/>
                <a:gd name="T33" fmla="*/ 63 h 63"/>
                <a:gd name="T34" fmla="*/ 140 w 153"/>
                <a:gd name="T35" fmla="*/ 51 h 63"/>
                <a:gd name="T36" fmla="*/ 128 w 153"/>
                <a:gd name="T37" fmla="*/ 51 h 63"/>
                <a:gd name="T38" fmla="*/ 128 w 153"/>
                <a:gd name="T39" fmla="*/ 38 h 63"/>
                <a:gd name="T40" fmla="*/ 115 w 153"/>
                <a:gd name="T41" fmla="*/ 38 h 63"/>
                <a:gd name="T42" fmla="*/ 115 w 153"/>
                <a:gd name="T43" fmla="*/ 25 h 63"/>
                <a:gd name="T44" fmla="*/ 102 w 153"/>
                <a:gd name="T45" fmla="*/ 25 h 63"/>
                <a:gd name="T46" fmla="*/ 102 w 153"/>
                <a:gd name="T47" fmla="*/ 13 h 63"/>
                <a:gd name="T48" fmla="*/ 89 w 153"/>
                <a:gd name="T49" fmla="*/ 13 h 63"/>
                <a:gd name="T50" fmla="*/ 64 w 153"/>
                <a:gd name="T51" fmla="*/ 13 h 63"/>
                <a:gd name="T52" fmla="*/ 0 w 153"/>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63">
                  <a:moveTo>
                    <a:pt x="0" y="0"/>
                  </a:moveTo>
                  <a:lnTo>
                    <a:pt x="0" y="13"/>
                  </a:lnTo>
                  <a:lnTo>
                    <a:pt x="13" y="13"/>
                  </a:lnTo>
                  <a:lnTo>
                    <a:pt x="26" y="25"/>
                  </a:lnTo>
                  <a:lnTo>
                    <a:pt x="38" y="38"/>
                  </a:lnTo>
                  <a:lnTo>
                    <a:pt x="51" y="38"/>
                  </a:lnTo>
                  <a:lnTo>
                    <a:pt x="64" y="51"/>
                  </a:lnTo>
                  <a:lnTo>
                    <a:pt x="77" y="51"/>
                  </a:lnTo>
                  <a:lnTo>
                    <a:pt x="89" y="51"/>
                  </a:lnTo>
                  <a:lnTo>
                    <a:pt x="102" y="51"/>
                  </a:lnTo>
                  <a:lnTo>
                    <a:pt x="115" y="51"/>
                  </a:lnTo>
                  <a:lnTo>
                    <a:pt x="128" y="51"/>
                  </a:lnTo>
                  <a:lnTo>
                    <a:pt x="140" y="63"/>
                  </a:lnTo>
                  <a:lnTo>
                    <a:pt x="153" y="63"/>
                  </a:lnTo>
                  <a:lnTo>
                    <a:pt x="140" y="51"/>
                  </a:lnTo>
                  <a:lnTo>
                    <a:pt x="128" y="51"/>
                  </a:lnTo>
                  <a:lnTo>
                    <a:pt x="128" y="38"/>
                  </a:lnTo>
                  <a:lnTo>
                    <a:pt x="115" y="38"/>
                  </a:lnTo>
                  <a:lnTo>
                    <a:pt x="115" y="25"/>
                  </a:lnTo>
                  <a:lnTo>
                    <a:pt x="102" y="25"/>
                  </a:lnTo>
                  <a:lnTo>
                    <a:pt x="102" y="13"/>
                  </a:lnTo>
                  <a:lnTo>
                    <a:pt x="89" y="13"/>
                  </a:lnTo>
                  <a:lnTo>
                    <a:pt x="64" y="13"/>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7" name="Freeform 165"/>
            <p:cNvSpPr>
              <a:spLocks/>
            </p:cNvSpPr>
            <p:nvPr/>
          </p:nvSpPr>
          <p:spPr bwMode="auto">
            <a:xfrm>
              <a:off x="12174" y="9743"/>
              <a:ext cx="331" cy="114"/>
            </a:xfrm>
            <a:custGeom>
              <a:avLst/>
              <a:gdLst>
                <a:gd name="T0" fmla="*/ 89 w 331"/>
                <a:gd name="T1" fmla="*/ 0 h 114"/>
                <a:gd name="T2" fmla="*/ 38 w 331"/>
                <a:gd name="T3" fmla="*/ 25 h 114"/>
                <a:gd name="T4" fmla="*/ 0 w 331"/>
                <a:gd name="T5" fmla="*/ 51 h 114"/>
                <a:gd name="T6" fmla="*/ 0 w 331"/>
                <a:gd name="T7" fmla="*/ 64 h 114"/>
                <a:gd name="T8" fmla="*/ 12 w 331"/>
                <a:gd name="T9" fmla="*/ 64 h 114"/>
                <a:gd name="T10" fmla="*/ 25 w 331"/>
                <a:gd name="T11" fmla="*/ 76 h 114"/>
                <a:gd name="T12" fmla="*/ 38 w 331"/>
                <a:gd name="T13" fmla="*/ 76 h 114"/>
                <a:gd name="T14" fmla="*/ 51 w 331"/>
                <a:gd name="T15" fmla="*/ 89 h 114"/>
                <a:gd name="T16" fmla="*/ 63 w 331"/>
                <a:gd name="T17" fmla="*/ 89 h 114"/>
                <a:gd name="T18" fmla="*/ 89 w 331"/>
                <a:gd name="T19" fmla="*/ 89 h 114"/>
                <a:gd name="T20" fmla="*/ 101 w 331"/>
                <a:gd name="T21" fmla="*/ 102 h 114"/>
                <a:gd name="T22" fmla="*/ 127 w 331"/>
                <a:gd name="T23" fmla="*/ 102 h 114"/>
                <a:gd name="T24" fmla="*/ 140 w 331"/>
                <a:gd name="T25" fmla="*/ 102 h 114"/>
                <a:gd name="T26" fmla="*/ 165 w 331"/>
                <a:gd name="T27" fmla="*/ 102 h 114"/>
                <a:gd name="T28" fmla="*/ 178 w 331"/>
                <a:gd name="T29" fmla="*/ 102 h 114"/>
                <a:gd name="T30" fmla="*/ 203 w 331"/>
                <a:gd name="T31" fmla="*/ 102 h 114"/>
                <a:gd name="T32" fmla="*/ 216 w 331"/>
                <a:gd name="T33" fmla="*/ 102 h 114"/>
                <a:gd name="T34" fmla="*/ 229 w 331"/>
                <a:gd name="T35" fmla="*/ 114 h 114"/>
                <a:gd name="T36" fmla="*/ 242 w 331"/>
                <a:gd name="T37" fmla="*/ 114 h 114"/>
                <a:gd name="T38" fmla="*/ 331 w 331"/>
                <a:gd name="T39" fmla="*/ 114 h 114"/>
                <a:gd name="T40" fmla="*/ 280 w 331"/>
                <a:gd name="T41" fmla="*/ 76 h 114"/>
                <a:gd name="T42" fmla="*/ 254 w 331"/>
                <a:gd name="T43" fmla="*/ 25 h 114"/>
                <a:gd name="T44" fmla="*/ 191 w 331"/>
                <a:gd name="T45" fmla="*/ 25 h 114"/>
                <a:gd name="T46" fmla="*/ 114 w 331"/>
                <a:gd name="T47" fmla="*/ 13 h 114"/>
                <a:gd name="T48" fmla="*/ 89 w 331"/>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14">
                  <a:moveTo>
                    <a:pt x="89" y="0"/>
                  </a:moveTo>
                  <a:lnTo>
                    <a:pt x="38" y="25"/>
                  </a:lnTo>
                  <a:lnTo>
                    <a:pt x="0" y="51"/>
                  </a:lnTo>
                  <a:lnTo>
                    <a:pt x="0" y="64"/>
                  </a:lnTo>
                  <a:lnTo>
                    <a:pt x="12" y="64"/>
                  </a:lnTo>
                  <a:lnTo>
                    <a:pt x="25" y="76"/>
                  </a:lnTo>
                  <a:lnTo>
                    <a:pt x="38" y="76"/>
                  </a:lnTo>
                  <a:lnTo>
                    <a:pt x="51" y="89"/>
                  </a:lnTo>
                  <a:lnTo>
                    <a:pt x="63" y="89"/>
                  </a:lnTo>
                  <a:lnTo>
                    <a:pt x="89" y="89"/>
                  </a:lnTo>
                  <a:lnTo>
                    <a:pt x="101" y="102"/>
                  </a:lnTo>
                  <a:lnTo>
                    <a:pt x="127" y="102"/>
                  </a:lnTo>
                  <a:lnTo>
                    <a:pt x="140" y="102"/>
                  </a:lnTo>
                  <a:lnTo>
                    <a:pt x="165" y="102"/>
                  </a:lnTo>
                  <a:lnTo>
                    <a:pt x="178" y="102"/>
                  </a:lnTo>
                  <a:lnTo>
                    <a:pt x="203" y="102"/>
                  </a:lnTo>
                  <a:lnTo>
                    <a:pt x="216" y="102"/>
                  </a:lnTo>
                  <a:lnTo>
                    <a:pt x="229" y="114"/>
                  </a:lnTo>
                  <a:lnTo>
                    <a:pt x="242" y="114"/>
                  </a:lnTo>
                  <a:lnTo>
                    <a:pt x="331" y="114"/>
                  </a:lnTo>
                  <a:lnTo>
                    <a:pt x="280" y="76"/>
                  </a:lnTo>
                  <a:lnTo>
                    <a:pt x="254" y="25"/>
                  </a:lnTo>
                  <a:lnTo>
                    <a:pt x="191" y="25"/>
                  </a:lnTo>
                  <a:lnTo>
                    <a:pt x="114" y="13"/>
                  </a:lnTo>
                  <a:lnTo>
                    <a:pt x="89"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8" name="Freeform 166"/>
            <p:cNvSpPr>
              <a:spLocks/>
            </p:cNvSpPr>
            <p:nvPr/>
          </p:nvSpPr>
          <p:spPr bwMode="auto">
            <a:xfrm>
              <a:off x="11855" y="9374"/>
              <a:ext cx="102" cy="26"/>
            </a:xfrm>
            <a:custGeom>
              <a:avLst/>
              <a:gdLst>
                <a:gd name="T0" fmla="*/ 0 w 102"/>
                <a:gd name="T1" fmla="*/ 13 h 26"/>
                <a:gd name="T2" fmla="*/ 0 w 102"/>
                <a:gd name="T3" fmla="*/ 26 h 26"/>
                <a:gd name="T4" fmla="*/ 102 w 102"/>
                <a:gd name="T5" fmla="*/ 26 h 26"/>
                <a:gd name="T6" fmla="*/ 102 w 102"/>
                <a:gd name="T7" fmla="*/ 13 h 26"/>
                <a:gd name="T8" fmla="*/ 64 w 102"/>
                <a:gd name="T9" fmla="*/ 13 h 26"/>
                <a:gd name="T10" fmla="*/ 64 w 102"/>
                <a:gd name="T11" fmla="*/ 13 h 26"/>
                <a:gd name="T12" fmla="*/ 64 w 102"/>
                <a:gd name="T13" fmla="*/ 0 h 26"/>
                <a:gd name="T14" fmla="*/ 51 w 102"/>
                <a:gd name="T15" fmla="*/ 0 h 26"/>
                <a:gd name="T16" fmla="*/ 51 w 102"/>
                <a:gd name="T17" fmla="*/ 0 h 26"/>
                <a:gd name="T18" fmla="*/ 51 w 102"/>
                <a:gd name="T19" fmla="*/ 0 h 26"/>
                <a:gd name="T20" fmla="*/ 39 w 102"/>
                <a:gd name="T21" fmla="*/ 0 h 26"/>
                <a:gd name="T22" fmla="*/ 39 w 102"/>
                <a:gd name="T23" fmla="*/ 13 h 26"/>
                <a:gd name="T24" fmla="*/ 39 w 102"/>
                <a:gd name="T25" fmla="*/ 13 h 26"/>
                <a:gd name="T26" fmla="*/ 0 w 102"/>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6">
                  <a:moveTo>
                    <a:pt x="0" y="13"/>
                  </a:moveTo>
                  <a:lnTo>
                    <a:pt x="0" y="26"/>
                  </a:lnTo>
                  <a:lnTo>
                    <a:pt x="102" y="26"/>
                  </a:lnTo>
                  <a:lnTo>
                    <a:pt x="102" y="13"/>
                  </a:lnTo>
                  <a:lnTo>
                    <a:pt x="64" y="13"/>
                  </a:lnTo>
                  <a:lnTo>
                    <a:pt x="64" y="0"/>
                  </a:lnTo>
                  <a:lnTo>
                    <a:pt x="51" y="0"/>
                  </a:lnTo>
                  <a:lnTo>
                    <a:pt x="39" y="0"/>
                  </a:lnTo>
                  <a:lnTo>
                    <a:pt x="39" y="13"/>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9" name="Freeform 167"/>
            <p:cNvSpPr>
              <a:spLocks/>
            </p:cNvSpPr>
            <p:nvPr/>
          </p:nvSpPr>
          <p:spPr bwMode="auto">
            <a:xfrm>
              <a:off x="11843" y="9425"/>
              <a:ext cx="127" cy="293"/>
            </a:xfrm>
            <a:custGeom>
              <a:avLst/>
              <a:gdLst>
                <a:gd name="T0" fmla="*/ 89 w 127"/>
                <a:gd name="T1" fmla="*/ 0 h 293"/>
                <a:gd name="T2" fmla="*/ 127 w 127"/>
                <a:gd name="T3" fmla="*/ 0 h 293"/>
                <a:gd name="T4" fmla="*/ 101 w 127"/>
                <a:gd name="T5" fmla="*/ 13 h 293"/>
                <a:gd name="T6" fmla="*/ 101 w 127"/>
                <a:gd name="T7" fmla="*/ 89 h 293"/>
                <a:gd name="T8" fmla="*/ 101 w 127"/>
                <a:gd name="T9" fmla="*/ 153 h 293"/>
                <a:gd name="T10" fmla="*/ 114 w 127"/>
                <a:gd name="T11" fmla="*/ 216 h 293"/>
                <a:gd name="T12" fmla="*/ 114 w 127"/>
                <a:gd name="T13" fmla="*/ 267 h 293"/>
                <a:gd name="T14" fmla="*/ 12 w 127"/>
                <a:gd name="T15" fmla="*/ 267 h 293"/>
                <a:gd name="T16" fmla="*/ 0 w 127"/>
                <a:gd name="T17" fmla="*/ 293 h 293"/>
                <a:gd name="T18" fmla="*/ 12 w 127"/>
                <a:gd name="T19" fmla="*/ 242 h 293"/>
                <a:gd name="T20" fmla="*/ 89 w 127"/>
                <a:gd name="T21" fmla="*/ 254 h 293"/>
                <a:gd name="T22" fmla="*/ 89 w 127"/>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293">
                  <a:moveTo>
                    <a:pt x="89" y="0"/>
                  </a:moveTo>
                  <a:lnTo>
                    <a:pt x="127" y="0"/>
                  </a:lnTo>
                  <a:lnTo>
                    <a:pt x="101" y="13"/>
                  </a:lnTo>
                  <a:lnTo>
                    <a:pt x="101" y="89"/>
                  </a:lnTo>
                  <a:lnTo>
                    <a:pt x="101" y="153"/>
                  </a:lnTo>
                  <a:lnTo>
                    <a:pt x="114" y="216"/>
                  </a:lnTo>
                  <a:lnTo>
                    <a:pt x="114" y="267"/>
                  </a:lnTo>
                  <a:lnTo>
                    <a:pt x="12" y="267"/>
                  </a:lnTo>
                  <a:lnTo>
                    <a:pt x="0" y="293"/>
                  </a:lnTo>
                  <a:lnTo>
                    <a:pt x="12" y="242"/>
                  </a:lnTo>
                  <a:lnTo>
                    <a:pt x="89" y="254"/>
                  </a:lnTo>
                  <a:lnTo>
                    <a:pt x="8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0" name="Freeform 168"/>
            <p:cNvSpPr>
              <a:spLocks/>
            </p:cNvSpPr>
            <p:nvPr/>
          </p:nvSpPr>
          <p:spPr bwMode="auto">
            <a:xfrm>
              <a:off x="11843" y="9400"/>
              <a:ext cx="127" cy="318"/>
            </a:xfrm>
            <a:custGeom>
              <a:avLst/>
              <a:gdLst>
                <a:gd name="T0" fmla="*/ 0 w 127"/>
                <a:gd name="T1" fmla="*/ 25 h 318"/>
                <a:gd name="T2" fmla="*/ 0 w 127"/>
                <a:gd name="T3" fmla="*/ 318 h 318"/>
                <a:gd name="T4" fmla="*/ 12 w 127"/>
                <a:gd name="T5" fmla="*/ 318 h 318"/>
                <a:gd name="T6" fmla="*/ 12 w 127"/>
                <a:gd name="T7" fmla="*/ 267 h 318"/>
                <a:gd name="T8" fmla="*/ 12 w 127"/>
                <a:gd name="T9" fmla="*/ 38 h 318"/>
                <a:gd name="T10" fmla="*/ 127 w 127"/>
                <a:gd name="T11" fmla="*/ 25 h 318"/>
                <a:gd name="T12" fmla="*/ 127 w 127"/>
                <a:gd name="T13" fmla="*/ 0 h 318"/>
                <a:gd name="T14" fmla="*/ 0 w 127"/>
                <a:gd name="T15" fmla="*/ 0 h 318"/>
                <a:gd name="T16" fmla="*/ 0 w 127"/>
                <a:gd name="T17" fmla="*/ 25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318">
                  <a:moveTo>
                    <a:pt x="0" y="25"/>
                  </a:moveTo>
                  <a:lnTo>
                    <a:pt x="0" y="318"/>
                  </a:lnTo>
                  <a:lnTo>
                    <a:pt x="12" y="318"/>
                  </a:lnTo>
                  <a:lnTo>
                    <a:pt x="12" y="267"/>
                  </a:lnTo>
                  <a:lnTo>
                    <a:pt x="12" y="38"/>
                  </a:lnTo>
                  <a:lnTo>
                    <a:pt x="127" y="25"/>
                  </a:lnTo>
                  <a:lnTo>
                    <a:pt x="127" y="0"/>
                  </a:lnTo>
                  <a:lnTo>
                    <a:pt x="0" y="0"/>
                  </a:lnTo>
                  <a:lnTo>
                    <a:pt x="0" y="2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1" name="Freeform 169"/>
            <p:cNvSpPr>
              <a:spLocks/>
            </p:cNvSpPr>
            <p:nvPr/>
          </p:nvSpPr>
          <p:spPr bwMode="auto">
            <a:xfrm>
              <a:off x="11855" y="9438"/>
              <a:ext cx="115" cy="267"/>
            </a:xfrm>
            <a:custGeom>
              <a:avLst/>
              <a:gdLst>
                <a:gd name="T0" fmla="*/ 89 w 115"/>
                <a:gd name="T1" fmla="*/ 0 h 267"/>
                <a:gd name="T2" fmla="*/ 89 w 115"/>
                <a:gd name="T3" fmla="*/ 63 h 267"/>
                <a:gd name="T4" fmla="*/ 89 w 115"/>
                <a:gd name="T5" fmla="*/ 127 h 267"/>
                <a:gd name="T6" fmla="*/ 89 w 115"/>
                <a:gd name="T7" fmla="*/ 190 h 267"/>
                <a:gd name="T8" fmla="*/ 89 w 115"/>
                <a:gd name="T9" fmla="*/ 254 h 267"/>
                <a:gd name="T10" fmla="*/ 77 w 115"/>
                <a:gd name="T11" fmla="*/ 254 h 267"/>
                <a:gd name="T12" fmla="*/ 13 w 115"/>
                <a:gd name="T13" fmla="*/ 241 h 267"/>
                <a:gd name="T14" fmla="*/ 0 w 115"/>
                <a:gd name="T15" fmla="*/ 254 h 267"/>
                <a:gd name="T16" fmla="*/ 102 w 115"/>
                <a:gd name="T17" fmla="*/ 267 h 267"/>
                <a:gd name="T18" fmla="*/ 102 w 115"/>
                <a:gd name="T19" fmla="*/ 229 h 267"/>
                <a:gd name="T20" fmla="*/ 102 w 115"/>
                <a:gd name="T21" fmla="*/ 190 h 267"/>
                <a:gd name="T22" fmla="*/ 102 w 115"/>
                <a:gd name="T23" fmla="*/ 152 h 267"/>
                <a:gd name="T24" fmla="*/ 102 w 115"/>
                <a:gd name="T25" fmla="*/ 114 h 267"/>
                <a:gd name="T26" fmla="*/ 102 w 115"/>
                <a:gd name="T27" fmla="*/ 89 h 267"/>
                <a:gd name="T28" fmla="*/ 102 w 115"/>
                <a:gd name="T29" fmla="*/ 51 h 267"/>
                <a:gd name="T30" fmla="*/ 115 w 115"/>
                <a:gd name="T31" fmla="*/ 25 h 267"/>
                <a:gd name="T32" fmla="*/ 115 w 115"/>
                <a:gd name="T33" fmla="*/ 0 h 267"/>
                <a:gd name="T34" fmla="*/ 89 w 115"/>
                <a:gd name="T35" fmla="*/ 0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267">
                  <a:moveTo>
                    <a:pt x="89" y="0"/>
                  </a:moveTo>
                  <a:lnTo>
                    <a:pt x="89" y="63"/>
                  </a:lnTo>
                  <a:lnTo>
                    <a:pt x="89" y="127"/>
                  </a:lnTo>
                  <a:lnTo>
                    <a:pt x="89" y="190"/>
                  </a:lnTo>
                  <a:lnTo>
                    <a:pt x="89" y="254"/>
                  </a:lnTo>
                  <a:lnTo>
                    <a:pt x="77" y="254"/>
                  </a:lnTo>
                  <a:lnTo>
                    <a:pt x="13" y="241"/>
                  </a:lnTo>
                  <a:lnTo>
                    <a:pt x="0" y="254"/>
                  </a:lnTo>
                  <a:lnTo>
                    <a:pt x="102" y="267"/>
                  </a:lnTo>
                  <a:lnTo>
                    <a:pt x="102" y="229"/>
                  </a:lnTo>
                  <a:lnTo>
                    <a:pt x="102" y="190"/>
                  </a:lnTo>
                  <a:lnTo>
                    <a:pt x="102" y="152"/>
                  </a:lnTo>
                  <a:lnTo>
                    <a:pt x="102" y="114"/>
                  </a:lnTo>
                  <a:lnTo>
                    <a:pt x="102" y="89"/>
                  </a:lnTo>
                  <a:lnTo>
                    <a:pt x="102" y="51"/>
                  </a:lnTo>
                  <a:lnTo>
                    <a:pt x="115" y="25"/>
                  </a:lnTo>
                  <a:lnTo>
                    <a:pt x="115" y="0"/>
                  </a:lnTo>
                  <a:lnTo>
                    <a:pt x="89"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2" name="Freeform 170"/>
            <p:cNvSpPr>
              <a:spLocks/>
            </p:cNvSpPr>
            <p:nvPr/>
          </p:nvSpPr>
          <p:spPr bwMode="auto">
            <a:xfrm>
              <a:off x="11881" y="9450"/>
              <a:ext cx="25" cy="26"/>
            </a:xfrm>
            <a:custGeom>
              <a:avLst/>
              <a:gdLst>
                <a:gd name="T0" fmla="*/ 13 w 25"/>
                <a:gd name="T1" fmla="*/ 0 h 26"/>
                <a:gd name="T2" fmla="*/ 13 w 25"/>
                <a:gd name="T3" fmla="*/ 0 h 26"/>
                <a:gd name="T4" fmla="*/ 13 w 25"/>
                <a:gd name="T5" fmla="*/ 0 h 26"/>
                <a:gd name="T6" fmla="*/ 25 w 25"/>
                <a:gd name="T7" fmla="*/ 13 h 26"/>
                <a:gd name="T8" fmla="*/ 25 w 25"/>
                <a:gd name="T9" fmla="*/ 13 h 26"/>
                <a:gd name="T10" fmla="*/ 25 w 25"/>
                <a:gd name="T11" fmla="*/ 26 h 26"/>
                <a:gd name="T12" fmla="*/ 13 w 25"/>
                <a:gd name="T13" fmla="*/ 26 h 26"/>
                <a:gd name="T14" fmla="*/ 13 w 25"/>
                <a:gd name="T15" fmla="*/ 26 h 26"/>
                <a:gd name="T16" fmla="*/ 13 w 25"/>
                <a:gd name="T17" fmla="*/ 26 h 26"/>
                <a:gd name="T18" fmla="*/ 13 w 25"/>
                <a:gd name="T19" fmla="*/ 26 h 26"/>
                <a:gd name="T20" fmla="*/ 0 w 25"/>
                <a:gd name="T21" fmla="*/ 26 h 26"/>
                <a:gd name="T22" fmla="*/ 0 w 25"/>
                <a:gd name="T23" fmla="*/ 26 h 26"/>
                <a:gd name="T24" fmla="*/ 0 w 25"/>
                <a:gd name="T25" fmla="*/ 13 h 26"/>
                <a:gd name="T26" fmla="*/ 0 w 25"/>
                <a:gd name="T27" fmla="*/ 13 h 26"/>
                <a:gd name="T28" fmla="*/ 0 w 25"/>
                <a:gd name="T29" fmla="*/ 0 h 26"/>
                <a:gd name="T30" fmla="*/ 13 w 25"/>
                <a:gd name="T31" fmla="*/ 0 h 26"/>
                <a:gd name="T32" fmla="*/ 13 w 25"/>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6">
                  <a:moveTo>
                    <a:pt x="13" y="0"/>
                  </a:moveTo>
                  <a:lnTo>
                    <a:pt x="13" y="0"/>
                  </a:lnTo>
                  <a:lnTo>
                    <a:pt x="25" y="13"/>
                  </a:lnTo>
                  <a:lnTo>
                    <a:pt x="25" y="26"/>
                  </a:lnTo>
                  <a:lnTo>
                    <a:pt x="13" y="26"/>
                  </a:lnTo>
                  <a:lnTo>
                    <a:pt x="0" y="26"/>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 name="Freeform 171"/>
            <p:cNvSpPr>
              <a:spLocks/>
            </p:cNvSpPr>
            <p:nvPr/>
          </p:nvSpPr>
          <p:spPr bwMode="auto">
            <a:xfrm>
              <a:off x="11881" y="9514"/>
              <a:ext cx="25" cy="25"/>
            </a:xfrm>
            <a:custGeom>
              <a:avLst/>
              <a:gdLst>
                <a:gd name="T0" fmla="*/ 13 w 25"/>
                <a:gd name="T1" fmla="*/ 0 h 25"/>
                <a:gd name="T2" fmla="*/ 13 w 25"/>
                <a:gd name="T3" fmla="*/ 0 h 25"/>
                <a:gd name="T4" fmla="*/ 13 w 25"/>
                <a:gd name="T5" fmla="*/ 0 h 25"/>
                <a:gd name="T6" fmla="*/ 25 w 25"/>
                <a:gd name="T7" fmla="*/ 13 h 25"/>
                <a:gd name="T8" fmla="*/ 25 w 25"/>
                <a:gd name="T9" fmla="*/ 13 h 25"/>
                <a:gd name="T10" fmla="*/ 25 w 25"/>
                <a:gd name="T11" fmla="*/ 25 h 25"/>
                <a:gd name="T12" fmla="*/ 13 w 25"/>
                <a:gd name="T13" fmla="*/ 25 h 25"/>
                <a:gd name="T14" fmla="*/ 13 w 25"/>
                <a:gd name="T15" fmla="*/ 25 h 25"/>
                <a:gd name="T16" fmla="*/ 13 w 25"/>
                <a:gd name="T17" fmla="*/ 25 h 25"/>
                <a:gd name="T18" fmla="*/ 13 w 25"/>
                <a:gd name="T19" fmla="*/ 25 h 25"/>
                <a:gd name="T20" fmla="*/ 0 w 25"/>
                <a:gd name="T21" fmla="*/ 25 h 25"/>
                <a:gd name="T22" fmla="*/ 0 w 25"/>
                <a:gd name="T23" fmla="*/ 25 h 25"/>
                <a:gd name="T24" fmla="*/ 0 w 25"/>
                <a:gd name="T25" fmla="*/ 13 h 25"/>
                <a:gd name="T26" fmla="*/ 0 w 25"/>
                <a:gd name="T27" fmla="*/ 13 h 25"/>
                <a:gd name="T28" fmla="*/ 0 w 25"/>
                <a:gd name="T29" fmla="*/ 0 h 25"/>
                <a:gd name="T30" fmla="*/ 13 w 25"/>
                <a:gd name="T31" fmla="*/ 0 h 25"/>
                <a:gd name="T32" fmla="*/ 13 w 2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3" y="0"/>
                  </a:moveTo>
                  <a:lnTo>
                    <a:pt x="13" y="0"/>
                  </a:lnTo>
                  <a:lnTo>
                    <a:pt x="25" y="13"/>
                  </a:lnTo>
                  <a:lnTo>
                    <a:pt x="25" y="25"/>
                  </a:lnTo>
                  <a:lnTo>
                    <a:pt x="13" y="25"/>
                  </a:lnTo>
                  <a:lnTo>
                    <a:pt x="0" y="25"/>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 name="Freeform 172"/>
            <p:cNvSpPr>
              <a:spLocks/>
            </p:cNvSpPr>
            <p:nvPr/>
          </p:nvSpPr>
          <p:spPr bwMode="auto">
            <a:xfrm>
              <a:off x="11881" y="9450"/>
              <a:ext cx="13" cy="26"/>
            </a:xfrm>
            <a:custGeom>
              <a:avLst/>
              <a:gdLst>
                <a:gd name="T0" fmla="*/ 0 w 13"/>
                <a:gd name="T1" fmla="*/ 0 h 26"/>
                <a:gd name="T2" fmla="*/ 13 w 13"/>
                <a:gd name="T3" fmla="*/ 0 h 26"/>
                <a:gd name="T4" fmla="*/ 13 w 13"/>
                <a:gd name="T5" fmla="*/ 0 h 26"/>
                <a:gd name="T6" fmla="*/ 13 w 13"/>
                <a:gd name="T7" fmla="*/ 13 h 26"/>
                <a:gd name="T8" fmla="*/ 13 w 13"/>
                <a:gd name="T9" fmla="*/ 13 h 26"/>
                <a:gd name="T10" fmla="*/ 13 w 13"/>
                <a:gd name="T11" fmla="*/ 26 h 26"/>
                <a:gd name="T12" fmla="*/ 13 w 13"/>
                <a:gd name="T13" fmla="*/ 26 h 26"/>
                <a:gd name="T14" fmla="*/ 13 w 13"/>
                <a:gd name="T15" fmla="*/ 26 h 26"/>
                <a:gd name="T16" fmla="*/ 0 w 13"/>
                <a:gd name="T17" fmla="*/ 26 h 26"/>
                <a:gd name="T18" fmla="*/ 0 w 13"/>
                <a:gd name="T19" fmla="*/ 26 h 26"/>
                <a:gd name="T20" fmla="*/ 0 w 13"/>
                <a:gd name="T21" fmla="*/ 26 h 26"/>
                <a:gd name="T22" fmla="*/ 0 w 13"/>
                <a:gd name="T23" fmla="*/ 26 h 26"/>
                <a:gd name="T24" fmla="*/ 0 w 13"/>
                <a:gd name="T25" fmla="*/ 13 h 26"/>
                <a:gd name="T26" fmla="*/ 0 w 13"/>
                <a:gd name="T27" fmla="*/ 13 h 26"/>
                <a:gd name="T28" fmla="*/ 0 w 13"/>
                <a:gd name="T29" fmla="*/ 0 h 26"/>
                <a:gd name="T30" fmla="*/ 0 w 13"/>
                <a:gd name="T31" fmla="*/ 0 h 26"/>
                <a:gd name="T32" fmla="*/ 0 w 1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6">
                  <a:moveTo>
                    <a:pt x="0" y="0"/>
                  </a:moveTo>
                  <a:lnTo>
                    <a:pt x="13" y="0"/>
                  </a:lnTo>
                  <a:lnTo>
                    <a:pt x="13" y="13"/>
                  </a:lnTo>
                  <a:lnTo>
                    <a:pt x="13" y="26"/>
                  </a:lnTo>
                  <a:lnTo>
                    <a:pt x="0" y="26"/>
                  </a:lnTo>
                  <a:lnTo>
                    <a:pt x="0" y="13"/>
                  </a:lnTo>
                  <a:lnTo>
                    <a:pt x="0"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 name="Freeform 173"/>
            <p:cNvSpPr>
              <a:spLocks/>
            </p:cNvSpPr>
            <p:nvPr/>
          </p:nvSpPr>
          <p:spPr bwMode="auto">
            <a:xfrm>
              <a:off x="11881" y="9514"/>
              <a:ext cx="13" cy="25"/>
            </a:xfrm>
            <a:custGeom>
              <a:avLst/>
              <a:gdLst>
                <a:gd name="T0" fmla="*/ 0 w 13"/>
                <a:gd name="T1" fmla="*/ 0 h 25"/>
                <a:gd name="T2" fmla="*/ 13 w 13"/>
                <a:gd name="T3" fmla="*/ 0 h 25"/>
                <a:gd name="T4" fmla="*/ 13 w 13"/>
                <a:gd name="T5" fmla="*/ 0 h 25"/>
                <a:gd name="T6" fmla="*/ 13 w 13"/>
                <a:gd name="T7" fmla="*/ 13 h 25"/>
                <a:gd name="T8" fmla="*/ 13 w 13"/>
                <a:gd name="T9" fmla="*/ 13 h 25"/>
                <a:gd name="T10" fmla="*/ 13 w 13"/>
                <a:gd name="T11" fmla="*/ 25 h 25"/>
                <a:gd name="T12" fmla="*/ 13 w 13"/>
                <a:gd name="T13" fmla="*/ 25 h 25"/>
                <a:gd name="T14" fmla="*/ 13 w 13"/>
                <a:gd name="T15" fmla="*/ 25 h 25"/>
                <a:gd name="T16" fmla="*/ 0 w 13"/>
                <a:gd name="T17" fmla="*/ 25 h 25"/>
                <a:gd name="T18" fmla="*/ 0 w 13"/>
                <a:gd name="T19" fmla="*/ 25 h 25"/>
                <a:gd name="T20" fmla="*/ 0 w 13"/>
                <a:gd name="T21" fmla="*/ 25 h 25"/>
                <a:gd name="T22" fmla="*/ 0 w 13"/>
                <a:gd name="T23" fmla="*/ 25 h 25"/>
                <a:gd name="T24" fmla="*/ 0 w 13"/>
                <a:gd name="T25" fmla="*/ 13 h 25"/>
                <a:gd name="T26" fmla="*/ 0 w 13"/>
                <a:gd name="T27" fmla="*/ 13 h 25"/>
                <a:gd name="T28" fmla="*/ 0 w 13"/>
                <a:gd name="T29" fmla="*/ 0 h 25"/>
                <a:gd name="T30" fmla="*/ 0 w 13"/>
                <a:gd name="T31" fmla="*/ 0 h 25"/>
                <a:gd name="T32" fmla="*/ 0 w 1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5">
                  <a:moveTo>
                    <a:pt x="0" y="0"/>
                  </a:moveTo>
                  <a:lnTo>
                    <a:pt x="13" y="0"/>
                  </a:lnTo>
                  <a:lnTo>
                    <a:pt x="13" y="13"/>
                  </a:lnTo>
                  <a:lnTo>
                    <a:pt x="13" y="25"/>
                  </a:lnTo>
                  <a:lnTo>
                    <a:pt x="0" y="25"/>
                  </a:lnTo>
                  <a:lnTo>
                    <a:pt x="0" y="13"/>
                  </a:lnTo>
                  <a:lnTo>
                    <a:pt x="0"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 name="Freeform 174"/>
            <p:cNvSpPr>
              <a:spLocks/>
            </p:cNvSpPr>
            <p:nvPr/>
          </p:nvSpPr>
          <p:spPr bwMode="auto">
            <a:xfrm>
              <a:off x="11855" y="9183"/>
              <a:ext cx="26" cy="13"/>
            </a:xfrm>
            <a:custGeom>
              <a:avLst/>
              <a:gdLst>
                <a:gd name="T0" fmla="*/ 13 w 26"/>
                <a:gd name="T1" fmla="*/ 0 h 13"/>
                <a:gd name="T2" fmla="*/ 13 w 26"/>
                <a:gd name="T3" fmla="*/ 0 h 13"/>
                <a:gd name="T4" fmla="*/ 26 w 26"/>
                <a:gd name="T5" fmla="*/ 0 h 13"/>
                <a:gd name="T6" fmla="*/ 26 w 26"/>
                <a:gd name="T7" fmla="*/ 0 h 13"/>
                <a:gd name="T8" fmla="*/ 26 w 26"/>
                <a:gd name="T9" fmla="*/ 0 h 13"/>
                <a:gd name="T10" fmla="*/ 26 w 26"/>
                <a:gd name="T11" fmla="*/ 0 h 13"/>
                <a:gd name="T12" fmla="*/ 26 w 26"/>
                <a:gd name="T13" fmla="*/ 0 h 13"/>
                <a:gd name="T14" fmla="*/ 13 w 26"/>
                <a:gd name="T15" fmla="*/ 13 h 13"/>
                <a:gd name="T16" fmla="*/ 13 w 26"/>
                <a:gd name="T17" fmla="*/ 13 h 13"/>
                <a:gd name="T18" fmla="*/ 13 w 26"/>
                <a:gd name="T19" fmla="*/ 13 h 13"/>
                <a:gd name="T20" fmla="*/ 0 w 26"/>
                <a:gd name="T21" fmla="*/ 13 h 13"/>
                <a:gd name="T22" fmla="*/ 0 w 26"/>
                <a:gd name="T23" fmla="*/ 0 h 13"/>
                <a:gd name="T24" fmla="*/ 0 w 26"/>
                <a:gd name="T25" fmla="*/ 0 h 13"/>
                <a:gd name="T26" fmla="*/ 0 w 26"/>
                <a:gd name="T27" fmla="*/ 0 h 13"/>
                <a:gd name="T28" fmla="*/ 0 w 26"/>
                <a:gd name="T29" fmla="*/ 0 h 13"/>
                <a:gd name="T30" fmla="*/ 13 w 26"/>
                <a:gd name="T31" fmla="*/ 0 h 13"/>
                <a:gd name="T32" fmla="*/ 13 w 2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3">
                  <a:moveTo>
                    <a:pt x="13" y="0"/>
                  </a:moveTo>
                  <a:lnTo>
                    <a:pt x="13" y="0"/>
                  </a:lnTo>
                  <a:lnTo>
                    <a:pt x="26" y="0"/>
                  </a:lnTo>
                  <a:lnTo>
                    <a:pt x="13" y="13"/>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 name="Freeform 175"/>
            <p:cNvSpPr>
              <a:spLocks/>
            </p:cNvSpPr>
            <p:nvPr/>
          </p:nvSpPr>
          <p:spPr bwMode="auto">
            <a:xfrm>
              <a:off x="11894" y="9183"/>
              <a:ext cx="25" cy="1"/>
            </a:xfrm>
            <a:custGeom>
              <a:avLst/>
              <a:gdLst>
                <a:gd name="T0" fmla="*/ 12 w 25"/>
                <a:gd name="T1" fmla="*/ 0 h 1"/>
                <a:gd name="T2" fmla="*/ 12 w 25"/>
                <a:gd name="T3" fmla="*/ 0 h 1"/>
                <a:gd name="T4" fmla="*/ 25 w 25"/>
                <a:gd name="T5" fmla="*/ 0 h 1"/>
                <a:gd name="T6" fmla="*/ 25 w 25"/>
                <a:gd name="T7" fmla="*/ 0 h 1"/>
                <a:gd name="T8" fmla="*/ 25 w 25"/>
                <a:gd name="T9" fmla="*/ 0 h 1"/>
                <a:gd name="T10" fmla="*/ 25 w 25"/>
                <a:gd name="T11" fmla="*/ 0 h 1"/>
                <a:gd name="T12" fmla="*/ 25 w 25"/>
                <a:gd name="T13" fmla="*/ 0 h 1"/>
                <a:gd name="T14" fmla="*/ 25 w 25"/>
                <a:gd name="T15" fmla="*/ 0 h 1"/>
                <a:gd name="T16" fmla="*/ 12 w 25"/>
                <a:gd name="T17" fmla="*/ 0 h 1"/>
                <a:gd name="T18" fmla="*/ 12 w 25"/>
                <a:gd name="T19" fmla="*/ 0 h 1"/>
                <a:gd name="T20" fmla="*/ 12 w 25"/>
                <a:gd name="T21" fmla="*/ 0 h 1"/>
                <a:gd name="T22" fmla="*/ 0 w 25"/>
                <a:gd name="T23" fmla="*/ 0 h 1"/>
                <a:gd name="T24" fmla="*/ 0 w 25"/>
                <a:gd name="T25" fmla="*/ 0 h 1"/>
                <a:gd name="T26" fmla="*/ 0 w 25"/>
                <a:gd name="T27" fmla="*/ 0 h 1"/>
                <a:gd name="T28" fmla="*/ 12 w 25"/>
                <a:gd name="T29" fmla="*/ 0 h 1"/>
                <a:gd name="T30" fmla="*/ 12 w 25"/>
                <a:gd name="T31" fmla="*/ 0 h 1"/>
                <a:gd name="T32" fmla="*/ 12 w 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
                  <a:moveTo>
                    <a:pt x="12" y="0"/>
                  </a:moveTo>
                  <a:lnTo>
                    <a:pt x="12" y="0"/>
                  </a:lnTo>
                  <a:lnTo>
                    <a:pt x="25" y="0"/>
                  </a:lnTo>
                  <a:lnTo>
                    <a:pt x="12" y="0"/>
                  </a:lnTo>
                  <a:lnTo>
                    <a:pt x="0" y="0"/>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 name="Freeform 176"/>
            <p:cNvSpPr>
              <a:spLocks/>
            </p:cNvSpPr>
            <p:nvPr/>
          </p:nvSpPr>
          <p:spPr bwMode="auto">
            <a:xfrm>
              <a:off x="11944" y="9171"/>
              <a:ext cx="13" cy="12"/>
            </a:xfrm>
            <a:custGeom>
              <a:avLst/>
              <a:gdLst>
                <a:gd name="T0" fmla="*/ 0 w 13"/>
                <a:gd name="T1" fmla="*/ 0 h 12"/>
                <a:gd name="T2" fmla="*/ 13 w 13"/>
                <a:gd name="T3" fmla="*/ 0 h 12"/>
                <a:gd name="T4" fmla="*/ 13 w 13"/>
                <a:gd name="T5" fmla="*/ 0 h 12"/>
                <a:gd name="T6" fmla="*/ 13 w 13"/>
                <a:gd name="T7" fmla="*/ 12 h 12"/>
                <a:gd name="T8" fmla="*/ 13 w 13"/>
                <a:gd name="T9" fmla="*/ 12 h 12"/>
                <a:gd name="T10" fmla="*/ 13 w 13"/>
                <a:gd name="T11" fmla="*/ 12 h 12"/>
                <a:gd name="T12" fmla="*/ 13 w 13"/>
                <a:gd name="T13" fmla="*/ 12 h 12"/>
                <a:gd name="T14" fmla="*/ 13 w 13"/>
                <a:gd name="T15" fmla="*/ 12 h 12"/>
                <a:gd name="T16" fmla="*/ 0 w 13"/>
                <a:gd name="T17" fmla="*/ 12 h 12"/>
                <a:gd name="T18" fmla="*/ 0 w 13"/>
                <a:gd name="T19" fmla="*/ 12 h 12"/>
                <a:gd name="T20" fmla="*/ 0 w 13"/>
                <a:gd name="T21" fmla="*/ 12 h 12"/>
                <a:gd name="T22" fmla="*/ 0 w 13"/>
                <a:gd name="T23" fmla="*/ 12 h 12"/>
                <a:gd name="T24" fmla="*/ 0 w 13"/>
                <a:gd name="T25" fmla="*/ 12 h 12"/>
                <a:gd name="T26" fmla="*/ 0 w 13"/>
                <a:gd name="T27" fmla="*/ 12 h 12"/>
                <a:gd name="T28" fmla="*/ 0 w 13"/>
                <a:gd name="T29" fmla="*/ 12 h 12"/>
                <a:gd name="T30" fmla="*/ 0 w 13"/>
                <a:gd name="T31" fmla="*/ 0 h 12"/>
                <a:gd name="T32" fmla="*/ 0 w 13"/>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2">
                  <a:moveTo>
                    <a:pt x="0" y="0"/>
                  </a:moveTo>
                  <a:lnTo>
                    <a:pt x="13" y="0"/>
                  </a:lnTo>
                  <a:lnTo>
                    <a:pt x="13" y="12"/>
                  </a:lnTo>
                  <a:lnTo>
                    <a:pt x="0" y="12"/>
                  </a:lnTo>
                  <a:lnTo>
                    <a:pt x="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 name="Freeform 177"/>
            <p:cNvSpPr>
              <a:spLocks/>
            </p:cNvSpPr>
            <p:nvPr/>
          </p:nvSpPr>
          <p:spPr bwMode="auto">
            <a:xfrm>
              <a:off x="11855" y="9183"/>
              <a:ext cx="26" cy="13"/>
            </a:xfrm>
            <a:custGeom>
              <a:avLst/>
              <a:gdLst>
                <a:gd name="T0" fmla="*/ 13 w 26"/>
                <a:gd name="T1" fmla="*/ 0 h 13"/>
                <a:gd name="T2" fmla="*/ 13 w 26"/>
                <a:gd name="T3" fmla="*/ 0 h 13"/>
                <a:gd name="T4" fmla="*/ 13 w 26"/>
                <a:gd name="T5" fmla="*/ 0 h 13"/>
                <a:gd name="T6" fmla="*/ 13 w 26"/>
                <a:gd name="T7" fmla="*/ 0 h 13"/>
                <a:gd name="T8" fmla="*/ 26 w 26"/>
                <a:gd name="T9" fmla="*/ 0 h 13"/>
                <a:gd name="T10" fmla="*/ 26 w 26"/>
                <a:gd name="T11" fmla="*/ 0 h 13"/>
                <a:gd name="T12" fmla="*/ 13 w 26"/>
                <a:gd name="T13" fmla="*/ 0 h 13"/>
                <a:gd name="T14" fmla="*/ 13 w 26"/>
                <a:gd name="T15" fmla="*/ 0 h 13"/>
                <a:gd name="T16" fmla="*/ 13 w 26"/>
                <a:gd name="T17" fmla="*/ 13 h 13"/>
                <a:gd name="T18" fmla="*/ 13 w 26"/>
                <a:gd name="T19" fmla="*/ 13 h 13"/>
                <a:gd name="T20" fmla="*/ 13 w 26"/>
                <a:gd name="T21" fmla="*/ 0 h 13"/>
                <a:gd name="T22" fmla="*/ 0 w 26"/>
                <a:gd name="T23" fmla="*/ 0 h 13"/>
                <a:gd name="T24" fmla="*/ 0 w 26"/>
                <a:gd name="T25" fmla="*/ 0 h 13"/>
                <a:gd name="T26" fmla="*/ 0 w 26"/>
                <a:gd name="T27" fmla="*/ 0 h 13"/>
                <a:gd name="T28" fmla="*/ 0 w 26"/>
                <a:gd name="T29" fmla="*/ 0 h 13"/>
                <a:gd name="T30" fmla="*/ 13 w 26"/>
                <a:gd name="T31" fmla="*/ 0 h 13"/>
                <a:gd name="T32" fmla="*/ 13 w 2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3">
                  <a:moveTo>
                    <a:pt x="13" y="0"/>
                  </a:moveTo>
                  <a:lnTo>
                    <a:pt x="13" y="0"/>
                  </a:lnTo>
                  <a:lnTo>
                    <a:pt x="26" y="0"/>
                  </a:lnTo>
                  <a:lnTo>
                    <a:pt x="13" y="0"/>
                  </a:lnTo>
                  <a:lnTo>
                    <a:pt x="13" y="13"/>
                  </a:lnTo>
                  <a:lnTo>
                    <a:pt x="13" y="0"/>
                  </a:lnTo>
                  <a:lnTo>
                    <a:pt x="0" y="0"/>
                  </a:lnTo>
                  <a:lnTo>
                    <a:pt x="13"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 name="Freeform 178"/>
            <p:cNvSpPr>
              <a:spLocks/>
            </p:cNvSpPr>
            <p:nvPr/>
          </p:nvSpPr>
          <p:spPr bwMode="auto">
            <a:xfrm>
              <a:off x="11906" y="9183"/>
              <a:ext cx="13" cy="1"/>
            </a:xfrm>
            <a:custGeom>
              <a:avLst/>
              <a:gdLst>
                <a:gd name="T0" fmla="*/ 0 w 13"/>
                <a:gd name="T1" fmla="*/ 0 h 1"/>
                <a:gd name="T2" fmla="*/ 0 w 13"/>
                <a:gd name="T3" fmla="*/ 0 h 1"/>
                <a:gd name="T4" fmla="*/ 13 w 13"/>
                <a:gd name="T5" fmla="*/ 0 h 1"/>
                <a:gd name="T6" fmla="*/ 13 w 13"/>
                <a:gd name="T7" fmla="*/ 0 h 1"/>
                <a:gd name="T8" fmla="*/ 13 w 13"/>
                <a:gd name="T9" fmla="*/ 0 h 1"/>
                <a:gd name="T10" fmla="*/ 13 w 13"/>
                <a:gd name="T11" fmla="*/ 0 h 1"/>
                <a:gd name="T12" fmla="*/ 13 w 13"/>
                <a:gd name="T13" fmla="*/ 0 h 1"/>
                <a:gd name="T14" fmla="*/ 0 w 13"/>
                <a:gd name="T15" fmla="*/ 0 h 1"/>
                <a:gd name="T16" fmla="*/ 0 w 13"/>
                <a:gd name="T17" fmla="*/ 0 h 1"/>
                <a:gd name="T18" fmla="*/ 0 w 13"/>
                <a:gd name="T19" fmla="*/ 0 h 1"/>
                <a:gd name="T20" fmla="*/ 0 w 13"/>
                <a:gd name="T21" fmla="*/ 0 h 1"/>
                <a:gd name="T22" fmla="*/ 0 w 13"/>
                <a:gd name="T23" fmla="*/ 0 h 1"/>
                <a:gd name="T24" fmla="*/ 0 w 13"/>
                <a:gd name="T25" fmla="*/ 0 h 1"/>
                <a:gd name="T26" fmla="*/ 0 w 13"/>
                <a:gd name="T27" fmla="*/ 0 h 1"/>
                <a:gd name="T28" fmla="*/ 0 w 13"/>
                <a:gd name="T29" fmla="*/ 0 h 1"/>
                <a:gd name="T30" fmla="*/ 0 w 13"/>
                <a:gd name="T31" fmla="*/ 0 h 1"/>
                <a:gd name="T32" fmla="*/ 0 w 1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
                  <a:moveTo>
                    <a:pt x="0" y="0"/>
                  </a:moveTo>
                  <a:lnTo>
                    <a:pt x="0" y="0"/>
                  </a:lnTo>
                  <a:lnTo>
                    <a:pt x="13" y="0"/>
                  </a:lnTo>
                  <a:lnTo>
                    <a:pt x="0"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 name="Freeform 179"/>
            <p:cNvSpPr>
              <a:spLocks/>
            </p:cNvSpPr>
            <p:nvPr/>
          </p:nvSpPr>
          <p:spPr bwMode="auto">
            <a:xfrm>
              <a:off x="11944" y="9183"/>
              <a:ext cx="13" cy="1"/>
            </a:xfrm>
            <a:custGeom>
              <a:avLst/>
              <a:gdLst>
                <a:gd name="T0" fmla="*/ 0 w 13"/>
                <a:gd name="T1" fmla="*/ 0 h 1"/>
                <a:gd name="T2" fmla="*/ 13 w 13"/>
                <a:gd name="T3" fmla="*/ 0 h 1"/>
                <a:gd name="T4" fmla="*/ 13 w 13"/>
                <a:gd name="T5" fmla="*/ 0 h 1"/>
                <a:gd name="T6" fmla="*/ 13 w 13"/>
                <a:gd name="T7" fmla="*/ 0 h 1"/>
                <a:gd name="T8" fmla="*/ 13 w 13"/>
                <a:gd name="T9" fmla="*/ 0 h 1"/>
                <a:gd name="T10" fmla="*/ 13 w 13"/>
                <a:gd name="T11" fmla="*/ 0 h 1"/>
                <a:gd name="T12" fmla="*/ 13 w 13"/>
                <a:gd name="T13" fmla="*/ 0 h 1"/>
                <a:gd name="T14" fmla="*/ 13 w 13"/>
                <a:gd name="T15" fmla="*/ 0 h 1"/>
                <a:gd name="T16" fmla="*/ 13 w 13"/>
                <a:gd name="T17" fmla="*/ 0 h 1"/>
                <a:gd name="T18" fmla="*/ 0 w 13"/>
                <a:gd name="T19" fmla="*/ 0 h 1"/>
                <a:gd name="T20" fmla="*/ 0 w 13"/>
                <a:gd name="T21" fmla="*/ 0 h 1"/>
                <a:gd name="T22" fmla="*/ 0 w 13"/>
                <a:gd name="T23" fmla="*/ 0 h 1"/>
                <a:gd name="T24" fmla="*/ 0 w 13"/>
                <a:gd name="T25" fmla="*/ 0 h 1"/>
                <a:gd name="T26" fmla="*/ 0 w 13"/>
                <a:gd name="T27" fmla="*/ 0 h 1"/>
                <a:gd name="T28" fmla="*/ 0 w 13"/>
                <a:gd name="T29" fmla="*/ 0 h 1"/>
                <a:gd name="T30" fmla="*/ 0 w 13"/>
                <a:gd name="T31" fmla="*/ 0 h 1"/>
                <a:gd name="T32" fmla="*/ 0 w 1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
                  <a:moveTo>
                    <a:pt x="0" y="0"/>
                  </a:moveTo>
                  <a:lnTo>
                    <a:pt x="13" y="0"/>
                  </a:lnTo>
                  <a:lnTo>
                    <a:pt x="0"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 name="Freeform 180"/>
            <p:cNvSpPr>
              <a:spLocks/>
            </p:cNvSpPr>
            <p:nvPr/>
          </p:nvSpPr>
          <p:spPr bwMode="auto">
            <a:xfrm>
              <a:off x="11868" y="9743"/>
              <a:ext cx="127" cy="38"/>
            </a:xfrm>
            <a:custGeom>
              <a:avLst/>
              <a:gdLst>
                <a:gd name="T0" fmla="*/ 0 w 127"/>
                <a:gd name="T1" fmla="*/ 0 h 38"/>
                <a:gd name="T2" fmla="*/ 127 w 127"/>
                <a:gd name="T3" fmla="*/ 13 h 38"/>
                <a:gd name="T4" fmla="*/ 127 w 127"/>
                <a:gd name="T5" fmla="*/ 38 h 38"/>
                <a:gd name="T6" fmla="*/ 0 w 127"/>
                <a:gd name="T7" fmla="*/ 25 h 38"/>
                <a:gd name="T8" fmla="*/ 0 w 1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38">
                  <a:moveTo>
                    <a:pt x="0" y="0"/>
                  </a:moveTo>
                  <a:lnTo>
                    <a:pt x="127" y="13"/>
                  </a:lnTo>
                  <a:lnTo>
                    <a:pt x="127" y="38"/>
                  </a:lnTo>
                  <a:lnTo>
                    <a:pt x="0" y="25"/>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3" name="Freeform 181"/>
            <p:cNvSpPr>
              <a:spLocks/>
            </p:cNvSpPr>
            <p:nvPr/>
          </p:nvSpPr>
          <p:spPr bwMode="auto">
            <a:xfrm>
              <a:off x="12479" y="9043"/>
              <a:ext cx="38" cy="509"/>
            </a:xfrm>
            <a:custGeom>
              <a:avLst/>
              <a:gdLst>
                <a:gd name="T0" fmla="*/ 0 w 38"/>
                <a:gd name="T1" fmla="*/ 496 h 509"/>
                <a:gd name="T2" fmla="*/ 38 w 38"/>
                <a:gd name="T3" fmla="*/ 509 h 509"/>
                <a:gd name="T4" fmla="*/ 0 w 38"/>
                <a:gd name="T5" fmla="*/ 484 h 509"/>
                <a:gd name="T6" fmla="*/ 0 w 38"/>
                <a:gd name="T7" fmla="*/ 369 h 509"/>
                <a:gd name="T8" fmla="*/ 13 w 38"/>
                <a:gd name="T9" fmla="*/ 242 h 509"/>
                <a:gd name="T10" fmla="*/ 13 w 38"/>
                <a:gd name="T11" fmla="*/ 128 h 509"/>
                <a:gd name="T12" fmla="*/ 13 w 38"/>
                <a:gd name="T13" fmla="*/ 0 h 509"/>
                <a:gd name="T14" fmla="*/ 0 w 38"/>
                <a:gd name="T15" fmla="*/ 13 h 509"/>
                <a:gd name="T16" fmla="*/ 0 w 38"/>
                <a:gd name="T17" fmla="*/ 140 h 509"/>
                <a:gd name="T18" fmla="*/ 0 w 38"/>
                <a:gd name="T19" fmla="*/ 255 h 509"/>
                <a:gd name="T20" fmla="*/ 0 w 38"/>
                <a:gd name="T21" fmla="*/ 382 h 509"/>
                <a:gd name="T22" fmla="*/ 0 w 38"/>
                <a:gd name="T23" fmla="*/ 496 h 5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09">
                  <a:moveTo>
                    <a:pt x="0" y="496"/>
                  </a:moveTo>
                  <a:lnTo>
                    <a:pt x="38" y="509"/>
                  </a:lnTo>
                  <a:lnTo>
                    <a:pt x="0" y="484"/>
                  </a:lnTo>
                  <a:lnTo>
                    <a:pt x="0" y="369"/>
                  </a:lnTo>
                  <a:lnTo>
                    <a:pt x="13" y="242"/>
                  </a:lnTo>
                  <a:lnTo>
                    <a:pt x="13" y="128"/>
                  </a:lnTo>
                  <a:lnTo>
                    <a:pt x="13" y="0"/>
                  </a:lnTo>
                  <a:lnTo>
                    <a:pt x="0" y="13"/>
                  </a:lnTo>
                  <a:lnTo>
                    <a:pt x="0" y="140"/>
                  </a:lnTo>
                  <a:lnTo>
                    <a:pt x="0" y="255"/>
                  </a:lnTo>
                  <a:lnTo>
                    <a:pt x="0" y="382"/>
                  </a:lnTo>
                  <a:lnTo>
                    <a:pt x="0" y="496"/>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 name="Freeform 182"/>
            <p:cNvSpPr>
              <a:spLocks/>
            </p:cNvSpPr>
            <p:nvPr/>
          </p:nvSpPr>
          <p:spPr bwMode="auto">
            <a:xfrm>
              <a:off x="12556" y="9565"/>
              <a:ext cx="203" cy="331"/>
            </a:xfrm>
            <a:custGeom>
              <a:avLst/>
              <a:gdLst>
                <a:gd name="T0" fmla="*/ 25 w 203"/>
                <a:gd name="T1" fmla="*/ 0 h 331"/>
                <a:gd name="T2" fmla="*/ 101 w 203"/>
                <a:gd name="T3" fmla="*/ 0 h 331"/>
                <a:gd name="T4" fmla="*/ 178 w 203"/>
                <a:gd name="T5" fmla="*/ 13 h 331"/>
                <a:gd name="T6" fmla="*/ 191 w 203"/>
                <a:gd name="T7" fmla="*/ 51 h 331"/>
                <a:gd name="T8" fmla="*/ 191 w 203"/>
                <a:gd name="T9" fmla="*/ 89 h 331"/>
                <a:gd name="T10" fmla="*/ 203 w 203"/>
                <a:gd name="T11" fmla="*/ 127 h 331"/>
                <a:gd name="T12" fmla="*/ 203 w 203"/>
                <a:gd name="T13" fmla="*/ 153 h 331"/>
                <a:gd name="T14" fmla="*/ 203 w 203"/>
                <a:gd name="T15" fmla="*/ 191 h 331"/>
                <a:gd name="T16" fmla="*/ 203 w 203"/>
                <a:gd name="T17" fmla="*/ 229 h 331"/>
                <a:gd name="T18" fmla="*/ 203 w 203"/>
                <a:gd name="T19" fmla="*/ 254 h 331"/>
                <a:gd name="T20" fmla="*/ 203 w 203"/>
                <a:gd name="T21" fmla="*/ 305 h 331"/>
                <a:gd name="T22" fmla="*/ 114 w 203"/>
                <a:gd name="T23" fmla="*/ 331 h 331"/>
                <a:gd name="T24" fmla="*/ 0 w 203"/>
                <a:gd name="T25" fmla="*/ 305 h 331"/>
                <a:gd name="T26" fmla="*/ 0 w 203"/>
                <a:gd name="T27" fmla="*/ 216 h 331"/>
                <a:gd name="T28" fmla="*/ 12 w 203"/>
                <a:gd name="T29" fmla="*/ 76 h 331"/>
                <a:gd name="T30" fmla="*/ 25 w 203"/>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 h="331">
                  <a:moveTo>
                    <a:pt x="25" y="0"/>
                  </a:moveTo>
                  <a:lnTo>
                    <a:pt x="101" y="0"/>
                  </a:lnTo>
                  <a:lnTo>
                    <a:pt x="178" y="13"/>
                  </a:lnTo>
                  <a:lnTo>
                    <a:pt x="191" y="51"/>
                  </a:lnTo>
                  <a:lnTo>
                    <a:pt x="191" y="89"/>
                  </a:lnTo>
                  <a:lnTo>
                    <a:pt x="203" y="127"/>
                  </a:lnTo>
                  <a:lnTo>
                    <a:pt x="203" y="153"/>
                  </a:lnTo>
                  <a:lnTo>
                    <a:pt x="203" y="191"/>
                  </a:lnTo>
                  <a:lnTo>
                    <a:pt x="203" y="229"/>
                  </a:lnTo>
                  <a:lnTo>
                    <a:pt x="203" y="254"/>
                  </a:lnTo>
                  <a:lnTo>
                    <a:pt x="203" y="305"/>
                  </a:lnTo>
                  <a:lnTo>
                    <a:pt x="114" y="331"/>
                  </a:lnTo>
                  <a:lnTo>
                    <a:pt x="0" y="305"/>
                  </a:lnTo>
                  <a:lnTo>
                    <a:pt x="0" y="216"/>
                  </a:lnTo>
                  <a:lnTo>
                    <a:pt x="12" y="76"/>
                  </a:lnTo>
                  <a:lnTo>
                    <a:pt x="25"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5" name="Freeform 183"/>
            <p:cNvSpPr>
              <a:spLocks/>
            </p:cNvSpPr>
            <p:nvPr/>
          </p:nvSpPr>
          <p:spPr bwMode="auto">
            <a:xfrm>
              <a:off x="12556" y="9603"/>
              <a:ext cx="127" cy="254"/>
            </a:xfrm>
            <a:custGeom>
              <a:avLst/>
              <a:gdLst>
                <a:gd name="T0" fmla="*/ 12 w 127"/>
                <a:gd name="T1" fmla="*/ 0 h 254"/>
                <a:gd name="T2" fmla="*/ 63 w 127"/>
                <a:gd name="T3" fmla="*/ 0 h 254"/>
                <a:gd name="T4" fmla="*/ 114 w 127"/>
                <a:gd name="T5" fmla="*/ 0 h 254"/>
                <a:gd name="T6" fmla="*/ 127 w 127"/>
                <a:gd name="T7" fmla="*/ 64 h 254"/>
                <a:gd name="T8" fmla="*/ 127 w 127"/>
                <a:gd name="T9" fmla="*/ 127 h 254"/>
                <a:gd name="T10" fmla="*/ 127 w 127"/>
                <a:gd name="T11" fmla="*/ 191 h 254"/>
                <a:gd name="T12" fmla="*/ 114 w 127"/>
                <a:gd name="T13" fmla="*/ 254 h 254"/>
                <a:gd name="T14" fmla="*/ 114 w 127"/>
                <a:gd name="T15" fmla="*/ 254 h 254"/>
                <a:gd name="T16" fmla="*/ 101 w 127"/>
                <a:gd name="T17" fmla="*/ 254 h 254"/>
                <a:gd name="T18" fmla="*/ 101 w 127"/>
                <a:gd name="T19" fmla="*/ 254 h 254"/>
                <a:gd name="T20" fmla="*/ 89 w 127"/>
                <a:gd name="T21" fmla="*/ 254 h 254"/>
                <a:gd name="T22" fmla="*/ 76 w 127"/>
                <a:gd name="T23" fmla="*/ 254 h 254"/>
                <a:gd name="T24" fmla="*/ 76 w 127"/>
                <a:gd name="T25" fmla="*/ 242 h 254"/>
                <a:gd name="T26" fmla="*/ 63 w 127"/>
                <a:gd name="T27" fmla="*/ 242 h 254"/>
                <a:gd name="T28" fmla="*/ 51 w 127"/>
                <a:gd name="T29" fmla="*/ 242 h 254"/>
                <a:gd name="T30" fmla="*/ 51 w 127"/>
                <a:gd name="T31" fmla="*/ 242 h 254"/>
                <a:gd name="T32" fmla="*/ 38 w 127"/>
                <a:gd name="T33" fmla="*/ 242 h 254"/>
                <a:gd name="T34" fmla="*/ 38 w 127"/>
                <a:gd name="T35" fmla="*/ 242 h 254"/>
                <a:gd name="T36" fmla="*/ 25 w 127"/>
                <a:gd name="T37" fmla="*/ 242 h 254"/>
                <a:gd name="T38" fmla="*/ 12 w 127"/>
                <a:gd name="T39" fmla="*/ 242 h 254"/>
                <a:gd name="T40" fmla="*/ 12 w 127"/>
                <a:gd name="T41" fmla="*/ 242 h 254"/>
                <a:gd name="T42" fmla="*/ 0 w 127"/>
                <a:gd name="T43" fmla="*/ 242 h 254"/>
                <a:gd name="T44" fmla="*/ 0 w 127"/>
                <a:gd name="T45" fmla="*/ 242 h 254"/>
                <a:gd name="T46" fmla="*/ 0 w 127"/>
                <a:gd name="T47" fmla="*/ 178 h 254"/>
                <a:gd name="T48" fmla="*/ 0 w 127"/>
                <a:gd name="T49" fmla="*/ 115 h 254"/>
                <a:gd name="T50" fmla="*/ 0 w 127"/>
                <a:gd name="T51" fmla="*/ 64 h 254"/>
                <a:gd name="T52" fmla="*/ 12 w 127"/>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 h="254">
                  <a:moveTo>
                    <a:pt x="12" y="0"/>
                  </a:moveTo>
                  <a:lnTo>
                    <a:pt x="63" y="0"/>
                  </a:lnTo>
                  <a:lnTo>
                    <a:pt x="114" y="0"/>
                  </a:lnTo>
                  <a:lnTo>
                    <a:pt x="127" y="64"/>
                  </a:lnTo>
                  <a:lnTo>
                    <a:pt x="127" y="127"/>
                  </a:lnTo>
                  <a:lnTo>
                    <a:pt x="127" y="191"/>
                  </a:lnTo>
                  <a:lnTo>
                    <a:pt x="114" y="254"/>
                  </a:lnTo>
                  <a:lnTo>
                    <a:pt x="101" y="254"/>
                  </a:lnTo>
                  <a:lnTo>
                    <a:pt x="89" y="254"/>
                  </a:lnTo>
                  <a:lnTo>
                    <a:pt x="76" y="254"/>
                  </a:lnTo>
                  <a:lnTo>
                    <a:pt x="76" y="242"/>
                  </a:lnTo>
                  <a:lnTo>
                    <a:pt x="63" y="242"/>
                  </a:lnTo>
                  <a:lnTo>
                    <a:pt x="51" y="242"/>
                  </a:lnTo>
                  <a:lnTo>
                    <a:pt x="38" y="242"/>
                  </a:lnTo>
                  <a:lnTo>
                    <a:pt x="25" y="242"/>
                  </a:lnTo>
                  <a:lnTo>
                    <a:pt x="12" y="242"/>
                  </a:lnTo>
                  <a:lnTo>
                    <a:pt x="0" y="242"/>
                  </a:lnTo>
                  <a:lnTo>
                    <a:pt x="0" y="178"/>
                  </a:lnTo>
                  <a:lnTo>
                    <a:pt x="0" y="115"/>
                  </a:lnTo>
                  <a:lnTo>
                    <a:pt x="0" y="64"/>
                  </a:lnTo>
                  <a:lnTo>
                    <a:pt x="12"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6" name="Freeform 184"/>
            <p:cNvSpPr>
              <a:spLocks/>
            </p:cNvSpPr>
            <p:nvPr/>
          </p:nvSpPr>
          <p:spPr bwMode="auto">
            <a:xfrm>
              <a:off x="12556" y="9603"/>
              <a:ext cx="114" cy="229"/>
            </a:xfrm>
            <a:custGeom>
              <a:avLst/>
              <a:gdLst>
                <a:gd name="T0" fmla="*/ 12 w 114"/>
                <a:gd name="T1" fmla="*/ 0 h 229"/>
                <a:gd name="T2" fmla="*/ 25 w 114"/>
                <a:gd name="T3" fmla="*/ 0 h 229"/>
                <a:gd name="T4" fmla="*/ 25 w 114"/>
                <a:gd name="T5" fmla="*/ 0 h 229"/>
                <a:gd name="T6" fmla="*/ 38 w 114"/>
                <a:gd name="T7" fmla="*/ 0 h 229"/>
                <a:gd name="T8" fmla="*/ 38 w 114"/>
                <a:gd name="T9" fmla="*/ 0 h 229"/>
                <a:gd name="T10" fmla="*/ 51 w 114"/>
                <a:gd name="T11" fmla="*/ 0 h 229"/>
                <a:gd name="T12" fmla="*/ 51 w 114"/>
                <a:gd name="T13" fmla="*/ 0 h 229"/>
                <a:gd name="T14" fmla="*/ 51 w 114"/>
                <a:gd name="T15" fmla="*/ 0 h 229"/>
                <a:gd name="T16" fmla="*/ 63 w 114"/>
                <a:gd name="T17" fmla="*/ 0 h 229"/>
                <a:gd name="T18" fmla="*/ 63 w 114"/>
                <a:gd name="T19" fmla="*/ 0 h 229"/>
                <a:gd name="T20" fmla="*/ 76 w 114"/>
                <a:gd name="T21" fmla="*/ 0 h 229"/>
                <a:gd name="T22" fmla="*/ 76 w 114"/>
                <a:gd name="T23" fmla="*/ 0 h 229"/>
                <a:gd name="T24" fmla="*/ 89 w 114"/>
                <a:gd name="T25" fmla="*/ 0 h 229"/>
                <a:gd name="T26" fmla="*/ 101 w 114"/>
                <a:gd name="T27" fmla="*/ 0 h 229"/>
                <a:gd name="T28" fmla="*/ 101 w 114"/>
                <a:gd name="T29" fmla="*/ 0 h 229"/>
                <a:gd name="T30" fmla="*/ 114 w 114"/>
                <a:gd name="T31" fmla="*/ 0 h 229"/>
                <a:gd name="T32" fmla="*/ 114 w 114"/>
                <a:gd name="T33" fmla="*/ 0 h 229"/>
                <a:gd name="T34" fmla="*/ 114 w 114"/>
                <a:gd name="T35" fmla="*/ 64 h 229"/>
                <a:gd name="T36" fmla="*/ 114 w 114"/>
                <a:gd name="T37" fmla="*/ 127 h 229"/>
                <a:gd name="T38" fmla="*/ 114 w 114"/>
                <a:gd name="T39" fmla="*/ 178 h 229"/>
                <a:gd name="T40" fmla="*/ 114 w 114"/>
                <a:gd name="T41" fmla="*/ 229 h 229"/>
                <a:gd name="T42" fmla="*/ 101 w 114"/>
                <a:gd name="T43" fmla="*/ 229 h 229"/>
                <a:gd name="T44" fmla="*/ 89 w 114"/>
                <a:gd name="T45" fmla="*/ 229 h 229"/>
                <a:gd name="T46" fmla="*/ 76 w 114"/>
                <a:gd name="T47" fmla="*/ 229 h 229"/>
                <a:gd name="T48" fmla="*/ 51 w 114"/>
                <a:gd name="T49" fmla="*/ 229 h 229"/>
                <a:gd name="T50" fmla="*/ 38 w 114"/>
                <a:gd name="T51" fmla="*/ 229 h 229"/>
                <a:gd name="T52" fmla="*/ 25 w 114"/>
                <a:gd name="T53" fmla="*/ 229 h 229"/>
                <a:gd name="T54" fmla="*/ 12 w 114"/>
                <a:gd name="T55" fmla="*/ 229 h 229"/>
                <a:gd name="T56" fmla="*/ 0 w 114"/>
                <a:gd name="T57" fmla="*/ 229 h 229"/>
                <a:gd name="T58" fmla="*/ 0 w 114"/>
                <a:gd name="T59" fmla="*/ 165 h 229"/>
                <a:gd name="T60" fmla="*/ 0 w 114"/>
                <a:gd name="T61" fmla="*/ 115 h 229"/>
                <a:gd name="T62" fmla="*/ 0 w 114"/>
                <a:gd name="T63" fmla="*/ 64 h 229"/>
                <a:gd name="T64" fmla="*/ 12 w 114"/>
                <a:gd name="T65" fmla="*/ 0 h 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29">
                  <a:moveTo>
                    <a:pt x="12" y="0"/>
                  </a:moveTo>
                  <a:lnTo>
                    <a:pt x="25" y="0"/>
                  </a:lnTo>
                  <a:lnTo>
                    <a:pt x="38" y="0"/>
                  </a:lnTo>
                  <a:lnTo>
                    <a:pt x="51" y="0"/>
                  </a:lnTo>
                  <a:lnTo>
                    <a:pt x="63" y="0"/>
                  </a:lnTo>
                  <a:lnTo>
                    <a:pt x="76" y="0"/>
                  </a:lnTo>
                  <a:lnTo>
                    <a:pt x="89" y="0"/>
                  </a:lnTo>
                  <a:lnTo>
                    <a:pt x="101" y="0"/>
                  </a:lnTo>
                  <a:lnTo>
                    <a:pt x="114" y="0"/>
                  </a:lnTo>
                  <a:lnTo>
                    <a:pt x="114" y="64"/>
                  </a:lnTo>
                  <a:lnTo>
                    <a:pt x="114" y="127"/>
                  </a:lnTo>
                  <a:lnTo>
                    <a:pt x="114" y="178"/>
                  </a:lnTo>
                  <a:lnTo>
                    <a:pt x="114" y="229"/>
                  </a:lnTo>
                  <a:lnTo>
                    <a:pt x="101" y="229"/>
                  </a:lnTo>
                  <a:lnTo>
                    <a:pt x="89" y="229"/>
                  </a:lnTo>
                  <a:lnTo>
                    <a:pt x="76" y="229"/>
                  </a:lnTo>
                  <a:lnTo>
                    <a:pt x="51" y="229"/>
                  </a:lnTo>
                  <a:lnTo>
                    <a:pt x="38" y="229"/>
                  </a:lnTo>
                  <a:lnTo>
                    <a:pt x="25" y="229"/>
                  </a:lnTo>
                  <a:lnTo>
                    <a:pt x="12" y="229"/>
                  </a:lnTo>
                  <a:lnTo>
                    <a:pt x="0" y="229"/>
                  </a:lnTo>
                  <a:lnTo>
                    <a:pt x="0" y="165"/>
                  </a:lnTo>
                  <a:lnTo>
                    <a:pt x="0" y="115"/>
                  </a:lnTo>
                  <a:lnTo>
                    <a:pt x="0" y="64"/>
                  </a:lnTo>
                  <a:lnTo>
                    <a:pt x="12" y="0"/>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7" name="Freeform 185"/>
            <p:cNvSpPr>
              <a:spLocks/>
            </p:cNvSpPr>
            <p:nvPr/>
          </p:nvSpPr>
          <p:spPr bwMode="auto">
            <a:xfrm>
              <a:off x="12556" y="9603"/>
              <a:ext cx="114" cy="216"/>
            </a:xfrm>
            <a:custGeom>
              <a:avLst/>
              <a:gdLst>
                <a:gd name="T0" fmla="*/ 12 w 114"/>
                <a:gd name="T1" fmla="*/ 0 h 216"/>
                <a:gd name="T2" fmla="*/ 25 w 114"/>
                <a:gd name="T3" fmla="*/ 0 h 216"/>
                <a:gd name="T4" fmla="*/ 25 w 114"/>
                <a:gd name="T5" fmla="*/ 0 h 216"/>
                <a:gd name="T6" fmla="*/ 38 w 114"/>
                <a:gd name="T7" fmla="*/ 0 h 216"/>
                <a:gd name="T8" fmla="*/ 38 w 114"/>
                <a:gd name="T9" fmla="*/ 0 h 216"/>
                <a:gd name="T10" fmla="*/ 51 w 114"/>
                <a:gd name="T11" fmla="*/ 0 h 216"/>
                <a:gd name="T12" fmla="*/ 51 w 114"/>
                <a:gd name="T13" fmla="*/ 0 h 216"/>
                <a:gd name="T14" fmla="*/ 51 w 114"/>
                <a:gd name="T15" fmla="*/ 0 h 216"/>
                <a:gd name="T16" fmla="*/ 63 w 114"/>
                <a:gd name="T17" fmla="*/ 0 h 216"/>
                <a:gd name="T18" fmla="*/ 63 w 114"/>
                <a:gd name="T19" fmla="*/ 0 h 216"/>
                <a:gd name="T20" fmla="*/ 76 w 114"/>
                <a:gd name="T21" fmla="*/ 0 h 216"/>
                <a:gd name="T22" fmla="*/ 76 w 114"/>
                <a:gd name="T23" fmla="*/ 0 h 216"/>
                <a:gd name="T24" fmla="*/ 89 w 114"/>
                <a:gd name="T25" fmla="*/ 0 h 216"/>
                <a:gd name="T26" fmla="*/ 89 w 114"/>
                <a:gd name="T27" fmla="*/ 0 h 216"/>
                <a:gd name="T28" fmla="*/ 101 w 114"/>
                <a:gd name="T29" fmla="*/ 0 h 216"/>
                <a:gd name="T30" fmla="*/ 101 w 114"/>
                <a:gd name="T31" fmla="*/ 0 h 216"/>
                <a:gd name="T32" fmla="*/ 114 w 114"/>
                <a:gd name="T33" fmla="*/ 0 h 216"/>
                <a:gd name="T34" fmla="*/ 114 w 114"/>
                <a:gd name="T35" fmla="*/ 51 h 216"/>
                <a:gd name="T36" fmla="*/ 114 w 114"/>
                <a:gd name="T37" fmla="*/ 115 h 216"/>
                <a:gd name="T38" fmla="*/ 114 w 114"/>
                <a:gd name="T39" fmla="*/ 165 h 216"/>
                <a:gd name="T40" fmla="*/ 114 w 114"/>
                <a:gd name="T41" fmla="*/ 216 h 216"/>
                <a:gd name="T42" fmla="*/ 101 w 114"/>
                <a:gd name="T43" fmla="*/ 216 h 216"/>
                <a:gd name="T44" fmla="*/ 89 w 114"/>
                <a:gd name="T45" fmla="*/ 216 h 216"/>
                <a:gd name="T46" fmla="*/ 76 w 114"/>
                <a:gd name="T47" fmla="*/ 216 h 216"/>
                <a:gd name="T48" fmla="*/ 51 w 114"/>
                <a:gd name="T49" fmla="*/ 216 h 216"/>
                <a:gd name="T50" fmla="*/ 38 w 114"/>
                <a:gd name="T51" fmla="*/ 216 h 216"/>
                <a:gd name="T52" fmla="*/ 25 w 114"/>
                <a:gd name="T53" fmla="*/ 216 h 216"/>
                <a:gd name="T54" fmla="*/ 12 w 114"/>
                <a:gd name="T55" fmla="*/ 216 h 216"/>
                <a:gd name="T56" fmla="*/ 0 w 114"/>
                <a:gd name="T57" fmla="*/ 216 h 216"/>
                <a:gd name="T58" fmla="*/ 0 w 114"/>
                <a:gd name="T59" fmla="*/ 153 h 216"/>
                <a:gd name="T60" fmla="*/ 0 w 114"/>
                <a:gd name="T61" fmla="*/ 102 h 216"/>
                <a:gd name="T62" fmla="*/ 12 w 114"/>
                <a:gd name="T63" fmla="*/ 51 h 216"/>
                <a:gd name="T64" fmla="*/ 12 w 114"/>
                <a:gd name="T65" fmla="*/ 0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16">
                  <a:moveTo>
                    <a:pt x="12" y="0"/>
                  </a:moveTo>
                  <a:lnTo>
                    <a:pt x="25" y="0"/>
                  </a:lnTo>
                  <a:lnTo>
                    <a:pt x="38" y="0"/>
                  </a:lnTo>
                  <a:lnTo>
                    <a:pt x="51" y="0"/>
                  </a:lnTo>
                  <a:lnTo>
                    <a:pt x="63" y="0"/>
                  </a:lnTo>
                  <a:lnTo>
                    <a:pt x="76" y="0"/>
                  </a:lnTo>
                  <a:lnTo>
                    <a:pt x="89" y="0"/>
                  </a:lnTo>
                  <a:lnTo>
                    <a:pt x="101" y="0"/>
                  </a:lnTo>
                  <a:lnTo>
                    <a:pt x="114" y="0"/>
                  </a:lnTo>
                  <a:lnTo>
                    <a:pt x="114" y="51"/>
                  </a:lnTo>
                  <a:lnTo>
                    <a:pt x="114" y="115"/>
                  </a:lnTo>
                  <a:lnTo>
                    <a:pt x="114" y="165"/>
                  </a:lnTo>
                  <a:lnTo>
                    <a:pt x="114" y="216"/>
                  </a:lnTo>
                  <a:lnTo>
                    <a:pt x="101" y="216"/>
                  </a:lnTo>
                  <a:lnTo>
                    <a:pt x="89" y="216"/>
                  </a:lnTo>
                  <a:lnTo>
                    <a:pt x="76" y="216"/>
                  </a:lnTo>
                  <a:lnTo>
                    <a:pt x="51" y="216"/>
                  </a:lnTo>
                  <a:lnTo>
                    <a:pt x="38" y="216"/>
                  </a:lnTo>
                  <a:lnTo>
                    <a:pt x="25" y="216"/>
                  </a:lnTo>
                  <a:lnTo>
                    <a:pt x="12" y="216"/>
                  </a:lnTo>
                  <a:lnTo>
                    <a:pt x="0" y="216"/>
                  </a:lnTo>
                  <a:lnTo>
                    <a:pt x="0" y="153"/>
                  </a:lnTo>
                  <a:lnTo>
                    <a:pt x="0" y="102"/>
                  </a:lnTo>
                  <a:lnTo>
                    <a:pt x="12" y="51"/>
                  </a:lnTo>
                  <a:lnTo>
                    <a:pt x="12" y="0"/>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8" name="Freeform 186"/>
            <p:cNvSpPr>
              <a:spLocks/>
            </p:cNvSpPr>
            <p:nvPr/>
          </p:nvSpPr>
          <p:spPr bwMode="auto">
            <a:xfrm>
              <a:off x="12556" y="9603"/>
              <a:ext cx="114" cy="204"/>
            </a:xfrm>
            <a:custGeom>
              <a:avLst/>
              <a:gdLst>
                <a:gd name="T0" fmla="*/ 12 w 114"/>
                <a:gd name="T1" fmla="*/ 0 h 204"/>
                <a:gd name="T2" fmla="*/ 25 w 114"/>
                <a:gd name="T3" fmla="*/ 0 h 204"/>
                <a:gd name="T4" fmla="*/ 25 w 114"/>
                <a:gd name="T5" fmla="*/ 0 h 204"/>
                <a:gd name="T6" fmla="*/ 38 w 114"/>
                <a:gd name="T7" fmla="*/ 0 h 204"/>
                <a:gd name="T8" fmla="*/ 38 w 114"/>
                <a:gd name="T9" fmla="*/ 0 h 204"/>
                <a:gd name="T10" fmla="*/ 38 w 114"/>
                <a:gd name="T11" fmla="*/ 0 h 204"/>
                <a:gd name="T12" fmla="*/ 51 w 114"/>
                <a:gd name="T13" fmla="*/ 0 h 204"/>
                <a:gd name="T14" fmla="*/ 51 w 114"/>
                <a:gd name="T15" fmla="*/ 0 h 204"/>
                <a:gd name="T16" fmla="*/ 63 w 114"/>
                <a:gd name="T17" fmla="*/ 0 h 204"/>
                <a:gd name="T18" fmla="*/ 63 w 114"/>
                <a:gd name="T19" fmla="*/ 0 h 204"/>
                <a:gd name="T20" fmla="*/ 76 w 114"/>
                <a:gd name="T21" fmla="*/ 0 h 204"/>
                <a:gd name="T22" fmla="*/ 76 w 114"/>
                <a:gd name="T23" fmla="*/ 0 h 204"/>
                <a:gd name="T24" fmla="*/ 89 w 114"/>
                <a:gd name="T25" fmla="*/ 0 h 204"/>
                <a:gd name="T26" fmla="*/ 89 w 114"/>
                <a:gd name="T27" fmla="*/ 0 h 204"/>
                <a:gd name="T28" fmla="*/ 101 w 114"/>
                <a:gd name="T29" fmla="*/ 0 h 204"/>
                <a:gd name="T30" fmla="*/ 101 w 114"/>
                <a:gd name="T31" fmla="*/ 0 h 204"/>
                <a:gd name="T32" fmla="*/ 114 w 114"/>
                <a:gd name="T33" fmla="*/ 0 h 204"/>
                <a:gd name="T34" fmla="*/ 114 w 114"/>
                <a:gd name="T35" fmla="*/ 51 h 204"/>
                <a:gd name="T36" fmla="*/ 114 w 114"/>
                <a:gd name="T37" fmla="*/ 102 h 204"/>
                <a:gd name="T38" fmla="*/ 114 w 114"/>
                <a:gd name="T39" fmla="*/ 153 h 204"/>
                <a:gd name="T40" fmla="*/ 114 w 114"/>
                <a:gd name="T41" fmla="*/ 204 h 204"/>
                <a:gd name="T42" fmla="*/ 101 w 114"/>
                <a:gd name="T43" fmla="*/ 204 h 204"/>
                <a:gd name="T44" fmla="*/ 76 w 114"/>
                <a:gd name="T45" fmla="*/ 204 h 204"/>
                <a:gd name="T46" fmla="*/ 63 w 114"/>
                <a:gd name="T47" fmla="*/ 204 h 204"/>
                <a:gd name="T48" fmla="*/ 51 w 114"/>
                <a:gd name="T49" fmla="*/ 204 h 204"/>
                <a:gd name="T50" fmla="*/ 38 w 114"/>
                <a:gd name="T51" fmla="*/ 204 h 204"/>
                <a:gd name="T52" fmla="*/ 25 w 114"/>
                <a:gd name="T53" fmla="*/ 204 h 204"/>
                <a:gd name="T54" fmla="*/ 12 w 114"/>
                <a:gd name="T55" fmla="*/ 204 h 204"/>
                <a:gd name="T56" fmla="*/ 0 w 114"/>
                <a:gd name="T57" fmla="*/ 191 h 204"/>
                <a:gd name="T58" fmla="*/ 0 w 114"/>
                <a:gd name="T59" fmla="*/ 140 h 204"/>
                <a:gd name="T60" fmla="*/ 0 w 114"/>
                <a:gd name="T61" fmla="*/ 102 h 204"/>
                <a:gd name="T62" fmla="*/ 12 w 114"/>
                <a:gd name="T63" fmla="*/ 51 h 204"/>
                <a:gd name="T64" fmla="*/ 12 w 114"/>
                <a:gd name="T65" fmla="*/ 0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04">
                  <a:moveTo>
                    <a:pt x="12" y="0"/>
                  </a:moveTo>
                  <a:lnTo>
                    <a:pt x="25" y="0"/>
                  </a:lnTo>
                  <a:lnTo>
                    <a:pt x="38" y="0"/>
                  </a:lnTo>
                  <a:lnTo>
                    <a:pt x="51" y="0"/>
                  </a:lnTo>
                  <a:lnTo>
                    <a:pt x="63" y="0"/>
                  </a:lnTo>
                  <a:lnTo>
                    <a:pt x="76" y="0"/>
                  </a:lnTo>
                  <a:lnTo>
                    <a:pt x="89" y="0"/>
                  </a:lnTo>
                  <a:lnTo>
                    <a:pt x="101" y="0"/>
                  </a:lnTo>
                  <a:lnTo>
                    <a:pt x="114" y="0"/>
                  </a:lnTo>
                  <a:lnTo>
                    <a:pt x="114" y="51"/>
                  </a:lnTo>
                  <a:lnTo>
                    <a:pt x="114" y="102"/>
                  </a:lnTo>
                  <a:lnTo>
                    <a:pt x="114" y="153"/>
                  </a:lnTo>
                  <a:lnTo>
                    <a:pt x="114" y="204"/>
                  </a:lnTo>
                  <a:lnTo>
                    <a:pt x="101" y="204"/>
                  </a:lnTo>
                  <a:lnTo>
                    <a:pt x="76" y="204"/>
                  </a:lnTo>
                  <a:lnTo>
                    <a:pt x="63" y="204"/>
                  </a:lnTo>
                  <a:lnTo>
                    <a:pt x="51" y="204"/>
                  </a:lnTo>
                  <a:lnTo>
                    <a:pt x="38" y="204"/>
                  </a:lnTo>
                  <a:lnTo>
                    <a:pt x="25" y="204"/>
                  </a:lnTo>
                  <a:lnTo>
                    <a:pt x="12" y="204"/>
                  </a:lnTo>
                  <a:lnTo>
                    <a:pt x="0" y="191"/>
                  </a:lnTo>
                  <a:lnTo>
                    <a:pt x="0" y="140"/>
                  </a:lnTo>
                  <a:lnTo>
                    <a:pt x="0" y="102"/>
                  </a:lnTo>
                  <a:lnTo>
                    <a:pt x="12" y="51"/>
                  </a:lnTo>
                  <a:lnTo>
                    <a:pt x="12" y="0"/>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9" name="Freeform 187"/>
            <p:cNvSpPr>
              <a:spLocks/>
            </p:cNvSpPr>
            <p:nvPr/>
          </p:nvSpPr>
          <p:spPr bwMode="auto">
            <a:xfrm>
              <a:off x="12556" y="9603"/>
              <a:ext cx="114" cy="191"/>
            </a:xfrm>
            <a:custGeom>
              <a:avLst/>
              <a:gdLst>
                <a:gd name="T0" fmla="*/ 12 w 114"/>
                <a:gd name="T1" fmla="*/ 0 h 191"/>
                <a:gd name="T2" fmla="*/ 25 w 114"/>
                <a:gd name="T3" fmla="*/ 0 h 191"/>
                <a:gd name="T4" fmla="*/ 25 w 114"/>
                <a:gd name="T5" fmla="*/ 0 h 191"/>
                <a:gd name="T6" fmla="*/ 38 w 114"/>
                <a:gd name="T7" fmla="*/ 0 h 191"/>
                <a:gd name="T8" fmla="*/ 38 w 114"/>
                <a:gd name="T9" fmla="*/ 0 h 191"/>
                <a:gd name="T10" fmla="*/ 38 w 114"/>
                <a:gd name="T11" fmla="*/ 0 h 191"/>
                <a:gd name="T12" fmla="*/ 51 w 114"/>
                <a:gd name="T13" fmla="*/ 0 h 191"/>
                <a:gd name="T14" fmla="*/ 51 w 114"/>
                <a:gd name="T15" fmla="*/ 0 h 191"/>
                <a:gd name="T16" fmla="*/ 63 w 114"/>
                <a:gd name="T17" fmla="*/ 0 h 191"/>
                <a:gd name="T18" fmla="*/ 63 w 114"/>
                <a:gd name="T19" fmla="*/ 0 h 191"/>
                <a:gd name="T20" fmla="*/ 76 w 114"/>
                <a:gd name="T21" fmla="*/ 0 h 191"/>
                <a:gd name="T22" fmla="*/ 76 w 114"/>
                <a:gd name="T23" fmla="*/ 0 h 191"/>
                <a:gd name="T24" fmla="*/ 89 w 114"/>
                <a:gd name="T25" fmla="*/ 0 h 191"/>
                <a:gd name="T26" fmla="*/ 89 w 114"/>
                <a:gd name="T27" fmla="*/ 0 h 191"/>
                <a:gd name="T28" fmla="*/ 89 w 114"/>
                <a:gd name="T29" fmla="*/ 0 h 191"/>
                <a:gd name="T30" fmla="*/ 101 w 114"/>
                <a:gd name="T31" fmla="*/ 0 h 191"/>
                <a:gd name="T32" fmla="*/ 101 w 114"/>
                <a:gd name="T33" fmla="*/ 0 h 191"/>
                <a:gd name="T34" fmla="*/ 114 w 114"/>
                <a:gd name="T35" fmla="*/ 51 h 191"/>
                <a:gd name="T36" fmla="*/ 114 w 114"/>
                <a:gd name="T37" fmla="*/ 102 h 191"/>
                <a:gd name="T38" fmla="*/ 114 w 114"/>
                <a:gd name="T39" fmla="*/ 140 h 191"/>
                <a:gd name="T40" fmla="*/ 101 w 114"/>
                <a:gd name="T41" fmla="*/ 191 h 191"/>
                <a:gd name="T42" fmla="*/ 89 w 114"/>
                <a:gd name="T43" fmla="*/ 191 h 191"/>
                <a:gd name="T44" fmla="*/ 76 w 114"/>
                <a:gd name="T45" fmla="*/ 191 h 191"/>
                <a:gd name="T46" fmla="*/ 63 w 114"/>
                <a:gd name="T47" fmla="*/ 191 h 191"/>
                <a:gd name="T48" fmla="*/ 51 w 114"/>
                <a:gd name="T49" fmla="*/ 191 h 191"/>
                <a:gd name="T50" fmla="*/ 38 w 114"/>
                <a:gd name="T51" fmla="*/ 191 h 191"/>
                <a:gd name="T52" fmla="*/ 25 w 114"/>
                <a:gd name="T53" fmla="*/ 191 h 191"/>
                <a:gd name="T54" fmla="*/ 12 w 114"/>
                <a:gd name="T55" fmla="*/ 178 h 191"/>
                <a:gd name="T56" fmla="*/ 0 w 114"/>
                <a:gd name="T57" fmla="*/ 178 h 191"/>
                <a:gd name="T58" fmla="*/ 0 w 114"/>
                <a:gd name="T59" fmla="*/ 140 h 191"/>
                <a:gd name="T60" fmla="*/ 0 w 114"/>
                <a:gd name="T61" fmla="*/ 89 h 191"/>
                <a:gd name="T62" fmla="*/ 12 w 114"/>
                <a:gd name="T63" fmla="*/ 51 h 191"/>
                <a:gd name="T64" fmla="*/ 12 w 114"/>
                <a:gd name="T65" fmla="*/ 0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91">
                  <a:moveTo>
                    <a:pt x="12" y="0"/>
                  </a:moveTo>
                  <a:lnTo>
                    <a:pt x="25" y="0"/>
                  </a:lnTo>
                  <a:lnTo>
                    <a:pt x="38" y="0"/>
                  </a:lnTo>
                  <a:lnTo>
                    <a:pt x="51" y="0"/>
                  </a:lnTo>
                  <a:lnTo>
                    <a:pt x="63" y="0"/>
                  </a:lnTo>
                  <a:lnTo>
                    <a:pt x="76" y="0"/>
                  </a:lnTo>
                  <a:lnTo>
                    <a:pt x="89" y="0"/>
                  </a:lnTo>
                  <a:lnTo>
                    <a:pt x="101" y="0"/>
                  </a:lnTo>
                  <a:lnTo>
                    <a:pt x="114" y="51"/>
                  </a:lnTo>
                  <a:lnTo>
                    <a:pt x="114" y="102"/>
                  </a:lnTo>
                  <a:lnTo>
                    <a:pt x="114" y="140"/>
                  </a:lnTo>
                  <a:lnTo>
                    <a:pt x="101" y="191"/>
                  </a:lnTo>
                  <a:lnTo>
                    <a:pt x="89" y="191"/>
                  </a:lnTo>
                  <a:lnTo>
                    <a:pt x="76" y="191"/>
                  </a:lnTo>
                  <a:lnTo>
                    <a:pt x="63" y="191"/>
                  </a:lnTo>
                  <a:lnTo>
                    <a:pt x="51" y="191"/>
                  </a:lnTo>
                  <a:lnTo>
                    <a:pt x="38" y="191"/>
                  </a:lnTo>
                  <a:lnTo>
                    <a:pt x="25" y="191"/>
                  </a:lnTo>
                  <a:lnTo>
                    <a:pt x="12" y="178"/>
                  </a:lnTo>
                  <a:lnTo>
                    <a:pt x="0" y="178"/>
                  </a:lnTo>
                  <a:lnTo>
                    <a:pt x="0" y="140"/>
                  </a:lnTo>
                  <a:lnTo>
                    <a:pt x="0" y="89"/>
                  </a:lnTo>
                  <a:lnTo>
                    <a:pt x="12" y="51"/>
                  </a:lnTo>
                  <a:lnTo>
                    <a:pt x="12" y="0"/>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0" name="Freeform 188"/>
            <p:cNvSpPr>
              <a:spLocks/>
            </p:cNvSpPr>
            <p:nvPr/>
          </p:nvSpPr>
          <p:spPr bwMode="auto">
            <a:xfrm>
              <a:off x="12556" y="9603"/>
              <a:ext cx="101" cy="178"/>
            </a:xfrm>
            <a:custGeom>
              <a:avLst/>
              <a:gdLst>
                <a:gd name="T0" fmla="*/ 25 w 101"/>
                <a:gd name="T1" fmla="*/ 0 h 178"/>
                <a:gd name="T2" fmla="*/ 25 w 101"/>
                <a:gd name="T3" fmla="*/ 0 h 178"/>
                <a:gd name="T4" fmla="*/ 25 w 101"/>
                <a:gd name="T5" fmla="*/ 0 h 178"/>
                <a:gd name="T6" fmla="*/ 38 w 101"/>
                <a:gd name="T7" fmla="*/ 0 h 178"/>
                <a:gd name="T8" fmla="*/ 38 w 101"/>
                <a:gd name="T9" fmla="*/ 0 h 178"/>
                <a:gd name="T10" fmla="*/ 38 w 101"/>
                <a:gd name="T11" fmla="*/ 0 h 178"/>
                <a:gd name="T12" fmla="*/ 51 w 101"/>
                <a:gd name="T13" fmla="*/ 0 h 178"/>
                <a:gd name="T14" fmla="*/ 51 w 101"/>
                <a:gd name="T15" fmla="*/ 0 h 178"/>
                <a:gd name="T16" fmla="*/ 63 w 101"/>
                <a:gd name="T17" fmla="*/ 0 h 178"/>
                <a:gd name="T18" fmla="*/ 63 w 101"/>
                <a:gd name="T19" fmla="*/ 0 h 178"/>
                <a:gd name="T20" fmla="*/ 63 w 101"/>
                <a:gd name="T21" fmla="*/ 0 h 178"/>
                <a:gd name="T22" fmla="*/ 76 w 101"/>
                <a:gd name="T23" fmla="*/ 0 h 178"/>
                <a:gd name="T24" fmla="*/ 76 w 101"/>
                <a:gd name="T25" fmla="*/ 0 h 178"/>
                <a:gd name="T26" fmla="*/ 89 w 101"/>
                <a:gd name="T27" fmla="*/ 0 h 178"/>
                <a:gd name="T28" fmla="*/ 89 w 101"/>
                <a:gd name="T29" fmla="*/ 0 h 178"/>
                <a:gd name="T30" fmla="*/ 101 w 101"/>
                <a:gd name="T31" fmla="*/ 0 h 178"/>
                <a:gd name="T32" fmla="*/ 101 w 101"/>
                <a:gd name="T33" fmla="*/ 0 h 178"/>
                <a:gd name="T34" fmla="*/ 101 w 101"/>
                <a:gd name="T35" fmla="*/ 38 h 178"/>
                <a:gd name="T36" fmla="*/ 101 w 101"/>
                <a:gd name="T37" fmla="*/ 89 h 178"/>
                <a:gd name="T38" fmla="*/ 101 w 101"/>
                <a:gd name="T39" fmla="*/ 127 h 178"/>
                <a:gd name="T40" fmla="*/ 101 w 101"/>
                <a:gd name="T41" fmla="*/ 178 h 178"/>
                <a:gd name="T42" fmla="*/ 89 w 101"/>
                <a:gd name="T43" fmla="*/ 178 h 178"/>
                <a:gd name="T44" fmla="*/ 76 w 101"/>
                <a:gd name="T45" fmla="*/ 178 h 178"/>
                <a:gd name="T46" fmla="*/ 63 w 101"/>
                <a:gd name="T47" fmla="*/ 178 h 178"/>
                <a:gd name="T48" fmla="*/ 51 w 101"/>
                <a:gd name="T49" fmla="*/ 165 h 178"/>
                <a:gd name="T50" fmla="*/ 38 w 101"/>
                <a:gd name="T51" fmla="*/ 165 h 178"/>
                <a:gd name="T52" fmla="*/ 25 w 101"/>
                <a:gd name="T53" fmla="*/ 165 h 178"/>
                <a:gd name="T54" fmla="*/ 12 w 101"/>
                <a:gd name="T55" fmla="*/ 165 h 178"/>
                <a:gd name="T56" fmla="*/ 0 w 101"/>
                <a:gd name="T57" fmla="*/ 165 h 178"/>
                <a:gd name="T58" fmla="*/ 0 w 101"/>
                <a:gd name="T59" fmla="*/ 127 h 178"/>
                <a:gd name="T60" fmla="*/ 12 w 101"/>
                <a:gd name="T61" fmla="*/ 89 h 178"/>
                <a:gd name="T62" fmla="*/ 12 w 101"/>
                <a:gd name="T63" fmla="*/ 51 h 178"/>
                <a:gd name="T64" fmla="*/ 25 w 101"/>
                <a:gd name="T65" fmla="*/ 0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78">
                  <a:moveTo>
                    <a:pt x="25" y="0"/>
                  </a:moveTo>
                  <a:lnTo>
                    <a:pt x="25" y="0"/>
                  </a:lnTo>
                  <a:lnTo>
                    <a:pt x="38" y="0"/>
                  </a:lnTo>
                  <a:lnTo>
                    <a:pt x="51" y="0"/>
                  </a:lnTo>
                  <a:lnTo>
                    <a:pt x="63" y="0"/>
                  </a:lnTo>
                  <a:lnTo>
                    <a:pt x="76" y="0"/>
                  </a:lnTo>
                  <a:lnTo>
                    <a:pt x="89" y="0"/>
                  </a:lnTo>
                  <a:lnTo>
                    <a:pt x="101" y="0"/>
                  </a:lnTo>
                  <a:lnTo>
                    <a:pt x="101" y="38"/>
                  </a:lnTo>
                  <a:lnTo>
                    <a:pt x="101" y="89"/>
                  </a:lnTo>
                  <a:lnTo>
                    <a:pt x="101" y="127"/>
                  </a:lnTo>
                  <a:lnTo>
                    <a:pt x="101" y="178"/>
                  </a:lnTo>
                  <a:lnTo>
                    <a:pt x="89" y="178"/>
                  </a:lnTo>
                  <a:lnTo>
                    <a:pt x="76" y="178"/>
                  </a:lnTo>
                  <a:lnTo>
                    <a:pt x="63" y="178"/>
                  </a:lnTo>
                  <a:lnTo>
                    <a:pt x="51" y="165"/>
                  </a:lnTo>
                  <a:lnTo>
                    <a:pt x="38" y="165"/>
                  </a:lnTo>
                  <a:lnTo>
                    <a:pt x="25" y="165"/>
                  </a:lnTo>
                  <a:lnTo>
                    <a:pt x="12" y="165"/>
                  </a:lnTo>
                  <a:lnTo>
                    <a:pt x="0" y="165"/>
                  </a:lnTo>
                  <a:lnTo>
                    <a:pt x="0" y="127"/>
                  </a:lnTo>
                  <a:lnTo>
                    <a:pt x="12" y="89"/>
                  </a:lnTo>
                  <a:lnTo>
                    <a:pt x="12" y="51"/>
                  </a:lnTo>
                  <a:lnTo>
                    <a:pt x="25" y="0"/>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1" name="Freeform 189"/>
            <p:cNvSpPr>
              <a:spLocks/>
            </p:cNvSpPr>
            <p:nvPr/>
          </p:nvSpPr>
          <p:spPr bwMode="auto">
            <a:xfrm>
              <a:off x="12568" y="9603"/>
              <a:ext cx="89" cy="153"/>
            </a:xfrm>
            <a:custGeom>
              <a:avLst/>
              <a:gdLst>
                <a:gd name="T0" fmla="*/ 13 w 89"/>
                <a:gd name="T1" fmla="*/ 0 h 153"/>
                <a:gd name="T2" fmla="*/ 13 w 89"/>
                <a:gd name="T3" fmla="*/ 0 h 153"/>
                <a:gd name="T4" fmla="*/ 13 w 89"/>
                <a:gd name="T5" fmla="*/ 0 h 153"/>
                <a:gd name="T6" fmla="*/ 26 w 89"/>
                <a:gd name="T7" fmla="*/ 0 h 153"/>
                <a:gd name="T8" fmla="*/ 26 w 89"/>
                <a:gd name="T9" fmla="*/ 0 h 153"/>
                <a:gd name="T10" fmla="*/ 26 w 89"/>
                <a:gd name="T11" fmla="*/ 0 h 153"/>
                <a:gd name="T12" fmla="*/ 39 w 89"/>
                <a:gd name="T13" fmla="*/ 0 h 153"/>
                <a:gd name="T14" fmla="*/ 39 w 89"/>
                <a:gd name="T15" fmla="*/ 0 h 153"/>
                <a:gd name="T16" fmla="*/ 51 w 89"/>
                <a:gd name="T17" fmla="*/ 0 h 153"/>
                <a:gd name="T18" fmla="*/ 51 w 89"/>
                <a:gd name="T19" fmla="*/ 0 h 153"/>
                <a:gd name="T20" fmla="*/ 51 w 89"/>
                <a:gd name="T21" fmla="*/ 0 h 153"/>
                <a:gd name="T22" fmla="*/ 64 w 89"/>
                <a:gd name="T23" fmla="*/ 0 h 153"/>
                <a:gd name="T24" fmla="*/ 64 w 89"/>
                <a:gd name="T25" fmla="*/ 0 h 153"/>
                <a:gd name="T26" fmla="*/ 77 w 89"/>
                <a:gd name="T27" fmla="*/ 0 h 153"/>
                <a:gd name="T28" fmla="*/ 77 w 89"/>
                <a:gd name="T29" fmla="*/ 0 h 153"/>
                <a:gd name="T30" fmla="*/ 89 w 89"/>
                <a:gd name="T31" fmla="*/ 0 h 153"/>
                <a:gd name="T32" fmla="*/ 89 w 89"/>
                <a:gd name="T33" fmla="*/ 0 h 153"/>
                <a:gd name="T34" fmla="*/ 89 w 89"/>
                <a:gd name="T35" fmla="*/ 38 h 153"/>
                <a:gd name="T36" fmla="*/ 89 w 89"/>
                <a:gd name="T37" fmla="*/ 76 h 153"/>
                <a:gd name="T38" fmla="*/ 89 w 89"/>
                <a:gd name="T39" fmla="*/ 115 h 153"/>
                <a:gd name="T40" fmla="*/ 89 w 89"/>
                <a:gd name="T41" fmla="*/ 153 h 153"/>
                <a:gd name="T42" fmla="*/ 77 w 89"/>
                <a:gd name="T43" fmla="*/ 153 h 153"/>
                <a:gd name="T44" fmla="*/ 64 w 89"/>
                <a:gd name="T45" fmla="*/ 153 h 153"/>
                <a:gd name="T46" fmla="*/ 51 w 89"/>
                <a:gd name="T47" fmla="*/ 153 h 153"/>
                <a:gd name="T48" fmla="*/ 39 w 89"/>
                <a:gd name="T49" fmla="*/ 153 h 153"/>
                <a:gd name="T50" fmla="*/ 26 w 89"/>
                <a:gd name="T51" fmla="*/ 153 h 153"/>
                <a:gd name="T52" fmla="*/ 13 w 89"/>
                <a:gd name="T53" fmla="*/ 153 h 153"/>
                <a:gd name="T54" fmla="*/ 0 w 89"/>
                <a:gd name="T55" fmla="*/ 153 h 153"/>
                <a:gd name="T56" fmla="*/ 0 w 89"/>
                <a:gd name="T57" fmla="*/ 153 h 153"/>
                <a:gd name="T58" fmla="*/ 0 w 89"/>
                <a:gd name="T59" fmla="*/ 115 h 153"/>
                <a:gd name="T60" fmla="*/ 0 w 89"/>
                <a:gd name="T61" fmla="*/ 76 h 153"/>
                <a:gd name="T62" fmla="*/ 0 w 89"/>
                <a:gd name="T63" fmla="*/ 38 h 153"/>
                <a:gd name="T64" fmla="*/ 13 w 89"/>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53">
                  <a:moveTo>
                    <a:pt x="13" y="0"/>
                  </a:moveTo>
                  <a:lnTo>
                    <a:pt x="13" y="0"/>
                  </a:lnTo>
                  <a:lnTo>
                    <a:pt x="26" y="0"/>
                  </a:lnTo>
                  <a:lnTo>
                    <a:pt x="39" y="0"/>
                  </a:lnTo>
                  <a:lnTo>
                    <a:pt x="51" y="0"/>
                  </a:lnTo>
                  <a:lnTo>
                    <a:pt x="64" y="0"/>
                  </a:lnTo>
                  <a:lnTo>
                    <a:pt x="77" y="0"/>
                  </a:lnTo>
                  <a:lnTo>
                    <a:pt x="89" y="0"/>
                  </a:lnTo>
                  <a:lnTo>
                    <a:pt x="89" y="38"/>
                  </a:lnTo>
                  <a:lnTo>
                    <a:pt x="89" y="76"/>
                  </a:lnTo>
                  <a:lnTo>
                    <a:pt x="89" y="115"/>
                  </a:lnTo>
                  <a:lnTo>
                    <a:pt x="89" y="153"/>
                  </a:lnTo>
                  <a:lnTo>
                    <a:pt x="77" y="153"/>
                  </a:lnTo>
                  <a:lnTo>
                    <a:pt x="64" y="153"/>
                  </a:lnTo>
                  <a:lnTo>
                    <a:pt x="51" y="153"/>
                  </a:lnTo>
                  <a:lnTo>
                    <a:pt x="39" y="153"/>
                  </a:lnTo>
                  <a:lnTo>
                    <a:pt x="26" y="153"/>
                  </a:lnTo>
                  <a:lnTo>
                    <a:pt x="13" y="153"/>
                  </a:lnTo>
                  <a:lnTo>
                    <a:pt x="0" y="153"/>
                  </a:lnTo>
                  <a:lnTo>
                    <a:pt x="0" y="115"/>
                  </a:lnTo>
                  <a:lnTo>
                    <a:pt x="0" y="76"/>
                  </a:lnTo>
                  <a:lnTo>
                    <a:pt x="0" y="38"/>
                  </a:lnTo>
                  <a:lnTo>
                    <a:pt x="13" y="0"/>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2" name="Freeform 190"/>
            <p:cNvSpPr>
              <a:spLocks/>
            </p:cNvSpPr>
            <p:nvPr/>
          </p:nvSpPr>
          <p:spPr bwMode="auto">
            <a:xfrm>
              <a:off x="12568" y="9603"/>
              <a:ext cx="89" cy="140"/>
            </a:xfrm>
            <a:custGeom>
              <a:avLst/>
              <a:gdLst>
                <a:gd name="T0" fmla="*/ 13 w 89"/>
                <a:gd name="T1" fmla="*/ 0 h 140"/>
                <a:gd name="T2" fmla="*/ 13 w 89"/>
                <a:gd name="T3" fmla="*/ 0 h 140"/>
                <a:gd name="T4" fmla="*/ 13 w 89"/>
                <a:gd name="T5" fmla="*/ 0 h 140"/>
                <a:gd name="T6" fmla="*/ 26 w 89"/>
                <a:gd name="T7" fmla="*/ 0 h 140"/>
                <a:gd name="T8" fmla="*/ 26 w 89"/>
                <a:gd name="T9" fmla="*/ 0 h 140"/>
                <a:gd name="T10" fmla="*/ 26 w 89"/>
                <a:gd name="T11" fmla="*/ 0 h 140"/>
                <a:gd name="T12" fmla="*/ 39 w 89"/>
                <a:gd name="T13" fmla="*/ 0 h 140"/>
                <a:gd name="T14" fmla="*/ 39 w 89"/>
                <a:gd name="T15" fmla="*/ 0 h 140"/>
                <a:gd name="T16" fmla="*/ 39 w 89"/>
                <a:gd name="T17" fmla="*/ 0 h 140"/>
                <a:gd name="T18" fmla="*/ 51 w 89"/>
                <a:gd name="T19" fmla="*/ 0 h 140"/>
                <a:gd name="T20" fmla="*/ 51 w 89"/>
                <a:gd name="T21" fmla="*/ 0 h 140"/>
                <a:gd name="T22" fmla="*/ 64 w 89"/>
                <a:gd name="T23" fmla="*/ 0 h 140"/>
                <a:gd name="T24" fmla="*/ 64 w 89"/>
                <a:gd name="T25" fmla="*/ 0 h 140"/>
                <a:gd name="T26" fmla="*/ 64 w 89"/>
                <a:gd name="T27" fmla="*/ 0 h 140"/>
                <a:gd name="T28" fmla="*/ 77 w 89"/>
                <a:gd name="T29" fmla="*/ 0 h 140"/>
                <a:gd name="T30" fmla="*/ 77 w 89"/>
                <a:gd name="T31" fmla="*/ 0 h 140"/>
                <a:gd name="T32" fmla="*/ 89 w 89"/>
                <a:gd name="T33" fmla="*/ 0 h 140"/>
                <a:gd name="T34" fmla="*/ 89 w 89"/>
                <a:gd name="T35" fmla="*/ 38 h 140"/>
                <a:gd name="T36" fmla="*/ 89 w 89"/>
                <a:gd name="T37" fmla="*/ 76 h 140"/>
                <a:gd name="T38" fmla="*/ 89 w 89"/>
                <a:gd name="T39" fmla="*/ 115 h 140"/>
                <a:gd name="T40" fmla="*/ 89 w 89"/>
                <a:gd name="T41" fmla="*/ 140 h 140"/>
                <a:gd name="T42" fmla="*/ 77 w 89"/>
                <a:gd name="T43" fmla="*/ 140 h 140"/>
                <a:gd name="T44" fmla="*/ 64 w 89"/>
                <a:gd name="T45" fmla="*/ 140 h 140"/>
                <a:gd name="T46" fmla="*/ 51 w 89"/>
                <a:gd name="T47" fmla="*/ 140 h 140"/>
                <a:gd name="T48" fmla="*/ 39 w 89"/>
                <a:gd name="T49" fmla="*/ 140 h 140"/>
                <a:gd name="T50" fmla="*/ 26 w 89"/>
                <a:gd name="T51" fmla="*/ 140 h 140"/>
                <a:gd name="T52" fmla="*/ 13 w 89"/>
                <a:gd name="T53" fmla="*/ 140 h 140"/>
                <a:gd name="T54" fmla="*/ 13 w 89"/>
                <a:gd name="T55" fmla="*/ 140 h 140"/>
                <a:gd name="T56" fmla="*/ 0 w 89"/>
                <a:gd name="T57" fmla="*/ 140 h 140"/>
                <a:gd name="T58" fmla="*/ 0 w 89"/>
                <a:gd name="T59" fmla="*/ 102 h 140"/>
                <a:gd name="T60" fmla="*/ 0 w 89"/>
                <a:gd name="T61" fmla="*/ 76 h 140"/>
                <a:gd name="T62" fmla="*/ 0 w 89"/>
                <a:gd name="T63" fmla="*/ 38 h 140"/>
                <a:gd name="T64" fmla="*/ 13 w 89"/>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40">
                  <a:moveTo>
                    <a:pt x="13" y="0"/>
                  </a:moveTo>
                  <a:lnTo>
                    <a:pt x="13" y="0"/>
                  </a:lnTo>
                  <a:lnTo>
                    <a:pt x="26" y="0"/>
                  </a:lnTo>
                  <a:lnTo>
                    <a:pt x="39" y="0"/>
                  </a:lnTo>
                  <a:lnTo>
                    <a:pt x="51" y="0"/>
                  </a:lnTo>
                  <a:lnTo>
                    <a:pt x="64" y="0"/>
                  </a:lnTo>
                  <a:lnTo>
                    <a:pt x="77" y="0"/>
                  </a:lnTo>
                  <a:lnTo>
                    <a:pt x="89" y="0"/>
                  </a:lnTo>
                  <a:lnTo>
                    <a:pt x="89" y="38"/>
                  </a:lnTo>
                  <a:lnTo>
                    <a:pt x="89" y="76"/>
                  </a:lnTo>
                  <a:lnTo>
                    <a:pt x="89" y="115"/>
                  </a:lnTo>
                  <a:lnTo>
                    <a:pt x="89" y="140"/>
                  </a:lnTo>
                  <a:lnTo>
                    <a:pt x="77" y="140"/>
                  </a:lnTo>
                  <a:lnTo>
                    <a:pt x="64" y="140"/>
                  </a:lnTo>
                  <a:lnTo>
                    <a:pt x="51" y="140"/>
                  </a:lnTo>
                  <a:lnTo>
                    <a:pt x="39" y="140"/>
                  </a:lnTo>
                  <a:lnTo>
                    <a:pt x="26" y="140"/>
                  </a:lnTo>
                  <a:lnTo>
                    <a:pt x="13" y="140"/>
                  </a:lnTo>
                  <a:lnTo>
                    <a:pt x="0" y="140"/>
                  </a:lnTo>
                  <a:lnTo>
                    <a:pt x="0" y="102"/>
                  </a:lnTo>
                  <a:lnTo>
                    <a:pt x="0" y="76"/>
                  </a:lnTo>
                  <a:lnTo>
                    <a:pt x="0" y="38"/>
                  </a:lnTo>
                  <a:lnTo>
                    <a:pt x="13" y="0"/>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3" name="Freeform 191"/>
            <p:cNvSpPr>
              <a:spLocks/>
            </p:cNvSpPr>
            <p:nvPr/>
          </p:nvSpPr>
          <p:spPr bwMode="auto">
            <a:xfrm>
              <a:off x="12568" y="9603"/>
              <a:ext cx="89" cy="127"/>
            </a:xfrm>
            <a:custGeom>
              <a:avLst/>
              <a:gdLst>
                <a:gd name="T0" fmla="*/ 13 w 89"/>
                <a:gd name="T1" fmla="*/ 0 h 127"/>
                <a:gd name="T2" fmla="*/ 13 w 89"/>
                <a:gd name="T3" fmla="*/ 0 h 127"/>
                <a:gd name="T4" fmla="*/ 13 w 89"/>
                <a:gd name="T5" fmla="*/ 0 h 127"/>
                <a:gd name="T6" fmla="*/ 26 w 89"/>
                <a:gd name="T7" fmla="*/ 0 h 127"/>
                <a:gd name="T8" fmla="*/ 26 w 89"/>
                <a:gd name="T9" fmla="*/ 0 h 127"/>
                <a:gd name="T10" fmla="*/ 26 w 89"/>
                <a:gd name="T11" fmla="*/ 0 h 127"/>
                <a:gd name="T12" fmla="*/ 39 w 89"/>
                <a:gd name="T13" fmla="*/ 0 h 127"/>
                <a:gd name="T14" fmla="*/ 39 w 89"/>
                <a:gd name="T15" fmla="*/ 0 h 127"/>
                <a:gd name="T16" fmla="*/ 39 w 89"/>
                <a:gd name="T17" fmla="*/ 0 h 127"/>
                <a:gd name="T18" fmla="*/ 51 w 89"/>
                <a:gd name="T19" fmla="*/ 0 h 127"/>
                <a:gd name="T20" fmla="*/ 51 w 89"/>
                <a:gd name="T21" fmla="*/ 0 h 127"/>
                <a:gd name="T22" fmla="*/ 64 w 89"/>
                <a:gd name="T23" fmla="*/ 0 h 127"/>
                <a:gd name="T24" fmla="*/ 64 w 89"/>
                <a:gd name="T25" fmla="*/ 0 h 127"/>
                <a:gd name="T26" fmla="*/ 64 w 89"/>
                <a:gd name="T27" fmla="*/ 0 h 127"/>
                <a:gd name="T28" fmla="*/ 77 w 89"/>
                <a:gd name="T29" fmla="*/ 0 h 127"/>
                <a:gd name="T30" fmla="*/ 77 w 89"/>
                <a:gd name="T31" fmla="*/ 0 h 127"/>
                <a:gd name="T32" fmla="*/ 77 w 89"/>
                <a:gd name="T33" fmla="*/ 0 h 127"/>
                <a:gd name="T34" fmla="*/ 89 w 89"/>
                <a:gd name="T35" fmla="*/ 38 h 127"/>
                <a:gd name="T36" fmla="*/ 89 w 89"/>
                <a:gd name="T37" fmla="*/ 64 h 127"/>
                <a:gd name="T38" fmla="*/ 89 w 89"/>
                <a:gd name="T39" fmla="*/ 102 h 127"/>
                <a:gd name="T40" fmla="*/ 77 w 89"/>
                <a:gd name="T41" fmla="*/ 127 h 127"/>
                <a:gd name="T42" fmla="*/ 77 w 89"/>
                <a:gd name="T43" fmla="*/ 127 h 127"/>
                <a:gd name="T44" fmla="*/ 64 w 89"/>
                <a:gd name="T45" fmla="*/ 127 h 127"/>
                <a:gd name="T46" fmla="*/ 51 w 89"/>
                <a:gd name="T47" fmla="*/ 127 h 127"/>
                <a:gd name="T48" fmla="*/ 39 w 89"/>
                <a:gd name="T49" fmla="*/ 127 h 127"/>
                <a:gd name="T50" fmla="*/ 26 w 89"/>
                <a:gd name="T51" fmla="*/ 127 h 127"/>
                <a:gd name="T52" fmla="*/ 13 w 89"/>
                <a:gd name="T53" fmla="*/ 127 h 127"/>
                <a:gd name="T54" fmla="*/ 13 w 89"/>
                <a:gd name="T55" fmla="*/ 127 h 127"/>
                <a:gd name="T56" fmla="*/ 0 w 89"/>
                <a:gd name="T57" fmla="*/ 127 h 127"/>
                <a:gd name="T58" fmla="*/ 0 w 89"/>
                <a:gd name="T59" fmla="*/ 89 h 127"/>
                <a:gd name="T60" fmla="*/ 0 w 89"/>
                <a:gd name="T61" fmla="*/ 64 h 127"/>
                <a:gd name="T62" fmla="*/ 0 w 89"/>
                <a:gd name="T63" fmla="*/ 38 h 127"/>
                <a:gd name="T64" fmla="*/ 13 w 89"/>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27">
                  <a:moveTo>
                    <a:pt x="13" y="0"/>
                  </a:moveTo>
                  <a:lnTo>
                    <a:pt x="13" y="0"/>
                  </a:lnTo>
                  <a:lnTo>
                    <a:pt x="26" y="0"/>
                  </a:lnTo>
                  <a:lnTo>
                    <a:pt x="39" y="0"/>
                  </a:lnTo>
                  <a:lnTo>
                    <a:pt x="51" y="0"/>
                  </a:lnTo>
                  <a:lnTo>
                    <a:pt x="64" y="0"/>
                  </a:lnTo>
                  <a:lnTo>
                    <a:pt x="77" y="0"/>
                  </a:lnTo>
                  <a:lnTo>
                    <a:pt x="89" y="38"/>
                  </a:lnTo>
                  <a:lnTo>
                    <a:pt x="89" y="64"/>
                  </a:lnTo>
                  <a:lnTo>
                    <a:pt x="89" y="102"/>
                  </a:lnTo>
                  <a:lnTo>
                    <a:pt x="77" y="127"/>
                  </a:lnTo>
                  <a:lnTo>
                    <a:pt x="64" y="127"/>
                  </a:lnTo>
                  <a:lnTo>
                    <a:pt x="51" y="127"/>
                  </a:lnTo>
                  <a:lnTo>
                    <a:pt x="39" y="127"/>
                  </a:lnTo>
                  <a:lnTo>
                    <a:pt x="26" y="127"/>
                  </a:lnTo>
                  <a:lnTo>
                    <a:pt x="13" y="127"/>
                  </a:lnTo>
                  <a:lnTo>
                    <a:pt x="0" y="127"/>
                  </a:lnTo>
                  <a:lnTo>
                    <a:pt x="0" y="89"/>
                  </a:lnTo>
                  <a:lnTo>
                    <a:pt x="0" y="64"/>
                  </a:lnTo>
                  <a:lnTo>
                    <a:pt x="0" y="38"/>
                  </a:lnTo>
                  <a:lnTo>
                    <a:pt x="13" y="0"/>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4" name="Freeform 192"/>
            <p:cNvSpPr>
              <a:spLocks/>
            </p:cNvSpPr>
            <p:nvPr/>
          </p:nvSpPr>
          <p:spPr bwMode="auto">
            <a:xfrm>
              <a:off x="12568" y="9603"/>
              <a:ext cx="77" cy="115"/>
            </a:xfrm>
            <a:custGeom>
              <a:avLst/>
              <a:gdLst>
                <a:gd name="T0" fmla="*/ 13 w 77"/>
                <a:gd name="T1" fmla="*/ 0 h 115"/>
                <a:gd name="T2" fmla="*/ 13 w 77"/>
                <a:gd name="T3" fmla="*/ 0 h 115"/>
                <a:gd name="T4" fmla="*/ 13 w 77"/>
                <a:gd name="T5" fmla="*/ 0 h 115"/>
                <a:gd name="T6" fmla="*/ 26 w 77"/>
                <a:gd name="T7" fmla="*/ 0 h 115"/>
                <a:gd name="T8" fmla="*/ 26 w 77"/>
                <a:gd name="T9" fmla="*/ 0 h 115"/>
                <a:gd name="T10" fmla="*/ 26 w 77"/>
                <a:gd name="T11" fmla="*/ 0 h 115"/>
                <a:gd name="T12" fmla="*/ 39 w 77"/>
                <a:gd name="T13" fmla="*/ 0 h 115"/>
                <a:gd name="T14" fmla="*/ 39 w 77"/>
                <a:gd name="T15" fmla="*/ 0 h 115"/>
                <a:gd name="T16" fmla="*/ 39 w 77"/>
                <a:gd name="T17" fmla="*/ 0 h 115"/>
                <a:gd name="T18" fmla="*/ 51 w 77"/>
                <a:gd name="T19" fmla="*/ 0 h 115"/>
                <a:gd name="T20" fmla="*/ 51 w 77"/>
                <a:gd name="T21" fmla="*/ 0 h 115"/>
                <a:gd name="T22" fmla="*/ 51 w 77"/>
                <a:gd name="T23" fmla="*/ 0 h 115"/>
                <a:gd name="T24" fmla="*/ 64 w 77"/>
                <a:gd name="T25" fmla="*/ 0 h 115"/>
                <a:gd name="T26" fmla="*/ 64 w 77"/>
                <a:gd name="T27" fmla="*/ 0 h 115"/>
                <a:gd name="T28" fmla="*/ 77 w 77"/>
                <a:gd name="T29" fmla="*/ 0 h 115"/>
                <a:gd name="T30" fmla="*/ 77 w 77"/>
                <a:gd name="T31" fmla="*/ 0 h 115"/>
                <a:gd name="T32" fmla="*/ 77 w 77"/>
                <a:gd name="T33" fmla="*/ 0 h 115"/>
                <a:gd name="T34" fmla="*/ 77 w 77"/>
                <a:gd name="T35" fmla="*/ 25 h 115"/>
                <a:gd name="T36" fmla="*/ 77 w 77"/>
                <a:gd name="T37" fmla="*/ 51 h 115"/>
                <a:gd name="T38" fmla="*/ 77 w 77"/>
                <a:gd name="T39" fmla="*/ 89 h 115"/>
                <a:gd name="T40" fmla="*/ 77 w 77"/>
                <a:gd name="T41" fmla="*/ 115 h 115"/>
                <a:gd name="T42" fmla="*/ 64 w 77"/>
                <a:gd name="T43" fmla="*/ 115 h 115"/>
                <a:gd name="T44" fmla="*/ 64 w 77"/>
                <a:gd name="T45" fmla="*/ 115 h 115"/>
                <a:gd name="T46" fmla="*/ 51 w 77"/>
                <a:gd name="T47" fmla="*/ 115 h 115"/>
                <a:gd name="T48" fmla="*/ 39 w 77"/>
                <a:gd name="T49" fmla="*/ 115 h 115"/>
                <a:gd name="T50" fmla="*/ 26 w 77"/>
                <a:gd name="T51" fmla="*/ 115 h 115"/>
                <a:gd name="T52" fmla="*/ 13 w 77"/>
                <a:gd name="T53" fmla="*/ 115 h 115"/>
                <a:gd name="T54" fmla="*/ 13 w 77"/>
                <a:gd name="T55" fmla="*/ 115 h 115"/>
                <a:gd name="T56" fmla="*/ 0 w 77"/>
                <a:gd name="T57" fmla="*/ 115 h 115"/>
                <a:gd name="T58" fmla="*/ 0 w 77"/>
                <a:gd name="T59" fmla="*/ 76 h 115"/>
                <a:gd name="T60" fmla="*/ 0 w 77"/>
                <a:gd name="T61" fmla="*/ 51 h 115"/>
                <a:gd name="T62" fmla="*/ 0 w 77"/>
                <a:gd name="T63" fmla="*/ 25 h 115"/>
                <a:gd name="T64" fmla="*/ 13 w 77"/>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15">
                  <a:moveTo>
                    <a:pt x="13" y="0"/>
                  </a:moveTo>
                  <a:lnTo>
                    <a:pt x="13" y="0"/>
                  </a:lnTo>
                  <a:lnTo>
                    <a:pt x="26" y="0"/>
                  </a:lnTo>
                  <a:lnTo>
                    <a:pt x="39" y="0"/>
                  </a:lnTo>
                  <a:lnTo>
                    <a:pt x="51" y="0"/>
                  </a:lnTo>
                  <a:lnTo>
                    <a:pt x="64" y="0"/>
                  </a:lnTo>
                  <a:lnTo>
                    <a:pt x="77" y="0"/>
                  </a:lnTo>
                  <a:lnTo>
                    <a:pt x="77" y="25"/>
                  </a:lnTo>
                  <a:lnTo>
                    <a:pt x="77" y="51"/>
                  </a:lnTo>
                  <a:lnTo>
                    <a:pt x="77" y="89"/>
                  </a:lnTo>
                  <a:lnTo>
                    <a:pt x="77" y="115"/>
                  </a:lnTo>
                  <a:lnTo>
                    <a:pt x="64" y="115"/>
                  </a:lnTo>
                  <a:lnTo>
                    <a:pt x="51" y="115"/>
                  </a:lnTo>
                  <a:lnTo>
                    <a:pt x="39" y="115"/>
                  </a:lnTo>
                  <a:lnTo>
                    <a:pt x="26" y="115"/>
                  </a:lnTo>
                  <a:lnTo>
                    <a:pt x="13" y="115"/>
                  </a:lnTo>
                  <a:lnTo>
                    <a:pt x="0" y="115"/>
                  </a:lnTo>
                  <a:lnTo>
                    <a:pt x="0" y="76"/>
                  </a:lnTo>
                  <a:lnTo>
                    <a:pt x="0" y="51"/>
                  </a:lnTo>
                  <a:lnTo>
                    <a:pt x="0" y="25"/>
                  </a:lnTo>
                  <a:lnTo>
                    <a:pt x="13" y="0"/>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5" name="Freeform 193"/>
            <p:cNvSpPr>
              <a:spLocks/>
            </p:cNvSpPr>
            <p:nvPr/>
          </p:nvSpPr>
          <p:spPr bwMode="auto">
            <a:xfrm>
              <a:off x="12568" y="9603"/>
              <a:ext cx="77" cy="102"/>
            </a:xfrm>
            <a:custGeom>
              <a:avLst/>
              <a:gdLst>
                <a:gd name="T0" fmla="*/ 13 w 77"/>
                <a:gd name="T1" fmla="*/ 0 h 102"/>
                <a:gd name="T2" fmla="*/ 13 w 77"/>
                <a:gd name="T3" fmla="*/ 0 h 102"/>
                <a:gd name="T4" fmla="*/ 13 w 77"/>
                <a:gd name="T5" fmla="*/ 0 h 102"/>
                <a:gd name="T6" fmla="*/ 26 w 77"/>
                <a:gd name="T7" fmla="*/ 0 h 102"/>
                <a:gd name="T8" fmla="*/ 26 w 77"/>
                <a:gd name="T9" fmla="*/ 0 h 102"/>
                <a:gd name="T10" fmla="*/ 26 w 77"/>
                <a:gd name="T11" fmla="*/ 0 h 102"/>
                <a:gd name="T12" fmla="*/ 39 w 77"/>
                <a:gd name="T13" fmla="*/ 0 h 102"/>
                <a:gd name="T14" fmla="*/ 39 w 77"/>
                <a:gd name="T15" fmla="*/ 0 h 102"/>
                <a:gd name="T16" fmla="*/ 39 w 77"/>
                <a:gd name="T17" fmla="*/ 0 h 102"/>
                <a:gd name="T18" fmla="*/ 51 w 77"/>
                <a:gd name="T19" fmla="*/ 0 h 102"/>
                <a:gd name="T20" fmla="*/ 51 w 77"/>
                <a:gd name="T21" fmla="*/ 0 h 102"/>
                <a:gd name="T22" fmla="*/ 51 w 77"/>
                <a:gd name="T23" fmla="*/ 0 h 102"/>
                <a:gd name="T24" fmla="*/ 64 w 77"/>
                <a:gd name="T25" fmla="*/ 0 h 102"/>
                <a:gd name="T26" fmla="*/ 64 w 77"/>
                <a:gd name="T27" fmla="*/ 0 h 102"/>
                <a:gd name="T28" fmla="*/ 64 w 77"/>
                <a:gd name="T29" fmla="*/ 0 h 102"/>
                <a:gd name="T30" fmla="*/ 77 w 77"/>
                <a:gd name="T31" fmla="*/ 0 h 102"/>
                <a:gd name="T32" fmla="*/ 77 w 77"/>
                <a:gd name="T33" fmla="*/ 0 h 102"/>
                <a:gd name="T34" fmla="*/ 77 w 77"/>
                <a:gd name="T35" fmla="*/ 25 h 102"/>
                <a:gd name="T36" fmla="*/ 77 w 77"/>
                <a:gd name="T37" fmla="*/ 51 h 102"/>
                <a:gd name="T38" fmla="*/ 77 w 77"/>
                <a:gd name="T39" fmla="*/ 76 h 102"/>
                <a:gd name="T40" fmla="*/ 77 w 77"/>
                <a:gd name="T41" fmla="*/ 102 h 102"/>
                <a:gd name="T42" fmla="*/ 64 w 77"/>
                <a:gd name="T43" fmla="*/ 102 h 102"/>
                <a:gd name="T44" fmla="*/ 64 w 77"/>
                <a:gd name="T45" fmla="*/ 102 h 102"/>
                <a:gd name="T46" fmla="*/ 51 w 77"/>
                <a:gd name="T47" fmla="*/ 102 h 102"/>
                <a:gd name="T48" fmla="*/ 39 w 77"/>
                <a:gd name="T49" fmla="*/ 102 h 102"/>
                <a:gd name="T50" fmla="*/ 26 w 77"/>
                <a:gd name="T51" fmla="*/ 102 h 102"/>
                <a:gd name="T52" fmla="*/ 26 w 77"/>
                <a:gd name="T53" fmla="*/ 102 h 102"/>
                <a:gd name="T54" fmla="*/ 13 w 77"/>
                <a:gd name="T55" fmla="*/ 102 h 102"/>
                <a:gd name="T56" fmla="*/ 0 w 77"/>
                <a:gd name="T57" fmla="*/ 102 h 102"/>
                <a:gd name="T58" fmla="*/ 0 w 77"/>
                <a:gd name="T59" fmla="*/ 76 h 102"/>
                <a:gd name="T60" fmla="*/ 0 w 77"/>
                <a:gd name="T61" fmla="*/ 51 h 102"/>
                <a:gd name="T62" fmla="*/ 0 w 77"/>
                <a:gd name="T63" fmla="*/ 25 h 102"/>
                <a:gd name="T64" fmla="*/ 13 w 77"/>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02">
                  <a:moveTo>
                    <a:pt x="13" y="0"/>
                  </a:moveTo>
                  <a:lnTo>
                    <a:pt x="13" y="0"/>
                  </a:lnTo>
                  <a:lnTo>
                    <a:pt x="26" y="0"/>
                  </a:lnTo>
                  <a:lnTo>
                    <a:pt x="39" y="0"/>
                  </a:lnTo>
                  <a:lnTo>
                    <a:pt x="51" y="0"/>
                  </a:lnTo>
                  <a:lnTo>
                    <a:pt x="64" y="0"/>
                  </a:lnTo>
                  <a:lnTo>
                    <a:pt x="77" y="0"/>
                  </a:lnTo>
                  <a:lnTo>
                    <a:pt x="77" y="25"/>
                  </a:lnTo>
                  <a:lnTo>
                    <a:pt x="77" y="51"/>
                  </a:lnTo>
                  <a:lnTo>
                    <a:pt x="77" y="76"/>
                  </a:lnTo>
                  <a:lnTo>
                    <a:pt x="77" y="102"/>
                  </a:lnTo>
                  <a:lnTo>
                    <a:pt x="64" y="102"/>
                  </a:lnTo>
                  <a:lnTo>
                    <a:pt x="51" y="102"/>
                  </a:lnTo>
                  <a:lnTo>
                    <a:pt x="39" y="102"/>
                  </a:lnTo>
                  <a:lnTo>
                    <a:pt x="26" y="102"/>
                  </a:lnTo>
                  <a:lnTo>
                    <a:pt x="13" y="102"/>
                  </a:lnTo>
                  <a:lnTo>
                    <a:pt x="0" y="102"/>
                  </a:lnTo>
                  <a:lnTo>
                    <a:pt x="0" y="76"/>
                  </a:lnTo>
                  <a:lnTo>
                    <a:pt x="0" y="51"/>
                  </a:lnTo>
                  <a:lnTo>
                    <a:pt x="0" y="25"/>
                  </a:lnTo>
                  <a:lnTo>
                    <a:pt x="13" y="0"/>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6" name="Freeform 194"/>
            <p:cNvSpPr>
              <a:spLocks/>
            </p:cNvSpPr>
            <p:nvPr/>
          </p:nvSpPr>
          <p:spPr bwMode="auto">
            <a:xfrm>
              <a:off x="12568" y="9603"/>
              <a:ext cx="77" cy="76"/>
            </a:xfrm>
            <a:custGeom>
              <a:avLst/>
              <a:gdLst>
                <a:gd name="T0" fmla="*/ 13 w 77"/>
                <a:gd name="T1" fmla="*/ 0 h 76"/>
                <a:gd name="T2" fmla="*/ 39 w 77"/>
                <a:gd name="T3" fmla="*/ 0 h 76"/>
                <a:gd name="T4" fmla="*/ 77 w 77"/>
                <a:gd name="T5" fmla="*/ 0 h 76"/>
                <a:gd name="T6" fmla="*/ 77 w 77"/>
                <a:gd name="T7" fmla="*/ 25 h 76"/>
                <a:gd name="T8" fmla="*/ 77 w 77"/>
                <a:gd name="T9" fmla="*/ 38 h 76"/>
                <a:gd name="T10" fmla="*/ 77 w 77"/>
                <a:gd name="T11" fmla="*/ 64 h 76"/>
                <a:gd name="T12" fmla="*/ 77 w 77"/>
                <a:gd name="T13" fmla="*/ 76 h 76"/>
                <a:gd name="T14" fmla="*/ 64 w 77"/>
                <a:gd name="T15" fmla="*/ 76 h 76"/>
                <a:gd name="T16" fmla="*/ 51 w 77"/>
                <a:gd name="T17" fmla="*/ 76 h 76"/>
                <a:gd name="T18" fmla="*/ 51 w 77"/>
                <a:gd name="T19" fmla="*/ 76 h 76"/>
                <a:gd name="T20" fmla="*/ 39 w 77"/>
                <a:gd name="T21" fmla="*/ 76 h 76"/>
                <a:gd name="T22" fmla="*/ 26 w 77"/>
                <a:gd name="T23" fmla="*/ 76 h 76"/>
                <a:gd name="T24" fmla="*/ 26 w 77"/>
                <a:gd name="T25" fmla="*/ 76 h 76"/>
                <a:gd name="T26" fmla="*/ 13 w 77"/>
                <a:gd name="T27" fmla="*/ 76 h 76"/>
                <a:gd name="T28" fmla="*/ 0 w 77"/>
                <a:gd name="T29" fmla="*/ 76 h 76"/>
                <a:gd name="T30" fmla="*/ 0 w 77"/>
                <a:gd name="T31" fmla="*/ 64 h 76"/>
                <a:gd name="T32" fmla="*/ 0 w 77"/>
                <a:gd name="T33" fmla="*/ 38 h 76"/>
                <a:gd name="T34" fmla="*/ 0 w 77"/>
                <a:gd name="T35" fmla="*/ 25 h 76"/>
                <a:gd name="T36" fmla="*/ 13 w 77"/>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 h="76">
                  <a:moveTo>
                    <a:pt x="13" y="0"/>
                  </a:moveTo>
                  <a:lnTo>
                    <a:pt x="39" y="0"/>
                  </a:lnTo>
                  <a:lnTo>
                    <a:pt x="77" y="0"/>
                  </a:lnTo>
                  <a:lnTo>
                    <a:pt x="77" y="25"/>
                  </a:lnTo>
                  <a:lnTo>
                    <a:pt x="77" y="38"/>
                  </a:lnTo>
                  <a:lnTo>
                    <a:pt x="77" y="64"/>
                  </a:lnTo>
                  <a:lnTo>
                    <a:pt x="77" y="76"/>
                  </a:lnTo>
                  <a:lnTo>
                    <a:pt x="64" y="76"/>
                  </a:lnTo>
                  <a:lnTo>
                    <a:pt x="51" y="76"/>
                  </a:lnTo>
                  <a:lnTo>
                    <a:pt x="39" y="76"/>
                  </a:lnTo>
                  <a:lnTo>
                    <a:pt x="26" y="76"/>
                  </a:lnTo>
                  <a:lnTo>
                    <a:pt x="13" y="76"/>
                  </a:lnTo>
                  <a:lnTo>
                    <a:pt x="0" y="76"/>
                  </a:lnTo>
                  <a:lnTo>
                    <a:pt x="0" y="64"/>
                  </a:lnTo>
                  <a:lnTo>
                    <a:pt x="0" y="38"/>
                  </a:lnTo>
                  <a:lnTo>
                    <a:pt x="0" y="25"/>
                  </a:lnTo>
                  <a:lnTo>
                    <a:pt x="13" y="0"/>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7" name="Freeform 195"/>
            <p:cNvSpPr>
              <a:spLocks/>
            </p:cNvSpPr>
            <p:nvPr/>
          </p:nvSpPr>
          <p:spPr bwMode="auto">
            <a:xfrm>
              <a:off x="12568" y="9578"/>
              <a:ext cx="102" cy="25"/>
            </a:xfrm>
            <a:custGeom>
              <a:avLst/>
              <a:gdLst>
                <a:gd name="T0" fmla="*/ 13 w 102"/>
                <a:gd name="T1" fmla="*/ 0 h 25"/>
                <a:gd name="T2" fmla="*/ 0 w 102"/>
                <a:gd name="T3" fmla="*/ 12 h 25"/>
                <a:gd name="T4" fmla="*/ 26 w 102"/>
                <a:gd name="T5" fmla="*/ 12 h 25"/>
                <a:gd name="T6" fmla="*/ 39 w 102"/>
                <a:gd name="T7" fmla="*/ 12 h 25"/>
                <a:gd name="T8" fmla="*/ 39 w 102"/>
                <a:gd name="T9" fmla="*/ 12 h 25"/>
                <a:gd name="T10" fmla="*/ 51 w 102"/>
                <a:gd name="T11" fmla="*/ 12 h 25"/>
                <a:gd name="T12" fmla="*/ 64 w 102"/>
                <a:gd name="T13" fmla="*/ 12 h 25"/>
                <a:gd name="T14" fmla="*/ 77 w 102"/>
                <a:gd name="T15" fmla="*/ 25 h 25"/>
                <a:gd name="T16" fmla="*/ 89 w 102"/>
                <a:gd name="T17" fmla="*/ 25 h 25"/>
                <a:gd name="T18" fmla="*/ 102 w 102"/>
                <a:gd name="T19" fmla="*/ 25 h 25"/>
                <a:gd name="T20" fmla="*/ 102 w 102"/>
                <a:gd name="T21" fmla="*/ 0 h 25"/>
                <a:gd name="T22" fmla="*/ 64 w 102"/>
                <a:gd name="T23" fmla="*/ 0 h 25"/>
                <a:gd name="T24" fmla="*/ 13 w 102"/>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25">
                  <a:moveTo>
                    <a:pt x="13" y="0"/>
                  </a:moveTo>
                  <a:lnTo>
                    <a:pt x="0" y="12"/>
                  </a:lnTo>
                  <a:lnTo>
                    <a:pt x="26" y="12"/>
                  </a:lnTo>
                  <a:lnTo>
                    <a:pt x="39" y="12"/>
                  </a:lnTo>
                  <a:lnTo>
                    <a:pt x="51" y="12"/>
                  </a:lnTo>
                  <a:lnTo>
                    <a:pt x="64" y="12"/>
                  </a:lnTo>
                  <a:lnTo>
                    <a:pt x="77" y="25"/>
                  </a:lnTo>
                  <a:lnTo>
                    <a:pt x="89" y="25"/>
                  </a:lnTo>
                  <a:lnTo>
                    <a:pt x="102" y="25"/>
                  </a:lnTo>
                  <a:lnTo>
                    <a:pt x="102" y="0"/>
                  </a:lnTo>
                  <a:lnTo>
                    <a:pt x="64" y="0"/>
                  </a:lnTo>
                  <a:lnTo>
                    <a:pt x="13"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8" name="Freeform 196"/>
            <p:cNvSpPr>
              <a:spLocks/>
            </p:cNvSpPr>
            <p:nvPr/>
          </p:nvSpPr>
          <p:spPr bwMode="auto">
            <a:xfrm>
              <a:off x="12556" y="9845"/>
              <a:ext cx="114" cy="38"/>
            </a:xfrm>
            <a:custGeom>
              <a:avLst/>
              <a:gdLst>
                <a:gd name="T0" fmla="*/ 0 w 114"/>
                <a:gd name="T1" fmla="*/ 0 h 38"/>
                <a:gd name="T2" fmla="*/ 114 w 114"/>
                <a:gd name="T3" fmla="*/ 12 h 38"/>
                <a:gd name="T4" fmla="*/ 114 w 114"/>
                <a:gd name="T5" fmla="*/ 38 h 38"/>
                <a:gd name="T6" fmla="*/ 0 w 114"/>
                <a:gd name="T7" fmla="*/ 25 h 38"/>
                <a:gd name="T8" fmla="*/ 0 w 114"/>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38">
                  <a:moveTo>
                    <a:pt x="0" y="0"/>
                  </a:moveTo>
                  <a:lnTo>
                    <a:pt x="114" y="12"/>
                  </a:lnTo>
                  <a:lnTo>
                    <a:pt x="114" y="38"/>
                  </a:lnTo>
                  <a:lnTo>
                    <a:pt x="0" y="2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9" name="Freeform 197"/>
            <p:cNvSpPr>
              <a:spLocks/>
            </p:cNvSpPr>
            <p:nvPr/>
          </p:nvSpPr>
          <p:spPr bwMode="auto">
            <a:xfrm>
              <a:off x="12594" y="9857"/>
              <a:ext cx="51" cy="13"/>
            </a:xfrm>
            <a:custGeom>
              <a:avLst/>
              <a:gdLst>
                <a:gd name="T0" fmla="*/ 25 w 51"/>
                <a:gd name="T1" fmla="*/ 0 h 13"/>
                <a:gd name="T2" fmla="*/ 25 w 51"/>
                <a:gd name="T3" fmla="*/ 0 h 13"/>
                <a:gd name="T4" fmla="*/ 25 w 51"/>
                <a:gd name="T5" fmla="*/ 0 h 13"/>
                <a:gd name="T6" fmla="*/ 38 w 51"/>
                <a:gd name="T7" fmla="*/ 0 h 13"/>
                <a:gd name="T8" fmla="*/ 38 w 51"/>
                <a:gd name="T9" fmla="*/ 0 h 13"/>
                <a:gd name="T10" fmla="*/ 38 w 51"/>
                <a:gd name="T11" fmla="*/ 0 h 13"/>
                <a:gd name="T12" fmla="*/ 38 w 51"/>
                <a:gd name="T13" fmla="*/ 13 h 13"/>
                <a:gd name="T14" fmla="*/ 51 w 51"/>
                <a:gd name="T15" fmla="*/ 13 h 13"/>
                <a:gd name="T16" fmla="*/ 51 w 51"/>
                <a:gd name="T17" fmla="*/ 13 h 13"/>
                <a:gd name="T18" fmla="*/ 38 w 51"/>
                <a:gd name="T19" fmla="*/ 13 h 13"/>
                <a:gd name="T20" fmla="*/ 38 w 51"/>
                <a:gd name="T21" fmla="*/ 13 h 13"/>
                <a:gd name="T22" fmla="*/ 38 w 51"/>
                <a:gd name="T23" fmla="*/ 13 h 13"/>
                <a:gd name="T24" fmla="*/ 38 w 51"/>
                <a:gd name="T25" fmla="*/ 13 h 13"/>
                <a:gd name="T26" fmla="*/ 38 w 51"/>
                <a:gd name="T27" fmla="*/ 13 h 13"/>
                <a:gd name="T28" fmla="*/ 25 w 51"/>
                <a:gd name="T29" fmla="*/ 13 h 13"/>
                <a:gd name="T30" fmla="*/ 25 w 51"/>
                <a:gd name="T31" fmla="*/ 13 h 13"/>
                <a:gd name="T32" fmla="*/ 25 w 51"/>
                <a:gd name="T33" fmla="*/ 13 h 13"/>
                <a:gd name="T34" fmla="*/ 13 w 51"/>
                <a:gd name="T35" fmla="*/ 13 h 13"/>
                <a:gd name="T36" fmla="*/ 13 w 51"/>
                <a:gd name="T37" fmla="*/ 13 h 13"/>
                <a:gd name="T38" fmla="*/ 13 w 51"/>
                <a:gd name="T39" fmla="*/ 13 h 13"/>
                <a:gd name="T40" fmla="*/ 0 w 51"/>
                <a:gd name="T41" fmla="*/ 13 h 13"/>
                <a:gd name="T42" fmla="*/ 0 w 51"/>
                <a:gd name="T43" fmla="*/ 13 h 13"/>
                <a:gd name="T44" fmla="*/ 0 w 51"/>
                <a:gd name="T45" fmla="*/ 13 h 13"/>
                <a:gd name="T46" fmla="*/ 0 w 51"/>
                <a:gd name="T47" fmla="*/ 13 h 13"/>
                <a:gd name="T48" fmla="*/ 0 w 51"/>
                <a:gd name="T49" fmla="*/ 0 h 13"/>
                <a:gd name="T50" fmla="*/ 0 w 51"/>
                <a:gd name="T51" fmla="*/ 0 h 13"/>
                <a:gd name="T52" fmla="*/ 0 w 51"/>
                <a:gd name="T53" fmla="*/ 0 h 13"/>
                <a:gd name="T54" fmla="*/ 0 w 51"/>
                <a:gd name="T55" fmla="*/ 0 h 13"/>
                <a:gd name="T56" fmla="*/ 0 w 51"/>
                <a:gd name="T57" fmla="*/ 0 h 13"/>
                <a:gd name="T58" fmla="*/ 13 w 51"/>
                <a:gd name="T59" fmla="*/ 0 h 13"/>
                <a:gd name="T60" fmla="*/ 13 w 51"/>
                <a:gd name="T61" fmla="*/ 0 h 13"/>
                <a:gd name="T62" fmla="*/ 13 w 51"/>
                <a:gd name="T63" fmla="*/ 0 h 13"/>
                <a:gd name="T64" fmla="*/ 25 w 51"/>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3">
                  <a:moveTo>
                    <a:pt x="25" y="0"/>
                  </a:moveTo>
                  <a:lnTo>
                    <a:pt x="25" y="0"/>
                  </a:lnTo>
                  <a:lnTo>
                    <a:pt x="38" y="0"/>
                  </a:lnTo>
                  <a:lnTo>
                    <a:pt x="38" y="13"/>
                  </a:lnTo>
                  <a:lnTo>
                    <a:pt x="51" y="13"/>
                  </a:lnTo>
                  <a:lnTo>
                    <a:pt x="38" y="13"/>
                  </a:lnTo>
                  <a:lnTo>
                    <a:pt x="25" y="13"/>
                  </a:lnTo>
                  <a:lnTo>
                    <a:pt x="13" y="13"/>
                  </a:lnTo>
                  <a:lnTo>
                    <a:pt x="0" y="13"/>
                  </a:lnTo>
                  <a:lnTo>
                    <a:pt x="0" y="0"/>
                  </a:lnTo>
                  <a:lnTo>
                    <a:pt x="13" y="0"/>
                  </a:lnTo>
                  <a:lnTo>
                    <a:pt x="25"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0" name="Freeform 198"/>
            <p:cNvSpPr>
              <a:spLocks/>
            </p:cNvSpPr>
            <p:nvPr/>
          </p:nvSpPr>
          <p:spPr bwMode="auto">
            <a:xfrm>
              <a:off x="12594" y="9857"/>
              <a:ext cx="25" cy="13"/>
            </a:xfrm>
            <a:custGeom>
              <a:avLst/>
              <a:gdLst>
                <a:gd name="T0" fmla="*/ 13 w 25"/>
                <a:gd name="T1" fmla="*/ 0 h 13"/>
                <a:gd name="T2" fmla="*/ 25 w 25"/>
                <a:gd name="T3" fmla="*/ 0 h 13"/>
                <a:gd name="T4" fmla="*/ 25 w 25"/>
                <a:gd name="T5" fmla="*/ 0 h 13"/>
                <a:gd name="T6" fmla="*/ 25 w 25"/>
                <a:gd name="T7" fmla="*/ 0 h 13"/>
                <a:gd name="T8" fmla="*/ 25 w 25"/>
                <a:gd name="T9" fmla="*/ 13 h 13"/>
                <a:gd name="T10" fmla="*/ 25 w 25"/>
                <a:gd name="T11" fmla="*/ 13 h 13"/>
                <a:gd name="T12" fmla="*/ 25 w 25"/>
                <a:gd name="T13" fmla="*/ 13 h 13"/>
                <a:gd name="T14" fmla="*/ 25 w 25"/>
                <a:gd name="T15" fmla="*/ 13 h 13"/>
                <a:gd name="T16" fmla="*/ 13 w 25"/>
                <a:gd name="T17" fmla="*/ 13 h 13"/>
                <a:gd name="T18" fmla="*/ 13 w 25"/>
                <a:gd name="T19" fmla="*/ 13 h 13"/>
                <a:gd name="T20" fmla="*/ 0 w 25"/>
                <a:gd name="T21" fmla="*/ 13 h 13"/>
                <a:gd name="T22" fmla="*/ 0 w 25"/>
                <a:gd name="T23" fmla="*/ 13 h 13"/>
                <a:gd name="T24" fmla="*/ 0 w 25"/>
                <a:gd name="T25" fmla="*/ 0 h 13"/>
                <a:gd name="T26" fmla="*/ 0 w 25"/>
                <a:gd name="T27" fmla="*/ 0 h 13"/>
                <a:gd name="T28" fmla="*/ 0 w 25"/>
                <a:gd name="T29" fmla="*/ 0 h 13"/>
                <a:gd name="T30" fmla="*/ 13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25" y="0"/>
                  </a:lnTo>
                  <a:lnTo>
                    <a:pt x="25" y="13"/>
                  </a:lnTo>
                  <a:lnTo>
                    <a:pt x="13" y="13"/>
                  </a:lnTo>
                  <a:lnTo>
                    <a:pt x="0" y="13"/>
                  </a:lnTo>
                  <a:lnTo>
                    <a:pt x="0" y="0"/>
                  </a:lnTo>
                  <a:lnTo>
                    <a:pt x="13"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1" name="Freeform 199"/>
            <p:cNvSpPr>
              <a:spLocks/>
            </p:cNvSpPr>
            <p:nvPr/>
          </p:nvSpPr>
          <p:spPr bwMode="auto">
            <a:xfrm>
              <a:off x="12594" y="9857"/>
              <a:ext cx="25" cy="13"/>
            </a:xfrm>
            <a:custGeom>
              <a:avLst/>
              <a:gdLst>
                <a:gd name="T0" fmla="*/ 13 w 25"/>
                <a:gd name="T1" fmla="*/ 0 h 13"/>
                <a:gd name="T2" fmla="*/ 13 w 25"/>
                <a:gd name="T3" fmla="*/ 0 h 13"/>
                <a:gd name="T4" fmla="*/ 13 w 25"/>
                <a:gd name="T5" fmla="*/ 0 h 13"/>
                <a:gd name="T6" fmla="*/ 13 w 25"/>
                <a:gd name="T7" fmla="*/ 0 h 13"/>
                <a:gd name="T8" fmla="*/ 25 w 25"/>
                <a:gd name="T9" fmla="*/ 13 h 13"/>
                <a:gd name="T10" fmla="*/ 13 w 25"/>
                <a:gd name="T11" fmla="*/ 13 h 13"/>
                <a:gd name="T12" fmla="*/ 13 w 25"/>
                <a:gd name="T13" fmla="*/ 13 h 13"/>
                <a:gd name="T14" fmla="*/ 13 w 25"/>
                <a:gd name="T15" fmla="*/ 13 h 13"/>
                <a:gd name="T16" fmla="*/ 13 w 25"/>
                <a:gd name="T17" fmla="*/ 13 h 13"/>
                <a:gd name="T18" fmla="*/ 0 w 25"/>
                <a:gd name="T19" fmla="*/ 13 h 13"/>
                <a:gd name="T20" fmla="*/ 0 w 25"/>
                <a:gd name="T21" fmla="*/ 13 h 13"/>
                <a:gd name="T22" fmla="*/ 0 w 25"/>
                <a:gd name="T23" fmla="*/ 13 h 13"/>
                <a:gd name="T24" fmla="*/ 0 w 25"/>
                <a:gd name="T25" fmla="*/ 0 h 13"/>
                <a:gd name="T26" fmla="*/ 0 w 25"/>
                <a:gd name="T27" fmla="*/ 0 h 13"/>
                <a:gd name="T28" fmla="*/ 0 w 25"/>
                <a:gd name="T29" fmla="*/ 0 h 13"/>
                <a:gd name="T30" fmla="*/ 0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13" y="0"/>
                  </a:lnTo>
                  <a:lnTo>
                    <a:pt x="25" y="13"/>
                  </a:lnTo>
                  <a:lnTo>
                    <a:pt x="13" y="13"/>
                  </a:lnTo>
                  <a:lnTo>
                    <a:pt x="0" y="13"/>
                  </a:lnTo>
                  <a:lnTo>
                    <a:pt x="0" y="0"/>
                  </a:lnTo>
                  <a:lnTo>
                    <a:pt x="13"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2" name="Freeform 200"/>
            <p:cNvSpPr>
              <a:spLocks/>
            </p:cNvSpPr>
            <p:nvPr/>
          </p:nvSpPr>
          <p:spPr bwMode="auto">
            <a:xfrm>
              <a:off x="12683" y="9845"/>
              <a:ext cx="76" cy="38"/>
            </a:xfrm>
            <a:custGeom>
              <a:avLst/>
              <a:gdLst>
                <a:gd name="T0" fmla="*/ 0 w 76"/>
                <a:gd name="T1" fmla="*/ 12 h 38"/>
                <a:gd name="T2" fmla="*/ 76 w 76"/>
                <a:gd name="T3" fmla="*/ 0 h 38"/>
                <a:gd name="T4" fmla="*/ 76 w 76"/>
                <a:gd name="T5" fmla="*/ 12 h 38"/>
                <a:gd name="T6" fmla="*/ 51 w 76"/>
                <a:gd name="T7" fmla="*/ 25 h 38"/>
                <a:gd name="T8" fmla="*/ 0 w 76"/>
                <a:gd name="T9" fmla="*/ 38 h 38"/>
                <a:gd name="T10" fmla="*/ 0 w 76"/>
                <a:gd name="T11" fmla="*/ 12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38">
                  <a:moveTo>
                    <a:pt x="0" y="12"/>
                  </a:moveTo>
                  <a:lnTo>
                    <a:pt x="76" y="0"/>
                  </a:lnTo>
                  <a:lnTo>
                    <a:pt x="76" y="12"/>
                  </a:lnTo>
                  <a:lnTo>
                    <a:pt x="51" y="25"/>
                  </a:lnTo>
                  <a:lnTo>
                    <a:pt x="0" y="38"/>
                  </a:lnTo>
                  <a:lnTo>
                    <a:pt x="0" y="1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3" name="Freeform 201"/>
            <p:cNvSpPr>
              <a:spLocks/>
            </p:cNvSpPr>
            <p:nvPr/>
          </p:nvSpPr>
          <p:spPr bwMode="auto">
            <a:xfrm>
              <a:off x="12683" y="9845"/>
              <a:ext cx="76" cy="38"/>
            </a:xfrm>
            <a:custGeom>
              <a:avLst/>
              <a:gdLst>
                <a:gd name="T0" fmla="*/ 0 w 76"/>
                <a:gd name="T1" fmla="*/ 12 h 38"/>
                <a:gd name="T2" fmla="*/ 13 w 76"/>
                <a:gd name="T3" fmla="*/ 12 h 38"/>
                <a:gd name="T4" fmla="*/ 25 w 76"/>
                <a:gd name="T5" fmla="*/ 12 h 38"/>
                <a:gd name="T6" fmla="*/ 25 w 76"/>
                <a:gd name="T7" fmla="*/ 12 h 38"/>
                <a:gd name="T8" fmla="*/ 38 w 76"/>
                <a:gd name="T9" fmla="*/ 12 h 38"/>
                <a:gd name="T10" fmla="*/ 51 w 76"/>
                <a:gd name="T11" fmla="*/ 0 h 38"/>
                <a:gd name="T12" fmla="*/ 64 w 76"/>
                <a:gd name="T13" fmla="*/ 0 h 38"/>
                <a:gd name="T14" fmla="*/ 64 w 76"/>
                <a:gd name="T15" fmla="*/ 0 h 38"/>
                <a:gd name="T16" fmla="*/ 76 w 76"/>
                <a:gd name="T17" fmla="*/ 0 h 38"/>
                <a:gd name="T18" fmla="*/ 76 w 76"/>
                <a:gd name="T19" fmla="*/ 0 h 38"/>
                <a:gd name="T20" fmla="*/ 76 w 76"/>
                <a:gd name="T21" fmla="*/ 12 h 38"/>
                <a:gd name="T22" fmla="*/ 76 w 76"/>
                <a:gd name="T23" fmla="*/ 12 h 38"/>
                <a:gd name="T24" fmla="*/ 76 w 76"/>
                <a:gd name="T25" fmla="*/ 12 h 38"/>
                <a:gd name="T26" fmla="*/ 76 w 76"/>
                <a:gd name="T27" fmla="*/ 12 h 38"/>
                <a:gd name="T28" fmla="*/ 64 w 76"/>
                <a:gd name="T29" fmla="*/ 25 h 38"/>
                <a:gd name="T30" fmla="*/ 64 w 76"/>
                <a:gd name="T31" fmla="*/ 25 h 38"/>
                <a:gd name="T32" fmla="*/ 51 w 76"/>
                <a:gd name="T33" fmla="*/ 25 h 38"/>
                <a:gd name="T34" fmla="*/ 51 w 76"/>
                <a:gd name="T35" fmla="*/ 25 h 38"/>
                <a:gd name="T36" fmla="*/ 38 w 76"/>
                <a:gd name="T37" fmla="*/ 25 h 38"/>
                <a:gd name="T38" fmla="*/ 38 w 76"/>
                <a:gd name="T39" fmla="*/ 25 h 38"/>
                <a:gd name="T40" fmla="*/ 25 w 76"/>
                <a:gd name="T41" fmla="*/ 25 h 38"/>
                <a:gd name="T42" fmla="*/ 25 w 76"/>
                <a:gd name="T43" fmla="*/ 38 h 38"/>
                <a:gd name="T44" fmla="*/ 13 w 76"/>
                <a:gd name="T45" fmla="*/ 38 h 38"/>
                <a:gd name="T46" fmla="*/ 13 w 76"/>
                <a:gd name="T47" fmla="*/ 38 h 38"/>
                <a:gd name="T48" fmla="*/ 0 w 76"/>
                <a:gd name="T49" fmla="*/ 38 h 38"/>
                <a:gd name="T50" fmla="*/ 0 w 76"/>
                <a:gd name="T51" fmla="*/ 38 h 38"/>
                <a:gd name="T52" fmla="*/ 0 w 76"/>
                <a:gd name="T53" fmla="*/ 25 h 38"/>
                <a:gd name="T54" fmla="*/ 0 w 76"/>
                <a:gd name="T55" fmla="*/ 25 h 38"/>
                <a:gd name="T56" fmla="*/ 0 w 76"/>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38">
                  <a:moveTo>
                    <a:pt x="0" y="12"/>
                  </a:moveTo>
                  <a:lnTo>
                    <a:pt x="13" y="12"/>
                  </a:lnTo>
                  <a:lnTo>
                    <a:pt x="25" y="12"/>
                  </a:lnTo>
                  <a:lnTo>
                    <a:pt x="38" y="12"/>
                  </a:lnTo>
                  <a:lnTo>
                    <a:pt x="51" y="0"/>
                  </a:lnTo>
                  <a:lnTo>
                    <a:pt x="64" y="0"/>
                  </a:lnTo>
                  <a:lnTo>
                    <a:pt x="76" y="0"/>
                  </a:lnTo>
                  <a:lnTo>
                    <a:pt x="76" y="12"/>
                  </a:lnTo>
                  <a:lnTo>
                    <a:pt x="64" y="25"/>
                  </a:lnTo>
                  <a:lnTo>
                    <a:pt x="51" y="25"/>
                  </a:lnTo>
                  <a:lnTo>
                    <a:pt x="38" y="25"/>
                  </a:lnTo>
                  <a:lnTo>
                    <a:pt x="25" y="25"/>
                  </a:lnTo>
                  <a:lnTo>
                    <a:pt x="25" y="38"/>
                  </a:lnTo>
                  <a:lnTo>
                    <a:pt x="13" y="38"/>
                  </a:lnTo>
                  <a:lnTo>
                    <a:pt x="0" y="38"/>
                  </a:lnTo>
                  <a:lnTo>
                    <a:pt x="0" y="25"/>
                  </a:lnTo>
                  <a:lnTo>
                    <a:pt x="0" y="1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 name="Freeform 202"/>
            <p:cNvSpPr>
              <a:spLocks/>
            </p:cNvSpPr>
            <p:nvPr/>
          </p:nvSpPr>
          <p:spPr bwMode="auto">
            <a:xfrm>
              <a:off x="12683" y="9845"/>
              <a:ext cx="76" cy="38"/>
            </a:xfrm>
            <a:custGeom>
              <a:avLst/>
              <a:gdLst>
                <a:gd name="T0" fmla="*/ 0 w 76"/>
                <a:gd name="T1" fmla="*/ 12 h 38"/>
                <a:gd name="T2" fmla="*/ 13 w 76"/>
                <a:gd name="T3" fmla="*/ 12 h 38"/>
                <a:gd name="T4" fmla="*/ 25 w 76"/>
                <a:gd name="T5" fmla="*/ 12 h 38"/>
                <a:gd name="T6" fmla="*/ 38 w 76"/>
                <a:gd name="T7" fmla="*/ 12 h 38"/>
                <a:gd name="T8" fmla="*/ 38 w 76"/>
                <a:gd name="T9" fmla="*/ 12 h 38"/>
                <a:gd name="T10" fmla="*/ 51 w 76"/>
                <a:gd name="T11" fmla="*/ 0 h 38"/>
                <a:gd name="T12" fmla="*/ 64 w 76"/>
                <a:gd name="T13" fmla="*/ 0 h 38"/>
                <a:gd name="T14" fmla="*/ 64 w 76"/>
                <a:gd name="T15" fmla="*/ 0 h 38"/>
                <a:gd name="T16" fmla="*/ 76 w 76"/>
                <a:gd name="T17" fmla="*/ 0 h 38"/>
                <a:gd name="T18" fmla="*/ 76 w 76"/>
                <a:gd name="T19" fmla="*/ 0 h 38"/>
                <a:gd name="T20" fmla="*/ 76 w 76"/>
                <a:gd name="T21" fmla="*/ 12 h 38"/>
                <a:gd name="T22" fmla="*/ 76 w 76"/>
                <a:gd name="T23" fmla="*/ 12 h 38"/>
                <a:gd name="T24" fmla="*/ 76 w 76"/>
                <a:gd name="T25" fmla="*/ 12 h 38"/>
                <a:gd name="T26" fmla="*/ 76 w 76"/>
                <a:gd name="T27" fmla="*/ 12 h 38"/>
                <a:gd name="T28" fmla="*/ 64 w 76"/>
                <a:gd name="T29" fmla="*/ 25 h 38"/>
                <a:gd name="T30" fmla="*/ 64 w 76"/>
                <a:gd name="T31" fmla="*/ 25 h 38"/>
                <a:gd name="T32" fmla="*/ 51 w 76"/>
                <a:gd name="T33" fmla="*/ 25 h 38"/>
                <a:gd name="T34" fmla="*/ 51 w 76"/>
                <a:gd name="T35" fmla="*/ 25 h 38"/>
                <a:gd name="T36" fmla="*/ 38 w 76"/>
                <a:gd name="T37" fmla="*/ 25 h 38"/>
                <a:gd name="T38" fmla="*/ 38 w 76"/>
                <a:gd name="T39" fmla="*/ 25 h 38"/>
                <a:gd name="T40" fmla="*/ 25 w 76"/>
                <a:gd name="T41" fmla="*/ 25 h 38"/>
                <a:gd name="T42" fmla="*/ 25 w 76"/>
                <a:gd name="T43" fmla="*/ 25 h 38"/>
                <a:gd name="T44" fmla="*/ 13 w 76"/>
                <a:gd name="T45" fmla="*/ 38 h 38"/>
                <a:gd name="T46" fmla="*/ 13 w 76"/>
                <a:gd name="T47" fmla="*/ 38 h 38"/>
                <a:gd name="T48" fmla="*/ 0 w 76"/>
                <a:gd name="T49" fmla="*/ 38 h 38"/>
                <a:gd name="T50" fmla="*/ 0 w 76"/>
                <a:gd name="T51" fmla="*/ 25 h 38"/>
                <a:gd name="T52" fmla="*/ 0 w 76"/>
                <a:gd name="T53" fmla="*/ 25 h 38"/>
                <a:gd name="T54" fmla="*/ 0 w 76"/>
                <a:gd name="T55" fmla="*/ 25 h 38"/>
                <a:gd name="T56" fmla="*/ 0 w 76"/>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38">
                  <a:moveTo>
                    <a:pt x="0" y="12"/>
                  </a:moveTo>
                  <a:lnTo>
                    <a:pt x="13" y="12"/>
                  </a:lnTo>
                  <a:lnTo>
                    <a:pt x="25" y="12"/>
                  </a:lnTo>
                  <a:lnTo>
                    <a:pt x="38" y="12"/>
                  </a:lnTo>
                  <a:lnTo>
                    <a:pt x="51" y="0"/>
                  </a:lnTo>
                  <a:lnTo>
                    <a:pt x="64" y="0"/>
                  </a:lnTo>
                  <a:lnTo>
                    <a:pt x="76" y="0"/>
                  </a:lnTo>
                  <a:lnTo>
                    <a:pt x="76" y="12"/>
                  </a:lnTo>
                  <a:lnTo>
                    <a:pt x="64" y="25"/>
                  </a:lnTo>
                  <a:lnTo>
                    <a:pt x="51" y="25"/>
                  </a:lnTo>
                  <a:lnTo>
                    <a:pt x="38" y="25"/>
                  </a:lnTo>
                  <a:lnTo>
                    <a:pt x="25" y="25"/>
                  </a:lnTo>
                  <a:lnTo>
                    <a:pt x="13" y="38"/>
                  </a:lnTo>
                  <a:lnTo>
                    <a:pt x="0" y="38"/>
                  </a:lnTo>
                  <a:lnTo>
                    <a:pt x="0" y="25"/>
                  </a:lnTo>
                  <a:lnTo>
                    <a:pt x="0" y="1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 name="Freeform 203"/>
            <p:cNvSpPr>
              <a:spLocks/>
            </p:cNvSpPr>
            <p:nvPr/>
          </p:nvSpPr>
          <p:spPr bwMode="auto">
            <a:xfrm>
              <a:off x="12696" y="9845"/>
              <a:ext cx="63" cy="38"/>
            </a:xfrm>
            <a:custGeom>
              <a:avLst/>
              <a:gdLst>
                <a:gd name="T0" fmla="*/ 0 w 63"/>
                <a:gd name="T1" fmla="*/ 12 h 38"/>
                <a:gd name="T2" fmla="*/ 0 w 63"/>
                <a:gd name="T3" fmla="*/ 12 h 38"/>
                <a:gd name="T4" fmla="*/ 12 w 63"/>
                <a:gd name="T5" fmla="*/ 12 h 38"/>
                <a:gd name="T6" fmla="*/ 25 w 63"/>
                <a:gd name="T7" fmla="*/ 12 h 38"/>
                <a:gd name="T8" fmla="*/ 25 w 63"/>
                <a:gd name="T9" fmla="*/ 12 h 38"/>
                <a:gd name="T10" fmla="*/ 38 w 63"/>
                <a:gd name="T11" fmla="*/ 0 h 38"/>
                <a:gd name="T12" fmla="*/ 51 w 63"/>
                <a:gd name="T13" fmla="*/ 0 h 38"/>
                <a:gd name="T14" fmla="*/ 51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38 w 63"/>
                <a:gd name="T33" fmla="*/ 25 h 38"/>
                <a:gd name="T34" fmla="*/ 38 w 63"/>
                <a:gd name="T35" fmla="*/ 25 h 38"/>
                <a:gd name="T36" fmla="*/ 38 w 63"/>
                <a:gd name="T37" fmla="*/ 25 h 38"/>
                <a:gd name="T38" fmla="*/ 25 w 63"/>
                <a:gd name="T39" fmla="*/ 25 h 38"/>
                <a:gd name="T40" fmla="*/ 25 w 63"/>
                <a:gd name="T41" fmla="*/ 25 h 38"/>
                <a:gd name="T42" fmla="*/ 12 w 63"/>
                <a:gd name="T43" fmla="*/ 25 h 38"/>
                <a:gd name="T44" fmla="*/ 12 w 63"/>
                <a:gd name="T45" fmla="*/ 38 h 38"/>
                <a:gd name="T46" fmla="*/ 0 w 63"/>
                <a:gd name="T47" fmla="*/ 38 h 38"/>
                <a:gd name="T48" fmla="*/ 0 w 63"/>
                <a:gd name="T49" fmla="*/ 38 h 38"/>
                <a:gd name="T50" fmla="*/ 0 w 63"/>
                <a:gd name="T51" fmla="*/ 25 h 38"/>
                <a:gd name="T52" fmla="*/ 0 w 63"/>
                <a:gd name="T53" fmla="*/ 25 h 38"/>
                <a:gd name="T54" fmla="*/ 0 w 63"/>
                <a:gd name="T55" fmla="*/ 25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0" y="12"/>
                  </a:lnTo>
                  <a:lnTo>
                    <a:pt x="12" y="12"/>
                  </a:lnTo>
                  <a:lnTo>
                    <a:pt x="25" y="12"/>
                  </a:lnTo>
                  <a:lnTo>
                    <a:pt x="38" y="0"/>
                  </a:lnTo>
                  <a:lnTo>
                    <a:pt x="51" y="0"/>
                  </a:lnTo>
                  <a:lnTo>
                    <a:pt x="63" y="0"/>
                  </a:lnTo>
                  <a:lnTo>
                    <a:pt x="63" y="12"/>
                  </a:lnTo>
                  <a:lnTo>
                    <a:pt x="51" y="25"/>
                  </a:lnTo>
                  <a:lnTo>
                    <a:pt x="38" y="25"/>
                  </a:lnTo>
                  <a:lnTo>
                    <a:pt x="25" y="25"/>
                  </a:lnTo>
                  <a:lnTo>
                    <a:pt x="12" y="25"/>
                  </a:lnTo>
                  <a:lnTo>
                    <a:pt x="12" y="38"/>
                  </a:lnTo>
                  <a:lnTo>
                    <a:pt x="0" y="38"/>
                  </a:lnTo>
                  <a:lnTo>
                    <a:pt x="0" y="25"/>
                  </a:lnTo>
                  <a:lnTo>
                    <a:pt x="0" y="1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 name="Freeform 204"/>
            <p:cNvSpPr>
              <a:spLocks/>
            </p:cNvSpPr>
            <p:nvPr/>
          </p:nvSpPr>
          <p:spPr bwMode="auto">
            <a:xfrm>
              <a:off x="12696" y="9845"/>
              <a:ext cx="63" cy="38"/>
            </a:xfrm>
            <a:custGeom>
              <a:avLst/>
              <a:gdLst>
                <a:gd name="T0" fmla="*/ 0 w 63"/>
                <a:gd name="T1" fmla="*/ 12 h 38"/>
                <a:gd name="T2" fmla="*/ 12 w 63"/>
                <a:gd name="T3" fmla="*/ 12 h 38"/>
                <a:gd name="T4" fmla="*/ 12 w 63"/>
                <a:gd name="T5" fmla="*/ 12 h 38"/>
                <a:gd name="T6" fmla="*/ 25 w 63"/>
                <a:gd name="T7" fmla="*/ 12 h 38"/>
                <a:gd name="T8" fmla="*/ 38 w 63"/>
                <a:gd name="T9" fmla="*/ 12 h 38"/>
                <a:gd name="T10" fmla="*/ 38 w 63"/>
                <a:gd name="T11" fmla="*/ 0 h 38"/>
                <a:gd name="T12" fmla="*/ 51 w 63"/>
                <a:gd name="T13" fmla="*/ 0 h 38"/>
                <a:gd name="T14" fmla="*/ 63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38 w 63"/>
                <a:gd name="T33" fmla="*/ 25 h 38"/>
                <a:gd name="T34" fmla="*/ 38 w 63"/>
                <a:gd name="T35" fmla="*/ 25 h 38"/>
                <a:gd name="T36" fmla="*/ 38 w 63"/>
                <a:gd name="T37" fmla="*/ 25 h 38"/>
                <a:gd name="T38" fmla="*/ 25 w 63"/>
                <a:gd name="T39" fmla="*/ 25 h 38"/>
                <a:gd name="T40" fmla="*/ 25 w 63"/>
                <a:gd name="T41" fmla="*/ 25 h 38"/>
                <a:gd name="T42" fmla="*/ 12 w 63"/>
                <a:gd name="T43" fmla="*/ 25 h 38"/>
                <a:gd name="T44" fmla="*/ 12 w 63"/>
                <a:gd name="T45" fmla="*/ 25 h 38"/>
                <a:gd name="T46" fmla="*/ 0 w 63"/>
                <a:gd name="T47" fmla="*/ 38 h 38"/>
                <a:gd name="T48" fmla="*/ 0 w 63"/>
                <a:gd name="T49" fmla="*/ 38 h 38"/>
                <a:gd name="T50" fmla="*/ 0 w 63"/>
                <a:gd name="T51" fmla="*/ 25 h 38"/>
                <a:gd name="T52" fmla="*/ 0 w 63"/>
                <a:gd name="T53" fmla="*/ 25 h 38"/>
                <a:gd name="T54" fmla="*/ 0 w 63"/>
                <a:gd name="T55" fmla="*/ 12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12" y="12"/>
                  </a:lnTo>
                  <a:lnTo>
                    <a:pt x="25" y="12"/>
                  </a:lnTo>
                  <a:lnTo>
                    <a:pt x="38" y="12"/>
                  </a:lnTo>
                  <a:lnTo>
                    <a:pt x="38" y="0"/>
                  </a:lnTo>
                  <a:lnTo>
                    <a:pt x="51" y="0"/>
                  </a:lnTo>
                  <a:lnTo>
                    <a:pt x="63" y="0"/>
                  </a:lnTo>
                  <a:lnTo>
                    <a:pt x="63" y="12"/>
                  </a:lnTo>
                  <a:lnTo>
                    <a:pt x="51" y="25"/>
                  </a:lnTo>
                  <a:lnTo>
                    <a:pt x="38" y="25"/>
                  </a:lnTo>
                  <a:lnTo>
                    <a:pt x="25" y="25"/>
                  </a:lnTo>
                  <a:lnTo>
                    <a:pt x="12" y="25"/>
                  </a:lnTo>
                  <a:lnTo>
                    <a:pt x="0" y="38"/>
                  </a:lnTo>
                  <a:lnTo>
                    <a:pt x="0" y="25"/>
                  </a:lnTo>
                  <a:lnTo>
                    <a:pt x="0" y="1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 name="Freeform 205"/>
            <p:cNvSpPr>
              <a:spLocks/>
            </p:cNvSpPr>
            <p:nvPr/>
          </p:nvSpPr>
          <p:spPr bwMode="auto">
            <a:xfrm>
              <a:off x="12696" y="9845"/>
              <a:ext cx="63" cy="38"/>
            </a:xfrm>
            <a:custGeom>
              <a:avLst/>
              <a:gdLst>
                <a:gd name="T0" fmla="*/ 0 w 63"/>
                <a:gd name="T1" fmla="*/ 12 h 38"/>
                <a:gd name="T2" fmla="*/ 12 w 63"/>
                <a:gd name="T3" fmla="*/ 12 h 38"/>
                <a:gd name="T4" fmla="*/ 25 w 63"/>
                <a:gd name="T5" fmla="*/ 12 h 38"/>
                <a:gd name="T6" fmla="*/ 25 w 63"/>
                <a:gd name="T7" fmla="*/ 12 h 38"/>
                <a:gd name="T8" fmla="*/ 38 w 63"/>
                <a:gd name="T9" fmla="*/ 0 h 38"/>
                <a:gd name="T10" fmla="*/ 38 w 63"/>
                <a:gd name="T11" fmla="*/ 0 h 38"/>
                <a:gd name="T12" fmla="*/ 51 w 63"/>
                <a:gd name="T13" fmla="*/ 0 h 38"/>
                <a:gd name="T14" fmla="*/ 63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51 w 63"/>
                <a:gd name="T33" fmla="*/ 25 h 38"/>
                <a:gd name="T34" fmla="*/ 38 w 63"/>
                <a:gd name="T35" fmla="*/ 25 h 38"/>
                <a:gd name="T36" fmla="*/ 38 w 63"/>
                <a:gd name="T37" fmla="*/ 25 h 38"/>
                <a:gd name="T38" fmla="*/ 25 w 63"/>
                <a:gd name="T39" fmla="*/ 25 h 38"/>
                <a:gd name="T40" fmla="*/ 25 w 63"/>
                <a:gd name="T41" fmla="*/ 25 h 38"/>
                <a:gd name="T42" fmla="*/ 25 w 63"/>
                <a:gd name="T43" fmla="*/ 25 h 38"/>
                <a:gd name="T44" fmla="*/ 12 w 63"/>
                <a:gd name="T45" fmla="*/ 25 h 38"/>
                <a:gd name="T46" fmla="*/ 12 w 63"/>
                <a:gd name="T47" fmla="*/ 38 h 38"/>
                <a:gd name="T48" fmla="*/ 0 w 63"/>
                <a:gd name="T49" fmla="*/ 38 h 38"/>
                <a:gd name="T50" fmla="*/ 0 w 63"/>
                <a:gd name="T51" fmla="*/ 25 h 38"/>
                <a:gd name="T52" fmla="*/ 0 w 63"/>
                <a:gd name="T53" fmla="*/ 25 h 38"/>
                <a:gd name="T54" fmla="*/ 0 w 63"/>
                <a:gd name="T55" fmla="*/ 12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12" y="12"/>
                  </a:lnTo>
                  <a:lnTo>
                    <a:pt x="25" y="12"/>
                  </a:lnTo>
                  <a:lnTo>
                    <a:pt x="38" y="0"/>
                  </a:lnTo>
                  <a:lnTo>
                    <a:pt x="51" y="0"/>
                  </a:lnTo>
                  <a:lnTo>
                    <a:pt x="63" y="0"/>
                  </a:lnTo>
                  <a:lnTo>
                    <a:pt x="63" y="12"/>
                  </a:lnTo>
                  <a:lnTo>
                    <a:pt x="51" y="25"/>
                  </a:lnTo>
                  <a:lnTo>
                    <a:pt x="38" y="25"/>
                  </a:lnTo>
                  <a:lnTo>
                    <a:pt x="25" y="25"/>
                  </a:lnTo>
                  <a:lnTo>
                    <a:pt x="12" y="25"/>
                  </a:lnTo>
                  <a:lnTo>
                    <a:pt x="12" y="38"/>
                  </a:lnTo>
                  <a:lnTo>
                    <a:pt x="0" y="38"/>
                  </a:lnTo>
                  <a:lnTo>
                    <a:pt x="0" y="25"/>
                  </a:lnTo>
                  <a:lnTo>
                    <a:pt x="0" y="1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 name="Freeform 206"/>
            <p:cNvSpPr>
              <a:spLocks/>
            </p:cNvSpPr>
            <p:nvPr/>
          </p:nvSpPr>
          <p:spPr bwMode="auto">
            <a:xfrm>
              <a:off x="12708" y="9845"/>
              <a:ext cx="51" cy="38"/>
            </a:xfrm>
            <a:custGeom>
              <a:avLst/>
              <a:gdLst>
                <a:gd name="T0" fmla="*/ 0 w 51"/>
                <a:gd name="T1" fmla="*/ 12 h 38"/>
                <a:gd name="T2" fmla="*/ 0 w 51"/>
                <a:gd name="T3" fmla="*/ 12 h 38"/>
                <a:gd name="T4" fmla="*/ 13 w 51"/>
                <a:gd name="T5" fmla="*/ 12 h 38"/>
                <a:gd name="T6" fmla="*/ 13 w 51"/>
                <a:gd name="T7" fmla="*/ 12 h 38"/>
                <a:gd name="T8" fmla="*/ 26 w 51"/>
                <a:gd name="T9" fmla="*/ 0 h 38"/>
                <a:gd name="T10" fmla="*/ 26 w 51"/>
                <a:gd name="T11" fmla="*/ 0 h 38"/>
                <a:gd name="T12" fmla="*/ 39 w 51"/>
                <a:gd name="T13" fmla="*/ 0 h 38"/>
                <a:gd name="T14" fmla="*/ 51 w 51"/>
                <a:gd name="T15" fmla="*/ 0 h 38"/>
                <a:gd name="T16" fmla="*/ 51 w 51"/>
                <a:gd name="T17" fmla="*/ 0 h 38"/>
                <a:gd name="T18" fmla="*/ 51 w 51"/>
                <a:gd name="T19" fmla="*/ 0 h 38"/>
                <a:gd name="T20" fmla="*/ 51 w 51"/>
                <a:gd name="T21" fmla="*/ 12 h 38"/>
                <a:gd name="T22" fmla="*/ 51 w 51"/>
                <a:gd name="T23" fmla="*/ 12 h 38"/>
                <a:gd name="T24" fmla="*/ 51 w 51"/>
                <a:gd name="T25" fmla="*/ 12 h 38"/>
                <a:gd name="T26" fmla="*/ 51 w 51"/>
                <a:gd name="T27" fmla="*/ 25 h 38"/>
                <a:gd name="T28" fmla="*/ 39 w 51"/>
                <a:gd name="T29" fmla="*/ 25 h 38"/>
                <a:gd name="T30" fmla="*/ 39 w 51"/>
                <a:gd name="T31" fmla="*/ 25 h 38"/>
                <a:gd name="T32" fmla="*/ 39 w 51"/>
                <a:gd name="T33" fmla="*/ 25 h 38"/>
                <a:gd name="T34" fmla="*/ 26 w 51"/>
                <a:gd name="T35" fmla="*/ 25 h 38"/>
                <a:gd name="T36" fmla="*/ 26 w 51"/>
                <a:gd name="T37" fmla="*/ 25 h 38"/>
                <a:gd name="T38" fmla="*/ 13 w 51"/>
                <a:gd name="T39" fmla="*/ 25 h 38"/>
                <a:gd name="T40" fmla="*/ 13 w 51"/>
                <a:gd name="T41" fmla="*/ 25 h 38"/>
                <a:gd name="T42" fmla="*/ 13 w 51"/>
                <a:gd name="T43" fmla="*/ 25 h 38"/>
                <a:gd name="T44" fmla="*/ 0 w 51"/>
                <a:gd name="T45" fmla="*/ 25 h 38"/>
                <a:gd name="T46" fmla="*/ 0 w 51"/>
                <a:gd name="T47" fmla="*/ 25 h 38"/>
                <a:gd name="T48" fmla="*/ 0 w 51"/>
                <a:gd name="T49" fmla="*/ 38 h 38"/>
                <a:gd name="T50" fmla="*/ 0 w 51"/>
                <a:gd name="T51" fmla="*/ 25 h 38"/>
                <a:gd name="T52" fmla="*/ 0 w 51"/>
                <a:gd name="T53" fmla="*/ 25 h 38"/>
                <a:gd name="T54" fmla="*/ 0 w 51"/>
                <a:gd name="T55" fmla="*/ 12 h 38"/>
                <a:gd name="T56" fmla="*/ 0 w 51"/>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38">
                  <a:moveTo>
                    <a:pt x="0" y="12"/>
                  </a:moveTo>
                  <a:lnTo>
                    <a:pt x="0" y="12"/>
                  </a:lnTo>
                  <a:lnTo>
                    <a:pt x="13" y="12"/>
                  </a:lnTo>
                  <a:lnTo>
                    <a:pt x="26" y="0"/>
                  </a:lnTo>
                  <a:lnTo>
                    <a:pt x="39" y="0"/>
                  </a:lnTo>
                  <a:lnTo>
                    <a:pt x="51" y="0"/>
                  </a:lnTo>
                  <a:lnTo>
                    <a:pt x="51" y="12"/>
                  </a:lnTo>
                  <a:lnTo>
                    <a:pt x="51" y="25"/>
                  </a:lnTo>
                  <a:lnTo>
                    <a:pt x="39" y="25"/>
                  </a:lnTo>
                  <a:lnTo>
                    <a:pt x="26" y="25"/>
                  </a:lnTo>
                  <a:lnTo>
                    <a:pt x="13" y="25"/>
                  </a:lnTo>
                  <a:lnTo>
                    <a:pt x="0" y="25"/>
                  </a:lnTo>
                  <a:lnTo>
                    <a:pt x="0" y="38"/>
                  </a:lnTo>
                  <a:lnTo>
                    <a:pt x="0" y="25"/>
                  </a:lnTo>
                  <a:lnTo>
                    <a:pt x="0" y="1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 name="Freeform 207"/>
            <p:cNvSpPr>
              <a:spLocks/>
            </p:cNvSpPr>
            <p:nvPr/>
          </p:nvSpPr>
          <p:spPr bwMode="auto">
            <a:xfrm>
              <a:off x="12708" y="9845"/>
              <a:ext cx="51" cy="25"/>
            </a:xfrm>
            <a:custGeom>
              <a:avLst/>
              <a:gdLst>
                <a:gd name="T0" fmla="*/ 0 w 51"/>
                <a:gd name="T1" fmla="*/ 12 h 25"/>
                <a:gd name="T2" fmla="*/ 13 w 51"/>
                <a:gd name="T3" fmla="*/ 12 h 25"/>
                <a:gd name="T4" fmla="*/ 13 w 51"/>
                <a:gd name="T5" fmla="*/ 12 h 25"/>
                <a:gd name="T6" fmla="*/ 26 w 51"/>
                <a:gd name="T7" fmla="*/ 12 h 25"/>
                <a:gd name="T8" fmla="*/ 26 w 51"/>
                <a:gd name="T9" fmla="*/ 0 h 25"/>
                <a:gd name="T10" fmla="*/ 39 w 51"/>
                <a:gd name="T11" fmla="*/ 0 h 25"/>
                <a:gd name="T12" fmla="*/ 39 w 51"/>
                <a:gd name="T13" fmla="*/ 0 h 25"/>
                <a:gd name="T14" fmla="*/ 51 w 51"/>
                <a:gd name="T15" fmla="*/ 0 h 25"/>
                <a:gd name="T16" fmla="*/ 51 w 51"/>
                <a:gd name="T17" fmla="*/ 0 h 25"/>
                <a:gd name="T18" fmla="*/ 51 w 51"/>
                <a:gd name="T19" fmla="*/ 0 h 25"/>
                <a:gd name="T20" fmla="*/ 51 w 51"/>
                <a:gd name="T21" fmla="*/ 12 h 25"/>
                <a:gd name="T22" fmla="*/ 51 w 51"/>
                <a:gd name="T23" fmla="*/ 12 h 25"/>
                <a:gd name="T24" fmla="*/ 51 w 51"/>
                <a:gd name="T25" fmla="*/ 12 h 25"/>
                <a:gd name="T26" fmla="*/ 51 w 51"/>
                <a:gd name="T27" fmla="*/ 25 h 25"/>
                <a:gd name="T28" fmla="*/ 39 w 51"/>
                <a:gd name="T29" fmla="*/ 25 h 25"/>
                <a:gd name="T30" fmla="*/ 39 w 51"/>
                <a:gd name="T31" fmla="*/ 25 h 25"/>
                <a:gd name="T32" fmla="*/ 39 w 51"/>
                <a:gd name="T33" fmla="*/ 25 h 25"/>
                <a:gd name="T34" fmla="*/ 26 w 51"/>
                <a:gd name="T35" fmla="*/ 25 h 25"/>
                <a:gd name="T36" fmla="*/ 26 w 51"/>
                <a:gd name="T37" fmla="*/ 25 h 25"/>
                <a:gd name="T38" fmla="*/ 26 w 51"/>
                <a:gd name="T39" fmla="*/ 25 h 25"/>
                <a:gd name="T40" fmla="*/ 13 w 51"/>
                <a:gd name="T41" fmla="*/ 25 h 25"/>
                <a:gd name="T42" fmla="*/ 13 w 51"/>
                <a:gd name="T43" fmla="*/ 25 h 25"/>
                <a:gd name="T44" fmla="*/ 13 w 51"/>
                <a:gd name="T45" fmla="*/ 25 h 25"/>
                <a:gd name="T46" fmla="*/ 0 w 51"/>
                <a:gd name="T47" fmla="*/ 25 h 25"/>
                <a:gd name="T48" fmla="*/ 0 w 51"/>
                <a:gd name="T49" fmla="*/ 25 h 25"/>
                <a:gd name="T50" fmla="*/ 0 w 51"/>
                <a:gd name="T51" fmla="*/ 25 h 25"/>
                <a:gd name="T52" fmla="*/ 0 w 51"/>
                <a:gd name="T53" fmla="*/ 25 h 25"/>
                <a:gd name="T54" fmla="*/ 0 w 51"/>
                <a:gd name="T55" fmla="*/ 12 h 25"/>
                <a:gd name="T56" fmla="*/ 0 w 51"/>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12"/>
                  </a:moveTo>
                  <a:lnTo>
                    <a:pt x="13" y="12"/>
                  </a:lnTo>
                  <a:lnTo>
                    <a:pt x="26" y="12"/>
                  </a:lnTo>
                  <a:lnTo>
                    <a:pt x="26" y="0"/>
                  </a:lnTo>
                  <a:lnTo>
                    <a:pt x="39" y="0"/>
                  </a:lnTo>
                  <a:lnTo>
                    <a:pt x="51" y="0"/>
                  </a:lnTo>
                  <a:lnTo>
                    <a:pt x="51" y="12"/>
                  </a:lnTo>
                  <a:lnTo>
                    <a:pt x="51" y="25"/>
                  </a:lnTo>
                  <a:lnTo>
                    <a:pt x="39" y="25"/>
                  </a:lnTo>
                  <a:lnTo>
                    <a:pt x="26" y="25"/>
                  </a:lnTo>
                  <a:lnTo>
                    <a:pt x="13" y="25"/>
                  </a:lnTo>
                  <a:lnTo>
                    <a:pt x="0" y="25"/>
                  </a:lnTo>
                  <a:lnTo>
                    <a:pt x="0" y="1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 name="Freeform 208"/>
            <p:cNvSpPr>
              <a:spLocks/>
            </p:cNvSpPr>
            <p:nvPr/>
          </p:nvSpPr>
          <p:spPr bwMode="auto">
            <a:xfrm>
              <a:off x="12708" y="9845"/>
              <a:ext cx="51" cy="25"/>
            </a:xfrm>
            <a:custGeom>
              <a:avLst/>
              <a:gdLst>
                <a:gd name="T0" fmla="*/ 0 w 51"/>
                <a:gd name="T1" fmla="*/ 12 h 25"/>
                <a:gd name="T2" fmla="*/ 13 w 51"/>
                <a:gd name="T3" fmla="*/ 12 h 25"/>
                <a:gd name="T4" fmla="*/ 13 w 51"/>
                <a:gd name="T5" fmla="*/ 12 h 25"/>
                <a:gd name="T6" fmla="*/ 26 w 51"/>
                <a:gd name="T7" fmla="*/ 12 h 25"/>
                <a:gd name="T8" fmla="*/ 26 w 51"/>
                <a:gd name="T9" fmla="*/ 0 h 25"/>
                <a:gd name="T10" fmla="*/ 39 w 51"/>
                <a:gd name="T11" fmla="*/ 0 h 25"/>
                <a:gd name="T12" fmla="*/ 39 w 51"/>
                <a:gd name="T13" fmla="*/ 0 h 25"/>
                <a:gd name="T14" fmla="*/ 51 w 51"/>
                <a:gd name="T15" fmla="*/ 0 h 25"/>
                <a:gd name="T16" fmla="*/ 51 w 51"/>
                <a:gd name="T17" fmla="*/ 0 h 25"/>
                <a:gd name="T18" fmla="*/ 51 w 51"/>
                <a:gd name="T19" fmla="*/ 0 h 25"/>
                <a:gd name="T20" fmla="*/ 51 w 51"/>
                <a:gd name="T21" fmla="*/ 12 h 25"/>
                <a:gd name="T22" fmla="*/ 51 w 51"/>
                <a:gd name="T23" fmla="*/ 12 h 25"/>
                <a:gd name="T24" fmla="*/ 51 w 51"/>
                <a:gd name="T25" fmla="*/ 12 h 25"/>
                <a:gd name="T26" fmla="*/ 51 w 51"/>
                <a:gd name="T27" fmla="*/ 25 h 25"/>
                <a:gd name="T28" fmla="*/ 39 w 51"/>
                <a:gd name="T29" fmla="*/ 25 h 25"/>
                <a:gd name="T30" fmla="*/ 39 w 51"/>
                <a:gd name="T31" fmla="*/ 25 h 25"/>
                <a:gd name="T32" fmla="*/ 39 w 51"/>
                <a:gd name="T33" fmla="*/ 25 h 25"/>
                <a:gd name="T34" fmla="*/ 26 w 51"/>
                <a:gd name="T35" fmla="*/ 25 h 25"/>
                <a:gd name="T36" fmla="*/ 26 w 51"/>
                <a:gd name="T37" fmla="*/ 25 h 25"/>
                <a:gd name="T38" fmla="*/ 26 w 51"/>
                <a:gd name="T39" fmla="*/ 25 h 25"/>
                <a:gd name="T40" fmla="*/ 26 w 51"/>
                <a:gd name="T41" fmla="*/ 25 h 25"/>
                <a:gd name="T42" fmla="*/ 13 w 51"/>
                <a:gd name="T43" fmla="*/ 25 h 25"/>
                <a:gd name="T44" fmla="*/ 13 w 51"/>
                <a:gd name="T45" fmla="*/ 25 h 25"/>
                <a:gd name="T46" fmla="*/ 13 w 51"/>
                <a:gd name="T47" fmla="*/ 25 h 25"/>
                <a:gd name="T48" fmla="*/ 0 w 51"/>
                <a:gd name="T49" fmla="*/ 25 h 25"/>
                <a:gd name="T50" fmla="*/ 0 w 51"/>
                <a:gd name="T51" fmla="*/ 25 h 25"/>
                <a:gd name="T52" fmla="*/ 0 w 51"/>
                <a:gd name="T53" fmla="*/ 25 h 25"/>
                <a:gd name="T54" fmla="*/ 0 w 51"/>
                <a:gd name="T55" fmla="*/ 12 h 25"/>
                <a:gd name="T56" fmla="*/ 0 w 51"/>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12"/>
                  </a:moveTo>
                  <a:lnTo>
                    <a:pt x="13" y="12"/>
                  </a:lnTo>
                  <a:lnTo>
                    <a:pt x="26" y="12"/>
                  </a:lnTo>
                  <a:lnTo>
                    <a:pt x="26" y="0"/>
                  </a:lnTo>
                  <a:lnTo>
                    <a:pt x="39" y="0"/>
                  </a:lnTo>
                  <a:lnTo>
                    <a:pt x="51" y="0"/>
                  </a:lnTo>
                  <a:lnTo>
                    <a:pt x="51" y="12"/>
                  </a:lnTo>
                  <a:lnTo>
                    <a:pt x="51" y="25"/>
                  </a:lnTo>
                  <a:lnTo>
                    <a:pt x="39" y="25"/>
                  </a:lnTo>
                  <a:lnTo>
                    <a:pt x="26" y="25"/>
                  </a:lnTo>
                  <a:lnTo>
                    <a:pt x="13" y="25"/>
                  </a:lnTo>
                  <a:lnTo>
                    <a:pt x="0" y="25"/>
                  </a:lnTo>
                  <a:lnTo>
                    <a:pt x="0" y="1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 name="Freeform 209"/>
            <p:cNvSpPr>
              <a:spLocks/>
            </p:cNvSpPr>
            <p:nvPr/>
          </p:nvSpPr>
          <p:spPr bwMode="auto">
            <a:xfrm>
              <a:off x="12721" y="9845"/>
              <a:ext cx="38" cy="25"/>
            </a:xfrm>
            <a:custGeom>
              <a:avLst/>
              <a:gdLst>
                <a:gd name="T0" fmla="*/ 0 w 38"/>
                <a:gd name="T1" fmla="*/ 12 h 25"/>
                <a:gd name="T2" fmla="*/ 0 w 38"/>
                <a:gd name="T3" fmla="*/ 12 h 25"/>
                <a:gd name="T4" fmla="*/ 13 w 38"/>
                <a:gd name="T5" fmla="*/ 12 h 25"/>
                <a:gd name="T6" fmla="*/ 13 w 38"/>
                <a:gd name="T7" fmla="*/ 0 h 25"/>
                <a:gd name="T8" fmla="*/ 13 w 38"/>
                <a:gd name="T9" fmla="*/ 0 h 25"/>
                <a:gd name="T10" fmla="*/ 26 w 38"/>
                <a:gd name="T11" fmla="*/ 0 h 25"/>
                <a:gd name="T12" fmla="*/ 26 w 38"/>
                <a:gd name="T13" fmla="*/ 0 h 25"/>
                <a:gd name="T14" fmla="*/ 38 w 38"/>
                <a:gd name="T15" fmla="*/ 0 h 25"/>
                <a:gd name="T16" fmla="*/ 38 w 38"/>
                <a:gd name="T17" fmla="*/ 0 h 25"/>
                <a:gd name="T18" fmla="*/ 38 w 38"/>
                <a:gd name="T19" fmla="*/ 0 h 25"/>
                <a:gd name="T20" fmla="*/ 38 w 38"/>
                <a:gd name="T21" fmla="*/ 12 h 25"/>
                <a:gd name="T22" fmla="*/ 38 w 38"/>
                <a:gd name="T23" fmla="*/ 12 h 25"/>
                <a:gd name="T24" fmla="*/ 38 w 38"/>
                <a:gd name="T25" fmla="*/ 12 h 25"/>
                <a:gd name="T26" fmla="*/ 38 w 38"/>
                <a:gd name="T27" fmla="*/ 25 h 25"/>
                <a:gd name="T28" fmla="*/ 26 w 38"/>
                <a:gd name="T29" fmla="*/ 25 h 25"/>
                <a:gd name="T30" fmla="*/ 26 w 38"/>
                <a:gd name="T31" fmla="*/ 25 h 25"/>
                <a:gd name="T32" fmla="*/ 26 w 38"/>
                <a:gd name="T33" fmla="*/ 25 h 25"/>
                <a:gd name="T34" fmla="*/ 13 w 38"/>
                <a:gd name="T35" fmla="*/ 25 h 25"/>
                <a:gd name="T36" fmla="*/ 13 w 38"/>
                <a:gd name="T37" fmla="*/ 25 h 25"/>
                <a:gd name="T38" fmla="*/ 13 w 38"/>
                <a:gd name="T39" fmla="*/ 25 h 25"/>
                <a:gd name="T40" fmla="*/ 13 w 38"/>
                <a:gd name="T41" fmla="*/ 25 h 25"/>
                <a:gd name="T42" fmla="*/ 0 w 38"/>
                <a:gd name="T43" fmla="*/ 25 h 25"/>
                <a:gd name="T44" fmla="*/ 0 w 38"/>
                <a:gd name="T45" fmla="*/ 25 h 25"/>
                <a:gd name="T46" fmla="*/ 0 w 38"/>
                <a:gd name="T47" fmla="*/ 25 h 25"/>
                <a:gd name="T48" fmla="*/ 0 w 38"/>
                <a:gd name="T49" fmla="*/ 25 h 25"/>
                <a:gd name="T50" fmla="*/ 0 w 38"/>
                <a:gd name="T51" fmla="*/ 25 h 25"/>
                <a:gd name="T52" fmla="*/ 0 w 38"/>
                <a:gd name="T53" fmla="*/ 25 h 25"/>
                <a:gd name="T54" fmla="*/ 0 w 38"/>
                <a:gd name="T55" fmla="*/ 12 h 25"/>
                <a:gd name="T56" fmla="*/ 0 w 38"/>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12"/>
                  </a:moveTo>
                  <a:lnTo>
                    <a:pt x="0" y="12"/>
                  </a:lnTo>
                  <a:lnTo>
                    <a:pt x="13" y="12"/>
                  </a:lnTo>
                  <a:lnTo>
                    <a:pt x="13" y="0"/>
                  </a:lnTo>
                  <a:lnTo>
                    <a:pt x="26" y="0"/>
                  </a:lnTo>
                  <a:lnTo>
                    <a:pt x="38" y="0"/>
                  </a:lnTo>
                  <a:lnTo>
                    <a:pt x="38" y="12"/>
                  </a:lnTo>
                  <a:lnTo>
                    <a:pt x="38" y="25"/>
                  </a:lnTo>
                  <a:lnTo>
                    <a:pt x="26" y="25"/>
                  </a:lnTo>
                  <a:lnTo>
                    <a:pt x="13" y="25"/>
                  </a:lnTo>
                  <a:lnTo>
                    <a:pt x="0" y="25"/>
                  </a:lnTo>
                  <a:lnTo>
                    <a:pt x="0" y="1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2" name="Freeform 210"/>
            <p:cNvSpPr>
              <a:spLocks/>
            </p:cNvSpPr>
            <p:nvPr/>
          </p:nvSpPr>
          <p:spPr bwMode="auto">
            <a:xfrm>
              <a:off x="12721" y="9845"/>
              <a:ext cx="38" cy="25"/>
            </a:xfrm>
            <a:custGeom>
              <a:avLst/>
              <a:gdLst>
                <a:gd name="T0" fmla="*/ 0 w 38"/>
                <a:gd name="T1" fmla="*/ 12 h 25"/>
                <a:gd name="T2" fmla="*/ 0 w 38"/>
                <a:gd name="T3" fmla="*/ 12 h 25"/>
                <a:gd name="T4" fmla="*/ 13 w 38"/>
                <a:gd name="T5" fmla="*/ 12 h 25"/>
                <a:gd name="T6" fmla="*/ 13 w 38"/>
                <a:gd name="T7" fmla="*/ 0 h 25"/>
                <a:gd name="T8" fmla="*/ 26 w 38"/>
                <a:gd name="T9" fmla="*/ 0 h 25"/>
                <a:gd name="T10" fmla="*/ 26 w 38"/>
                <a:gd name="T11" fmla="*/ 0 h 25"/>
                <a:gd name="T12" fmla="*/ 26 w 38"/>
                <a:gd name="T13" fmla="*/ 0 h 25"/>
                <a:gd name="T14" fmla="*/ 38 w 38"/>
                <a:gd name="T15" fmla="*/ 0 h 25"/>
                <a:gd name="T16" fmla="*/ 38 w 38"/>
                <a:gd name="T17" fmla="*/ 0 h 25"/>
                <a:gd name="T18" fmla="*/ 38 w 38"/>
                <a:gd name="T19" fmla="*/ 0 h 25"/>
                <a:gd name="T20" fmla="*/ 38 w 38"/>
                <a:gd name="T21" fmla="*/ 12 h 25"/>
                <a:gd name="T22" fmla="*/ 38 w 38"/>
                <a:gd name="T23" fmla="*/ 12 h 25"/>
                <a:gd name="T24" fmla="*/ 38 w 38"/>
                <a:gd name="T25" fmla="*/ 12 h 25"/>
                <a:gd name="T26" fmla="*/ 38 w 38"/>
                <a:gd name="T27" fmla="*/ 25 h 25"/>
                <a:gd name="T28" fmla="*/ 26 w 38"/>
                <a:gd name="T29" fmla="*/ 25 h 25"/>
                <a:gd name="T30" fmla="*/ 26 w 38"/>
                <a:gd name="T31" fmla="*/ 25 h 25"/>
                <a:gd name="T32" fmla="*/ 26 w 38"/>
                <a:gd name="T33" fmla="*/ 25 h 25"/>
                <a:gd name="T34" fmla="*/ 13 w 38"/>
                <a:gd name="T35" fmla="*/ 25 h 25"/>
                <a:gd name="T36" fmla="*/ 13 w 38"/>
                <a:gd name="T37" fmla="*/ 25 h 25"/>
                <a:gd name="T38" fmla="*/ 13 w 38"/>
                <a:gd name="T39" fmla="*/ 25 h 25"/>
                <a:gd name="T40" fmla="*/ 0 w 38"/>
                <a:gd name="T41" fmla="*/ 25 h 25"/>
                <a:gd name="T42" fmla="*/ 0 w 38"/>
                <a:gd name="T43" fmla="*/ 25 h 25"/>
                <a:gd name="T44" fmla="*/ 0 w 38"/>
                <a:gd name="T45" fmla="*/ 12 h 25"/>
                <a:gd name="T46" fmla="*/ 0 w 38"/>
                <a:gd name="T47" fmla="*/ 12 h 25"/>
                <a:gd name="T48" fmla="*/ 0 w 38"/>
                <a:gd name="T49" fmla="*/ 12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5">
                  <a:moveTo>
                    <a:pt x="0" y="12"/>
                  </a:moveTo>
                  <a:lnTo>
                    <a:pt x="0" y="12"/>
                  </a:lnTo>
                  <a:lnTo>
                    <a:pt x="13" y="12"/>
                  </a:lnTo>
                  <a:lnTo>
                    <a:pt x="13" y="0"/>
                  </a:lnTo>
                  <a:lnTo>
                    <a:pt x="26" y="0"/>
                  </a:lnTo>
                  <a:lnTo>
                    <a:pt x="38" y="0"/>
                  </a:lnTo>
                  <a:lnTo>
                    <a:pt x="38" y="12"/>
                  </a:lnTo>
                  <a:lnTo>
                    <a:pt x="38" y="25"/>
                  </a:lnTo>
                  <a:lnTo>
                    <a:pt x="26" y="25"/>
                  </a:lnTo>
                  <a:lnTo>
                    <a:pt x="13" y="25"/>
                  </a:lnTo>
                  <a:lnTo>
                    <a:pt x="0" y="25"/>
                  </a:lnTo>
                  <a:lnTo>
                    <a:pt x="0" y="1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3" name="Freeform 211"/>
            <p:cNvSpPr>
              <a:spLocks/>
            </p:cNvSpPr>
            <p:nvPr/>
          </p:nvSpPr>
          <p:spPr bwMode="auto">
            <a:xfrm>
              <a:off x="12721" y="9845"/>
              <a:ext cx="38" cy="25"/>
            </a:xfrm>
            <a:custGeom>
              <a:avLst/>
              <a:gdLst>
                <a:gd name="T0" fmla="*/ 0 w 38"/>
                <a:gd name="T1" fmla="*/ 12 h 25"/>
                <a:gd name="T2" fmla="*/ 38 w 38"/>
                <a:gd name="T3" fmla="*/ 0 h 25"/>
                <a:gd name="T4" fmla="*/ 38 w 38"/>
                <a:gd name="T5" fmla="*/ 25 h 25"/>
                <a:gd name="T6" fmla="*/ 26 w 38"/>
                <a:gd name="T7" fmla="*/ 25 h 25"/>
                <a:gd name="T8" fmla="*/ 0 w 38"/>
                <a:gd name="T9" fmla="*/ 25 h 25"/>
                <a:gd name="T10" fmla="*/ 0 w 38"/>
                <a:gd name="T11" fmla="*/ 1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5">
                  <a:moveTo>
                    <a:pt x="0" y="12"/>
                  </a:moveTo>
                  <a:lnTo>
                    <a:pt x="38" y="0"/>
                  </a:lnTo>
                  <a:lnTo>
                    <a:pt x="38" y="25"/>
                  </a:lnTo>
                  <a:lnTo>
                    <a:pt x="26" y="25"/>
                  </a:lnTo>
                  <a:lnTo>
                    <a:pt x="0" y="2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4" name="Freeform 212"/>
            <p:cNvSpPr>
              <a:spLocks/>
            </p:cNvSpPr>
            <p:nvPr/>
          </p:nvSpPr>
          <p:spPr bwMode="auto">
            <a:xfrm>
              <a:off x="12683" y="9578"/>
              <a:ext cx="51" cy="25"/>
            </a:xfrm>
            <a:custGeom>
              <a:avLst/>
              <a:gdLst>
                <a:gd name="T0" fmla="*/ 0 w 51"/>
                <a:gd name="T1" fmla="*/ 0 h 25"/>
                <a:gd name="T2" fmla="*/ 0 w 51"/>
                <a:gd name="T3" fmla="*/ 25 h 25"/>
                <a:gd name="T4" fmla="*/ 13 w 51"/>
                <a:gd name="T5" fmla="*/ 25 h 25"/>
                <a:gd name="T6" fmla="*/ 51 w 51"/>
                <a:gd name="T7" fmla="*/ 25 h 25"/>
                <a:gd name="T8" fmla="*/ 51 w 51"/>
                <a:gd name="T9" fmla="*/ 0 h 25"/>
                <a:gd name="T10" fmla="*/ 0 w 5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5">
                  <a:moveTo>
                    <a:pt x="0" y="0"/>
                  </a:moveTo>
                  <a:lnTo>
                    <a:pt x="0" y="25"/>
                  </a:lnTo>
                  <a:lnTo>
                    <a:pt x="13" y="25"/>
                  </a:lnTo>
                  <a:lnTo>
                    <a:pt x="51" y="25"/>
                  </a:lnTo>
                  <a:lnTo>
                    <a:pt x="51"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 name="Freeform 213"/>
            <p:cNvSpPr>
              <a:spLocks/>
            </p:cNvSpPr>
            <p:nvPr/>
          </p:nvSpPr>
          <p:spPr bwMode="auto">
            <a:xfrm>
              <a:off x="12683" y="9578"/>
              <a:ext cx="51" cy="25"/>
            </a:xfrm>
            <a:custGeom>
              <a:avLst/>
              <a:gdLst>
                <a:gd name="T0" fmla="*/ 0 w 51"/>
                <a:gd name="T1" fmla="*/ 0 h 25"/>
                <a:gd name="T2" fmla="*/ 0 w 51"/>
                <a:gd name="T3" fmla="*/ 12 h 25"/>
                <a:gd name="T4" fmla="*/ 0 w 51"/>
                <a:gd name="T5" fmla="*/ 12 h 25"/>
                <a:gd name="T6" fmla="*/ 0 w 51"/>
                <a:gd name="T7" fmla="*/ 12 h 25"/>
                <a:gd name="T8" fmla="*/ 0 w 51"/>
                <a:gd name="T9" fmla="*/ 25 h 25"/>
                <a:gd name="T10" fmla="*/ 0 w 51"/>
                <a:gd name="T11" fmla="*/ 25 h 25"/>
                <a:gd name="T12" fmla="*/ 13 w 51"/>
                <a:gd name="T13" fmla="*/ 25 h 25"/>
                <a:gd name="T14" fmla="*/ 13 w 51"/>
                <a:gd name="T15" fmla="*/ 25 h 25"/>
                <a:gd name="T16" fmla="*/ 13 w 51"/>
                <a:gd name="T17" fmla="*/ 25 h 25"/>
                <a:gd name="T18" fmla="*/ 25 w 51"/>
                <a:gd name="T19" fmla="*/ 25 h 25"/>
                <a:gd name="T20" fmla="*/ 25 w 51"/>
                <a:gd name="T21" fmla="*/ 25 h 25"/>
                <a:gd name="T22" fmla="*/ 25 w 51"/>
                <a:gd name="T23" fmla="*/ 25 h 25"/>
                <a:gd name="T24" fmla="*/ 38 w 51"/>
                <a:gd name="T25" fmla="*/ 25 h 25"/>
                <a:gd name="T26" fmla="*/ 38 w 51"/>
                <a:gd name="T27" fmla="*/ 25 h 25"/>
                <a:gd name="T28" fmla="*/ 51 w 51"/>
                <a:gd name="T29" fmla="*/ 25 h 25"/>
                <a:gd name="T30" fmla="*/ 51 w 51"/>
                <a:gd name="T31" fmla="*/ 25 h 25"/>
                <a:gd name="T32" fmla="*/ 51 w 51"/>
                <a:gd name="T33" fmla="*/ 25 h 25"/>
                <a:gd name="T34" fmla="*/ 51 w 51"/>
                <a:gd name="T35" fmla="*/ 12 h 25"/>
                <a:gd name="T36" fmla="*/ 51 w 51"/>
                <a:gd name="T37" fmla="*/ 12 h 25"/>
                <a:gd name="T38" fmla="*/ 51 w 51"/>
                <a:gd name="T39" fmla="*/ 0 h 25"/>
                <a:gd name="T40" fmla="*/ 51 w 51"/>
                <a:gd name="T41" fmla="*/ 0 h 25"/>
                <a:gd name="T42" fmla="*/ 51 w 51"/>
                <a:gd name="T43" fmla="*/ 0 h 25"/>
                <a:gd name="T44" fmla="*/ 38 w 51"/>
                <a:gd name="T45" fmla="*/ 0 h 25"/>
                <a:gd name="T46" fmla="*/ 38 w 51"/>
                <a:gd name="T47" fmla="*/ 0 h 25"/>
                <a:gd name="T48" fmla="*/ 25 w 51"/>
                <a:gd name="T49" fmla="*/ 0 h 25"/>
                <a:gd name="T50" fmla="*/ 25 w 51"/>
                <a:gd name="T51" fmla="*/ 0 h 25"/>
                <a:gd name="T52" fmla="*/ 13 w 51"/>
                <a:gd name="T53" fmla="*/ 0 h 25"/>
                <a:gd name="T54" fmla="*/ 13 w 51"/>
                <a:gd name="T55" fmla="*/ 0 h 25"/>
                <a:gd name="T56" fmla="*/ 0 w 51"/>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0"/>
                  </a:moveTo>
                  <a:lnTo>
                    <a:pt x="0" y="12"/>
                  </a:lnTo>
                  <a:lnTo>
                    <a:pt x="0" y="25"/>
                  </a:lnTo>
                  <a:lnTo>
                    <a:pt x="13" y="25"/>
                  </a:lnTo>
                  <a:lnTo>
                    <a:pt x="25" y="25"/>
                  </a:lnTo>
                  <a:lnTo>
                    <a:pt x="38" y="25"/>
                  </a:lnTo>
                  <a:lnTo>
                    <a:pt x="51" y="25"/>
                  </a:lnTo>
                  <a:lnTo>
                    <a:pt x="51" y="12"/>
                  </a:lnTo>
                  <a:lnTo>
                    <a:pt x="51" y="0"/>
                  </a:lnTo>
                  <a:lnTo>
                    <a:pt x="38" y="0"/>
                  </a:lnTo>
                  <a:lnTo>
                    <a:pt x="25" y="0"/>
                  </a:lnTo>
                  <a:lnTo>
                    <a:pt x="13"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6" name="Freeform 214"/>
            <p:cNvSpPr>
              <a:spLocks/>
            </p:cNvSpPr>
            <p:nvPr/>
          </p:nvSpPr>
          <p:spPr bwMode="auto">
            <a:xfrm>
              <a:off x="12683" y="9578"/>
              <a:ext cx="51" cy="25"/>
            </a:xfrm>
            <a:custGeom>
              <a:avLst/>
              <a:gdLst>
                <a:gd name="T0" fmla="*/ 0 w 51"/>
                <a:gd name="T1" fmla="*/ 0 h 25"/>
                <a:gd name="T2" fmla="*/ 0 w 51"/>
                <a:gd name="T3" fmla="*/ 12 h 25"/>
                <a:gd name="T4" fmla="*/ 0 w 51"/>
                <a:gd name="T5" fmla="*/ 12 h 25"/>
                <a:gd name="T6" fmla="*/ 0 w 51"/>
                <a:gd name="T7" fmla="*/ 12 h 25"/>
                <a:gd name="T8" fmla="*/ 0 w 51"/>
                <a:gd name="T9" fmla="*/ 25 h 25"/>
                <a:gd name="T10" fmla="*/ 13 w 51"/>
                <a:gd name="T11" fmla="*/ 25 h 25"/>
                <a:gd name="T12" fmla="*/ 13 w 51"/>
                <a:gd name="T13" fmla="*/ 25 h 25"/>
                <a:gd name="T14" fmla="*/ 13 w 51"/>
                <a:gd name="T15" fmla="*/ 25 h 25"/>
                <a:gd name="T16" fmla="*/ 13 w 51"/>
                <a:gd name="T17" fmla="*/ 25 h 25"/>
                <a:gd name="T18" fmla="*/ 25 w 51"/>
                <a:gd name="T19" fmla="*/ 25 h 25"/>
                <a:gd name="T20" fmla="*/ 25 w 51"/>
                <a:gd name="T21" fmla="*/ 25 h 25"/>
                <a:gd name="T22" fmla="*/ 38 w 51"/>
                <a:gd name="T23" fmla="*/ 25 h 25"/>
                <a:gd name="T24" fmla="*/ 38 w 51"/>
                <a:gd name="T25" fmla="*/ 25 h 25"/>
                <a:gd name="T26" fmla="*/ 38 w 51"/>
                <a:gd name="T27" fmla="*/ 25 h 25"/>
                <a:gd name="T28" fmla="*/ 51 w 51"/>
                <a:gd name="T29" fmla="*/ 25 h 25"/>
                <a:gd name="T30" fmla="*/ 51 w 51"/>
                <a:gd name="T31" fmla="*/ 25 h 25"/>
                <a:gd name="T32" fmla="*/ 51 w 51"/>
                <a:gd name="T33" fmla="*/ 25 h 25"/>
                <a:gd name="T34" fmla="*/ 51 w 51"/>
                <a:gd name="T35" fmla="*/ 12 h 25"/>
                <a:gd name="T36" fmla="*/ 51 w 51"/>
                <a:gd name="T37" fmla="*/ 12 h 25"/>
                <a:gd name="T38" fmla="*/ 51 w 51"/>
                <a:gd name="T39" fmla="*/ 0 h 25"/>
                <a:gd name="T40" fmla="*/ 51 w 51"/>
                <a:gd name="T41" fmla="*/ 0 h 25"/>
                <a:gd name="T42" fmla="*/ 51 w 51"/>
                <a:gd name="T43" fmla="*/ 0 h 25"/>
                <a:gd name="T44" fmla="*/ 38 w 51"/>
                <a:gd name="T45" fmla="*/ 0 h 25"/>
                <a:gd name="T46" fmla="*/ 38 w 51"/>
                <a:gd name="T47" fmla="*/ 0 h 25"/>
                <a:gd name="T48" fmla="*/ 25 w 51"/>
                <a:gd name="T49" fmla="*/ 0 h 25"/>
                <a:gd name="T50" fmla="*/ 25 w 51"/>
                <a:gd name="T51" fmla="*/ 0 h 25"/>
                <a:gd name="T52" fmla="*/ 13 w 51"/>
                <a:gd name="T53" fmla="*/ 0 h 25"/>
                <a:gd name="T54" fmla="*/ 13 w 51"/>
                <a:gd name="T55" fmla="*/ 0 h 25"/>
                <a:gd name="T56" fmla="*/ 0 w 51"/>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0"/>
                  </a:moveTo>
                  <a:lnTo>
                    <a:pt x="0" y="12"/>
                  </a:lnTo>
                  <a:lnTo>
                    <a:pt x="0" y="25"/>
                  </a:lnTo>
                  <a:lnTo>
                    <a:pt x="13" y="25"/>
                  </a:lnTo>
                  <a:lnTo>
                    <a:pt x="25" y="25"/>
                  </a:lnTo>
                  <a:lnTo>
                    <a:pt x="38" y="25"/>
                  </a:lnTo>
                  <a:lnTo>
                    <a:pt x="51" y="25"/>
                  </a:lnTo>
                  <a:lnTo>
                    <a:pt x="51" y="12"/>
                  </a:lnTo>
                  <a:lnTo>
                    <a:pt x="51" y="0"/>
                  </a:lnTo>
                  <a:lnTo>
                    <a:pt x="38" y="0"/>
                  </a:lnTo>
                  <a:lnTo>
                    <a:pt x="25" y="0"/>
                  </a:lnTo>
                  <a:lnTo>
                    <a:pt x="13"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7" name="Freeform 215"/>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0 w 38"/>
                <a:gd name="T13" fmla="*/ 25 h 25"/>
                <a:gd name="T14" fmla="*/ 0 w 38"/>
                <a:gd name="T15" fmla="*/ 25 h 25"/>
                <a:gd name="T16" fmla="*/ 12 w 38"/>
                <a:gd name="T17" fmla="*/ 25 h 25"/>
                <a:gd name="T18" fmla="*/ 12 w 38"/>
                <a:gd name="T19" fmla="*/ 25 h 25"/>
                <a:gd name="T20" fmla="*/ 12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12 w 38"/>
                <a:gd name="T49" fmla="*/ 0 h 25"/>
                <a:gd name="T50" fmla="*/ 12 w 38"/>
                <a:gd name="T51" fmla="*/ 0 h 25"/>
                <a:gd name="T52" fmla="*/ 12 w 38"/>
                <a:gd name="T53" fmla="*/ 0 h 25"/>
                <a:gd name="T54" fmla="*/ 0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8" name="Freeform 216"/>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0 w 38"/>
                <a:gd name="T13" fmla="*/ 25 h 25"/>
                <a:gd name="T14" fmla="*/ 12 w 38"/>
                <a:gd name="T15" fmla="*/ 25 h 25"/>
                <a:gd name="T16" fmla="*/ 12 w 38"/>
                <a:gd name="T17" fmla="*/ 25 h 25"/>
                <a:gd name="T18" fmla="*/ 12 w 38"/>
                <a:gd name="T19" fmla="*/ 25 h 25"/>
                <a:gd name="T20" fmla="*/ 12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0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9" name="Freeform 217"/>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12 w 38"/>
                <a:gd name="T13" fmla="*/ 25 h 25"/>
                <a:gd name="T14" fmla="*/ 12 w 38"/>
                <a:gd name="T15" fmla="*/ 25 h 25"/>
                <a:gd name="T16" fmla="*/ 12 w 38"/>
                <a:gd name="T17" fmla="*/ 25 h 25"/>
                <a:gd name="T18" fmla="*/ 12 w 38"/>
                <a:gd name="T19" fmla="*/ 25 h 25"/>
                <a:gd name="T20" fmla="*/ 25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12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 name="Freeform 218"/>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12 w 38"/>
                <a:gd name="T11" fmla="*/ 25 h 25"/>
                <a:gd name="T12" fmla="*/ 12 w 38"/>
                <a:gd name="T13" fmla="*/ 25 h 25"/>
                <a:gd name="T14" fmla="*/ 12 w 38"/>
                <a:gd name="T15" fmla="*/ 25 h 25"/>
                <a:gd name="T16" fmla="*/ 12 w 38"/>
                <a:gd name="T17" fmla="*/ 25 h 25"/>
                <a:gd name="T18" fmla="*/ 25 w 38"/>
                <a:gd name="T19" fmla="*/ 25 h 25"/>
                <a:gd name="T20" fmla="*/ 25 w 38"/>
                <a:gd name="T21" fmla="*/ 25 h 25"/>
                <a:gd name="T22" fmla="*/ 25 w 38"/>
                <a:gd name="T23" fmla="*/ 25 h 25"/>
                <a:gd name="T24" fmla="*/ 25 w 38"/>
                <a:gd name="T25" fmla="*/ 25 h 25"/>
                <a:gd name="T26" fmla="*/ 38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12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1" name="Freeform 219"/>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0 w 26"/>
                <a:gd name="T13" fmla="*/ 25 h 25"/>
                <a:gd name="T14" fmla="*/ 0 w 26"/>
                <a:gd name="T15" fmla="*/ 25 h 25"/>
                <a:gd name="T16" fmla="*/ 0 w 26"/>
                <a:gd name="T17" fmla="*/ 25 h 25"/>
                <a:gd name="T18" fmla="*/ 13 w 26"/>
                <a:gd name="T19" fmla="*/ 25 h 25"/>
                <a:gd name="T20" fmla="*/ 13 w 26"/>
                <a:gd name="T21" fmla="*/ 25 h 25"/>
                <a:gd name="T22" fmla="*/ 13 w 26"/>
                <a:gd name="T23" fmla="*/ 25 h 25"/>
                <a:gd name="T24" fmla="*/ 13 w 26"/>
                <a:gd name="T25" fmla="*/ 25 h 25"/>
                <a:gd name="T26" fmla="*/ 26 w 26"/>
                <a:gd name="T27" fmla="*/ 25 h 25"/>
                <a:gd name="T28" fmla="*/ 26 w 26"/>
                <a:gd name="T29" fmla="*/ 25 h 25"/>
                <a:gd name="T30" fmla="*/ 26 w 26"/>
                <a:gd name="T31" fmla="*/ 25 h 25"/>
                <a:gd name="T32" fmla="*/ 26 w 26"/>
                <a:gd name="T33" fmla="*/ 25 h 25"/>
                <a:gd name="T34" fmla="*/ 26 w 26"/>
                <a:gd name="T35" fmla="*/ 12 h 25"/>
                <a:gd name="T36" fmla="*/ 26 w 26"/>
                <a:gd name="T37" fmla="*/ 12 h 25"/>
                <a:gd name="T38" fmla="*/ 26 w 26"/>
                <a:gd name="T39" fmla="*/ 0 h 25"/>
                <a:gd name="T40" fmla="*/ 26 w 26"/>
                <a:gd name="T41" fmla="*/ 0 h 25"/>
                <a:gd name="T42" fmla="*/ 26 w 26"/>
                <a:gd name="T43" fmla="*/ 0 h 25"/>
                <a:gd name="T44" fmla="*/ 13 w 26"/>
                <a:gd name="T45" fmla="*/ 0 h 25"/>
                <a:gd name="T46" fmla="*/ 13 w 26"/>
                <a:gd name="T47" fmla="*/ 0 h 25"/>
                <a:gd name="T48" fmla="*/ 13 w 26"/>
                <a:gd name="T49" fmla="*/ 0 h 25"/>
                <a:gd name="T50" fmla="*/ 13 w 26"/>
                <a:gd name="T51" fmla="*/ 0 h 25"/>
                <a:gd name="T52" fmla="*/ 0 w 26"/>
                <a:gd name="T53" fmla="*/ 0 h 25"/>
                <a:gd name="T54" fmla="*/ 0 w 26"/>
                <a:gd name="T55" fmla="*/ 0 h 25"/>
                <a:gd name="T56" fmla="*/ 0 w 26"/>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2" name="Freeform 220"/>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0 w 26"/>
                <a:gd name="T13" fmla="*/ 25 h 25"/>
                <a:gd name="T14" fmla="*/ 0 w 26"/>
                <a:gd name="T15" fmla="*/ 25 h 25"/>
                <a:gd name="T16" fmla="*/ 13 w 26"/>
                <a:gd name="T17" fmla="*/ 25 h 25"/>
                <a:gd name="T18" fmla="*/ 13 w 26"/>
                <a:gd name="T19" fmla="*/ 25 h 25"/>
                <a:gd name="T20" fmla="*/ 13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26 w 26"/>
                <a:gd name="T37" fmla="*/ 0 h 25"/>
                <a:gd name="T38" fmla="*/ 13 w 26"/>
                <a:gd name="T39" fmla="*/ 0 h 25"/>
                <a:gd name="T40" fmla="*/ 13 w 26"/>
                <a:gd name="T41" fmla="*/ 0 h 25"/>
                <a:gd name="T42" fmla="*/ 13 w 26"/>
                <a:gd name="T43" fmla="*/ 0 h 25"/>
                <a:gd name="T44" fmla="*/ 0 w 26"/>
                <a:gd name="T45" fmla="*/ 0 h 25"/>
                <a:gd name="T46" fmla="*/ 0 w 26"/>
                <a:gd name="T47" fmla="*/ 0 h 25"/>
                <a:gd name="T48" fmla="*/ 0 w 26"/>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3" name="Freeform 221"/>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13 w 26"/>
                <a:gd name="T13" fmla="*/ 25 h 25"/>
                <a:gd name="T14" fmla="*/ 13 w 26"/>
                <a:gd name="T15" fmla="*/ 25 h 25"/>
                <a:gd name="T16" fmla="*/ 13 w 26"/>
                <a:gd name="T17" fmla="*/ 25 h 25"/>
                <a:gd name="T18" fmla="*/ 13 w 26"/>
                <a:gd name="T19" fmla="*/ 25 h 25"/>
                <a:gd name="T20" fmla="*/ 26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26 w 26"/>
                <a:gd name="T37" fmla="*/ 0 h 25"/>
                <a:gd name="T38" fmla="*/ 13 w 26"/>
                <a:gd name="T39" fmla="*/ 0 h 25"/>
                <a:gd name="T40" fmla="*/ 13 w 26"/>
                <a:gd name="T41" fmla="*/ 0 h 25"/>
                <a:gd name="T42" fmla="*/ 13 w 26"/>
                <a:gd name="T43" fmla="*/ 0 h 25"/>
                <a:gd name="T44" fmla="*/ 13 w 26"/>
                <a:gd name="T45" fmla="*/ 0 h 25"/>
                <a:gd name="T46" fmla="*/ 0 w 26"/>
                <a:gd name="T47" fmla="*/ 0 h 25"/>
                <a:gd name="T48" fmla="*/ 0 w 26"/>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4" name="Freeform 222"/>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13 w 26"/>
                <a:gd name="T11" fmla="*/ 25 h 25"/>
                <a:gd name="T12" fmla="*/ 13 w 26"/>
                <a:gd name="T13" fmla="*/ 25 h 25"/>
                <a:gd name="T14" fmla="*/ 13 w 26"/>
                <a:gd name="T15" fmla="*/ 25 h 25"/>
                <a:gd name="T16" fmla="*/ 13 w 26"/>
                <a:gd name="T17" fmla="*/ 25 h 25"/>
                <a:gd name="T18" fmla="*/ 13 w 26"/>
                <a:gd name="T19" fmla="*/ 25 h 25"/>
                <a:gd name="T20" fmla="*/ 26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13 w 26"/>
                <a:gd name="T37" fmla="*/ 0 h 25"/>
                <a:gd name="T38" fmla="*/ 13 w 26"/>
                <a:gd name="T39" fmla="*/ 0 h 25"/>
                <a:gd name="T40" fmla="*/ 0 w 26"/>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 name="Freeform 223"/>
            <p:cNvSpPr>
              <a:spLocks/>
            </p:cNvSpPr>
            <p:nvPr/>
          </p:nvSpPr>
          <p:spPr bwMode="auto">
            <a:xfrm>
              <a:off x="12721" y="9578"/>
              <a:ext cx="13" cy="25"/>
            </a:xfrm>
            <a:custGeom>
              <a:avLst/>
              <a:gdLst>
                <a:gd name="T0" fmla="*/ 0 w 13"/>
                <a:gd name="T1" fmla="*/ 0 h 25"/>
                <a:gd name="T2" fmla="*/ 0 w 13"/>
                <a:gd name="T3" fmla="*/ 25 h 25"/>
                <a:gd name="T4" fmla="*/ 0 w 13"/>
                <a:gd name="T5" fmla="*/ 25 h 25"/>
                <a:gd name="T6" fmla="*/ 13 w 13"/>
                <a:gd name="T7" fmla="*/ 25 h 25"/>
                <a:gd name="T8" fmla="*/ 13 w 13"/>
                <a:gd name="T9" fmla="*/ 0 h 25"/>
                <a:gd name="T10" fmla="*/ 0 w 1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5">
                  <a:moveTo>
                    <a:pt x="0" y="0"/>
                  </a:moveTo>
                  <a:lnTo>
                    <a:pt x="0" y="25"/>
                  </a:lnTo>
                  <a:lnTo>
                    <a:pt x="13" y="25"/>
                  </a:lnTo>
                  <a:lnTo>
                    <a:pt x="13"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 name="Freeform 224"/>
            <p:cNvSpPr>
              <a:spLocks/>
            </p:cNvSpPr>
            <p:nvPr/>
          </p:nvSpPr>
          <p:spPr bwMode="auto">
            <a:xfrm>
              <a:off x="12721" y="9603"/>
              <a:ext cx="38" cy="229"/>
            </a:xfrm>
            <a:custGeom>
              <a:avLst/>
              <a:gdLst>
                <a:gd name="T0" fmla="*/ 0 w 38"/>
                <a:gd name="T1" fmla="*/ 0 h 229"/>
                <a:gd name="T2" fmla="*/ 13 w 38"/>
                <a:gd name="T3" fmla="*/ 0 h 229"/>
                <a:gd name="T4" fmla="*/ 13 w 38"/>
                <a:gd name="T5" fmla="*/ 0 h 229"/>
                <a:gd name="T6" fmla="*/ 26 w 38"/>
                <a:gd name="T7" fmla="*/ 64 h 229"/>
                <a:gd name="T8" fmla="*/ 38 w 38"/>
                <a:gd name="T9" fmla="*/ 115 h 229"/>
                <a:gd name="T10" fmla="*/ 38 w 38"/>
                <a:gd name="T11" fmla="*/ 178 h 229"/>
                <a:gd name="T12" fmla="*/ 38 w 38"/>
                <a:gd name="T13" fmla="*/ 229 h 229"/>
                <a:gd name="T14" fmla="*/ 26 w 38"/>
                <a:gd name="T15" fmla="*/ 229 h 229"/>
                <a:gd name="T16" fmla="*/ 26 w 38"/>
                <a:gd name="T17" fmla="*/ 178 h 229"/>
                <a:gd name="T18" fmla="*/ 13 w 38"/>
                <a:gd name="T19" fmla="*/ 115 h 229"/>
                <a:gd name="T20" fmla="*/ 13 w 38"/>
                <a:gd name="T21" fmla="*/ 64 h 229"/>
                <a:gd name="T22" fmla="*/ 0 w 38"/>
                <a:gd name="T23" fmla="*/ 0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29">
                  <a:moveTo>
                    <a:pt x="0" y="0"/>
                  </a:moveTo>
                  <a:lnTo>
                    <a:pt x="13" y="0"/>
                  </a:lnTo>
                  <a:lnTo>
                    <a:pt x="26" y="64"/>
                  </a:lnTo>
                  <a:lnTo>
                    <a:pt x="38" y="115"/>
                  </a:lnTo>
                  <a:lnTo>
                    <a:pt x="38" y="178"/>
                  </a:lnTo>
                  <a:lnTo>
                    <a:pt x="38" y="229"/>
                  </a:lnTo>
                  <a:lnTo>
                    <a:pt x="26" y="229"/>
                  </a:lnTo>
                  <a:lnTo>
                    <a:pt x="26" y="178"/>
                  </a:lnTo>
                  <a:lnTo>
                    <a:pt x="13" y="115"/>
                  </a:lnTo>
                  <a:lnTo>
                    <a:pt x="13" y="64"/>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7" name="Freeform 225"/>
            <p:cNvSpPr>
              <a:spLocks/>
            </p:cNvSpPr>
            <p:nvPr/>
          </p:nvSpPr>
          <p:spPr bwMode="auto">
            <a:xfrm>
              <a:off x="12721" y="9603"/>
              <a:ext cx="38" cy="229"/>
            </a:xfrm>
            <a:custGeom>
              <a:avLst/>
              <a:gdLst>
                <a:gd name="T0" fmla="*/ 0 w 38"/>
                <a:gd name="T1" fmla="*/ 0 h 229"/>
                <a:gd name="T2" fmla="*/ 0 w 38"/>
                <a:gd name="T3" fmla="*/ 0 h 229"/>
                <a:gd name="T4" fmla="*/ 0 w 38"/>
                <a:gd name="T5" fmla="*/ 0 h 229"/>
                <a:gd name="T6" fmla="*/ 0 w 38"/>
                <a:gd name="T7" fmla="*/ 0 h 229"/>
                <a:gd name="T8" fmla="*/ 0 w 38"/>
                <a:gd name="T9" fmla="*/ 0 h 229"/>
                <a:gd name="T10" fmla="*/ 13 w 38"/>
                <a:gd name="T11" fmla="*/ 0 h 229"/>
                <a:gd name="T12" fmla="*/ 13 w 38"/>
                <a:gd name="T13" fmla="*/ 0 h 229"/>
                <a:gd name="T14" fmla="*/ 13 w 38"/>
                <a:gd name="T15" fmla="*/ 0 h 229"/>
                <a:gd name="T16" fmla="*/ 13 w 38"/>
                <a:gd name="T17" fmla="*/ 0 h 229"/>
                <a:gd name="T18" fmla="*/ 26 w 38"/>
                <a:gd name="T19" fmla="*/ 64 h 229"/>
                <a:gd name="T20" fmla="*/ 26 w 38"/>
                <a:gd name="T21" fmla="*/ 115 h 229"/>
                <a:gd name="T22" fmla="*/ 38 w 38"/>
                <a:gd name="T23" fmla="*/ 178 h 229"/>
                <a:gd name="T24" fmla="*/ 38 w 38"/>
                <a:gd name="T25" fmla="*/ 229 h 229"/>
                <a:gd name="T26" fmla="*/ 26 w 38"/>
                <a:gd name="T27" fmla="*/ 229 h 229"/>
                <a:gd name="T28" fmla="*/ 26 w 38"/>
                <a:gd name="T29" fmla="*/ 229 h 229"/>
                <a:gd name="T30" fmla="*/ 26 w 38"/>
                <a:gd name="T31" fmla="*/ 229 h 229"/>
                <a:gd name="T32" fmla="*/ 13 w 38"/>
                <a:gd name="T33" fmla="*/ 229 h 229"/>
                <a:gd name="T34" fmla="*/ 13 w 38"/>
                <a:gd name="T35" fmla="*/ 178 h 229"/>
                <a:gd name="T36" fmla="*/ 13 w 38"/>
                <a:gd name="T37" fmla="*/ 115 h 229"/>
                <a:gd name="T38" fmla="*/ 13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3" y="0"/>
                  </a:lnTo>
                  <a:lnTo>
                    <a:pt x="26" y="64"/>
                  </a:lnTo>
                  <a:lnTo>
                    <a:pt x="26" y="115"/>
                  </a:lnTo>
                  <a:lnTo>
                    <a:pt x="38" y="178"/>
                  </a:lnTo>
                  <a:lnTo>
                    <a:pt x="38" y="229"/>
                  </a:lnTo>
                  <a:lnTo>
                    <a:pt x="26" y="229"/>
                  </a:lnTo>
                  <a:lnTo>
                    <a:pt x="13" y="229"/>
                  </a:lnTo>
                  <a:lnTo>
                    <a:pt x="13" y="178"/>
                  </a:lnTo>
                  <a:lnTo>
                    <a:pt x="13" y="115"/>
                  </a:lnTo>
                  <a:lnTo>
                    <a:pt x="13" y="64"/>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8" name="Freeform 226"/>
            <p:cNvSpPr>
              <a:spLocks/>
            </p:cNvSpPr>
            <p:nvPr/>
          </p:nvSpPr>
          <p:spPr bwMode="auto">
            <a:xfrm>
              <a:off x="12708" y="9603"/>
              <a:ext cx="39" cy="229"/>
            </a:xfrm>
            <a:custGeom>
              <a:avLst/>
              <a:gdLst>
                <a:gd name="T0" fmla="*/ 0 w 39"/>
                <a:gd name="T1" fmla="*/ 0 h 229"/>
                <a:gd name="T2" fmla="*/ 13 w 39"/>
                <a:gd name="T3" fmla="*/ 0 h 229"/>
                <a:gd name="T4" fmla="*/ 13 w 39"/>
                <a:gd name="T5" fmla="*/ 0 h 229"/>
                <a:gd name="T6" fmla="*/ 13 w 39"/>
                <a:gd name="T7" fmla="*/ 0 h 229"/>
                <a:gd name="T8" fmla="*/ 13 w 39"/>
                <a:gd name="T9" fmla="*/ 0 h 229"/>
                <a:gd name="T10" fmla="*/ 13 w 39"/>
                <a:gd name="T11" fmla="*/ 0 h 229"/>
                <a:gd name="T12" fmla="*/ 26 w 39"/>
                <a:gd name="T13" fmla="*/ 0 h 229"/>
                <a:gd name="T14" fmla="*/ 26 w 39"/>
                <a:gd name="T15" fmla="*/ 0 h 229"/>
                <a:gd name="T16" fmla="*/ 26 w 39"/>
                <a:gd name="T17" fmla="*/ 0 h 229"/>
                <a:gd name="T18" fmla="*/ 39 w 39"/>
                <a:gd name="T19" fmla="*/ 64 h 229"/>
                <a:gd name="T20" fmla="*/ 39 w 39"/>
                <a:gd name="T21" fmla="*/ 115 h 229"/>
                <a:gd name="T22" fmla="*/ 39 w 39"/>
                <a:gd name="T23" fmla="*/ 178 h 229"/>
                <a:gd name="T24" fmla="*/ 39 w 39"/>
                <a:gd name="T25" fmla="*/ 229 h 229"/>
                <a:gd name="T26" fmla="*/ 39 w 39"/>
                <a:gd name="T27" fmla="*/ 229 h 229"/>
                <a:gd name="T28" fmla="*/ 39 w 39"/>
                <a:gd name="T29" fmla="*/ 229 h 229"/>
                <a:gd name="T30" fmla="*/ 39 w 39"/>
                <a:gd name="T31" fmla="*/ 229 h 229"/>
                <a:gd name="T32" fmla="*/ 26 w 39"/>
                <a:gd name="T33" fmla="*/ 229 h 229"/>
                <a:gd name="T34" fmla="*/ 26 w 39"/>
                <a:gd name="T35" fmla="*/ 204 h 229"/>
                <a:gd name="T36" fmla="*/ 26 w 39"/>
                <a:gd name="T37" fmla="*/ 178 h 229"/>
                <a:gd name="T38" fmla="*/ 26 w 39"/>
                <a:gd name="T39" fmla="*/ 153 h 229"/>
                <a:gd name="T40" fmla="*/ 26 w 39"/>
                <a:gd name="T41" fmla="*/ 115 h 229"/>
                <a:gd name="T42" fmla="*/ 26 w 39"/>
                <a:gd name="T43" fmla="*/ 89 h 229"/>
                <a:gd name="T44" fmla="*/ 13 w 39"/>
                <a:gd name="T45" fmla="*/ 64 h 229"/>
                <a:gd name="T46" fmla="*/ 13 w 39"/>
                <a:gd name="T47" fmla="*/ 38 h 229"/>
                <a:gd name="T48" fmla="*/ 0 w 39"/>
                <a:gd name="T49" fmla="*/ 0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229">
                  <a:moveTo>
                    <a:pt x="0" y="0"/>
                  </a:moveTo>
                  <a:lnTo>
                    <a:pt x="13" y="0"/>
                  </a:lnTo>
                  <a:lnTo>
                    <a:pt x="26" y="0"/>
                  </a:lnTo>
                  <a:lnTo>
                    <a:pt x="39" y="64"/>
                  </a:lnTo>
                  <a:lnTo>
                    <a:pt x="39" y="115"/>
                  </a:lnTo>
                  <a:lnTo>
                    <a:pt x="39" y="178"/>
                  </a:lnTo>
                  <a:lnTo>
                    <a:pt x="39" y="229"/>
                  </a:lnTo>
                  <a:lnTo>
                    <a:pt x="26" y="229"/>
                  </a:lnTo>
                  <a:lnTo>
                    <a:pt x="26" y="204"/>
                  </a:lnTo>
                  <a:lnTo>
                    <a:pt x="26" y="178"/>
                  </a:lnTo>
                  <a:lnTo>
                    <a:pt x="26" y="153"/>
                  </a:lnTo>
                  <a:lnTo>
                    <a:pt x="26" y="115"/>
                  </a:lnTo>
                  <a:lnTo>
                    <a:pt x="26" y="89"/>
                  </a:lnTo>
                  <a:lnTo>
                    <a:pt x="13" y="64"/>
                  </a:lnTo>
                  <a:lnTo>
                    <a:pt x="13" y="38"/>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9" name="Freeform 227"/>
            <p:cNvSpPr>
              <a:spLocks/>
            </p:cNvSpPr>
            <p:nvPr/>
          </p:nvSpPr>
          <p:spPr bwMode="auto">
            <a:xfrm>
              <a:off x="12708" y="9603"/>
              <a:ext cx="39" cy="229"/>
            </a:xfrm>
            <a:custGeom>
              <a:avLst/>
              <a:gdLst>
                <a:gd name="T0" fmla="*/ 0 w 39"/>
                <a:gd name="T1" fmla="*/ 0 h 229"/>
                <a:gd name="T2" fmla="*/ 0 w 39"/>
                <a:gd name="T3" fmla="*/ 0 h 229"/>
                <a:gd name="T4" fmla="*/ 13 w 39"/>
                <a:gd name="T5" fmla="*/ 0 h 229"/>
                <a:gd name="T6" fmla="*/ 13 w 39"/>
                <a:gd name="T7" fmla="*/ 0 h 229"/>
                <a:gd name="T8" fmla="*/ 13 w 39"/>
                <a:gd name="T9" fmla="*/ 0 h 229"/>
                <a:gd name="T10" fmla="*/ 13 w 39"/>
                <a:gd name="T11" fmla="*/ 0 h 229"/>
                <a:gd name="T12" fmla="*/ 13 w 39"/>
                <a:gd name="T13" fmla="*/ 0 h 229"/>
                <a:gd name="T14" fmla="*/ 13 w 39"/>
                <a:gd name="T15" fmla="*/ 0 h 229"/>
                <a:gd name="T16" fmla="*/ 26 w 39"/>
                <a:gd name="T17" fmla="*/ 0 h 229"/>
                <a:gd name="T18" fmla="*/ 26 w 39"/>
                <a:gd name="T19" fmla="*/ 64 h 229"/>
                <a:gd name="T20" fmla="*/ 39 w 39"/>
                <a:gd name="T21" fmla="*/ 115 h 229"/>
                <a:gd name="T22" fmla="*/ 39 w 39"/>
                <a:gd name="T23" fmla="*/ 178 h 229"/>
                <a:gd name="T24" fmla="*/ 39 w 39"/>
                <a:gd name="T25" fmla="*/ 229 h 229"/>
                <a:gd name="T26" fmla="*/ 39 w 39"/>
                <a:gd name="T27" fmla="*/ 229 h 229"/>
                <a:gd name="T28" fmla="*/ 39 w 39"/>
                <a:gd name="T29" fmla="*/ 229 h 229"/>
                <a:gd name="T30" fmla="*/ 26 w 39"/>
                <a:gd name="T31" fmla="*/ 229 h 229"/>
                <a:gd name="T32" fmla="*/ 26 w 39"/>
                <a:gd name="T33" fmla="*/ 229 h 229"/>
                <a:gd name="T34" fmla="*/ 26 w 39"/>
                <a:gd name="T35" fmla="*/ 178 h 229"/>
                <a:gd name="T36" fmla="*/ 26 w 39"/>
                <a:gd name="T37" fmla="*/ 115 h 229"/>
                <a:gd name="T38" fmla="*/ 13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0"/>
                  </a:lnTo>
                  <a:lnTo>
                    <a:pt x="26" y="64"/>
                  </a:lnTo>
                  <a:lnTo>
                    <a:pt x="39" y="115"/>
                  </a:lnTo>
                  <a:lnTo>
                    <a:pt x="39" y="178"/>
                  </a:lnTo>
                  <a:lnTo>
                    <a:pt x="39" y="229"/>
                  </a:lnTo>
                  <a:lnTo>
                    <a:pt x="26" y="229"/>
                  </a:lnTo>
                  <a:lnTo>
                    <a:pt x="26" y="178"/>
                  </a:lnTo>
                  <a:lnTo>
                    <a:pt x="26" y="115"/>
                  </a:lnTo>
                  <a:lnTo>
                    <a:pt x="13" y="64"/>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0" name="Freeform 228"/>
            <p:cNvSpPr>
              <a:spLocks/>
            </p:cNvSpPr>
            <p:nvPr/>
          </p:nvSpPr>
          <p:spPr bwMode="auto">
            <a:xfrm>
              <a:off x="12708" y="9603"/>
              <a:ext cx="39" cy="229"/>
            </a:xfrm>
            <a:custGeom>
              <a:avLst/>
              <a:gdLst>
                <a:gd name="T0" fmla="*/ 0 w 39"/>
                <a:gd name="T1" fmla="*/ 0 h 229"/>
                <a:gd name="T2" fmla="*/ 0 w 39"/>
                <a:gd name="T3" fmla="*/ 0 h 229"/>
                <a:gd name="T4" fmla="*/ 0 w 39"/>
                <a:gd name="T5" fmla="*/ 0 h 229"/>
                <a:gd name="T6" fmla="*/ 0 w 39"/>
                <a:gd name="T7" fmla="*/ 0 h 229"/>
                <a:gd name="T8" fmla="*/ 13 w 39"/>
                <a:gd name="T9" fmla="*/ 0 h 229"/>
                <a:gd name="T10" fmla="*/ 13 w 39"/>
                <a:gd name="T11" fmla="*/ 0 h 229"/>
                <a:gd name="T12" fmla="*/ 13 w 39"/>
                <a:gd name="T13" fmla="*/ 0 h 229"/>
                <a:gd name="T14" fmla="*/ 13 w 39"/>
                <a:gd name="T15" fmla="*/ 0 h 229"/>
                <a:gd name="T16" fmla="*/ 13 w 39"/>
                <a:gd name="T17" fmla="*/ 0 h 229"/>
                <a:gd name="T18" fmla="*/ 26 w 39"/>
                <a:gd name="T19" fmla="*/ 64 h 229"/>
                <a:gd name="T20" fmla="*/ 39 w 39"/>
                <a:gd name="T21" fmla="*/ 115 h 229"/>
                <a:gd name="T22" fmla="*/ 39 w 39"/>
                <a:gd name="T23" fmla="*/ 178 h 229"/>
                <a:gd name="T24" fmla="*/ 39 w 39"/>
                <a:gd name="T25" fmla="*/ 229 h 229"/>
                <a:gd name="T26" fmla="*/ 39 w 39"/>
                <a:gd name="T27" fmla="*/ 229 h 229"/>
                <a:gd name="T28" fmla="*/ 26 w 39"/>
                <a:gd name="T29" fmla="*/ 229 h 229"/>
                <a:gd name="T30" fmla="*/ 26 w 39"/>
                <a:gd name="T31" fmla="*/ 229 h 229"/>
                <a:gd name="T32" fmla="*/ 26 w 39"/>
                <a:gd name="T33" fmla="*/ 229 h 229"/>
                <a:gd name="T34" fmla="*/ 26 w 39"/>
                <a:gd name="T35" fmla="*/ 178 h 229"/>
                <a:gd name="T36" fmla="*/ 13 w 39"/>
                <a:gd name="T37" fmla="*/ 115 h 229"/>
                <a:gd name="T38" fmla="*/ 13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64"/>
                  </a:lnTo>
                  <a:lnTo>
                    <a:pt x="39" y="115"/>
                  </a:lnTo>
                  <a:lnTo>
                    <a:pt x="39" y="178"/>
                  </a:lnTo>
                  <a:lnTo>
                    <a:pt x="39" y="229"/>
                  </a:lnTo>
                  <a:lnTo>
                    <a:pt x="26" y="229"/>
                  </a:lnTo>
                  <a:lnTo>
                    <a:pt x="26" y="178"/>
                  </a:lnTo>
                  <a:lnTo>
                    <a:pt x="13" y="115"/>
                  </a:lnTo>
                  <a:lnTo>
                    <a:pt x="13" y="64"/>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1" name="Freeform 229"/>
            <p:cNvSpPr>
              <a:spLocks/>
            </p:cNvSpPr>
            <p:nvPr/>
          </p:nvSpPr>
          <p:spPr bwMode="auto">
            <a:xfrm>
              <a:off x="12708" y="9603"/>
              <a:ext cx="39" cy="229"/>
            </a:xfrm>
            <a:custGeom>
              <a:avLst/>
              <a:gdLst>
                <a:gd name="T0" fmla="*/ 0 w 39"/>
                <a:gd name="T1" fmla="*/ 0 h 229"/>
                <a:gd name="T2" fmla="*/ 0 w 39"/>
                <a:gd name="T3" fmla="*/ 0 h 229"/>
                <a:gd name="T4" fmla="*/ 0 w 39"/>
                <a:gd name="T5" fmla="*/ 0 h 229"/>
                <a:gd name="T6" fmla="*/ 0 w 39"/>
                <a:gd name="T7" fmla="*/ 0 h 229"/>
                <a:gd name="T8" fmla="*/ 0 w 39"/>
                <a:gd name="T9" fmla="*/ 0 h 229"/>
                <a:gd name="T10" fmla="*/ 13 w 39"/>
                <a:gd name="T11" fmla="*/ 0 h 229"/>
                <a:gd name="T12" fmla="*/ 13 w 39"/>
                <a:gd name="T13" fmla="*/ 0 h 229"/>
                <a:gd name="T14" fmla="*/ 13 w 39"/>
                <a:gd name="T15" fmla="*/ 0 h 229"/>
                <a:gd name="T16" fmla="*/ 13 w 39"/>
                <a:gd name="T17" fmla="*/ 0 h 229"/>
                <a:gd name="T18" fmla="*/ 26 w 39"/>
                <a:gd name="T19" fmla="*/ 64 h 229"/>
                <a:gd name="T20" fmla="*/ 26 w 39"/>
                <a:gd name="T21" fmla="*/ 115 h 229"/>
                <a:gd name="T22" fmla="*/ 39 w 39"/>
                <a:gd name="T23" fmla="*/ 178 h 229"/>
                <a:gd name="T24" fmla="*/ 39 w 39"/>
                <a:gd name="T25" fmla="*/ 229 h 229"/>
                <a:gd name="T26" fmla="*/ 26 w 39"/>
                <a:gd name="T27" fmla="*/ 229 h 229"/>
                <a:gd name="T28" fmla="*/ 26 w 39"/>
                <a:gd name="T29" fmla="*/ 229 h 229"/>
                <a:gd name="T30" fmla="*/ 26 w 39"/>
                <a:gd name="T31" fmla="*/ 229 h 229"/>
                <a:gd name="T32" fmla="*/ 13 w 39"/>
                <a:gd name="T33" fmla="*/ 229 h 229"/>
                <a:gd name="T34" fmla="*/ 13 w 39"/>
                <a:gd name="T35" fmla="*/ 178 h 229"/>
                <a:gd name="T36" fmla="*/ 13 w 39"/>
                <a:gd name="T37" fmla="*/ 115 h 229"/>
                <a:gd name="T38" fmla="*/ 0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64"/>
                  </a:lnTo>
                  <a:lnTo>
                    <a:pt x="26" y="115"/>
                  </a:lnTo>
                  <a:lnTo>
                    <a:pt x="39" y="178"/>
                  </a:lnTo>
                  <a:lnTo>
                    <a:pt x="39" y="229"/>
                  </a:lnTo>
                  <a:lnTo>
                    <a:pt x="26" y="229"/>
                  </a:lnTo>
                  <a:lnTo>
                    <a:pt x="13" y="229"/>
                  </a:lnTo>
                  <a:lnTo>
                    <a:pt x="13" y="178"/>
                  </a:lnTo>
                  <a:lnTo>
                    <a:pt x="13" y="115"/>
                  </a:lnTo>
                  <a:lnTo>
                    <a:pt x="0" y="64"/>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2" name="Freeform 230"/>
            <p:cNvSpPr>
              <a:spLocks/>
            </p:cNvSpPr>
            <p:nvPr/>
          </p:nvSpPr>
          <p:spPr bwMode="auto">
            <a:xfrm>
              <a:off x="12696" y="9603"/>
              <a:ext cx="38" cy="229"/>
            </a:xfrm>
            <a:custGeom>
              <a:avLst/>
              <a:gdLst>
                <a:gd name="T0" fmla="*/ 0 w 38"/>
                <a:gd name="T1" fmla="*/ 0 h 229"/>
                <a:gd name="T2" fmla="*/ 12 w 38"/>
                <a:gd name="T3" fmla="*/ 0 h 229"/>
                <a:gd name="T4" fmla="*/ 12 w 38"/>
                <a:gd name="T5" fmla="*/ 0 h 229"/>
                <a:gd name="T6" fmla="*/ 12 w 38"/>
                <a:gd name="T7" fmla="*/ 0 h 229"/>
                <a:gd name="T8" fmla="*/ 12 w 38"/>
                <a:gd name="T9" fmla="*/ 0 h 229"/>
                <a:gd name="T10" fmla="*/ 12 w 38"/>
                <a:gd name="T11" fmla="*/ 0 h 229"/>
                <a:gd name="T12" fmla="*/ 25 w 38"/>
                <a:gd name="T13" fmla="*/ 0 h 229"/>
                <a:gd name="T14" fmla="*/ 25 w 38"/>
                <a:gd name="T15" fmla="*/ 0 h 229"/>
                <a:gd name="T16" fmla="*/ 25 w 38"/>
                <a:gd name="T17" fmla="*/ 0 h 229"/>
                <a:gd name="T18" fmla="*/ 38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25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12" y="0"/>
                  </a:lnTo>
                  <a:lnTo>
                    <a:pt x="25" y="0"/>
                  </a:lnTo>
                  <a:lnTo>
                    <a:pt x="38" y="64"/>
                  </a:lnTo>
                  <a:lnTo>
                    <a:pt x="38" y="115"/>
                  </a:lnTo>
                  <a:lnTo>
                    <a:pt x="38" y="178"/>
                  </a:lnTo>
                  <a:lnTo>
                    <a:pt x="38" y="229"/>
                  </a:lnTo>
                  <a:lnTo>
                    <a:pt x="25" y="229"/>
                  </a:lnTo>
                  <a:lnTo>
                    <a:pt x="25" y="178"/>
                  </a:lnTo>
                  <a:lnTo>
                    <a:pt x="25" y="115"/>
                  </a:lnTo>
                  <a:lnTo>
                    <a:pt x="12" y="64"/>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3" name="Freeform 231"/>
            <p:cNvSpPr>
              <a:spLocks/>
            </p:cNvSpPr>
            <p:nvPr/>
          </p:nvSpPr>
          <p:spPr bwMode="auto">
            <a:xfrm>
              <a:off x="12696" y="9603"/>
              <a:ext cx="38" cy="229"/>
            </a:xfrm>
            <a:custGeom>
              <a:avLst/>
              <a:gdLst>
                <a:gd name="T0" fmla="*/ 0 w 38"/>
                <a:gd name="T1" fmla="*/ 0 h 229"/>
                <a:gd name="T2" fmla="*/ 0 w 38"/>
                <a:gd name="T3" fmla="*/ 0 h 229"/>
                <a:gd name="T4" fmla="*/ 12 w 38"/>
                <a:gd name="T5" fmla="*/ 0 h 229"/>
                <a:gd name="T6" fmla="*/ 12 w 38"/>
                <a:gd name="T7" fmla="*/ 0 h 229"/>
                <a:gd name="T8" fmla="*/ 12 w 38"/>
                <a:gd name="T9" fmla="*/ 0 h 229"/>
                <a:gd name="T10" fmla="*/ 12 w 38"/>
                <a:gd name="T11" fmla="*/ 0 h 229"/>
                <a:gd name="T12" fmla="*/ 12 w 38"/>
                <a:gd name="T13" fmla="*/ 0 h 229"/>
                <a:gd name="T14" fmla="*/ 12 w 38"/>
                <a:gd name="T15" fmla="*/ 0 h 229"/>
                <a:gd name="T16" fmla="*/ 25 w 38"/>
                <a:gd name="T17" fmla="*/ 0 h 229"/>
                <a:gd name="T18" fmla="*/ 25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12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0"/>
                  </a:lnTo>
                  <a:lnTo>
                    <a:pt x="25" y="64"/>
                  </a:lnTo>
                  <a:lnTo>
                    <a:pt x="38" y="115"/>
                  </a:lnTo>
                  <a:lnTo>
                    <a:pt x="38" y="178"/>
                  </a:lnTo>
                  <a:lnTo>
                    <a:pt x="38" y="229"/>
                  </a:lnTo>
                  <a:lnTo>
                    <a:pt x="25" y="229"/>
                  </a:lnTo>
                  <a:lnTo>
                    <a:pt x="25" y="178"/>
                  </a:lnTo>
                  <a:lnTo>
                    <a:pt x="12" y="115"/>
                  </a:lnTo>
                  <a:lnTo>
                    <a:pt x="12" y="64"/>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4" name="Freeform 232"/>
            <p:cNvSpPr>
              <a:spLocks/>
            </p:cNvSpPr>
            <p:nvPr/>
          </p:nvSpPr>
          <p:spPr bwMode="auto">
            <a:xfrm>
              <a:off x="12696" y="9603"/>
              <a:ext cx="38" cy="229"/>
            </a:xfrm>
            <a:custGeom>
              <a:avLst/>
              <a:gdLst>
                <a:gd name="T0" fmla="*/ 0 w 38"/>
                <a:gd name="T1" fmla="*/ 0 h 229"/>
                <a:gd name="T2" fmla="*/ 0 w 38"/>
                <a:gd name="T3" fmla="*/ 0 h 229"/>
                <a:gd name="T4" fmla="*/ 0 w 38"/>
                <a:gd name="T5" fmla="*/ 0 h 229"/>
                <a:gd name="T6" fmla="*/ 0 w 38"/>
                <a:gd name="T7" fmla="*/ 0 h 229"/>
                <a:gd name="T8" fmla="*/ 12 w 38"/>
                <a:gd name="T9" fmla="*/ 0 h 229"/>
                <a:gd name="T10" fmla="*/ 12 w 38"/>
                <a:gd name="T11" fmla="*/ 0 h 229"/>
                <a:gd name="T12" fmla="*/ 12 w 38"/>
                <a:gd name="T13" fmla="*/ 0 h 229"/>
                <a:gd name="T14" fmla="*/ 12 w 38"/>
                <a:gd name="T15" fmla="*/ 0 h 229"/>
                <a:gd name="T16" fmla="*/ 12 w 38"/>
                <a:gd name="T17" fmla="*/ 0 h 229"/>
                <a:gd name="T18" fmla="*/ 25 w 38"/>
                <a:gd name="T19" fmla="*/ 64 h 229"/>
                <a:gd name="T20" fmla="*/ 38 w 38"/>
                <a:gd name="T21" fmla="*/ 115 h 229"/>
                <a:gd name="T22" fmla="*/ 38 w 38"/>
                <a:gd name="T23" fmla="*/ 178 h 229"/>
                <a:gd name="T24" fmla="*/ 38 w 38"/>
                <a:gd name="T25" fmla="*/ 229 h 229"/>
                <a:gd name="T26" fmla="*/ 38 w 38"/>
                <a:gd name="T27" fmla="*/ 229 h 229"/>
                <a:gd name="T28" fmla="*/ 25 w 38"/>
                <a:gd name="T29" fmla="*/ 229 h 229"/>
                <a:gd name="T30" fmla="*/ 25 w 38"/>
                <a:gd name="T31" fmla="*/ 229 h 229"/>
                <a:gd name="T32" fmla="*/ 25 w 38"/>
                <a:gd name="T33" fmla="*/ 229 h 229"/>
                <a:gd name="T34" fmla="*/ 25 w 38"/>
                <a:gd name="T35" fmla="*/ 178 h 229"/>
                <a:gd name="T36" fmla="*/ 12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64"/>
                  </a:lnTo>
                  <a:lnTo>
                    <a:pt x="38" y="115"/>
                  </a:lnTo>
                  <a:lnTo>
                    <a:pt x="38" y="178"/>
                  </a:lnTo>
                  <a:lnTo>
                    <a:pt x="38" y="229"/>
                  </a:lnTo>
                  <a:lnTo>
                    <a:pt x="25" y="229"/>
                  </a:lnTo>
                  <a:lnTo>
                    <a:pt x="25" y="178"/>
                  </a:lnTo>
                  <a:lnTo>
                    <a:pt x="12" y="115"/>
                  </a:lnTo>
                  <a:lnTo>
                    <a:pt x="12" y="64"/>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 name="Freeform 233"/>
            <p:cNvSpPr>
              <a:spLocks/>
            </p:cNvSpPr>
            <p:nvPr/>
          </p:nvSpPr>
          <p:spPr bwMode="auto">
            <a:xfrm>
              <a:off x="12696" y="9603"/>
              <a:ext cx="38" cy="229"/>
            </a:xfrm>
            <a:custGeom>
              <a:avLst/>
              <a:gdLst>
                <a:gd name="T0" fmla="*/ 0 w 38"/>
                <a:gd name="T1" fmla="*/ 0 h 229"/>
                <a:gd name="T2" fmla="*/ 0 w 38"/>
                <a:gd name="T3" fmla="*/ 0 h 229"/>
                <a:gd name="T4" fmla="*/ 0 w 38"/>
                <a:gd name="T5" fmla="*/ 0 h 229"/>
                <a:gd name="T6" fmla="*/ 0 w 38"/>
                <a:gd name="T7" fmla="*/ 0 h 229"/>
                <a:gd name="T8" fmla="*/ 0 w 38"/>
                <a:gd name="T9" fmla="*/ 0 h 229"/>
                <a:gd name="T10" fmla="*/ 12 w 38"/>
                <a:gd name="T11" fmla="*/ 0 h 229"/>
                <a:gd name="T12" fmla="*/ 12 w 38"/>
                <a:gd name="T13" fmla="*/ 0 h 229"/>
                <a:gd name="T14" fmla="*/ 12 w 38"/>
                <a:gd name="T15" fmla="*/ 0 h 229"/>
                <a:gd name="T16" fmla="*/ 12 w 38"/>
                <a:gd name="T17" fmla="*/ 0 h 229"/>
                <a:gd name="T18" fmla="*/ 25 w 38"/>
                <a:gd name="T19" fmla="*/ 64 h 229"/>
                <a:gd name="T20" fmla="*/ 25 w 38"/>
                <a:gd name="T21" fmla="*/ 115 h 229"/>
                <a:gd name="T22" fmla="*/ 38 w 38"/>
                <a:gd name="T23" fmla="*/ 178 h 229"/>
                <a:gd name="T24" fmla="*/ 38 w 38"/>
                <a:gd name="T25" fmla="*/ 229 h 229"/>
                <a:gd name="T26" fmla="*/ 25 w 38"/>
                <a:gd name="T27" fmla="*/ 229 h 229"/>
                <a:gd name="T28" fmla="*/ 25 w 38"/>
                <a:gd name="T29" fmla="*/ 229 h 229"/>
                <a:gd name="T30" fmla="*/ 25 w 38"/>
                <a:gd name="T31" fmla="*/ 229 h 229"/>
                <a:gd name="T32" fmla="*/ 12 w 38"/>
                <a:gd name="T33" fmla="*/ 229 h 229"/>
                <a:gd name="T34" fmla="*/ 12 w 38"/>
                <a:gd name="T35" fmla="*/ 178 h 229"/>
                <a:gd name="T36" fmla="*/ 12 w 38"/>
                <a:gd name="T37" fmla="*/ 115 h 229"/>
                <a:gd name="T38" fmla="*/ 0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64"/>
                  </a:lnTo>
                  <a:lnTo>
                    <a:pt x="25" y="115"/>
                  </a:lnTo>
                  <a:lnTo>
                    <a:pt x="38" y="178"/>
                  </a:lnTo>
                  <a:lnTo>
                    <a:pt x="38" y="229"/>
                  </a:lnTo>
                  <a:lnTo>
                    <a:pt x="25" y="229"/>
                  </a:lnTo>
                  <a:lnTo>
                    <a:pt x="12" y="229"/>
                  </a:lnTo>
                  <a:lnTo>
                    <a:pt x="12" y="178"/>
                  </a:lnTo>
                  <a:lnTo>
                    <a:pt x="12" y="115"/>
                  </a:lnTo>
                  <a:lnTo>
                    <a:pt x="0" y="64"/>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6" name="Freeform 234"/>
            <p:cNvSpPr>
              <a:spLocks/>
            </p:cNvSpPr>
            <p:nvPr/>
          </p:nvSpPr>
          <p:spPr bwMode="auto">
            <a:xfrm>
              <a:off x="12683" y="9603"/>
              <a:ext cx="38" cy="229"/>
            </a:xfrm>
            <a:custGeom>
              <a:avLst/>
              <a:gdLst>
                <a:gd name="T0" fmla="*/ 0 w 38"/>
                <a:gd name="T1" fmla="*/ 0 h 229"/>
                <a:gd name="T2" fmla="*/ 13 w 38"/>
                <a:gd name="T3" fmla="*/ 0 h 229"/>
                <a:gd name="T4" fmla="*/ 13 w 38"/>
                <a:gd name="T5" fmla="*/ 0 h 229"/>
                <a:gd name="T6" fmla="*/ 13 w 38"/>
                <a:gd name="T7" fmla="*/ 0 h 229"/>
                <a:gd name="T8" fmla="*/ 13 w 38"/>
                <a:gd name="T9" fmla="*/ 0 h 229"/>
                <a:gd name="T10" fmla="*/ 13 w 38"/>
                <a:gd name="T11" fmla="*/ 0 h 229"/>
                <a:gd name="T12" fmla="*/ 13 w 38"/>
                <a:gd name="T13" fmla="*/ 0 h 229"/>
                <a:gd name="T14" fmla="*/ 25 w 38"/>
                <a:gd name="T15" fmla="*/ 0 h 229"/>
                <a:gd name="T16" fmla="*/ 25 w 38"/>
                <a:gd name="T17" fmla="*/ 0 h 229"/>
                <a:gd name="T18" fmla="*/ 38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25 w 38"/>
                <a:gd name="T37" fmla="*/ 115 h 229"/>
                <a:gd name="T38" fmla="*/ 13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13" y="0"/>
                  </a:lnTo>
                  <a:lnTo>
                    <a:pt x="25" y="0"/>
                  </a:lnTo>
                  <a:lnTo>
                    <a:pt x="38" y="64"/>
                  </a:lnTo>
                  <a:lnTo>
                    <a:pt x="38" y="115"/>
                  </a:lnTo>
                  <a:lnTo>
                    <a:pt x="38" y="178"/>
                  </a:lnTo>
                  <a:lnTo>
                    <a:pt x="38" y="229"/>
                  </a:lnTo>
                  <a:lnTo>
                    <a:pt x="25" y="229"/>
                  </a:lnTo>
                  <a:lnTo>
                    <a:pt x="25" y="178"/>
                  </a:lnTo>
                  <a:lnTo>
                    <a:pt x="25" y="115"/>
                  </a:lnTo>
                  <a:lnTo>
                    <a:pt x="13" y="64"/>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7" name="Freeform 235"/>
            <p:cNvSpPr>
              <a:spLocks/>
            </p:cNvSpPr>
            <p:nvPr/>
          </p:nvSpPr>
          <p:spPr bwMode="auto">
            <a:xfrm>
              <a:off x="12683" y="9603"/>
              <a:ext cx="38" cy="229"/>
            </a:xfrm>
            <a:custGeom>
              <a:avLst/>
              <a:gdLst>
                <a:gd name="T0" fmla="*/ 0 w 38"/>
                <a:gd name="T1" fmla="*/ 0 h 229"/>
                <a:gd name="T2" fmla="*/ 13 w 38"/>
                <a:gd name="T3" fmla="*/ 0 h 229"/>
                <a:gd name="T4" fmla="*/ 25 w 38"/>
                <a:gd name="T5" fmla="*/ 0 h 229"/>
                <a:gd name="T6" fmla="*/ 25 w 38"/>
                <a:gd name="T7" fmla="*/ 64 h 229"/>
                <a:gd name="T8" fmla="*/ 38 w 38"/>
                <a:gd name="T9" fmla="*/ 115 h 229"/>
                <a:gd name="T10" fmla="*/ 38 w 38"/>
                <a:gd name="T11" fmla="*/ 178 h 229"/>
                <a:gd name="T12" fmla="*/ 38 w 38"/>
                <a:gd name="T13" fmla="*/ 229 h 229"/>
                <a:gd name="T14" fmla="*/ 25 w 38"/>
                <a:gd name="T15" fmla="*/ 229 h 229"/>
                <a:gd name="T16" fmla="*/ 25 w 38"/>
                <a:gd name="T17" fmla="*/ 178 h 229"/>
                <a:gd name="T18" fmla="*/ 13 w 38"/>
                <a:gd name="T19" fmla="*/ 115 h 229"/>
                <a:gd name="T20" fmla="*/ 13 w 38"/>
                <a:gd name="T21" fmla="*/ 64 h 229"/>
                <a:gd name="T22" fmla="*/ 0 w 38"/>
                <a:gd name="T23" fmla="*/ 0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29">
                  <a:moveTo>
                    <a:pt x="0" y="0"/>
                  </a:moveTo>
                  <a:lnTo>
                    <a:pt x="13" y="0"/>
                  </a:lnTo>
                  <a:lnTo>
                    <a:pt x="25" y="0"/>
                  </a:lnTo>
                  <a:lnTo>
                    <a:pt x="25" y="64"/>
                  </a:lnTo>
                  <a:lnTo>
                    <a:pt x="38" y="115"/>
                  </a:lnTo>
                  <a:lnTo>
                    <a:pt x="38" y="178"/>
                  </a:lnTo>
                  <a:lnTo>
                    <a:pt x="38" y="229"/>
                  </a:lnTo>
                  <a:lnTo>
                    <a:pt x="25" y="229"/>
                  </a:lnTo>
                  <a:lnTo>
                    <a:pt x="25" y="178"/>
                  </a:lnTo>
                  <a:lnTo>
                    <a:pt x="13" y="115"/>
                  </a:lnTo>
                  <a:lnTo>
                    <a:pt x="13" y="64"/>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pic>
        <p:nvPicPr>
          <p:cNvPr id="238" name="Picture 236" descr="thumbnail?id=6%5FjCdOCyrcLs4AAAAA&amp;s=7cD9_kD9K4c_uBIeIGYMF_-jAk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01824"/>
            <a:ext cx="7905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Line 237"/>
          <p:cNvSpPr>
            <a:spLocks noChangeShapeType="1"/>
          </p:cNvSpPr>
          <p:nvPr/>
        </p:nvSpPr>
        <p:spPr bwMode="auto">
          <a:xfrm rot="16200000" flipH="1" flipV="1">
            <a:off x="309562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0" name="Group 238"/>
          <p:cNvGrpSpPr>
            <a:grpSpLocks/>
          </p:cNvGrpSpPr>
          <p:nvPr/>
        </p:nvGrpSpPr>
        <p:grpSpPr bwMode="auto">
          <a:xfrm>
            <a:off x="3387725" y="3071837"/>
            <a:ext cx="69850" cy="141287"/>
            <a:chOff x="861" y="1118"/>
            <a:chExt cx="44" cy="89"/>
          </a:xfrm>
        </p:grpSpPr>
        <p:sp>
          <p:nvSpPr>
            <p:cNvPr id="241" name="Line 23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2" name="Oval 24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43" name="Line 241"/>
          <p:cNvSpPr>
            <a:spLocks noChangeShapeType="1"/>
          </p:cNvSpPr>
          <p:nvPr/>
        </p:nvSpPr>
        <p:spPr bwMode="auto">
          <a:xfrm rot="16200000" flipH="1" flipV="1">
            <a:off x="496887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4" name="Group 242"/>
          <p:cNvGrpSpPr>
            <a:grpSpLocks/>
          </p:cNvGrpSpPr>
          <p:nvPr/>
        </p:nvGrpSpPr>
        <p:grpSpPr bwMode="auto">
          <a:xfrm>
            <a:off x="5260975" y="3071837"/>
            <a:ext cx="69850" cy="141287"/>
            <a:chOff x="861" y="1118"/>
            <a:chExt cx="44" cy="89"/>
          </a:xfrm>
        </p:grpSpPr>
        <p:sp>
          <p:nvSpPr>
            <p:cNvPr id="245" name="Line 24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6" name="Oval 24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47" name="Line 245"/>
          <p:cNvSpPr>
            <a:spLocks noChangeShapeType="1"/>
          </p:cNvSpPr>
          <p:nvPr/>
        </p:nvSpPr>
        <p:spPr bwMode="auto">
          <a:xfrm rot="16200000" flipH="1" flipV="1">
            <a:off x="5688013"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8" name="Group 246"/>
          <p:cNvGrpSpPr>
            <a:grpSpLocks/>
          </p:cNvGrpSpPr>
          <p:nvPr/>
        </p:nvGrpSpPr>
        <p:grpSpPr bwMode="auto">
          <a:xfrm>
            <a:off x="5980113" y="3071837"/>
            <a:ext cx="69850" cy="141287"/>
            <a:chOff x="861" y="1118"/>
            <a:chExt cx="44" cy="89"/>
          </a:xfrm>
        </p:grpSpPr>
        <p:sp>
          <p:nvSpPr>
            <p:cNvPr id="249" name="Line 24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0" name="Oval 24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1" name="Line 249"/>
          <p:cNvSpPr>
            <a:spLocks noChangeShapeType="1"/>
          </p:cNvSpPr>
          <p:nvPr/>
        </p:nvSpPr>
        <p:spPr bwMode="auto">
          <a:xfrm rot="16200000" flipH="1" flipV="1">
            <a:off x="648017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2" name="Group 250"/>
          <p:cNvGrpSpPr>
            <a:grpSpLocks/>
          </p:cNvGrpSpPr>
          <p:nvPr/>
        </p:nvGrpSpPr>
        <p:grpSpPr bwMode="auto">
          <a:xfrm>
            <a:off x="6772275" y="3071837"/>
            <a:ext cx="69850" cy="141287"/>
            <a:chOff x="861" y="1118"/>
            <a:chExt cx="44" cy="89"/>
          </a:xfrm>
        </p:grpSpPr>
        <p:sp>
          <p:nvSpPr>
            <p:cNvPr id="253" name="Line 251"/>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4" name="Oval 252"/>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5" name="Line 253"/>
          <p:cNvSpPr>
            <a:spLocks noChangeShapeType="1"/>
          </p:cNvSpPr>
          <p:nvPr/>
        </p:nvSpPr>
        <p:spPr bwMode="auto">
          <a:xfrm rot="16200000" flipH="1" flipV="1">
            <a:off x="7200900"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6" name="Group 254"/>
          <p:cNvGrpSpPr>
            <a:grpSpLocks/>
          </p:cNvGrpSpPr>
          <p:nvPr/>
        </p:nvGrpSpPr>
        <p:grpSpPr bwMode="auto">
          <a:xfrm>
            <a:off x="7493000" y="3071837"/>
            <a:ext cx="69850" cy="141287"/>
            <a:chOff x="861" y="1118"/>
            <a:chExt cx="44" cy="89"/>
          </a:xfrm>
        </p:grpSpPr>
        <p:sp>
          <p:nvSpPr>
            <p:cNvPr id="257" name="Line 255"/>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8" name="Oval 256"/>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9" name="Line 257"/>
          <p:cNvSpPr>
            <a:spLocks noChangeShapeType="1"/>
          </p:cNvSpPr>
          <p:nvPr/>
        </p:nvSpPr>
        <p:spPr bwMode="auto">
          <a:xfrm rot="16200000" flipH="1" flipV="1">
            <a:off x="158432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0" name="Group 258"/>
          <p:cNvGrpSpPr>
            <a:grpSpLocks/>
          </p:cNvGrpSpPr>
          <p:nvPr/>
        </p:nvGrpSpPr>
        <p:grpSpPr bwMode="auto">
          <a:xfrm>
            <a:off x="1876425" y="3071837"/>
            <a:ext cx="69850" cy="141287"/>
            <a:chOff x="861" y="1118"/>
            <a:chExt cx="44" cy="89"/>
          </a:xfrm>
        </p:grpSpPr>
        <p:sp>
          <p:nvSpPr>
            <p:cNvPr id="261" name="Line 25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62" name="Oval 26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63" name="Line 261"/>
          <p:cNvSpPr>
            <a:spLocks noChangeShapeType="1"/>
          </p:cNvSpPr>
          <p:nvPr/>
        </p:nvSpPr>
        <p:spPr bwMode="auto">
          <a:xfrm rot="16200000" flipH="1" flipV="1">
            <a:off x="4248150"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4" name="Group 262"/>
          <p:cNvGrpSpPr>
            <a:grpSpLocks/>
          </p:cNvGrpSpPr>
          <p:nvPr/>
        </p:nvGrpSpPr>
        <p:grpSpPr bwMode="auto">
          <a:xfrm>
            <a:off x="4540250" y="3071837"/>
            <a:ext cx="69850" cy="141287"/>
            <a:chOff x="861" y="1118"/>
            <a:chExt cx="44" cy="89"/>
          </a:xfrm>
        </p:grpSpPr>
        <p:sp>
          <p:nvSpPr>
            <p:cNvPr id="265" name="Line 26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66" name="Oval 26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67" name="AutoShape 265"/>
          <p:cNvSpPr>
            <a:spLocks noChangeArrowheads="1"/>
          </p:cNvSpPr>
          <p:nvPr/>
        </p:nvSpPr>
        <p:spPr bwMode="auto">
          <a:xfrm>
            <a:off x="755650" y="2557487"/>
            <a:ext cx="7704138" cy="376237"/>
          </a:xfrm>
          <a:prstGeom prst="leftRightArrow">
            <a:avLst>
              <a:gd name="adj1" fmla="val 61630"/>
              <a:gd name="adj2" fmla="val 183817"/>
            </a:avLst>
          </a:prstGeom>
          <a:gradFill rotWithShape="0">
            <a:gsLst>
              <a:gs pos="0">
                <a:srgbClr val="A5AEC6"/>
              </a:gs>
              <a:gs pos="100000">
                <a:srgbClr val="F7F7FF"/>
              </a:gs>
            </a:gsLst>
            <a:lin ang="5400000" scaled="1"/>
          </a:gradFill>
          <a:ln w="9525">
            <a:solidFill>
              <a:srgbClr val="2949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1400">
                <a:solidFill>
                  <a:schemeClr val="folHlink"/>
                </a:solidFill>
                <a:latin typeface="Arial Unicode MS" pitchFamily="34" charset="-128"/>
              </a:rPr>
              <a:t>Service  Bus   </a:t>
            </a:r>
          </a:p>
        </p:txBody>
      </p:sp>
      <p:sp>
        <p:nvSpPr>
          <p:cNvPr id="268" name="AutoShape 266"/>
          <p:cNvSpPr>
            <a:spLocks noChangeArrowheads="1"/>
          </p:cNvSpPr>
          <p:nvPr/>
        </p:nvSpPr>
        <p:spPr bwMode="auto">
          <a:xfrm>
            <a:off x="5003800"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View</a:t>
            </a:r>
            <a:br>
              <a:rPr lang="en-US" altLang="de-DE" sz="1000"/>
            </a:br>
            <a:r>
              <a:rPr lang="en-US" altLang="de-DE" sz="1000"/>
              <a:t>Service</a:t>
            </a:r>
          </a:p>
        </p:txBody>
      </p:sp>
      <p:sp>
        <p:nvSpPr>
          <p:cNvPr id="269" name="AutoShape 267"/>
          <p:cNvSpPr>
            <a:spLocks noChangeArrowheads="1"/>
          </p:cNvSpPr>
          <p:nvPr/>
        </p:nvSpPr>
        <p:spPr bwMode="auto">
          <a:xfrm>
            <a:off x="7235825"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InvokeSD</a:t>
            </a:r>
            <a:br>
              <a:rPr lang="en-US" altLang="de-DE" sz="1000"/>
            </a:br>
            <a:r>
              <a:rPr lang="en-US" altLang="de-DE" sz="1000"/>
              <a:t>Service</a:t>
            </a:r>
          </a:p>
        </p:txBody>
      </p:sp>
      <p:sp>
        <p:nvSpPr>
          <p:cNvPr id="270" name="AutoShape 268"/>
          <p:cNvSpPr>
            <a:spLocks noChangeArrowheads="1"/>
          </p:cNvSpPr>
          <p:nvPr/>
        </p:nvSpPr>
        <p:spPr bwMode="auto">
          <a:xfrm>
            <a:off x="5724525"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Download</a:t>
            </a:r>
            <a:br>
              <a:rPr lang="en-US" altLang="de-DE" sz="1000"/>
            </a:br>
            <a:r>
              <a:rPr lang="en-US" altLang="de-DE" sz="1000"/>
              <a:t>Service</a:t>
            </a:r>
          </a:p>
        </p:txBody>
      </p:sp>
      <p:grpSp>
        <p:nvGrpSpPr>
          <p:cNvPr id="271" name="Group 269"/>
          <p:cNvGrpSpPr>
            <a:grpSpLocks/>
          </p:cNvGrpSpPr>
          <p:nvPr/>
        </p:nvGrpSpPr>
        <p:grpSpPr bwMode="auto">
          <a:xfrm>
            <a:off x="5260975" y="4800624"/>
            <a:ext cx="69850" cy="141288"/>
            <a:chOff x="861" y="1118"/>
            <a:chExt cx="44" cy="89"/>
          </a:xfrm>
        </p:grpSpPr>
        <p:sp>
          <p:nvSpPr>
            <p:cNvPr id="272" name="Line 27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3" name="Oval 27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74" name="Group 272"/>
          <p:cNvGrpSpPr>
            <a:grpSpLocks/>
          </p:cNvGrpSpPr>
          <p:nvPr/>
        </p:nvGrpSpPr>
        <p:grpSpPr bwMode="auto">
          <a:xfrm>
            <a:off x="5980113" y="4800624"/>
            <a:ext cx="69850" cy="141288"/>
            <a:chOff x="861" y="1118"/>
            <a:chExt cx="44" cy="89"/>
          </a:xfrm>
        </p:grpSpPr>
        <p:sp>
          <p:nvSpPr>
            <p:cNvPr id="275" name="Line 27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6" name="Oval 27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77" name="Group 275"/>
          <p:cNvGrpSpPr>
            <a:grpSpLocks/>
          </p:cNvGrpSpPr>
          <p:nvPr/>
        </p:nvGrpSpPr>
        <p:grpSpPr bwMode="auto">
          <a:xfrm>
            <a:off x="6772275" y="4800624"/>
            <a:ext cx="69850" cy="141288"/>
            <a:chOff x="861" y="1118"/>
            <a:chExt cx="44" cy="89"/>
          </a:xfrm>
        </p:grpSpPr>
        <p:sp>
          <p:nvSpPr>
            <p:cNvPr id="278" name="Line 276"/>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9" name="Oval 277"/>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80" name="Group 278"/>
          <p:cNvGrpSpPr>
            <a:grpSpLocks/>
          </p:cNvGrpSpPr>
          <p:nvPr/>
        </p:nvGrpSpPr>
        <p:grpSpPr bwMode="auto">
          <a:xfrm>
            <a:off x="7493000" y="4800624"/>
            <a:ext cx="69850" cy="141288"/>
            <a:chOff x="861" y="1118"/>
            <a:chExt cx="44" cy="89"/>
          </a:xfrm>
        </p:grpSpPr>
        <p:sp>
          <p:nvSpPr>
            <p:cNvPr id="281" name="Line 27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2" name="Oval 28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83" name="AutoShape 281"/>
          <p:cNvSpPr>
            <a:spLocks noChangeArrowheads="1"/>
          </p:cNvSpPr>
          <p:nvPr/>
        </p:nvSpPr>
        <p:spPr bwMode="auto">
          <a:xfrm>
            <a:off x="6516688" y="4938737"/>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Transf. </a:t>
            </a:r>
          </a:p>
          <a:p>
            <a:pPr algn="ctr" eaLnBrk="1" hangingPunct="1"/>
            <a:r>
              <a:rPr lang="en-US" altLang="de-DE" sz="1000"/>
              <a:t>Service</a:t>
            </a:r>
          </a:p>
        </p:txBody>
      </p:sp>
      <p:sp>
        <p:nvSpPr>
          <p:cNvPr id="284" name="Line 282"/>
          <p:cNvSpPr>
            <a:spLocks noChangeShapeType="1"/>
          </p:cNvSpPr>
          <p:nvPr/>
        </p:nvSpPr>
        <p:spPr bwMode="auto">
          <a:xfrm rot="16200000" flipH="1" flipV="1">
            <a:off x="183594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5" name="Line 283"/>
          <p:cNvSpPr>
            <a:spLocks noChangeShapeType="1"/>
          </p:cNvSpPr>
          <p:nvPr/>
        </p:nvSpPr>
        <p:spPr bwMode="auto">
          <a:xfrm rot="16200000" flipH="1" flipV="1">
            <a:off x="522049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 name="Line 284"/>
          <p:cNvSpPr>
            <a:spLocks noChangeShapeType="1"/>
          </p:cNvSpPr>
          <p:nvPr/>
        </p:nvSpPr>
        <p:spPr bwMode="auto">
          <a:xfrm rot="16200000" flipH="1" flipV="1">
            <a:off x="5939632"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7" name="Line 285"/>
          <p:cNvSpPr>
            <a:spLocks noChangeShapeType="1"/>
          </p:cNvSpPr>
          <p:nvPr/>
        </p:nvSpPr>
        <p:spPr bwMode="auto">
          <a:xfrm rot="16200000" flipH="1" flipV="1">
            <a:off x="673179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8" name="Line 286"/>
          <p:cNvSpPr>
            <a:spLocks noChangeShapeType="1"/>
          </p:cNvSpPr>
          <p:nvPr/>
        </p:nvSpPr>
        <p:spPr bwMode="auto">
          <a:xfrm rot="16200000" flipH="1" flipV="1">
            <a:off x="7452519"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9" name="Rechteck 288"/>
          <p:cNvSpPr/>
          <p:nvPr/>
        </p:nvSpPr>
        <p:spPr>
          <a:xfrm>
            <a:off x="911822" y="6371713"/>
            <a:ext cx="7116562" cy="441339"/>
          </a:xfrm>
          <a:prstGeom prst="rect">
            <a:avLst/>
          </a:prstGeom>
        </p:spPr>
        <p:txBody>
          <a:bodyPr wrap="square">
            <a:spAutoFit/>
          </a:bodyPr>
          <a:lstStyle/>
          <a:p>
            <a:pPr eaLnBrk="1" hangingPunct="1">
              <a:lnSpc>
                <a:spcPct val="80000"/>
              </a:lnSpc>
            </a:pPr>
            <a:r>
              <a:rPr lang="en-GB" altLang="de-DE" sz="1400"/>
              <a:t>Source: </a:t>
            </a:r>
            <a:r>
              <a:rPr lang="en-GB" altLang="de-DE" sz="1400" smtClean="0"/>
              <a:t>Graham Vowles (2008): INSPIRE </a:t>
            </a:r>
            <a:r>
              <a:rPr lang="en-GB" altLang="de-DE" sz="1400"/>
              <a:t>Service </a:t>
            </a:r>
            <a:r>
              <a:rPr lang="en-GB" altLang="de-DE" sz="1400" smtClean="0"/>
              <a:t>Architecture. </a:t>
            </a:r>
            <a:r>
              <a:rPr lang="en-GB" altLang="de-DE" sz="1400"/>
              <a:t>EuroGeographics Network Services </a:t>
            </a:r>
            <a:r>
              <a:rPr lang="en-GB" altLang="de-DE" sz="1400" smtClean="0"/>
              <a:t>Workshop, 5-6 </a:t>
            </a:r>
            <a:r>
              <a:rPr lang="en-GB" altLang="de-DE" sz="1400"/>
              <a:t>February </a:t>
            </a:r>
            <a:r>
              <a:rPr lang="en-GB" altLang="de-DE" sz="1400" smtClean="0"/>
              <a:t>2008</a:t>
            </a:r>
            <a:endParaRPr lang="de-DE" sz="1400"/>
          </a:p>
        </p:txBody>
      </p:sp>
    </p:spTree>
    <p:extLst>
      <p:ext uri="{BB962C8B-B14F-4D97-AF65-F5344CB8AC3E}">
        <p14:creationId xmlns:p14="http://schemas.microsoft.com/office/powerpoint/2010/main" val="794958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5. Monitoring &amp; Reporting</a:t>
            </a:r>
            <a:endParaRPr lang="de-DE" dirty="0"/>
          </a:p>
        </p:txBody>
      </p:sp>
      <p:sp>
        <p:nvSpPr>
          <p:cNvPr id="3" name="Inhaltsplatzhalter 2"/>
          <p:cNvSpPr>
            <a:spLocks noGrp="1"/>
          </p:cNvSpPr>
          <p:nvPr>
            <p:ph idx="1"/>
          </p:nvPr>
        </p:nvSpPr>
        <p:spPr/>
        <p:txBody>
          <a:bodyPr/>
          <a:lstStyle/>
          <a:p>
            <a:r>
              <a:rPr lang="de-DE" dirty="0"/>
              <a:t>Monitoring </a:t>
            </a:r>
            <a:r>
              <a:rPr lang="de-DE" dirty="0" smtClean="0"/>
              <a:t>=</a:t>
            </a:r>
            <a:r>
              <a:rPr lang="de-DE" dirty="0" err="1" smtClean="0"/>
              <a:t>ongoing</a:t>
            </a:r>
            <a:r>
              <a:rPr lang="de-DE" dirty="0" smtClean="0"/>
              <a:t> </a:t>
            </a:r>
            <a:r>
              <a:rPr lang="de-DE" dirty="0" err="1" smtClean="0"/>
              <a:t>process</a:t>
            </a:r>
            <a:r>
              <a:rPr lang="de-DE" dirty="0" smtClean="0"/>
              <a:t> </a:t>
            </a:r>
            <a:r>
              <a:rPr lang="de-DE" dirty="0" err="1" smtClean="0"/>
              <a:t>with</a:t>
            </a:r>
            <a:r>
              <a:rPr lang="de-DE" dirty="0" smtClean="0"/>
              <a:t> </a:t>
            </a:r>
            <a:r>
              <a:rPr lang="de-DE" dirty="0" err="1" smtClean="0"/>
              <a:t>yearly</a:t>
            </a:r>
            <a:r>
              <a:rPr lang="de-DE" dirty="0" smtClean="0"/>
              <a:t> </a:t>
            </a:r>
            <a:r>
              <a:rPr lang="de-DE" dirty="0" err="1" smtClean="0"/>
              <a:t>status</a:t>
            </a:r>
            <a:r>
              <a:rPr lang="de-DE" dirty="0" smtClean="0"/>
              <a:t> </a:t>
            </a:r>
            <a:r>
              <a:rPr lang="de-DE" dirty="0" err="1" smtClean="0"/>
              <a:t>report</a:t>
            </a:r>
            <a:r>
              <a:rPr lang="de-DE" dirty="0" smtClean="0"/>
              <a:t> </a:t>
            </a:r>
            <a:r>
              <a:rPr lang="de-DE" dirty="0" err="1" smtClean="0"/>
              <a:t>to</a:t>
            </a:r>
            <a:r>
              <a:rPr lang="de-DE" dirty="0" smtClean="0"/>
              <a:t> </a:t>
            </a:r>
            <a:r>
              <a:rPr lang="de-DE" dirty="0" err="1" smtClean="0"/>
              <a:t>the</a:t>
            </a:r>
            <a:r>
              <a:rPr lang="de-DE" dirty="0" smtClean="0"/>
              <a:t> European </a:t>
            </a:r>
            <a:r>
              <a:rPr lang="de-DE" dirty="0" err="1" smtClean="0"/>
              <a:t>Commission</a:t>
            </a:r>
            <a:endParaRPr lang="de-DE" dirty="0"/>
          </a:p>
          <a:p>
            <a:r>
              <a:rPr lang="de-DE" dirty="0" err="1"/>
              <a:t>status</a:t>
            </a:r>
            <a:r>
              <a:rPr lang="de-DE" dirty="0"/>
              <a:t> </a:t>
            </a:r>
            <a:r>
              <a:rPr lang="de-DE" dirty="0" err="1"/>
              <a:t>report</a:t>
            </a:r>
            <a:r>
              <a:rPr lang="de-DE" dirty="0"/>
              <a:t> </a:t>
            </a:r>
            <a:r>
              <a:rPr lang="de-DE" dirty="0" err="1" smtClean="0"/>
              <a:t>comprises</a:t>
            </a:r>
            <a:r>
              <a:rPr lang="de-DE" dirty="0" smtClean="0"/>
              <a:t> </a:t>
            </a:r>
            <a:r>
              <a:rPr lang="de-DE" dirty="0" err="1" smtClean="0"/>
              <a:t>the</a:t>
            </a:r>
            <a:r>
              <a:rPr lang="de-DE" dirty="0" smtClean="0"/>
              <a:t> </a:t>
            </a:r>
            <a:r>
              <a:rPr lang="de-DE" dirty="0" err="1" smtClean="0"/>
              <a:t>list</a:t>
            </a:r>
            <a:r>
              <a:rPr lang="de-DE" dirty="0" smtClean="0"/>
              <a:t> </a:t>
            </a:r>
            <a:r>
              <a:rPr lang="de-DE" dirty="0" err="1" smtClean="0"/>
              <a:t>of</a:t>
            </a:r>
            <a:r>
              <a:rPr lang="de-DE" dirty="0" smtClean="0"/>
              <a:t> </a:t>
            </a:r>
            <a:r>
              <a:rPr lang="de-DE" dirty="0" err="1" smtClean="0"/>
              <a:t>the</a:t>
            </a:r>
            <a:r>
              <a:rPr lang="de-DE" dirty="0" smtClean="0"/>
              <a:t> INSPIRE-</a:t>
            </a:r>
            <a:r>
              <a:rPr lang="de-DE" dirty="0" err="1" smtClean="0"/>
              <a:t>related</a:t>
            </a:r>
            <a:r>
              <a:rPr lang="de-DE" dirty="0" smtClean="0"/>
              <a:t> </a:t>
            </a:r>
            <a:r>
              <a:rPr lang="de-DE" dirty="0" err="1" smtClean="0"/>
              <a:t>geodata</a:t>
            </a:r>
            <a:r>
              <a:rPr lang="de-DE" dirty="0" smtClean="0"/>
              <a:t> </a:t>
            </a:r>
            <a:r>
              <a:rPr lang="de-DE" dirty="0" err="1" smtClean="0"/>
              <a:t>sets</a:t>
            </a:r>
            <a:r>
              <a:rPr lang="de-DE" dirty="0" smtClean="0"/>
              <a:t> </a:t>
            </a:r>
            <a:r>
              <a:rPr lang="de-DE" dirty="0" err="1" smtClean="0"/>
              <a:t>and</a:t>
            </a:r>
            <a:r>
              <a:rPr lang="de-DE" dirty="0" smtClean="0"/>
              <a:t> </a:t>
            </a:r>
            <a:r>
              <a:rPr lang="de-DE" dirty="0" err="1" smtClean="0"/>
              <a:t>services</a:t>
            </a:r>
            <a:r>
              <a:rPr lang="de-DE" dirty="0" smtClean="0"/>
              <a:t> </a:t>
            </a:r>
            <a:r>
              <a:rPr lang="de-DE" dirty="0" err="1" smtClean="0"/>
              <a:t>and</a:t>
            </a:r>
            <a:r>
              <a:rPr lang="de-DE" dirty="0" smtClean="0"/>
              <a:t> </a:t>
            </a:r>
            <a:r>
              <a:rPr lang="de-DE" dirty="0" err="1" smtClean="0"/>
              <a:t>indicators</a:t>
            </a:r>
            <a:r>
              <a:rPr lang="de-DE" dirty="0" smtClean="0"/>
              <a:t> </a:t>
            </a:r>
            <a:r>
              <a:rPr lang="de-DE" dirty="0" err="1" smtClean="0"/>
              <a:t>to</a:t>
            </a:r>
            <a:r>
              <a:rPr lang="de-DE" dirty="0" smtClean="0"/>
              <a:t> </a:t>
            </a:r>
            <a:r>
              <a:rPr lang="de-DE" dirty="0" err="1" smtClean="0"/>
              <a:t>measure</a:t>
            </a:r>
            <a:r>
              <a:rPr lang="de-DE" dirty="0" smtClean="0"/>
              <a:t> </a:t>
            </a:r>
            <a:r>
              <a:rPr lang="de-DE" dirty="0" err="1" smtClean="0"/>
              <a:t>the</a:t>
            </a:r>
            <a:r>
              <a:rPr lang="de-DE" dirty="0" smtClean="0"/>
              <a:t> </a:t>
            </a:r>
            <a:r>
              <a:rPr lang="de-DE" dirty="0" err="1" smtClean="0"/>
              <a:t>degree</a:t>
            </a:r>
            <a:r>
              <a:rPr lang="de-DE" dirty="0" smtClean="0"/>
              <a:t> </a:t>
            </a:r>
            <a:r>
              <a:rPr lang="de-DE" dirty="0" err="1" smtClean="0"/>
              <a:t>of</a:t>
            </a:r>
            <a:r>
              <a:rPr lang="de-DE" dirty="0" smtClean="0"/>
              <a:t> INSPIRE </a:t>
            </a:r>
            <a:r>
              <a:rPr lang="de-DE" dirty="0" err="1" smtClean="0"/>
              <a:t>implementation</a:t>
            </a:r>
            <a:r>
              <a:rPr lang="de-DE" dirty="0" smtClean="0"/>
              <a:t>, i. e., </a:t>
            </a:r>
            <a:r>
              <a:rPr lang="de-DE" dirty="0" err="1" smtClean="0"/>
              <a:t>conformity</a:t>
            </a:r>
            <a:r>
              <a:rPr lang="de-DE" dirty="0" smtClean="0"/>
              <a:t> </a:t>
            </a:r>
            <a:r>
              <a:rPr lang="de-DE" dirty="0" err="1" smtClean="0"/>
              <a:t>of</a:t>
            </a:r>
            <a:r>
              <a:rPr lang="de-DE" dirty="0" smtClean="0"/>
              <a:t> </a:t>
            </a:r>
            <a:r>
              <a:rPr lang="de-DE" dirty="0" err="1" smtClean="0"/>
              <a:t>metadata</a:t>
            </a:r>
            <a:r>
              <a:rPr lang="de-DE" dirty="0" smtClean="0"/>
              <a:t>, </a:t>
            </a:r>
            <a:r>
              <a:rPr lang="de-DE" dirty="0" err="1" smtClean="0"/>
              <a:t>geodata</a:t>
            </a:r>
            <a:r>
              <a:rPr lang="de-DE" dirty="0" smtClean="0"/>
              <a:t> </a:t>
            </a:r>
            <a:r>
              <a:rPr lang="de-DE" dirty="0" err="1" smtClean="0"/>
              <a:t>and</a:t>
            </a:r>
            <a:r>
              <a:rPr lang="de-DE" dirty="0" smtClean="0"/>
              <a:t> web </a:t>
            </a:r>
            <a:r>
              <a:rPr lang="de-DE" dirty="0" err="1" smtClean="0"/>
              <a:t>services</a:t>
            </a:r>
            <a:endParaRPr lang="de-DE" dirty="0"/>
          </a:p>
          <a:p>
            <a:r>
              <a:rPr lang="de-DE" dirty="0" smtClean="0"/>
              <a:t>In Germany: The </a:t>
            </a:r>
            <a:r>
              <a:rPr lang="de-DE" dirty="0" err="1" smtClean="0"/>
              <a:t>required</a:t>
            </a:r>
            <a:r>
              <a:rPr lang="de-DE" dirty="0" smtClean="0"/>
              <a:t> </a:t>
            </a:r>
            <a:r>
              <a:rPr lang="de-DE" dirty="0" err="1" smtClean="0"/>
              <a:t>informations</a:t>
            </a:r>
            <a:r>
              <a:rPr lang="de-DE" dirty="0" smtClean="0"/>
              <a:t> </a:t>
            </a:r>
            <a:r>
              <a:rPr lang="de-DE" dirty="0" err="1" smtClean="0"/>
              <a:t>are</a:t>
            </a:r>
            <a:r>
              <a:rPr lang="de-DE" dirty="0" smtClean="0"/>
              <a:t> </a:t>
            </a:r>
            <a:r>
              <a:rPr lang="de-DE" dirty="0" err="1" smtClean="0"/>
              <a:t>requested</a:t>
            </a:r>
            <a:r>
              <a:rPr lang="de-DE" dirty="0" smtClean="0"/>
              <a:t> </a:t>
            </a:r>
            <a:r>
              <a:rPr lang="de-DE" dirty="0" err="1" smtClean="0"/>
              <a:t>by</a:t>
            </a:r>
            <a:r>
              <a:rPr lang="de-DE" dirty="0" smtClean="0"/>
              <a:t> </a:t>
            </a:r>
            <a:r>
              <a:rPr lang="de-DE" dirty="0" err="1" smtClean="0"/>
              <a:t>the</a:t>
            </a:r>
            <a:r>
              <a:rPr lang="de-DE" dirty="0" smtClean="0"/>
              <a:t> </a:t>
            </a:r>
            <a:r>
              <a:rPr lang="de-DE" dirty="0" err="1" smtClean="0"/>
              <a:t>contact</a:t>
            </a:r>
            <a:r>
              <a:rPr lang="de-DE" dirty="0" smtClean="0"/>
              <a:t> </a:t>
            </a:r>
            <a:r>
              <a:rPr lang="de-DE" dirty="0" err="1" smtClean="0"/>
              <a:t>offices</a:t>
            </a:r>
            <a:r>
              <a:rPr lang="de-DE" dirty="0" smtClean="0"/>
              <a:t> </a:t>
            </a:r>
            <a:r>
              <a:rPr lang="de-DE" dirty="0" err="1" smtClean="0"/>
              <a:t>of</a:t>
            </a:r>
            <a:r>
              <a:rPr lang="de-DE" dirty="0" smtClean="0"/>
              <a:t> </a:t>
            </a:r>
            <a:r>
              <a:rPr lang="de-DE" dirty="0" err="1" smtClean="0"/>
              <a:t>the</a:t>
            </a:r>
            <a:r>
              <a:rPr lang="de-DE" dirty="0" smtClean="0"/>
              <a:t> </a:t>
            </a:r>
            <a:r>
              <a:rPr lang="de-DE" dirty="0" err="1" smtClean="0"/>
              <a:t>federal</a:t>
            </a:r>
            <a:r>
              <a:rPr lang="de-DE" dirty="0" smtClean="0"/>
              <a:t> </a:t>
            </a:r>
            <a:r>
              <a:rPr lang="de-DE" dirty="0" err="1" smtClean="0"/>
              <a:t>government</a:t>
            </a:r>
            <a:r>
              <a:rPr lang="de-DE" dirty="0" smtClean="0"/>
              <a:t> </a:t>
            </a:r>
            <a:r>
              <a:rPr lang="de-DE" dirty="0" err="1" smtClean="0"/>
              <a:t>and</a:t>
            </a:r>
            <a:r>
              <a:rPr lang="de-DE" dirty="0" smtClean="0"/>
              <a:t> </a:t>
            </a:r>
            <a:r>
              <a:rPr lang="de-DE" dirty="0" err="1" smtClean="0"/>
              <a:t>the</a:t>
            </a:r>
            <a:r>
              <a:rPr lang="de-DE" dirty="0" smtClean="0"/>
              <a:t> German </a:t>
            </a:r>
            <a:r>
              <a:rPr lang="de-DE" dirty="0" err="1" smtClean="0"/>
              <a:t>states</a:t>
            </a:r>
            <a:r>
              <a:rPr lang="de-DE" dirty="0" smtClean="0"/>
              <a:t> </a:t>
            </a:r>
            <a:r>
              <a:rPr lang="de-DE" dirty="0" err="1" smtClean="0"/>
              <a:t>from</a:t>
            </a:r>
            <a:r>
              <a:rPr lang="de-DE" dirty="0" smtClean="0"/>
              <a:t> </a:t>
            </a:r>
            <a:r>
              <a:rPr lang="de-DE" dirty="0" err="1" smtClean="0"/>
              <a:t>the</a:t>
            </a:r>
            <a:r>
              <a:rPr lang="de-DE" dirty="0" smtClean="0"/>
              <a:t> </a:t>
            </a:r>
            <a:r>
              <a:rPr lang="de-DE" dirty="0" err="1" smtClean="0"/>
              <a:t>custodians</a:t>
            </a:r>
            <a:r>
              <a:rPr lang="de-DE" dirty="0" smtClean="0"/>
              <a:t> . The </a:t>
            </a:r>
            <a:r>
              <a:rPr lang="de-DE" dirty="0" err="1" smtClean="0"/>
              <a:t>informations</a:t>
            </a:r>
            <a:r>
              <a:rPr lang="de-DE" dirty="0" smtClean="0"/>
              <a:t> </a:t>
            </a:r>
            <a:r>
              <a:rPr lang="de-DE" dirty="0" err="1" smtClean="0"/>
              <a:t>are</a:t>
            </a:r>
            <a:r>
              <a:rPr lang="de-DE" dirty="0" smtClean="0"/>
              <a:t> </a:t>
            </a:r>
            <a:r>
              <a:rPr lang="de-DE" dirty="0" err="1" smtClean="0"/>
              <a:t>forwarded</a:t>
            </a:r>
            <a:r>
              <a:rPr lang="de-DE" dirty="0" smtClean="0"/>
              <a:t> </a:t>
            </a:r>
            <a:r>
              <a:rPr lang="de-DE" dirty="0" err="1" smtClean="0"/>
              <a:t>to</a:t>
            </a:r>
            <a:r>
              <a:rPr lang="de-DE" dirty="0" smtClean="0"/>
              <a:t> </a:t>
            </a:r>
            <a:r>
              <a:rPr lang="de-DE" dirty="0" err="1" smtClean="0"/>
              <a:t>the</a:t>
            </a:r>
            <a:r>
              <a:rPr lang="de-DE" dirty="0" smtClean="0"/>
              <a:t> </a:t>
            </a:r>
            <a:r>
              <a:rPr lang="de-DE" dirty="0" err="1" smtClean="0"/>
              <a:t>official</a:t>
            </a:r>
            <a:r>
              <a:rPr lang="de-DE" dirty="0" smtClean="0"/>
              <a:t> GDI-DE (SDI Germany) </a:t>
            </a:r>
            <a:r>
              <a:rPr lang="de-DE" dirty="0" err="1" smtClean="0"/>
              <a:t>contact</a:t>
            </a:r>
            <a:r>
              <a:rPr lang="de-DE" dirty="0" smtClean="0"/>
              <a:t> </a:t>
            </a:r>
            <a:r>
              <a:rPr lang="de-DE" dirty="0" err="1" smtClean="0"/>
              <a:t>institution</a:t>
            </a:r>
            <a:r>
              <a:rPr lang="de-DE" dirty="0" smtClean="0"/>
              <a:t>. The </a:t>
            </a:r>
            <a:r>
              <a:rPr lang="de-DE" dirty="0" err="1" smtClean="0"/>
              <a:t>results</a:t>
            </a:r>
            <a:r>
              <a:rPr lang="de-DE" dirty="0" smtClean="0"/>
              <a:t> </a:t>
            </a:r>
            <a:r>
              <a:rPr lang="de-DE" dirty="0" err="1" smtClean="0"/>
              <a:t>are</a:t>
            </a:r>
            <a:r>
              <a:rPr lang="de-DE" dirty="0" smtClean="0"/>
              <a:t> </a:t>
            </a:r>
            <a:r>
              <a:rPr lang="de-DE" dirty="0" err="1" smtClean="0"/>
              <a:t>published</a:t>
            </a:r>
            <a:r>
              <a:rPr lang="de-DE" dirty="0" smtClean="0"/>
              <a:t> </a:t>
            </a:r>
            <a:r>
              <a:rPr lang="de-DE" dirty="0" err="1" smtClean="0"/>
              <a:t>and</a:t>
            </a:r>
            <a:r>
              <a:rPr lang="de-DE" dirty="0" smtClean="0"/>
              <a:t> </a:t>
            </a:r>
            <a:r>
              <a:rPr lang="de-DE" dirty="0" err="1" smtClean="0"/>
              <a:t>forwarded</a:t>
            </a:r>
            <a:r>
              <a:rPr lang="de-DE" dirty="0" smtClean="0"/>
              <a:t> </a:t>
            </a:r>
            <a:r>
              <a:rPr lang="de-DE" dirty="0" err="1" smtClean="0"/>
              <a:t>to</a:t>
            </a:r>
            <a:r>
              <a:rPr lang="de-DE" dirty="0" smtClean="0"/>
              <a:t> </a:t>
            </a:r>
            <a:r>
              <a:rPr lang="de-DE" dirty="0" err="1" smtClean="0"/>
              <a:t>the</a:t>
            </a:r>
            <a:r>
              <a:rPr lang="de-DE" dirty="0" smtClean="0"/>
              <a:t> EU.</a:t>
            </a:r>
            <a:endParaRPr lang="de-DE" dirty="0"/>
          </a:p>
        </p:txBody>
      </p:sp>
      <p:sp>
        <p:nvSpPr>
          <p:cNvPr id="4" name="Rechteck 3"/>
          <p:cNvSpPr/>
          <p:nvPr/>
        </p:nvSpPr>
        <p:spPr>
          <a:xfrm>
            <a:off x="1043608" y="6237312"/>
            <a:ext cx="8073928" cy="600164"/>
          </a:xfrm>
          <a:prstGeom prst="rect">
            <a:avLst/>
          </a:prstGeom>
        </p:spPr>
        <p:txBody>
          <a:bodyPr wrap="square">
            <a:spAutoFit/>
          </a:bodyPr>
          <a:lstStyle/>
          <a:p>
            <a:r>
              <a:rPr lang="de-DE" sz="1100"/>
              <a:t>Quelle: Martin Seiler (2015): Umsetzung der INSPIRE-Richtlinie aus Sicht der Koordinierungsstelle der </a:t>
            </a:r>
            <a:r>
              <a:rPr lang="de-DE" sz="1100" smtClean="0"/>
              <a:t>GDI-DE. http</a:t>
            </a:r>
            <a:r>
              <a:rPr lang="de-DE" sz="1100"/>
              <a:t>://www.geoportal.de/SharedDocs/Downloads/DE/GDI-DE/Vortraege/2015/150430_DVGW_Umsetzung_INSPIRE_Versorgungsunternehmen_Seiler.pdf?__</a:t>
            </a:r>
            <a:r>
              <a:rPr lang="de-DE" sz="1100" smtClean="0"/>
              <a:t>blob=publicationFile [2016-11-26]</a:t>
            </a:r>
            <a:endParaRPr lang="de-DE" sz="1100" dirty="0"/>
          </a:p>
        </p:txBody>
      </p:sp>
    </p:spTree>
    <p:extLst>
      <p:ext uri="{BB962C8B-B14F-4D97-AF65-F5344CB8AC3E}">
        <p14:creationId xmlns:p14="http://schemas.microsoft.com/office/powerpoint/2010/main" val="3008717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Monitoring</a:t>
            </a:r>
            <a:endParaRPr lang="de-DE"/>
          </a:p>
        </p:txBody>
      </p:sp>
      <p:sp>
        <p:nvSpPr>
          <p:cNvPr id="3" name="Inhaltsplatzhalter 2"/>
          <p:cNvSpPr>
            <a:spLocks noGrp="1"/>
          </p:cNvSpPr>
          <p:nvPr>
            <p:ph idx="1"/>
          </p:nvPr>
        </p:nvSpPr>
        <p:spPr/>
        <p:txBody>
          <a:bodyPr/>
          <a:lstStyle/>
          <a:p>
            <a:pPr marL="0" indent="0">
              <a:buNone/>
            </a:pPr>
            <a:r>
              <a:rPr lang="en-US" dirty="0" smtClean="0"/>
              <a:t>Indicators </a:t>
            </a:r>
            <a:r>
              <a:rPr lang="en-US" dirty="0"/>
              <a:t>can be calculated to evaluate</a:t>
            </a:r>
          </a:p>
          <a:p>
            <a:r>
              <a:rPr lang="en-US" dirty="0" smtClean="0"/>
              <a:t>Existence </a:t>
            </a:r>
            <a:r>
              <a:rPr lang="en-US" dirty="0"/>
              <a:t>of metadata for spatial data sets and services</a:t>
            </a:r>
          </a:p>
          <a:p>
            <a:r>
              <a:rPr lang="en-US" dirty="0"/>
              <a:t>Conformity of metadata for spatial data sets and services with the implementing rules on metadata</a:t>
            </a:r>
          </a:p>
          <a:p>
            <a:r>
              <a:rPr lang="en-US" dirty="0"/>
              <a:t>Geographical coverage of spatial data sets</a:t>
            </a:r>
          </a:p>
          <a:p>
            <a:r>
              <a:rPr lang="en-US" dirty="0"/>
              <a:t>Conformity of spatial data sets with the data specifications and of their metadata with the implementing rules on metadata</a:t>
            </a:r>
          </a:p>
          <a:p>
            <a:r>
              <a:rPr lang="en-US" dirty="0"/>
              <a:t>Accessibility of metadata for spatial data sets and services through discovery services</a:t>
            </a:r>
          </a:p>
          <a:p>
            <a:r>
              <a:rPr lang="en-US" dirty="0"/>
              <a:t>Accessibility of spatial data sets through view and download services</a:t>
            </a:r>
          </a:p>
          <a:p>
            <a:r>
              <a:rPr lang="en-US" dirty="0"/>
              <a:t>Use of network services</a:t>
            </a:r>
          </a:p>
          <a:p>
            <a:r>
              <a:rPr lang="en-US" dirty="0"/>
              <a:t>Conformity of network services to the implementing rules on network services</a:t>
            </a:r>
          </a:p>
          <a:p>
            <a:endParaRPr lang="de-DE" dirty="0"/>
          </a:p>
        </p:txBody>
      </p:sp>
      <p:sp>
        <p:nvSpPr>
          <p:cNvPr id="4" name="Rechteck 3"/>
          <p:cNvSpPr/>
          <p:nvPr/>
        </p:nvSpPr>
        <p:spPr>
          <a:xfrm>
            <a:off x="4932040" y="5517232"/>
            <a:ext cx="3528392" cy="1200329"/>
          </a:xfrm>
          <a:prstGeom prst="rect">
            <a:avLst/>
          </a:prstGeom>
        </p:spPr>
        <p:txBody>
          <a:bodyPr wrap="square">
            <a:spAutoFit/>
          </a:bodyPr>
          <a:lstStyle/>
          <a:p>
            <a:r>
              <a:rPr lang="de-DE" sz="1200" dirty="0" smtClean="0"/>
              <a:t>http://inspire.ec.europa.eu/index.cfm/pageid/5022 </a:t>
            </a:r>
            <a:r>
              <a:rPr lang="de-DE" sz="1200" dirty="0" err="1" smtClean="0"/>
              <a:t>and</a:t>
            </a:r>
            <a:r>
              <a:rPr lang="de-DE" sz="1200" dirty="0" smtClean="0"/>
              <a:t> </a:t>
            </a:r>
            <a:r>
              <a:rPr lang="en-US" sz="1200" dirty="0"/>
              <a:t>Monitoring and Reporting Drafting Team</a:t>
            </a:r>
          </a:p>
          <a:p>
            <a:r>
              <a:rPr lang="de-DE" sz="1200" dirty="0"/>
              <a:t>Monitoring </a:t>
            </a:r>
            <a:r>
              <a:rPr lang="de-DE" sz="1200" dirty="0" err="1"/>
              <a:t>Indicators</a:t>
            </a:r>
            <a:r>
              <a:rPr lang="de-DE" sz="1200" dirty="0"/>
              <a:t> – Guidelines </a:t>
            </a:r>
            <a:r>
              <a:rPr lang="de-DE" sz="1200" dirty="0" err="1" smtClean="0"/>
              <a:t>Document</a:t>
            </a:r>
            <a:r>
              <a:rPr lang="de-DE" sz="1200" dirty="0" smtClean="0"/>
              <a:t>, http://inspire.ec.europa.eu/documents/Monitoring_and_Reporting/INSPIRE_MR_Guidelines_Reporting_2011-01-18_v%205.0.pdf</a:t>
            </a:r>
            <a:endParaRPr lang="de-DE" sz="1200" dirty="0"/>
          </a:p>
        </p:txBody>
      </p:sp>
    </p:spTree>
    <p:extLst>
      <p:ext uri="{BB962C8B-B14F-4D97-AF65-F5344CB8AC3E}">
        <p14:creationId xmlns:p14="http://schemas.microsoft.com/office/powerpoint/2010/main" val="19336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INSPIRE Monitoring and Reporting</a:t>
            </a:r>
          </a:p>
        </p:txBody>
      </p:sp>
      <p:sp>
        <p:nvSpPr>
          <p:cNvPr id="3" name="Inhaltsplatzhalter 2"/>
          <p:cNvSpPr>
            <a:spLocks noGrp="1"/>
          </p:cNvSpPr>
          <p:nvPr>
            <p:ph idx="1"/>
          </p:nvPr>
        </p:nvSpPr>
        <p:spPr/>
        <p:txBody>
          <a:bodyPr/>
          <a:lstStyle/>
          <a:p>
            <a:r>
              <a:rPr lang="en-US" dirty="0" smtClean="0"/>
              <a:t>INSPIRE Directive: </a:t>
            </a:r>
            <a:r>
              <a:rPr lang="en-US" dirty="0"/>
              <a:t>requires Member States to monitor the </a:t>
            </a:r>
            <a:r>
              <a:rPr lang="en-US" dirty="0" smtClean="0"/>
              <a:t>implementation and </a:t>
            </a:r>
            <a:r>
              <a:rPr lang="en-US" dirty="0"/>
              <a:t>use of their infrastructures for spatial information </a:t>
            </a:r>
            <a:r>
              <a:rPr lang="en-US" dirty="0" smtClean="0"/>
              <a:t>(yearly) and </a:t>
            </a:r>
            <a:r>
              <a:rPr lang="en-US" dirty="0"/>
              <a:t>to report on </a:t>
            </a:r>
            <a:r>
              <a:rPr lang="en-US" dirty="0" smtClean="0"/>
              <a:t>the implementation </a:t>
            </a:r>
            <a:r>
              <a:rPr lang="en-US" dirty="0"/>
              <a:t>of the Directive back to the </a:t>
            </a:r>
            <a:r>
              <a:rPr lang="en-US" dirty="0" smtClean="0"/>
              <a:t>Commission (every 3 years).</a:t>
            </a:r>
          </a:p>
          <a:p>
            <a:r>
              <a:rPr lang="de-DE" dirty="0"/>
              <a:t>quantitative </a:t>
            </a:r>
            <a:r>
              <a:rPr lang="de-DE" dirty="0" err="1" smtClean="0"/>
              <a:t>approach</a:t>
            </a:r>
            <a:r>
              <a:rPr lang="de-DE" dirty="0" smtClean="0"/>
              <a:t>: </a:t>
            </a:r>
            <a:r>
              <a:rPr lang="de-DE" dirty="0" err="1"/>
              <a:t>list</a:t>
            </a:r>
            <a:r>
              <a:rPr lang="de-DE" dirty="0"/>
              <a:t> </a:t>
            </a:r>
            <a:r>
              <a:rPr lang="de-DE" dirty="0" err="1"/>
              <a:t>of</a:t>
            </a:r>
            <a:r>
              <a:rPr lang="de-DE" dirty="0"/>
              <a:t> </a:t>
            </a:r>
            <a:r>
              <a:rPr lang="de-DE" dirty="0" err="1" smtClean="0"/>
              <a:t>spatial</a:t>
            </a:r>
            <a:r>
              <a:rPr lang="de-DE" dirty="0" smtClean="0"/>
              <a:t> </a:t>
            </a:r>
            <a:r>
              <a:rPr lang="de-DE" dirty="0" err="1" smtClean="0"/>
              <a:t>datasets</a:t>
            </a:r>
            <a:r>
              <a:rPr lang="de-DE" dirty="0" smtClean="0"/>
              <a:t> </a:t>
            </a:r>
            <a:r>
              <a:rPr lang="de-DE" dirty="0" err="1"/>
              <a:t>and</a:t>
            </a:r>
            <a:r>
              <a:rPr lang="de-DE" dirty="0"/>
              <a:t> </a:t>
            </a:r>
            <a:r>
              <a:rPr lang="de-DE" dirty="0" err="1" smtClean="0"/>
              <a:t>services</a:t>
            </a:r>
            <a:endParaRPr lang="de-DE" dirty="0" smtClean="0"/>
          </a:p>
          <a:p>
            <a:pPr lvl="1"/>
            <a:r>
              <a:rPr lang="en-US" dirty="0"/>
              <a:t>Existence of metadata for spatial data sets and services</a:t>
            </a:r>
          </a:p>
          <a:p>
            <a:pPr lvl="1"/>
            <a:r>
              <a:rPr lang="en-US" dirty="0" smtClean="0"/>
              <a:t>Conformity </a:t>
            </a:r>
            <a:r>
              <a:rPr lang="en-US" dirty="0"/>
              <a:t>of metadata for spatial data sets and services with </a:t>
            </a:r>
            <a:r>
              <a:rPr lang="en-US" dirty="0" smtClean="0"/>
              <a:t>the </a:t>
            </a:r>
            <a:r>
              <a:rPr lang="de-DE" dirty="0" err="1" smtClean="0"/>
              <a:t>implementing</a:t>
            </a:r>
            <a:r>
              <a:rPr lang="de-DE" dirty="0" smtClean="0"/>
              <a:t> </a:t>
            </a:r>
            <a:r>
              <a:rPr lang="de-DE" dirty="0" err="1"/>
              <a:t>rules</a:t>
            </a:r>
            <a:r>
              <a:rPr lang="de-DE" dirty="0"/>
              <a:t> on </a:t>
            </a:r>
            <a:r>
              <a:rPr lang="de-DE" dirty="0" err="1"/>
              <a:t>metadata</a:t>
            </a:r>
            <a:endParaRPr lang="de-DE" dirty="0"/>
          </a:p>
          <a:p>
            <a:pPr lvl="1"/>
            <a:r>
              <a:rPr lang="en-US" dirty="0" smtClean="0"/>
              <a:t>Geographical </a:t>
            </a:r>
            <a:r>
              <a:rPr lang="en-US" dirty="0"/>
              <a:t>coverage of spatial data sets</a:t>
            </a:r>
          </a:p>
          <a:p>
            <a:pPr lvl="1"/>
            <a:r>
              <a:rPr lang="en-US" dirty="0" smtClean="0"/>
              <a:t>Conformity </a:t>
            </a:r>
            <a:r>
              <a:rPr lang="en-US" dirty="0"/>
              <a:t>of spatial data sets with the data specifications and of </a:t>
            </a:r>
            <a:r>
              <a:rPr lang="en-US" dirty="0" smtClean="0"/>
              <a:t>their metadata </a:t>
            </a:r>
            <a:r>
              <a:rPr lang="en-US" dirty="0"/>
              <a:t>with the implementing rules on </a:t>
            </a:r>
            <a:r>
              <a:rPr lang="en-US" dirty="0" smtClean="0"/>
              <a:t>metadata</a:t>
            </a:r>
          </a:p>
          <a:p>
            <a:pPr lvl="1"/>
            <a:r>
              <a:rPr lang="en-US" dirty="0"/>
              <a:t>Accessibility of metadata for spatial data sets and services </a:t>
            </a:r>
            <a:r>
              <a:rPr lang="en-US" dirty="0" smtClean="0"/>
              <a:t>through </a:t>
            </a:r>
            <a:r>
              <a:rPr lang="de-DE" dirty="0" err="1" smtClean="0"/>
              <a:t>discovery</a:t>
            </a:r>
            <a:r>
              <a:rPr lang="de-DE" dirty="0" smtClean="0"/>
              <a:t> </a:t>
            </a:r>
            <a:r>
              <a:rPr lang="de-DE" dirty="0" err="1"/>
              <a:t>services</a:t>
            </a:r>
            <a:endParaRPr lang="de-DE" dirty="0"/>
          </a:p>
          <a:p>
            <a:pPr lvl="1"/>
            <a:r>
              <a:rPr lang="en-US" dirty="0" smtClean="0"/>
              <a:t>Accessibility </a:t>
            </a:r>
            <a:r>
              <a:rPr lang="en-US" dirty="0"/>
              <a:t>of spatial data sets through view and download services</a:t>
            </a:r>
          </a:p>
          <a:p>
            <a:pPr lvl="1"/>
            <a:r>
              <a:rPr lang="de-DE" dirty="0" err="1" smtClean="0"/>
              <a:t>Use</a:t>
            </a:r>
            <a:r>
              <a:rPr lang="de-DE" dirty="0" smtClean="0"/>
              <a:t> </a:t>
            </a:r>
            <a:r>
              <a:rPr lang="de-DE" dirty="0" err="1"/>
              <a:t>of</a:t>
            </a:r>
            <a:r>
              <a:rPr lang="de-DE" dirty="0"/>
              <a:t> </a:t>
            </a:r>
            <a:r>
              <a:rPr lang="de-DE" dirty="0" err="1"/>
              <a:t>network</a:t>
            </a:r>
            <a:r>
              <a:rPr lang="de-DE" dirty="0"/>
              <a:t> </a:t>
            </a:r>
            <a:r>
              <a:rPr lang="de-DE" dirty="0" err="1"/>
              <a:t>services</a:t>
            </a:r>
            <a:endParaRPr lang="de-DE" dirty="0"/>
          </a:p>
          <a:p>
            <a:pPr lvl="1"/>
            <a:r>
              <a:rPr lang="en-US" dirty="0" smtClean="0"/>
              <a:t> </a:t>
            </a:r>
            <a:r>
              <a:rPr lang="en-US" dirty="0"/>
              <a:t>Conformity of network services to the implementing rules on </a:t>
            </a:r>
            <a:r>
              <a:rPr lang="en-US" dirty="0" smtClean="0"/>
              <a:t>network </a:t>
            </a:r>
            <a:r>
              <a:rPr lang="de-DE" dirty="0" err="1" smtClean="0"/>
              <a:t>services</a:t>
            </a:r>
            <a:endParaRPr lang="de-DE" dirty="0"/>
          </a:p>
        </p:txBody>
      </p:sp>
      <p:sp>
        <p:nvSpPr>
          <p:cNvPr id="4" name="Rechteck 3"/>
          <p:cNvSpPr/>
          <p:nvPr/>
        </p:nvSpPr>
        <p:spPr>
          <a:xfrm rot="16200000">
            <a:off x="6292026" y="3581182"/>
            <a:ext cx="4572000" cy="523220"/>
          </a:xfrm>
          <a:prstGeom prst="rect">
            <a:avLst/>
          </a:prstGeom>
        </p:spPr>
        <p:txBody>
          <a:bodyPr>
            <a:spAutoFit/>
          </a:bodyPr>
          <a:lstStyle/>
          <a:p>
            <a:r>
              <a:rPr lang="de-DE" sz="1400" smtClean="0"/>
              <a:t>http://www.environ.ie/en/Publications/DevelopmentandHousing/Planning/FileDownLoad,27309,en.pdf</a:t>
            </a:r>
            <a:endParaRPr lang="de-DE" sz="1400"/>
          </a:p>
        </p:txBody>
      </p:sp>
      <p:sp>
        <p:nvSpPr>
          <p:cNvPr id="5" name="Rechteck 4"/>
          <p:cNvSpPr/>
          <p:nvPr/>
        </p:nvSpPr>
        <p:spPr>
          <a:xfrm>
            <a:off x="395536" y="6239053"/>
            <a:ext cx="8568952" cy="646331"/>
          </a:xfrm>
          <a:prstGeom prst="rect">
            <a:avLst/>
          </a:prstGeom>
        </p:spPr>
        <p:txBody>
          <a:bodyPr wrap="square">
            <a:spAutoFit/>
          </a:bodyPr>
          <a:lstStyle/>
          <a:p>
            <a:r>
              <a:rPr lang="de-DE" sz="1200" dirty="0" smtClean="0"/>
              <a:t>http://inspire.ec.europa.eu/index.cfm/pageid/5022 </a:t>
            </a:r>
            <a:r>
              <a:rPr lang="de-DE" sz="1200" dirty="0" err="1" smtClean="0"/>
              <a:t>and</a:t>
            </a:r>
            <a:r>
              <a:rPr lang="de-DE" sz="1200" dirty="0" smtClean="0"/>
              <a:t> </a:t>
            </a:r>
            <a:r>
              <a:rPr lang="en-US" sz="1200" dirty="0"/>
              <a:t>Monitoring and Reporting Drafting Team</a:t>
            </a:r>
          </a:p>
          <a:p>
            <a:r>
              <a:rPr lang="de-DE" sz="1200" dirty="0"/>
              <a:t>Monitoring </a:t>
            </a:r>
            <a:r>
              <a:rPr lang="de-DE" sz="1200" dirty="0" err="1"/>
              <a:t>Indicators</a:t>
            </a:r>
            <a:r>
              <a:rPr lang="de-DE" sz="1200" dirty="0"/>
              <a:t> – Guidelines </a:t>
            </a:r>
            <a:r>
              <a:rPr lang="de-DE" sz="1200" dirty="0" err="1" smtClean="0"/>
              <a:t>Document</a:t>
            </a:r>
            <a:r>
              <a:rPr lang="de-DE" sz="1200" dirty="0" smtClean="0"/>
              <a:t>, http://inspire.ec.europa.eu/documents/Monitoring_and_Reporting/INSPIRE_MR_Guidelines_Reporting_2011-01-18_v%205.0.pdf</a:t>
            </a:r>
            <a:endParaRPr lang="de-DE" sz="1200" dirty="0"/>
          </a:p>
        </p:txBody>
      </p:sp>
    </p:spTree>
    <p:extLst>
      <p:ext uri="{BB962C8B-B14F-4D97-AF65-F5344CB8AC3E}">
        <p14:creationId xmlns:p14="http://schemas.microsoft.com/office/powerpoint/2010/main" val="133164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However</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827584" y="2348880"/>
            <a:ext cx="4572000" cy="2000548"/>
          </a:xfrm>
          <a:prstGeom prst="rect">
            <a:avLst/>
          </a:prstGeom>
        </p:spPr>
        <p:txBody>
          <a:bodyPr>
            <a:spAutoFit/>
          </a:bodyPr>
          <a:lstStyle/>
          <a:p>
            <a:r>
              <a:rPr lang="en-US" dirty="0"/>
              <a:t>The challenges regarding </a:t>
            </a:r>
            <a:r>
              <a:rPr lang="en-US" sz="2000" dirty="0"/>
              <a:t>the lack of availability, quality, </a:t>
            </a:r>
            <a:r>
              <a:rPr lang="en-US" sz="2000" dirty="0" err="1"/>
              <a:t>organisation</a:t>
            </a:r>
            <a:r>
              <a:rPr lang="en-US" sz="2000" dirty="0"/>
              <a:t>, accessibility, and sharing of spatial information</a:t>
            </a:r>
            <a:r>
              <a:rPr lang="en-US" dirty="0"/>
              <a:t> are common to a large number of policies and activities and are experienced across the various levels </a:t>
            </a:r>
            <a:r>
              <a:rPr lang="en-US" sz="2400" dirty="0"/>
              <a:t>of public authority </a:t>
            </a:r>
            <a:r>
              <a:rPr lang="en-US" dirty="0"/>
              <a:t>in Europe. </a:t>
            </a:r>
            <a:endParaRPr lang="de-DE" dirty="0"/>
          </a:p>
        </p:txBody>
      </p:sp>
      <p:sp>
        <p:nvSpPr>
          <p:cNvPr id="6" name="Rechteck 5"/>
          <p:cNvSpPr/>
          <p:nvPr/>
        </p:nvSpPr>
        <p:spPr>
          <a:xfrm>
            <a:off x="1347823" y="5373216"/>
            <a:ext cx="4572000" cy="584775"/>
          </a:xfrm>
          <a:prstGeom prst="rect">
            <a:avLst/>
          </a:prstGeom>
        </p:spPr>
        <p:txBody>
          <a:bodyPr>
            <a:spAutoFit/>
          </a:bodyPr>
          <a:lstStyle/>
          <a:p>
            <a:r>
              <a:rPr lang="de-DE" dirty="0">
                <a:hlinkClick r:id="rId2"/>
              </a:rPr>
              <a:t>https://</a:t>
            </a:r>
            <a:r>
              <a:rPr lang="de-DE" dirty="0" smtClean="0">
                <a:hlinkClick r:id="rId2"/>
              </a:rPr>
              <a:t>inspire.ec.europa.eu/file/1730/download?token=q3hf9SJJ</a:t>
            </a:r>
            <a:r>
              <a:rPr lang="de-DE" dirty="0" smtClean="0"/>
              <a:t> [2020-01-02]</a:t>
            </a:r>
            <a:endParaRPr lang="de-DE" dirty="0"/>
          </a:p>
        </p:txBody>
      </p:sp>
    </p:spTree>
    <p:extLst>
      <p:ext uri="{BB962C8B-B14F-4D97-AF65-F5344CB8AC3E}">
        <p14:creationId xmlns:p14="http://schemas.microsoft.com/office/powerpoint/2010/main" val="148407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dirty="0"/>
              <a:t>Evaluation</a:t>
            </a:r>
            <a:endParaRPr lang="de-DE" kern="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058858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a:t>
            </a:r>
            <a:br>
              <a:rPr lang="de-DE" dirty="0" smtClean="0"/>
            </a:br>
            <a:r>
              <a:rPr lang="de-DE" dirty="0" err="1" smtClean="0"/>
              <a:t>Percentage</a:t>
            </a:r>
            <a:r>
              <a:rPr lang="de-DE" dirty="0" smtClean="0"/>
              <a:t> </a:t>
            </a:r>
            <a:r>
              <a:rPr lang="de-DE" dirty="0" err="1"/>
              <a:t>of</a:t>
            </a:r>
            <a:r>
              <a:rPr lang="de-DE" dirty="0"/>
              <a:t> high </a:t>
            </a:r>
            <a:r>
              <a:rPr lang="de-DE" dirty="0" err="1"/>
              <a:t>availability</a:t>
            </a:r>
            <a:r>
              <a:rPr lang="de-DE" dirty="0"/>
              <a:t> </a:t>
            </a:r>
            <a:r>
              <a:rPr lang="de-DE" dirty="0" err="1"/>
              <a:t>services</a:t>
            </a:r>
            <a:r>
              <a:rPr lang="de-DE" dirty="0"/>
              <a:t/>
            </a:r>
            <a:br>
              <a:rPr lang="de-DE" dirty="0"/>
            </a:br>
            <a:r>
              <a:rPr lang="de-DE" dirty="0"/>
              <a:t/>
            </a:r>
            <a:br>
              <a:rPr lang="de-DE" dirty="0"/>
            </a:br>
            <a:r>
              <a:rPr lang="de-DE" sz="2000" dirty="0"/>
              <a:t>http://servicemap.spatineo.com/</a:t>
            </a:r>
            <a:br>
              <a:rPr lang="de-DE" sz="2000" dirty="0"/>
            </a:b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680391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0" y="-18830"/>
            <a:ext cx="9144000" cy="6876829"/>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2" name="Titel 1"/>
          <p:cNvSpPr>
            <a:spLocks noGrp="1"/>
          </p:cNvSpPr>
          <p:nvPr>
            <p:ph type="title"/>
          </p:nvPr>
        </p:nvSpPr>
        <p:spPr/>
        <p:txBody>
          <a:bodyPr/>
          <a:lstStyle/>
          <a:p>
            <a:r>
              <a:rPr lang="de-DE" dirty="0" err="1" smtClean="0"/>
              <a:t>Percentage</a:t>
            </a:r>
            <a:r>
              <a:rPr lang="de-DE" dirty="0" smtClean="0"/>
              <a:t> </a:t>
            </a:r>
            <a:r>
              <a:rPr lang="de-DE" dirty="0" err="1" smtClean="0"/>
              <a:t>of</a:t>
            </a:r>
            <a:r>
              <a:rPr lang="de-DE" dirty="0" smtClean="0"/>
              <a:t> high </a:t>
            </a:r>
            <a:r>
              <a:rPr lang="de-DE" dirty="0" err="1" smtClean="0"/>
              <a:t>availability</a:t>
            </a:r>
            <a:r>
              <a:rPr lang="de-DE" dirty="0" smtClean="0"/>
              <a:t> </a:t>
            </a:r>
            <a:r>
              <a:rPr lang="de-DE" dirty="0" err="1" smtClean="0"/>
              <a:t>services</a:t>
            </a:r>
            <a:endParaRPr lang="de-DE" dirty="0"/>
          </a:p>
        </p:txBody>
      </p:sp>
      <p:sp>
        <p:nvSpPr>
          <p:cNvPr id="11" name="Rechteck 10"/>
          <p:cNvSpPr/>
          <p:nvPr/>
        </p:nvSpPr>
        <p:spPr>
          <a:xfrm>
            <a:off x="6156176" y="6505599"/>
            <a:ext cx="2612125" cy="307777"/>
          </a:xfrm>
          <a:prstGeom prst="rect">
            <a:avLst/>
          </a:prstGeom>
          <a:solidFill>
            <a:srgbClr val="DDDDDD">
              <a:alpha val="34902"/>
            </a:srgbClr>
          </a:solidFill>
        </p:spPr>
        <p:txBody>
          <a:bodyPr wrap="none">
            <a:spAutoFit/>
          </a:bodyPr>
          <a:lstStyle/>
          <a:p>
            <a:r>
              <a:rPr lang="de-DE" sz="1400" dirty="0"/>
              <a:t>http://servicemap.spatineo.com/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340768"/>
            <a:ext cx="7128792" cy="51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36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0" y="-18830"/>
            <a:ext cx="9144000" cy="6876829"/>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73" y="332656"/>
            <a:ext cx="8355171" cy="595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a:t>Change in total number </a:t>
            </a:r>
            <a:r>
              <a:rPr lang="de-DE" smtClean="0"/>
              <a:t>of services</a:t>
            </a:r>
            <a:endParaRPr lang="de-DE"/>
          </a:p>
        </p:txBody>
      </p:sp>
      <p:sp>
        <p:nvSpPr>
          <p:cNvPr id="11" name="Rechteck 10"/>
          <p:cNvSpPr/>
          <p:nvPr/>
        </p:nvSpPr>
        <p:spPr>
          <a:xfrm>
            <a:off x="6156176" y="6505599"/>
            <a:ext cx="2612125" cy="307777"/>
          </a:xfrm>
          <a:prstGeom prst="rect">
            <a:avLst/>
          </a:prstGeom>
          <a:solidFill>
            <a:srgbClr val="DDDDDD">
              <a:alpha val="34902"/>
            </a:srgbClr>
          </a:solidFill>
        </p:spPr>
        <p:txBody>
          <a:bodyPr wrap="none">
            <a:spAutoFit/>
          </a:bodyPr>
          <a:lstStyle/>
          <a:p>
            <a:r>
              <a:rPr lang="de-DE" sz="1400"/>
              <a:t>http://servicemap.spatineo.com/</a:t>
            </a:r>
          </a:p>
        </p:txBody>
      </p:sp>
    </p:spTree>
    <p:extLst>
      <p:ext uri="{BB962C8B-B14F-4D97-AF65-F5344CB8AC3E}">
        <p14:creationId xmlns:p14="http://schemas.microsoft.com/office/powerpoint/2010/main" val="2062917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8281863" cy="685800"/>
          </a:xfrm>
        </p:spPr>
        <p:txBody>
          <a:bodyPr/>
          <a:lstStyle/>
          <a:p>
            <a:r>
              <a:rPr lang="de-DE"/>
              <a:t>User experience in </a:t>
            </a:r>
            <a:r>
              <a:rPr lang="de-DE" smtClean="0"/>
              <a:t>general:</a:t>
            </a:r>
            <a:br>
              <a:rPr lang="de-DE" smtClean="0"/>
            </a:br>
            <a:r>
              <a:rPr lang="en-US" smtClean="0"/>
              <a:t>Feedback </a:t>
            </a:r>
            <a:r>
              <a:rPr lang="en-US"/>
              <a:t>on the </a:t>
            </a:r>
            <a:r>
              <a:rPr lang="en-US" smtClean="0"/>
              <a:t>successful use </a:t>
            </a:r>
            <a:r>
              <a:rPr lang="en-US"/>
              <a:t>of the INSPIRE geoportal</a:t>
            </a:r>
            <a:r>
              <a:rPr lang="de-DE"/>
              <a:t/>
            </a:r>
            <a:br>
              <a:rPr lang="de-DE"/>
            </a:br>
            <a:endParaRPr lang="de-DE"/>
          </a:p>
        </p:txBody>
      </p:sp>
      <p:pic>
        <p:nvPicPr>
          <p:cNvPr id="9218" name="Picture 2" descr="C:\Users\behr\AppData\Local\Temp\SNAGHTMLbe072b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40" y="1916832"/>
            <a:ext cx="7469560" cy="3541817"/>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83568" y="6021288"/>
            <a:ext cx="8136904" cy="646331"/>
          </a:xfrm>
          <a:prstGeom prst="rect">
            <a:avLst/>
          </a:prstGeom>
        </p:spPr>
        <p:txBody>
          <a:bodyPr wrap="square">
            <a:spAutoFit/>
          </a:bodyPr>
          <a:lstStyle/>
          <a:p>
            <a:r>
              <a:rPr lang="en-US" sz="1200" smtClean="0"/>
              <a:t>Source: Mid-term </a:t>
            </a:r>
            <a:r>
              <a:rPr lang="en-US" sz="1200"/>
              <a:t>Evaluation Report on INSPIRE </a:t>
            </a:r>
            <a:r>
              <a:rPr lang="en-US" sz="1200" smtClean="0"/>
              <a:t>Implementation (</a:t>
            </a:r>
            <a:r>
              <a:rPr lang="en-US" sz="1200"/>
              <a:t>Technical report No 17/2014 </a:t>
            </a:r>
            <a:r>
              <a:rPr lang="en-US" sz="1200" smtClean="0"/>
              <a:t>), http</a:t>
            </a:r>
            <a:r>
              <a:rPr lang="en-US" sz="1200"/>
              <a:t>://www.geodaten.niedersachsen.de/download/96290/Einzelergebnis_INSPIRE_Public_Consultation_2014_7-Jahres_Online-Konsultation_.</a:t>
            </a:r>
            <a:r>
              <a:rPr lang="en-US" sz="1200" smtClean="0"/>
              <a:t>pdf [2015-08-16]</a:t>
            </a:r>
            <a:endParaRPr lang="de-DE" sz="1200"/>
          </a:p>
        </p:txBody>
      </p:sp>
      <p:sp>
        <p:nvSpPr>
          <p:cNvPr id="3" name="Ellipse 2"/>
          <p:cNvSpPr/>
          <p:nvPr/>
        </p:nvSpPr>
        <p:spPr bwMode="auto">
          <a:xfrm>
            <a:off x="683568" y="3429000"/>
            <a:ext cx="2160240"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Ellipse 5"/>
          <p:cNvSpPr/>
          <p:nvPr/>
        </p:nvSpPr>
        <p:spPr bwMode="auto">
          <a:xfrm>
            <a:off x="3419872" y="3356992"/>
            <a:ext cx="1584176"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93739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Discoverability and Accessibility of Spatial Datasets in EU Geoportal and National Geoportals</a:t>
            </a:r>
            <a:endParaRPr lang="de-D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1951170"/>
            <a:ext cx="4608512" cy="409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683568" y="6213212"/>
            <a:ext cx="8136904" cy="600164"/>
          </a:xfrm>
          <a:prstGeom prst="rect">
            <a:avLst/>
          </a:prstGeom>
        </p:spPr>
        <p:txBody>
          <a:bodyPr wrap="square">
            <a:spAutoFit/>
          </a:bodyPr>
          <a:lstStyle/>
          <a:p>
            <a:r>
              <a:rPr lang="en-US" sz="1100" dirty="0" smtClean="0"/>
              <a:t>Source: Mid-term </a:t>
            </a:r>
            <a:r>
              <a:rPr lang="en-US" sz="1100" dirty="0"/>
              <a:t>Evaluation Report on INSPIRE </a:t>
            </a:r>
            <a:r>
              <a:rPr lang="en-US" sz="1100" dirty="0" smtClean="0"/>
              <a:t>Implementation (</a:t>
            </a:r>
            <a:r>
              <a:rPr lang="en-US" sz="1100" dirty="0"/>
              <a:t>Technical report No 17/2014 </a:t>
            </a:r>
            <a:r>
              <a:rPr lang="en-US" sz="1100" dirty="0" smtClean="0"/>
              <a:t>), http</a:t>
            </a:r>
            <a:r>
              <a:rPr lang="en-US" sz="1100" dirty="0"/>
              <a:t>://www.geodaten.niedersachsen.de/download/96290/Einzelergebnis_INSPIRE_Public_Consultation_2014_7-Jahres_Online-Konsultation_.</a:t>
            </a:r>
            <a:r>
              <a:rPr lang="en-US" sz="1100" dirty="0" smtClean="0"/>
              <a:t>pdf [2015-08-16]</a:t>
            </a:r>
            <a:endParaRPr lang="de-DE" sz="1100" dirty="0"/>
          </a:p>
        </p:txBody>
      </p:sp>
      <p:sp>
        <p:nvSpPr>
          <p:cNvPr id="6" name="Ellipse 5"/>
          <p:cNvSpPr/>
          <p:nvPr/>
        </p:nvSpPr>
        <p:spPr bwMode="auto">
          <a:xfrm>
            <a:off x="3059832" y="2636912"/>
            <a:ext cx="1584176"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1116616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Main </a:t>
            </a:r>
            <a:r>
              <a:rPr lang="de-DE" dirty="0" err="1"/>
              <a:t>obstacles</a:t>
            </a:r>
            <a:r>
              <a:rPr lang="de-DE" dirty="0"/>
              <a:t> </a:t>
            </a:r>
            <a:r>
              <a:rPr lang="de-DE" dirty="0" err="1"/>
              <a:t>to</a:t>
            </a:r>
            <a:r>
              <a:rPr lang="de-DE" dirty="0"/>
              <a:t> INSPIRE </a:t>
            </a:r>
            <a:r>
              <a:rPr lang="de-DE" dirty="0" err="1"/>
              <a:t>implementation</a:t>
            </a:r>
            <a:r>
              <a:rPr lang="de-DE" dirty="0"/>
              <a:t> </a:t>
            </a:r>
            <a:r>
              <a:rPr lang="de-DE" dirty="0" err="1"/>
              <a:t>from</a:t>
            </a:r>
            <a:r>
              <a:rPr lang="de-DE" dirty="0"/>
              <a:t> 2014 INSPIRE Public </a:t>
            </a:r>
            <a:r>
              <a:rPr lang="de-DE" dirty="0" err="1"/>
              <a:t>Consultation</a:t>
            </a:r>
            <a:endParaRPr lang="de-DE" dirty="0"/>
          </a:p>
        </p:txBody>
      </p:sp>
      <p:graphicFrame>
        <p:nvGraphicFramePr>
          <p:cNvPr id="4" name="Diagramm 3"/>
          <p:cNvGraphicFramePr>
            <a:graphicFrameLocks/>
          </p:cNvGraphicFramePr>
          <p:nvPr>
            <p:extLst>
              <p:ext uri="{D42A27DB-BD31-4B8C-83A1-F6EECF244321}">
                <p14:modId xmlns:p14="http://schemas.microsoft.com/office/powerpoint/2010/main" val="466408987"/>
              </p:ext>
            </p:extLst>
          </p:nvPr>
        </p:nvGraphicFramePr>
        <p:xfrm>
          <a:off x="-108520" y="1080120"/>
          <a:ext cx="10153128" cy="688538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ck 4"/>
          <p:cNvSpPr/>
          <p:nvPr/>
        </p:nvSpPr>
        <p:spPr>
          <a:xfrm rot="16200000">
            <a:off x="5399224" y="3105835"/>
            <a:ext cx="6480719" cy="646331"/>
          </a:xfrm>
          <a:prstGeom prst="rect">
            <a:avLst/>
          </a:prstGeom>
        </p:spPr>
        <p:txBody>
          <a:bodyPr wrap="square">
            <a:spAutoFit/>
          </a:bodyPr>
          <a:lstStyle/>
          <a:p>
            <a:r>
              <a:rPr lang="en-US" sz="1200" dirty="0" smtClean="0"/>
              <a:t>Source: after Mid-term </a:t>
            </a:r>
            <a:r>
              <a:rPr lang="en-US" sz="1200" dirty="0"/>
              <a:t>Evaluation Report on INSPIRE </a:t>
            </a:r>
            <a:r>
              <a:rPr lang="en-US" sz="1200" dirty="0" smtClean="0"/>
              <a:t>Implementation (</a:t>
            </a:r>
            <a:r>
              <a:rPr lang="en-US" sz="1200" dirty="0"/>
              <a:t>Technical report No 17/2014 </a:t>
            </a:r>
            <a:r>
              <a:rPr lang="en-US" sz="1200" dirty="0" smtClean="0"/>
              <a:t>), http</a:t>
            </a:r>
            <a:r>
              <a:rPr lang="en-US" sz="1200" dirty="0"/>
              <a:t>://www.geodaten.niedersachsen.de/download/96290/Einzelergebnis_INSPIRE_Public_Consultation_2014_7-Jahres_Online-Konsultation_.</a:t>
            </a:r>
            <a:r>
              <a:rPr lang="en-US" sz="1200" dirty="0" smtClean="0"/>
              <a:t>pdf [2015-08-16]</a:t>
            </a:r>
            <a:endParaRPr lang="de-DE" sz="1200" dirty="0"/>
          </a:p>
        </p:txBody>
      </p:sp>
    </p:spTree>
    <p:extLst>
      <p:ext uri="{BB962C8B-B14F-4D97-AF65-F5344CB8AC3E}">
        <p14:creationId xmlns:p14="http://schemas.microsoft.com/office/powerpoint/2010/main" val="2043346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678361" y="2204864"/>
            <a:ext cx="7777807" cy="2831544"/>
          </a:xfrm>
          <a:prstGeom prst="rect">
            <a:avLst/>
          </a:prstGeom>
        </p:spPr>
        <p:txBody>
          <a:bodyPr wrap="square">
            <a:spAutoFit/>
          </a:bodyPr>
          <a:lstStyle/>
          <a:p>
            <a:pPr algn="r"/>
            <a:r>
              <a:rPr lang="en-US" sz="1800" dirty="0"/>
              <a:t>The current level of accessibility of INSPIRE data sets through view and download services is low. One of the reasons are problems with implementing the data-service linking approach currently described in the TGs for metadata and network services, which is considered complicated and partly ambiguous, even by implementation/standards experts. </a:t>
            </a:r>
            <a:r>
              <a:rPr lang="en-US" sz="1800" dirty="0" smtClean="0"/>
              <a:t/>
            </a:r>
            <a:br>
              <a:rPr lang="en-US" sz="1800" dirty="0" smtClean="0"/>
            </a:br>
            <a:r>
              <a:rPr lang="en-US" sz="1800" dirty="0" smtClean="0"/>
              <a:t>Many </a:t>
            </a:r>
            <a:r>
              <a:rPr lang="en-US" sz="1800" dirty="0" err="1"/>
              <a:t>organisations</a:t>
            </a:r>
            <a:r>
              <a:rPr lang="en-US" sz="1800" dirty="0"/>
              <a:t> are therefore facing difficulties to provide implementations in line with these requirements, which in turn has reflects negatively on the overall usability of the INSPIRE infrastructure, as shown by the low values (on average) of the Monitoring indicators about the data set accessibility. </a:t>
            </a:r>
            <a:r>
              <a:rPr lang="en-US" sz="1800" dirty="0" smtClean="0"/>
              <a:t/>
            </a:r>
            <a:br>
              <a:rPr lang="en-US" sz="1800" dirty="0" smtClean="0"/>
            </a:br>
            <a:r>
              <a:rPr lang="en-US" dirty="0" smtClean="0"/>
              <a:t>https</a:t>
            </a:r>
            <a:r>
              <a:rPr lang="en-US" dirty="0"/>
              <a:t>://github.com/INSPIRE-MIF/gp-data-service-linking-simplification</a:t>
            </a:r>
            <a:endParaRPr lang="de-DE" sz="1800" dirty="0"/>
          </a:p>
        </p:txBody>
      </p:sp>
    </p:spTree>
    <p:extLst>
      <p:ext uri="{BB962C8B-B14F-4D97-AF65-F5344CB8AC3E}">
        <p14:creationId xmlns:p14="http://schemas.microsoft.com/office/powerpoint/2010/main" val="2528113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Weitere Entwicklungen</a:t>
            </a:r>
          </a:p>
        </p:txBody>
      </p:sp>
    </p:spTree>
    <p:extLst>
      <p:ext uri="{BB962C8B-B14F-4D97-AF65-F5344CB8AC3E}">
        <p14:creationId xmlns:p14="http://schemas.microsoft.com/office/powerpoint/2010/main" val="1058858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Zukunft von </a:t>
            </a:r>
            <a:r>
              <a:rPr lang="de-DE" dirty="0" smtClean="0"/>
              <a:t>INSPIRE</a:t>
            </a:r>
            <a:endParaRPr lang="de-DE" dirty="0"/>
          </a:p>
        </p:txBody>
      </p:sp>
      <p:sp>
        <p:nvSpPr>
          <p:cNvPr id="3" name="Inhaltsplatzhalter 2"/>
          <p:cNvSpPr>
            <a:spLocks noGrp="1"/>
          </p:cNvSpPr>
          <p:nvPr>
            <p:ph idx="1"/>
          </p:nvPr>
        </p:nvSpPr>
        <p:spPr/>
        <p:txBody>
          <a:bodyPr/>
          <a:lstStyle/>
          <a:p>
            <a:r>
              <a:rPr lang="de-DE" dirty="0"/>
              <a:t>Die Europäische Geodateninfrastruktur ist da, die GDI-DE, die</a:t>
            </a:r>
            <a:br>
              <a:rPr lang="de-DE" dirty="0"/>
            </a:br>
            <a:r>
              <a:rPr lang="de-DE" dirty="0"/>
              <a:t>GDI-BW und die kommunalen </a:t>
            </a:r>
            <a:r>
              <a:rPr lang="de-DE" dirty="0" err="1"/>
              <a:t>GDIen</a:t>
            </a:r>
            <a:r>
              <a:rPr lang="de-DE" dirty="0"/>
              <a:t> sind Teil davon.</a:t>
            </a:r>
          </a:p>
          <a:p>
            <a:r>
              <a:rPr lang="de-DE" dirty="0"/>
              <a:t>Die Ausrichtung von INSPIRE am </a:t>
            </a:r>
            <a:r>
              <a:rPr lang="de-DE" i="1" dirty="0"/>
              <a:t>European Green Deal </a:t>
            </a:r>
            <a:r>
              <a:rPr lang="de-DE" dirty="0"/>
              <a:t>&amp; der</a:t>
            </a:r>
            <a:br>
              <a:rPr lang="de-DE" dirty="0"/>
            </a:br>
            <a:r>
              <a:rPr lang="de-DE" dirty="0"/>
              <a:t>Europäischen Datenstrategie steht vor der Tür, </a:t>
            </a:r>
            <a:r>
              <a:rPr lang="de-DE" dirty="0" smtClean="0"/>
              <a:t>denn Interoperabilität </a:t>
            </a:r>
            <a:r>
              <a:rPr lang="de-DE" dirty="0"/>
              <a:t>&amp; Zugriff auf Geodäten sind für die </a:t>
            </a:r>
            <a:r>
              <a:rPr lang="de-DE" dirty="0" smtClean="0"/>
              <a:t>Gestaltung der </a:t>
            </a:r>
            <a:r>
              <a:rPr lang="de-DE" dirty="0"/>
              <a:t>digitalen Zukunft Europas essentiell.</a:t>
            </a:r>
          </a:p>
          <a:p>
            <a:endParaRPr lang="de-DE" dirty="0" smtClean="0"/>
          </a:p>
          <a:p>
            <a:r>
              <a:rPr lang="de-DE" dirty="0" smtClean="0"/>
              <a:t>„Um </a:t>
            </a:r>
            <a:r>
              <a:rPr lang="de-DE" dirty="0"/>
              <a:t>tatsächlich die Probleme zu lösen gibt es noch viel zu tun, muss INSPIRE vom </a:t>
            </a:r>
            <a:r>
              <a:rPr lang="de-DE" dirty="0" smtClean="0"/>
              <a:t>Proof-</a:t>
            </a:r>
            <a:r>
              <a:rPr lang="de-DE" dirty="0" err="1" smtClean="0"/>
              <a:t>Of</a:t>
            </a:r>
            <a:r>
              <a:rPr lang="de-DE" dirty="0" smtClean="0"/>
              <a:t>-</a:t>
            </a:r>
            <a:r>
              <a:rPr lang="de-DE" dirty="0" err="1" smtClean="0"/>
              <a:t>Concept</a:t>
            </a:r>
            <a:r>
              <a:rPr lang="de-DE" dirty="0" smtClean="0"/>
              <a:t> </a:t>
            </a:r>
            <a:r>
              <a:rPr lang="de-DE" dirty="0"/>
              <a:t>zu einem Game-</a:t>
            </a:r>
            <a:r>
              <a:rPr lang="de-DE" dirty="0" err="1"/>
              <a:t>Changer</a:t>
            </a:r>
            <a:r>
              <a:rPr lang="de-DE" dirty="0"/>
              <a:t> werden</a:t>
            </a:r>
            <a:r>
              <a:rPr lang="de-DE" dirty="0" smtClean="0"/>
              <a:t>!“ [1]</a:t>
            </a:r>
          </a:p>
          <a:p>
            <a:endParaRPr lang="de-DE" dirty="0"/>
          </a:p>
          <a:p>
            <a:r>
              <a:rPr lang="de-DE" dirty="0" smtClean="0"/>
              <a:t>„Die </a:t>
            </a:r>
            <a:r>
              <a:rPr lang="de-DE" dirty="0"/>
              <a:t>Richtlinienumsetzung hinkte einige Jahren aus verschiedenen Gründen jedoch den Erwartungen hinterher und musste durch verschiedene Aktionen belebt werden</a:t>
            </a:r>
            <a:r>
              <a:rPr lang="de-DE" dirty="0" smtClean="0"/>
              <a:t>.“  [2]</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1043608" y="5406315"/>
            <a:ext cx="6912768" cy="1231106"/>
          </a:xfrm>
          <a:prstGeom prst="rect">
            <a:avLst/>
          </a:prstGeom>
          <a:noFill/>
        </p:spPr>
        <p:txBody>
          <a:bodyPr wrap="square" rtlCol="0">
            <a:spAutoFit/>
          </a:bodyPr>
          <a:lstStyle/>
          <a:p>
            <a:r>
              <a:rPr lang="de-DE" sz="1400" dirty="0" smtClean="0"/>
              <a:t>[1] Aktuelle </a:t>
            </a:r>
            <a:r>
              <a:rPr lang="de-DE" sz="1400" dirty="0"/>
              <a:t>Entwicklungen in der europäischen Geodateninfrastruktur (INSPIRE</a:t>
            </a:r>
            <a:r>
              <a:rPr lang="de-DE" sz="1400" dirty="0" smtClean="0"/>
              <a:t>). 28</a:t>
            </a:r>
            <a:r>
              <a:rPr lang="de-DE" sz="1400" dirty="0"/>
              <a:t>. Sitzung des </a:t>
            </a:r>
            <a:r>
              <a:rPr lang="de-DE" sz="1400" dirty="0" smtClean="0"/>
              <a:t>Begleitausschusses Geodateninfrastruktur </a:t>
            </a:r>
            <a:r>
              <a:rPr lang="de-DE" sz="1400" dirty="0"/>
              <a:t>Baden-Württemberg (</a:t>
            </a:r>
            <a:r>
              <a:rPr lang="de-DE" sz="1400" dirty="0" smtClean="0"/>
              <a:t>GDI-BW), 9</a:t>
            </a:r>
            <a:r>
              <a:rPr lang="de-DE" sz="1400" dirty="0"/>
              <a:t>. Dezember </a:t>
            </a:r>
            <a:r>
              <a:rPr lang="de-DE" sz="1400" dirty="0" smtClean="0"/>
              <a:t>2020</a:t>
            </a:r>
          </a:p>
          <a:p>
            <a:r>
              <a:rPr lang="de-DE" sz="1400" dirty="0"/>
              <a:t>[2]: Markus </a:t>
            </a:r>
            <a:r>
              <a:rPr lang="de-DE" sz="1400" dirty="0" smtClean="0"/>
              <a:t>Meinert (2020): INSPIRE </a:t>
            </a:r>
            <a:r>
              <a:rPr lang="de-DE" sz="1400" dirty="0"/>
              <a:t>– Aufbruch zu neuen Horizonten</a:t>
            </a:r>
            <a:r>
              <a:rPr lang="de-DE" sz="1400" dirty="0" smtClean="0"/>
              <a:t>? </a:t>
            </a:r>
            <a:r>
              <a:rPr lang="de-DE" sz="1400" i="1" dirty="0" err="1"/>
              <a:t>zfv</a:t>
            </a:r>
            <a:r>
              <a:rPr lang="de-DE" sz="1400" i="1" dirty="0"/>
              <a:t> </a:t>
            </a:r>
            <a:r>
              <a:rPr lang="de-DE" sz="1400" dirty="0"/>
              <a:t>6/2020 </a:t>
            </a:r>
          </a:p>
          <a:p>
            <a:endParaRPr lang="de-DE" dirty="0"/>
          </a:p>
        </p:txBody>
      </p:sp>
    </p:spTree>
    <p:extLst>
      <p:ext uri="{BB962C8B-B14F-4D97-AF65-F5344CB8AC3E}">
        <p14:creationId xmlns:p14="http://schemas.microsoft.com/office/powerpoint/2010/main" val="296578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012160" y="3212976"/>
            <a:ext cx="2304256" cy="3382958"/>
          </a:xfrm>
          <a:prstGeom prst="rect">
            <a:avLst/>
          </a:prstGeom>
          <a:noFill/>
          <a:ln w="9525">
            <a:noFill/>
            <a:miter lim="800000"/>
            <a:headEnd/>
            <a:tailEnd/>
          </a:ln>
          <a:effectLst>
            <a:outerShdw blurRad="215900" dist="114300" dir="2700000" algn="ctr" rotWithShape="0">
              <a:schemeClr val="bg2">
                <a:alpha val="5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idx="1"/>
          </p:nvPr>
        </p:nvSpPr>
        <p:spPr/>
        <p:txBody>
          <a:bodyPr/>
          <a:lstStyle/>
          <a:p>
            <a:r>
              <a:rPr lang="en-US" dirty="0" smtClean="0"/>
              <a:t>General </a:t>
            </a:r>
            <a:r>
              <a:rPr lang="en-US" dirty="0"/>
              <a:t>rules to establish an Infrastructure for Spatial Information in Europe </a:t>
            </a:r>
            <a:r>
              <a:rPr lang="en-US" dirty="0" smtClean="0"/>
              <a:t>for Community </a:t>
            </a:r>
            <a:r>
              <a:rPr lang="en-US" dirty="0"/>
              <a:t>environmental policies and  policies</a:t>
            </a:r>
          </a:p>
          <a:p>
            <a:r>
              <a:rPr lang="en-US" dirty="0"/>
              <a:t>Policies or activities </a:t>
            </a:r>
            <a:r>
              <a:rPr lang="en-US" dirty="0" smtClean="0"/>
              <a:t>with impact </a:t>
            </a:r>
            <a:r>
              <a:rPr lang="en-US" dirty="0"/>
              <a:t>on the environment</a:t>
            </a:r>
          </a:p>
          <a:p>
            <a:endParaRPr lang="en-US" dirty="0" smtClean="0"/>
          </a:p>
          <a:p>
            <a:r>
              <a:rPr lang="en-US" dirty="0" smtClean="0"/>
              <a:t>INSPIRE </a:t>
            </a:r>
            <a:r>
              <a:rPr lang="en-US" dirty="0"/>
              <a:t>is built on the SDIs established and operated by the Member </a:t>
            </a:r>
            <a:r>
              <a:rPr lang="en-US" dirty="0" smtClean="0"/>
              <a:t>States + European INSPIRE portal (JRC)</a:t>
            </a:r>
            <a:endParaRPr lang="en-US" dirty="0"/>
          </a:p>
          <a:p>
            <a:endParaRPr lang="en-US" dirty="0" smtClean="0"/>
          </a:p>
          <a:p>
            <a:r>
              <a:rPr lang="en-US" dirty="0" smtClean="0"/>
              <a:t>Spatial </a:t>
            </a:r>
            <a:r>
              <a:rPr lang="en-US" dirty="0"/>
              <a:t>data held by/on behalf of </a:t>
            </a:r>
            <a:r>
              <a:rPr lang="en-US" b="1" dirty="0"/>
              <a:t>public authorities</a:t>
            </a:r>
          </a:p>
          <a:p>
            <a:endParaRPr lang="en-US" dirty="0" smtClean="0"/>
          </a:p>
          <a:p>
            <a:r>
              <a:rPr lang="en-US" dirty="0" smtClean="0"/>
              <a:t>Does </a:t>
            </a:r>
            <a:r>
              <a:rPr lang="en-US" b="1" dirty="0"/>
              <a:t>not </a:t>
            </a:r>
            <a:r>
              <a:rPr lang="en-US" dirty="0"/>
              <a:t>require collection of new data</a:t>
            </a:r>
          </a:p>
          <a:p>
            <a:endParaRPr lang="de-DE" dirty="0"/>
          </a:p>
        </p:txBody>
      </p:sp>
      <p:sp>
        <p:nvSpPr>
          <p:cNvPr id="5" name="Titel 1"/>
          <p:cNvSpPr txBox="1">
            <a:spLocks/>
          </p:cNvSpPr>
          <p:nvPr/>
        </p:nvSpPr>
        <p:spPr bwMode="auto">
          <a:xfrm>
            <a:off x="1475656" y="692696"/>
            <a:ext cx="6685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de-DE" kern="0" dirty="0" smtClean="0"/>
              <a:t>INSPIRE </a:t>
            </a:r>
            <a:r>
              <a:rPr lang="de-DE" kern="0" dirty="0" err="1" smtClean="0"/>
              <a:t>Directive</a:t>
            </a:r>
            <a:r>
              <a:rPr lang="de-DE" kern="0" dirty="0" smtClean="0"/>
              <a:t> (2007)</a:t>
            </a:r>
            <a:endParaRPr lang="de-DE" kern="0" dirty="0"/>
          </a:p>
        </p:txBody>
      </p:sp>
      <p:sp>
        <p:nvSpPr>
          <p:cNvPr id="6" name="Pfeil nach unten 5"/>
          <p:cNvSpPr/>
          <p:nvPr/>
        </p:nvSpPr>
        <p:spPr bwMode="auto">
          <a:xfrm rot="16200000">
            <a:off x="653076" y="819572"/>
            <a:ext cx="576064" cy="432048"/>
          </a:xfrm>
          <a:prstGeom prst="downArrow">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7" name="Rechteck 6"/>
          <p:cNvSpPr/>
          <p:nvPr/>
        </p:nvSpPr>
        <p:spPr>
          <a:xfrm rot="16200000">
            <a:off x="6597743" y="3752709"/>
            <a:ext cx="4572000" cy="900246"/>
          </a:xfrm>
          <a:prstGeom prst="rect">
            <a:avLst/>
          </a:prstGeom>
        </p:spPr>
        <p:txBody>
          <a:bodyPr>
            <a:spAutoFit/>
          </a:bodyPr>
          <a:lstStyle/>
          <a:p>
            <a:r>
              <a:rPr lang="de-DE" sz="1050" dirty="0" smtClean="0">
                <a:hlinkClick r:id="rId4"/>
              </a:rPr>
              <a:t>http://eur-lex.europa.eu/legal-content/EN/TXT/PDF/?uri=CELEX:32007L0002&amp;from=EN</a:t>
            </a:r>
            <a:r>
              <a:rPr lang="de-DE" sz="1050" dirty="0"/>
              <a:t/>
            </a:r>
            <a:br>
              <a:rPr lang="de-DE" sz="1050" dirty="0"/>
            </a:br>
            <a:r>
              <a:rPr lang="de-DE" sz="1050" dirty="0">
                <a:hlinkClick r:id="rId5"/>
              </a:rPr>
              <a:t>https://eur-lex.europa.eu/legal-content/DE/TXT/HTML/?</a:t>
            </a:r>
            <a:r>
              <a:rPr lang="de-DE" sz="1050" dirty="0" smtClean="0">
                <a:hlinkClick r:id="rId5"/>
              </a:rPr>
              <a:t>uri=CELEX:02007L0002-20190626&amp;qid=1642582408199&amp;from=DE</a:t>
            </a:r>
            <a:endParaRPr lang="de-DE" sz="1050" dirty="0" smtClean="0"/>
          </a:p>
          <a:p>
            <a:endParaRPr lang="de-DE" sz="1050" dirty="0"/>
          </a:p>
        </p:txBody>
      </p:sp>
    </p:spTree>
    <p:extLst>
      <p:ext uri="{BB962C8B-B14F-4D97-AF65-F5344CB8AC3E}">
        <p14:creationId xmlns:p14="http://schemas.microsoft.com/office/powerpoint/2010/main" val="2609157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INSPIRE und Europäischer Green </a:t>
            </a:r>
            <a:r>
              <a:rPr lang="de-DE" dirty="0"/>
              <a:t>Deal </a:t>
            </a:r>
          </a:p>
        </p:txBody>
      </p:sp>
      <p:sp>
        <p:nvSpPr>
          <p:cNvPr id="3" name="Inhaltsplatzhalter 2"/>
          <p:cNvSpPr>
            <a:spLocks noGrp="1"/>
          </p:cNvSpPr>
          <p:nvPr>
            <p:ph idx="1"/>
          </p:nvPr>
        </p:nvSpPr>
        <p:spPr/>
        <p:txBody>
          <a:bodyPr/>
          <a:lstStyle/>
          <a:p>
            <a:r>
              <a:rPr lang="de-DE" dirty="0"/>
              <a:t>Mit dem Europäischen Grünen </a:t>
            </a:r>
            <a:r>
              <a:rPr lang="de-DE" dirty="0" smtClean="0"/>
              <a:t>Deal </a:t>
            </a:r>
            <a:r>
              <a:rPr lang="de-DE" dirty="0"/>
              <a:t>verlangt die Europäische Kommission, </a:t>
            </a:r>
            <a:r>
              <a:rPr lang="de-DE" i="1" dirty="0"/>
              <a:t>»dass Investoren, Versicherungsunternehmen, Städte sowie Bürgerinnen und Bürger in der gesamten EU Zugang zu Daten haben«</a:t>
            </a:r>
            <a:r>
              <a:rPr lang="de-DE" dirty="0"/>
              <a:t>, um diese u. a. in ihr </a:t>
            </a:r>
            <a:r>
              <a:rPr lang="de-DE" b="1" dirty="0"/>
              <a:t>Risikomanagement</a:t>
            </a:r>
            <a:r>
              <a:rPr lang="de-DE" dirty="0"/>
              <a:t> im Kontext des Klimawandels einbeziehen zu können. </a:t>
            </a:r>
            <a:endParaRPr lang="de-DE" dirty="0" smtClean="0"/>
          </a:p>
          <a:p>
            <a:r>
              <a:rPr lang="de-DE" dirty="0" smtClean="0"/>
              <a:t>Zugängliche </a:t>
            </a:r>
            <a:r>
              <a:rPr lang="de-DE" dirty="0"/>
              <a:t>und interoperable Daten werden als Mittelpunkt datengesteuerter Investitionen betrachtet, da diese in Verbindung mit digitalen Infrastrukturen und Lösungen für künstliche Intelligenz faktengestützte Entscheidungen erleichtern und die Fähigkeiten stärken, ökologische Herausforderungen zu verstehen und zu bewältigen. </a:t>
            </a:r>
            <a:endParaRPr lang="de-DE" dirty="0" smtClean="0"/>
          </a:p>
          <a:p>
            <a:r>
              <a:rPr lang="de-DE" dirty="0" smtClean="0"/>
              <a:t>Darüber </a:t>
            </a:r>
            <a:r>
              <a:rPr lang="de-DE" dirty="0"/>
              <a:t>hinaus benennt der Grüne Deal ein </a:t>
            </a:r>
            <a:r>
              <a:rPr lang="de-DE" b="1" dirty="0"/>
              <a:t>präzises digitales Modell </a:t>
            </a:r>
            <a:r>
              <a:rPr lang="de-DE" dirty="0"/>
              <a:t>der Erde als Ziel und hebt die Möglichkeiten der </a:t>
            </a:r>
            <a:r>
              <a:rPr lang="de-DE" b="1" dirty="0"/>
              <a:t>Fernüberwachung der Luft- und Wasserverschmutzung oder der Optimierung der Nutzung von Energie und natürlichen Ressourcen </a:t>
            </a:r>
            <a:r>
              <a:rPr lang="de-DE" dirty="0"/>
              <a:t>hervor, wie sie sich durch die Digitalisierung erstmals erschließen.</a:t>
            </a:r>
          </a:p>
        </p:txBody>
      </p:sp>
      <p:sp>
        <p:nvSpPr>
          <p:cNvPr id="5" name="Textfeld 4"/>
          <p:cNvSpPr txBox="1"/>
          <p:nvPr/>
        </p:nvSpPr>
        <p:spPr>
          <a:xfrm>
            <a:off x="1043608" y="6540767"/>
            <a:ext cx="6912768" cy="553998"/>
          </a:xfrm>
          <a:prstGeom prst="rect">
            <a:avLst/>
          </a:prstGeom>
          <a:noFill/>
        </p:spPr>
        <p:txBody>
          <a:bodyPr wrap="square" rtlCol="0">
            <a:spAutoFit/>
          </a:bodyPr>
          <a:lstStyle/>
          <a:p>
            <a:r>
              <a:rPr lang="de-DE" sz="1400" dirty="0" smtClean="0"/>
              <a:t>Markus Meinert (2020): INSPIRE </a:t>
            </a:r>
            <a:r>
              <a:rPr lang="de-DE" sz="1400" dirty="0"/>
              <a:t>– Aufbruch zu neuen Horizonten</a:t>
            </a:r>
            <a:r>
              <a:rPr lang="de-DE" sz="1400" dirty="0" smtClean="0"/>
              <a:t>? </a:t>
            </a:r>
            <a:r>
              <a:rPr lang="de-DE" sz="1400" i="1" dirty="0" err="1"/>
              <a:t>zfv</a:t>
            </a:r>
            <a:r>
              <a:rPr lang="de-DE" sz="1400" i="1" dirty="0"/>
              <a:t> </a:t>
            </a:r>
            <a:r>
              <a:rPr lang="de-DE" sz="1400" dirty="0"/>
              <a:t>6/2020 </a:t>
            </a:r>
          </a:p>
          <a:p>
            <a:endParaRPr lang="de-DE" dirty="0"/>
          </a:p>
        </p:txBody>
      </p:sp>
      <p:sp>
        <p:nvSpPr>
          <p:cNvPr id="6" name="Rechteck 5"/>
          <p:cNvSpPr/>
          <p:nvPr/>
        </p:nvSpPr>
        <p:spPr>
          <a:xfrm>
            <a:off x="3923928" y="5373216"/>
            <a:ext cx="1706621" cy="400110"/>
          </a:xfrm>
          <a:prstGeom prst="rect">
            <a:avLst/>
          </a:prstGeom>
        </p:spPr>
        <p:txBody>
          <a:bodyPr wrap="none">
            <a:spAutoFit/>
          </a:bodyPr>
          <a:lstStyle/>
          <a:p>
            <a:r>
              <a:rPr lang="de-DE" sz="2000" dirty="0" smtClean="0"/>
              <a:t>GreenData4All</a:t>
            </a:r>
            <a:endParaRPr lang="de-DE" sz="2000" dirty="0"/>
          </a:p>
        </p:txBody>
      </p:sp>
      <p:sp>
        <p:nvSpPr>
          <p:cNvPr id="7" name="Pfeil nach rechts 6"/>
          <p:cNvSpPr/>
          <p:nvPr/>
        </p:nvSpPr>
        <p:spPr bwMode="auto">
          <a:xfrm>
            <a:off x="2555776" y="5548298"/>
            <a:ext cx="792088" cy="400110"/>
          </a:xfrm>
          <a:prstGeom prst="rightArrow">
            <a:avLst/>
          </a:prstGeom>
          <a:solidFill>
            <a:srgbClr val="C000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a:xfrm>
            <a:off x="3915964" y="5860976"/>
            <a:ext cx="4572000" cy="830997"/>
          </a:xfrm>
          <a:prstGeom prst="rect">
            <a:avLst/>
          </a:prstGeom>
        </p:spPr>
        <p:txBody>
          <a:bodyPr>
            <a:spAutoFit/>
          </a:bodyPr>
          <a:lstStyle/>
          <a:p>
            <a:r>
              <a:rPr lang="de-DE" dirty="0" smtClean="0"/>
              <a:t>Zum Weiterlesen: https</a:t>
            </a:r>
            <a:r>
              <a:rPr lang="de-DE" dirty="0"/>
              <a:t>://inspire.ec.europa.eu/conference2021/presentations</a:t>
            </a:r>
          </a:p>
        </p:txBody>
      </p:sp>
    </p:spTree>
    <p:extLst>
      <p:ext uri="{BB962C8B-B14F-4D97-AF65-F5344CB8AC3E}">
        <p14:creationId xmlns:p14="http://schemas.microsoft.com/office/powerpoint/2010/main" val="1644763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a:t>
            </a:r>
            <a:br>
              <a:rPr lang="de-DE" dirty="0" smtClean="0"/>
            </a:br>
            <a:r>
              <a:rPr lang="de-DE" sz="2000" dirty="0"/>
              <a:t>https://www.nid.bayern.de/grundwasser</a:t>
            </a:r>
            <a:br>
              <a:rPr lang="de-DE" sz="2000" dirty="0"/>
            </a:b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806021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INSPIRE und die </a:t>
            </a:r>
            <a:r>
              <a:rPr lang="de-DE" b="1" dirty="0" smtClean="0"/>
              <a:t>High </a:t>
            </a:r>
            <a:r>
              <a:rPr lang="de-DE" b="1" dirty="0" err="1"/>
              <a:t>value</a:t>
            </a:r>
            <a:r>
              <a:rPr lang="de-DE" b="1" dirty="0"/>
              <a:t> </a:t>
            </a:r>
            <a:r>
              <a:rPr lang="de-DE" b="1" dirty="0" err="1"/>
              <a:t>datasets</a:t>
            </a:r>
            <a:endParaRPr lang="de-DE" b="1" dirty="0"/>
          </a:p>
        </p:txBody>
      </p:sp>
      <p:sp>
        <p:nvSpPr>
          <p:cNvPr id="3" name="Inhaltsplatzhalter 2"/>
          <p:cNvSpPr>
            <a:spLocks noGrp="1"/>
          </p:cNvSpPr>
          <p:nvPr>
            <p:ph idx="1"/>
          </p:nvPr>
        </p:nvSpPr>
        <p:spPr/>
        <p:txBody>
          <a:bodyPr/>
          <a:lstStyle/>
          <a:p>
            <a:r>
              <a:rPr lang="de-DE" dirty="0"/>
              <a:t>Sechs thematischen Kategorien gemäß PSI-Richtlinie (EU) 2019/1024 vom 20. Juni 2019 (Anhang) </a:t>
            </a:r>
            <a:r>
              <a:rPr lang="de-DE" dirty="0" smtClean="0"/>
              <a:t>(„über </a:t>
            </a:r>
            <a:r>
              <a:rPr lang="de-DE" dirty="0"/>
              <a:t>offene Daten und die Weiterverwendung von Informationen des öffentlichen </a:t>
            </a:r>
            <a:r>
              <a:rPr lang="de-DE" dirty="0" smtClean="0"/>
              <a:t>Sektors“):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c149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51" y="5627369"/>
            <a:ext cx="7325866" cy="753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hr\AppData\Local\Temp\SNAGHTMLc1d72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670158"/>
            <a:ext cx="5772150" cy="2748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244408" y="5157192"/>
            <a:ext cx="288032" cy="1323439"/>
          </a:xfrm>
          <a:prstGeom prst="rect">
            <a:avLst/>
          </a:prstGeom>
          <a:noFill/>
        </p:spPr>
        <p:txBody>
          <a:bodyPr wrap="square" rtlCol="0">
            <a:spAutoFit/>
          </a:bodyPr>
          <a:lstStyle/>
          <a:p>
            <a:r>
              <a:rPr lang="de-DE" sz="8000" b="1" i="1" dirty="0" smtClean="0">
                <a:solidFill>
                  <a:srgbClr val="FF0000"/>
                </a:solidFill>
              </a:rPr>
              <a:t>!</a:t>
            </a:r>
            <a:endParaRPr lang="de-DE" sz="8000" b="1" i="1" dirty="0">
              <a:solidFill>
                <a:srgbClr val="FF0000"/>
              </a:solidFill>
            </a:endParaRPr>
          </a:p>
        </p:txBody>
      </p:sp>
    </p:spTree>
    <p:extLst>
      <p:ext uri="{BB962C8B-B14F-4D97-AF65-F5344CB8AC3E}">
        <p14:creationId xmlns:p14="http://schemas.microsoft.com/office/powerpoint/2010/main" val="3664169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93880" y="5733256"/>
            <a:ext cx="7920880" cy="738664"/>
          </a:xfrm>
          <a:prstGeom prst="rect">
            <a:avLst/>
          </a:prstGeom>
        </p:spPr>
        <p:txBody>
          <a:bodyPr wrap="square">
            <a:spAutoFit/>
          </a:bodyPr>
          <a:lstStyle/>
          <a:p>
            <a:r>
              <a:rPr lang="de-DE" sz="1400" dirty="0">
                <a:hlinkClick r:id="rId2"/>
              </a:rPr>
              <a:t>https://</a:t>
            </a:r>
            <a:r>
              <a:rPr lang="de-DE" sz="1400" dirty="0" smtClean="0">
                <a:hlinkClick r:id="rId2"/>
              </a:rPr>
              <a:t>inspire.ec.europa.eu/sites/default/files/inspire2020_greendataspace_green_deal_data_space.pdf</a:t>
            </a:r>
            <a:endParaRPr lang="de-DE" sz="1400" dirty="0" smtClean="0"/>
          </a:p>
          <a:p>
            <a:r>
              <a:rPr lang="de-DE" sz="1400" dirty="0" smtClean="0"/>
              <a:t>Siehe </a:t>
            </a:r>
            <a:r>
              <a:rPr lang="de-DE" sz="1400" dirty="0"/>
              <a:t>auch: https://webgate.ec.europa.eu/fpfis/wikis/download/attachments/299729499/INSPIRE-PDS-proposal-update-V2.1-20200206.xlsx?version=1&amp;modificationDate=1580922917376&amp;api=v2</a:t>
            </a:r>
          </a:p>
        </p:txBody>
      </p:sp>
      <p:pic>
        <p:nvPicPr>
          <p:cNvPr id="2052" name="Picture 4" descr="C:\Users\behr\AppData\Local\Temp\SNAGHTML436b7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878497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08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33f5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986322" cy="621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81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smtClean="0"/>
              <a:t>Summary</a:t>
            </a:r>
            <a:endParaRPr lang="de-DE" dirty="0"/>
          </a:p>
        </p:txBody>
      </p:sp>
      <p:sp>
        <p:nvSpPr>
          <p:cNvPr id="3" name="Inhaltsplatzhalter 2"/>
          <p:cNvSpPr>
            <a:spLocks noGrp="1"/>
          </p:cNvSpPr>
          <p:nvPr>
            <p:ph idx="1"/>
          </p:nvPr>
        </p:nvSpPr>
        <p:spPr/>
        <p:txBody>
          <a:bodyPr/>
          <a:lstStyle/>
          <a:p>
            <a:r>
              <a:rPr lang="en-GB" altLang="de-DE" dirty="0"/>
              <a:t>INSPIRE Directive – defines the requirements</a:t>
            </a:r>
          </a:p>
          <a:p>
            <a:r>
              <a:rPr lang="en-GB" altLang="de-DE" dirty="0"/>
              <a:t>INSPIRE Technical Architecture – defines the high-level architecture</a:t>
            </a:r>
          </a:p>
          <a:p>
            <a:r>
              <a:rPr lang="en-GB" altLang="de-DE" dirty="0"/>
              <a:t>INSPIRE Network Services Architecture – defines the architecture for the INSPIRE Network Services Implementing Rules</a:t>
            </a:r>
          </a:p>
          <a:p>
            <a:r>
              <a:rPr lang="en-GB" altLang="de-DE" dirty="0"/>
              <a:t>INSPIRE Network Services Implementation Rules (IR) – define how Member States implement each of the INSPIRE service types.</a:t>
            </a:r>
          </a:p>
          <a:p>
            <a:endParaRPr lang="en-GB" altLang="de-DE" dirty="0" smtClean="0"/>
          </a:p>
          <a:p>
            <a:r>
              <a:rPr lang="en-GB" altLang="de-DE" dirty="0" smtClean="0"/>
              <a:t>INSPIRE service types: Own terminology</a:t>
            </a:r>
          </a:p>
          <a:p>
            <a:r>
              <a:rPr lang="en-GB" altLang="de-DE" dirty="0" smtClean="0"/>
              <a:t>Focus on interoperability and sharing.</a:t>
            </a:r>
          </a:p>
          <a:p>
            <a:endParaRPr lang="en-GB" altLang="de-DE" dirty="0"/>
          </a:p>
          <a:p>
            <a:r>
              <a:rPr lang="en-GB" altLang="de-DE" dirty="0" smtClean="0"/>
              <a:t>Towards Green Data for All</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0819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br>
              <a:rPr lang="de-DE" dirty="0" smtClean="0"/>
            </a:br>
            <a:r>
              <a:rPr lang="de-DE" dirty="0" smtClean="0"/>
              <a:t>Danke für Ihre Aufmerksamkeit!</a:t>
            </a:r>
            <a:endParaRPr lang="de-DE" dirty="0"/>
          </a:p>
        </p:txBody>
      </p:sp>
      <p:sp>
        <p:nvSpPr>
          <p:cNvPr id="6" name="Textplatzhalter 5"/>
          <p:cNvSpPr>
            <a:spLocks noGrp="1"/>
          </p:cNvSpPr>
          <p:nvPr>
            <p:ph type="body"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71155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INSPIRE (Infrastructure </a:t>
            </a:r>
            <a:r>
              <a:rPr lang="de-DE" dirty="0" err="1"/>
              <a:t>for</a:t>
            </a:r>
            <a:r>
              <a:rPr lang="de-DE" dirty="0"/>
              <a:t> </a:t>
            </a:r>
            <a:r>
              <a:rPr lang="de-DE" dirty="0" err="1"/>
              <a:t>Spatial</a:t>
            </a:r>
            <a:r>
              <a:rPr lang="de-DE" dirty="0"/>
              <a:t> Information in Europe)</a:t>
            </a:r>
          </a:p>
        </p:txBody>
      </p:sp>
      <p:sp>
        <p:nvSpPr>
          <p:cNvPr id="3" name="Inhaltsplatzhalter 2"/>
          <p:cNvSpPr>
            <a:spLocks noGrp="1"/>
          </p:cNvSpPr>
          <p:nvPr>
            <p:ph idx="1"/>
          </p:nvPr>
        </p:nvSpPr>
        <p:spPr/>
        <p:txBody>
          <a:bodyPr/>
          <a:lstStyle/>
          <a:p>
            <a:r>
              <a:rPr lang="de-DE" dirty="0" smtClean="0"/>
              <a:t>Short </a:t>
            </a:r>
            <a:r>
              <a:rPr lang="de-DE" dirty="0" err="1" smtClean="0"/>
              <a:t>term</a:t>
            </a:r>
            <a:r>
              <a:rPr lang="de-DE" dirty="0" smtClean="0"/>
              <a:t> </a:t>
            </a:r>
            <a:r>
              <a:rPr lang="de-DE" dirty="0" err="1" smtClean="0"/>
              <a:t>for</a:t>
            </a:r>
            <a:r>
              <a:rPr lang="de-DE" dirty="0" smtClean="0"/>
              <a:t> </a:t>
            </a:r>
            <a:r>
              <a:rPr lang="de-DE" dirty="0" err="1" smtClean="0"/>
              <a:t>Dirctive</a:t>
            </a:r>
            <a:r>
              <a:rPr lang="de-DE" dirty="0" smtClean="0"/>
              <a:t> 2007/2/EG </a:t>
            </a:r>
            <a:r>
              <a:rPr lang="de-DE" dirty="0" err="1" smtClean="0"/>
              <a:t>of</a:t>
            </a:r>
            <a:r>
              <a:rPr lang="de-DE" dirty="0" smtClean="0"/>
              <a:t> </a:t>
            </a:r>
            <a:r>
              <a:rPr lang="de-DE" dirty="0" err="1" smtClean="0"/>
              <a:t>the</a:t>
            </a:r>
            <a:r>
              <a:rPr lang="de-DE" dirty="0" smtClean="0"/>
              <a:t> European </a:t>
            </a:r>
            <a:r>
              <a:rPr lang="de-DE" dirty="0" err="1" smtClean="0"/>
              <a:t>Parliament</a:t>
            </a:r>
            <a:r>
              <a:rPr lang="de-DE" dirty="0" smtClean="0"/>
              <a:t> </a:t>
            </a:r>
            <a:r>
              <a:rPr lang="de-DE" dirty="0" err="1" smtClean="0"/>
              <a:t>to</a:t>
            </a:r>
            <a:r>
              <a:rPr lang="de-DE" dirty="0" smtClean="0"/>
              <a:t> </a:t>
            </a:r>
            <a:r>
              <a:rPr lang="de-DE" dirty="0" err="1" smtClean="0"/>
              <a:t>set</a:t>
            </a:r>
            <a:r>
              <a:rPr lang="de-DE" dirty="0" smtClean="0"/>
              <a:t> </a:t>
            </a:r>
            <a:r>
              <a:rPr lang="de-DE" dirty="0" err="1" smtClean="0"/>
              <a:t>up</a:t>
            </a:r>
            <a:r>
              <a:rPr lang="de-DE" dirty="0" smtClean="0"/>
              <a:t> a SDI </a:t>
            </a:r>
            <a:r>
              <a:rPr lang="de-DE" dirty="0" err="1" smtClean="0"/>
              <a:t>for</a:t>
            </a:r>
            <a:r>
              <a:rPr lang="de-DE" dirty="0" smtClean="0"/>
              <a:t> </a:t>
            </a:r>
            <a:r>
              <a:rPr lang="de-DE" dirty="0" err="1" smtClean="0"/>
              <a:t>the</a:t>
            </a:r>
            <a:r>
              <a:rPr lang="de-DE" dirty="0" smtClean="0"/>
              <a:t> EU</a:t>
            </a:r>
          </a:p>
          <a:p>
            <a:r>
              <a:rPr lang="de-DE" dirty="0" smtClean="0"/>
              <a:t>Ziel </a:t>
            </a:r>
            <a:r>
              <a:rPr lang="de-DE" dirty="0"/>
              <a:t>der Richtlinie ist es, die grenzübergreifende Nutzung von Geodaten in Europa zu erleichtern.</a:t>
            </a:r>
          </a:p>
          <a:p>
            <a:r>
              <a:rPr lang="de-DE" dirty="0" smtClean="0"/>
              <a:t>Set </a:t>
            </a:r>
            <a:r>
              <a:rPr lang="de-DE" dirty="0" err="1" smtClean="0"/>
              <a:t>into</a:t>
            </a:r>
            <a:r>
              <a:rPr lang="de-DE" dirty="0" smtClean="0"/>
              <a:t> </a:t>
            </a:r>
            <a:r>
              <a:rPr lang="de-DE" dirty="0" err="1" smtClean="0"/>
              <a:t>force</a:t>
            </a:r>
            <a:r>
              <a:rPr lang="de-DE" dirty="0" smtClean="0"/>
              <a:t> 15</a:t>
            </a:r>
            <a:r>
              <a:rPr lang="de-DE" dirty="0"/>
              <a:t>. Mai </a:t>
            </a:r>
            <a:r>
              <a:rPr lang="de-DE" dirty="0" smtClean="0"/>
              <a:t>2007, </a:t>
            </a:r>
            <a:r>
              <a:rPr lang="de-DE" dirty="0" err="1" smtClean="0"/>
              <a:t>had</a:t>
            </a:r>
            <a:r>
              <a:rPr lang="de-DE" dirty="0" smtClean="0"/>
              <a:t> </a:t>
            </a:r>
            <a:r>
              <a:rPr lang="de-DE" dirty="0" err="1" smtClean="0"/>
              <a:t>to</a:t>
            </a:r>
            <a:r>
              <a:rPr lang="de-DE" dirty="0" smtClean="0"/>
              <a:t> </a:t>
            </a:r>
            <a:r>
              <a:rPr lang="en-US" altLang="de-DE" dirty="0" smtClean="0"/>
              <a:t>be </a:t>
            </a:r>
            <a:r>
              <a:rPr lang="en-US" altLang="de-DE" dirty="0"/>
              <a:t>transposed into national legislative systems by 15 May </a:t>
            </a:r>
            <a:r>
              <a:rPr lang="en-US" altLang="de-DE" dirty="0" smtClean="0"/>
              <a:t>2009</a:t>
            </a:r>
            <a:r>
              <a:rPr lang="de-DE" dirty="0" smtClean="0"/>
              <a:t>. </a:t>
            </a:r>
            <a:endParaRPr lang="de-DE" dirty="0"/>
          </a:p>
          <a:p>
            <a:endParaRPr lang="de-DE" dirty="0" smtClean="0"/>
          </a:p>
          <a:p>
            <a:endParaRPr lang="de-DE" dirty="0"/>
          </a:p>
          <a:p>
            <a:endParaRPr lang="de-DE" dirty="0" smtClean="0"/>
          </a:p>
          <a:p>
            <a:endParaRPr lang="de-DE" dirty="0"/>
          </a:p>
          <a:p>
            <a:endParaRPr lang="de-DE" dirty="0" smtClean="0"/>
          </a:p>
          <a:p>
            <a:r>
              <a:rPr lang="en-US" dirty="0" smtClean="0"/>
              <a:t>built </a:t>
            </a:r>
            <a:r>
              <a:rPr lang="en-US" dirty="0"/>
              <a:t>upon infrastructures for spatial information established and operated by the Member </a:t>
            </a:r>
            <a:r>
              <a:rPr lang="en-US" dirty="0" smtClean="0"/>
              <a:t>States</a:t>
            </a:r>
          </a:p>
          <a:p>
            <a:r>
              <a:rPr lang="en-US" altLang="de-DE" dirty="0"/>
              <a:t>Spatial data </a:t>
            </a:r>
            <a:r>
              <a:rPr lang="en-US" altLang="de-DE" u="sng" dirty="0"/>
              <a:t>held by or on behalf of a</a:t>
            </a:r>
            <a:r>
              <a:rPr lang="en-US" altLang="de-DE" dirty="0"/>
              <a:t> </a:t>
            </a:r>
            <a:r>
              <a:rPr lang="en-US" altLang="de-DE" u="sng" dirty="0"/>
              <a:t>public authority</a:t>
            </a:r>
            <a:r>
              <a:rPr lang="en-US" altLang="de-DE" dirty="0"/>
              <a:t> operating down to the lowest level of government when laws or regulations require their collection or dissemination</a:t>
            </a:r>
          </a:p>
          <a:p>
            <a:endParaRPr lang="de-DE" dirty="0"/>
          </a:p>
          <a:p>
            <a:endParaRPr lang="de-DE" dirty="0"/>
          </a:p>
        </p:txBody>
      </p:sp>
      <p:sp>
        <p:nvSpPr>
          <p:cNvPr id="5" name="Rechteck 4"/>
          <p:cNvSpPr/>
          <p:nvPr/>
        </p:nvSpPr>
        <p:spPr>
          <a:xfrm rot="16200000">
            <a:off x="6986340" y="2669410"/>
            <a:ext cx="3225178" cy="276999"/>
          </a:xfrm>
          <a:prstGeom prst="rect">
            <a:avLst/>
          </a:prstGeom>
        </p:spPr>
        <p:txBody>
          <a:bodyPr wrap="square">
            <a:spAutoFit/>
          </a:bodyPr>
          <a:lstStyle/>
          <a:p>
            <a:pPr marL="36513"/>
            <a:r>
              <a:rPr lang="de-DE" sz="1200" dirty="0"/>
              <a:t>http://www.imagi.de/themen/navl_inspire.html</a:t>
            </a:r>
          </a:p>
        </p:txBody>
      </p:sp>
      <p:pic>
        <p:nvPicPr>
          <p:cNvPr id="8" name="Picture 2" descr="C:\Users\behr\AppData\Local\Temp\SNAGHTML53d3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501008"/>
            <a:ext cx="4536504" cy="1551962"/>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rot="16200000">
            <a:off x="6822391" y="4273300"/>
            <a:ext cx="2726329" cy="461665"/>
          </a:xfrm>
          <a:prstGeom prst="rect">
            <a:avLst/>
          </a:prstGeom>
        </p:spPr>
        <p:txBody>
          <a:bodyPr wrap="square">
            <a:spAutoFit/>
          </a:bodyPr>
          <a:lstStyle/>
          <a:p>
            <a:pPr marL="36513"/>
            <a:r>
              <a:rPr lang="de-DE" altLang="de-DE" sz="1200" dirty="0" smtClean="0"/>
              <a:t>Elmar Schröder (2010): </a:t>
            </a:r>
            <a:r>
              <a:rPr lang="de-DE" altLang="de-DE" sz="1200" dirty="0" err="1" smtClean="0"/>
              <a:t>INSPIRE@owl</a:t>
            </a:r>
            <a:r>
              <a:rPr lang="de-DE" altLang="de-DE" sz="1200" dirty="0" smtClean="0"/>
              <a:t> - </a:t>
            </a:r>
            <a:br>
              <a:rPr lang="de-DE" altLang="de-DE" sz="1200" dirty="0" smtClean="0"/>
            </a:br>
            <a:r>
              <a:rPr lang="de-DE" altLang="de-DE" sz="1200" dirty="0" smtClean="0"/>
              <a:t>Synergieeffekte regional nutzen</a:t>
            </a:r>
          </a:p>
        </p:txBody>
      </p:sp>
    </p:spTree>
    <p:extLst>
      <p:ext uri="{BB962C8B-B14F-4D97-AF65-F5344CB8AC3E}">
        <p14:creationId xmlns:p14="http://schemas.microsoft.com/office/powerpoint/2010/main" val="1924006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altLang="de-DE" dirty="0" smtClean="0"/>
              <a:t>Basic </a:t>
            </a:r>
            <a:r>
              <a:rPr lang="de-DE" altLang="de-DE" dirty="0" err="1" smtClean="0"/>
              <a:t>documents</a:t>
            </a:r>
            <a:endParaRPr lang="de-DE" dirty="0"/>
          </a:p>
        </p:txBody>
      </p:sp>
      <p:sp>
        <p:nvSpPr>
          <p:cNvPr id="3" name="Inhaltsplatzhalter 2"/>
          <p:cNvSpPr>
            <a:spLocks noGrp="1"/>
          </p:cNvSpPr>
          <p:nvPr>
            <p:ph idx="1"/>
          </p:nvPr>
        </p:nvSpPr>
        <p:spPr>
          <a:xfrm>
            <a:off x="682625" y="1671638"/>
            <a:ext cx="3097287" cy="4500562"/>
          </a:xfrm>
        </p:spPr>
        <p:txBody>
          <a:bodyPr/>
          <a:lstStyle/>
          <a:p>
            <a:pPr lvl="0"/>
            <a:r>
              <a:rPr lang="en-US" dirty="0">
                <a:hlinkClick r:id="rId2"/>
              </a:rPr>
              <a:t>Directive 2007/2/EC of the European Parliament and of the Council of 14 March 2007 establishing an Infrastructure for Spatial Information in the European Community (INSPIRE)</a:t>
            </a:r>
            <a:r>
              <a:rPr lang="en-US" dirty="0"/>
              <a:t> </a:t>
            </a:r>
            <a:r>
              <a:rPr lang="en-US" dirty="0" smtClean="0"/>
              <a:t>14.03.2007</a:t>
            </a:r>
          </a:p>
          <a:p>
            <a:pPr lvl="0"/>
            <a:endParaRPr lang="en-US" altLang="de-DE" dirty="0"/>
          </a:p>
          <a:p>
            <a:r>
              <a:rPr lang="en-US" dirty="0"/>
              <a:t>INSPIRE is built on the SDIs established and operated by the Member States + European INSPIRE portal (JRC)</a:t>
            </a:r>
          </a:p>
          <a:p>
            <a:pPr lvl="0"/>
            <a:endParaRPr lang="de-DE" alt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4355976" y="1340768"/>
            <a:ext cx="3600400" cy="5285871"/>
          </a:xfrm>
          <a:prstGeom prst="rect">
            <a:avLst/>
          </a:prstGeom>
          <a:noFill/>
          <a:ln w="9525">
            <a:noFill/>
            <a:miter lim="800000"/>
            <a:headEnd/>
            <a:tailEnd/>
          </a:ln>
          <a:effectLst>
            <a:outerShdw blurRad="215900" dist="114300" dir="2700000" algn="ctr" rotWithShape="0">
              <a:schemeClr val="bg2">
                <a:alpha val="5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16200000">
            <a:off x="6220018" y="3797206"/>
            <a:ext cx="4572000" cy="523220"/>
          </a:xfrm>
          <a:prstGeom prst="rect">
            <a:avLst/>
          </a:prstGeom>
        </p:spPr>
        <p:txBody>
          <a:bodyPr>
            <a:spAutoFit/>
          </a:bodyPr>
          <a:lstStyle/>
          <a:p>
            <a:r>
              <a:rPr lang="de-DE" sz="1400" dirty="0" smtClean="0"/>
              <a:t>http://eur-lex.europa.eu/legal-content/EN/TXT/PDF/?uri=CELEX:32007L0002&amp;from=EN</a:t>
            </a:r>
            <a:endParaRPr lang="de-DE" sz="1400" dirty="0"/>
          </a:p>
        </p:txBody>
      </p:sp>
    </p:spTree>
    <p:extLst>
      <p:ext uri="{BB962C8B-B14F-4D97-AF65-F5344CB8AC3E}">
        <p14:creationId xmlns:p14="http://schemas.microsoft.com/office/powerpoint/2010/main" val="207298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31" y="1329785"/>
            <a:ext cx="8172400" cy="443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Schedule</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4251172" y="6237312"/>
            <a:ext cx="4572000" cy="276999"/>
          </a:xfrm>
          <a:prstGeom prst="rect">
            <a:avLst/>
          </a:prstGeom>
        </p:spPr>
        <p:txBody>
          <a:bodyPr>
            <a:spAutoFit/>
          </a:bodyPr>
          <a:lstStyle/>
          <a:p>
            <a:r>
              <a:rPr lang="de-DE" sz="1200" dirty="0">
                <a:hlinkClick r:id="rId3"/>
              </a:rPr>
              <a:t>https://</a:t>
            </a:r>
            <a:r>
              <a:rPr lang="de-DE" sz="1200" dirty="0" smtClean="0">
                <a:hlinkClick r:id="rId3"/>
              </a:rPr>
              <a:t>www.gdi-de.org/INSPIRE/Zeitplan</a:t>
            </a:r>
            <a:r>
              <a:rPr lang="de-DE" sz="1200" dirty="0" smtClean="0"/>
              <a:t> [2021-10-20]</a:t>
            </a:r>
            <a:endParaRPr lang="de-DE" sz="1200" dirty="0"/>
          </a:p>
        </p:txBody>
      </p:sp>
      <p:sp>
        <p:nvSpPr>
          <p:cNvPr id="3" name="Ellipse 2"/>
          <p:cNvSpPr/>
          <p:nvPr/>
        </p:nvSpPr>
        <p:spPr bwMode="auto">
          <a:xfrm>
            <a:off x="7308304" y="3668719"/>
            <a:ext cx="1619672" cy="648072"/>
          </a:xfrm>
          <a:prstGeom prst="ellipse">
            <a:avLst/>
          </a:prstGeom>
          <a:noFill/>
          <a:ln w="2857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68464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Main </a:t>
            </a:r>
            <a:r>
              <a:rPr lang="de-DE" dirty="0" err="1" smtClean="0"/>
              <a:t>long</a:t>
            </a:r>
            <a:r>
              <a:rPr lang="de-DE" dirty="0" smtClean="0"/>
              <a:t>-term </a:t>
            </a:r>
            <a:r>
              <a:rPr lang="de-DE" dirty="0" err="1" smtClean="0"/>
              <a:t>steps</a:t>
            </a:r>
            <a:r>
              <a:rPr lang="de-DE" dirty="0" smtClean="0"/>
              <a:t> </a:t>
            </a:r>
            <a:r>
              <a:rPr lang="de-DE" dirty="0" err="1" smtClean="0"/>
              <a:t>for</a:t>
            </a:r>
            <a:r>
              <a:rPr lang="de-DE" dirty="0" smtClean="0"/>
              <a:t> </a:t>
            </a:r>
            <a:r>
              <a:rPr lang="de-DE" dirty="0"/>
              <a:t>INSPIRE</a:t>
            </a:r>
            <a:br>
              <a:rPr lang="de-DE" dirty="0"/>
            </a:br>
            <a:endParaRPr lang="de-DE" dirty="0"/>
          </a:p>
        </p:txBody>
      </p:sp>
      <p:sp>
        <p:nvSpPr>
          <p:cNvPr id="3" name="Inhaltsplatzhalter 2"/>
          <p:cNvSpPr>
            <a:spLocks noGrp="1"/>
          </p:cNvSpPr>
          <p:nvPr>
            <p:ph idx="1"/>
          </p:nvPr>
        </p:nvSpPr>
        <p:spPr>
          <a:xfrm>
            <a:off x="682625" y="1671638"/>
            <a:ext cx="2665239" cy="4500562"/>
          </a:xfrm>
        </p:spPr>
        <p:txBody>
          <a:bodyPr/>
          <a:lstStyle/>
          <a:p>
            <a:r>
              <a:rPr lang="de-DE" dirty="0" err="1" smtClean="0"/>
              <a:t>Step</a:t>
            </a:r>
            <a:r>
              <a:rPr lang="de-DE" dirty="0" smtClean="0"/>
              <a:t> 1: </a:t>
            </a:r>
            <a:r>
              <a:rPr lang="de-DE" dirty="0" err="1" smtClean="0"/>
              <a:t>Preparation</a:t>
            </a:r>
            <a:r>
              <a:rPr lang="de-DE" dirty="0" smtClean="0"/>
              <a:t> </a:t>
            </a:r>
            <a:r>
              <a:rPr lang="de-DE" dirty="0" err="1" smtClean="0"/>
              <a:t>of</a:t>
            </a:r>
            <a:r>
              <a:rPr lang="de-DE" dirty="0" smtClean="0"/>
              <a:t> </a:t>
            </a:r>
            <a:r>
              <a:rPr lang="de-DE" dirty="0" err="1" smtClean="0"/>
              <a:t>Metadata</a:t>
            </a:r>
            <a:endParaRPr lang="de-DE" dirty="0" smtClean="0"/>
          </a:p>
          <a:p>
            <a:endParaRPr lang="de-DE" dirty="0"/>
          </a:p>
          <a:p>
            <a:endParaRPr lang="de-DE" dirty="0" smtClean="0"/>
          </a:p>
          <a:p>
            <a:r>
              <a:rPr lang="de-DE" dirty="0" err="1"/>
              <a:t>Step</a:t>
            </a:r>
            <a:r>
              <a:rPr lang="de-DE" dirty="0"/>
              <a:t> 2</a:t>
            </a:r>
            <a:r>
              <a:rPr lang="de-DE" dirty="0" smtClean="0"/>
              <a:t>: </a:t>
            </a:r>
            <a:r>
              <a:rPr lang="de-DE" dirty="0" err="1" smtClean="0"/>
              <a:t>Conversion</a:t>
            </a:r>
            <a:r>
              <a:rPr lang="de-DE" dirty="0" smtClean="0"/>
              <a:t> </a:t>
            </a:r>
            <a:r>
              <a:rPr lang="de-DE" dirty="0" err="1" smtClean="0"/>
              <a:t>to</a:t>
            </a:r>
            <a:r>
              <a:rPr lang="de-DE" dirty="0" smtClean="0"/>
              <a:t> uniform </a:t>
            </a:r>
            <a:r>
              <a:rPr lang="de-DE" dirty="0" err="1" smtClean="0"/>
              <a:t>spatal</a:t>
            </a:r>
            <a:r>
              <a:rPr lang="de-DE" dirty="0" smtClean="0"/>
              <a:t> </a:t>
            </a:r>
            <a:r>
              <a:rPr lang="de-DE" dirty="0" err="1" smtClean="0"/>
              <a:t>reference</a:t>
            </a:r>
            <a:r>
              <a:rPr lang="de-DE" dirty="0" smtClean="0"/>
              <a:t> </a:t>
            </a:r>
            <a:r>
              <a:rPr lang="de-DE" dirty="0" err="1" smtClean="0"/>
              <a:t>systems</a:t>
            </a:r>
            <a:r>
              <a:rPr lang="de-DE" dirty="0" smtClean="0"/>
              <a:t>, </a:t>
            </a:r>
            <a:r>
              <a:rPr lang="de-DE" dirty="0" err="1" smtClean="0"/>
              <a:t>introduction</a:t>
            </a:r>
            <a:r>
              <a:rPr lang="de-DE" dirty="0" smtClean="0"/>
              <a:t> </a:t>
            </a:r>
            <a:r>
              <a:rPr lang="de-DE" dirty="0" err="1" smtClean="0"/>
              <a:t>of</a:t>
            </a:r>
            <a:r>
              <a:rPr lang="de-DE" dirty="0" smtClean="0"/>
              <a:t> </a:t>
            </a:r>
            <a:r>
              <a:rPr lang="de-DE" dirty="0" err="1" smtClean="0"/>
              <a:t>services</a:t>
            </a:r>
            <a:endParaRPr lang="de-DE" dirty="0" smtClean="0"/>
          </a:p>
          <a:p>
            <a:endParaRPr lang="de-DE" dirty="0"/>
          </a:p>
          <a:p>
            <a:endParaRPr lang="de-DE" dirty="0" smtClean="0"/>
          </a:p>
          <a:p>
            <a:r>
              <a:rPr lang="de-DE" dirty="0" err="1"/>
              <a:t>Step</a:t>
            </a:r>
            <a:r>
              <a:rPr lang="de-DE" dirty="0"/>
              <a:t> 3</a:t>
            </a:r>
            <a:r>
              <a:rPr lang="de-DE" dirty="0" smtClean="0"/>
              <a:t>: </a:t>
            </a:r>
            <a:r>
              <a:rPr lang="de-DE" dirty="0" err="1" smtClean="0"/>
              <a:t>Introduction</a:t>
            </a:r>
            <a:r>
              <a:rPr lang="de-DE" dirty="0" smtClean="0"/>
              <a:t> </a:t>
            </a:r>
            <a:r>
              <a:rPr lang="de-DE" dirty="0" err="1" smtClean="0"/>
              <a:t>if</a:t>
            </a:r>
            <a:r>
              <a:rPr lang="de-DE" dirty="0" smtClean="0"/>
              <a:t> </a:t>
            </a:r>
            <a:r>
              <a:rPr lang="de-DE" dirty="0" err="1" smtClean="0"/>
              <a:t>new</a:t>
            </a:r>
            <a:r>
              <a:rPr lang="de-DE" dirty="0" smtClean="0"/>
              <a:t> </a:t>
            </a:r>
            <a:r>
              <a:rPr lang="de-DE" dirty="0" err="1" smtClean="0"/>
              <a:t>standards</a:t>
            </a:r>
            <a:r>
              <a:rPr lang="de-DE" dirty="0" smtClean="0"/>
              <a:t> </a:t>
            </a:r>
            <a:r>
              <a:rPr lang="de-DE" dirty="0" err="1" smtClean="0"/>
              <a:t>for</a:t>
            </a:r>
            <a:r>
              <a:rPr lang="de-DE" dirty="0" smtClean="0"/>
              <a:t> </a:t>
            </a:r>
            <a:r>
              <a:rPr lang="de-DE" dirty="0" err="1" smtClean="0"/>
              <a:t>cadastre</a:t>
            </a:r>
            <a:r>
              <a:rPr lang="de-DE" dirty="0" smtClean="0"/>
              <a:t>, </a:t>
            </a:r>
            <a:r>
              <a:rPr lang="de-DE" dirty="0" err="1" smtClean="0"/>
              <a:t>civil</a:t>
            </a:r>
            <a:r>
              <a:rPr lang="de-DE" dirty="0" smtClean="0"/>
              <a:t> </a:t>
            </a:r>
            <a:r>
              <a:rPr lang="de-DE" dirty="0" err="1" smtClean="0"/>
              <a:t>engineering</a:t>
            </a:r>
            <a:r>
              <a:rPr lang="de-DE" dirty="0" smtClean="0"/>
              <a:t>, 3D </a:t>
            </a:r>
            <a:r>
              <a:rPr lang="de-DE" dirty="0" err="1" smtClean="0"/>
              <a:t>models</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2670a8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40768"/>
            <a:ext cx="4824536" cy="4205792"/>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788024" y="6165304"/>
            <a:ext cx="4113190" cy="461665"/>
          </a:xfrm>
          <a:prstGeom prst="rect">
            <a:avLst/>
          </a:prstGeom>
        </p:spPr>
        <p:txBody>
          <a:bodyPr wrap="square">
            <a:spAutoFit/>
          </a:bodyPr>
          <a:lstStyle/>
          <a:p>
            <a:pPr marL="36513"/>
            <a:r>
              <a:rPr lang="de-DE" altLang="de-DE" sz="1200" dirty="0" smtClean="0"/>
              <a:t>Elmar Schröder (2010): </a:t>
            </a:r>
            <a:r>
              <a:rPr lang="de-DE" altLang="de-DE" sz="1200" dirty="0" err="1" smtClean="0"/>
              <a:t>INSPIRE@owl</a:t>
            </a:r>
            <a:r>
              <a:rPr lang="de-DE" altLang="de-DE" sz="1200" dirty="0" smtClean="0"/>
              <a:t> - </a:t>
            </a:r>
            <a:br>
              <a:rPr lang="de-DE" altLang="de-DE" sz="1200" dirty="0" smtClean="0"/>
            </a:br>
            <a:r>
              <a:rPr lang="de-DE" altLang="de-DE" sz="1200" dirty="0" smtClean="0"/>
              <a:t>Synergieeffekte regional nutzen</a:t>
            </a:r>
          </a:p>
        </p:txBody>
      </p:sp>
    </p:spTree>
    <p:extLst>
      <p:ext uri="{BB962C8B-B14F-4D97-AF65-F5344CB8AC3E}">
        <p14:creationId xmlns:p14="http://schemas.microsoft.com/office/powerpoint/2010/main" val="382852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GuD_ALKIS_Strukturen_C_2013">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GuD_ALKIS_Strukturen_C_2013</Template>
  <TotalTime>0</TotalTime>
  <Words>4423</Words>
  <Application>Microsoft Office PowerPoint</Application>
  <PresentationFormat>Bildschirmpräsentation (4:3)</PresentationFormat>
  <Paragraphs>587</Paragraphs>
  <Slides>56</Slides>
  <Notes>12</Notes>
  <HiddenSlides>4</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Arial</vt:lpstr>
      <vt:lpstr>Arial Unicode MS</vt:lpstr>
      <vt:lpstr>Calibri</vt:lpstr>
      <vt:lpstr>Tahoma</vt:lpstr>
      <vt:lpstr>Times</vt:lpstr>
      <vt:lpstr>Times New Roman</vt:lpstr>
      <vt:lpstr>Verdana</vt:lpstr>
      <vt:lpstr>GuD_ALKIS_Strukturen_C_2013</vt:lpstr>
      <vt:lpstr>INSPIRE</vt:lpstr>
      <vt:lpstr>PowerPoint-Präsentation</vt:lpstr>
      <vt:lpstr>Rationale</vt:lpstr>
      <vt:lpstr>However</vt:lpstr>
      <vt:lpstr>PowerPoint-Präsentation</vt:lpstr>
      <vt:lpstr>INSPIRE (Infrastructure for Spatial Information in Europe)</vt:lpstr>
      <vt:lpstr>Basic documents</vt:lpstr>
      <vt:lpstr>Schedule</vt:lpstr>
      <vt:lpstr>Main long-term steps for INSPIRE </vt:lpstr>
      <vt:lpstr>PowerPoint-Präsentation</vt:lpstr>
      <vt:lpstr>Grundprinzipien</vt:lpstr>
      <vt:lpstr>Common principles</vt:lpstr>
      <vt:lpstr>INSPIRE: ein Rahmenwerk von Richtlinien</vt:lpstr>
      <vt:lpstr>INSPIRE is a Framework Directive</vt:lpstr>
      <vt:lpstr>Implementation Rules (IR) vs Technical Guidelines (TG)</vt:lpstr>
      <vt:lpstr>1. Metadata</vt:lpstr>
      <vt:lpstr>Service-Metadaten</vt:lpstr>
      <vt:lpstr>2. Data themes</vt:lpstr>
      <vt:lpstr>2. Data themes</vt:lpstr>
      <vt:lpstr>Spatial reference systems required EU-wide</vt:lpstr>
      <vt:lpstr>Data Sets according to Data Specifications</vt:lpstr>
      <vt:lpstr>Example: INSPIRE Data Specification on Cadastral Parcels – Technical Guidelines</vt:lpstr>
      <vt:lpstr>3. Services</vt:lpstr>
      <vt:lpstr>Discovery Services:  The Publish-Find-Bind Pattern</vt:lpstr>
      <vt:lpstr>From Local to  EU-wide  PFB Pattern</vt:lpstr>
      <vt:lpstr>Harvesting von Metadaten</vt:lpstr>
      <vt:lpstr>3. Service categories</vt:lpstr>
      <vt:lpstr>Dienstkategorien</vt:lpstr>
      <vt:lpstr>INSPIRE Network Services Architecture</vt:lpstr>
      <vt:lpstr>Discovery services: Search criteria</vt:lpstr>
      <vt:lpstr>Download Services</vt:lpstr>
      <vt:lpstr>Mapping INSPIRE to OGC Services</vt:lpstr>
      <vt:lpstr>Übung: Download Service „Unfalldaten“  https://www.geoportal.nrw/suche?lang=de&amp;searchTerm=5d7cb58c-c4f4-4998-a7fd-2cb3abb0e512 https://www.opengeodata.nrw.de/produkte/transport_verkehr/unfallatlas/  Herunterladen, in QGIS anzeigen ;-)</vt:lpstr>
      <vt:lpstr>Specific requirements partially extending / narrowing OGC‘s standards</vt:lpstr>
      <vt:lpstr>4. Agreements on sharing, access and use</vt:lpstr>
      <vt:lpstr>Geo Right Management (GeoRM)</vt:lpstr>
      <vt:lpstr>5. Monitoring &amp; Reporting</vt:lpstr>
      <vt:lpstr>Monitoring</vt:lpstr>
      <vt:lpstr>INSPIRE Monitoring and Reporting</vt:lpstr>
      <vt:lpstr>PowerPoint-Präsentation</vt:lpstr>
      <vt:lpstr>Übung:  Percentage of high availability services  http://servicemap.spatineo.com/ </vt:lpstr>
      <vt:lpstr>Percentage of high availability services</vt:lpstr>
      <vt:lpstr>Change in total number of services</vt:lpstr>
      <vt:lpstr>User experience in general: Feedback on the successful use of the INSPIRE geoportal </vt:lpstr>
      <vt:lpstr>Discoverability and Accessibility of Spatial Datasets in EU Geoportal and National Geoportals</vt:lpstr>
      <vt:lpstr>Main obstacles to INSPIRE implementation from 2014 INSPIRE Public Consultation</vt:lpstr>
      <vt:lpstr>PowerPoint-Präsentation</vt:lpstr>
      <vt:lpstr>PowerPoint-Präsentation</vt:lpstr>
      <vt:lpstr>Die Zukunft von INSPIRE</vt:lpstr>
      <vt:lpstr>INSPIRE und Europäischer Green Deal </vt:lpstr>
      <vt:lpstr>Übung:  https://www.nid.bayern.de/grundwasser </vt:lpstr>
      <vt:lpstr>INSPIRE und die High value datasets</vt:lpstr>
      <vt:lpstr>PowerPoint-Präsentation</vt:lpstr>
      <vt:lpstr>PowerPoint-Präsentation</vt:lpstr>
      <vt:lpstr>Summary</vt:lpstr>
      <vt:lpstr>Thank you! 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GuD: ALKIS-Strukturen</dc:title>
  <dc:creator>Dr. Franz-Josef Behr</dc:creator>
  <cp:lastModifiedBy>FJ Behr</cp:lastModifiedBy>
  <cp:revision>123</cp:revision>
  <cp:lastPrinted>2016-01-14T08:35:13Z</cp:lastPrinted>
  <dcterms:created xsi:type="dcterms:W3CDTF">2013-10-17T06:53:00Z</dcterms:created>
  <dcterms:modified xsi:type="dcterms:W3CDTF">2023-01-12T05:19:43Z</dcterms:modified>
</cp:coreProperties>
</file>