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4" r:id="rId1"/>
  </p:sldMasterIdLst>
  <p:notesMasterIdLst>
    <p:notesMasterId r:id="rId36"/>
  </p:notesMasterIdLst>
  <p:handoutMasterIdLst>
    <p:handoutMasterId r:id="rId37"/>
  </p:handoutMasterIdLst>
  <p:sldIdLst>
    <p:sldId id="588" r:id="rId2"/>
    <p:sldId id="384" r:id="rId3"/>
    <p:sldId id="488" r:id="rId4"/>
    <p:sldId id="545" r:id="rId5"/>
    <p:sldId id="535" r:id="rId6"/>
    <p:sldId id="536" r:id="rId7"/>
    <p:sldId id="556" r:id="rId8"/>
    <p:sldId id="571" r:id="rId9"/>
    <p:sldId id="537" r:id="rId10"/>
    <p:sldId id="538" r:id="rId11"/>
    <p:sldId id="589" r:id="rId12"/>
    <p:sldId id="579" r:id="rId13"/>
    <p:sldId id="580" r:id="rId14"/>
    <p:sldId id="583" r:id="rId15"/>
    <p:sldId id="540" r:id="rId16"/>
    <p:sldId id="548" r:id="rId17"/>
    <p:sldId id="551" r:id="rId18"/>
    <p:sldId id="557" r:id="rId19"/>
    <p:sldId id="542" r:id="rId20"/>
    <p:sldId id="584" r:id="rId21"/>
    <p:sldId id="541" r:id="rId22"/>
    <p:sldId id="586" r:id="rId23"/>
    <p:sldId id="549" r:id="rId24"/>
    <p:sldId id="577" r:id="rId25"/>
    <p:sldId id="585" r:id="rId26"/>
    <p:sldId id="543" r:id="rId27"/>
    <p:sldId id="559" r:id="rId28"/>
    <p:sldId id="587" r:id="rId29"/>
    <p:sldId id="581" r:id="rId30"/>
    <p:sldId id="560" r:id="rId31"/>
    <p:sldId id="550" r:id="rId32"/>
    <p:sldId id="547" r:id="rId33"/>
    <p:sldId id="546" r:id="rId34"/>
    <p:sldId id="555" r:id="rId35"/>
  </p:sldIdLst>
  <p:sldSz cx="9144000" cy="6858000" type="screen4x3"/>
  <p:notesSz cx="9926638" cy="6797675"/>
  <p:defaultTextStyle>
    <a:defPPr>
      <a:defRPr lang="de-DE"/>
    </a:defPPr>
    <a:lvl1pPr algn="l" rtl="0" eaLnBrk="0" fontAlgn="base" hangingPunct="0">
      <a:spcBef>
        <a:spcPct val="50000"/>
      </a:spcBef>
      <a:spcAft>
        <a:spcPct val="0"/>
      </a:spcAft>
      <a:defRPr sz="2000" b="1" kern="1200">
        <a:solidFill>
          <a:schemeClr val="tx1"/>
        </a:solidFill>
        <a:latin typeface="Tahoma" pitchFamily="34" charset="0"/>
        <a:ea typeface="+mn-ea"/>
        <a:cs typeface="+mn-cs"/>
      </a:defRPr>
    </a:lvl1pPr>
    <a:lvl2pPr marL="457200" algn="l" rtl="0" eaLnBrk="0" fontAlgn="base" hangingPunct="0">
      <a:spcBef>
        <a:spcPct val="50000"/>
      </a:spcBef>
      <a:spcAft>
        <a:spcPct val="0"/>
      </a:spcAft>
      <a:defRPr sz="2000" b="1" kern="1200">
        <a:solidFill>
          <a:schemeClr val="tx1"/>
        </a:solidFill>
        <a:latin typeface="Tahoma" pitchFamily="34" charset="0"/>
        <a:ea typeface="+mn-ea"/>
        <a:cs typeface="+mn-cs"/>
      </a:defRPr>
    </a:lvl2pPr>
    <a:lvl3pPr marL="914400" algn="l" rtl="0" eaLnBrk="0" fontAlgn="base" hangingPunct="0">
      <a:spcBef>
        <a:spcPct val="50000"/>
      </a:spcBef>
      <a:spcAft>
        <a:spcPct val="0"/>
      </a:spcAft>
      <a:defRPr sz="2000" b="1" kern="1200">
        <a:solidFill>
          <a:schemeClr val="tx1"/>
        </a:solidFill>
        <a:latin typeface="Tahoma" pitchFamily="34" charset="0"/>
        <a:ea typeface="+mn-ea"/>
        <a:cs typeface="+mn-cs"/>
      </a:defRPr>
    </a:lvl3pPr>
    <a:lvl4pPr marL="1371600" algn="l" rtl="0" eaLnBrk="0" fontAlgn="base" hangingPunct="0">
      <a:spcBef>
        <a:spcPct val="50000"/>
      </a:spcBef>
      <a:spcAft>
        <a:spcPct val="0"/>
      </a:spcAft>
      <a:defRPr sz="2000" b="1" kern="1200">
        <a:solidFill>
          <a:schemeClr val="tx1"/>
        </a:solidFill>
        <a:latin typeface="Tahoma" pitchFamily="34" charset="0"/>
        <a:ea typeface="+mn-ea"/>
        <a:cs typeface="+mn-cs"/>
      </a:defRPr>
    </a:lvl4pPr>
    <a:lvl5pPr marL="1828800" algn="l" rtl="0" eaLnBrk="0" fontAlgn="base" hangingPunct="0">
      <a:spcBef>
        <a:spcPct val="50000"/>
      </a:spcBef>
      <a:spcAft>
        <a:spcPct val="0"/>
      </a:spcAft>
      <a:defRPr sz="2000" b="1" kern="1200">
        <a:solidFill>
          <a:schemeClr val="tx1"/>
        </a:solidFill>
        <a:latin typeface="Tahoma" pitchFamily="34" charset="0"/>
        <a:ea typeface="+mn-ea"/>
        <a:cs typeface="+mn-cs"/>
      </a:defRPr>
    </a:lvl5pPr>
    <a:lvl6pPr marL="2286000" algn="l" defTabSz="914400" rtl="0" eaLnBrk="1" latinLnBrk="0" hangingPunct="1">
      <a:defRPr sz="2000" b="1" kern="1200">
        <a:solidFill>
          <a:schemeClr val="tx1"/>
        </a:solidFill>
        <a:latin typeface="Tahoma" pitchFamily="34" charset="0"/>
        <a:ea typeface="+mn-ea"/>
        <a:cs typeface="+mn-cs"/>
      </a:defRPr>
    </a:lvl6pPr>
    <a:lvl7pPr marL="2743200" algn="l" defTabSz="914400" rtl="0" eaLnBrk="1" latinLnBrk="0" hangingPunct="1">
      <a:defRPr sz="2000" b="1" kern="1200">
        <a:solidFill>
          <a:schemeClr val="tx1"/>
        </a:solidFill>
        <a:latin typeface="Tahoma" pitchFamily="34" charset="0"/>
        <a:ea typeface="+mn-ea"/>
        <a:cs typeface="+mn-cs"/>
      </a:defRPr>
    </a:lvl7pPr>
    <a:lvl8pPr marL="3200400" algn="l" defTabSz="914400" rtl="0" eaLnBrk="1" latinLnBrk="0" hangingPunct="1">
      <a:defRPr sz="2000" b="1" kern="1200">
        <a:solidFill>
          <a:schemeClr val="tx1"/>
        </a:solidFill>
        <a:latin typeface="Tahoma" pitchFamily="34" charset="0"/>
        <a:ea typeface="+mn-ea"/>
        <a:cs typeface="+mn-cs"/>
      </a:defRPr>
    </a:lvl8pPr>
    <a:lvl9pPr marL="3657600" algn="l" defTabSz="914400" rtl="0" eaLnBrk="1" latinLnBrk="0" hangingPunct="1">
      <a:defRPr sz="2000" b="1" kern="1200">
        <a:solidFill>
          <a:schemeClr val="tx1"/>
        </a:solidFill>
        <a:latin typeface="Tahoma" pitchFamily="34" charset="0"/>
        <a:ea typeface="+mn-ea"/>
        <a:cs typeface="+mn-cs"/>
      </a:defRPr>
    </a:lvl9pPr>
  </p:defaultTextStyle>
  <p:extLst>
    <p:ext uri="{521415D9-36F7-43E2-AB2F-B90AF26B5E84}">
      <p14:sectionLst xmlns:p14="http://schemas.microsoft.com/office/powerpoint/2010/main">
        <p14:section name="Standardabschnitt" id="{F73DB11A-25FD-41F2-9EF7-5EAE3139F78D}">
          <p14:sldIdLst>
            <p14:sldId id="588"/>
            <p14:sldId id="384"/>
            <p14:sldId id="488"/>
            <p14:sldId id="545"/>
            <p14:sldId id="535"/>
            <p14:sldId id="536"/>
            <p14:sldId id="556"/>
            <p14:sldId id="571"/>
            <p14:sldId id="537"/>
            <p14:sldId id="538"/>
            <p14:sldId id="589"/>
            <p14:sldId id="579"/>
            <p14:sldId id="580"/>
            <p14:sldId id="583"/>
            <p14:sldId id="540"/>
            <p14:sldId id="548"/>
            <p14:sldId id="551"/>
            <p14:sldId id="557"/>
            <p14:sldId id="542"/>
            <p14:sldId id="584"/>
            <p14:sldId id="541"/>
            <p14:sldId id="586"/>
            <p14:sldId id="549"/>
            <p14:sldId id="577"/>
            <p14:sldId id="585"/>
            <p14:sldId id="543"/>
            <p14:sldId id="559"/>
            <p14:sldId id="587"/>
            <p14:sldId id="581"/>
            <p14:sldId id="560"/>
            <p14:sldId id="550"/>
            <p14:sldId id="547"/>
            <p14:sldId id="546"/>
            <p14:sldId id="555"/>
          </p14:sldIdLst>
        </p14:section>
        <p14:section name="How to get started" id="{FF41D3C7-9B75-4F08-8538-3779C63927D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1480" userDrawn="1">
          <p15:clr>
            <a:srgbClr val="A4A3A4"/>
          </p15:clr>
        </p15:guide>
        <p15:guide id="2" pos="424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B2B2B2"/>
    <a:srgbClr val="990033"/>
    <a:srgbClr val="0000CC"/>
    <a:srgbClr val="FFFF99"/>
    <a:srgbClr val="969696"/>
    <a:srgbClr val="00CC00"/>
    <a:srgbClr val="0066FF"/>
    <a:srgbClr val="99FFFF"/>
    <a:srgbClr val="3366CC"/>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78" autoAdjust="0"/>
    <p:restoredTop sz="88241" autoAdjust="0"/>
  </p:normalViewPr>
  <p:slideViewPr>
    <p:cSldViewPr>
      <p:cViewPr varScale="1">
        <p:scale>
          <a:sx n="77" d="100"/>
          <a:sy n="77" d="100"/>
        </p:scale>
        <p:origin x="1766"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1022"/>
    </p:cViewPr>
  </p:sorterViewPr>
  <p:notesViewPr>
    <p:cSldViewPr>
      <p:cViewPr varScale="1">
        <p:scale>
          <a:sx n="55" d="100"/>
          <a:sy n="55" d="100"/>
        </p:scale>
        <p:origin x="-1662" y="-93"/>
      </p:cViewPr>
      <p:guideLst>
        <p:guide orient="horz" pos="1480"/>
        <p:guide pos="4249"/>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95606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2318" y="-1087"/>
            <a:ext cx="4302626" cy="340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48" tIns="0" rIns="19048" bIns="0" numCol="1" anchor="t" anchorCtr="0" compatLnSpc="1">
            <a:prstTxWarp prst="textNoShape">
              <a:avLst/>
            </a:prstTxWarp>
          </a:bodyPr>
          <a:lstStyle>
            <a:lvl1pPr>
              <a:spcBef>
                <a:spcPct val="0"/>
              </a:spcBef>
              <a:defRPr sz="1000" b="0" i="1">
                <a:latin typeface="Times New Roman" pitchFamily="18" charset="0"/>
              </a:defRPr>
            </a:lvl1pPr>
          </a:lstStyle>
          <a:p>
            <a:pPr>
              <a:defRPr/>
            </a:pPr>
            <a:endParaRPr lang="en-US" altLang="de-DE"/>
          </a:p>
        </p:txBody>
      </p:sp>
      <p:sp>
        <p:nvSpPr>
          <p:cNvPr id="2051" name="Rectangle 3"/>
          <p:cNvSpPr>
            <a:spLocks noGrp="1" noChangeArrowheads="1"/>
          </p:cNvSpPr>
          <p:nvPr>
            <p:ph type="dt" idx="1"/>
          </p:nvPr>
        </p:nvSpPr>
        <p:spPr bwMode="auto">
          <a:xfrm>
            <a:off x="5621697" y="-1087"/>
            <a:ext cx="4304942" cy="340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48" tIns="0" rIns="19048" bIns="0" numCol="1" anchor="t" anchorCtr="0" compatLnSpc="1">
            <a:prstTxWarp prst="textNoShape">
              <a:avLst/>
            </a:prstTxWarp>
          </a:bodyPr>
          <a:lstStyle>
            <a:lvl1pPr algn="r">
              <a:spcBef>
                <a:spcPct val="0"/>
              </a:spcBef>
              <a:defRPr sz="1000" b="0" i="1">
                <a:latin typeface="Times New Roman" pitchFamily="18" charset="0"/>
              </a:defRPr>
            </a:lvl1pPr>
          </a:lstStyle>
          <a:p>
            <a:pPr>
              <a:defRPr/>
            </a:pPr>
            <a:endParaRPr lang="en-US" altLang="de-DE"/>
          </a:p>
        </p:txBody>
      </p:sp>
      <p:sp>
        <p:nvSpPr>
          <p:cNvPr id="56324" name="Rectangle 4"/>
          <p:cNvSpPr>
            <a:spLocks noGrp="1" noRot="1" noChangeAspect="1" noChangeArrowheads="1" noTextEdit="1"/>
          </p:cNvSpPr>
          <p:nvPr>
            <p:ph type="sldImg" idx="2"/>
          </p:nvPr>
        </p:nvSpPr>
        <p:spPr bwMode="auto">
          <a:xfrm>
            <a:off x="3268663" y="512763"/>
            <a:ext cx="3387725" cy="2541587"/>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p:cNvSpPr>
            <a:spLocks noGrp="1" noChangeArrowheads="1"/>
          </p:cNvSpPr>
          <p:nvPr>
            <p:ph type="body" sz="quarter" idx="3"/>
          </p:nvPr>
        </p:nvSpPr>
        <p:spPr bwMode="auto">
          <a:xfrm>
            <a:off x="1321388" y="3228705"/>
            <a:ext cx="7281545" cy="3059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67" tIns="46034" rIns="92067" bIns="46034" numCol="1" anchor="t" anchorCtr="0" compatLnSpc="1">
            <a:prstTxWarp prst="textNoShape">
              <a:avLst/>
            </a:prstTxWarp>
          </a:bodyPr>
          <a:lstStyle/>
          <a:p>
            <a:pPr lvl="0"/>
            <a:r>
              <a:rPr lang="de-DE" altLang="de-DE" noProof="0" smtClean="0"/>
              <a:t>Klicken Sie, um die Formate des Vorlagentextes zu bearbeiten</a:t>
            </a:r>
          </a:p>
          <a:p>
            <a:pPr lvl="1"/>
            <a:r>
              <a:rPr lang="de-DE" altLang="de-DE" noProof="0" smtClean="0"/>
              <a:t>Zweite Ebene</a:t>
            </a:r>
          </a:p>
          <a:p>
            <a:pPr lvl="2"/>
            <a:r>
              <a:rPr lang="de-DE" altLang="de-DE" noProof="0" smtClean="0"/>
              <a:t>Dritte Ebene</a:t>
            </a:r>
          </a:p>
          <a:p>
            <a:pPr lvl="3"/>
            <a:r>
              <a:rPr lang="de-DE" altLang="de-DE" noProof="0" smtClean="0"/>
              <a:t>Vierte Ebene</a:t>
            </a:r>
          </a:p>
          <a:p>
            <a:pPr lvl="4"/>
            <a:r>
              <a:rPr lang="de-DE" altLang="de-DE" noProof="0" smtClean="0"/>
              <a:t>Fünfte Ebene</a:t>
            </a:r>
          </a:p>
        </p:txBody>
      </p:sp>
      <p:sp>
        <p:nvSpPr>
          <p:cNvPr id="2054" name="Rectangle 6"/>
          <p:cNvSpPr>
            <a:spLocks noGrp="1" noChangeArrowheads="1"/>
          </p:cNvSpPr>
          <p:nvPr>
            <p:ph type="ftr" sz="quarter" idx="4"/>
          </p:nvPr>
        </p:nvSpPr>
        <p:spPr bwMode="auto">
          <a:xfrm>
            <a:off x="-2318" y="6457410"/>
            <a:ext cx="4302626" cy="340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48" tIns="0" rIns="19048" bIns="0" numCol="1" anchor="b" anchorCtr="0" compatLnSpc="1">
            <a:prstTxWarp prst="textNoShape">
              <a:avLst/>
            </a:prstTxWarp>
          </a:bodyPr>
          <a:lstStyle>
            <a:lvl1pPr>
              <a:spcBef>
                <a:spcPct val="0"/>
              </a:spcBef>
              <a:defRPr sz="1000" b="0" i="1">
                <a:latin typeface="Times New Roman" pitchFamily="18" charset="0"/>
              </a:defRPr>
            </a:lvl1pPr>
          </a:lstStyle>
          <a:p>
            <a:pPr>
              <a:defRPr/>
            </a:pPr>
            <a:endParaRPr lang="en-US" altLang="de-DE"/>
          </a:p>
        </p:txBody>
      </p:sp>
      <p:sp>
        <p:nvSpPr>
          <p:cNvPr id="2055" name="Rectangle 7"/>
          <p:cNvSpPr>
            <a:spLocks noGrp="1" noChangeArrowheads="1"/>
          </p:cNvSpPr>
          <p:nvPr>
            <p:ph type="sldNum" sz="quarter" idx="5"/>
          </p:nvPr>
        </p:nvSpPr>
        <p:spPr bwMode="auto">
          <a:xfrm>
            <a:off x="5621697" y="6457410"/>
            <a:ext cx="4304942" cy="340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48" tIns="0" rIns="19048" bIns="0" numCol="1" anchor="b" anchorCtr="0" compatLnSpc="1">
            <a:prstTxWarp prst="textNoShape">
              <a:avLst/>
            </a:prstTxWarp>
          </a:bodyPr>
          <a:lstStyle>
            <a:lvl1pPr algn="r">
              <a:spcBef>
                <a:spcPct val="0"/>
              </a:spcBef>
              <a:defRPr sz="1000" b="0" i="1">
                <a:latin typeface="Times New Roman" pitchFamily="18" charset="0"/>
              </a:defRPr>
            </a:lvl1pPr>
          </a:lstStyle>
          <a:p>
            <a:pPr>
              <a:defRPr/>
            </a:pPr>
            <a:fld id="{C7CCFBAB-8F25-4D13-BC97-A107FC8AF5C1}" type="slidenum">
              <a:rPr lang="en-US" altLang="de-DE"/>
              <a:pPr>
                <a:defRPr/>
              </a:pPr>
              <a:t>‹Nr.›</a:t>
            </a:fld>
            <a:endParaRPr lang="en-US" altLang="de-DE"/>
          </a:p>
        </p:txBody>
      </p:sp>
    </p:spTree>
    <p:extLst>
      <p:ext uri="{BB962C8B-B14F-4D97-AF65-F5344CB8AC3E}">
        <p14:creationId xmlns:p14="http://schemas.microsoft.com/office/powerpoint/2010/main" val="16531704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theguardian.com/world/2012/jul/11/russia-internet-censorship"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a:defRPr sz="2000" b="1">
                <a:solidFill>
                  <a:schemeClr val="tx1"/>
                </a:solidFill>
                <a:latin typeface="Tahoma" pitchFamily="34" charset="0"/>
              </a:defRPr>
            </a:lvl1pPr>
            <a:lvl2pPr marL="742885" indent="-285725">
              <a:defRPr sz="2000" b="1">
                <a:solidFill>
                  <a:schemeClr val="tx1"/>
                </a:solidFill>
                <a:latin typeface="Tahoma" pitchFamily="34" charset="0"/>
              </a:defRPr>
            </a:lvl2pPr>
            <a:lvl3pPr marL="1142899" indent="-228580">
              <a:defRPr sz="2000" b="1">
                <a:solidFill>
                  <a:schemeClr val="tx1"/>
                </a:solidFill>
                <a:latin typeface="Tahoma" pitchFamily="34" charset="0"/>
              </a:defRPr>
            </a:lvl3pPr>
            <a:lvl4pPr marL="1600058" indent="-228580">
              <a:defRPr sz="2000" b="1">
                <a:solidFill>
                  <a:schemeClr val="tx1"/>
                </a:solidFill>
                <a:latin typeface="Tahoma" pitchFamily="34" charset="0"/>
              </a:defRPr>
            </a:lvl4pPr>
            <a:lvl5pPr marL="2057218" indent="-228580">
              <a:defRPr sz="2000" b="1">
                <a:solidFill>
                  <a:schemeClr val="tx1"/>
                </a:solidFill>
                <a:latin typeface="Tahoma" pitchFamily="34" charset="0"/>
              </a:defRPr>
            </a:lvl5pPr>
            <a:lvl6pPr marL="2514378" indent="-228580" eaLnBrk="0" fontAlgn="base" hangingPunct="0">
              <a:spcBef>
                <a:spcPct val="50000"/>
              </a:spcBef>
              <a:spcAft>
                <a:spcPct val="0"/>
              </a:spcAft>
              <a:defRPr sz="2000" b="1">
                <a:solidFill>
                  <a:schemeClr val="tx1"/>
                </a:solidFill>
                <a:latin typeface="Tahoma" pitchFamily="34" charset="0"/>
              </a:defRPr>
            </a:lvl6pPr>
            <a:lvl7pPr marL="2971537" indent="-228580" eaLnBrk="0" fontAlgn="base" hangingPunct="0">
              <a:spcBef>
                <a:spcPct val="50000"/>
              </a:spcBef>
              <a:spcAft>
                <a:spcPct val="0"/>
              </a:spcAft>
              <a:defRPr sz="2000" b="1">
                <a:solidFill>
                  <a:schemeClr val="tx1"/>
                </a:solidFill>
                <a:latin typeface="Tahoma" pitchFamily="34" charset="0"/>
              </a:defRPr>
            </a:lvl7pPr>
            <a:lvl8pPr marL="3428697" indent="-228580" eaLnBrk="0" fontAlgn="base" hangingPunct="0">
              <a:spcBef>
                <a:spcPct val="50000"/>
              </a:spcBef>
              <a:spcAft>
                <a:spcPct val="0"/>
              </a:spcAft>
              <a:defRPr sz="2000" b="1">
                <a:solidFill>
                  <a:schemeClr val="tx1"/>
                </a:solidFill>
                <a:latin typeface="Tahoma" pitchFamily="34" charset="0"/>
              </a:defRPr>
            </a:lvl8pPr>
            <a:lvl9pPr marL="3885856" indent="-228580" eaLnBrk="0" fontAlgn="base" hangingPunct="0">
              <a:spcBef>
                <a:spcPct val="50000"/>
              </a:spcBef>
              <a:spcAft>
                <a:spcPct val="0"/>
              </a:spcAft>
              <a:defRPr sz="2000" b="1">
                <a:solidFill>
                  <a:schemeClr val="tx1"/>
                </a:solidFill>
                <a:latin typeface="Tahoma" pitchFamily="34" charset="0"/>
              </a:defRPr>
            </a:lvl9pPr>
          </a:lstStyle>
          <a:p>
            <a:fld id="{AACC0B2F-93FD-4A43-9961-C1E2C2742E79}" type="slidenum">
              <a:rPr lang="en-US" altLang="de-DE" sz="1000" b="0">
                <a:latin typeface="Times New Roman" pitchFamily="18" charset="0"/>
              </a:rPr>
              <a:pPr/>
              <a:t>2</a:t>
            </a:fld>
            <a:endParaRPr lang="en-US" altLang="de-DE" sz="1000" b="0">
              <a:latin typeface="Times New Roman" pitchFamily="18" charset="0"/>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p:spPr>
        <p:txBody>
          <a:bodyPr/>
          <a:lstStyle/>
          <a:p>
            <a:endParaRPr lang="de-DE" altLang="de-DE"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260" eaLnBrk="0" hangingPunct="0">
              <a:spcBef>
                <a:spcPct val="30000"/>
              </a:spcBef>
              <a:defRPr sz="1200">
                <a:solidFill>
                  <a:schemeClr val="tx1"/>
                </a:solidFill>
                <a:latin typeface="Times New Roman" pitchFamily="18" charset="0"/>
              </a:defRPr>
            </a:lvl1pPr>
            <a:lvl2pPr marL="742696" indent="-285652" defTabSz="917260" eaLnBrk="0" hangingPunct="0">
              <a:spcBef>
                <a:spcPct val="30000"/>
              </a:spcBef>
              <a:defRPr sz="1200">
                <a:solidFill>
                  <a:schemeClr val="tx1"/>
                </a:solidFill>
                <a:latin typeface="Times New Roman" pitchFamily="18" charset="0"/>
              </a:defRPr>
            </a:lvl2pPr>
            <a:lvl3pPr marL="1142608" indent="-228522" defTabSz="917260" eaLnBrk="0" hangingPunct="0">
              <a:spcBef>
                <a:spcPct val="30000"/>
              </a:spcBef>
              <a:defRPr sz="1200">
                <a:solidFill>
                  <a:schemeClr val="tx1"/>
                </a:solidFill>
                <a:latin typeface="Times New Roman" pitchFamily="18" charset="0"/>
              </a:defRPr>
            </a:lvl3pPr>
            <a:lvl4pPr marL="1599651" indent="-228522" defTabSz="917260" eaLnBrk="0" hangingPunct="0">
              <a:spcBef>
                <a:spcPct val="30000"/>
              </a:spcBef>
              <a:defRPr sz="1200">
                <a:solidFill>
                  <a:schemeClr val="tx1"/>
                </a:solidFill>
                <a:latin typeface="Times New Roman" pitchFamily="18" charset="0"/>
              </a:defRPr>
            </a:lvl4pPr>
            <a:lvl5pPr marL="2056694" indent="-228522" defTabSz="917260" eaLnBrk="0" hangingPunct="0">
              <a:spcBef>
                <a:spcPct val="30000"/>
              </a:spcBef>
              <a:defRPr sz="1200">
                <a:solidFill>
                  <a:schemeClr val="tx1"/>
                </a:solidFill>
                <a:latin typeface="Times New Roman" pitchFamily="18" charset="0"/>
              </a:defRPr>
            </a:lvl5pPr>
            <a:lvl6pPr marL="2513738" indent="-228522" defTabSz="917260" eaLnBrk="0" fontAlgn="base" hangingPunct="0">
              <a:spcBef>
                <a:spcPct val="30000"/>
              </a:spcBef>
              <a:spcAft>
                <a:spcPct val="0"/>
              </a:spcAft>
              <a:defRPr sz="1200">
                <a:solidFill>
                  <a:schemeClr val="tx1"/>
                </a:solidFill>
                <a:latin typeface="Times New Roman" pitchFamily="18" charset="0"/>
              </a:defRPr>
            </a:lvl6pPr>
            <a:lvl7pPr marL="2970780" indent="-228522" defTabSz="917260" eaLnBrk="0" fontAlgn="base" hangingPunct="0">
              <a:spcBef>
                <a:spcPct val="30000"/>
              </a:spcBef>
              <a:spcAft>
                <a:spcPct val="0"/>
              </a:spcAft>
              <a:defRPr sz="1200">
                <a:solidFill>
                  <a:schemeClr val="tx1"/>
                </a:solidFill>
                <a:latin typeface="Times New Roman" pitchFamily="18" charset="0"/>
              </a:defRPr>
            </a:lvl7pPr>
            <a:lvl8pPr marL="3427824" indent="-228522" defTabSz="917260" eaLnBrk="0" fontAlgn="base" hangingPunct="0">
              <a:spcBef>
                <a:spcPct val="30000"/>
              </a:spcBef>
              <a:spcAft>
                <a:spcPct val="0"/>
              </a:spcAft>
              <a:defRPr sz="1200">
                <a:solidFill>
                  <a:schemeClr val="tx1"/>
                </a:solidFill>
                <a:latin typeface="Times New Roman" pitchFamily="18" charset="0"/>
              </a:defRPr>
            </a:lvl8pPr>
            <a:lvl9pPr marL="3884866" indent="-228522" defTabSz="91726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17AE570C-82D6-4DB3-9319-59A8460E369E}" type="slidenum">
              <a:rPr lang="en-GB" altLang="de-DE" sz="1000"/>
              <a:pPr>
                <a:spcBef>
                  <a:spcPct val="0"/>
                </a:spcBef>
              </a:pPr>
              <a:t>5</a:t>
            </a:fld>
            <a:endParaRPr lang="en-GB" altLang="de-DE" sz="1000"/>
          </a:p>
        </p:txBody>
      </p:sp>
      <p:sp>
        <p:nvSpPr>
          <p:cNvPr id="60419" name="Rectangle 2"/>
          <p:cNvSpPr>
            <a:spLocks noGrp="1" noRot="1" noChangeAspect="1" noChangeArrowheads="1" noTextEdit="1"/>
          </p:cNvSpPr>
          <p:nvPr>
            <p:ph type="sldImg"/>
          </p:nvPr>
        </p:nvSpPr>
        <p:spPr>
          <a:xfrm>
            <a:off x="3270250" y="512763"/>
            <a:ext cx="3386138" cy="2540000"/>
          </a:xfrm>
          <a:ln cap="flat"/>
        </p:spPr>
      </p:sp>
      <p:sp>
        <p:nvSpPr>
          <p:cNvPr id="6042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de-DE" smtClean="0"/>
              <a:t>Die Ursprünge des heutigen Internet reichen in die 60er Jahre zurück. Es war die Zeit des Kalten Krieges zwischen den beiden Weltmächten USA und</a:t>
            </a:r>
          </a:p>
          <a:p>
            <a:r>
              <a:rPr lang="en-GB" altLang="de-DE" smtClean="0"/>
              <a:t>UDSSR. Neue Impulse in der Elektronischen Datenverarbeitung (EDV) kamen in jener Zeit hauptsächlich durch militärische Initiativen zustande.</a:t>
            </a:r>
          </a:p>
          <a:p>
            <a:endParaRPr lang="en-GB" altLang="de-DE" smtClean="0"/>
          </a:p>
          <a:p>
            <a:r>
              <a:rPr lang="en-GB" altLang="de-DE" smtClean="0"/>
              <a:t>Im amerikanischen Verteidigungsministerium, wurde überlegt, wie man wichtige militärische Daten auf der Basis eines Datennetzes besser schützen könnte.</a:t>
            </a:r>
          </a:p>
          <a:p>
            <a:r>
              <a:rPr lang="en-GB" altLang="de-DE" smtClean="0"/>
              <a:t>Selbst bei einem atomaren Angriff des Gegners sollten die Daten nicht zerstört werden können. Als Lösung kam nur ein elektronisches Datennetz in Frage.</a:t>
            </a:r>
          </a:p>
          <a:p>
            <a:r>
              <a:rPr lang="en-GB" altLang="de-DE" smtClean="0"/>
              <a:t>Die gleichen Daten sollten dabei auf mehreren, weit entfernten Rechnern abgelegt werden. Bei neuen oder geänderten Daten sollten sich alle</a:t>
            </a:r>
          </a:p>
          <a:p>
            <a:r>
              <a:rPr lang="en-GB" altLang="de-DE" smtClean="0"/>
              <a:t>angeschlossenen Rechner binnen kürzester Zeit den aktuellen Datenstand zusenden. Jeder Rechner sollte dabei über mehrere Wege mit jedem anderen</a:t>
            </a:r>
          </a:p>
          <a:p>
            <a:r>
              <a:rPr lang="en-GB" altLang="de-DE" smtClean="0"/>
              <a:t>Rechner kommunizieren können. So würde das Netz auch dann funktionieren, wenn ein einzelner Rechner oder eine bestimmte Leitung durch einen Angriff</a:t>
            </a:r>
          </a:p>
          <a:p>
            <a:r>
              <a:rPr lang="en-GB" altLang="de-DE" smtClean="0"/>
              <a:t>zerstört würde.</a:t>
            </a:r>
          </a:p>
          <a:p>
            <a:endParaRPr lang="en-GB" altLang="de-DE" smtClean="0"/>
          </a:p>
          <a:p>
            <a:r>
              <a:rPr lang="en-GB" altLang="de-DE" smtClean="0"/>
              <a:t>Die Advanced Research Projects Agency (ARPA), Teil der US-Militärs, realisierte das geplante Projekt. In den ersten Jahren wurde das Netz deshalb</a:t>
            </a:r>
          </a:p>
          <a:p>
            <a:r>
              <a:rPr lang="en-GB" altLang="de-DE" smtClean="0"/>
              <a:t>ARPA-Net genannt. Ende 1969 waren die ersten vier Rechner an das ARPA-Net angeschlossen. Drei Jahre später waren es bereits 40 Rechner.</a:t>
            </a:r>
          </a:p>
          <a:p>
            <a:endParaRPr lang="en-GB" altLang="de-DE"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14320">
              <a:defRPr/>
            </a:pPr>
            <a:r>
              <a:rPr lang="en-US" sz="2400" dirty="0"/>
              <a:t>The Web was designed to bring people together and make knowledge freely available. It has changed the world for good and improved the lives of billions. Yet, many people are still unable to access its benefits and, for others, the Web comes with too many unacceptable costs.</a:t>
            </a:r>
          </a:p>
          <a:p>
            <a:pPr defTabSz="914320">
              <a:defRPr/>
            </a:pPr>
            <a:endParaRPr lang="en-US" sz="2400" dirty="0"/>
          </a:p>
          <a:p>
            <a:pPr defTabSz="914320">
              <a:defRPr/>
            </a:pPr>
            <a:r>
              <a:rPr lang="en-US" sz="2400" dirty="0"/>
              <a:t>The Digital Divide refers to the gap between those able to benefit from the internet and those who are not</a:t>
            </a:r>
          </a:p>
          <a:p>
            <a:endParaRPr lang="de-DE" dirty="0"/>
          </a:p>
        </p:txBody>
      </p:sp>
      <p:sp>
        <p:nvSpPr>
          <p:cNvPr id="4" name="Foliennummernplatzhalter 3"/>
          <p:cNvSpPr>
            <a:spLocks noGrp="1"/>
          </p:cNvSpPr>
          <p:nvPr>
            <p:ph type="sldNum" sz="quarter" idx="10"/>
          </p:nvPr>
        </p:nvSpPr>
        <p:spPr/>
        <p:txBody>
          <a:bodyPr/>
          <a:lstStyle/>
          <a:p>
            <a:pPr>
              <a:defRPr/>
            </a:pPr>
            <a:fld id="{C7CCFBAB-8F25-4D13-BC97-A107FC8AF5C1}" type="slidenum">
              <a:rPr lang="en-US" altLang="de-DE" smtClean="0"/>
              <a:pPr>
                <a:defRPr/>
              </a:pPr>
              <a:t>15</a:t>
            </a:fld>
            <a:endParaRPr lang="en-US" altLang="de-DE"/>
          </a:p>
        </p:txBody>
      </p:sp>
    </p:spTree>
    <p:extLst>
      <p:ext uri="{BB962C8B-B14F-4D97-AF65-F5344CB8AC3E}">
        <p14:creationId xmlns:p14="http://schemas.microsoft.com/office/powerpoint/2010/main" val="4954821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xfrm>
            <a:off x="3265488" y="509588"/>
            <a:ext cx="3400425" cy="2551112"/>
          </a:xfrm>
          <a:ln/>
        </p:spPr>
      </p:sp>
      <p:sp>
        <p:nvSpPr>
          <p:cNvPr id="45059" name="Notes Placeholder 2"/>
          <p:cNvSpPr>
            <a:spLocks noGrp="1"/>
          </p:cNvSpPr>
          <p:nvPr>
            <p:ph type="body" idx="1"/>
          </p:nvPr>
        </p:nvSpPr>
        <p:spPr>
          <a:xfrm>
            <a:off x="992898" y="3228706"/>
            <a:ext cx="7940844" cy="3059117"/>
          </a:xfrm>
          <a:noFill/>
        </p:spPr>
        <p:txBody>
          <a:bodyPr lIns="91432" tIns="45716" rIns="91432" bIns="45716"/>
          <a:lstStyle/>
          <a:p>
            <a:pPr defTabSz="457160">
              <a:spcBef>
                <a:spcPct val="0"/>
              </a:spcBef>
            </a:pPr>
            <a:r>
              <a:rPr lang="de-DE" altLang="de-DE" sz="2400" dirty="0"/>
              <a:t>Geo4All: </a:t>
            </a:r>
            <a:r>
              <a:rPr lang="en-US" altLang="de-DE" dirty="0" smtClean="0"/>
              <a:t>the aim of developing on a global basis collaboration opportunities for academia, industry and government organizations in open source GIS software and data. The MoU aims to provide expertise and support for the establishment of Open Source Geospatial Laboratories and Research </a:t>
            </a:r>
            <a:r>
              <a:rPr lang="en-US" altLang="de-DE" dirty="0" err="1" smtClean="0"/>
              <a:t>Centres</a:t>
            </a:r>
            <a:r>
              <a:rPr lang="en-US" altLang="de-DE" dirty="0" smtClean="0"/>
              <a:t> across the world for supporting development of open-source geospatial software technologies, training and expertise. In the first phase five laboratories will be established, one each in Asia, Europe, Africa, the Americas and Australasia which will act as nodes for future expansion. It also aims to provide support for building-up and supporting development of open source GIS teaching and training materials, joint organization of open source GIS events, workshops through the ICA network for wider participation globally etc.</a:t>
            </a:r>
          </a:p>
          <a:p>
            <a:pPr defTabSz="457160">
              <a:spcBef>
                <a:spcPct val="0"/>
              </a:spcBef>
            </a:pPr>
            <a:endParaRPr lang="en-US" altLang="de-DE" dirty="0" smtClean="0"/>
          </a:p>
          <a:p>
            <a:pPr defTabSz="457160">
              <a:lnSpc>
                <a:spcPct val="110000"/>
              </a:lnSpc>
              <a:spcBef>
                <a:spcPts val="600"/>
              </a:spcBef>
              <a:spcAft>
                <a:spcPts val="600"/>
              </a:spcAft>
            </a:pPr>
            <a:r>
              <a:rPr lang="en-US" altLang="de-DE" dirty="0" err="1" smtClean="0">
                <a:solidFill>
                  <a:srgbClr val="008000"/>
                </a:solidFill>
              </a:rPr>
              <a:t>OSGeo</a:t>
            </a:r>
            <a:r>
              <a:rPr lang="en-US" altLang="de-DE" dirty="0" smtClean="0"/>
              <a:t> is a not-for-profit organization founded in 2006 whose mission is to support and promote the collaborative development of open source geospatial technologies and data.</a:t>
            </a:r>
          </a:p>
          <a:p>
            <a:pPr defTabSz="457160">
              <a:lnSpc>
                <a:spcPct val="110000"/>
              </a:lnSpc>
              <a:spcBef>
                <a:spcPts val="600"/>
              </a:spcBef>
              <a:spcAft>
                <a:spcPts val="600"/>
              </a:spcAft>
            </a:pPr>
            <a:endParaRPr lang="en-US" altLang="de-DE" dirty="0" smtClean="0"/>
          </a:p>
          <a:p>
            <a:pPr defTabSz="457160">
              <a:lnSpc>
                <a:spcPct val="110000"/>
              </a:lnSpc>
              <a:spcBef>
                <a:spcPts val="600"/>
              </a:spcBef>
              <a:spcAft>
                <a:spcPts val="600"/>
              </a:spcAft>
            </a:pPr>
            <a:r>
              <a:rPr lang="en-US" altLang="de-DE" dirty="0" smtClean="0">
                <a:solidFill>
                  <a:srgbClr val="008000"/>
                </a:solidFill>
              </a:rPr>
              <a:t>ICA</a:t>
            </a:r>
            <a:r>
              <a:rPr lang="en-US" altLang="de-DE" dirty="0" smtClean="0"/>
              <a:t> is the world authoritative body for cartography, the discipline dealing with the conception, production, dissemination and study of maps.</a:t>
            </a:r>
          </a:p>
          <a:p>
            <a:pPr defTabSz="457160">
              <a:lnSpc>
                <a:spcPct val="110000"/>
              </a:lnSpc>
              <a:spcBef>
                <a:spcPts val="600"/>
              </a:spcBef>
              <a:spcAft>
                <a:spcPts val="600"/>
              </a:spcAft>
            </a:pPr>
            <a:r>
              <a:rPr lang="en-US" altLang="de-DE" dirty="0" smtClean="0"/>
              <a:t>ISPRS is the </a:t>
            </a:r>
            <a:r>
              <a:rPr lang="en-US" altLang="de-DE" dirty="0" err="1" smtClean="0"/>
              <a:t>wordwide</a:t>
            </a:r>
            <a:r>
              <a:rPr lang="en-US" altLang="de-DE" dirty="0" smtClean="0"/>
              <a:t> umbrella </a:t>
            </a:r>
            <a:r>
              <a:rPr lang="en-US" altLang="de-DE" dirty="0" err="1" smtClean="0"/>
              <a:t>organisation</a:t>
            </a:r>
            <a:r>
              <a:rPr lang="en-US" altLang="de-DE" dirty="0" smtClean="0"/>
              <a:t> for Photogrammetry and Remote Sensing</a:t>
            </a:r>
          </a:p>
          <a:p>
            <a:pPr defTabSz="457160">
              <a:spcBef>
                <a:spcPct val="0"/>
              </a:spcBef>
            </a:pPr>
            <a:endParaRPr lang="en-US" altLang="de-DE" dirty="0" smtClean="0"/>
          </a:p>
          <a:p>
            <a:pPr defTabSz="457160">
              <a:spcBef>
                <a:spcPct val="0"/>
              </a:spcBef>
            </a:pPr>
            <a:endParaRPr lang="en-US" altLang="de-DE" dirty="0" smtClean="0"/>
          </a:p>
          <a:p>
            <a:pPr defTabSz="457160">
              <a:spcBef>
                <a:spcPct val="0"/>
              </a:spcBef>
            </a:pPr>
            <a:endParaRPr lang="en-US" altLang="de-DE" dirty="0" smtClean="0"/>
          </a:p>
        </p:txBody>
      </p:sp>
      <p:sp>
        <p:nvSpPr>
          <p:cNvPr id="45060" name="Slide Number Placeholder 3"/>
          <p:cNvSpPr txBox="1">
            <a:spLocks noGrp="1"/>
          </p:cNvSpPr>
          <p:nvPr/>
        </p:nvSpPr>
        <p:spPr bwMode="auto">
          <a:xfrm>
            <a:off x="5622523" y="6456324"/>
            <a:ext cx="4301776" cy="340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defTabSz="457200">
              <a:defRPr sz="1600">
                <a:solidFill>
                  <a:schemeClr val="tx1"/>
                </a:solidFill>
                <a:latin typeface="Calibri" pitchFamily="34" charset="0"/>
              </a:defRPr>
            </a:lvl1pPr>
            <a:lvl2pPr marL="742950" indent="-285750" defTabSz="457200">
              <a:defRPr sz="1600">
                <a:solidFill>
                  <a:schemeClr val="tx1"/>
                </a:solidFill>
                <a:latin typeface="Calibri" pitchFamily="34" charset="0"/>
              </a:defRPr>
            </a:lvl2pPr>
            <a:lvl3pPr marL="1143000" indent="-228600" defTabSz="457200">
              <a:defRPr sz="1600">
                <a:solidFill>
                  <a:schemeClr val="tx1"/>
                </a:solidFill>
                <a:latin typeface="Calibri" pitchFamily="34" charset="0"/>
              </a:defRPr>
            </a:lvl3pPr>
            <a:lvl4pPr marL="1600200" indent="-228600" defTabSz="457200">
              <a:defRPr sz="1600">
                <a:solidFill>
                  <a:schemeClr val="tx1"/>
                </a:solidFill>
                <a:latin typeface="Calibri" pitchFamily="34" charset="0"/>
              </a:defRPr>
            </a:lvl4pPr>
            <a:lvl5pPr marL="2057400" indent="-228600" defTabSz="457200">
              <a:defRPr sz="1600">
                <a:solidFill>
                  <a:schemeClr val="tx1"/>
                </a:solidFill>
                <a:latin typeface="Calibri" pitchFamily="34" charset="0"/>
              </a:defRPr>
            </a:lvl5pPr>
            <a:lvl6pPr marL="2514600" indent="-228600" defTabSz="457200" eaLnBrk="0" fontAlgn="base" hangingPunct="0">
              <a:spcBef>
                <a:spcPct val="50000"/>
              </a:spcBef>
              <a:spcAft>
                <a:spcPct val="0"/>
              </a:spcAft>
              <a:defRPr sz="1600">
                <a:solidFill>
                  <a:schemeClr val="tx1"/>
                </a:solidFill>
                <a:latin typeface="Calibri" pitchFamily="34" charset="0"/>
              </a:defRPr>
            </a:lvl6pPr>
            <a:lvl7pPr marL="2971800" indent="-228600" defTabSz="457200" eaLnBrk="0" fontAlgn="base" hangingPunct="0">
              <a:spcBef>
                <a:spcPct val="50000"/>
              </a:spcBef>
              <a:spcAft>
                <a:spcPct val="0"/>
              </a:spcAft>
              <a:defRPr sz="1600">
                <a:solidFill>
                  <a:schemeClr val="tx1"/>
                </a:solidFill>
                <a:latin typeface="Calibri" pitchFamily="34" charset="0"/>
              </a:defRPr>
            </a:lvl7pPr>
            <a:lvl8pPr marL="3429000" indent="-228600" defTabSz="457200" eaLnBrk="0" fontAlgn="base" hangingPunct="0">
              <a:spcBef>
                <a:spcPct val="50000"/>
              </a:spcBef>
              <a:spcAft>
                <a:spcPct val="0"/>
              </a:spcAft>
              <a:defRPr sz="1600">
                <a:solidFill>
                  <a:schemeClr val="tx1"/>
                </a:solidFill>
                <a:latin typeface="Calibri" pitchFamily="34" charset="0"/>
              </a:defRPr>
            </a:lvl8pPr>
            <a:lvl9pPr marL="3886200" indent="-228600" defTabSz="457200" eaLnBrk="0" fontAlgn="base" hangingPunct="0">
              <a:spcBef>
                <a:spcPct val="50000"/>
              </a:spcBef>
              <a:spcAft>
                <a:spcPct val="0"/>
              </a:spcAft>
              <a:defRPr sz="1600">
                <a:solidFill>
                  <a:schemeClr val="tx1"/>
                </a:solidFill>
                <a:latin typeface="Calibri" pitchFamily="34" charset="0"/>
              </a:defRPr>
            </a:lvl9pPr>
          </a:lstStyle>
          <a:p>
            <a:pPr algn="r" eaLnBrk="1" hangingPunct="1">
              <a:spcBef>
                <a:spcPct val="0"/>
              </a:spcBef>
            </a:pPr>
            <a:fld id="{B7759EB3-6FDE-4653-8782-A7CFFE3BEF5C}" type="slidenum">
              <a:rPr lang="en-US" altLang="de-DE" sz="1200"/>
              <a:pPr algn="r" eaLnBrk="1" hangingPunct="1">
                <a:spcBef>
                  <a:spcPct val="0"/>
                </a:spcBef>
              </a:pPr>
              <a:t>17</a:t>
            </a:fld>
            <a:endParaRPr lang="en-US" altLang="de-DE"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smtClean="0"/>
              <a:t>Internet service providers (ISPs) must treat all Internet communications equally, offering users and online content providers consistent transfer rates regardless of content, website, platform, application, type of equipment, source address, destination address, or method of communication (i.e., without price discrimination)</a:t>
            </a:r>
            <a:endParaRPr lang="de-DE" dirty="0"/>
          </a:p>
        </p:txBody>
      </p:sp>
      <p:sp>
        <p:nvSpPr>
          <p:cNvPr id="4" name="Foliennummernplatzhalter 3"/>
          <p:cNvSpPr>
            <a:spLocks noGrp="1"/>
          </p:cNvSpPr>
          <p:nvPr>
            <p:ph type="sldNum" sz="quarter" idx="10"/>
          </p:nvPr>
        </p:nvSpPr>
        <p:spPr/>
        <p:txBody>
          <a:bodyPr/>
          <a:lstStyle/>
          <a:p>
            <a:pPr>
              <a:defRPr/>
            </a:pPr>
            <a:fld id="{C7CCFBAB-8F25-4D13-BC97-A107FC8AF5C1}" type="slidenum">
              <a:rPr lang="en-US" altLang="de-DE" smtClean="0"/>
              <a:pPr>
                <a:defRPr/>
              </a:pPr>
              <a:t>19</a:t>
            </a:fld>
            <a:endParaRPr lang="en-US" altLang="de-DE"/>
          </a:p>
        </p:txBody>
      </p:sp>
    </p:spTree>
    <p:extLst>
      <p:ext uri="{BB962C8B-B14F-4D97-AF65-F5344CB8AC3E}">
        <p14:creationId xmlns:p14="http://schemas.microsoft.com/office/powerpoint/2010/main" val="8550779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smtClean="0"/>
              <a:t>Wikipedia: Internet censorship is the control or suppression of what can be accessed, published, or viewed on the Internet enacted by regulators, or on their own initiative. Individuals and organizations may engage in self-censorship for moral, religious, or business reasons, to conform to societal norms, due to intimidation, or out of fear of legal or other consequences.</a:t>
            </a:r>
          </a:p>
          <a:p>
            <a:endParaRPr lang="en-US" dirty="0" smtClean="0"/>
          </a:p>
          <a:p>
            <a:r>
              <a:rPr lang="en-US" dirty="0" smtClean="0"/>
              <a:t>The social media sites Facebook, YouTube, and Twitter are frequent targets for censorious governments. This map from Mother Jones shows which countries restrict their users from accessing these sites. China doesn't just block access to Western social media sites, it has also cultivated home-grown alternatives that are under the thumb of the Chinese authorities. These social media sites enable users to engage in relatively unfettered </a:t>
            </a:r>
            <a:r>
              <a:rPr lang="en-US" dirty="0" err="1" smtClean="0"/>
              <a:t>discusion</a:t>
            </a:r>
            <a:r>
              <a:rPr lang="en-US" dirty="0" smtClean="0"/>
              <a:t>, but the providers are required to participate in an elaborate monitoring and censorship regime to ensure that sensitive topics do not receive widespread discussion. </a:t>
            </a:r>
          </a:p>
          <a:p>
            <a:endParaRPr lang="en-US" dirty="0" smtClean="0"/>
          </a:p>
          <a:p>
            <a:endParaRPr lang="en-US" dirty="0" smtClean="0"/>
          </a:p>
          <a:p>
            <a:r>
              <a:rPr lang="en-US" dirty="0" smtClean="0"/>
              <a:t>The extent of Internet censorship varies on a country-to-country basis. While most democratic countries have moderate Internet censorship, other countries go as far as to limit the access of information such as news and suppress discussion among citizens.</a:t>
            </a:r>
          </a:p>
          <a:p>
            <a:endParaRPr lang="en-US" dirty="0" smtClean="0"/>
          </a:p>
          <a:p>
            <a:r>
              <a:rPr lang="en-US" dirty="0" smtClean="0"/>
              <a:t>This map from Freedom House details which countries respect freedom of speech and which countries without it. Cuba and several countries in Southeast Asia and the Middle East engage in pervasive censorship and are marked in purple. China, for example, has a "great firewall" that makes it difficult for its citizens to read about sensitive topics such as the Falun Gong or the 1989 Tiananmen Square massacre. Other countries have a partially free internet. In Russia, for example, the government has engaged in </a:t>
            </a:r>
            <a:r>
              <a:rPr lang="en-US" dirty="0" smtClean="0">
                <a:hlinkClick r:id="rId3"/>
              </a:rPr>
              <a:t>more aggressive internet censorship</a:t>
            </a:r>
            <a:r>
              <a:rPr lang="en-US" dirty="0" smtClean="0"/>
              <a:t> since Vladimir Putin returned to power in 2012.</a:t>
            </a:r>
            <a:endParaRPr lang="de-DE" dirty="0"/>
          </a:p>
        </p:txBody>
      </p:sp>
      <p:sp>
        <p:nvSpPr>
          <p:cNvPr id="4" name="Foliennummernplatzhalter 3"/>
          <p:cNvSpPr>
            <a:spLocks noGrp="1"/>
          </p:cNvSpPr>
          <p:nvPr>
            <p:ph type="sldNum" sz="quarter" idx="10"/>
          </p:nvPr>
        </p:nvSpPr>
        <p:spPr/>
        <p:txBody>
          <a:bodyPr/>
          <a:lstStyle/>
          <a:p>
            <a:pPr>
              <a:defRPr/>
            </a:pPr>
            <a:fld id="{C7CCFBAB-8F25-4D13-BC97-A107FC8AF5C1}" type="slidenum">
              <a:rPr lang="en-US" altLang="de-DE" smtClean="0"/>
              <a:pPr>
                <a:defRPr/>
              </a:pPr>
              <a:t>26</a:t>
            </a:fld>
            <a:endParaRPr lang="en-US" altLang="de-DE"/>
          </a:p>
        </p:txBody>
      </p:sp>
    </p:spTree>
    <p:extLst>
      <p:ext uri="{BB962C8B-B14F-4D97-AF65-F5344CB8AC3E}">
        <p14:creationId xmlns:p14="http://schemas.microsoft.com/office/powerpoint/2010/main" val="38819973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smtClean="0"/>
              <a:t>Digital platforms are the new battleground for democracy. Shaping the flow of information on the internet is now an essential strategy of those seeking to disrupt the democratic transfer of power through elections. </a:t>
            </a:r>
          </a:p>
          <a:p>
            <a:r>
              <a:rPr lang="en-US" dirty="0"/>
              <a:t>In the 30 countries that held elections or referendums during the coverage period, Freedom House found three distinct forms of digital election interference: informational measures, in which online discussions are surreptitiously manipulated in favor of the government or particular parties; technical measures, which are used to restrict access to news sources, communication tools, and in some cases the entire internet; and legal measures, which authorities apply to punish regime opponents and chill </a:t>
            </a:r>
            <a:r>
              <a:rPr lang="en-US" dirty="0" err="1"/>
              <a:t>politi-cal</a:t>
            </a:r>
            <a:r>
              <a:rPr lang="en-US" dirty="0"/>
              <a:t> expression. </a:t>
            </a:r>
            <a:r>
              <a:rPr lang="en-US" dirty="0" smtClean="0"/>
              <a:t/>
            </a:r>
            <a:br>
              <a:rPr lang="en-US" dirty="0" smtClean="0"/>
            </a:br>
            <a:r>
              <a:rPr lang="en-US" dirty="0" smtClean="0"/>
              <a:t/>
            </a:r>
            <a:br>
              <a:rPr lang="en-US" dirty="0" smtClean="0"/>
            </a:br>
            <a:r>
              <a:rPr lang="en-US" dirty="0" smtClean="0"/>
              <a:t>In times of personalized social networks, election campaigns are progressively shifting into the digital realm. This development has been amplified by the pandemic. Especially in times of restricted personal contact, election campaigns remain a possibility thanks to digitalization. However, these and other opportunities show only one side of the coin. </a:t>
            </a:r>
            <a:r>
              <a:rPr lang="en-US" smtClean="0"/>
              <a:t>Smear campaigns using disinformation, the precise and purposeful distribution of fake news on behalf of home and foreign governments, and micro-targeting during electoral campaigns confront the law with unprecedented challenges.(https://demokratie.badw.de/en/election-interference.html)</a:t>
            </a:r>
            <a:endParaRPr lang="de-DE" dirty="0"/>
          </a:p>
        </p:txBody>
      </p:sp>
      <p:sp>
        <p:nvSpPr>
          <p:cNvPr id="4" name="Foliennummernplatzhalter 3"/>
          <p:cNvSpPr>
            <a:spLocks noGrp="1"/>
          </p:cNvSpPr>
          <p:nvPr>
            <p:ph type="sldNum" sz="quarter" idx="10"/>
          </p:nvPr>
        </p:nvSpPr>
        <p:spPr/>
        <p:txBody>
          <a:bodyPr/>
          <a:lstStyle/>
          <a:p>
            <a:pPr>
              <a:defRPr/>
            </a:pPr>
            <a:fld id="{7BEA79F4-DD7A-44CC-B235-E55F60327D75}" type="slidenum">
              <a:rPr lang="en-GB" smtClean="0"/>
              <a:pPr>
                <a:defRPr/>
              </a:pPr>
              <a:t>27</a:t>
            </a:fld>
            <a:endParaRPr lang="en-GB"/>
          </a:p>
        </p:txBody>
      </p:sp>
    </p:spTree>
    <p:extLst>
      <p:ext uri="{BB962C8B-B14F-4D97-AF65-F5344CB8AC3E}">
        <p14:creationId xmlns:p14="http://schemas.microsoft.com/office/powerpoint/2010/main" val="18414585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smtClean="0"/>
              <a:t>Everyone has a role to play in safeguarding the future of the Web. </a:t>
            </a:r>
          </a:p>
          <a:p>
            <a:r>
              <a:rPr lang="en-US" dirty="0" smtClean="0"/>
              <a:t>Contract for the Web is an initiative by the World Wide Web Foundation, an international non-profit </a:t>
            </a:r>
            <a:r>
              <a:rPr lang="en-US" dirty="0" err="1" smtClean="0"/>
              <a:t>organisation</a:t>
            </a:r>
            <a:r>
              <a:rPr lang="en-US" dirty="0" smtClean="0"/>
              <a:t> advocating for a free and open web for everyone, in November 2019 to attempt to address issues of political manipulation, fake news, privacy violations, and other malign forces on the internet</a:t>
            </a:r>
          </a:p>
          <a:p>
            <a:endParaRPr lang="en-US" dirty="0" smtClean="0"/>
          </a:p>
          <a:p>
            <a:r>
              <a:rPr lang="en-US" dirty="0" smtClean="0"/>
              <a:t>The Contract for the Web was created by representatives from over 80 organizations, representing governments, companies and civil society, and sets out commitments to guide digital policy agendas. To achieve the Contract’s goals, governments, companies, civil society and individuals must commit to sustained policy development, advocacy, and implementation of the Contract text.</a:t>
            </a:r>
          </a:p>
          <a:p>
            <a:endParaRPr lang="de-DE" dirty="0"/>
          </a:p>
        </p:txBody>
      </p:sp>
      <p:sp>
        <p:nvSpPr>
          <p:cNvPr id="4" name="Foliennummernplatzhalter 3"/>
          <p:cNvSpPr>
            <a:spLocks noGrp="1"/>
          </p:cNvSpPr>
          <p:nvPr>
            <p:ph type="sldNum" sz="quarter" idx="10"/>
          </p:nvPr>
        </p:nvSpPr>
        <p:spPr/>
        <p:txBody>
          <a:bodyPr/>
          <a:lstStyle/>
          <a:p>
            <a:pPr>
              <a:defRPr/>
            </a:pPr>
            <a:fld id="{C7CCFBAB-8F25-4D13-BC97-A107FC8AF5C1}" type="slidenum">
              <a:rPr lang="en-US" altLang="de-DE" smtClean="0"/>
              <a:pPr>
                <a:defRPr/>
              </a:pPr>
              <a:t>32</a:t>
            </a:fld>
            <a:endParaRPr lang="en-US" altLang="de-DE"/>
          </a:p>
        </p:txBody>
      </p:sp>
    </p:spTree>
    <p:extLst>
      <p:ext uri="{BB962C8B-B14F-4D97-AF65-F5344CB8AC3E}">
        <p14:creationId xmlns:p14="http://schemas.microsoft.com/office/powerpoint/2010/main" val="36660302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smtClean="0"/>
              <a:t>The plan outlines nine central principles, three each directed at governments, companies and individuals.</a:t>
            </a:r>
          </a:p>
          <a:p>
            <a:endParaRPr lang="en-US" b="1" dirty="0" smtClean="0"/>
          </a:p>
          <a:p>
            <a:r>
              <a:rPr lang="en-US" b="1" dirty="0" smtClean="0"/>
              <a:t>By being active participants in shaping the Web, including content and systems made available through it, such as by</a:t>
            </a:r>
          </a:p>
          <a:p>
            <a:r>
              <a:rPr lang="en-US" dirty="0" smtClean="0"/>
              <a:t>Leveraging and promoting the use of open licenses to share information of public interest.</a:t>
            </a:r>
          </a:p>
          <a:p>
            <a:r>
              <a:rPr lang="en-US" dirty="0" smtClean="0"/>
              <a:t>Sharing best practices and guidelines to help create and develop a Web focused on the needs of citizens.</a:t>
            </a:r>
          </a:p>
          <a:p>
            <a:r>
              <a:rPr lang="en-US" dirty="0" smtClean="0"/>
              <a:t>Advocating for standard technology that is open and accessible to all persons, regardless of their abilities.</a:t>
            </a:r>
          </a:p>
          <a:p>
            <a:r>
              <a:rPr lang="en-US" dirty="0" smtClean="0"/>
              <a:t>Producing or translating content into local minority languages.</a:t>
            </a:r>
          </a:p>
          <a:p>
            <a:endParaRPr lang="en-US" dirty="0" smtClean="0"/>
          </a:p>
          <a:p>
            <a:pPr defTabSz="914320">
              <a:defRPr/>
            </a:pPr>
            <a:r>
              <a:rPr lang="en-US" dirty="0" smtClean="0"/>
              <a:t>So that everyone feels safe and welcome online</a:t>
            </a:r>
          </a:p>
          <a:p>
            <a:r>
              <a:rPr lang="en-US" b="1" dirty="0" smtClean="0"/>
              <a:t> By working towards a more inclusive Web:</a:t>
            </a:r>
          </a:p>
          <a:p>
            <a:r>
              <a:rPr lang="en-US" dirty="0" smtClean="0"/>
              <a:t>Adopting best practices on civil discourse online and educating the next generation on these matters.</a:t>
            </a:r>
          </a:p>
          <a:p>
            <a:r>
              <a:rPr lang="en-US" dirty="0" smtClean="0"/>
              <a:t>Committing to amplify the messages of systematically excluded groups, and standing up for them when they are being targeted or abused.</a:t>
            </a:r>
          </a:p>
          <a:p>
            <a:r>
              <a:rPr lang="en-US" dirty="0" smtClean="0"/>
              <a:t>Taking steps to protect their privacy and security, and that of others, by choosing products and services thoughtfully, and articulating privacy preferences accordingly.</a:t>
            </a:r>
          </a:p>
          <a:p>
            <a:r>
              <a:rPr lang="en-US" dirty="0" smtClean="0"/>
              <a:t>Refraining from participating in the non-consensual dissemination of intimate information that breach privacy and trust.</a:t>
            </a:r>
          </a:p>
          <a:p>
            <a:endParaRPr lang="en-US" dirty="0" smtClean="0"/>
          </a:p>
          <a:p>
            <a:r>
              <a:rPr lang="en-US" b="1" dirty="0" smtClean="0"/>
              <a:t>Fight for the Web</a:t>
            </a:r>
          </a:p>
          <a:p>
            <a:r>
              <a:rPr lang="en-US" dirty="0" smtClean="0"/>
              <a:t>So the Web remains open and a global public resource for people everywhere, now and in the future</a:t>
            </a:r>
          </a:p>
          <a:p>
            <a:endParaRPr lang="en-US" dirty="0" smtClean="0"/>
          </a:p>
          <a:p>
            <a:r>
              <a:rPr lang="en-US" b="1" dirty="0" smtClean="0"/>
              <a:t>. By being active citizens of the Web:</a:t>
            </a:r>
          </a:p>
          <a:p>
            <a:r>
              <a:rPr lang="en-US" dirty="0" smtClean="0"/>
              <a:t>Creating awareness amongst peers regarding threats to the open Web.</a:t>
            </a:r>
          </a:p>
          <a:p>
            <a:r>
              <a:rPr lang="en-US" dirty="0" smtClean="0"/>
              <a:t>Opposing the Web’s </a:t>
            </a:r>
            <a:r>
              <a:rPr lang="en-US" dirty="0" err="1" smtClean="0"/>
              <a:t>weaponization</a:t>
            </a:r>
            <a:r>
              <a:rPr lang="en-US" dirty="0" smtClean="0"/>
              <a:t> by nation states or any other entity.</a:t>
            </a:r>
          </a:p>
          <a:p>
            <a:r>
              <a:rPr lang="en-US" dirty="0" smtClean="0"/>
              <a:t>Supporting organizations, processes and people who promote the open Web.</a:t>
            </a:r>
          </a:p>
          <a:p>
            <a:r>
              <a:rPr lang="en-US" dirty="0" smtClean="0"/>
              <a:t>Supporting startups and established companies that espouse the Web’s future as a basic right and public good.</a:t>
            </a:r>
          </a:p>
          <a:p>
            <a:r>
              <a:rPr lang="en-US" dirty="0" smtClean="0"/>
              <a:t>Engaging political representatives and companies to ensure support and compliance with this Contract and support for the open Web.</a:t>
            </a:r>
          </a:p>
          <a:p>
            <a:endParaRPr lang="en-US" dirty="0" smtClean="0"/>
          </a:p>
          <a:p>
            <a:endParaRPr lang="en-US" dirty="0" smtClean="0"/>
          </a:p>
          <a:p>
            <a:endParaRPr lang="de-DE" dirty="0"/>
          </a:p>
        </p:txBody>
      </p:sp>
      <p:sp>
        <p:nvSpPr>
          <p:cNvPr id="4" name="Foliennummernplatzhalter 3"/>
          <p:cNvSpPr>
            <a:spLocks noGrp="1"/>
          </p:cNvSpPr>
          <p:nvPr>
            <p:ph type="sldNum" sz="quarter" idx="10"/>
          </p:nvPr>
        </p:nvSpPr>
        <p:spPr/>
        <p:txBody>
          <a:bodyPr/>
          <a:lstStyle/>
          <a:p>
            <a:pPr>
              <a:defRPr/>
            </a:pPr>
            <a:fld id="{C7CCFBAB-8F25-4D13-BC97-A107FC8AF5C1}" type="slidenum">
              <a:rPr lang="en-US" altLang="de-DE" smtClean="0"/>
              <a:pPr>
                <a:defRPr/>
              </a:pPr>
              <a:t>33</a:t>
            </a:fld>
            <a:endParaRPr lang="en-US" altLang="de-DE"/>
          </a:p>
        </p:txBody>
      </p:sp>
    </p:spTree>
    <p:extLst>
      <p:ext uri="{BB962C8B-B14F-4D97-AF65-F5344CB8AC3E}">
        <p14:creationId xmlns:p14="http://schemas.microsoft.com/office/powerpoint/2010/main" val="10423474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a:ln/>
        </p:spPr>
        <p:txBody>
          <a:bodyPr/>
          <a:lstStyle>
            <a:lvl1pPr>
              <a:defRPr/>
            </a:lvl1pPr>
          </a:lstStyle>
          <a:p>
            <a:pPr>
              <a:defRPr/>
            </a:pPr>
            <a:fld id="{D29E5D34-910C-48FA-B7EC-AE514C1ED822}" type="datetime1">
              <a:rPr lang="en-US" altLang="de-DE"/>
              <a:pPr>
                <a:defRPr/>
              </a:pPr>
              <a:t>4/27/2025</a:t>
            </a:fld>
            <a:endParaRPr lang="en-US" altLang="en-US">
              <a:solidFill>
                <a:schemeClr val="tx1"/>
              </a:solidFill>
            </a:endParaRPr>
          </a:p>
        </p:txBody>
      </p:sp>
      <p:sp>
        <p:nvSpPr>
          <p:cNvPr id="5" name="Foliennummernplatzhalter 4"/>
          <p:cNvSpPr>
            <a:spLocks noGrp="1"/>
          </p:cNvSpPr>
          <p:nvPr>
            <p:ph type="sldNum" sz="quarter" idx="11"/>
          </p:nvPr>
        </p:nvSpPr>
        <p:spPr>
          <a:ln/>
        </p:spPr>
        <p:txBody>
          <a:bodyPr/>
          <a:lstStyle>
            <a:lvl1pPr>
              <a:defRPr/>
            </a:lvl1pPr>
          </a:lstStyle>
          <a:p>
            <a:pPr>
              <a:defRPr/>
            </a:pPr>
            <a:fld id="{2377462E-CA55-4433-8464-A98C86552BDD}" type="slidenum">
              <a:rPr lang="en-US" altLang="en-US"/>
              <a:pPr>
                <a:defRPr/>
              </a:pPr>
              <a:t>‹Nr.›</a:t>
            </a:fld>
            <a:endParaRPr lang="en-US" altLang="en-US" sz="1400">
              <a:solidFill>
                <a:schemeClr val="tx1"/>
              </a:solidFill>
              <a:latin typeface="Times" pitchFamily="18" charset="0"/>
            </a:endParaRPr>
          </a:p>
        </p:txBody>
      </p:sp>
    </p:spTree>
    <p:extLst>
      <p:ext uri="{BB962C8B-B14F-4D97-AF65-F5344CB8AC3E}">
        <p14:creationId xmlns:p14="http://schemas.microsoft.com/office/powerpoint/2010/main" val="41528735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a:ln/>
        </p:spPr>
        <p:txBody>
          <a:bodyPr/>
          <a:lstStyle>
            <a:lvl1pPr>
              <a:defRPr/>
            </a:lvl1pPr>
          </a:lstStyle>
          <a:p>
            <a:pPr>
              <a:defRPr/>
            </a:pPr>
            <a:fld id="{00439714-B811-4514-B8DB-226829924D30}" type="datetime1">
              <a:rPr lang="en-US" altLang="de-DE"/>
              <a:pPr>
                <a:defRPr/>
              </a:pPr>
              <a:t>4/27/2025</a:t>
            </a:fld>
            <a:endParaRPr lang="en-US" altLang="en-US">
              <a:solidFill>
                <a:schemeClr val="tx1"/>
              </a:solidFill>
            </a:endParaRPr>
          </a:p>
        </p:txBody>
      </p:sp>
      <p:sp>
        <p:nvSpPr>
          <p:cNvPr id="5" name="Foliennummernplatzhalter 4"/>
          <p:cNvSpPr>
            <a:spLocks noGrp="1"/>
          </p:cNvSpPr>
          <p:nvPr>
            <p:ph type="sldNum" sz="quarter" idx="11"/>
          </p:nvPr>
        </p:nvSpPr>
        <p:spPr>
          <a:ln/>
        </p:spPr>
        <p:txBody>
          <a:bodyPr/>
          <a:lstStyle>
            <a:lvl1pPr>
              <a:defRPr/>
            </a:lvl1pPr>
          </a:lstStyle>
          <a:p>
            <a:pPr>
              <a:defRPr/>
            </a:pPr>
            <a:fld id="{6338EDC2-5E64-4359-B37C-964B3DBCDA92}" type="slidenum">
              <a:rPr lang="en-US" altLang="en-US"/>
              <a:pPr>
                <a:defRPr/>
              </a:pPr>
              <a:t>‹Nr.›</a:t>
            </a:fld>
            <a:endParaRPr lang="en-US" altLang="en-US" sz="1400">
              <a:solidFill>
                <a:schemeClr val="tx1"/>
              </a:solidFill>
              <a:latin typeface="Times" pitchFamily="18" charset="0"/>
            </a:endParaRPr>
          </a:p>
        </p:txBody>
      </p:sp>
    </p:spTree>
    <p:extLst>
      <p:ext uri="{BB962C8B-B14F-4D97-AF65-F5344CB8AC3E}">
        <p14:creationId xmlns:p14="http://schemas.microsoft.com/office/powerpoint/2010/main" val="4140555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292850" y="609600"/>
            <a:ext cx="1868488" cy="556260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682625" y="609600"/>
            <a:ext cx="5457825" cy="5562600"/>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a:ln/>
        </p:spPr>
        <p:txBody>
          <a:bodyPr/>
          <a:lstStyle>
            <a:lvl1pPr>
              <a:defRPr/>
            </a:lvl1pPr>
          </a:lstStyle>
          <a:p>
            <a:pPr>
              <a:defRPr/>
            </a:pPr>
            <a:fld id="{61769981-06D9-458A-9BD7-D63A96418D58}" type="datetime1">
              <a:rPr lang="en-US" altLang="de-DE"/>
              <a:pPr>
                <a:defRPr/>
              </a:pPr>
              <a:t>4/27/2025</a:t>
            </a:fld>
            <a:endParaRPr lang="en-US" altLang="en-US">
              <a:solidFill>
                <a:schemeClr val="tx1"/>
              </a:solidFill>
            </a:endParaRPr>
          </a:p>
        </p:txBody>
      </p:sp>
      <p:sp>
        <p:nvSpPr>
          <p:cNvPr id="5" name="Foliennummernplatzhalter 4"/>
          <p:cNvSpPr>
            <a:spLocks noGrp="1"/>
          </p:cNvSpPr>
          <p:nvPr>
            <p:ph type="sldNum" sz="quarter" idx="11"/>
          </p:nvPr>
        </p:nvSpPr>
        <p:spPr>
          <a:ln/>
        </p:spPr>
        <p:txBody>
          <a:bodyPr/>
          <a:lstStyle>
            <a:lvl1pPr>
              <a:defRPr/>
            </a:lvl1pPr>
          </a:lstStyle>
          <a:p>
            <a:pPr>
              <a:defRPr/>
            </a:pPr>
            <a:fld id="{CA133B77-C8F0-4AE0-86FD-796CB913596D}" type="slidenum">
              <a:rPr lang="en-US" altLang="en-US"/>
              <a:pPr>
                <a:defRPr/>
              </a:pPr>
              <a:t>‹Nr.›</a:t>
            </a:fld>
            <a:endParaRPr lang="en-US" altLang="en-US" sz="1400">
              <a:solidFill>
                <a:schemeClr val="tx1"/>
              </a:solidFill>
              <a:latin typeface="Times" pitchFamily="18" charset="0"/>
            </a:endParaRPr>
          </a:p>
        </p:txBody>
      </p:sp>
    </p:spTree>
    <p:extLst>
      <p:ext uri="{BB962C8B-B14F-4D97-AF65-F5344CB8AC3E}">
        <p14:creationId xmlns:p14="http://schemas.microsoft.com/office/powerpoint/2010/main" val="36246336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a:ln/>
        </p:spPr>
        <p:txBody>
          <a:bodyPr/>
          <a:lstStyle>
            <a:lvl1pPr>
              <a:defRPr/>
            </a:lvl1pPr>
          </a:lstStyle>
          <a:p>
            <a:pPr>
              <a:defRPr/>
            </a:pPr>
            <a:fld id="{35C3D80A-8D45-48C8-8B4C-A8619097EDB8}" type="datetime1">
              <a:rPr lang="en-US" altLang="de-DE"/>
              <a:pPr>
                <a:defRPr/>
              </a:pPr>
              <a:t>4/27/2025</a:t>
            </a:fld>
            <a:endParaRPr lang="en-US" altLang="en-US">
              <a:solidFill>
                <a:schemeClr val="tx1"/>
              </a:solidFill>
            </a:endParaRPr>
          </a:p>
        </p:txBody>
      </p:sp>
      <p:sp>
        <p:nvSpPr>
          <p:cNvPr id="5" name="Foliennummernplatzhalter 4"/>
          <p:cNvSpPr>
            <a:spLocks noGrp="1"/>
          </p:cNvSpPr>
          <p:nvPr>
            <p:ph type="sldNum" sz="quarter" idx="11"/>
          </p:nvPr>
        </p:nvSpPr>
        <p:spPr>
          <a:ln/>
        </p:spPr>
        <p:txBody>
          <a:bodyPr/>
          <a:lstStyle>
            <a:lvl1pPr>
              <a:defRPr/>
            </a:lvl1pPr>
          </a:lstStyle>
          <a:p>
            <a:pPr>
              <a:defRPr/>
            </a:pPr>
            <a:fld id="{AF43EC7C-5CBE-4F17-940B-A754E06F486A}" type="slidenum">
              <a:rPr lang="en-US" altLang="en-US"/>
              <a:pPr>
                <a:defRPr/>
              </a:pPr>
              <a:t>‹Nr.›</a:t>
            </a:fld>
            <a:endParaRPr lang="en-US" altLang="en-US" sz="1400">
              <a:solidFill>
                <a:schemeClr val="tx1"/>
              </a:solidFill>
              <a:latin typeface="Times" pitchFamily="18" charset="0"/>
            </a:endParaRPr>
          </a:p>
        </p:txBody>
      </p:sp>
    </p:spTree>
    <p:extLst>
      <p:ext uri="{BB962C8B-B14F-4D97-AF65-F5344CB8AC3E}">
        <p14:creationId xmlns:p14="http://schemas.microsoft.com/office/powerpoint/2010/main" val="224956183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Datumsplatzhalter 3"/>
          <p:cNvSpPr>
            <a:spLocks noGrp="1"/>
          </p:cNvSpPr>
          <p:nvPr>
            <p:ph type="dt" sz="half" idx="10"/>
          </p:nvPr>
        </p:nvSpPr>
        <p:spPr>
          <a:ln/>
        </p:spPr>
        <p:txBody>
          <a:bodyPr/>
          <a:lstStyle>
            <a:lvl1pPr>
              <a:defRPr/>
            </a:lvl1pPr>
          </a:lstStyle>
          <a:p>
            <a:pPr>
              <a:defRPr/>
            </a:pPr>
            <a:fld id="{0A6492CC-77D9-4843-9F5D-CD5B73A1F38F}" type="datetime1">
              <a:rPr lang="en-US" altLang="de-DE"/>
              <a:pPr>
                <a:defRPr/>
              </a:pPr>
              <a:t>4/27/2025</a:t>
            </a:fld>
            <a:endParaRPr lang="en-US" altLang="en-US">
              <a:solidFill>
                <a:schemeClr val="tx1"/>
              </a:solidFill>
            </a:endParaRPr>
          </a:p>
        </p:txBody>
      </p:sp>
      <p:sp>
        <p:nvSpPr>
          <p:cNvPr id="5" name="Foliennummernplatzhalter 4"/>
          <p:cNvSpPr>
            <a:spLocks noGrp="1"/>
          </p:cNvSpPr>
          <p:nvPr>
            <p:ph type="sldNum" sz="quarter" idx="11"/>
          </p:nvPr>
        </p:nvSpPr>
        <p:spPr>
          <a:ln/>
        </p:spPr>
        <p:txBody>
          <a:bodyPr/>
          <a:lstStyle>
            <a:lvl1pPr>
              <a:defRPr/>
            </a:lvl1pPr>
          </a:lstStyle>
          <a:p>
            <a:pPr>
              <a:defRPr/>
            </a:pPr>
            <a:fld id="{5BC8886D-F290-4BB7-8C01-66A13E47E4FD}" type="slidenum">
              <a:rPr lang="en-US" altLang="en-US"/>
              <a:pPr>
                <a:defRPr/>
              </a:pPr>
              <a:t>‹Nr.›</a:t>
            </a:fld>
            <a:endParaRPr lang="en-US" altLang="en-US" sz="1400">
              <a:solidFill>
                <a:schemeClr val="tx1"/>
              </a:solidFill>
              <a:latin typeface="Times" pitchFamily="18" charset="0"/>
            </a:endParaRPr>
          </a:p>
        </p:txBody>
      </p:sp>
    </p:spTree>
    <p:extLst>
      <p:ext uri="{BB962C8B-B14F-4D97-AF65-F5344CB8AC3E}">
        <p14:creationId xmlns:p14="http://schemas.microsoft.com/office/powerpoint/2010/main" val="3526351747"/>
      </p:ext>
    </p:extLst>
  </p:cSld>
  <p:clrMapOvr>
    <a:masterClrMapping/>
  </p:clrMapOvr>
  <p:hf hdr="0" ft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682625" y="1671638"/>
            <a:ext cx="3662363" cy="4500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497388" y="1671638"/>
            <a:ext cx="3663950" cy="4500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3"/>
          <p:cNvSpPr>
            <a:spLocks noGrp="1"/>
          </p:cNvSpPr>
          <p:nvPr>
            <p:ph type="dt" sz="half" idx="10"/>
          </p:nvPr>
        </p:nvSpPr>
        <p:spPr>
          <a:ln/>
        </p:spPr>
        <p:txBody>
          <a:bodyPr/>
          <a:lstStyle>
            <a:lvl1pPr>
              <a:defRPr/>
            </a:lvl1pPr>
          </a:lstStyle>
          <a:p>
            <a:pPr>
              <a:defRPr/>
            </a:pPr>
            <a:fld id="{562D2D81-9067-42A1-8EF5-C37485ABB011}" type="datetime1">
              <a:rPr lang="en-US" altLang="de-DE"/>
              <a:pPr>
                <a:defRPr/>
              </a:pPr>
              <a:t>4/27/2025</a:t>
            </a:fld>
            <a:endParaRPr lang="en-US" altLang="en-US">
              <a:solidFill>
                <a:schemeClr val="tx1"/>
              </a:solidFill>
            </a:endParaRPr>
          </a:p>
        </p:txBody>
      </p:sp>
      <p:sp>
        <p:nvSpPr>
          <p:cNvPr id="6" name="Foliennummernplatzhalter 4"/>
          <p:cNvSpPr>
            <a:spLocks noGrp="1"/>
          </p:cNvSpPr>
          <p:nvPr>
            <p:ph type="sldNum" sz="quarter" idx="11"/>
          </p:nvPr>
        </p:nvSpPr>
        <p:spPr>
          <a:ln/>
        </p:spPr>
        <p:txBody>
          <a:bodyPr/>
          <a:lstStyle>
            <a:lvl1pPr>
              <a:defRPr/>
            </a:lvl1pPr>
          </a:lstStyle>
          <a:p>
            <a:pPr>
              <a:defRPr/>
            </a:pPr>
            <a:fld id="{0282C965-5F51-49C6-BA78-918711CA4E6F}" type="slidenum">
              <a:rPr lang="en-US" altLang="en-US"/>
              <a:pPr>
                <a:defRPr/>
              </a:pPr>
              <a:t>‹Nr.›</a:t>
            </a:fld>
            <a:endParaRPr lang="en-US" altLang="en-US" sz="1400">
              <a:solidFill>
                <a:schemeClr val="tx1"/>
              </a:solidFill>
              <a:latin typeface="Times" pitchFamily="18" charset="0"/>
            </a:endParaRPr>
          </a:p>
        </p:txBody>
      </p:sp>
    </p:spTree>
    <p:extLst>
      <p:ext uri="{BB962C8B-B14F-4D97-AF65-F5344CB8AC3E}">
        <p14:creationId xmlns:p14="http://schemas.microsoft.com/office/powerpoint/2010/main" val="318654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3"/>
          <p:cNvSpPr>
            <a:spLocks noGrp="1"/>
          </p:cNvSpPr>
          <p:nvPr>
            <p:ph type="dt" sz="half" idx="10"/>
          </p:nvPr>
        </p:nvSpPr>
        <p:spPr>
          <a:ln/>
        </p:spPr>
        <p:txBody>
          <a:bodyPr/>
          <a:lstStyle>
            <a:lvl1pPr>
              <a:defRPr/>
            </a:lvl1pPr>
          </a:lstStyle>
          <a:p>
            <a:pPr>
              <a:defRPr/>
            </a:pPr>
            <a:fld id="{DFAD43F2-A9E0-40AF-B4E8-F0E24BC35884}" type="datetime1">
              <a:rPr lang="en-US" altLang="de-DE"/>
              <a:pPr>
                <a:defRPr/>
              </a:pPr>
              <a:t>4/27/2025</a:t>
            </a:fld>
            <a:endParaRPr lang="en-US" altLang="en-US">
              <a:solidFill>
                <a:schemeClr val="tx1"/>
              </a:solidFill>
            </a:endParaRPr>
          </a:p>
        </p:txBody>
      </p:sp>
      <p:sp>
        <p:nvSpPr>
          <p:cNvPr id="8" name="Foliennummernplatzhalter 4"/>
          <p:cNvSpPr>
            <a:spLocks noGrp="1"/>
          </p:cNvSpPr>
          <p:nvPr>
            <p:ph type="sldNum" sz="quarter" idx="11"/>
          </p:nvPr>
        </p:nvSpPr>
        <p:spPr>
          <a:ln/>
        </p:spPr>
        <p:txBody>
          <a:bodyPr/>
          <a:lstStyle>
            <a:lvl1pPr>
              <a:defRPr/>
            </a:lvl1pPr>
          </a:lstStyle>
          <a:p>
            <a:pPr>
              <a:defRPr/>
            </a:pPr>
            <a:fld id="{E2E3E6B5-7510-4900-AEA1-FED4802D6F2B}" type="slidenum">
              <a:rPr lang="en-US" altLang="en-US"/>
              <a:pPr>
                <a:defRPr/>
              </a:pPr>
              <a:t>‹Nr.›</a:t>
            </a:fld>
            <a:endParaRPr lang="en-US" altLang="en-US" sz="1400">
              <a:solidFill>
                <a:schemeClr val="tx1"/>
              </a:solidFill>
              <a:latin typeface="Times" pitchFamily="18" charset="0"/>
            </a:endParaRPr>
          </a:p>
        </p:txBody>
      </p:sp>
    </p:spTree>
    <p:extLst>
      <p:ext uri="{BB962C8B-B14F-4D97-AF65-F5344CB8AC3E}">
        <p14:creationId xmlns:p14="http://schemas.microsoft.com/office/powerpoint/2010/main" val="35300038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3"/>
          <p:cNvSpPr>
            <a:spLocks noGrp="1"/>
          </p:cNvSpPr>
          <p:nvPr>
            <p:ph type="dt" sz="half" idx="10"/>
          </p:nvPr>
        </p:nvSpPr>
        <p:spPr>
          <a:ln/>
        </p:spPr>
        <p:txBody>
          <a:bodyPr/>
          <a:lstStyle>
            <a:lvl1pPr>
              <a:defRPr/>
            </a:lvl1pPr>
          </a:lstStyle>
          <a:p>
            <a:pPr>
              <a:defRPr/>
            </a:pPr>
            <a:fld id="{18C10B7F-21C4-4657-9AB6-93652A5C672F}" type="datetime1">
              <a:rPr lang="en-US" altLang="de-DE"/>
              <a:pPr>
                <a:defRPr/>
              </a:pPr>
              <a:t>4/27/2025</a:t>
            </a:fld>
            <a:endParaRPr lang="en-US" altLang="en-US">
              <a:solidFill>
                <a:schemeClr val="tx1"/>
              </a:solidFill>
            </a:endParaRPr>
          </a:p>
        </p:txBody>
      </p:sp>
      <p:sp>
        <p:nvSpPr>
          <p:cNvPr id="4" name="Foliennummernplatzhalter 4"/>
          <p:cNvSpPr>
            <a:spLocks noGrp="1"/>
          </p:cNvSpPr>
          <p:nvPr>
            <p:ph type="sldNum" sz="quarter" idx="11"/>
          </p:nvPr>
        </p:nvSpPr>
        <p:spPr>
          <a:ln/>
        </p:spPr>
        <p:txBody>
          <a:bodyPr/>
          <a:lstStyle>
            <a:lvl1pPr>
              <a:defRPr/>
            </a:lvl1pPr>
          </a:lstStyle>
          <a:p>
            <a:pPr>
              <a:defRPr/>
            </a:pPr>
            <a:fld id="{C36CA65D-A56F-439D-88FA-A654DDBF4A29}" type="slidenum">
              <a:rPr lang="en-US" altLang="en-US"/>
              <a:pPr>
                <a:defRPr/>
              </a:pPr>
              <a:t>‹Nr.›</a:t>
            </a:fld>
            <a:endParaRPr lang="en-US" altLang="en-US" sz="1400">
              <a:solidFill>
                <a:schemeClr val="tx1"/>
              </a:solidFill>
              <a:latin typeface="Times" pitchFamily="18" charset="0"/>
            </a:endParaRPr>
          </a:p>
        </p:txBody>
      </p:sp>
    </p:spTree>
    <p:extLst>
      <p:ext uri="{BB962C8B-B14F-4D97-AF65-F5344CB8AC3E}">
        <p14:creationId xmlns:p14="http://schemas.microsoft.com/office/powerpoint/2010/main" val="3744303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3"/>
          <p:cNvSpPr>
            <a:spLocks noGrp="1"/>
          </p:cNvSpPr>
          <p:nvPr>
            <p:ph type="dt" sz="half" idx="10"/>
          </p:nvPr>
        </p:nvSpPr>
        <p:spPr>
          <a:ln/>
        </p:spPr>
        <p:txBody>
          <a:bodyPr/>
          <a:lstStyle>
            <a:lvl1pPr>
              <a:defRPr/>
            </a:lvl1pPr>
          </a:lstStyle>
          <a:p>
            <a:pPr>
              <a:defRPr/>
            </a:pPr>
            <a:fld id="{C102A330-0147-40E2-8619-2EC887D49A19}" type="datetime1">
              <a:rPr lang="en-US" altLang="de-DE"/>
              <a:pPr>
                <a:defRPr/>
              </a:pPr>
              <a:t>4/27/2025</a:t>
            </a:fld>
            <a:endParaRPr lang="en-US" altLang="en-US">
              <a:solidFill>
                <a:schemeClr val="tx1"/>
              </a:solidFill>
            </a:endParaRPr>
          </a:p>
        </p:txBody>
      </p:sp>
      <p:sp>
        <p:nvSpPr>
          <p:cNvPr id="3" name="Foliennummernplatzhalter 4"/>
          <p:cNvSpPr>
            <a:spLocks noGrp="1"/>
          </p:cNvSpPr>
          <p:nvPr>
            <p:ph type="sldNum" sz="quarter" idx="11"/>
          </p:nvPr>
        </p:nvSpPr>
        <p:spPr>
          <a:ln/>
        </p:spPr>
        <p:txBody>
          <a:bodyPr/>
          <a:lstStyle>
            <a:lvl1pPr>
              <a:defRPr/>
            </a:lvl1pPr>
          </a:lstStyle>
          <a:p>
            <a:pPr>
              <a:defRPr/>
            </a:pPr>
            <a:fld id="{CFAC1828-D0EF-460F-BA43-AC8BF92233F6}" type="slidenum">
              <a:rPr lang="en-US" altLang="en-US"/>
              <a:pPr>
                <a:defRPr/>
              </a:pPr>
              <a:t>‹Nr.›</a:t>
            </a:fld>
            <a:endParaRPr lang="en-US" altLang="en-US" sz="1400">
              <a:solidFill>
                <a:schemeClr val="tx1"/>
              </a:solidFill>
              <a:latin typeface="Times" pitchFamily="18" charset="0"/>
            </a:endParaRPr>
          </a:p>
        </p:txBody>
      </p:sp>
    </p:spTree>
    <p:extLst>
      <p:ext uri="{BB962C8B-B14F-4D97-AF65-F5344CB8AC3E}">
        <p14:creationId xmlns:p14="http://schemas.microsoft.com/office/powerpoint/2010/main" val="4662482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3"/>
          <p:cNvSpPr>
            <a:spLocks noGrp="1"/>
          </p:cNvSpPr>
          <p:nvPr>
            <p:ph type="dt" sz="half" idx="10"/>
          </p:nvPr>
        </p:nvSpPr>
        <p:spPr>
          <a:ln/>
        </p:spPr>
        <p:txBody>
          <a:bodyPr/>
          <a:lstStyle>
            <a:lvl1pPr>
              <a:defRPr/>
            </a:lvl1pPr>
          </a:lstStyle>
          <a:p>
            <a:pPr>
              <a:defRPr/>
            </a:pPr>
            <a:fld id="{B8426ACC-90D6-4101-B3E0-AB8E8F9FA1BC}" type="datetime1">
              <a:rPr lang="en-US" altLang="de-DE"/>
              <a:pPr>
                <a:defRPr/>
              </a:pPr>
              <a:t>4/27/2025</a:t>
            </a:fld>
            <a:endParaRPr lang="en-US" altLang="en-US">
              <a:solidFill>
                <a:schemeClr val="tx1"/>
              </a:solidFill>
            </a:endParaRPr>
          </a:p>
        </p:txBody>
      </p:sp>
      <p:sp>
        <p:nvSpPr>
          <p:cNvPr id="6" name="Foliennummernplatzhalter 4"/>
          <p:cNvSpPr>
            <a:spLocks noGrp="1"/>
          </p:cNvSpPr>
          <p:nvPr>
            <p:ph type="sldNum" sz="quarter" idx="11"/>
          </p:nvPr>
        </p:nvSpPr>
        <p:spPr>
          <a:ln/>
        </p:spPr>
        <p:txBody>
          <a:bodyPr/>
          <a:lstStyle>
            <a:lvl1pPr>
              <a:defRPr/>
            </a:lvl1pPr>
          </a:lstStyle>
          <a:p>
            <a:pPr>
              <a:defRPr/>
            </a:pPr>
            <a:fld id="{505E2F79-082A-4FD8-AAD4-1B094D36550F}" type="slidenum">
              <a:rPr lang="en-US" altLang="en-US"/>
              <a:pPr>
                <a:defRPr/>
              </a:pPr>
              <a:t>‹Nr.›</a:t>
            </a:fld>
            <a:endParaRPr lang="en-US" altLang="en-US" sz="1400">
              <a:solidFill>
                <a:schemeClr val="tx1"/>
              </a:solidFill>
              <a:latin typeface="Times" pitchFamily="18" charset="0"/>
            </a:endParaRPr>
          </a:p>
        </p:txBody>
      </p:sp>
    </p:spTree>
    <p:extLst>
      <p:ext uri="{BB962C8B-B14F-4D97-AF65-F5344CB8AC3E}">
        <p14:creationId xmlns:p14="http://schemas.microsoft.com/office/powerpoint/2010/main" val="26676777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smtClean="0"/>
              <a:t>Bild durch Klicken auf Symbol hinzufügen</a:t>
            </a:r>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3"/>
          <p:cNvSpPr>
            <a:spLocks noGrp="1"/>
          </p:cNvSpPr>
          <p:nvPr>
            <p:ph type="dt" sz="half" idx="10"/>
          </p:nvPr>
        </p:nvSpPr>
        <p:spPr>
          <a:ln/>
        </p:spPr>
        <p:txBody>
          <a:bodyPr/>
          <a:lstStyle>
            <a:lvl1pPr>
              <a:defRPr/>
            </a:lvl1pPr>
          </a:lstStyle>
          <a:p>
            <a:pPr>
              <a:defRPr/>
            </a:pPr>
            <a:fld id="{BD99C424-57B1-4187-B9BA-E99513DFD33E}" type="datetime1">
              <a:rPr lang="en-US" altLang="de-DE"/>
              <a:pPr>
                <a:defRPr/>
              </a:pPr>
              <a:t>4/27/2025</a:t>
            </a:fld>
            <a:endParaRPr lang="en-US" altLang="en-US">
              <a:solidFill>
                <a:schemeClr val="tx1"/>
              </a:solidFill>
            </a:endParaRPr>
          </a:p>
        </p:txBody>
      </p:sp>
      <p:sp>
        <p:nvSpPr>
          <p:cNvPr id="6" name="Foliennummernplatzhalter 4"/>
          <p:cNvSpPr>
            <a:spLocks noGrp="1"/>
          </p:cNvSpPr>
          <p:nvPr>
            <p:ph type="sldNum" sz="quarter" idx="11"/>
          </p:nvPr>
        </p:nvSpPr>
        <p:spPr>
          <a:ln/>
        </p:spPr>
        <p:txBody>
          <a:bodyPr/>
          <a:lstStyle>
            <a:lvl1pPr>
              <a:defRPr/>
            </a:lvl1pPr>
          </a:lstStyle>
          <a:p>
            <a:pPr>
              <a:defRPr/>
            </a:pPr>
            <a:fld id="{45E03AC5-B9AD-49B2-896C-DE45995B5AAC}" type="slidenum">
              <a:rPr lang="en-US" altLang="en-US"/>
              <a:pPr>
                <a:defRPr/>
              </a:pPr>
              <a:t>‹Nr.›</a:t>
            </a:fld>
            <a:endParaRPr lang="en-US" altLang="en-US" sz="1400">
              <a:solidFill>
                <a:schemeClr val="tx1"/>
              </a:solidFill>
              <a:latin typeface="Times" pitchFamily="18" charset="0"/>
            </a:endParaRPr>
          </a:p>
        </p:txBody>
      </p:sp>
    </p:spTree>
    <p:extLst>
      <p:ext uri="{BB962C8B-B14F-4D97-AF65-F5344CB8AC3E}">
        <p14:creationId xmlns:p14="http://schemas.microsoft.com/office/powerpoint/2010/main" val="16839966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6"/>
          <p:cNvSpPr>
            <a:spLocks noChangeArrowheads="1"/>
          </p:cNvSpPr>
          <p:nvPr/>
        </p:nvSpPr>
        <p:spPr bwMode="auto">
          <a:xfrm>
            <a:off x="0" y="0"/>
            <a:ext cx="250825" cy="6858000"/>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b="1">
                <a:solidFill>
                  <a:schemeClr val="tx1"/>
                </a:solidFill>
                <a:latin typeface="Tahoma" pitchFamily="34" charset="0"/>
              </a:defRPr>
            </a:lvl1pPr>
            <a:lvl2pPr marL="742950" indent="-285750">
              <a:defRPr sz="2000" b="1">
                <a:solidFill>
                  <a:schemeClr val="tx1"/>
                </a:solidFill>
                <a:latin typeface="Tahoma" pitchFamily="34" charset="0"/>
              </a:defRPr>
            </a:lvl2pPr>
            <a:lvl3pPr marL="1143000" indent="-228600">
              <a:defRPr sz="2000" b="1">
                <a:solidFill>
                  <a:schemeClr val="tx1"/>
                </a:solidFill>
                <a:latin typeface="Tahoma" pitchFamily="34" charset="0"/>
              </a:defRPr>
            </a:lvl3pPr>
            <a:lvl4pPr marL="1600200" indent="-228600">
              <a:defRPr sz="2000" b="1">
                <a:solidFill>
                  <a:schemeClr val="tx1"/>
                </a:solidFill>
                <a:latin typeface="Tahoma" pitchFamily="34" charset="0"/>
              </a:defRPr>
            </a:lvl4pPr>
            <a:lvl5pPr marL="2057400" indent="-228600">
              <a:defRPr sz="2000" b="1">
                <a:solidFill>
                  <a:schemeClr val="tx1"/>
                </a:solidFill>
                <a:latin typeface="Tahoma" pitchFamily="34" charset="0"/>
              </a:defRPr>
            </a:lvl5pPr>
            <a:lvl6pPr marL="2514600" indent="-228600" eaLnBrk="0" fontAlgn="base" hangingPunct="0">
              <a:spcBef>
                <a:spcPct val="50000"/>
              </a:spcBef>
              <a:spcAft>
                <a:spcPct val="0"/>
              </a:spcAft>
              <a:defRPr sz="2000" b="1">
                <a:solidFill>
                  <a:schemeClr val="tx1"/>
                </a:solidFill>
                <a:latin typeface="Tahoma" pitchFamily="34" charset="0"/>
              </a:defRPr>
            </a:lvl6pPr>
            <a:lvl7pPr marL="2971800" indent="-228600" eaLnBrk="0" fontAlgn="base" hangingPunct="0">
              <a:spcBef>
                <a:spcPct val="50000"/>
              </a:spcBef>
              <a:spcAft>
                <a:spcPct val="0"/>
              </a:spcAft>
              <a:defRPr sz="2000" b="1">
                <a:solidFill>
                  <a:schemeClr val="tx1"/>
                </a:solidFill>
                <a:latin typeface="Tahoma" pitchFamily="34" charset="0"/>
              </a:defRPr>
            </a:lvl7pPr>
            <a:lvl8pPr marL="3429000" indent="-228600" eaLnBrk="0" fontAlgn="base" hangingPunct="0">
              <a:spcBef>
                <a:spcPct val="50000"/>
              </a:spcBef>
              <a:spcAft>
                <a:spcPct val="0"/>
              </a:spcAft>
              <a:defRPr sz="2000" b="1">
                <a:solidFill>
                  <a:schemeClr val="tx1"/>
                </a:solidFill>
                <a:latin typeface="Tahoma" pitchFamily="34" charset="0"/>
              </a:defRPr>
            </a:lvl8pPr>
            <a:lvl9pPr marL="3886200" indent="-228600" eaLnBrk="0" fontAlgn="base" hangingPunct="0">
              <a:spcBef>
                <a:spcPct val="50000"/>
              </a:spcBef>
              <a:spcAft>
                <a:spcPct val="0"/>
              </a:spcAft>
              <a:defRPr sz="2000" b="1">
                <a:solidFill>
                  <a:schemeClr val="tx1"/>
                </a:solidFill>
                <a:latin typeface="Tahoma" pitchFamily="34" charset="0"/>
              </a:defRPr>
            </a:lvl9pPr>
          </a:lstStyle>
          <a:p>
            <a:pPr>
              <a:defRPr/>
            </a:pPr>
            <a:endParaRPr lang="de-DE" altLang="de-DE" sz="1000" b="0" smtClean="0">
              <a:latin typeface="Calibri" pitchFamily="34" charset="0"/>
            </a:endParaRPr>
          </a:p>
        </p:txBody>
      </p:sp>
      <p:sp>
        <p:nvSpPr>
          <p:cNvPr id="1027" name="Rectangle 7"/>
          <p:cNvSpPr>
            <a:spLocks noChangeArrowheads="1"/>
          </p:cNvSpPr>
          <p:nvPr/>
        </p:nvSpPr>
        <p:spPr bwMode="auto">
          <a:xfrm>
            <a:off x="0" y="0"/>
            <a:ext cx="250825" cy="4941888"/>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b="1">
                <a:solidFill>
                  <a:schemeClr val="tx1"/>
                </a:solidFill>
                <a:latin typeface="Tahoma" pitchFamily="34" charset="0"/>
              </a:defRPr>
            </a:lvl1pPr>
            <a:lvl2pPr marL="742950" indent="-285750">
              <a:defRPr sz="2000" b="1">
                <a:solidFill>
                  <a:schemeClr val="tx1"/>
                </a:solidFill>
                <a:latin typeface="Tahoma" pitchFamily="34" charset="0"/>
              </a:defRPr>
            </a:lvl2pPr>
            <a:lvl3pPr marL="1143000" indent="-228600">
              <a:defRPr sz="2000" b="1">
                <a:solidFill>
                  <a:schemeClr val="tx1"/>
                </a:solidFill>
                <a:latin typeface="Tahoma" pitchFamily="34" charset="0"/>
              </a:defRPr>
            </a:lvl3pPr>
            <a:lvl4pPr marL="1600200" indent="-228600">
              <a:defRPr sz="2000" b="1">
                <a:solidFill>
                  <a:schemeClr val="tx1"/>
                </a:solidFill>
                <a:latin typeface="Tahoma" pitchFamily="34" charset="0"/>
              </a:defRPr>
            </a:lvl4pPr>
            <a:lvl5pPr marL="2057400" indent="-228600">
              <a:defRPr sz="2000" b="1">
                <a:solidFill>
                  <a:schemeClr val="tx1"/>
                </a:solidFill>
                <a:latin typeface="Tahoma" pitchFamily="34" charset="0"/>
              </a:defRPr>
            </a:lvl5pPr>
            <a:lvl6pPr marL="2514600" indent="-228600" eaLnBrk="0" fontAlgn="base" hangingPunct="0">
              <a:spcBef>
                <a:spcPct val="50000"/>
              </a:spcBef>
              <a:spcAft>
                <a:spcPct val="0"/>
              </a:spcAft>
              <a:defRPr sz="2000" b="1">
                <a:solidFill>
                  <a:schemeClr val="tx1"/>
                </a:solidFill>
                <a:latin typeface="Tahoma" pitchFamily="34" charset="0"/>
              </a:defRPr>
            </a:lvl6pPr>
            <a:lvl7pPr marL="2971800" indent="-228600" eaLnBrk="0" fontAlgn="base" hangingPunct="0">
              <a:spcBef>
                <a:spcPct val="50000"/>
              </a:spcBef>
              <a:spcAft>
                <a:spcPct val="0"/>
              </a:spcAft>
              <a:defRPr sz="2000" b="1">
                <a:solidFill>
                  <a:schemeClr val="tx1"/>
                </a:solidFill>
                <a:latin typeface="Tahoma" pitchFamily="34" charset="0"/>
              </a:defRPr>
            </a:lvl7pPr>
            <a:lvl8pPr marL="3429000" indent="-228600" eaLnBrk="0" fontAlgn="base" hangingPunct="0">
              <a:spcBef>
                <a:spcPct val="50000"/>
              </a:spcBef>
              <a:spcAft>
                <a:spcPct val="0"/>
              </a:spcAft>
              <a:defRPr sz="2000" b="1">
                <a:solidFill>
                  <a:schemeClr val="tx1"/>
                </a:solidFill>
                <a:latin typeface="Tahoma" pitchFamily="34" charset="0"/>
              </a:defRPr>
            </a:lvl8pPr>
            <a:lvl9pPr marL="3886200" indent="-228600" eaLnBrk="0" fontAlgn="base" hangingPunct="0">
              <a:spcBef>
                <a:spcPct val="50000"/>
              </a:spcBef>
              <a:spcAft>
                <a:spcPct val="0"/>
              </a:spcAft>
              <a:defRPr sz="2000" b="1">
                <a:solidFill>
                  <a:schemeClr val="tx1"/>
                </a:solidFill>
                <a:latin typeface="Tahoma" pitchFamily="34" charset="0"/>
              </a:defRPr>
            </a:lvl9pPr>
          </a:lstStyle>
          <a:p>
            <a:pPr>
              <a:defRPr/>
            </a:pPr>
            <a:endParaRPr lang="de-DE" altLang="de-DE" smtClean="0"/>
          </a:p>
        </p:txBody>
      </p:sp>
      <p:sp>
        <p:nvSpPr>
          <p:cNvPr id="1028" name="Rectangle 8"/>
          <p:cNvSpPr>
            <a:spLocks noChangeArrowheads="1"/>
          </p:cNvSpPr>
          <p:nvPr/>
        </p:nvSpPr>
        <p:spPr bwMode="auto">
          <a:xfrm rot="16200000">
            <a:off x="-143690" y="2837435"/>
            <a:ext cx="496931" cy="308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000" b="1">
                <a:solidFill>
                  <a:schemeClr val="tx1"/>
                </a:solidFill>
                <a:latin typeface="Tahoma" pitchFamily="34" charset="0"/>
              </a:defRPr>
            </a:lvl1pPr>
            <a:lvl2pPr marL="742950" indent="-285750">
              <a:defRPr sz="2000" b="1">
                <a:solidFill>
                  <a:schemeClr val="tx1"/>
                </a:solidFill>
                <a:latin typeface="Tahoma" pitchFamily="34" charset="0"/>
              </a:defRPr>
            </a:lvl2pPr>
            <a:lvl3pPr marL="1143000" indent="-228600">
              <a:defRPr sz="2000" b="1">
                <a:solidFill>
                  <a:schemeClr val="tx1"/>
                </a:solidFill>
                <a:latin typeface="Tahoma" pitchFamily="34" charset="0"/>
              </a:defRPr>
            </a:lvl3pPr>
            <a:lvl4pPr marL="1600200" indent="-228600">
              <a:defRPr sz="2000" b="1">
                <a:solidFill>
                  <a:schemeClr val="tx1"/>
                </a:solidFill>
                <a:latin typeface="Tahoma" pitchFamily="34" charset="0"/>
              </a:defRPr>
            </a:lvl4pPr>
            <a:lvl5pPr marL="2057400" indent="-228600">
              <a:defRPr sz="2000" b="1">
                <a:solidFill>
                  <a:schemeClr val="tx1"/>
                </a:solidFill>
                <a:latin typeface="Tahoma" pitchFamily="34" charset="0"/>
              </a:defRPr>
            </a:lvl5pPr>
            <a:lvl6pPr marL="2514600" indent="-228600" eaLnBrk="0" fontAlgn="base" hangingPunct="0">
              <a:spcBef>
                <a:spcPct val="50000"/>
              </a:spcBef>
              <a:spcAft>
                <a:spcPct val="0"/>
              </a:spcAft>
              <a:defRPr sz="2000" b="1">
                <a:solidFill>
                  <a:schemeClr val="tx1"/>
                </a:solidFill>
                <a:latin typeface="Tahoma" pitchFamily="34" charset="0"/>
              </a:defRPr>
            </a:lvl6pPr>
            <a:lvl7pPr marL="2971800" indent="-228600" eaLnBrk="0" fontAlgn="base" hangingPunct="0">
              <a:spcBef>
                <a:spcPct val="50000"/>
              </a:spcBef>
              <a:spcAft>
                <a:spcPct val="0"/>
              </a:spcAft>
              <a:defRPr sz="2000" b="1">
                <a:solidFill>
                  <a:schemeClr val="tx1"/>
                </a:solidFill>
                <a:latin typeface="Tahoma" pitchFamily="34" charset="0"/>
              </a:defRPr>
            </a:lvl7pPr>
            <a:lvl8pPr marL="3429000" indent="-228600" eaLnBrk="0" fontAlgn="base" hangingPunct="0">
              <a:spcBef>
                <a:spcPct val="50000"/>
              </a:spcBef>
              <a:spcAft>
                <a:spcPct val="0"/>
              </a:spcAft>
              <a:defRPr sz="2000" b="1">
                <a:solidFill>
                  <a:schemeClr val="tx1"/>
                </a:solidFill>
                <a:latin typeface="Tahoma" pitchFamily="34" charset="0"/>
              </a:defRPr>
            </a:lvl8pPr>
            <a:lvl9pPr marL="3886200" indent="-228600" eaLnBrk="0" fontAlgn="base" hangingPunct="0">
              <a:spcBef>
                <a:spcPct val="50000"/>
              </a:spcBef>
              <a:spcAft>
                <a:spcPct val="0"/>
              </a:spcAft>
              <a:defRPr sz="2000" b="1">
                <a:solidFill>
                  <a:schemeClr val="tx1"/>
                </a:solidFill>
                <a:latin typeface="Tahoma" pitchFamily="34" charset="0"/>
              </a:defRPr>
            </a:lvl9pPr>
          </a:lstStyle>
          <a:p>
            <a:pPr eaLnBrk="1" hangingPunct="1">
              <a:spcBef>
                <a:spcPct val="20000"/>
              </a:spcBef>
              <a:defRPr/>
            </a:pPr>
            <a:r>
              <a:rPr lang="de-DE" altLang="de-DE" sz="1400" b="0" dirty="0" smtClean="0">
                <a:solidFill>
                  <a:schemeClr val="bg1"/>
                </a:solidFill>
                <a:latin typeface="Calibri" pitchFamily="34" charset="0"/>
              </a:rPr>
              <a:t>SLM</a:t>
            </a:r>
          </a:p>
        </p:txBody>
      </p:sp>
      <p:sp>
        <p:nvSpPr>
          <p:cNvPr id="30729" name="Rectangle 9"/>
          <p:cNvSpPr>
            <a:spLocks noChangeArrowheads="1"/>
          </p:cNvSpPr>
          <p:nvPr/>
        </p:nvSpPr>
        <p:spPr bwMode="auto">
          <a:xfrm>
            <a:off x="-107950" y="4419600"/>
            <a:ext cx="381000" cy="304800"/>
          </a:xfrm>
          <a:prstGeom prst="rect">
            <a:avLst/>
          </a:prstGeom>
          <a:noFill/>
          <a:ln w="9525">
            <a:noFill/>
            <a:miter lim="800000"/>
            <a:headEnd/>
            <a:tailEnd/>
          </a:ln>
          <a:effectLst/>
        </p:spPr>
        <p:txBody>
          <a:bodyPr lIns="92075" tIns="46038" rIns="92075" bIns="46038"/>
          <a:lstStyle/>
          <a:p>
            <a:pPr algn="r" eaLnBrk="1" hangingPunct="1">
              <a:spcBef>
                <a:spcPct val="20000"/>
              </a:spcBef>
              <a:defRPr/>
            </a:pPr>
            <a:fld id="{24CB33CB-FD52-47F9-AC8E-76527FA155D5}" type="slidenum">
              <a:rPr lang="de-DE" sz="1050" b="0">
                <a:solidFill>
                  <a:schemeClr val="bg1"/>
                </a:solidFill>
                <a:latin typeface="+mn-lt"/>
              </a:rPr>
              <a:pPr algn="r" eaLnBrk="1" hangingPunct="1">
                <a:spcBef>
                  <a:spcPct val="20000"/>
                </a:spcBef>
                <a:defRPr/>
              </a:pPr>
              <a:t>‹Nr.›</a:t>
            </a:fld>
            <a:endParaRPr lang="de-DE" sz="1050" b="0" dirty="0">
              <a:solidFill>
                <a:schemeClr val="bg1"/>
              </a:solidFill>
              <a:latin typeface="+mn-lt"/>
            </a:endParaRPr>
          </a:p>
        </p:txBody>
      </p:sp>
      <p:pic>
        <p:nvPicPr>
          <p:cNvPr id="1030" name="Picture 11" descr="HFT_EK1_CMYK_maxH16mm"/>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956550" y="290513"/>
            <a:ext cx="1116013"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Rectangle 2"/>
          <p:cNvSpPr>
            <a:spLocks noGrp="1" noChangeArrowheads="1"/>
          </p:cNvSpPr>
          <p:nvPr>
            <p:ph type="title"/>
          </p:nvPr>
        </p:nvSpPr>
        <p:spPr bwMode="auto">
          <a:xfrm>
            <a:off x="682625" y="609600"/>
            <a:ext cx="7920141"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Klicken Sie, um das Titelformat zu bearbeiten</a:t>
            </a:r>
          </a:p>
        </p:txBody>
      </p:sp>
      <p:sp>
        <p:nvSpPr>
          <p:cNvPr id="1032" name="Rectangle 5"/>
          <p:cNvSpPr>
            <a:spLocks noGrp="1" noChangeArrowheads="1"/>
          </p:cNvSpPr>
          <p:nvPr>
            <p:ph type="body" idx="1"/>
          </p:nvPr>
        </p:nvSpPr>
        <p:spPr bwMode="auto">
          <a:xfrm>
            <a:off x="682625" y="1671638"/>
            <a:ext cx="7921823" cy="450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CH" altLang="de-CH" smtClean="0"/>
              <a:t>Klicken Sie, um die Formate des Vorlagentextes zu bearbeiten</a:t>
            </a:r>
          </a:p>
          <a:p>
            <a:pPr lvl="1"/>
            <a:r>
              <a:rPr lang="de-CH" altLang="de-CH" smtClean="0"/>
              <a:t>Zweite Ebene</a:t>
            </a:r>
          </a:p>
          <a:p>
            <a:pPr lvl="2"/>
            <a:r>
              <a:rPr lang="de-CH" altLang="de-CH" smtClean="0"/>
              <a:t>Dritte Ebene</a:t>
            </a:r>
          </a:p>
          <a:p>
            <a:pPr lvl="3"/>
            <a:r>
              <a:rPr lang="de-CH" altLang="de-CH" smtClean="0"/>
              <a:t>Vierte Ebene</a:t>
            </a:r>
          </a:p>
          <a:p>
            <a:pPr lvl="4"/>
            <a:r>
              <a:rPr lang="de-CH" altLang="de-CH" smtClean="0"/>
              <a:t>Fünfte Ebene</a:t>
            </a:r>
          </a:p>
        </p:txBody>
      </p:sp>
      <p:sp>
        <p:nvSpPr>
          <p:cNvPr id="11" name="Datumsplatzhalter 3"/>
          <p:cNvSpPr>
            <a:spLocks noGrp="1"/>
          </p:cNvSpPr>
          <p:nvPr>
            <p:ph type="dt" sz="half" idx="2"/>
          </p:nvPr>
        </p:nvSpPr>
        <p:spPr bwMode="auto">
          <a:xfrm>
            <a:off x="684213" y="6440488"/>
            <a:ext cx="2116137" cy="2286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l">
              <a:spcBef>
                <a:spcPct val="0"/>
              </a:spcBef>
              <a:defRPr sz="900">
                <a:solidFill>
                  <a:schemeClr val="bg2"/>
                </a:solidFill>
                <a:latin typeface="+mj-lt"/>
              </a:defRPr>
            </a:lvl1pPr>
          </a:lstStyle>
          <a:p>
            <a:pPr>
              <a:defRPr/>
            </a:pPr>
            <a:fld id="{EAC80294-8A74-47E3-A002-5C7A267096A8}" type="datetime1">
              <a:rPr lang="en-US" altLang="de-DE"/>
              <a:pPr>
                <a:defRPr/>
              </a:pPr>
              <a:t>4/27/2025</a:t>
            </a:fld>
            <a:endParaRPr lang="en-US" altLang="en-US">
              <a:solidFill>
                <a:schemeClr val="tx1"/>
              </a:solidFill>
            </a:endParaRPr>
          </a:p>
        </p:txBody>
      </p:sp>
      <p:sp>
        <p:nvSpPr>
          <p:cNvPr id="12" name="Foliennummernplatzhalter 4"/>
          <p:cNvSpPr>
            <a:spLocks noGrp="1"/>
          </p:cNvSpPr>
          <p:nvPr>
            <p:ph type="sldNum" sz="quarter" idx="4"/>
          </p:nvPr>
        </p:nvSpPr>
        <p:spPr bwMode="auto">
          <a:xfrm>
            <a:off x="6772473" y="6324600"/>
            <a:ext cx="1831975" cy="3810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spcBef>
                <a:spcPct val="0"/>
              </a:spcBef>
              <a:defRPr sz="900">
                <a:solidFill>
                  <a:srgbClr val="000066"/>
                </a:solidFill>
                <a:latin typeface="+mn-lt"/>
              </a:defRPr>
            </a:lvl1pPr>
          </a:lstStyle>
          <a:p>
            <a:pPr>
              <a:defRPr/>
            </a:pPr>
            <a:fld id="{F6711168-E1AF-4B51-8277-47D1A7EEB460}" type="slidenum">
              <a:rPr lang="en-US" altLang="en-US" smtClean="0"/>
              <a:pPr>
                <a:defRPr/>
              </a:pPr>
              <a:t>‹Nr.›</a:t>
            </a:fld>
            <a:endParaRPr lang="en-US" altLang="en-US" sz="1400">
              <a:solidFill>
                <a:schemeClr val="tx1"/>
              </a:solidFill>
            </a:endParaRPr>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iming>
    <p:tnLst>
      <p:par>
        <p:cTn id="1" dur="indefinite" restart="never" nodeType="tmRoot"/>
      </p:par>
    </p:tnLst>
  </p:timing>
  <p:hf hdr="0" ftr="0"/>
  <p:txStyles>
    <p:titleStyle>
      <a:lvl1pPr algn="l" rtl="0" eaLnBrk="0" fontAlgn="base" hangingPunct="0">
        <a:spcBef>
          <a:spcPct val="0"/>
        </a:spcBef>
        <a:spcAft>
          <a:spcPct val="0"/>
        </a:spcAft>
        <a:defRPr sz="2800">
          <a:solidFill>
            <a:srgbClr val="000066"/>
          </a:solidFill>
          <a:latin typeface="+mj-lt"/>
          <a:ea typeface="+mj-ea"/>
          <a:cs typeface="+mj-cs"/>
        </a:defRPr>
      </a:lvl1pPr>
      <a:lvl2pPr algn="l" rtl="0" eaLnBrk="0" fontAlgn="base" hangingPunct="0">
        <a:spcBef>
          <a:spcPct val="0"/>
        </a:spcBef>
        <a:spcAft>
          <a:spcPct val="0"/>
        </a:spcAft>
        <a:defRPr sz="2800">
          <a:solidFill>
            <a:srgbClr val="000066"/>
          </a:solidFill>
          <a:latin typeface="Tahoma" pitchFamily="34" charset="0"/>
        </a:defRPr>
      </a:lvl2pPr>
      <a:lvl3pPr algn="l" rtl="0" eaLnBrk="0" fontAlgn="base" hangingPunct="0">
        <a:spcBef>
          <a:spcPct val="0"/>
        </a:spcBef>
        <a:spcAft>
          <a:spcPct val="0"/>
        </a:spcAft>
        <a:defRPr sz="2800">
          <a:solidFill>
            <a:srgbClr val="000066"/>
          </a:solidFill>
          <a:latin typeface="Tahoma" pitchFamily="34" charset="0"/>
        </a:defRPr>
      </a:lvl3pPr>
      <a:lvl4pPr algn="l" rtl="0" eaLnBrk="0" fontAlgn="base" hangingPunct="0">
        <a:spcBef>
          <a:spcPct val="0"/>
        </a:spcBef>
        <a:spcAft>
          <a:spcPct val="0"/>
        </a:spcAft>
        <a:defRPr sz="2800">
          <a:solidFill>
            <a:srgbClr val="000066"/>
          </a:solidFill>
          <a:latin typeface="Tahoma" pitchFamily="34" charset="0"/>
        </a:defRPr>
      </a:lvl4pPr>
      <a:lvl5pPr algn="l" rtl="0" eaLnBrk="0" fontAlgn="base" hangingPunct="0">
        <a:spcBef>
          <a:spcPct val="0"/>
        </a:spcBef>
        <a:spcAft>
          <a:spcPct val="0"/>
        </a:spcAft>
        <a:defRPr sz="2800">
          <a:solidFill>
            <a:srgbClr val="000066"/>
          </a:solidFill>
          <a:latin typeface="Tahoma" pitchFamily="34" charset="0"/>
        </a:defRPr>
      </a:lvl5pPr>
      <a:lvl6pPr marL="457200" algn="l" rtl="0" eaLnBrk="1" fontAlgn="base" hangingPunct="1">
        <a:spcBef>
          <a:spcPct val="0"/>
        </a:spcBef>
        <a:spcAft>
          <a:spcPct val="0"/>
        </a:spcAft>
        <a:defRPr sz="2800">
          <a:solidFill>
            <a:srgbClr val="000066"/>
          </a:solidFill>
          <a:latin typeface="Tahoma" pitchFamily="34" charset="0"/>
        </a:defRPr>
      </a:lvl6pPr>
      <a:lvl7pPr marL="914400" algn="l" rtl="0" eaLnBrk="1" fontAlgn="base" hangingPunct="1">
        <a:spcBef>
          <a:spcPct val="0"/>
        </a:spcBef>
        <a:spcAft>
          <a:spcPct val="0"/>
        </a:spcAft>
        <a:defRPr sz="2800">
          <a:solidFill>
            <a:srgbClr val="000066"/>
          </a:solidFill>
          <a:latin typeface="Tahoma" pitchFamily="34" charset="0"/>
        </a:defRPr>
      </a:lvl7pPr>
      <a:lvl8pPr marL="1371600" algn="l" rtl="0" eaLnBrk="1" fontAlgn="base" hangingPunct="1">
        <a:spcBef>
          <a:spcPct val="0"/>
        </a:spcBef>
        <a:spcAft>
          <a:spcPct val="0"/>
        </a:spcAft>
        <a:defRPr sz="2800">
          <a:solidFill>
            <a:srgbClr val="000066"/>
          </a:solidFill>
          <a:latin typeface="Tahoma" pitchFamily="34" charset="0"/>
        </a:defRPr>
      </a:lvl8pPr>
      <a:lvl9pPr marL="1828800" algn="l" rtl="0" eaLnBrk="1" fontAlgn="base" hangingPunct="1">
        <a:spcBef>
          <a:spcPct val="0"/>
        </a:spcBef>
        <a:spcAft>
          <a:spcPct val="0"/>
        </a:spcAft>
        <a:defRPr sz="2800">
          <a:solidFill>
            <a:srgbClr val="000066"/>
          </a:solidFill>
          <a:latin typeface="Tahoma" pitchFamily="34" charset="0"/>
        </a:defRPr>
      </a:lvl9pPr>
    </p:titleStyle>
    <p:bodyStyle>
      <a:lvl1pPr marL="342900" indent="-342900" algn="l" rtl="0" eaLnBrk="0" fontAlgn="base" hangingPunct="0">
        <a:spcBef>
          <a:spcPct val="35000"/>
        </a:spcBef>
        <a:spcAft>
          <a:spcPct val="0"/>
        </a:spcAft>
        <a:buChar char="•"/>
        <a:defRPr sz="1600">
          <a:solidFill>
            <a:srgbClr val="000072"/>
          </a:solidFill>
          <a:latin typeface="+mn-lt"/>
          <a:ea typeface="+mn-ea"/>
          <a:cs typeface="+mn-cs"/>
        </a:defRPr>
      </a:lvl1pPr>
      <a:lvl2pPr marL="742950" indent="-285750" algn="l" rtl="0" eaLnBrk="0" fontAlgn="base" hangingPunct="0">
        <a:spcBef>
          <a:spcPct val="35000"/>
        </a:spcBef>
        <a:spcAft>
          <a:spcPct val="0"/>
        </a:spcAft>
        <a:buChar char="–"/>
        <a:defRPr sz="1600">
          <a:solidFill>
            <a:srgbClr val="000072"/>
          </a:solidFill>
          <a:latin typeface="+mn-lt"/>
        </a:defRPr>
      </a:lvl2pPr>
      <a:lvl3pPr marL="1085850" indent="-228600" algn="l" rtl="0" eaLnBrk="0" fontAlgn="base" hangingPunct="0">
        <a:spcBef>
          <a:spcPct val="35000"/>
        </a:spcBef>
        <a:spcAft>
          <a:spcPct val="0"/>
        </a:spcAft>
        <a:buChar char="•"/>
        <a:defRPr sz="1600">
          <a:solidFill>
            <a:srgbClr val="000072"/>
          </a:solidFill>
          <a:latin typeface="+mn-lt"/>
        </a:defRPr>
      </a:lvl3pPr>
      <a:lvl4pPr marL="1428750" indent="-228600" algn="l" rtl="0" eaLnBrk="0" fontAlgn="base" hangingPunct="0">
        <a:spcBef>
          <a:spcPct val="35000"/>
        </a:spcBef>
        <a:spcAft>
          <a:spcPct val="0"/>
        </a:spcAft>
        <a:buChar char="–"/>
        <a:defRPr sz="1600">
          <a:solidFill>
            <a:srgbClr val="000072"/>
          </a:solidFill>
          <a:latin typeface="+mn-lt"/>
        </a:defRPr>
      </a:lvl4pPr>
      <a:lvl5pPr marL="1771650" indent="-228600" algn="l" rtl="0" eaLnBrk="0" fontAlgn="base" hangingPunct="0">
        <a:spcBef>
          <a:spcPct val="35000"/>
        </a:spcBef>
        <a:spcAft>
          <a:spcPct val="0"/>
        </a:spcAft>
        <a:buChar char="»"/>
        <a:defRPr sz="1600">
          <a:solidFill>
            <a:srgbClr val="000072"/>
          </a:solidFill>
          <a:latin typeface="+mn-lt"/>
        </a:defRPr>
      </a:lvl5pPr>
      <a:lvl6pPr marL="2228850" indent="-228600" algn="l" rtl="0" eaLnBrk="1" fontAlgn="base" hangingPunct="1">
        <a:spcBef>
          <a:spcPct val="35000"/>
        </a:spcBef>
        <a:spcAft>
          <a:spcPct val="0"/>
        </a:spcAft>
        <a:buChar char="»"/>
        <a:defRPr sz="1600">
          <a:solidFill>
            <a:srgbClr val="000072"/>
          </a:solidFill>
          <a:latin typeface="+mn-lt"/>
        </a:defRPr>
      </a:lvl6pPr>
      <a:lvl7pPr marL="2686050" indent="-228600" algn="l" rtl="0" eaLnBrk="1" fontAlgn="base" hangingPunct="1">
        <a:spcBef>
          <a:spcPct val="35000"/>
        </a:spcBef>
        <a:spcAft>
          <a:spcPct val="0"/>
        </a:spcAft>
        <a:buChar char="»"/>
        <a:defRPr sz="1600">
          <a:solidFill>
            <a:srgbClr val="000072"/>
          </a:solidFill>
          <a:latin typeface="+mn-lt"/>
        </a:defRPr>
      </a:lvl7pPr>
      <a:lvl8pPr marL="3143250" indent="-228600" algn="l" rtl="0" eaLnBrk="1" fontAlgn="base" hangingPunct="1">
        <a:spcBef>
          <a:spcPct val="35000"/>
        </a:spcBef>
        <a:spcAft>
          <a:spcPct val="0"/>
        </a:spcAft>
        <a:buChar char="»"/>
        <a:defRPr sz="1600">
          <a:solidFill>
            <a:srgbClr val="000072"/>
          </a:solidFill>
          <a:latin typeface="+mn-lt"/>
        </a:defRPr>
      </a:lvl8pPr>
      <a:lvl9pPr marL="3600450" indent="-228600" algn="l" rtl="0" eaLnBrk="1" fontAlgn="base" hangingPunct="1">
        <a:spcBef>
          <a:spcPct val="35000"/>
        </a:spcBef>
        <a:spcAft>
          <a:spcPct val="0"/>
        </a:spcAft>
        <a:buChar char="»"/>
        <a:defRPr sz="1600">
          <a:solidFill>
            <a:srgbClr val="000072"/>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hyperlink" Target="https://en.wikipedia.org/wiki/List_of_countries_by_number_of_Internet_users"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ourworldindata.org/grapher/landline-internet-subscriptions?time=latest" TargetMode="Externa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ourworldindata.org/grapher/landline-internet-subscriptions?time=latest" TargetMode="External"/><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journals.sagepub.com/doi/pdf/10.1068/a44497"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hyperlink" Target="https://wiki.osgeo.org/wiki/MOU_ISPRS" TargetMode="External"/><Relationship Id="rId4" Type="http://schemas.openxmlformats.org/officeDocument/2006/relationships/hyperlink" Target="https://wiki.osgeo.org/images/b/b4/Mou_ica-osgeo.jpg"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s://webfoundation.org/about/vision/history-of-the-web/"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6.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hyperlink" Target="https://www.theguardian.com/technology/2012/jul/02/twitter-transparency-report" TargetMode="Externa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freedomonthenet.org/report/freedom-on-the-net/2019/the-crisis-of-social-media" TargetMode="External"/><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hyperlink" Target="https://freiheitsrechte.org/en/themen/digitale-grundrechte/linkedin" TargetMode="External"/><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en.wikipedia.org/wiki/Informational_self-determination" TargetMode="External"/><Relationship Id="rId2" Type="http://schemas.openxmlformats.org/officeDocument/2006/relationships/hyperlink" Target="https://freiheitsrechte.org/en/themen/digitale-grundrechte" TargetMode="External"/><Relationship Id="rId1" Type="http://schemas.openxmlformats.org/officeDocument/2006/relationships/slideLayout" Target="../slideLayouts/slideLayout2.xml"/><Relationship Id="rId4" Type="http://schemas.openxmlformats.org/officeDocument/2006/relationships/hyperlink" Target="https://en.wikipedia.org/wiki/Internet_censorship_and_surveillance_by_country#Internet_censorship_and_surveillance_by_continent"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www.vox.com/a/internet-maps" TargetMode="External"/><Relationship Id="rId7"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freedomhouse.org/sites/default/files/2019-11/11042019_Report_FH_FOTN_2019_final_Public_Download.pdf"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www.dw.com/en/from-ai-fakes-to-cyberattacks-threats-to-german-elections/a-70972702" TargetMode="External"/><Relationship Id="rId2" Type="http://schemas.openxmlformats.org/officeDocument/2006/relationships/image" Target="../media/image35.png"/><Relationship Id="rId1" Type="http://schemas.openxmlformats.org/officeDocument/2006/relationships/slideLayout" Target="../slideLayouts/slideLayout2.xml"/><Relationship Id="rId5" Type="http://schemas.openxmlformats.org/officeDocument/2006/relationships/hyperlink" Target="https://www.bbc.com/news/articles/c7vee5n5lp0o" TargetMode="External"/><Relationship Id="rId4" Type="http://schemas.openxmlformats.org/officeDocument/2006/relationships/image" Target="../media/image36.png"/></Relationships>
</file>

<file path=ppt/slides/_rels/slide2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3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un.org/geospatial/" TargetMode="External"/><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www.isoc.org/internet/history/brief.shtm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wipo.int/amc/en/domains/statistics/domains.jsp" TargetMode="Externa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gif"/><Relationship Id="rId4" Type="http://schemas.openxmlformats.org/officeDocument/2006/relationships/hyperlink" Target="https://www.zakon.org/robert/internet/timeline/#Growth"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ourworldindata.org/internet#internet-access" TargetMode="External"/><Relationship Id="rId2" Type="http://schemas.openxmlformats.org/officeDocument/2006/relationships/hyperlink" Target="https://ourworldindata.org/internet"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dreamgrow.com/top-10-social-networking-sites-market-share-of-visits/" TargetMode="External"/><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hyperlink" Target="https://www.statista.com/statistics/265773/market-share-of-the-most-popular-social-media-websites-in-the-us/" TargetMode="Externa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hyperlink" Target="http://www.nacis.org/cp/cp37/CP37_34_50.pdf" TargetMode="External"/><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2627784" y="1623858"/>
            <a:ext cx="5598368" cy="2862322"/>
          </a:xfrm>
          <a:prstGeom prst="rect">
            <a:avLst/>
          </a:prstGeom>
        </p:spPr>
        <p:txBody>
          <a:bodyPr wrap="square">
            <a:spAutoFit/>
          </a:bodyPr>
          <a:lstStyle/>
          <a:p>
            <a:r>
              <a:rPr lang="en-US" sz="2400" b="0" dirty="0" smtClean="0">
                <a:latin typeface="+mn-lt"/>
              </a:rPr>
              <a:t>“Imagine </a:t>
            </a:r>
            <a:r>
              <a:rPr lang="en-US" sz="2400" b="0" dirty="0">
                <a:latin typeface="+mn-lt"/>
              </a:rPr>
              <a:t>that it’s 1913 and the post office, the phone company, the public library, printing houses, the US Geological Survey mapping operations, movie houses and all atlases are largely controlled by a secretive corporation unaccountable to the public. </a:t>
            </a:r>
            <a:endParaRPr lang="en-US" sz="2400" b="0" dirty="0" smtClean="0">
              <a:latin typeface="+mn-lt"/>
            </a:endParaRPr>
          </a:p>
          <a:p>
            <a:endParaRPr lang="en-US" sz="2400" b="0" dirty="0">
              <a:latin typeface="+mn-lt"/>
            </a:endParaRPr>
          </a:p>
        </p:txBody>
      </p:sp>
      <p:pic>
        <p:nvPicPr>
          <p:cNvPr id="7" name="Inhaltsplatzhalt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9552" y="3068960"/>
            <a:ext cx="1646183" cy="1646183"/>
          </a:xfrm>
        </p:spPr>
      </p:pic>
      <p:sp>
        <p:nvSpPr>
          <p:cNvPr id="4" name="Datumsplatzhalter 3"/>
          <p:cNvSpPr>
            <a:spLocks noGrp="1"/>
          </p:cNvSpPr>
          <p:nvPr>
            <p:ph type="dt" sz="half" idx="10"/>
          </p:nvPr>
        </p:nvSpPr>
        <p:spPr/>
        <p:txBody>
          <a:bodyPr/>
          <a:lstStyle/>
          <a:p>
            <a:pPr>
              <a:defRPr/>
            </a:pPr>
            <a:fld id="{35C3D80A-8D45-48C8-8B4C-A8619097EDB8}" type="datetime1">
              <a:rPr lang="en-US" altLang="de-DE" smtClean="0"/>
              <a:pPr>
                <a:defRPr/>
              </a:pPr>
              <a:t>4/27/2025</a:t>
            </a:fld>
            <a:endParaRPr lang="en-US" altLang="en-US">
              <a:solidFill>
                <a:schemeClr val="tx1"/>
              </a:solidFill>
            </a:endParaRPr>
          </a:p>
        </p:txBody>
      </p:sp>
      <p:sp>
        <p:nvSpPr>
          <p:cNvPr id="5" name="Foliennummernplatzhalter 4"/>
          <p:cNvSpPr>
            <a:spLocks noGrp="1"/>
          </p:cNvSpPr>
          <p:nvPr>
            <p:ph type="sldNum" sz="quarter" idx="11"/>
          </p:nvPr>
        </p:nvSpPr>
        <p:spPr/>
        <p:txBody>
          <a:bodyPr/>
          <a:lstStyle/>
          <a:p>
            <a:pPr>
              <a:defRPr/>
            </a:pPr>
            <a:fld id="{AF43EC7C-5CBE-4F17-940B-A754E06F486A}" type="slidenum">
              <a:rPr lang="en-US" altLang="en-US" smtClean="0"/>
              <a:pPr>
                <a:defRPr/>
              </a:pPr>
              <a:t>1</a:t>
            </a:fld>
            <a:endParaRPr lang="en-US" altLang="en-US" sz="1400">
              <a:solidFill>
                <a:schemeClr val="tx1"/>
              </a:solidFill>
              <a:latin typeface="Times" pitchFamily="18" charset="0"/>
            </a:endParaRPr>
          </a:p>
        </p:txBody>
      </p:sp>
      <p:sp>
        <p:nvSpPr>
          <p:cNvPr id="8" name="Rechteck 7"/>
          <p:cNvSpPr/>
          <p:nvPr/>
        </p:nvSpPr>
        <p:spPr>
          <a:xfrm>
            <a:off x="2627784" y="5758749"/>
            <a:ext cx="4572000" cy="600164"/>
          </a:xfrm>
          <a:prstGeom prst="rect">
            <a:avLst/>
          </a:prstGeom>
        </p:spPr>
        <p:txBody>
          <a:bodyPr>
            <a:spAutoFit/>
          </a:bodyPr>
          <a:lstStyle/>
          <a:p>
            <a:r>
              <a:rPr lang="en-US" sz="1100" b="0" dirty="0">
                <a:latin typeface="+mn-lt"/>
              </a:rPr>
              <a:t>Solnit, Rebecca (2013): Welcome to the (Don’t Be) Evil Empire. Google eats the world. https://www.thenation.com/article/archive/welcome-dont-be-evil-empire/ [2024-11-20]</a:t>
            </a:r>
            <a:endParaRPr lang="de-DE" sz="1100" b="0" dirty="0">
              <a:latin typeface="+mn-lt"/>
            </a:endParaRPr>
          </a:p>
        </p:txBody>
      </p:sp>
      <p:sp>
        <p:nvSpPr>
          <p:cNvPr id="9" name="Rechteck 8"/>
          <p:cNvSpPr/>
          <p:nvPr/>
        </p:nvSpPr>
        <p:spPr>
          <a:xfrm>
            <a:off x="385452" y="4941168"/>
            <a:ext cx="1954381" cy="261610"/>
          </a:xfrm>
          <a:prstGeom prst="rect">
            <a:avLst/>
          </a:prstGeom>
        </p:spPr>
        <p:txBody>
          <a:bodyPr>
            <a:spAutoFit/>
          </a:bodyPr>
          <a:lstStyle/>
          <a:p>
            <a:r>
              <a:rPr lang="de-DE" sz="1100" b="0" dirty="0">
                <a:latin typeface="+mn-lt"/>
              </a:rPr>
              <a:t>http://www.rebeccasolnit.net/</a:t>
            </a:r>
          </a:p>
        </p:txBody>
      </p:sp>
      <p:sp>
        <p:nvSpPr>
          <p:cNvPr id="3" name="Rechteck 2"/>
          <p:cNvSpPr/>
          <p:nvPr/>
        </p:nvSpPr>
        <p:spPr>
          <a:xfrm>
            <a:off x="2627784" y="4151692"/>
            <a:ext cx="4572000" cy="1200329"/>
          </a:xfrm>
          <a:prstGeom prst="rect">
            <a:avLst/>
          </a:prstGeom>
        </p:spPr>
        <p:txBody>
          <a:bodyPr wrap="square">
            <a:spAutoFit/>
          </a:bodyPr>
          <a:lstStyle/>
          <a:p>
            <a:r>
              <a:rPr lang="en-US" sz="2400" b="0" dirty="0">
                <a:latin typeface="+mn-lt"/>
              </a:rPr>
              <a:t>Jump a century and see that in the online world that’s more or less where we are. “</a:t>
            </a:r>
            <a:endParaRPr lang="de-DE" sz="2400" b="0" dirty="0">
              <a:latin typeface="+mn-lt"/>
            </a:endParaRPr>
          </a:p>
        </p:txBody>
      </p:sp>
    </p:spTree>
    <p:extLst>
      <p:ext uri="{BB962C8B-B14F-4D97-AF65-F5344CB8AC3E}">
        <p14:creationId xmlns:p14="http://schemas.microsoft.com/office/powerpoint/2010/main" val="3859330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6182" y="2204865"/>
            <a:ext cx="8768556" cy="4500736"/>
          </a:xfrm>
          <a:prstGeom prst="rect">
            <a:avLst/>
          </a:prstGeom>
        </p:spPr>
      </p:pic>
      <p:sp>
        <p:nvSpPr>
          <p:cNvPr id="14339" name="Foliennummernplatzhalter 5"/>
          <p:cNvSpPr>
            <a:spLocks noGrp="1"/>
          </p:cNvSpPr>
          <p:nvPr>
            <p:ph type="sldNum" sz="quarter" idx="4294967295"/>
          </p:nvPr>
        </p:nvSpPr>
        <p:spPr>
          <a:xfrm>
            <a:off x="6769100" y="6381750"/>
            <a:ext cx="1905000" cy="3238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Aft>
                <a:spcPct val="50000"/>
              </a:spcAft>
              <a:buClr>
                <a:schemeClr val="accent1"/>
              </a:buClr>
              <a:buSzPct val="70000"/>
              <a:buFont typeface="Wingdings" pitchFamily="2" charset="2"/>
              <a:buChar char="n"/>
              <a:defRPr sz="2000">
                <a:solidFill>
                  <a:schemeClr val="tx1"/>
                </a:solidFill>
                <a:latin typeface="Tahoma" pitchFamily="34" charset="0"/>
              </a:defRPr>
            </a:lvl1pPr>
            <a:lvl2pPr marL="742950" indent="-285750" eaLnBrk="0" hangingPunct="0">
              <a:lnSpc>
                <a:spcPct val="80000"/>
              </a:lnSpc>
              <a:buClr>
                <a:schemeClr val="hlink"/>
              </a:buClr>
              <a:buSzPct val="65000"/>
              <a:buFont typeface="Wingdings" pitchFamily="2" charset="2"/>
              <a:buChar char="¡"/>
              <a:defRPr sz="2000">
                <a:solidFill>
                  <a:schemeClr val="tx1"/>
                </a:solidFill>
                <a:latin typeface="Tahoma" pitchFamily="34" charset="0"/>
              </a:defRPr>
            </a:lvl2pPr>
            <a:lvl3pPr marL="1143000" indent="-228600" eaLnBrk="0" hangingPunct="0">
              <a:spcBef>
                <a:spcPct val="20000"/>
              </a:spcBef>
              <a:buClr>
                <a:schemeClr val="accent1"/>
              </a:buClr>
              <a:buSzPct val="70000"/>
              <a:buFont typeface="Wingdings" pitchFamily="2" charset="2"/>
              <a:buChar char="n"/>
              <a:defRPr sz="2000">
                <a:solidFill>
                  <a:schemeClr val="tx1"/>
                </a:solidFill>
                <a:latin typeface="Tahoma" pitchFamily="34" charset="0"/>
              </a:defRPr>
            </a:lvl3pPr>
            <a:lvl4pPr marL="1600200" indent="-228600" eaLnBrk="0" hangingPunct="0">
              <a:spcBef>
                <a:spcPct val="20000"/>
              </a:spcBef>
              <a:buClr>
                <a:schemeClr val="hlink"/>
              </a:buClr>
              <a:buSzPct val="75000"/>
              <a:buFont typeface="Wingdings" pitchFamily="2" charset="2"/>
              <a:buChar char="¡"/>
              <a:defRPr sz="2000">
                <a:solidFill>
                  <a:schemeClr val="tx1"/>
                </a:solidFill>
                <a:latin typeface="Tahoma" pitchFamily="34" charset="0"/>
              </a:defRPr>
            </a:lvl4pPr>
            <a:lvl5pPr marL="2057400" indent="-228600" eaLnBrk="0" hangingPunct="0">
              <a:spcBef>
                <a:spcPct val="20000"/>
              </a:spcBef>
              <a:buClr>
                <a:schemeClr val="accent1"/>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70000"/>
              <a:buFont typeface="Wingdings" pitchFamily="2" charset="2"/>
              <a:buChar char="n"/>
              <a:defRPr sz="2000">
                <a:solidFill>
                  <a:schemeClr val="tx1"/>
                </a:solidFill>
                <a:latin typeface="Tahoma" pitchFamily="34" charset="0"/>
              </a:defRPr>
            </a:lvl9pPr>
          </a:lstStyle>
          <a:p>
            <a:pPr eaLnBrk="1" hangingPunct="1">
              <a:spcAft>
                <a:spcPct val="0"/>
              </a:spcAft>
              <a:buClrTx/>
              <a:buSzTx/>
              <a:buFontTx/>
              <a:buNone/>
            </a:pPr>
            <a:fld id="{626CE760-ADE4-47A7-B5C5-E82BDCBFB391}" type="slidenum">
              <a:rPr lang="de-DE" altLang="de-DE" sz="1000" smtClean="0">
                <a:latin typeface="Arial" pitchFamily="34" charset="0"/>
              </a:rPr>
              <a:pPr eaLnBrk="1" hangingPunct="1">
                <a:spcAft>
                  <a:spcPct val="0"/>
                </a:spcAft>
                <a:buClrTx/>
                <a:buSzTx/>
                <a:buFontTx/>
                <a:buNone/>
              </a:pPr>
              <a:t>10</a:t>
            </a:fld>
            <a:endParaRPr lang="de-DE" altLang="de-DE" sz="1000" smtClean="0">
              <a:latin typeface="Arial" pitchFamily="34" charset="0"/>
            </a:endParaRPr>
          </a:p>
        </p:txBody>
      </p:sp>
      <p:pic>
        <p:nvPicPr>
          <p:cNvPr id="2" name="Grafik 1"/>
          <p:cNvPicPr>
            <a:picLocks noChangeAspect="1"/>
          </p:cNvPicPr>
          <p:nvPr/>
        </p:nvPicPr>
        <p:blipFill>
          <a:blip r:embed="rId3"/>
          <a:stretch>
            <a:fillRect/>
          </a:stretch>
        </p:blipFill>
        <p:spPr>
          <a:xfrm>
            <a:off x="5777880" y="260648"/>
            <a:ext cx="2736304" cy="2377978"/>
          </a:xfrm>
          <a:prstGeom prst="rect">
            <a:avLst/>
          </a:prstGeom>
        </p:spPr>
      </p:pic>
      <p:sp>
        <p:nvSpPr>
          <p:cNvPr id="3" name="Rechteck 2"/>
          <p:cNvSpPr/>
          <p:nvPr/>
        </p:nvSpPr>
        <p:spPr>
          <a:xfrm>
            <a:off x="819791" y="6404488"/>
            <a:ext cx="7665368" cy="307777"/>
          </a:xfrm>
          <a:prstGeom prst="rect">
            <a:avLst/>
          </a:prstGeom>
        </p:spPr>
        <p:txBody>
          <a:bodyPr wrap="square">
            <a:spAutoFit/>
          </a:bodyPr>
          <a:lstStyle/>
          <a:p>
            <a:r>
              <a:rPr lang="de-DE" sz="1400" b="0" dirty="0">
                <a:latin typeface="+mn-lt"/>
                <a:hlinkClick r:id="rId4"/>
              </a:rPr>
              <a:t>https://</a:t>
            </a:r>
            <a:r>
              <a:rPr lang="de-DE" sz="1400" b="0" dirty="0" smtClean="0">
                <a:latin typeface="+mn-lt"/>
                <a:hlinkClick r:id="rId4"/>
              </a:rPr>
              <a:t>en.wikipedia.org/wiki/List_of_countries_by_number_of_Internet_users</a:t>
            </a:r>
            <a:r>
              <a:rPr lang="de-DE" sz="1400" b="0" dirty="0" smtClean="0">
                <a:latin typeface="+mn-lt"/>
              </a:rPr>
              <a:t> [2024-12-12]</a:t>
            </a:r>
            <a:endParaRPr lang="de-DE" sz="1400" b="0" dirty="0">
              <a:latin typeface="+mn-lt"/>
            </a:endParaRPr>
          </a:p>
        </p:txBody>
      </p:sp>
      <p:sp>
        <p:nvSpPr>
          <p:cNvPr id="5" name="Rechteck 4"/>
          <p:cNvSpPr/>
          <p:nvPr/>
        </p:nvSpPr>
        <p:spPr>
          <a:xfrm>
            <a:off x="707670" y="489175"/>
            <a:ext cx="4572000" cy="1015663"/>
          </a:xfrm>
          <a:prstGeom prst="rect">
            <a:avLst/>
          </a:prstGeom>
        </p:spPr>
        <p:txBody>
          <a:bodyPr>
            <a:spAutoFit/>
          </a:bodyPr>
          <a:lstStyle/>
          <a:p>
            <a:r>
              <a:rPr lang="en-US" dirty="0"/>
              <a:t>Internet users in 2023 as a percentage of a country's population</a:t>
            </a:r>
            <a:endParaRPr lang="de-DE" dirty="0"/>
          </a:p>
        </p:txBody>
      </p:sp>
    </p:spTree>
    <p:extLst>
      <p:ext uri="{BB962C8B-B14F-4D97-AF65-F5344CB8AC3E}">
        <p14:creationId xmlns:p14="http://schemas.microsoft.com/office/powerpoint/2010/main" val="2206510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Regional </a:t>
            </a:r>
            <a:br>
              <a:rPr lang="de-DE" dirty="0" smtClean="0"/>
            </a:br>
            <a:r>
              <a:rPr lang="de-DE" dirty="0" err="1" smtClean="0"/>
              <a:t>Disparities</a:t>
            </a:r>
            <a:r>
              <a:rPr lang="de-DE" dirty="0" smtClean="0"/>
              <a:t> </a:t>
            </a:r>
            <a:br>
              <a:rPr lang="de-DE" dirty="0" smtClean="0"/>
            </a:br>
            <a:r>
              <a:rPr lang="de-DE" dirty="0" smtClean="0"/>
              <a:t>in Germany</a:t>
            </a:r>
            <a:endParaRPr lang="de-DE" dirty="0"/>
          </a:p>
        </p:txBody>
      </p:sp>
      <p:sp>
        <p:nvSpPr>
          <p:cNvPr id="3" name="Inhaltsplatzhalter 2"/>
          <p:cNvSpPr>
            <a:spLocks noGrp="1"/>
          </p:cNvSpPr>
          <p:nvPr>
            <p:ph idx="1"/>
          </p:nvPr>
        </p:nvSpPr>
        <p:spPr>
          <a:xfrm>
            <a:off x="682625" y="4293096"/>
            <a:ext cx="7478713" cy="1879104"/>
          </a:xfrm>
        </p:spPr>
        <p:txBody>
          <a:bodyPr/>
          <a:lstStyle/>
          <a:p>
            <a:r>
              <a:rPr lang="de-DE" dirty="0" smtClean="0"/>
              <a:t>Source: Zeit-Magazin, </a:t>
            </a:r>
            <a:br>
              <a:rPr lang="de-DE" dirty="0" smtClean="0"/>
            </a:br>
            <a:r>
              <a:rPr lang="de-DE" dirty="0" smtClean="0"/>
              <a:t>Juni 2019 / DENIC</a:t>
            </a:r>
            <a:endParaRPr lang="de-DE" dirty="0"/>
          </a:p>
        </p:txBody>
      </p:sp>
      <p:sp>
        <p:nvSpPr>
          <p:cNvPr id="4" name="Datumsplatzhalter 3"/>
          <p:cNvSpPr>
            <a:spLocks noGrp="1"/>
          </p:cNvSpPr>
          <p:nvPr>
            <p:ph type="dt" sz="half" idx="10"/>
          </p:nvPr>
        </p:nvSpPr>
        <p:spPr/>
        <p:txBody>
          <a:bodyPr/>
          <a:lstStyle/>
          <a:p>
            <a:pPr>
              <a:defRPr/>
            </a:pPr>
            <a:r>
              <a:rPr lang="en-US" altLang="en-US" smtClean="0"/>
              <a:t>Prof. </a:t>
            </a:r>
            <a:r>
              <a:rPr lang="de-DE" altLang="en-US" smtClean="0"/>
              <a:t>Dr.-Ing. </a:t>
            </a:r>
            <a:r>
              <a:rPr lang="en-US" altLang="en-US" smtClean="0"/>
              <a:t>Franz-Josef Behr</a:t>
            </a:r>
          </a:p>
          <a:p>
            <a:pPr>
              <a:defRPr/>
            </a:pPr>
            <a:endParaRPr lang="de-DE"/>
          </a:p>
        </p:txBody>
      </p:sp>
      <p:sp>
        <p:nvSpPr>
          <p:cNvPr id="5" name="Foliennummernplatzhalter 4"/>
          <p:cNvSpPr>
            <a:spLocks noGrp="1"/>
          </p:cNvSpPr>
          <p:nvPr>
            <p:ph type="sldNum" sz="quarter" idx="4294967295"/>
          </p:nvPr>
        </p:nvSpPr>
        <p:spPr>
          <a:xfrm>
            <a:off x="6769100" y="6381750"/>
            <a:ext cx="1905000" cy="323850"/>
          </a:xfrm>
          <a:prstGeom prst="rect">
            <a:avLst/>
          </a:prstGeom>
        </p:spPr>
        <p:txBody>
          <a:bodyPr/>
          <a:lstStyle/>
          <a:p>
            <a:pPr>
              <a:defRPr/>
            </a:pPr>
            <a:fld id="{B9B0A1F0-526D-401B-8FDC-1A0EE6EA2A34}" type="slidenum">
              <a:rPr lang="de-DE" smtClean="0"/>
              <a:pPr>
                <a:defRPr/>
              </a:pPr>
              <a:t>11</a:t>
            </a:fld>
            <a:endParaRPr lang="de-DE"/>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5168" y="475245"/>
            <a:ext cx="5301248" cy="5965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87718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pic>
        <p:nvPicPr>
          <p:cNvPr id="6" name="Inhaltsplatzhalt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27584" y="986555"/>
            <a:ext cx="7147969" cy="5045625"/>
          </a:xfrm>
        </p:spPr>
      </p:pic>
      <p:sp>
        <p:nvSpPr>
          <p:cNvPr id="4" name="Datumsplatzhalter 3"/>
          <p:cNvSpPr>
            <a:spLocks noGrp="1"/>
          </p:cNvSpPr>
          <p:nvPr>
            <p:ph type="dt" sz="half" idx="10"/>
          </p:nvPr>
        </p:nvSpPr>
        <p:spPr/>
        <p:txBody>
          <a:bodyPr/>
          <a:lstStyle/>
          <a:p>
            <a:pPr>
              <a:defRPr/>
            </a:pPr>
            <a:fld id="{35C3D80A-8D45-48C8-8B4C-A8619097EDB8}" type="datetime1">
              <a:rPr lang="en-US" altLang="de-DE" smtClean="0"/>
              <a:pPr>
                <a:defRPr/>
              </a:pPr>
              <a:t>4/27/2025</a:t>
            </a:fld>
            <a:endParaRPr lang="en-US" altLang="en-US">
              <a:solidFill>
                <a:schemeClr val="tx1"/>
              </a:solidFill>
            </a:endParaRPr>
          </a:p>
        </p:txBody>
      </p:sp>
      <p:sp>
        <p:nvSpPr>
          <p:cNvPr id="5" name="Foliennummernplatzhalter 4"/>
          <p:cNvSpPr>
            <a:spLocks noGrp="1"/>
          </p:cNvSpPr>
          <p:nvPr>
            <p:ph type="sldNum" sz="quarter" idx="11"/>
          </p:nvPr>
        </p:nvSpPr>
        <p:spPr/>
        <p:txBody>
          <a:bodyPr/>
          <a:lstStyle/>
          <a:p>
            <a:pPr>
              <a:defRPr/>
            </a:pPr>
            <a:fld id="{AF43EC7C-5CBE-4F17-940B-A754E06F486A}" type="slidenum">
              <a:rPr lang="en-US" altLang="en-US" smtClean="0"/>
              <a:pPr>
                <a:defRPr/>
              </a:pPr>
              <a:t>12</a:t>
            </a:fld>
            <a:endParaRPr lang="en-US" altLang="en-US" sz="1400">
              <a:solidFill>
                <a:schemeClr val="tx1"/>
              </a:solidFill>
              <a:latin typeface="Times" pitchFamily="18" charset="0"/>
            </a:endParaRPr>
          </a:p>
        </p:txBody>
      </p:sp>
      <p:sp>
        <p:nvSpPr>
          <p:cNvPr id="7" name="Rechteck 6"/>
          <p:cNvSpPr/>
          <p:nvPr/>
        </p:nvSpPr>
        <p:spPr>
          <a:xfrm>
            <a:off x="3635896" y="6062990"/>
            <a:ext cx="4572000" cy="523220"/>
          </a:xfrm>
          <a:prstGeom prst="rect">
            <a:avLst/>
          </a:prstGeom>
        </p:spPr>
        <p:txBody>
          <a:bodyPr>
            <a:spAutoFit/>
          </a:bodyPr>
          <a:lstStyle/>
          <a:p>
            <a:r>
              <a:rPr lang="de-DE" sz="1400" b="0" dirty="0">
                <a:latin typeface="+mn-lt"/>
                <a:hlinkClick r:id="rId3"/>
              </a:rPr>
              <a:t>https://</a:t>
            </a:r>
            <a:r>
              <a:rPr lang="de-DE" sz="1400" b="0" dirty="0" smtClean="0">
                <a:latin typeface="+mn-lt"/>
                <a:hlinkClick r:id="rId3"/>
              </a:rPr>
              <a:t>ourworldindata.org/grapher/landline-internet-subscriptions?time=latest</a:t>
            </a:r>
            <a:r>
              <a:rPr lang="de-DE" sz="1400" b="0" dirty="0" smtClean="0">
                <a:latin typeface="+mn-lt"/>
              </a:rPr>
              <a:t> [2024-10-15]</a:t>
            </a:r>
            <a:endParaRPr lang="de-DE" sz="1400" b="0" dirty="0">
              <a:latin typeface="+mn-lt"/>
            </a:endParaRPr>
          </a:p>
        </p:txBody>
      </p:sp>
    </p:spTree>
    <p:extLst>
      <p:ext uri="{BB962C8B-B14F-4D97-AF65-F5344CB8AC3E}">
        <p14:creationId xmlns:p14="http://schemas.microsoft.com/office/powerpoint/2010/main" val="9117678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nhaltsplatzhalt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76647" y="1501774"/>
            <a:ext cx="6832335" cy="4822825"/>
          </a:xfrm>
        </p:spPr>
      </p:pic>
      <p:sp>
        <p:nvSpPr>
          <p:cNvPr id="4" name="Datumsplatzhalter 3"/>
          <p:cNvSpPr>
            <a:spLocks noGrp="1"/>
          </p:cNvSpPr>
          <p:nvPr>
            <p:ph type="dt" sz="half" idx="10"/>
          </p:nvPr>
        </p:nvSpPr>
        <p:spPr/>
        <p:txBody>
          <a:bodyPr/>
          <a:lstStyle/>
          <a:p>
            <a:pPr>
              <a:defRPr/>
            </a:pPr>
            <a:fld id="{35C3D80A-8D45-48C8-8B4C-A8619097EDB8}" type="datetime1">
              <a:rPr lang="en-US" altLang="de-DE" smtClean="0"/>
              <a:pPr>
                <a:defRPr/>
              </a:pPr>
              <a:t>4/27/2025</a:t>
            </a:fld>
            <a:endParaRPr lang="en-US" altLang="en-US">
              <a:solidFill>
                <a:schemeClr val="tx1"/>
              </a:solidFill>
            </a:endParaRPr>
          </a:p>
        </p:txBody>
      </p:sp>
      <p:sp>
        <p:nvSpPr>
          <p:cNvPr id="5" name="Foliennummernplatzhalter 4"/>
          <p:cNvSpPr>
            <a:spLocks noGrp="1"/>
          </p:cNvSpPr>
          <p:nvPr>
            <p:ph type="sldNum" sz="quarter" idx="11"/>
          </p:nvPr>
        </p:nvSpPr>
        <p:spPr/>
        <p:txBody>
          <a:bodyPr/>
          <a:lstStyle/>
          <a:p>
            <a:pPr>
              <a:defRPr/>
            </a:pPr>
            <a:fld id="{AF43EC7C-5CBE-4F17-940B-A754E06F486A}" type="slidenum">
              <a:rPr lang="en-US" altLang="en-US" smtClean="0"/>
              <a:pPr>
                <a:defRPr/>
              </a:pPr>
              <a:t>13</a:t>
            </a:fld>
            <a:endParaRPr lang="en-US" altLang="en-US" sz="1400">
              <a:solidFill>
                <a:schemeClr val="tx1"/>
              </a:solidFill>
              <a:latin typeface="Times" pitchFamily="18" charset="0"/>
            </a:endParaRPr>
          </a:p>
        </p:txBody>
      </p:sp>
      <p:sp>
        <p:nvSpPr>
          <p:cNvPr id="7" name="Rechteck 6"/>
          <p:cNvSpPr/>
          <p:nvPr/>
        </p:nvSpPr>
        <p:spPr>
          <a:xfrm>
            <a:off x="3851920" y="6334780"/>
            <a:ext cx="4572000" cy="523220"/>
          </a:xfrm>
          <a:prstGeom prst="rect">
            <a:avLst/>
          </a:prstGeom>
        </p:spPr>
        <p:txBody>
          <a:bodyPr>
            <a:spAutoFit/>
          </a:bodyPr>
          <a:lstStyle/>
          <a:p>
            <a:r>
              <a:rPr lang="de-DE" sz="1400" b="0" dirty="0">
                <a:latin typeface="+mn-lt"/>
                <a:hlinkClick r:id="rId3"/>
              </a:rPr>
              <a:t>https://</a:t>
            </a:r>
            <a:r>
              <a:rPr lang="de-DE" sz="1400" b="0" dirty="0" smtClean="0">
                <a:latin typeface="+mn-lt"/>
                <a:hlinkClick r:id="rId3"/>
              </a:rPr>
              <a:t>ourworldindata.org/grapher/landline-internet-subscriptions?time=latest</a:t>
            </a:r>
            <a:r>
              <a:rPr lang="de-DE" sz="1400" b="0" dirty="0" smtClean="0">
                <a:latin typeface="+mn-lt"/>
              </a:rPr>
              <a:t> [2024-10-15]</a:t>
            </a:r>
            <a:endParaRPr lang="de-DE" sz="1400" b="0" dirty="0">
              <a:latin typeface="+mn-lt"/>
            </a:endParaRPr>
          </a:p>
        </p:txBody>
      </p:sp>
      <p:sp>
        <p:nvSpPr>
          <p:cNvPr id="3" name="Rectangle 1"/>
          <p:cNvSpPr>
            <a:spLocks noChangeArrowheads="1"/>
          </p:cNvSpPr>
          <p:nvPr/>
        </p:nvSpPr>
        <p:spPr bwMode="auto">
          <a:xfrm>
            <a:off x="657859" y="332656"/>
            <a:ext cx="5403787"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de-DE" altLang="de-DE" sz="1800" b="0" i="0" u="none" strike="noStrike" cap="none" normalizeH="0" baseline="0" dirty="0" smtClean="0">
                <a:ln>
                  <a:noFill/>
                </a:ln>
                <a:solidFill>
                  <a:schemeClr val="tx1"/>
                </a:solidFill>
                <a:effectLst/>
                <a:latin typeface="+mn-lt"/>
              </a:rPr>
              <a:t>7.21 </a:t>
            </a:r>
            <a:r>
              <a:rPr kumimoji="0" lang="de-DE" altLang="de-DE" sz="1800" b="0" i="0" u="none" strike="noStrike" cap="none" normalizeH="0" baseline="0" dirty="0" err="1" smtClean="0">
                <a:ln>
                  <a:noFill/>
                </a:ln>
                <a:solidFill>
                  <a:schemeClr val="tx1"/>
                </a:solidFill>
                <a:effectLst/>
                <a:latin typeface="+mn-lt"/>
              </a:rPr>
              <a:t>billion</a:t>
            </a:r>
            <a:r>
              <a:rPr kumimoji="0" lang="de-DE" altLang="de-DE" sz="1800" b="0" i="0" u="none" strike="noStrike" cap="none" normalizeH="0" baseline="0" dirty="0" smtClean="0">
                <a:ln>
                  <a:noFill/>
                </a:ln>
                <a:solidFill>
                  <a:schemeClr val="tx1"/>
                </a:solidFill>
                <a:effectLst/>
                <a:latin typeface="+mn-lt"/>
              </a:rPr>
              <a:t> </a:t>
            </a:r>
            <a:r>
              <a:rPr kumimoji="0" lang="de-DE" altLang="de-DE" sz="1800" b="0" i="0" u="none" strike="noStrike" cap="none" normalizeH="0" baseline="0" dirty="0" err="1" smtClean="0">
                <a:ln>
                  <a:noFill/>
                </a:ln>
                <a:solidFill>
                  <a:schemeClr val="tx1"/>
                </a:solidFill>
                <a:effectLst/>
                <a:latin typeface="+mn-lt"/>
              </a:rPr>
              <a:t>people</a:t>
            </a:r>
            <a:r>
              <a:rPr kumimoji="0" lang="de-DE" altLang="de-DE" sz="1800" b="0" i="0" u="none" strike="noStrike" cap="none" normalizeH="0" baseline="0" dirty="0" smtClean="0">
                <a:ln>
                  <a:noFill/>
                </a:ln>
                <a:solidFill>
                  <a:schemeClr val="tx1"/>
                </a:solidFill>
                <a:effectLst/>
                <a:latin typeface="+mn-lt"/>
              </a:rPr>
              <a:t> </a:t>
            </a:r>
            <a:r>
              <a:rPr kumimoji="0" lang="de-DE" altLang="de-DE" sz="1800" b="0" i="0" u="none" strike="noStrike" cap="none" normalizeH="0" baseline="0" dirty="0" err="1" smtClean="0">
                <a:ln>
                  <a:noFill/>
                </a:ln>
                <a:solidFill>
                  <a:schemeClr val="tx1"/>
                </a:solidFill>
                <a:effectLst/>
                <a:latin typeface="+mn-lt"/>
              </a:rPr>
              <a:t>worldwide</a:t>
            </a:r>
            <a:r>
              <a:rPr kumimoji="0" lang="de-DE" altLang="de-DE" sz="1800" b="0" i="0" u="none" strike="noStrike" cap="none" normalizeH="0" baseline="0" dirty="0" smtClean="0">
                <a:ln>
                  <a:noFill/>
                </a:ln>
                <a:solidFill>
                  <a:schemeClr val="tx1"/>
                </a:solidFill>
                <a:effectLst/>
                <a:latin typeface="+mn-lt"/>
              </a:rPr>
              <a:t> </a:t>
            </a:r>
            <a:r>
              <a:rPr kumimoji="0" lang="de-DE" altLang="de-DE" sz="1800" b="0" i="0" u="none" strike="noStrike" cap="none" normalizeH="0" baseline="0" dirty="0" err="1" smtClean="0">
                <a:ln>
                  <a:noFill/>
                </a:ln>
                <a:solidFill>
                  <a:schemeClr val="tx1"/>
                </a:solidFill>
                <a:effectLst/>
                <a:latin typeface="+mn-lt"/>
              </a:rPr>
              <a:t>use</a:t>
            </a:r>
            <a:r>
              <a:rPr kumimoji="0" lang="de-DE" altLang="de-DE" sz="1800" b="0" i="0" u="none" strike="noStrike" cap="none" normalizeH="0" baseline="0" dirty="0" smtClean="0">
                <a:ln>
                  <a:noFill/>
                </a:ln>
                <a:solidFill>
                  <a:schemeClr val="tx1"/>
                </a:solidFill>
                <a:effectLst/>
                <a:latin typeface="+mn-lt"/>
              </a:rPr>
              <a:t> Smartphones (2024)</a:t>
            </a:r>
          </a:p>
          <a:p>
            <a:pPr marL="0" marR="0" lvl="0" indent="0" algn="l" defTabSz="914400" rtl="0" eaLnBrk="0" fontAlgn="base" latinLnBrk="0" hangingPunct="0">
              <a:lnSpc>
                <a:spcPct val="100000"/>
              </a:lnSpc>
              <a:spcBef>
                <a:spcPct val="0"/>
              </a:spcBef>
              <a:spcAft>
                <a:spcPct val="0"/>
              </a:spcAft>
              <a:buClrTx/>
              <a:buSzTx/>
              <a:tabLst/>
            </a:pPr>
            <a:r>
              <a:rPr kumimoji="0" lang="de-DE" altLang="de-DE" sz="1800" b="0" i="0" u="none" strike="noStrike" cap="none" normalizeH="0" baseline="0" dirty="0" smtClean="0">
                <a:ln>
                  <a:noFill/>
                </a:ln>
                <a:solidFill>
                  <a:schemeClr val="tx1"/>
                </a:solidFill>
                <a:effectLst/>
                <a:latin typeface="+mn-lt"/>
              </a:rPr>
              <a:t>97% of </a:t>
            </a:r>
            <a:r>
              <a:rPr kumimoji="0" lang="de-DE" altLang="de-DE" sz="1800" b="0" i="0" u="none" strike="noStrike" cap="none" normalizeH="0" baseline="0" dirty="0" err="1" smtClean="0">
                <a:ln>
                  <a:noFill/>
                </a:ln>
                <a:solidFill>
                  <a:schemeClr val="tx1"/>
                </a:solidFill>
                <a:effectLst/>
                <a:latin typeface="+mn-lt"/>
              </a:rPr>
              <a:t>users</a:t>
            </a:r>
            <a:r>
              <a:rPr kumimoji="0" lang="de-DE" altLang="de-DE" sz="1800" b="0" i="0" u="none" strike="noStrike" cap="none" normalizeH="0" baseline="0" dirty="0" smtClean="0">
                <a:ln>
                  <a:noFill/>
                </a:ln>
                <a:solidFill>
                  <a:schemeClr val="tx1"/>
                </a:solidFill>
                <a:effectLst/>
                <a:latin typeface="+mn-lt"/>
              </a:rPr>
              <a:t> </a:t>
            </a:r>
            <a:r>
              <a:rPr kumimoji="0" lang="de-DE" altLang="de-DE" sz="1800" b="0" i="0" u="none" strike="noStrike" cap="none" normalizeH="0" baseline="0" dirty="0" err="1" smtClean="0">
                <a:ln>
                  <a:noFill/>
                </a:ln>
                <a:solidFill>
                  <a:schemeClr val="tx1"/>
                </a:solidFill>
                <a:effectLst/>
                <a:latin typeface="+mn-lt"/>
              </a:rPr>
              <a:t>between</a:t>
            </a:r>
            <a:r>
              <a:rPr kumimoji="0" lang="de-DE" altLang="de-DE" sz="1800" b="0" i="0" u="none" strike="noStrike" cap="none" normalizeH="0" baseline="0" dirty="0" smtClean="0">
                <a:ln>
                  <a:noFill/>
                </a:ln>
                <a:solidFill>
                  <a:schemeClr val="tx1"/>
                </a:solidFill>
                <a:effectLst/>
                <a:latin typeface="+mn-lt"/>
              </a:rPr>
              <a:t> 18 </a:t>
            </a:r>
            <a:r>
              <a:rPr kumimoji="0" lang="de-DE" altLang="de-DE" sz="1800" b="0" i="0" u="none" strike="noStrike" cap="none" normalizeH="0" baseline="0" dirty="0" err="1" smtClean="0">
                <a:ln>
                  <a:noFill/>
                </a:ln>
                <a:solidFill>
                  <a:schemeClr val="tx1"/>
                </a:solidFill>
                <a:effectLst/>
                <a:latin typeface="+mn-lt"/>
              </a:rPr>
              <a:t>to</a:t>
            </a:r>
            <a:r>
              <a:rPr kumimoji="0" lang="de-DE" altLang="de-DE" sz="1800" b="0" i="0" u="none" strike="noStrike" cap="none" normalizeH="0" baseline="0" dirty="0" smtClean="0">
                <a:ln>
                  <a:noFill/>
                </a:ln>
                <a:solidFill>
                  <a:schemeClr val="tx1"/>
                </a:solidFill>
                <a:effectLst/>
                <a:latin typeface="+mn-lt"/>
              </a:rPr>
              <a:t> 49 </a:t>
            </a:r>
            <a:r>
              <a:rPr kumimoji="0" lang="de-DE" altLang="de-DE" sz="1800" b="0" i="0" u="none" strike="noStrike" cap="none" normalizeH="0" baseline="0" dirty="0" err="1" smtClean="0">
                <a:ln>
                  <a:noFill/>
                </a:ln>
                <a:solidFill>
                  <a:schemeClr val="tx1"/>
                </a:solidFill>
                <a:effectLst/>
                <a:latin typeface="+mn-lt"/>
              </a:rPr>
              <a:t>years</a:t>
            </a:r>
            <a:r>
              <a:rPr kumimoji="0" lang="de-DE" altLang="de-DE" sz="1800" b="0" i="0" u="none" strike="noStrike" cap="none" normalizeH="0" baseline="0" dirty="0" smtClean="0">
                <a:ln>
                  <a:noFill/>
                </a:ln>
                <a:solidFill>
                  <a:schemeClr val="tx1"/>
                </a:solidFill>
                <a:effectLst/>
                <a:latin typeface="+mn-lt"/>
              </a:rPr>
              <a:t> </a:t>
            </a:r>
            <a:r>
              <a:rPr kumimoji="0" lang="de-DE" altLang="de-DE" sz="1800" b="0" i="0" u="none" strike="noStrike" cap="none" normalizeH="0" baseline="0" dirty="0" err="1" smtClean="0">
                <a:ln>
                  <a:noFill/>
                </a:ln>
                <a:solidFill>
                  <a:schemeClr val="tx1"/>
                </a:solidFill>
                <a:effectLst/>
                <a:latin typeface="+mn-lt"/>
              </a:rPr>
              <a:t>use</a:t>
            </a:r>
            <a:r>
              <a:rPr kumimoji="0" lang="de-DE" altLang="de-DE" sz="1800" b="0" i="0" u="none" strike="noStrike" cap="none" normalizeH="0" baseline="0" dirty="0" smtClean="0">
                <a:ln>
                  <a:noFill/>
                </a:ln>
                <a:solidFill>
                  <a:schemeClr val="tx1"/>
                </a:solidFill>
                <a:effectLst/>
                <a:latin typeface="+mn-lt"/>
              </a:rPr>
              <a:t> </a:t>
            </a:r>
            <a:r>
              <a:rPr kumimoji="0" lang="de-DE" altLang="de-DE" sz="1800" b="0" i="0" u="none" strike="noStrike" cap="none" normalizeH="0" baseline="0" dirty="0" err="1" smtClean="0">
                <a:ln>
                  <a:noFill/>
                </a:ln>
                <a:solidFill>
                  <a:schemeClr val="tx1"/>
                </a:solidFill>
                <a:effectLst/>
                <a:latin typeface="+mn-lt"/>
              </a:rPr>
              <a:t>smartphones</a:t>
            </a:r>
            <a:r>
              <a:rPr kumimoji="0" lang="de-DE" altLang="de-DE" sz="1800" b="0" i="0" u="none" strike="noStrike" cap="none" normalizeH="0" baseline="0" dirty="0" smtClean="0">
                <a:ln>
                  <a:noFill/>
                </a:ln>
                <a:solidFill>
                  <a:schemeClr val="tx1"/>
                </a:solidFill>
                <a:effectLst/>
                <a:latin typeface="+mn-lt"/>
              </a:rPr>
              <a:t>. </a:t>
            </a:r>
          </a:p>
          <a:p>
            <a:pPr lvl="0">
              <a:spcBef>
                <a:spcPct val="0"/>
              </a:spcBef>
            </a:pPr>
            <a:r>
              <a:rPr lang="de-DE" altLang="de-DE" sz="1400" b="0" dirty="0">
                <a:latin typeface="+mn-lt"/>
              </a:rPr>
              <a:t>https://www.demandsage.com/smartphone-usage-statistics</a:t>
            </a:r>
            <a:r>
              <a:rPr lang="de-DE" altLang="de-DE" sz="1800" b="0" dirty="0">
                <a:latin typeface="+mn-lt"/>
              </a:rPr>
              <a:t>/</a:t>
            </a:r>
            <a:endParaRPr kumimoji="0" lang="de-DE" altLang="de-DE" sz="1800" b="0" i="0" u="none" strike="noStrike" cap="none" normalizeH="0" baseline="0" dirty="0" smtClean="0">
              <a:ln>
                <a:noFill/>
              </a:ln>
              <a:solidFill>
                <a:schemeClr val="tx1"/>
              </a:solidFill>
              <a:effectLst/>
              <a:latin typeface="+mn-lt"/>
            </a:endParaRPr>
          </a:p>
        </p:txBody>
      </p:sp>
    </p:spTree>
    <p:extLst>
      <p:ext uri="{BB962C8B-B14F-4D97-AF65-F5344CB8AC3E}">
        <p14:creationId xmlns:p14="http://schemas.microsoft.com/office/powerpoint/2010/main" val="15616902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The web </a:t>
            </a:r>
            <a:r>
              <a:rPr lang="de-DE" dirty="0" err="1"/>
              <a:t>and</a:t>
            </a:r>
            <a:r>
              <a:rPr lang="de-DE" dirty="0"/>
              <a:t> </a:t>
            </a:r>
            <a:r>
              <a:rPr lang="de-DE" dirty="0" err="1"/>
              <a:t>Enlightenment</a:t>
            </a:r>
            <a:endParaRPr lang="de-DE" dirty="0"/>
          </a:p>
        </p:txBody>
      </p:sp>
      <p:pic>
        <p:nvPicPr>
          <p:cNvPr id="8" name="Inhaltsplatzhalter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52803" y="1646558"/>
            <a:ext cx="2481537" cy="3366618"/>
          </a:xfrm>
          <a:effectLst>
            <a:outerShdw blurRad="50800" dist="38100" dir="2700000" algn="tl" rotWithShape="0">
              <a:prstClr val="black">
                <a:alpha val="40000"/>
              </a:prstClr>
            </a:outerShdw>
          </a:effectLst>
        </p:spPr>
      </p:pic>
      <p:sp>
        <p:nvSpPr>
          <p:cNvPr id="4" name="Datumsplatzhalter 3"/>
          <p:cNvSpPr>
            <a:spLocks noGrp="1"/>
          </p:cNvSpPr>
          <p:nvPr>
            <p:ph type="dt" sz="half" idx="10"/>
          </p:nvPr>
        </p:nvSpPr>
        <p:spPr/>
        <p:txBody>
          <a:bodyPr/>
          <a:lstStyle/>
          <a:p>
            <a:pPr>
              <a:defRPr/>
            </a:pPr>
            <a:fld id="{35C3D80A-8D45-48C8-8B4C-A8619097EDB8}" type="datetime1">
              <a:rPr lang="en-US" altLang="de-DE" smtClean="0"/>
              <a:pPr>
                <a:defRPr/>
              </a:pPr>
              <a:t>4/27/2025</a:t>
            </a:fld>
            <a:endParaRPr lang="en-US" altLang="en-US">
              <a:solidFill>
                <a:schemeClr val="tx1"/>
              </a:solidFill>
            </a:endParaRPr>
          </a:p>
        </p:txBody>
      </p:sp>
      <p:sp>
        <p:nvSpPr>
          <p:cNvPr id="5" name="Foliennummernplatzhalter 4"/>
          <p:cNvSpPr>
            <a:spLocks noGrp="1"/>
          </p:cNvSpPr>
          <p:nvPr>
            <p:ph type="sldNum" sz="quarter" idx="11"/>
          </p:nvPr>
        </p:nvSpPr>
        <p:spPr/>
        <p:txBody>
          <a:bodyPr/>
          <a:lstStyle/>
          <a:p>
            <a:pPr>
              <a:defRPr/>
            </a:pPr>
            <a:fld id="{AF43EC7C-5CBE-4F17-940B-A754E06F486A}" type="slidenum">
              <a:rPr lang="en-US" altLang="en-US" smtClean="0"/>
              <a:pPr>
                <a:defRPr/>
              </a:pPr>
              <a:t>14</a:t>
            </a:fld>
            <a:endParaRPr lang="en-US" altLang="en-US" sz="1400">
              <a:solidFill>
                <a:schemeClr val="tx1"/>
              </a:solidFill>
              <a:latin typeface="Times" pitchFamily="18" charset="0"/>
            </a:endParaRPr>
          </a:p>
        </p:txBody>
      </p:sp>
      <p:sp>
        <p:nvSpPr>
          <p:cNvPr id="7" name="Rechteck 6"/>
          <p:cNvSpPr/>
          <p:nvPr/>
        </p:nvSpPr>
        <p:spPr>
          <a:xfrm>
            <a:off x="4427984" y="1772816"/>
            <a:ext cx="2880320" cy="2862322"/>
          </a:xfrm>
          <a:prstGeom prst="rect">
            <a:avLst/>
          </a:prstGeom>
        </p:spPr>
        <p:txBody>
          <a:bodyPr wrap="square">
            <a:spAutoFit/>
          </a:bodyPr>
          <a:lstStyle/>
          <a:p>
            <a:r>
              <a:rPr lang="en-US" b="0" i="1" dirty="0" smtClean="0">
                <a:latin typeface="+mn-lt"/>
              </a:rPr>
              <a:t>“Enlightenment is the departure of the human being from its self-incurred </a:t>
            </a:r>
            <a:r>
              <a:rPr lang="en-US" b="0" i="1" dirty="0">
                <a:latin typeface="+mn-lt"/>
              </a:rPr>
              <a:t>minority/ Immaturity. </a:t>
            </a:r>
            <a:r>
              <a:rPr lang="en-US" b="0" i="1" dirty="0" smtClean="0">
                <a:latin typeface="+mn-lt"/>
              </a:rPr>
              <a:t>Minority is the inability to make use of one's understanding without direction of another. “</a:t>
            </a:r>
            <a:endParaRPr lang="de-DE" b="0" i="1" dirty="0">
              <a:latin typeface="+mn-lt"/>
            </a:endParaRPr>
          </a:p>
        </p:txBody>
      </p:sp>
      <p:sp>
        <p:nvSpPr>
          <p:cNvPr id="10" name="Rechteck 9"/>
          <p:cNvSpPr/>
          <p:nvPr/>
        </p:nvSpPr>
        <p:spPr>
          <a:xfrm>
            <a:off x="755576" y="5368646"/>
            <a:ext cx="2304256" cy="938719"/>
          </a:xfrm>
          <a:prstGeom prst="rect">
            <a:avLst/>
          </a:prstGeom>
        </p:spPr>
        <p:txBody>
          <a:bodyPr wrap="square">
            <a:spAutoFit/>
          </a:bodyPr>
          <a:lstStyle/>
          <a:p>
            <a:r>
              <a:rPr lang="en-US" sz="1100" b="0" dirty="0" smtClean="0">
                <a:latin typeface="+mn-lt"/>
              </a:rPr>
              <a:t>Source: “What </a:t>
            </a:r>
            <a:r>
              <a:rPr lang="en-US" sz="1100" b="0" dirty="0">
                <a:latin typeface="+mn-lt"/>
              </a:rPr>
              <a:t>Is Enlightenment?", is a 1784 essay by the philosopher Immanuel Kant</a:t>
            </a:r>
            <a:r>
              <a:rPr lang="en-US" sz="1100" b="0" dirty="0" smtClean="0">
                <a:latin typeface="+mn-lt"/>
              </a:rPr>
              <a:t>.</a:t>
            </a:r>
            <a:r>
              <a:rPr lang="de-DE" sz="1100" b="0" dirty="0" smtClean="0">
                <a:latin typeface="+mn-lt"/>
              </a:rPr>
              <a:t>, </a:t>
            </a:r>
            <a:r>
              <a:rPr lang="de-DE" sz="1100" b="0" dirty="0" err="1" smtClean="0">
                <a:latin typeface="+mn-lt"/>
              </a:rPr>
              <a:t>see</a:t>
            </a:r>
            <a:r>
              <a:rPr lang="de-DE" sz="1100" b="0" dirty="0">
                <a:latin typeface="+mn-lt"/>
              </a:rPr>
              <a:t> https://en.wikipedia.org/wiki/What_Is_Enlightenment%3F</a:t>
            </a:r>
          </a:p>
        </p:txBody>
      </p:sp>
      <p:sp>
        <p:nvSpPr>
          <p:cNvPr id="11" name="Rechteck 10"/>
          <p:cNvSpPr/>
          <p:nvPr/>
        </p:nvSpPr>
        <p:spPr>
          <a:xfrm>
            <a:off x="3540328" y="5013176"/>
            <a:ext cx="4572000" cy="923330"/>
          </a:xfrm>
          <a:prstGeom prst="rect">
            <a:avLst/>
          </a:prstGeom>
        </p:spPr>
        <p:txBody>
          <a:bodyPr>
            <a:spAutoFit/>
          </a:bodyPr>
          <a:lstStyle/>
          <a:p>
            <a:r>
              <a:rPr lang="en-US" sz="1800" b="0" dirty="0" smtClean="0">
                <a:latin typeface="+mn-lt"/>
              </a:rPr>
              <a:t>The Enlightenment promotes and requires individual </a:t>
            </a:r>
            <a:r>
              <a:rPr lang="en-US" sz="1800" b="0" dirty="0">
                <a:latin typeface="+mn-lt"/>
              </a:rPr>
              <a:t>liberty, representative government, the rule of law, and religious </a:t>
            </a:r>
            <a:r>
              <a:rPr lang="en-US" sz="1800" b="0" dirty="0" smtClean="0">
                <a:latin typeface="+mn-lt"/>
              </a:rPr>
              <a:t>freedom.</a:t>
            </a:r>
            <a:endParaRPr lang="de-DE" sz="1800" b="0" dirty="0">
              <a:latin typeface="+mn-lt"/>
            </a:endParaRPr>
          </a:p>
        </p:txBody>
      </p:sp>
      <p:sp>
        <p:nvSpPr>
          <p:cNvPr id="13" name="Rechteck 12"/>
          <p:cNvSpPr/>
          <p:nvPr/>
        </p:nvSpPr>
        <p:spPr>
          <a:xfrm>
            <a:off x="3701972" y="6154678"/>
            <a:ext cx="3977371" cy="400110"/>
          </a:xfrm>
          <a:prstGeom prst="rect">
            <a:avLst/>
          </a:prstGeom>
        </p:spPr>
        <p:txBody>
          <a:bodyPr wrap="none">
            <a:spAutoFit/>
          </a:bodyPr>
          <a:lstStyle/>
          <a:p>
            <a:r>
              <a:rPr lang="de-DE" dirty="0" err="1"/>
              <a:t>sapere</a:t>
            </a:r>
            <a:r>
              <a:rPr lang="de-DE" dirty="0"/>
              <a:t> </a:t>
            </a:r>
            <a:r>
              <a:rPr lang="de-DE" dirty="0" err="1"/>
              <a:t>aude</a:t>
            </a:r>
            <a:r>
              <a:rPr lang="de-DE" dirty="0"/>
              <a:t> ('</a:t>
            </a:r>
            <a:r>
              <a:rPr lang="de-DE" dirty="0" err="1"/>
              <a:t>dare</a:t>
            </a:r>
            <a:r>
              <a:rPr lang="de-DE" dirty="0"/>
              <a:t> </a:t>
            </a:r>
            <a:r>
              <a:rPr lang="de-DE" dirty="0" err="1"/>
              <a:t>to</a:t>
            </a:r>
            <a:r>
              <a:rPr lang="de-DE" dirty="0"/>
              <a:t> </a:t>
            </a:r>
            <a:r>
              <a:rPr lang="de-DE" dirty="0" err="1"/>
              <a:t>know</a:t>
            </a:r>
            <a:r>
              <a:rPr lang="de-DE" dirty="0"/>
              <a:t>') </a:t>
            </a:r>
          </a:p>
        </p:txBody>
      </p:sp>
    </p:spTree>
    <p:extLst>
      <p:ext uri="{BB962C8B-B14F-4D97-AF65-F5344CB8AC3E}">
        <p14:creationId xmlns:p14="http://schemas.microsoft.com/office/powerpoint/2010/main" val="4405812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8417" y="1619932"/>
            <a:ext cx="8768556" cy="4500736"/>
          </a:xfrm>
          <a:prstGeom prst="rect">
            <a:avLst/>
          </a:prstGeom>
        </p:spPr>
      </p:pic>
      <p:sp>
        <p:nvSpPr>
          <p:cNvPr id="15365" name="Foliennummernplatzhalter 4"/>
          <p:cNvSpPr>
            <a:spLocks noGrp="1"/>
          </p:cNvSpPr>
          <p:nvPr>
            <p:ph type="sldNum" sz="quarter" idx="4294967295"/>
          </p:nvPr>
        </p:nvSpPr>
        <p:spPr>
          <a:xfrm>
            <a:off x="6769100" y="6381750"/>
            <a:ext cx="1905000" cy="3238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Aft>
                <a:spcPct val="50000"/>
              </a:spcAft>
              <a:buClr>
                <a:schemeClr val="accent1"/>
              </a:buClr>
              <a:buSzPct val="70000"/>
              <a:buFont typeface="Wingdings" pitchFamily="2" charset="2"/>
              <a:buChar char="n"/>
              <a:defRPr sz="2000">
                <a:solidFill>
                  <a:schemeClr val="tx1"/>
                </a:solidFill>
                <a:latin typeface="Tahoma" pitchFamily="34" charset="0"/>
              </a:defRPr>
            </a:lvl1pPr>
            <a:lvl2pPr marL="742950" indent="-285750" eaLnBrk="0" hangingPunct="0">
              <a:lnSpc>
                <a:spcPct val="80000"/>
              </a:lnSpc>
              <a:buClr>
                <a:schemeClr val="hlink"/>
              </a:buClr>
              <a:buSzPct val="65000"/>
              <a:buFont typeface="Wingdings" pitchFamily="2" charset="2"/>
              <a:buChar char="¡"/>
              <a:defRPr sz="2000">
                <a:solidFill>
                  <a:schemeClr val="tx1"/>
                </a:solidFill>
                <a:latin typeface="Tahoma" pitchFamily="34" charset="0"/>
              </a:defRPr>
            </a:lvl2pPr>
            <a:lvl3pPr marL="1143000" indent="-228600" eaLnBrk="0" hangingPunct="0">
              <a:spcBef>
                <a:spcPct val="20000"/>
              </a:spcBef>
              <a:buClr>
                <a:schemeClr val="accent1"/>
              </a:buClr>
              <a:buSzPct val="70000"/>
              <a:buFont typeface="Wingdings" pitchFamily="2" charset="2"/>
              <a:buChar char="n"/>
              <a:defRPr sz="2000">
                <a:solidFill>
                  <a:schemeClr val="tx1"/>
                </a:solidFill>
                <a:latin typeface="Tahoma" pitchFamily="34" charset="0"/>
              </a:defRPr>
            </a:lvl3pPr>
            <a:lvl4pPr marL="1600200" indent="-228600" eaLnBrk="0" hangingPunct="0">
              <a:spcBef>
                <a:spcPct val="20000"/>
              </a:spcBef>
              <a:buClr>
                <a:schemeClr val="hlink"/>
              </a:buClr>
              <a:buSzPct val="75000"/>
              <a:buFont typeface="Wingdings" pitchFamily="2" charset="2"/>
              <a:buChar char="¡"/>
              <a:defRPr sz="2000">
                <a:solidFill>
                  <a:schemeClr val="tx1"/>
                </a:solidFill>
                <a:latin typeface="Tahoma" pitchFamily="34" charset="0"/>
              </a:defRPr>
            </a:lvl4pPr>
            <a:lvl5pPr marL="2057400" indent="-228600" eaLnBrk="0" hangingPunct="0">
              <a:spcBef>
                <a:spcPct val="20000"/>
              </a:spcBef>
              <a:buClr>
                <a:schemeClr val="accent1"/>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70000"/>
              <a:buFont typeface="Wingdings" pitchFamily="2" charset="2"/>
              <a:buChar char="n"/>
              <a:defRPr sz="2000">
                <a:solidFill>
                  <a:schemeClr val="tx1"/>
                </a:solidFill>
                <a:latin typeface="Tahoma" pitchFamily="34" charset="0"/>
              </a:defRPr>
            </a:lvl9pPr>
          </a:lstStyle>
          <a:p>
            <a:pPr eaLnBrk="1" hangingPunct="1">
              <a:spcAft>
                <a:spcPct val="0"/>
              </a:spcAft>
              <a:buClrTx/>
              <a:buSzTx/>
              <a:buFontTx/>
              <a:buNone/>
            </a:pPr>
            <a:fld id="{212CBEAA-ADCF-4017-AC7F-60CA136BA0E6}" type="slidenum">
              <a:rPr lang="de-DE" altLang="de-DE" sz="1000" smtClean="0">
                <a:latin typeface="Arial" pitchFamily="34" charset="0"/>
              </a:rPr>
              <a:pPr eaLnBrk="1" hangingPunct="1">
                <a:spcAft>
                  <a:spcPct val="0"/>
                </a:spcAft>
                <a:buClrTx/>
                <a:buSzTx/>
                <a:buFontTx/>
                <a:buNone/>
              </a:pPr>
              <a:t>15</a:t>
            </a:fld>
            <a:endParaRPr lang="de-DE" altLang="de-DE" sz="1000" smtClean="0">
              <a:latin typeface="Arial" pitchFamily="34" charset="0"/>
            </a:endParaRPr>
          </a:p>
        </p:txBody>
      </p:sp>
      <p:sp>
        <p:nvSpPr>
          <p:cNvPr id="15367" name="Rechteck 5"/>
          <p:cNvSpPr>
            <a:spLocks noChangeArrowheads="1"/>
          </p:cNvSpPr>
          <p:nvPr/>
        </p:nvSpPr>
        <p:spPr bwMode="auto">
          <a:xfrm>
            <a:off x="468313" y="6207695"/>
            <a:ext cx="84963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Aft>
                <a:spcPct val="50000"/>
              </a:spcAft>
              <a:buClr>
                <a:schemeClr val="accent1"/>
              </a:buClr>
              <a:buSzPct val="70000"/>
              <a:buFont typeface="Wingdings" pitchFamily="2" charset="2"/>
              <a:buChar char="n"/>
              <a:defRPr sz="2000">
                <a:solidFill>
                  <a:schemeClr val="tx1"/>
                </a:solidFill>
                <a:latin typeface="Tahoma" pitchFamily="34" charset="0"/>
              </a:defRPr>
            </a:lvl1pPr>
            <a:lvl2pPr marL="742950" indent="-285750" eaLnBrk="0" hangingPunct="0">
              <a:lnSpc>
                <a:spcPct val="80000"/>
              </a:lnSpc>
              <a:buClr>
                <a:schemeClr val="hlink"/>
              </a:buClr>
              <a:buSzPct val="65000"/>
              <a:buFont typeface="Wingdings" pitchFamily="2" charset="2"/>
              <a:buChar char="¡"/>
              <a:defRPr sz="2000">
                <a:solidFill>
                  <a:schemeClr val="tx1"/>
                </a:solidFill>
                <a:latin typeface="Tahoma" pitchFamily="34" charset="0"/>
              </a:defRPr>
            </a:lvl2pPr>
            <a:lvl3pPr marL="1143000" indent="-228600" eaLnBrk="0" hangingPunct="0">
              <a:spcBef>
                <a:spcPct val="20000"/>
              </a:spcBef>
              <a:buClr>
                <a:schemeClr val="accent1"/>
              </a:buClr>
              <a:buSzPct val="70000"/>
              <a:buFont typeface="Wingdings" pitchFamily="2" charset="2"/>
              <a:buChar char="n"/>
              <a:defRPr sz="2000">
                <a:solidFill>
                  <a:schemeClr val="tx1"/>
                </a:solidFill>
                <a:latin typeface="Tahoma" pitchFamily="34" charset="0"/>
              </a:defRPr>
            </a:lvl3pPr>
            <a:lvl4pPr marL="1600200" indent="-228600" eaLnBrk="0" hangingPunct="0">
              <a:spcBef>
                <a:spcPct val="20000"/>
              </a:spcBef>
              <a:buClr>
                <a:schemeClr val="hlink"/>
              </a:buClr>
              <a:buSzPct val="75000"/>
              <a:buFont typeface="Wingdings" pitchFamily="2" charset="2"/>
              <a:buChar char="¡"/>
              <a:defRPr sz="2000">
                <a:solidFill>
                  <a:schemeClr val="tx1"/>
                </a:solidFill>
                <a:latin typeface="Tahoma" pitchFamily="34" charset="0"/>
              </a:defRPr>
            </a:lvl4pPr>
            <a:lvl5pPr marL="2057400" indent="-228600" eaLnBrk="0" hangingPunct="0">
              <a:spcBef>
                <a:spcPct val="20000"/>
              </a:spcBef>
              <a:buClr>
                <a:schemeClr val="accent1"/>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70000"/>
              <a:buFont typeface="Wingdings" pitchFamily="2" charset="2"/>
              <a:buChar char="n"/>
              <a:defRPr sz="2000">
                <a:solidFill>
                  <a:schemeClr val="tx1"/>
                </a:solidFill>
                <a:latin typeface="Tahoma" pitchFamily="34" charset="0"/>
              </a:defRPr>
            </a:lvl9pPr>
          </a:lstStyle>
          <a:p>
            <a:pPr eaLnBrk="1" hangingPunct="1">
              <a:spcAft>
                <a:spcPct val="0"/>
              </a:spcAft>
              <a:buClrTx/>
              <a:buSzTx/>
              <a:buFontTx/>
              <a:buNone/>
            </a:pPr>
            <a:r>
              <a:rPr lang="de-DE" altLang="de-DE" sz="1200" b="0" dirty="0" smtClean="0">
                <a:latin typeface="Calibri" panose="020F0502020204030204" pitchFamily="34" charset="0"/>
              </a:rPr>
              <a:t>Graham M et al. (2012): </a:t>
            </a:r>
            <a:r>
              <a:rPr lang="en-US" altLang="de-DE" sz="1200" b="0" dirty="0" smtClean="0">
                <a:latin typeface="Calibri" panose="020F0502020204030204" pitchFamily="34" charset="0"/>
              </a:rPr>
              <a:t>Featured graphic: Digital divide: the geography of Internet access, </a:t>
            </a:r>
            <a:r>
              <a:rPr lang="de-DE" altLang="de-DE" sz="1200" b="0" i="1" dirty="0" smtClean="0">
                <a:latin typeface="Calibri" panose="020F0502020204030204" pitchFamily="34" charset="0"/>
              </a:rPr>
              <a:t>Environment </a:t>
            </a:r>
            <a:r>
              <a:rPr lang="de-DE" altLang="de-DE" sz="1200" b="0" i="1" dirty="0" err="1" smtClean="0">
                <a:latin typeface="Calibri" panose="020F0502020204030204" pitchFamily="34" charset="0"/>
              </a:rPr>
              <a:t>and</a:t>
            </a:r>
            <a:r>
              <a:rPr lang="de-DE" altLang="de-DE" sz="1200" b="0" i="1" dirty="0" smtClean="0">
                <a:latin typeface="Calibri" panose="020F0502020204030204" pitchFamily="34" charset="0"/>
              </a:rPr>
              <a:t> Planning A </a:t>
            </a:r>
            <a:r>
              <a:rPr lang="de-DE" altLang="de-DE" sz="1200" b="0" dirty="0" smtClean="0">
                <a:latin typeface="Calibri" panose="020F0502020204030204" pitchFamily="34" charset="0"/>
              </a:rPr>
              <a:t>2012, </a:t>
            </a:r>
            <a:r>
              <a:rPr lang="de-DE" altLang="de-DE" sz="1200" b="0" dirty="0" err="1" smtClean="0">
                <a:latin typeface="Calibri" panose="020F0502020204030204" pitchFamily="34" charset="0"/>
              </a:rPr>
              <a:t>volume</a:t>
            </a:r>
            <a:r>
              <a:rPr lang="de-DE" altLang="de-DE" sz="1200" b="0" dirty="0" smtClean="0">
                <a:latin typeface="Calibri" panose="020F0502020204030204" pitchFamily="34" charset="0"/>
              </a:rPr>
              <a:t> 44, </a:t>
            </a:r>
            <a:r>
              <a:rPr lang="de-DE" altLang="de-DE" sz="1200" b="0" dirty="0" err="1" smtClean="0">
                <a:latin typeface="Calibri" panose="020F0502020204030204" pitchFamily="34" charset="0"/>
              </a:rPr>
              <a:t>pages</a:t>
            </a:r>
            <a:r>
              <a:rPr lang="de-DE" altLang="de-DE" sz="1200" b="0" dirty="0" smtClean="0">
                <a:latin typeface="Calibri" panose="020F0502020204030204" pitchFamily="34" charset="0"/>
              </a:rPr>
              <a:t> 1009 – 1010, doi:10.1068/a44497, </a:t>
            </a:r>
            <a:r>
              <a:rPr lang="de-DE" altLang="de-DE" sz="1200" b="0" dirty="0" smtClean="0">
                <a:latin typeface="Calibri" panose="020F0502020204030204" pitchFamily="34" charset="0"/>
                <a:hlinkClick r:id="rId4"/>
              </a:rPr>
              <a:t>http://journals.sagepub.com/doi/pdf/10.1068/a44497</a:t>
            </a:r>
            <a:r>
              <a:rPr lang="de-DE" altLang="de-DE" sz="1200" b="0" dirty="0">
                <a:latin typeface="Calibri" panose="020F0502020204030204" pitchFamily="34" charset="0"/>
              </a:rPr>
              <a:t> </a:t>
            </a:r>
            <a:r>
              <a:rPr lang="de-DE" altLang="de-DE" sz="1200" b="0" dirty="0" smtClean="0">
                <a:latin typeface="Calibri" panose="020F0502020204030204" pitchFamily="34" charset="0"/>
              </a:rPr>
              <a:t>[2024-12-11]</a:t>
            </a:r>
            <a:endParaRPr lang="de-DE" altLang="de-DE" sz="1200" b="0" dirty="0">
              <a:latin typeface="Calibri" panose="020F0502020204030204" pitchFamily="34" charset="0"/>
            </a:endParaRPr>
          </a:p>
        </p:txBody>
      </p:sp>
      <p:sp>
        <p:nvSpPr>
          <p:cNvPr id="2" name="Rechteck 1"/>
          <p:cNvSpPr/>
          <p:nvPr/>
        </p:nvSpPr>
        <p:spPr>
          <a:xfrm>
            <a:off x="682625" y="2708920"/>
            <a:ext cx="7592464" cy="1708160"/>
          </a:xfrm>
          <a:prstGeom prst="rect">
            <a:avLst/>
          </a:prstGeom>
          <a:solidFill>
            <a:schemeClr val="bg1"/>
          </a:solidFill>
        </p:spPr>
        <p:txBody>
          <a:bodyPr wrap="square">
            <a:spAutoFit/>
          </a:bodyPr>
          <a:lstStyle/>
          <a:p>
            <a:pPr>
              <a:spcBef>
                <a:spcPts val="600"/>
              </a:spcBef>
            </a:pPr>
            <a:r>
              <a:rPr lang="en-US" sz="1600" dirty="0" smtClean="0">
                <a:latin typeface="Calibri" panose="020F0502020204030204" pitchFamily="34" charset="0"/>
              </a:rPr>
              <a:t>“Ultimately </a:t>
            </a:r>
            <a:r>
              <a:rPr lang="en-US" sz="1600" dirty="0">
                <a:latin typeface="Calibri" panose="020F0502020204030204" pitchFamily="34" charset="0"/>
              </a:rPr>
              <a:t>Internet access is only one component of the </a:t>
            </a:r>
            <a:r>
              <a:rPr lang="en-US" sz="2400" dirty="0">
                <a:latin typeface="Calibri" panose="020F0502020204030204" pitchFamily="34" charset="0"/>
              </a:rPr>
              <a:t>global digital divides</a:t>
            </a:r>
            <a:r>
              <a:rPr lang="en-US" sz="1800" dirty="0">
                <a:latin typeface="Calibri" panose="020F0502020204030204" pitchFamily="34" charset="0"/>
              </a:rPr>
              <a:t> </a:t>
            </a:r>
            <a:r>
              <a:rPr lang="en-US" sz="1600" dirty="0">
                <a:latin typeface="Calibri" panose="020F0502020204030204" pitchFamily="34" charset="0"/>
              </a:rPr>
              <a:t>that serve </a:t>
            </a:r>
            <a:r>
              <a:rPr lang="en-US" sz="1600" dirty="0" smtClean="0">
                <a:latin typeface="Calibri" panose="020F0502020204030204" pitchFamily="34" charset="0"/>
              </a:rPr>
              <a:t>to </a:t>
            </a:r>
            <a:r>
              <a:rPr lang="en-US" sz="1600" dirty="0">
                <a:latin typeface="Calibri" panose="020F0502020204030204" pitchFamily="34" charset="0"/>
              </a:rPr>
              <a:t>amplify the differences between the privileged and underprivileged </a:t>
            </a:r>
            <a:r>
              <a:rPr lang="en-US" sz="1600" dirty="0" smtClean="0">
                <a:latin typeface="Calibri" panose="020F0502020204030204" pitchFamily="34" charset="0"/>
              </a:rPr>
              <a:t>[…]. </a:t>
            </a:r>
            <a:endParaRPr lang="en-US" sz="1600" dirty="0">
              <a:latin typeface="Calibri" panose="020F0502020204030204" pitchFamily="34" charset="0"/>
            </a:endParaRPr>
          </a:p>
          <a:p>
            <a:pPr>
              <a:spcBef>
                <a:spcPts val="600"/>
              </a:spcBef>
            </a:pPr>
            <a:r>
              <a:rPr lang="en-US" sz="1600" dirty="0">
                <a:latin typeface="Calibri" panose="020F0502020204030204" pitchFamily="34" charset="0"/>
              </a:rPr>
              <a:t>However, it is </a:t>
            </a:r>
            <a:r>
              <a:rPr lang="en-US" sz="1800" dirty="0">
                <a:latin typeface="Calibri" panose="020F0502020204030204" pitchFamily="34" charset="0"/>
              </a:rPr>
              <a:t>a prerequisite</a:t>
            </a:r>
            <a:r>
              <a:rPr lang="en-US" sz="1600" dirty="0">
                <a:latin typeface="Calibri" panose="020F0502020204030204" pitchFamily="34" charset="0"/>
              </a:rPr>
              <a:t> for many types of communication, </a:t>
            </a:r>
            <a:r>
              <a:rPr lang="en-US" sz="1800" dirty="0">
                <a:latin typeface="Calibri" panose="020F0502020204030204" pitchFamily="34" charset="0"/>
              </a:rPr>
              <a:t>information access</a:t>
            </a:r>
            <a:r>
              <a:rPr lang="en-US" sz="1600" dirty="0">
                <a:latin typeface="Calibri" panose="020F0502020204030204" pitchFamily="34" charset="0"/>
              </a:rPr>
              <a:t>, and </a:t>
            </a:r>
            <a:r>
              <a:rPr lang="en-US" sz="1800" dirty="0" smtClean="0">
                <a:latin typeface="Calibri" panose="020F0502020204030204" pitchFamily="34" charset="0"/>
              </a:rPr>
              <a:t>participation </a:t>
            </a:r>
            <a:r>
              <a:rPr lang="en-US" sz="1600" dirty="0">
                <a:latin typeface="Calibri" panose="020F0502020204030204" pitchFamily="34" charset="0"/>
              </a:rPr>
              <a:t>in nonlocal cultural, economic, and political processes</a:t>
            </a:r>
            <a:r>
              <a:rPr lang="en-US" sz="1600" dirty="0" smtClean="0">
                <a:latin typeface="Calibri" panose="020F0502020204030204" pitchFamily="34" charset="0"/>
              </a:rPr>
              <a:t>.”</a:t>
            </a:r>
            <a:endParaRPr lang="en-US" sz="1600" dirty="0">
              <a:latin typeface="Calibri" panose="020F0502020204030204" pitchFamily="34" charset="0"/>
            </a:endParaRPr>
          </a:p>
        </p:txBody>
      </p:sp>
      <p:sp>
        <p:nvSpPr>
          <p:cNvPr id="6" name="Titel 1"/>
          <p:cNvSpPr>
            <a:spLocks noGrp="1"/>
          </p:cNvSpPr>
          <p:nvPr>
            <p:ph type="title"/>
          </p:nvPr>
        </p:nvSpPr>
        <p:spPr>
          <a:xfrm>
            <a:off x="682625" y="609600"/>
            <a:ext cx="7920141" cy="685800"/>
          </a:xfrm>
        </p:spPr>
        <p:txBody>
          <a:bodyPr/>
          <a:lstStyle/>
          <a:p>
            <a:r>
              <a:rPr lang="de-DE" dirty="0"/>
              <a:t>The web </a:t>
            </a:r>
            <a:r>
              <a:rPr lang="de-DE" dirty="0" err="1"/>
              <a:t>and</a:t>
            </a:r>
            <a:r>
              <a:rPr lang="de-DE" dirty="0"/>
              <a:t> </a:t>
            </a:r>
            <a:r>
              <a:rPr lang="de-DE" dirty="0" err="1"/>
              <a:t>Enlightenment</a:t>
            </a:r>
            <a:endParaRPr lang="de-DE" dirty="0"/>
          </a:p>
        </p:txBody>
      </p:sp>
    </p:spTree>
    <p:extLst>
      <p:ext uri="{BB962C8B-B14F-4D97-AF65-F5344CB8AC3E}">
        <p14:creationId xmlns:p14="http://schemas.microsoft.com/office/powerpoint/2010/main" val="9140203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7384"/>
            <a:ext cx="9144001" cy="6885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2"/>
          <p:cNvSpPr>
            <a:spLocks noGrp="1" noChangeArrowheads="1"/>
          </p:cNvSpPr>
          <p:nvPr>
            <p:ph type="title"/>
          </p:nvPr>
        </p:nvSpPr>
        <p:spPr>
          <a:xfrm>
            <a:off x="682625" y="609600"/>
            <a:ext cx="7477125" cy="685800"/>
          </a:xfrm>
        </p:spPr>
        <p:txBody>
          <a:bodyPr/>
          <a:lstStyle/>
          <a:p>
            <a:r>
              <a:rPr lang="de-DE" altLang="de-DE" dirty="0" smtClean="0">
                <a:solidFill>
                  <a:schemeClr val="tx1"/>
                </a:solidFill>
              </a:rPr>
              <a:t>ICA/</a:t>
            </a:r>
            <a:r>
              <a:rPr lang="de-DE" altLang="de-DE" dirty="0" err="1" smtClean="0">
                <a:solidFill>
                  <a:schemeClr val="tx1"/>
                </a:solidFill>
              </a:rPr>
              <a:t>OSGeo</a:t>
            </a:r>
            <a:r>
              <a:rPr lang="de-DE" altLang="de-DE" dirty="0" smtClean="0">
                <a:solidFill>
                  <a:schemeClr val="tx1"/>
                </a:solidFill>
              </a:rPr>
              <a:t> Labs: Geo4All</a:t>
            </a:r>
          </a:p>
        </p:txBody>
      </p:sp>
      <p:sp>
        <p:nvSpPr>
          <p:cNvPr id="11" name="Rectangle 3"/>
          <p:cNvSpPr txBox="1">
            <a:spLocks noChangeArrowheads="1"/>
          </p:cNvSpPr>
          <p:nvPr/>
        </p:nvSpPr>
        <p:spPr bwMode="auto">
          <a:xfrm>
            <a:off x="682625" y="1671638"/>
            <a:ext cx="7478713" cy="450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35000"/>
              </a:spcBef>
              <a:spcAft>
                <a:spcPct val="0"/>
              </a:spcAft>
              <a:buChar char="•"/>
              <a:defRPr sz="1600">
                <a:solidFill>
                  <a:srgbClr val="000072"/>
                </a:solidFill>
                <a:latin typeface="+mn-lt"/>
                <a:ea typeface="+mn-ea"/>
                <a:cs typeface="+mn-cs"/>
              </a:defRPr>
            </a:lvl1pPr>
            <a:lvl2pPr marL="742950" indent="-285750" algn="l" rtl="0" eaLnBrk="0" fontAlgn="base" hangingPunct="0">
              <a:spcBef>
                <a:spcPct val="35000"/>
              </a:spcBef>
              <a:spcAft>
                <a:spcPct val="0"/>
              </a:spcAft>
              <a:buChar char="–"/>
              <a:defRPr sz="1600">
                <a:solidFill>
                  <a:srgbClr val="000072"/>
                </a:solidFill>
                <a:latin typeface="+mn-lt"/>
              </a:defRPr>
            </a:lvl2pPr>
            <a:lvl3pPr marL="1085850" indent="-228600" algn="l" rtl="0" eaLnBrk="0" fontAlgn="base" hangingPunct="0">
              <a:spcBef>
                <a:spcPct val="35000"/>
              </a:spcBef>
              <a:spcAft>
                <a:spcPct val="0"/>
              </a:spcAft>
              <a:buChar char="•"/>
              <a:defRPr sz="1600">
                <a:solidFill>
                  <a:srgbClr val="000072"/>
                </a:solidFill>
                <a:latin typeface="+mn-lt"/>
              </a:defRPr>
            </a:lvl3pPr>
            <a:lvl4pPr marL="1428750" indent="-228600" algn="l" rtl="0" eaLnBrk="0" fontAlgn="base" hangingPunct="0">
              <a:spcBef>
                <a:spcPct val="35000"/>
              </a:spcBef>
              <a:spcAft>
                <a:spcPct val="0"/>
              </a:spcAft>
              <a:buChar char="–"/>
              <a:defRPr sz="1600">
                <a:solidFill>
                  <a:srgbClr val="000072"/>
                </a:solidFill>
                <a:latin typeface="+mn-lt"/>
              </a:defRPr>
            </a:lvl4pPr>
            <a:lvl5pPr marL="1771650" indent="-228600" algn="l" rtl="0" eaLnBrk="0" fontAlgn="base" hangingPunct="0">
              <a:spcBef>
                <a:spcPct val="35000"/>
              </a:spcBef>
              <a:spcAft>
                <a:spcPct val="0"/>
              </a:spcAft>
              <a:buChar char="»"/>
              <a:defRPr sz="1600">
                <a:solidFill>
                  <a:srgbClr val="000072"/>
                </a:solidFill>
                <a:latin typeface="+mn-lt"/>
              </a:defRPr>
            </a:lvl5pPr>
            <a:lvl6pPr marL="2228850" indent="-228600" algn="l" rtl="0" eaLnBrk="1" fontAlgn="base" hangingPunct="1">
              <a:spcBef>
                <a:spcPct val="35000"/>
              </a:spcBef>
              <a:spcAft>
                <a:spcPct val="0"/>
              </a:spcAft>
              <a:buChar char="»"/>
              <a:defRPr sz="1600">
                <a:solidFill>
                  <a:srgbClr val="000072"/>
                </a:solidFill>
                <a:latin typeface="+mn-lt"/>
              </a:defRPr>
            </a:lvl6pPr>
            <a:lvl7pPr marL="2686050" indent="-228600" algn="l" rtl="0" eaLnBrk="1" fontAlgn="base" hangingPunct="1">
              <a:spcBef>
                <a:spcPct val="35000"/>
              </a:spcBef>
              <a:spcAft>
                <a:spcPct val="0"/>
              </a:spcAft>
              <a:buChar char="»"/>
              <a:defRPr sz="1600">
                <a:solidFill>
                  <a:srgbClr val="000072"/>
                </a:solidFill>
                <a:latin typeface="+mn-lt"/>
              </a:defRPr>
            </a:lvl7pPr>
            <a:lvl8pPr marL="3143250" indent="-228600" algn="l" rtl="0" eaLnBrk="1" fontAlgn="base" hangingPunct="1">
              <a:spcBef>
                <a:spcPct val="35000"/>
              </a:spcBef>
              <a:spcAft>
                <a:spcPct val="0"/>
              </a:spcAft>
              <a:buChar char="»"/>
              <a:defRPr sz="1600">
                <a:solidFill>
                  <a:srgbClr val="000072"/>
                </a:solidFill>
                <a:latin typeface="+mn-lt"/>
              </a:defRPr>
            </a:lvl8pPr>
            <a:lvl9pPr marL="3600450" indent="-228600" algn="l" rtl="0" eaLnBrk="1" fontAlgn="base" hangingPunct="1">
              <a:spcBef>
                <a:spcPct val="35000"/>
              </a:spcBef>
              <a:spcAft>
                <a:spcPct val="0"/>
              </a:spcAft>
              <a:buChar char="»"/>
              <a:defRPr sz="1600">
                <a:solidFill>
                  <a:srgbClr val="000072"/>
                </a:solidFill>
                <a:latin typeface="+mn-lt"/>
              </a:defRPr>
            </a:lvl9pPr>
          </a:lstStyle>
          <a:p>
            <a:r>
              <a:rPr lang="en-US" altLang="de-DE" b="0" kern="0" dirty="0" smtClean="0">
                <a:solidFill>
                  <a:schemeClr val="tx1"/>
                </a:solidFill>
              </a:rPr>
              <a:t>Mission - "Making geospatial education and opportunities accessible to all“</a:t>
            </a:r>
          </a:p>
          <a:p>
            <a:pPr lvl="1"/>
            <a:r>
              <a:rPr lang="de-DE" altLang="de-DE" b="0" kern="0" dirty="0" smtClean="0">
                <a:solidFill>
                  <a:schemeClr val="tx1"/>
                </a:solidFill>
              </a:rPr>
              <a:t>https://www.osgeo.org/initiatives/geo-for-all/ [2019-09-17]</a:t>
            </a:r>
          </a:p>
        </p:txBody>
      </p:sp>
      <p:sp>
        <p:nvSpPr>
          <p:cNvPr id="4" name="Datumsplatzhalter 3"/>
          <p:cNvSpPr>
            <a:spLocks noGrp="1"/>
          </p:cNvSpPr>
          <p:nvPr>
            <p:ph type="dt" sz="half" idx="10"/>
          </p:nvPr>
        </p:nvSpPr>
        <p:spPr/>
        <p:txBody>
          <a:bodyPr/>
          <a:lstStyle/>
          <a:p>
            <a:pPr>
              <a:defRPr/>
            </a:pPr>
            <a:fld id="{35C3D80A-8D45-48C8-8B4C-A8619097EDB8}" type="datetime1">
              <a:rPr lang="en-US" altLang="de-DE" smtClean="0"/>
              <a:pPr>
                <a:defRPr/>
              </a:pPr>
              <a:t>4/27/2025</a:t>
            </a:fld>
            <a:endParaRPr lang="en-US" altLang="en-US">
              <a:solidFill>
                <a:schemeClr val="tx1"/>
              </a:solidFill>
            </a:endParaRPr>
          </a:p>
        </p:txBody>
      </p:sp>
      <p:sp>
        <p:nvSpPr>
          <p:cNvPr id="5" name="Foliennummernplatzhalter 4"/>
          <p:cNvSpPr>
            <a:spLocks noGrp="1"/>
          </p:cNvSpPr>
          <p:nvPr>
            <p:ph type="sldNum" sz="quarter" idx="11"/>
          </p:nvPr>
        </p:nvSpPr>
        <p:spPr/>
        <p:txBody>
          <a:bodyPr/>
          <a:lstStyle/>
          <a:p>
            <a:pPr>
              <a:defRPr/>
            </a:pPr>
            <a:fld id="{AF43EC7C-5CBE-4F17-940B-A754E06F486A}" type="slidenum">
              <a:rPr lang="en-US" altLang="en-US" smtClean="0"/>
              <a:pPr>
                <a:defRPr/>
              </a:pPr>
              <a:t>16</a:t>
            </a:fld>
            <a:endParaRPr lang="en-US" altLang="en-US" sz="1400">
              <a:solidFill>
                <a:schemeClr val="tx1"/>
              </a:solidFill>
              <a:latin typeface="Times" pitchFamily="18" charset="0"/>
            </a:endParaRPr>
          </a:p>
        </p:txBody>
      </p:sp>
      <p:pic>
        <p:nvPicPr>
          <p:cNvPr id="6" name="Picture 5" descr="C:\Users\behr\AppData\Local\Temp\SNAGHTMLc67091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7" y="2685097"/>
            <a:ext cx="7153023" cy="2172038"/>
          </a:xfrm>
          <a:prstGeom prst="rect">
            <a:avLst/>
          </a:prstGeom>
          <a:noFill/>
          <a:extLst>
            <a:ext uri="{909E8E84-426E-40DD-AFC4-6F175D3DCCD1}">
              <a14:hiddenFill xmlns:a14="http://schemas.microsoft.com/office/drawing/2010/main">
                <a:solidFill>
                  <a:srgbClr val="FFFFFF"/>
                </a:solidFill>
              </a14:hiddenFill>
            </a:ext>
          </a:extLst>
        </p:spPr>
      </p:pic>
      <p:sp>
        <p:nvSpPr>
          <p:cNvPr id="7" name="Rechteck 6"/>
          <p:cNvSpPr/>
          <p:nvPr/>
        </p:nvSpPr>
        <p:spPr>
          <a:xfrm>
            <a:off x="831008" y="5054987"/>
            <a:ext cx="4572000" cy="24622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de-DE" sz="1000" b="0" dirty="0">
                <a:latin typeface="Arial" pitchFamily="34" charset="0"/>
              </a:rPr>
              <a:t>https://webfoundation.org/2018/03/web-birthday-29/</a:t>
            </a:r>
          </a:p>
        </p:txBody>
      </p:sp>
      <p:pic>
        <p:nvPicPr>
          <p:cNvPr id="2052" name="Picture 4" descr="C:\Users\behr\AppData\Local\Temp\SNAGHTML3310ec5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3928" y="5445224"/>
            <a:ext cx="4621308" cy="1152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29351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s://wiki.osgeo.org/images/b/b4/Mou_ica-osge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330118"/>
            <a:ext cx="9433048" cy="7529707"/>
          </a:xfrm>
          <a:prstGeom prst="rect">
            <a:avLst/>
          </a:prstGeom>
          <a:noFill/>
          <a:extLst>
            <a:ext uri="{909E8E84-426E-40DD-AFC4-6F175D3DCCD1}">
              <a14:hiddenFill xmlns:a14="http://schemas.microsoft.com/office/drawing/2010/main">
                <a:solidFill>
                  <a:srgbClr val="FFFFFF"/>
                </a:solidFill>
              </a14:hiddenFill>
            </a:ext>
          </a:extLst>
        </p:spPr>
      </p:pic>
      <p:sp>
        <p:nvSpPr>
          <p:cNvPr id="23554" name="Title 1"/>
          <p:cNvSpPr>
            <a:spLocks noGrp="1"/>
          </p:cNvSpPr>
          <p:nvPr>
            <p:ph type="title" idx="4294967295"/>
          </p:nvPr>
        </p:nvSpPr>
        <p:spPr>
          <a:solidFill>
            <a:srgbClr val="EAEAEA">
              <a:alpha val="81176"/>
            </a:srgbClr>
          </a:solidFill>
        </p:spPr>
        <p:txBody>
          <a:bodyPr lIns="91440" tIns="45720" rIns="91440" bIns="45720"/>
          <a:lstStyle/>
          <a:p>
            <a:r>
              <a:rPr lang="en-US" altLang="de-DE" dirty="0" smtClean="0">
                <a:solidFill>
                  <a:schemeClr val="tx1">
                    <a:lumMod val="75000"/>
                    <a:lumOff val="25000"/>
                  </a:schemeClr>
                </a:solidFill>
              </a:rPr>
              <a:t>ICA &amp; </a:t>
            </a:r>
            <a:r>
              <a:rPr lang="en-US" altLang="de-DE" dirty="0" err="1" smtClean="0">
                <a:solidFill>
                  <a:schemeClr val="tx1">
                    <a:lumMod val="75000"/>
                    <a:lumOff val="25000"/>
                  </a:schemeClr>
                </a:solidFill>
              </a:rPr>
              <a:t>OSGeo</a:t>
            </a:r>
            <a:r>
              <a:rPr lang="en-US" altLang="de-DE" dirty="0" smtClean="0">
                <a:solidFill>
                  <a:schemeClr val="tx1">
                    <a:lumMod val="75000"/>
                    <a:lumOff val="25000"/>
                  </a:schemeClr>
                </a:solidFill>
              </a:rPr>
              <a:t> (&amp;  ISPRS) MoU</a:t>
            </a:r>
          </a:p>
        </p:txBody>
      </p:sp>
      <p:sp>
        <p:nvSpPr>
          <p:cNvPr id="23555" name="Content Placeholder 2"/>
          <p:cNvSpPr>
            <a:spLocks noGrp="1"/>
          </p:cNvSpPr>
          <p:nvPr>
            <p:ph idx="4294967295"/>
          </p:nvPr>
        </p:nvSpPr>
        <p:spPr>
          <a:xfrm>
            <a:off x="682625" y="1871663"/>
            <a:ext cx="7478713" cy="3285529"/>
          </a:xfrm>
          <a:solidFill>
            <a:srgbClr val="EAEAEA">
              <a:alpha val="81176"/>
            </a:srgbClr>
          </a:solidFill>
        </p:spPr>
        <p:txBody>
          <a:bodyPr lIns="91440" tIns="45720" rIns="91440" bIns="45720"/>
          <a:lstStyle/>
          <a:p>
            <a:pPr marL="182563" indent="-182563">
              <a:spcBef>
                <a:spcPts val="600"/>
              </a:spcBef>
              <a:spcAft>
                <a:spcPts val="600"/>
              </a:spcAft>
            </a:pPr>
            <a:r>
              <a:rPr lang="en-US" altLang="de-DE" dirty="0" smtClean="0">
                <a:solidFill>
                  <a:schemeClr val="tx1">
                    <a:lumMod val="75000"/>
                    <a:lumOff val="25000"/>
                  </a:schemeClr>
                </a:solidFill>
              </a:rPr>
              <a:t>Nuremberg, Germany - September 27, 2011</a:t>
            </a:r>
          </a:p>
          <a:p>
            <a:pPr marL="182563" indent="-182563">
              <a:spcBef>
                <a:spcPts val="600"/>
              </a:spcBef>
              <a:spcAft>
                <a:spcPts val="600"/>
              </a:spcAft>
            </a:pPr>
            <a:r>
              <a:rPr lang="en-US" altLang="de-DE" dirty="0" smtClean="0">
                <a:solidFill>
                  <a:schemeClr val="tx1">
                    <a:lumMod val="75000"/>
                    <a:lumOff val="25000"/>
                  </a:schemeClr>
                </a:solidFill>
              </a:rPr>
              <a:t>Aims: developing on a global basis collaboration opportunities for academia, industry and government organizations in open source GIS software and data</a:t>
            </a:r>
          </a:p>
          <a:p>
            <a:pPr marL="457200" lvl="1" indent="-182563">
              <a:spcBef>
                <a:spcPts val="600"/>
              </a:spcBef>
              <a:spcAft>
                <a:spcPts val="600"/>
              </a:spcAft>
            </a:pPr>
            <a:r>
              <a:rPr lang="en-US" altLang="de-DE" dirty="0" smtClean="0">
                <a:solidFill>
                  <a:schemeClr val="tx1">
                    <a:lumMod val="75000"/>
                    <a:lumOff val="25000"/>
                  </a:schemeClr>
                </a:solidFill>
              </a:rPr>
              <a:t>provide expertise and support for the </a:t>
            </a:r>
            <a:r>
              <a:rPr lang="en-US" altLang="de-DE" sz="1800" b="1" dirty="0" smtClean="0">
                <a:solidFill>
                  <a:schemeClr val="tx1">
                    <a:lumMod val="75000"/>
                    <a:lumOff val="25000"/>
                  </a:schemeClr>
                </a:solidFill>
              </a:rPr>
              <a:t>establishment of Open Source Geospatial Laboratories and Research </a:t>
            </a:r>
            <a:r>
              <a:rPr lang="en-US" altLang="de-DE" sz="1800" b="1" dirty="0" err="1" smtClean="0">
                <a:solidFill>
                  <a:schemeClr val="tx1">
                    <a:lumMod val="75000"/>
                    <a:lumOff val="25000"/>
                  </a:schemeClr>
                </a:solidFill>
              </a:rPr>
              <a:t>Centres</a:t>
            </a:r>
            <a:r>
              <a:rPr lang="en-US" altLang="de-DE" sz="1800" b="1" dirty="0" smtClean="0">
                <a:solidFill>
                  <a:schemeClr val="tx1">
                    <a:lumMod val="75000"/>
                    <a:lumOff val="25000"/>
                  </a:schemeClr>
                </a:solidFill>
              </a:rPr>
              <a:t> </a:t>
            </a:r>
            <a:r>
              <a:rPr lang="en-US" altLang="de-DE" dirty="0" smtClean="0">
                <a:solidFill>
                  <a:schemeClr val="tx1">
                    <a:lumMod val="75000"/>
                    <a:lumOff val="25000"/>
                  </a:schemeClr>
                </a:solidFill>
              </a:rPr>
              <a:t>across the world for supporting development of open-source geospatial software technologies, training and expertise. </a:t>
            </a:r>
          </a:p>
          <a:p>
            <a:pPr marL="457200" lvl="1" indent="-182563">
              <a:spcBef>
                <a:spcPts val="600"/>
              </a:spcBef>
              <a:spcAft>
                <a:spcPts val="600"/>
              </a:spcAft>
            </a:pPr>
            <a:r>
              <a:rPr lang="en-US" altLang="de-DE" dirty="0" smtClean="0">
                <a:solidFill>
                  <a:schemeClr val="tx1">
                    <a:lumMod val="75000"/>
                    <a:lumOff val="25000"/>
                  </a:schemeClr>
                </a:solidFill>
              </a:rPr>
              <a:t>to provide support for building-up and supporting development of </a:t>
            </a:r>
            <a:r>
              <a:rPr lang="en-US" altLang="de-DE" sz="1800" b="1" dirty="0" smtClean="0">
                <a:solidFill>
                  <a:schemeClr val="tx1">
                    <a:lumMod val="75000"/>
                    <a:lumOff val="25000"/>
                  </a:schemeClr>
                </a:solidFill>
              </a:rPr>
              <a:t>open source GIS teaching and training materials</a:t>
            </a:r>
            <a:r>
              <a:rPr lang="en-US" altLang="de-DE" dirty="0" smtClean="0">
                <a:solidFill>
                  <a:schemeClr val="tx1">
                    <a:lumMod val="75000"/>
                    <a:lumOff val="25000"/>
                  </a:schemeClr>
                </a:solidFill>
              </a:rPr>
              <a:t>, joint organization of </a:t>
            </a:r>
            <a:r>
              <a:rPr lang="en-US" altLang="de-DE" sz="1800" b="1" dirty="0" smtClean="0">
                <a:solidFill>
                  <a:schemeClr val="tx1">
                    <a:lumMod val="75000"/>
                    <a:lumOff val="25000"/>
                  </a:schemeClr>
                </a:solidFill>
              </a:rPr>
              <a:t>open source GIS events</a:t>
            </a:r>
            <a:r>
              <a:rPr lang="en-US" altLang="de-DE" dirty="0" smtClean="0">
                <a:solidFill>
                  <a:schemeClr val="tx1">
                    <a:lumMod val="75000"/>
                    <a:lumOff val="25000"/>
                  </a:schemeClr>
                </a:solidFill>
              </a:rPr>
              <a:t>, workshops through the ICA network for wider participation globally etc.</a:t>
            </a:r>
          </a:p>
          <a:p>
            <a:pPr marL="457200" lvl="1" indent="-182563">
              <a:spcBef>
                <a:spcPts val="600"/>
              </a:spcBef>
              <a:spcAft>
                <a:spcPts val="600"/>
              </a:spcAft>
            </a:pPr>
            <a:endParaRPr lang="en-US" altLang="de-DE" dirty="0" smtClean="0">
              <a:solidFill>
                <a:schemeClr val="tx1">
                  <a:lumMod val="75000"/>
                  <a:lumOff val="25000"/>
                </a:schemeClr>
              </a:solidFill>
            </a:endParaRPr>
          </a:p>
          <a:p>
            <a:pPr marL="182563" indent="-182563">
              <a:spcBef>
                <a:spcPts val="600"/>
              </a:spcBef>
              <a:spcAft>
                <a:spcPts val="600"/>
              </a:spcAft>
            </a:pPr>
            <a:endParaRPr lang="en-US" altLang="de-DE" dirty="0" smtClean="0">
              <a:solidFill>
                <a:schemeClr val="tx1">
                  <a:lumMod val="75000"/>
                  <a:lumOff val="25000"/>
                </a:schemeClr>
              </a:solidFill>
            </a:endParaRPr>
          </a:p>
        </p:txBody>
      </p:sp>
      <p:sp>
        <p:nvSpPr>
          <p:cNvPr id="2" name="Rechteck 1"/>
          <p:cNvSpPr/>
          <p:nvPr/>
        </p:nvSpPr>
        <p:spPr>
          <a:xfrm>
            <a:off x="467544" y="6165304"/>
            <a:ext cx="8280920" cy="830997"/>
          </a:xfrm>
          <a:prstGeom prst="rect">
            <a:avLst/>
          </a:prstGeom>
        </p:spPr>
        <p:txBody>
          <a:bodyPr wrap="square">
            <a:spAutoFit/>
          </a:bodyPr>
          <a:lstStyle/>
          <a:p>
            <a:pPr>
              <a:spcBef>
                <a:spcPts val="0"/>
              </a:spcBef>
            </a:pPr>
            <a:r>
              <a:rPr lang="de-DE" sz="1600" b="0" dirty="0">
                <a:solidFill>
                  <a:schemeClr val="bg1">
                    <a:lumMod val="95000"/>
                  </a:schemeClr>
                </a:solidFill>
                <a:latin typeface="+mn-lt"/>
                <a:hlinkClick r:id="rId4"/>
              </a:rPr>
              <a:t>https://</a:t>
            </a:r>
            <a:r>
              <a:rPr lang="de-DE" sz="1600" b="0" dirty="0" smtClean="0">
                <a:solidFill>
                  <a:schemeClr val="bg1">
                    <a:lumMod val="95000"/>
                  </a:schemeClr>
                </a:solidFill>
                <a:latin typeface="+mn-lt"/>
                <a:hlinkClick r:id="rId4"/>
              </a:rPr>
              <a:t>wiki.osgeo.org/images/b/b4/Mou_ica-osgeo.jpg</a:t>
            </a:r>
            <a:r>
              <a:rPr lang="de-DE" sz="1600" b="0" dirty="0" smtClean="0">
                <a:solidFill>
                  <a:schemeClr val="bg1">
                    <a:lumMod val="95000"/>
                  </a:schemeClr>
                </a:solidFill>
                <a:latin typeface="+mn-lt"/>
              </a:rPr>
              <a:t> [2018-10-15]</a:t>
            </a:r>
          </a:p>
          <a:p>
            <a:pPr>
              <a:spcBef>
                <a:spcPts val="0"/>
              </a:spcBef>
            </a:pPr>
            <a:r>
              <a:rPr lang="de-DE" sz="1600" b="0" dirty="0">
                <a:solidFill>
                  <a:schemeClr val="bg1">
                    <a:lumMod val="95000"/>
                  </a:schemeClr>
                </a:solidFill>
                <a:latin typeface="+mn-lt"/>
              </a:rPr>
              <a:t>See </a:t>
            </a:r>
            <a:r>
              <a:rPr lang="de-DE" sz="1600" b="0" dirty="0">
                <a:solidFill>
                  <a:schemeClr val="bg1">
                    <a:lumMod val="95000"/>
                  </a:schemeClr>
                </a:solidFill>
                <a:latin typeface="+mn-lt"/>
                <a:hlinkClick r:id="rId5"/>
              </a:rPr>
              <a:t>https://</a:t>
            </a:r>
            <a:r>
              <a:rPr lang="de-DE" sz="1600" b="0" dirty="0" smtClean="0">
                <a:solidFill>
                  <a:schemeClr val="bg1">
                    <a:lumMod val="95000"/>
                  </a:schemeClr>
                </a:solidFill>
                <a:latin typeface="+mn-lt"/>
                <a:hlinkClick r:id="rId5"/>
              </a:rPr>
              <a:t>wiki.osgeo.org/wiki/MOU_ISPRS</a:t>
            </a:r>
            <a:r>
              <a:rPr lang="de-DE" sz="1600" b="0" dirty="0" smtClean="0">
                <a:solidFill>
                  <a:schemeClr val="bg1">
                    <a:lumMod val="95000"/>
                  </a:schemeClr>
                </a:solidFill>
                <a:latin typeface="+mn-lt"/>
              </a:rPr>
              <a:t> </a:t>
            </a:r>
            <a:r>
              <a:rPr lang="de-DE" sz="1600" b="0" dirty="0" err="1" smtClean="0">
                <a:solidFill>
                  <a:schemeClr val="bg1">
                    <a:lumMod val="95000"/>
                  </a:schemeClr>
                </a:solidFill>
                <a:latin typeface="+mn-lt"/>
              </a:rPr>
              <a:t>and</a:t>
            </a:r>
            <a:r>
              <a:rPr lang="de-DE" sz="1600" b="0" dirty="0">
                <a:solidFill>
                  <a:schemeClr val="bg1">
                    <a:lumMod val="95000"/>
                  </a:schemeClr>
                </a:solidFill>
                <a:latin typeface="+mn-lt"/>
              </a:rPr>
              <a:t/>
            </a:r>
            <a:br>
              <a:rPr lang="de-DE" sz="1600" b="0" dirty="0">
                <a:solidFill>
                  <a:schemeClr val="bg1">
                    <a:lumMod val="95000"/>
                  </a:schemeClr>
                </a:solidFill>
                <a:latin typeface="+mn-lt"/>
              </a:rPr>
            </a:br>
            <a:r>
              <a:rPr lang="de-DE" sz="1600" b="0" dirty="0">
                <a:solidFill>
                  <a:schemeClr val="bg1">
                    <a:lumMod val="95000"/>
                  </a:schemeClr>
                </a:solidFill>
                <a:latin typeface="+mn-lt"/>
              </a:rPr>
              <a:t>https://wiki.osgeo.org/wiki/MOU_ISPRS</a:t>
            </a:r>
          </a:p>
        </p:txBody>
      </p:sp>
    </p:spTree>
    <p:extLst>
      <p:ext uri="{BB962C8B-B14F-4D97-AF65-F5344CB8AC3E}">
        <p14:creationId xmlns:p14="http://schemas.microsoft.com/office/powerpoint/2010/main" val="20624656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108520" y="0"/>
            <a:ext cx="9361040" cy="6858000"/>
          </a:xfrm>
          <a:prstGeom prst="rect">
            <a:avLst/>
          </a:prstGeom>
          <a:solidFill>
            <a:srgbClr val="990033"/>
          </a:solidFill>
        </p:spPr>
        <p:txBody>
          <a:bodyPr wrap="square" rtlCol="0" anchor="ctr">
            <a:spAutoFit/>
          </a:bodyPr>
          <a:lstStyle/>
          <a:p>
            <a:pPr algn="ctr"/>
            <a:endParaRPr lang="de-DE" smtClean="0">
              <a:solidFill>
                <a:schemeClr val="bg1">
                  <a:lumMod val="85000"/>
                </a:schemeClr>
              </a:solidFill>
            </a:endParaRPr>
          </a:p>
        </p:txBody>
      </p:sp>
      <p:sp>
        <p:nvSpPr>
          <p:cNvPr id="63490" name="Rectangle 2"/>
          <p:cNvSpPr>
            <a:spLocks noGrp="1" noChangeArrowheads="1"/>
          </p:cNvSpPr>
          <p:nvPr>
            <p:ph type="title" idx="4294967295"/>
          </p:nvPr>
        </p:nvSpPr>
        <p:spPr>
          <a:xfrm>
            <a:off x="722313" y="2714997"/>
            <a:ext cx="7772400" cy="1362075"/>
          </a:xfrm>
        </p:spPr>
        <p:txBody>
          <a:bodyPr/>
          <a:lstStyle/>
          <a:p>
            <a:pPr algn="r"/>
            <a:r>
              <a:rPr lang="de-DE" dirty="0" smtClean="0">
                <a:solidFill>
                  <a:schemeClr val="bg1">
                    <a:lumMod val="85000"/>
                  </a:schemeClr>
                </a:solidFill>
              </a:rPr>
              <a:t>The Web: Basic </a:t>
            </a:r>
            <a:r>
              <a:rPr lang="de-DE" dirty="0" err="1" smtClean="0">
                <a:solidFill>
                  <a:schemeClr val="bg1">
                    <a:lumMod val="85000"/>
                  </a:schemeClr>
                </a:solidFill>
              </a:rPr>
              <a:t>ideas</a:t>
            </a:r>
            <a:r>
              <a:rPr lang="de-DE" dirty="0" smtClean="0">
                <a:solidFill>
                  <a:schemeClr val="bg1">
                    <a:lumMod val="85000"/>
                  </a:schemeClr>
                </a:solidFill>
              </a:rPr>
              <a:t/>
            </a:r>
            <a:br>
              <a:rPr lang="de-DE" dirty="0" smtClean="0">
                <a:solidFill>
                  <a:schemeClr val="bg1">
                    <a:lumMod val="85000"/>
                  </a:schemeClr>
                </a:solidFill>
              </a:rPr>
            </a:br>
            <a:r>
              <a:rPr lang="de-DE" dirty="0" smtClean="0">
                <a:solidFill>
                  <a:schemeClr val="bg1">
                    <a:lumMod val="85000"/>
                  </a:schemeClr>
                </a:solidFill>
              </a:rPr>
              <a:t>&amp;</a:t>
            </a:r>
            <a:br>
              <a:rPr lang="de-DE" dirty="0" smtClean="0">
                <a:solidFill>
                  <a:schemeClr val="bg1">
                    <a:lumMod val="85000"/>
                  </a:schemeClr>
                </a:solidFill>
              </a:rPr>
            </a:br>
            <a:r>
              <a:rPr lang="de-DE" dirty="0" err="1" smtClean="0">
                <a:solidFill>
                  <a:schemeClr val="bg1">
                    <a:lumMod val="85000"/>
                  </a:schemeClr>
                </a:solidFill>
              </a:rPr>
              <a:t>reality</a:t>
            </a:r>
            <a:endParaRPr lang="de-DE" dirty="0">
              <a:solidFill>
                <a:schemeClr val="bg1">
                  <a:lumMod val="85000"/>
                </a:schemeClr>
              </a:solidFill>
            </a:endParaRPr>
          </a:p>
        </p:txBody>
      </p:sp>
    </p:spTree>
    <p:extLst>
      <p:ext uri="{BB962C8B-B14F-4D97-AF65-F5344CB8AC3E}">
        <p14:creationId xmlns:p14="http://schemas.microsoft.com/office/powerpoint/2010/main" val="19631663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Basic </a:t>
            </a:r>
            <a:r>
              <a:rPr lang="de-DE" dirty="0" err="1" smtClean="0"/>
              <a:t>ideas</a:t>
            </a:r>
            <a:r>
              <a:rPr lang="de-DE" dirty="0" smtClean="0"/>
              <a:t>/</a:t>
            </a:r>
            <a:r>
              <a:rPr lang="de-DE" dirty="0" err="1" smtClean="0"/>
              <a:t>convictions</a:t>
            </a:r>
            <a:endParaRPr lang="de-DE" dirty="0"/>
          </a:p>
        </p:txBody>
      </p:sp>
      <p:sp>
        <p:nvSpPr>
          <p:cNvPr id="3" name="Inhaltsplatzhalter 2"/>
          <p:cNvSpPr>
            <a:spLocks noGrp="1"/>
          </p:cNvSpPr>
          <p:nvPr>
            <p:ph idx="1"/>
          </p:nvPr>
        </p:nvSpPr>
        <p:spPr/>
        <p:txBody>
          <a:bodyPr/>
          <a:lstStyle/>
          <a:p>
            <a:r>
              <a:rPr lang="en-US" b="1" dirty="0" err="1"/>
              <a:t>Decentralisation</a:t>
            </a:r>
            <a:r>
              <a:rPr lang="en-US" dirty="0"/>
              <a:t>: No permission </a:t>
            </a:r>
            <a:r>
              <a:rPr lang="en-US" dirty="0" smtClean="0"/>
              <a:t>needed </a:t>
            </a:r>
            <a:r>
              <a:rPr lang="en-US" dirty="0"/>
              <a:t>from a central authority to post anything on the web, </a:t>
            </a:r>
            <a:r>
              <a:rPr lang="en-US" dirty="0" smtClean="0"/>
              <a:t>no </a:t>
            </a:r>
            <a:r>
              <a:rPr lang="en-US" dirty="0"/>
              <a:t>central controlling node, and so no single point of failure … and no “kill switch”! </a:t>
            </a:r>
            <a:r>
              <a:rPr lang="en-US" dirty="0" smtClean="0"/>
              <a:t>Freedom </a:t>
            </a:r>
            <a:r>
              <a:rPr lang="en-US" dirty="0"/>
              <a:t>from indiscriminate censorship and surveillance.</a:t>
            </a:r>
          </a:p>
          <a:p>
            <a:r>
              <a:rPr lang="en-US" b="1" dirty="0" smtClean="0"/>
              <a:t>Non-discrimination and Net Neutrality</a:t>
            </a:r>
            <a:r>
              <a:rPr lang="en-US" dirty="0" smtClean="0"/>
              <a:t>: All </a:t>
            </a:r>
            <a:r>
              <a:rPr lang="en-US" dirty="0"/>
              <a:t>data on the Internet the same, and not discriminate or charge differently by user, content, website, platform, application, type of attached equipment, or method of communication</a:t>
            </a:r>
          </a:p>
          <a:p>
            <a:r>
              <a:rPr lang="en-US" b="1" dirty="0"/>
              <a:t>Bottom-up design</a:t>
            </a:r>
            <a:r>
              <a:rPr lang="en-US" dirty="0"/>
              <a:t>: Instead of code being written and controlled by a small group of experts, it was developed in full view of everyone, encouraging maximum participation and experimentation.</a:t>
            </a:r>
          </a:p>
          <a:p>
            <a:r>
              <a:rPr lang="en-US" b="1" dirty="0"/>
              <a:t>Universality</a:t>
            </a:r>
            <a:r>
              <a:rPr lang="en-US" dirty="0"/>
              <a:t>: For anyone to be able to publish anything on the web, all the computers involved have to speak the same languages to each </a:t>
            </a:r>
            <a:r>
              <a:rPr lang="en-US" dirty="0" smtClean="0"/>
              <a:t>other independent of hardware used; </a:t>
            </a:r>
            <a:r>
              <a:rPr lang="en-US" dirty="0"/>
              <a:t>where they live; or what cultural and political beliefs they have. In this way, the web breaks down silos while still allowing diversity to flourish.</a:t>
            </a:r>
          </a:p>
          <a:p>
            <a:r>
              <a:rPr lang="en-US" b="1" dirty="0"/>
              <a:t>Consensus</a:t>
            </a:r>
            <a:r>
              <a:rPr lang="en-US" dirty="0"/>
              <a:t>: For universal standards to work, everyone </a:t>
            </a:r>
            <a:r>
              <a:rPr lang="en-US" dirty="0" smtClean="0"/>
              <a:t>has </a:t>
            </a:r>
            <a:r>
              <a:rPr lang="en-US" dirty="0"/>
              <a:t>to agree to use </a:t>
            </a:r>
            <a:r>
              <a:rPr lang="en-US" dirty="0" smtClean="0"/>
              <a:t>them through </a:t>
            </a:r>
            <a:r>
              <a:rPr lang="en-US" dirty="0"/>
              <a:t>a transparent, participatory </a:t>
            </a:r>
            <a:r>
              <a:rPr lang="en-US" dirty="0" smtClean="0"/>
              <a:t>process.</a:t>
            </a:r>
            <a:endParaRPr lang="en-US" dirty="0"/>
          </a:p>
          <a:p>
            <a:endParaRPr lang="de-DE" dirty="0"/>
          </a:p>
        </p:txBody>
      </p:sp>
      <p:sp>
        <p:nvSpPr>
          <p:cNvPr id="5" name="Foliennummernplatzhalter 4"/>
          <p:cNvSpPr>
            <a:spLocks noGrp="1"/>
          </p:cNvSpPr>
          <p:nvPr>
            <p:ph type="sldNum" sz="quarter" idx="4294967295"/>
          </p:nvPr>
        </p:nvSpPr>
        <p:spPr>
          <a:xfrm>
            <a:off x="6769100" y="6381750"/>
            <a:ext cx="1905000" cy="323850"/>
          </a:xfrm>
          <a:prstGeom prst="rect">
            <a:avLst/>
          </a:prstGeom>
        </p:spPr>
        <p:txBody>
          <a:bodyPr/>
          <a:lstStyle/>
          <a:p>
            <a:pPr>
              <a:defRPr/>
            </a:pPr>
            <a:fld id="{B9B0A1F0-526D-401B-8FDC-1A0EE6EA2A34}" type="slidenum">
              <a:rPr lang="de-DE" smtClean="0"/>
              <a:pPr>
                <a:defRPr/>
              </a:pPr>
              <a:t>19</a:t>
            </a:fld>
            <a:endParaRPr lang="de-DE"/>
          </a:p>
        </p:txBody>
      </p:sp>
      <p:sp>
        <p:nvSpPr>
          <p:cNvPr id="6" name="Rechteck 5"/>
          <p:cNvSpPr/>
          <p:nvPr/>
        </p:nvSpPr>
        <p:spPr>
          <a:xfrm>
            <a:off x="539552" y="6453336"/>
            <a:ext cx="7776864" cy="276999"/>
          </a:xfrm>
          <a:prstGeom prst="rect">
            <a:avLst/>
          </a:prstGeom>
        </p:spPr>
        <p:txBody>
          <a:bodyPr wrap="square">
            <a:spAutoFit/>
          </a:bodyPr>
          <a:lstStyle/>
          <a:p>
            <a:r>
              <a:rPr lang="de-DE" sz="1200" dirty="0" smtClean="0">
                <a:latin typeface="Calibri" panose="020F0502020204030204" pitchFamily="34" charset="0"/>
              </a:rPr>
              <a:t>After </a:t>
            </a:r>
            <a:r>
              <a:rPr lang="de-DE" sz="1200" dirty="0" smtClean="0">
                <a:latin typeface="Calibri" panose="020F0502020204030204" pitchFamily="34" charset="0"/>
                <a:hlinkClick r:id="rId3"/>
              </a:rPr>
              <a:t>https</a:t>
            </a:r>
            <a:r>
              <a:rPr lang="de-DE" sz="1200" dirty="0">
                <a:latin typeface="Calibri" panose="020F0502020204030204" pitchFamily="34" charset="0"/>
                <a:hlinkClick r:id="rId3"/>
              </a:rPr>
              <a:t>://webfoundation.org/about/vision/history-of-the-web</a:t>
            </a:r>
            <a:r>
              <a:rPr lang="de-DE" sz="1200" dirty="0" smtClean="0">
                <a:latin typeface="Calibri" panose="020F0502020204030204" pitchFamily="34" charset="0"/>
                <a:hlinkClick r:id="rId3"/>
              </a:rPr>
              <a:t>/</a:t>
            </a:r>
            <a:r>
              <a:rPr lang="de-DE" sz="1200" dirty="0" smtClean="0">
                <a:latin typeface="Calibri" panose="020F0502020204030204" pitchFamily="34" charset="0"/>
              </a:rPr>
              <a:t> [2018-04-05]</a:t>
            </a:r>
            <a:endParaRPr lang="de-DE" sz="1200" dirty="0">
              <a:latin typeface="Calibri" panose="020F0502020204030204" pitchFamily="34" charset="0"/>
            </a:endParaRPr>
          </a:p>
        </p:txBody>
      </p:sp>
    </p:spTree>
    <p:extLst>
      <p:ext uri="{BB962C8B-B14F-4D97-AF65-F5344CB8AC3E}">
        <p14:creationId xmlns:p14="http://schemas.microsoft.com/office/powerpoint/2010/main" val="3668655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2286000"/>
            <a:ext cx="7772400" cy="1143000"/>
          </a:xfrm>
          <a:noFill/>
        </p:spPr>
        <p:txBody>
          <a:bodyPr lIns="92075" tIns="46038" rIns="92075" bIns="46038" anchor="b"/>
          <a:lstStyle/>
          <a:p>
            <a:pPr eaLnBrk="1" hangingPunct="1"/>
            <a:r>
              <a:rPr lang="en-US" altLang="de-DE" sz="4000" dirty="0" smtClean="0"/>
              <a:t>The World Wide </a:t>
            </a:r>
            <a:r>
              <a:rPr lang="en-US" altLang="de-DE" sz="4000" dirty="0" smtClean="0"/>
              <a:t>Web: Its Foundations and its Threads</a:t>
            </a:r>
            <a:endParaRPr lang="en-US" altLang="de-DE" sz="4000" dirty="0" smtClean="0"/>
          </a:p>
        </p:txBody>
      </p:sp>
      <p:sp>
        <p:nvSpPr>
          <p:cNvPr id="2051" name="Rectangle 3"/>
          <p:cNvSpPr>
            <a:spLocks noGrp="1" noChangeArrowheads="1"/>
          </p:cNvSpPr>
          <p:nvPr>
            <p:ph type="subTitle" idx="1"/>
          </p:nvPr>
        </p:nvSpPr>
        <p:spPr>
          <a:xfrm>
            <a:off x="762000" y="3810000"/>
            <a:ext cx="6400800" cy="1752600"/>
          </a:xfrm>
          <a:noFill/>
        </p:spPr>
        <p:txBody>
          <a:bodyPr lIns="92075" tIns="46038" rIns="92075" bIns="46038"/>
          <a:lstStyle/>
          <a:p>
            <a:pPr algn="l" eaLnBrk="1" hangingPunct="1"/>
            <a:r>
              <a:rPr lang="en-US" altLang="de-DE" smtClean="0"/>
              <a:t>Prof. Dr.-Ing. Franz-Josef Behr</a:t>
            </a:r>
          </a:p>
          <a:p>
            <a:pPr algn="l" eaLnBrk="1" hangingPunct="1"/>
            <a:endParaRPr lang="en-US" altLang="de-DE" smtClean="0"/>
          </a:p>
          <a:p>
            <a:pPr algn="l" eaLnBrk="1" hangingPunct="1"/>
            <a:endParaRPr lang="en-US" altLang="de-DE" smtClean="0"/>
          </a:p>
          <a:p>
            <a:pPr algn="l" eaLnBrk="1" hangingPunct="1"/>
            <a:endParaRPr lang="en-US" altLang="de-DE"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pPr>
              <a:defRPr/>
            </a:pPr>
            <a:fld id="{35C3D80A-8D45-48C8-8B4C-A8619097EDB8}" type="datetime1">
              <a:rPr lang="en-US" altLang="de-DE" smtClean="0"/>
              <a:pPr>
                <a:defRPr/>
              </a:pPr>
              <a:t>4/27/2025</a:t>
            </a:fld>
            <a:endParaRPr lang="en-US" altLang="en-US">
              <a:solidFill>
                <a:schemeClr val="tx1"/>
              </a:solidFill>
            </a:endParaRPr>
          </a:p>
        </p:txBody>
      </p:sp>
      <p:sp>
        <p:nvSpPr>
          <p:cNvPr id="5" name="Foliennummernplatzhalter 4"/>
          <p:cNvSpPr>
            <a:spLocks noGrp="1"/>
          </p:cNvSpPr>
          <p:nvPr>
            <p:ph type="sldNum" sz="quarter" idx="11"/>
          </p:nvPr>
        </p:nvSpPr>
        <p:spPr/>
        <p:txBody>
          <a:bodyPr/>
          <a:lstStyle/>
          <a:p>
            <a:pPr>
              <a:defRPr/>
            </a:pPr>
            <a:fld id="{AF43EC7C-5CBE-4F17-940B-A754E06F486A}" type="slidenum">
              <a:rPr lang="en-US" altLang="en-US" smtClean="0"/>
              <a:pPr>
                <a:defRPr/>
              </a:pPr>
              <a:t>20</a:t>
            </a:fld>
            <a:endParaRPr lang="en-US" altLang="en-US" sz="1400">
              <a:solidFill>
                <a:schemeClr val="tx1"/>
              </a:solidFill>
              <a:latin typeface="Times" pitchFamily="18" charset="0"/>
            </a:endParaRPr>
          </a:p>
        </p:txBody>
      </p:sp>
      <p:sp>
        <p:nvSpPr>
          <p:cNvPr id="6" name="Rechteck 5"/>
          <p:cNvSpPr/>
          <p:nvPr/>
        </p:nvSpPr>
        <p:spPr>
          <a:xfrm>
            <a:off x="727719" y="1304488"/>
            <a:ext cx="4572000" cy="1323439"/>
          </a:xfrm>
          <a:prstGeom prst="rect">
            <a:avLst/>
          </a:prstGeom>
        </p:spPr>
        <p:txBody>
          <a:bodyPr>
            <a:spAutoFit/>
          </a:bodyPr>
          <a:lstStyle/>
          <a:p>
            <a:r>
              <a:rPr lang="en-US" dirty="0" smtClean="0">
                <a:latin typeface="+mn-lt"/>
              </a:rPr>
              <a:t>For a time, it seemed as if the internet was on democracy’s side, helping the crowds in Cairo’s </a:t>
            </a:r>
            <a:r>
              <a:rPr lang="en-US" dirty="0" err="1" smtClean="0">
                <a:latin typeface="+mn-lt"/>
              </a:rPr>
              <a:t>Tahrir</a:t>
            </a:r>
            <a:r>
              <a:rPr lang="en-US" dirty="0" smtClean="0">
                <a:latin typeface="+mn-lt"/>
              </a:rPr>
              <a:t> Square or Kiev’s </a:t>
            </a:r>
            <a:r>
              <a:rPr lang="en-US" dirty="0" err="1" smtClean="0">
                <a:latin typeface="+mn-lt"/>
              </a:rPr>
              <a:t>Maidan</a:t>
            </a:r>
            <a:r>
              <a:rPr lang="en-US" dirty="0" smtClean="0">
                <a:latin typeface="+mn-lt"/>
              </a:rPr>
              <a:t> topple terrible tyrants.</a:t>
            </a:r>
            <a:endParaRPr lang="de-DE" dirty="0">
              <a:latin typeface="+mn-lt"/>
            </a:endParaRPr>
          </a:p>
        </p:txBody>
      </p:sp>
      <p:sp>
        <p:nvSpPr>
          <p:cNvPr id="7" name="Rechteck 6"/>
          <p:cNvSpPr/>
          <p:nvPr/>
        </p:nvSpPr>
        <p:spPr>
          <a:xfrm>
            <a:off x="704261" y="3007214"/>
            <a:ext cx="4572000" cy="523220"/>
          </a:xfrm>
          <a:prstGeom prst="rect">
            <a:avLst/>
          </a:prstGeom>
        </p:spPr>
        <p:txBody>
          <a:bodyPr>
            <a:spAutoFit/>
          </a:bodyPr>
          <a:lstStyle/>
          <a:p>
            <a:r>
              <a:rPr lang="de-DE" sz="1400" b="0" dirty="0">
                <a:latin typeface="+mn-lt"/>
              </a:rPr>
              <a:t>https://www.thedailybeast.com/social-media-shreds-the-social-fabric-one-click-at-a-time/</a:t>
            </a:r>
          </a:p>
        </p:txBody>
      </p:sp>
      <p:sp>
        <p:nvSpPr>
          <p:cNvPr id="8" name="Rechteck 7"/>
          <p:cNvSpPr/>
          <p:nvPr/>
        </p:nvSpPr>
        <p:spPr>
          <a:xfrm>
            <a:off x="4006491" y="3717032"/>
            <a:ext cx="4572000" cy="1631216"/>
          </a:xfrm>
          <a:prstGeom prst="rect">
            <a:avLst/>
          </a:prstGeom>
        </p:spPr>
        <p:txBody>
          <a:bodyPr>
            <a:spAutoFit/>
          </a:bodyPr>
          <a:lstStyle/>
          <a:p>
            <a:r>
              <a:rPr lang="en-US" dirty="0" smtClean="0">
                <a:latin typeface="+mn-lt"/>
              </a:rPr>
              <a:t>[… ]the </a:t>
            </a:r>
            <a:r>
              <a:rPr lang="en-US" dirty="0">
                <a:latin typeface="+mn-lt"/>
              </a:rPr>
              <a:t>most important thing we at Facebook can do is develop the social infrastructure to give people the power to build a global community that works for all of us. </a:t>
            </a:r>
            <a:endParaRPr lang="de-DE" dirty="0">
              <a:latin typeface="+mn-lt"/>
            </a:endParaRPr>
          </a:p>
        </p:txBody>
      </p:sp>
      <p:sp>
        <p:nvSpPr>
          <p:cNvPr id="9" name="Rechteck 8"/>
          <p:cNvSpPr/>
          <p:nvPr/>
        </p:nvSpPr>
        <p:spPr>
          <a:xfrm>
            <a:off x="4283968" y="5283205"/>
            <a:ext cx="4572000" cy="954107"/>
          </a:xfrm>
          <a:prstGeom prst="rect">
            <a:avLst/>
          </a:prstGeom>
        </p:spPr>
        <p:txBody>
          <a:bodyPr>
            <a:spAutoFit/>
          </a:bodyPr>
          <a:lstStyle/>
          <a:p>
            <a:r>
              <a:rPr lang="de-DE" sz="1400" b="0" dirty="0" smtClean="0">
                <a:latin typeface="+mn-lt"/>
              </a:rPr>
              <a:t>Mark Zuckerberg (2017) https</a:t>
            </a:r>
            <a:r>
              <a:rPr lang="de-DE" sz="1400" b="0" dirty="0">
                <a:latin typeface="+mn-lt"/>
              </a:rPr>
              <a:t>://www.weforum.org/stories/2017/02/mark-zuckerberg-building-a-global-community-that-works-for-everyone/</a:t>
            </a:r>
          </a:p>
        </p:txBody>
      </p:sp>
    </p:spTree>
    <p:extLst>
      <p:ext uri="{BB962C8B-B14F-4D97-AF65-F5344CB8AC3E}">
        <p14:creationId xmlns:p14="http://schemas.microsoft.com/office/powerpoint/2010/main" val="20065197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behr\AppData\Local\Temp\SNAGHTMLc9344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6632"/>
            <a:ext cx="7019925" cy="6038850"/>
          </a:xfrm>
          <a:prstGeom prst="rect">
            <a:avLst/>
          </a:prstGeom>
          <a:noFill/>
          <a:extLst>
            <a:ext uri="{909E8E84-426E-40DD-AFC4-6F175D3DCCD1}">
              <a14:hiddenFill xmlns:a14="http://schemas.microsoft.com/office/drawing/2010/main">
                <a:solidFill>
                  <a:srgbClr val="FFFFFF"/>
                </a:solidFill>
              </a14:hiddenFill>
            </a:ext>
          </a:extLst>
        </p:spPr>
      </p:pic>
      <p:sp>
        <p:nvSpPr>
          <p:cNvPr id="4" name="Datumsplatzhalter 3"/>
          <p:cNvSpPr>
            <a:spLocks noGrp="1"/>
          </p:cNvSpPr>
          <p:nvPr>
            <p:ph type="dt" sz="half" idx="10"/>
          </p:nvPr>
        </p:nvSpPr>
        <p:spPr/>
        <p:txBody>
          <a:bodyPr/>
          <a:lstStyle/>
          <a:p>
            <a:pPr>
              <a:defRPr/>
            </a:pPr>
            <a:r>
              <a:rPr lang="en-US" altLang="en-US" smtClean="0"/>
              <a:t>Prof. </a:t>
            </a:r>
            <a:r>
              <a:rPr lang="de-DE" altLang="en-US" smtClean="0"/>
              <a:t>Dr.-Ing. </a:t>
            </a:r>
            <a:r>
              <a:rPr lang="en-US" altLang="en-US" smtClean="0"/>
              <a:t>Franz-Josef Behr</a:t>
            </a:r>
          </a:p>
          <a:p>
            <a:pPr>
              <a:defRPr/>
            </a:pPr>
            <a:endParaRPr lang="de-DE"/>
          </a:p>
        </p:txBody>
      </p:sp>
      <p:sp>
        <p:nvSpPr>
          <p:cNvPr id="5" name="Foliennummernplatzhalter 4"/>
          <p:cNvSpPr>
            <a:spLocks noGrp="1"/>
          </p:cNvSpPr>
          <p:nvPr>
            <p:ph type="sldNum" sz="quarter" idx="4294967295"/>
          </p:nvPr>
        </p:nvSpPr>
        <p:spPr>
          <a:xfrm>
            <a:off x="6948264" y="6381750"/>
            <a:ext cx="1905000" cy="3238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eaLnBrk="1" hangingPunct="1"/>
            <a:fld id="{B9B0A1F0-526D-401B-8FDC-1A0EE6EA2A34}" type="slidenum">
              <a:rPr lang="de-DE" sz="1000">
                <a:latin typeface="Arial" pitchFamily="34" charset="0"/>
              </a:rPr>
              <a:pPr algn="r" eaLnBrk="1" hangingPunct="1"/>
              <a:t>21</a:t>
            </a:fld>
            <a:endParaRPr lang="de-DE" sz="1000" dirty="0">
              <a:latin typeface="Arial" pitchFamily="34" charset="0"/>
            </a:endParaRPr>
          </a:p>
        </p:txBody>
      </p:sp>
      <p:sp>
        <p:nvSpPr>
          <p:cNvPr id="6" name="Rechteck 5"/>
          <p:cNvSpPr/>
          <p:nvPr/>
        </p:nvSpPr>
        <p:spPr>
          <a:xfrm>
            <a:off x="5976743" y="6145559"/>
            <a:ext cx="2771721" cy="307777"/>
          </a:xfrm>
          <a:prstGeom prst="rect">
            <a:avLst/>
          </a:prstGeom>
        </p:spPr>
        <p:txBody>
          <a:bodyPr wrap="none">
            <a:spAutoFit/>
          </a:bodyPr>
          <a:lstStyle/>
          <a:p>
            <a:r>
              <a:rPr lang="de-DE" sz="1400" dirty="0">
                <a:latin typeface="Calibri" panose="020F0502020204030204" pitchFamily="34" charset="0"/>
              </a:rPr>
              <a:t>https://twitter.com/timberners_lee</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2758295"/>
            <a:ext cx="3798168" cy="36824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hteck 7"/>
          <p:cNvSpPr/>
          <p:nvPr/>
        </p:nvSpPr>
        <p:spPr>
          <a:xfrm>
            <a:off x="1547664" y="746701"/>
            <a:ext cx="4572000" cy="954107"/>
          </a:xfrm>
          <a:prstGeom prst="rect">
            <a:avLst/>
          </a:prstGeom>
        </p:spPr>
        <p:txBody>
          <a:bodyPr>
            <a:spAutoFit/>
          </a:bodyPr>
          <a:lstStyle/>
          <a:p>
            <a:r>
              <a:rPr lang="en-US" sz="1600" b="1" dirty="0" smtClean="0"/>
              <a:t>Governments </a:t>
            </a:r>
            <a:r>
              <a:rPr lang="en-US" sz="1600" b="1" dirty="0"/>
              <a:t>that make the most requests for information from </a:t>
            </a:r>
            <a:r>
              <a:rPr lang="en-US" sz="1600" b="1" dirty="0" smtClean="0"/>
              <a:t>Twitter</a:t>
            </a:r>
          </a:p>
          <a:p>
            <a:r>
              <a:rPr lang="en-US" sz="1100" dirty="0"/>
              <a:t>https://www.indy100.com/article/11-maps-and-charts-to-challenge-how-you-see-the-internet--x1lOVKgIzkW</a:t>
            </a:r>
          </a:p>
        </p:txBody>
      </p:sp>
      <p:pic>
        <p:nvPicPr>
          <p:cNvPr id="6146" name="Picture 2" descr="C:\Users\behr\AppData\Local\Temp\SNAGHTML28b4215b.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3595" y="1634589"/>
            <a:ext cx="3336877" cy="930315"/>
          </a:xfrm>
          <a:prstGeom prst="rect">
            <a:avLst/>
          </a:prstGeom>
          <a:noFill/>
          <a:extLst>
            <a:ext uri="{909E8E84-426E-40DD-AFC4-6F175D3DCCD1}">
              <a14:hiddenFill xmlns:a14="http://schemas.microsoft.com/office/drawing/2010/main">
                <a:solidFill>
                  <a:srgbClr val="FFFFFF"/>
                </a:solidFill>
              </a14:hiddenFill>
            </a:ext>
          </a:extLst>
        </p:spPr>
      </p:pic>
      <p:sp>
        <p:nvSpPr>
          <p:cNvPr id="2" name="Rechteck 1"/>
          <p:cNvSpPr/>
          <p:nvPr/>
        </p:nvSpPr>
        <p:spPr>
          <a:xfrm>
            <a:off x="5184576" y="2558241"/>
            <a:ext cx="4572000" cy="40011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de-DE" sz="1000" b="0" dirty="0">
                <a:latin typeface="Arial" pitchFamily="34" charset="0"/>
                <a:hlinkClick r:id="rId5"/>
              </a:rPr>
              <a:t>https://</a:t>
            </a:r>
            <a:r>
              <a:rPr lang="de-DE" sz="1000" b="0" dirty="0" smtClean="0">
                <a:latin typeface="Arial" pitchFamily="34" charset="0"/>
                <a:hlinkClick r:id="rId5"/>
              </a:rPr>
              <a:t>www.theguardian.com/technology/2012/jul/02/twitter-transparency-report</a:t>
            </a:r>
            <a:r>
              <a:rPr lang="de-DE" sz="1000" b="0" dirty="0" smtClean="0">
                <a:latin typeface="Arial" pitchFamily="34" charset="0"/>
              </a:rPr>
              <a:t> [2019-12-03]</a:t>
            </a:r>
            <a:endParaRPr lang="de-DE" sz="1000" b="0" dirty="0">
              <a:latin typeface="Arial" pitchFamily="34" charset="0"/>
            </a:endParaRPr>
          </a:p>
        </p:txBody>
      </p:sp>
      <p:pic>
        <p:nvPicPr>
          <p:cNvPr id="6148" name="Picture 4" descr="C:\Users\behr\AppData\Local\Temp\SNAGHTML28b7fd76.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11760" y="3212976"/>
            <a:ext cx="6619875" cy="876300"/>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C:\Users\behr\AppData\Local\Temp\SNAGHTML28ba05fe.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29446" y="4470520"/>
            <a:ext cx="4469645" cy="1660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70460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r>
              <a:rPr lang="en-US" dirty="0"/>
              <a:t>5.17 billion social media users </a:t>
            </a:r>
            <a:r>
              <a:rPr lang="en-US" dirty="0" smtClean="0"/>
              <a:t>globally </a:t>
            </a:r>
            <a:r>
              <a:rPr lang="en-US" dirty="0"/>
              <a:t>(according to https://www.demandsage.com/social-media-users</a:t>
            </a:r>
            <a:r>
              <a:rPr lang="en-US" dirty="0" smtClean="0"/>
              <a:t>/)</a:t>
            </a:r>
            <a:endParaRPr lang="de-DE" dirty="0"/>
          </a:p>
        </p:txBody>
      </p:sp>
      <p:sp>
        <p:nvSpPr>
          <p:cNvPr id="4" name="Datumsplatzhalter 3"/>
          <p:cNvSpPr>
            <a:spLocks noGrp="1"/>
          </p:cNvSpPr>
          <p:nvPr>
            <p:ph type="dt" sz="half" idx="10"/>
          </p:nvPr>
        </p:nvSpPr>
        <p:spPr/>
        <p:txBody>
          <a:bodyPr/>
          <a:lstStyle/>
          <a:p>
            <a:pPr>
              <a:defRPr/>
            </a:pPr>
            <a:fld id="{35C3D80A-8D45-48C8-8B4C-A8619097EDB8}" type="datetime1">
              <a:rPr lang="en-US" altLang="de-DE" smtClean="0"/>
              <a:pPr>
                <a:defRPr/>
              </a:pPr>
              <a:t>4/27/2025</a:t>
            </a:fld>
            <a:endParaRPr lang="en-US" altLang="en-US">
              <a:solidFill>
                <a:schemeClr val="tx1"/>
              </a:solidFill>
            </a:endParaRPr>
          </a:p>
        </p:txBody>
      </p:sp>
      <p:sp>
        <p:nvSpPr>
          <p:cNvPr id="5" name="Foliennummernplatzhalter 4"/>
          <p:cNvSpPr>
            <a:spLocks noGrp="1"/>
          </p:cNvSpPr>
          <p:nvPr>
            <p:ph type="sldNum" sz="quarter" idx="11"/>
          </p:nvPr>
        </p:nvSpPr>
        <p:spPr/>
        <p:txBody>
          <a:bodyPr/>
          <a:lstStyle/>
          <a:p>
            <a:pPr>
              <a:defRPr/>
            </a:pPr>
            <a:fld id="{AF43EC7C-5CBE-4F17-940B-A754E06F486A}" type="slidenum">
              <a:rPr lang="en-US" altLang="en-US" smtClean="0"/>
              <a:pPr>
                <a:defRPr/>
              </a:pPr>
              <a:t>22</a:t>
            </a:fld>
            <a:endParaRPr lang="en-US" altLang="en-US" sz="1400">
              <a:solidFill>
                <a:schemeClr val="tx1"/>
              </a:solidFill>
              <a:latin typeface="Times" pitchFamily="18" charset="0"/>
            </a:endParaRPr>
          </a:p>
        </p:txBody>
      </p:sp>
    </p:spTree>
    <p:extLst>
      <p:ext uri="{BB962C8B-B14F-4D97-AF65-F5344CB8AC3E}">
        <p14:creationId xmlns:p14="http://schemas.microsoft.com/office/powerpoint/2010/main" val="16873768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endParaRPr lang="de-DE" dirty="0"/>
          </a:p>
        </p:txBody>
      </p:sp>
      <p:sp>
        <p:nvSpPr>
          <p:cNvPr id="4" name="Datumsplatzhalter 3"/>
          <p:cNvSpPr>
            <a:spLocks noGrp="1"/>
          </p:cNvSpPr>
          <p:nvPr>
            <p:ph type="dt" sz="half" idx="10"/>
          </p:nvPr>
        </p:nvSpPr>
        <p:spPr/>
        <p:txBody>
          <a:bodyPr/>
          <a:lstStyle/>
          <a:p>
            <a:pPr>
              <a:defRPr/>
            </a:pPr>
            <a:fld id="{35C3D80A-8D45-48C8-8B4C-A8619097EDB8}" type="datetime1">
              <a:rPr lang="en-US" altLang="de-DE" smtClean="0"/>
              <a:pPr>
                <a:defRPr/>
              </a:pPr>
              <a:t>4/27/2025</a:t>
            </a:fld>
            <a:endParaRPr lang="en-US" altLang="en-US">
              <a:solidFill>
                <a:schemeClr val="tx1"/>
              </a:solidFill>
            </a:endParaRPr>
          </a:p>
        </p:txBody>
      </p:sp>
      <p:sp>
        <p:nvSpPr>
          <p:cNvPr id="5" name="Foliennummernplatzhalter 4"/>
          <p:cNvSpPr>
            <a:spLocks noGrp="1"/>
          </p:cNvSpPr>
          <p:nvPr>
            <p:ph type="sldNum" sz="quarter" idx="11"/>
          </p:nvPr>
        </p:nvSpPr>
        <p:spPr/>
        <p:txBody>
          <a:bodyPr/>
          <a:lstStyle/>
          <a:p>
            <a:pPr>
              <a:defRPr/>
            </a:pPr>
            <a:fld id="{AF43EC7C-5CBE-4F17-940B-A754E06F486A}" type="slidenum">
              <a:rPr lang="en-US" altLang="en-US" smtClean="0"/>
              <a:pPr>
                <a:defRPr/>
              </a:pPr>
              <a:t>23</a:t>
            </a:fld>
            <a:endParaRPr lang="en-US" altLang="en-US" sz="1400">
              <a:solidFill>
                <a:schemeClr val="tx1"/>
              </a:solidFill>
              <a:latin typeface="Times" pitchFamily="18" charset="0"/>
            </a:endParaRPr>
          </a:p>
        </p:txBody>
      </p:sp>
      <p:pic>
        <p:nvPicPr>
          <p:cNvPr id="6" name="Picture 2" descr="C:\Users\behr\AppData\Local\Temp\SNAGHTML28bc7b8b.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332656"/>
            <a:ext cx="4392488" cy="2647053"/>
          </a:xfrm>
          <a:prstGeom prst="rect">
            <a:avLst/>
          </a:prstGeom>
          <a:noFill/>
          <a:extLst>
            <a:ext uri="{909E8E84-426E-40DD-AFC4-6F175D3DCCD1}">
              <a14:hiddenFill xmlns:a14="http://schemas.microsoft.com/office/drawing/2010/main">
                <a:solidFill>
                  <a:srgbClr val="FFFFFF"/>
                </a:solidFill>
              </a14:hiddenFill>
            </a:ext>
          </a:extLst>
        </p:spPr>
      </p:pic>
      <p:sp>
        <p:nvSpPr>
          <p:cNvPr id="7" name="Rechteck 6"/>
          <p:cNvSpPr/>
          <p:nvPr/>
        </p:nvSpPr>
        <p:spPr>
          <a:xfrm>
            <a:off x="467544" y="3153762"/>
            <a:ext cx="4248472" cy="40011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de-DE" sz="1000" b="0" dirty="0">
                <a:latin typeface="Arial" pitchFamily="34" charset="0"/>
                <a:hlinkClick r:id="rId3"/>
              </a:rPr>
              <a:t>https://</a:t>
            </a:r>
            <a:r>
              <a:rPr lang="de-DE" sz="1000" b="0" dirty="0" smtClean="0">
                <a:latin typeface="Arial" pitchFamily="34" charset="0"/>
                <a:hlinkClick r:id="rId3"/>
              </a:rPr>
              <a:t>www.freedomonthenet.org/report/freedom-on-the-net/2019/the-crisis-of-social-media</a:t>
            </a:r>
            <a:r>
              <a:rPr lang="de-DE" sz="1000" b="0" dirty="0" smtClean="0">
                <a:latin typeface="Arial" pitchFamily="34" charset="0"/>
              </a:rPr>
              <a:t> [2019-12-03]</a:t>
            </a:r>
            <a:endParaRPr lang="de-DE" sz="1000" b="0" dirty="0">
              <a:latin typeface="Arial" pitchFamily="34" charset="0"/>
            </a:endParaRPr>
          </a:p>
        </p:txBody>
      </p:sp>
      <p:sp>
        <p:nvSpPr>
          <p:cNvPr id="8" name="Rechteck 7"/>
          <p:cNvSpPr/>
          <p:nvPr/>
        </p:nvSpPr>
        <p:spPr>
          <a:xfrm>
            <a:off x="988543" y="5331245"/>
            <a:ext cx="7308304" cy="129614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de-DE" sz="1000" b="0" dirty="0">
                <a:latin typeface="Arial" pitchFamily="34" charset="0"/>
              </a:rPr>
              <a:t>https://www.facebook.com/ZDFheute/?__tn__=kCH-R&amp;eid=ARBheoK0RV5qOaMQNrwu3BXWQRauhAvKfTkktJf53axFWYBASLsluNbpurfJ5gYgrQUi3NFxvZb2NuKc&amp;hc_ref=ARRGWR85OUVTqouYeP0Xv3SrQDmE3y-jQJeEhBytlmxiSP7x-CT5DyzGty6TlPW4oc0&amp;fref=nf&amp;__xts__[0]=</a:t>
            </a:r>
            <a:r>
              <a:rPr lang="de-DE" sz="1000" b="0" dirty="0" smtClean="0">
                <a:latin typeface="Arial" pitchFamily="34" charset="0"/>
              </a:rPr>
              <a:t>68.ARAP798qgThE4q8NRj_DMLMw4gLPGHIuMrWwVLZO7GAi4THTZWSc52cmFs7ILwBdM4WZkxKDsYuyM_ZCAg5Pw-AgxyF6Mnh1t2eKr6pd_OzJh1Vm42lm_qrmr3P6YVKwZ3sfJcHyFRJib2iEMSZcVjgGnCWLuiwT0LFQDVwATwcsi9L67JsQCwt_xNmxfYCiH67pH8ZGQWUCNRDX6XOBWvhL8MMjaYR0ziYJWklaESRt-T-EO-FySuDgglHI0u6CiC3qG27FfFA-EkeniLI4AZ87nGfuTamSs4yloZ6cfl_IkYQgU76sWyUv81dvW6hzIY4f1A4bTJfEAOAcpVE-qVw2pDotKxnzpHk [2019-12-04]</a:t>
            </a:r>
            <a:endParaRPr lang="de-DE" sz="1000" b="0" dirty="0">
              <a:latin typeface="Arial" pitchFamily="34" charset="0"/>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03400" y="2276872"/>
            <a:ext cx="3988136" cy="2880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hteck 8"/>
          <p:cNvSpPr/>
          <p:nvPr/>
        </p:nvSpPr>
        <p:spPr>
          <a:xfrm>
            <a:off x="452314" y="4437112"/>
            <a:ext cx="2555508" cy="400110"/>
          </a:xfrm>
          <a:prstGeom prst="rect">
            <a:avLst/>
          </a:prstGeom>
        </p:spPr>
        <p:txBody>
          <a:bodyPr wrap="none">
            <a:spAutoFit/>
          </a:bodyPr>
          <a:lstStyle/>
          <a:p>
            <a:r>
              <a:rPr lang="de-DE" dirty="0"/>
              <a:t>https://rsf.org/en</a:t>
            </a:r>
          </a:p>
        </p:txBody>
      </p:sp>
    </p:spTree>
    <p:extLst>
      <p:ext uri="{BB962C8B-B14F-4D97-AF65-F5344CB8AC3E}">
        <p14:creationId xmlns:p14="http://schemas.microsoft.com/office/powerpoint/2010/main" val="9087042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endParaRPr lang="de-DE"/>
          </a:p>
        </p:txBody>
      </p:sp>
      <p:sp>
        <p:nvSpPr>
          <p:cNvPr id="4" name="Datumsplatzhalter 3"/>
          <p:cNvSpPr>
            <a:spLocks noGrp="1"/>
          </p:cNvSpPr>
          <p:nvPr>
            <p:ph type="dt" sz="half" idx="10"/>
          </p:nvPr>
        </p:nvSpPr>
        <p:spPr/>
        <p:txBody>
          <a:bodyPr/>
          <a:lstStyle/>
          <a:p>
            <a:pPr>
              <a:defRPr/>
            </a:pPr>
            <a:fld id="{35C3D80A-8D45-48C8-8B4C-A8619097EDB8}" type="datetime1">
              <a:rPr lang="en-US" altLang="de-DE" smtClean="0"/>
              <a:pPr>
                <a:defRPr/>
              </a:pPr>
              <a:t>4/27/2025</a:t>
            </a:fld>
            <a:endParaRPr lang="en-US" altLang="en-US">
              <a:solidFill>
                <a:schemeClr val="tx1"/>
              </a:solidFill>
            </a:endParaRPr>
          </a:p>
        </p:txBody>
      </p:sp>
      <p:sp>
        <p:nvSpPr>
          <p:cNvPr id="5" name="Foliennummernplatzhalter 4"/>
          <p:cNvSpPr>
            <a:spLocks noGrp="1"/>
          </p:cNvSpPr>
          <p:nvPr>
            <p:ph type="sldNum" sz="quarter" idx="11"/>
          </p:nvPr>
        </p:nvSpPr>
        <p:spPr/>
        <p:txBody>
          <a:bodyPr/>
          <a:lstStyle/>
          <a:p>
            <a:pPr>
              <a:defRPr/>
            </a:pPr>
            <a:fld id="{AF43EC7C-5CBE-4F17-940B-A754E06F486A}" type="slidenum">
              <a:rPr lang="en-US" altLang="en-US" smtClean="0"/>
              <a:pPr>
                <a:defRPr/>
              </a:pPr>
              <a:t>24</a:t>
            </a:fld>
            <a:endParaRPr lang="en-US" altLang="en-US" sz="1400">
              <a:solidFill>
                <a:schemeClr val="tx1"/>
              </a:solidFill>
              <a:latin typeface="Times" pitchFamily="18" charset="0"/>
            </a:endParaRPr>
          </a:p>
        </p:txBody>
      </p:sp>
      <p:pic>
        <p:nvPicPr>
          <p:cNvPr id="6" name="Grafik 5"/>
          <p:cNvPicPr>
            <a:picLocks noChangeAspect="1"/>
          </p:cNvPicPr>
          <p:nvPr/>
        </p:nvPicPr>
        <p:blipFill>
          <a:blip r:embed="rId2"/>
          <a:stretch>
            <a:fillRect/>
          </a:stretch>
        </p:blipFill>
        <p:spPr>
          <a:xfrm>
            <a:off x="1107749" y="2048066"/>
            <a:ext cx="7069892" cy="2998909"/>
          </a:xfrm>
          <a:prstGeom prst="rect">
            <a:avLst/>
          </a:prstGeom>
        </p:spPr>
      </p:pic>
      <p:sp>
        <p:nvSpPr>
          <p:cNvPr id="7" name="Rechteck 6"/>
          <p:cNvSpPr/>
          <p:nvPr/>
        </p:nvSpPr>
        <p:spPr>
          <a:xfrm>
            <a:off x="2500412" y="5814833"/>
            <a:ext cx="4572000" cy="584775"/>
          </a:xfrm>
          <a:prstGeom prst="rect">
            <a:avLst/>
          </a:prstGeom>
        </p:spPr>
        <p:txBody>
          <a:bodyPr>
            <a:spAutoFit/>
          </a:bodyPr>
          <a:lstStyle/>
          <a:p>
            <a:r>
              <a:rPr lang="de-DE" sz="1600" b="0" dirty="0">
                <a:latin typeface="+mn-lt"/>
                <a:hlinkClick r:id="rId3"/>
              </a:rPr>
              <a:t>https://</a:t>
            </a:r>
            <a:r>
              <a:rPr lang="de-DE" sz="1600" b="0" dirty="0" smtClean="0">
                <a:latin typeface="+mn-lt"/>
                <a:hlinkClick r:id="rId3"/>
              </a:rPr>
              <a:t>freiheitsrechte.org/en/themen/digitale-grundrechte/linkedin</a:t>
            </a:r>
            <a:r>
              <a:rPr lang="de-DE" sz="1600" b="0" dirty="0" smtClean="0">
                <a:latin typeface="+mn-lt"/>
              </a:rPr>
              <a:t> [2023-11-16]</a:t>
            </a:r>
            <a:endParaRPr lang="de-DE" b="0" dirty="0">
              <a:latin typeface="+mn-lt"/>
            </a:endParaRPr>
          </a:p>
        </p:txBody>
      </p:sp>
    </p:spTree>
    <p:extLst>
      <p:ext uri="{BB962C8B-B14F-4D97-AF65-F5344CB8AC3E}">
        <p14:creationId xmlns:p14="http://schemas.microsoft.com/office/powerpoint/2010/main" val="41324145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Evaluate</a:t>
            </a:r>
            <a:r>
              <a:rPr lang="de-DE" dirty="0" smtClean="0"/>
              <a:t>…</a:t>
            </a:r>
            <a:endParaRPr lang="de-DE" dirty="0"/>
          </a:p>
        </p:txBody>
      </p:sp>
      <p:sp>
        <p:nvSpPr>
          <p:cNvPr id="3" name="Inhaltsplatzhalter 2"/>
          <p:cNvSpPr>
            <a:spLocks noGrp="1"/>
          </p:cNvSpPr>
          <p:nvPr>
            <p:ph idx="1"/>
          </p:nvPr>
        </p:nvSpPr>
        <p:spPr/>
        <p:txBody>
          <a:bodyPr/>
          <a:lstStyle/>
          <a:p>
            <a:r>
              <a:rPr lang="de-DE" dirty="0">
                <a:hlinkClick r:id="rId2"/>
              </a:rPr>
              <a:t>https://</a:t>
            </a:r>
            <a:r>
              <a:rPr lang="de-DE" dirty="0" smtClean="0">
                <a:hlinkClick r:id="rId2"/>
              </a:rPr>
              <a:t>freiheitsrechte.org/en/themen/digitale-grundrechte</a:t>
            </a:r>
            <a:endParaRPr lang="de-DE" dirty="0" smtClean="0"/>
          </a:p>
          <a:p>
            <a:endParaRPr lang="de-DE" dirty="0"/>
          </a:p>
          <a:p>
            <a:endParaRPr lang="de-DE" dirty="0" smtClean="0"/>
          </a:p>
          <a:p>
            <a:r>
              <a:rPr lang="de-DE" dirty="0"/>
              <a:t>„</a:t>
            </a:r>
            <a:r>
              <a:rPr lang="de-DE" dirty="0" err="1"/>
              <a:t>Informational</a:t>
            </a:r>
            <a:r>
              <a:rPr lang="de-DE" dirty="0"/>
              <a:t> </a:t>
            </a:r>
            <a:r>
              <a:rPr lang="de-DE" dirty="0" err="1" smtClean="0"/>
              <a:t>self</a:t>
            </a:r>
            <a:r>
              <a:rPr lang="de-DE" dirty="0" smtClean="0"/>
              <a:t>-determination“ (</a:t>
            </a:r>
            <a:r>
              <a:rPr lang="de-DE" dirty="0" err="1" smtClean="0"/>
              <a:t>see</a:t>
            </a:r>
            <a:r>
              <a:rPr lang="de-DE" dirty="0"/>
              <a:t> </a:t>
            </a:r>
            <a:r>
              <a:rPr lang="de-DE" dirty="0">
                <a:hlinkClick r:id="rId3"/>
              </a:rPr>
              <a:t>https://</a:t>
            </a:r>
            <a:r>
              <a:rPr lang="de-DE" dirty="0" smtClean="0">
                <a:hlinkClick r:id="rId3"/>
              </a:rPr>
              <a:t>en.wikipedia.org/wiki/Informational_self-determination</a:t>
            </a:r>
            <a:r>
              <a:rPr lang="de-DE" dirty="0" smtClean="0"/>
              <a:t>)</a:t>
            </a:r>
          </a:p>
          <a:p>
            <a:endParaRPr lang="de-DE" dirty="0"/>
          </a:p>
          <a:p>
            <a:r>
              <a:rPr lang="de-DE" dirty="0">
                <a:hlinkClick r:id="rId4"/>
              </a:rPr>
              <a:t>https://en.wikipedia.org/wiki/Internet_censorship_and_surveillance_by_country#Internet_censorship_and_surveillance_by_continent</a:t>
            </a:r>
            <a:endParaRPr lang="de-DE" dirty="0"/>
          </a:p>
          <a:p>
            <a:endParaRPr lang="de-DE" dirty="0"/>
          </a:p>
        </p:txBody>
      </p:sp>
      <p:sp>
        <p:nvSpPr>
          <p:cNvPr id="4" name="Datumsplatzhalter 3"/>
          <p:cNvSpPr>
            <a:spLocks noGrp="1"/>
          </p:cNvSpPr>
          <p:nvPr>
            <p:ph type="dt" sz="half" idx="10"/>
          </p:nvPr>
        </p:nvSpPr>
        <p:spPr/>
        <p:txBody>
          <a:bodyPr/>
          <a:lstStyle/>
          <a:p>
            <a:pPr>
              <a:defRPr/>
            </a:pPr>
            <a:fld id="{35C3D80A-8D45-48C8-8B4C-A8619097EDB8}" type="datetime1">
              <a:rPr lang="en-US" altLang="de-DE" smtClean="0"/>
              <a:pPr>
                <a:defRPr/>
              </a:pPr>
              <a:t>4/27/2025</a:t>
            </a:fld>
            <a:endParaRPr lang="en-US" altLang="en-US">
              <a:solidFill>
                <a:schemeClr val="tx1"/>
              </a:solidFill>
            </a:endParaRPr>
          </a:p>
        </p:txBody>
      </p:sp>
      <p:sp>
        <p:nvSpPr>
          <p:cNvPr id="5" name="Foliennummernplatzhalter 4"/>
          <p:cNvSpPr>
            <a:spLocks noGrp="1"/>
          </p:cNvSpPr>
          <p:nvPr>
            <p:ph type="sldNum" sz="quarter" idx="11"/>
          </p:nvPr>
        </p:nvSpPr>
        <p:spPr/>
        <p:txBody>
          <a:bodyPr/>
          <a:lstStyle/>
          <a:p>
            <a:pPr>
              <a:defRPr/>
            </a:pPr>
            <a:fld id="{AF43EC7C-5CBE-4F17-940B-A754E06F486A}" type="slidenum">
              <a:rPr lang="en-US" altLang="en-US" smtClean="0"/>
              <a:pPr>
                <a:defRPr/>
              </a:pPr>
              <a:t>25</a:t>
            </a:fld>
            <a:endParaRPr lang="en-US" altLang="en-US" sz="1400">
              <a:solidFill>
                <a:schemeClr val="tx1"/>
              </a:solidFill>
              <a:latin typeface="Times" pitchFamily="18" charset="0"/>
            </a:endParaRPr>
          </a:p>
        </p:txBody>
      </p:sp>
    </p:spTree>
    <p:extLst>
      <p:ext uri="{BB962C8B-B14F-4D97-AF65-F5344CB8AC3E}">
        <p14:creationId xmlns:p14="http://schemas.microsoft.com/office/powerpoint/2010/main" val="14167221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Non-</a:t>
            </a:r>
            <a:r>
              <a:rPr lang="de-DE" dirty="0" err="1"/>
              <a:t>discrimination</a:t>
            </a:r>
            <a:endParaRPr lang="de-DE" dirty="0"/>
          </a:p>
        </p:txBody>
      </p:sp>
      <p:sp>
        <p:nvSpPr>
          <p:cNvPr id="4" name="Datumsplatzhalter 3"/>
          <p:cNvSpPr>
            <a:spLocks noGrp="1"/>
          </p:cNvSpPr>
          <p:nvPr>
            <p:ph type="dt" sz="half" idx="10"/>
          </p:nvPr>
        </p:nvSpPr>
        <p:spPr>
          <a:xfrm>
            <a:off x="539552" y="4653136"/>
            <a:ext cx="2116137" cy="228600"/>
          </a:xfrm>
        </p:spPr>
        <p:txBody>
          <a:bodyPr/>
          <a:lstStyle/>
          <a:p>
            <a:pPr>
              <a:defRPr/>
            </a:pPr>
            <a:r>
              <a:rPr lang="en-US" altLang="en-US" dirty="0">
                <a:hlinkClick r:id="rId3"/>
              </a:rPr>
              <a:t>https://</a:t>
            </a:r>
            <a:r>
              <a:rPr lang="en-US" altLang="en-US" dirty="0" smtClean="0">
                <a:hlinkClick r:id="rId3"/>
              </a:rPr>
              <a:t>www.vox.com/a/internet-maps</a:t>
            </a:r>
            <a:r>
              <a:rPr lang="en-US" altLang="en-US" dirty="0" smtClean="0"/>
              <a:t> [2019-04-05]</a:t>
            </a:r>
            <a:endParaRPr lang="de-DE" dirty="0"/>
          </a:p>
        </p:txBody>
      </p:sp>
      <p:sp>
        <p:nvSpPr>
          <p:cNvPr id="5" name="Foliennummernplatzhalter 4"/>
          <p:cNvSpPr>
            <a:spLocks noGrp="1"/>
          </p:cNvSpPr>
          <p:nvPr>
            <p:ph type="sldNum" sz="quarter" idx="4294967295"/>
          </p:nvPr>
        </p:nvSpPr>
        <p:spPr>
          <a:xfrm>
            <a:off x="6769100" y="6381750"/>
            <a:ext cx="1905000" cy="323850"/>
          </a:xfrm>
          <a:prstGeom prst="rect">
            <a:avLst/>
          </a:prstGeom>
        </p:spPr>
        <p:txBody>
          <a:bodyPr/>
          <a:lstStyle/>
          <a:p>
            <a:pPr>
              <a:defRPr/>
            </a:pPr>
            <a:fld id="{B9B0A1F0-526D-401B-8FDC-1A0EE6EA2A34}" type="slidenum">
              <a:rPr lang="de-DE" smtClean="0"/>
              <a:pPr>
                <a:defRPr/>
              </a:pPr>
              <a:t>26</a:t>
            </a:fld>
            <a:endParaRPr lang="de-DE"/>
          </a:p>
        </p:txBody>
      </p:sp>
      <p:pic>
        <p:nvPicPr>
          <p:cNvPr id="2057" name="Picture 9" descr="C:\Users\behr\AppData\Local\Temp\SNAGHTMLc75475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1412776"/>
            <a:ext cx="4343400" cy="3143250"/>
          </a:xfrm>
          <a:prstGeom prst="rect">
            <a:avLst/>
          </a:prstGeom>
          <a:noFill/>
          <a:extLst>
            <a:ext uri="{909E8E84-426E-40DD-AFC4-6F175D3DCCD1}">
              <a14:hiddenFill xmlns:a14="http://schemas.microsoft.com/office/drawing/2010/main">
                <a:solidFill>
                  <a:srgbClr val="FFFFFF"/>
                </a:solidFill>
              </a14:hiddenFill>
            </a:ext>
          </a:extLst>
        </p:spPr>
      </p:pic>
      <p:pic>
        <p:nvPicPr>
          <p:cNvPr id="2059" name="Picture 11" descr="C:\Users\behr\AppData\Local\Temp\SNAGHTMLc758324.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79912" y="116632"/>
            <a:ext cx="5029200" cy="2990850"/>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66312" y="3789040"/>
            <a:ext cx="5256400" cy="29805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86902" y="6284218"/>
            <a:ext cx="2212653" cy="3697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hteck 2"/>
          <p:cNvSpPr/>
          <p:nvPr/>
        </p:nvSpPr>
        <p:spPr>
          <a:xfrm>
            <a:off x="5646856" y="3542819"/>
            <a:ext cx="3275856" cy="24622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de-DE" sz="1000" b="0" dirty="0">
                <a:latin typeface="Arial" pitchFamily="34" charset="0"/>
              </a:rPr>
              <a:t>https://www.freedomonthenet.org/explore-the-map</a:t>
            </a:r>
          </a:p>
        </p:txBody>
      </p:sp>
      <p:sp>
        <p:nvSpPr>
          <p:cNvPr id="6" name="Rechteck 5"/>
          <p:cNvSpPr/>
          <p:nvPr/>
        </p:nvSpPr>
        <p:spPr>
          <a:xfrm>
            <a:off x="467544" y="5270084"/>
            <a:ext cx="4572000" cy="1323439"/>
          </a:xfrm>
          <a:prstGeom prst="rect">
            <a:avLst/>
          </a:prstGeom>
        </p:spPr>
        <p:txBody>
          <a:bodyPr>
            <a:spAutoFit/>
          </a:bodyPr>
          <a:lstStyle/>
          <a:p>
            <a:r>
              <a:rPr lang="de-DE" sz="1600" b="0" dirty="0" smtClean="0">
                <a:latin typeface="+mn-lt"/>
              </a:rPr>
              <a:t>Read </a:t>
            </a:r>
            <a:r>
              <a:rPr lang="de-DE" sz="1600" b="0" dirty="0" err="1" smtClean="0">
                <a:latin typeface="+mn-lt"/>
              </a:rPr>
              <a:t>more</a:t>
            </a:r>
            <a:r>
              <a:rPr lang="de-DE" sz="1600" b="0" dirty="0" smtClean="0">
                <a:latin typeface="+mn-lt"/>
              </a:rPr>
              <a:t>: </a:t>
            </a:r>
          </a:p>
          <a:p>
            <a:r>
              <a:rPr lang="de-DE" sz="1600" b="0" dirty="0">
                <a:latin typeface="+mn-lt"/>
              </a:rPr>
              <a:t>https://rsf.org/en </a:t>
            </a:r>
            <a:endParaRPr lang="de-DE" sz="1600" b="0" dirty="0" smtClean="0">
              <a:latin typeface="+mn-lt"/>
            </a:endParaRPr>
          </a:p>
          <a:p>
            <a:r>
              <a:rPr lang="de-DE" sz="1600" b="0" dirty="0" smtClean="0">
                <a:latin typeface="+mn-lt"/>
              </a:rPr>
              <a:t>https</a:t>
            </a:r>
            <a:r>
              <a:rPr lang="de-DE" sz="1600" b="0" dirty="0">
                <a:latin typeface="+mn-lt"/>
              </a:rPr>
              <a:t>://</a:t>
            </a:r>
            <a:r>
              <a:rPr lang="de-DE" sz="1600" b="0" dirty="0" smtClean="0">
                <a:latin typeface="+mn-lt"/>
              </a:rPr>
              <a:t>www.nytimes.com/2014/03/12/opinion/the-future-osf-internet-freedom.html</a:t>
            </a:r>
            <a:endParaRPr lang="de-DE" sz="1600" b="0" dirty="0">
              <a:latin typeface="+mn-lt"/>
            </a:endParaRPr>
          </a:p>
        </p:txBody>
      </p:sp>
    </p:spTree>
    <p:extLst>
      <p:ext uri="{BB962C8B-B14F-4D97-AF65-F5344CB8AC3E}">
        <p14:creationId xmlns:p14="http://schemas.microsoft.com/office/powerpoint/2010/main" val="23774557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The Global Phenomenon Of Digital Election Interference</a:t>
            </a:r>
            <a:endParaRPr lang="de-DE" dirty="0"/>
          </a:p>
        </p:txBody>
      </p:sp>
      <p:sp>
        <p:nvSpPr>
          <p:cNvPr id="5" name="Foliennummernplatzhalter 4"/>
          <p:cNvSpPr>
            <a:spLocks noGrp="1"/>
          </p:cNvSpPr>
          <p:nvPr>
            <p:ph type="sldNum" sz="quarter" idx="4294967295"/>
          </p:nvPr>
        </p:nvSpPr>
        <p:spPr>
          <a:xfrm>
            <a:off x="6769100" y="6381750"/>
            <a:ext cx="1905000" cy="323850"/>
          </a:xfrm>
          <a:prstGeom prst="rect">
            <a:avLst/>
          </a:prstGeom>
        </p:spPr>
        <p:txBody>
          <a:bodyPr/>
          <a:lstStyle/>
          <a:p>
            <a:pPr>
              <a:defRPr/>
            </a:pPr>
            <a:fld id="{B9B0A1F0-526D-401B-8FDC-1A0EE6EA2A34}" type="slidenum">
              <a:rPr lang="de-DE" smtClean="0"/>
              <a:pPr>
                <a:defRPr/>
              </a:pPr>
              <a:t>27</a:t>
            </a:fld>
            <a:endParaRPr lang="de-DE"/>
          </a:p>
        </p:txBody>
      </p:sp>
      <p:pic>
        <p:nvPicPr>
          <p:cNvPr id="4098" name="Picture 2" descr="C:\Users\FRANZ-~1\AppData\Local\Temp\SNAGHTML32b29d5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7" y="1412775"/>
            <a:ext cx="7298559" cy="4738141"/>
          </a:xfrm>
          <a:prstGeom prst="rect">
            <a:avLst/>
          </a:prstGeom>
          <a:noFill/>
          <a:extLst>
            <a:ext uri="{909E8E84-426E-40DD-AFC4-6F175D3DCCD1}">
              <a14:hiddenFill xmlns:a14="http://schemas.microsoft.com/office/drawing/2010/main">
                <a:solidFill>
                  <a:srgbClr val="FFFFFF"/>
                </a:solidFill>
              </a14:hiddenFill>
            </a:ext>
          </a:extLst>
        </p:spPr>
      </p:pic>
      <p:sp>
        <p:nvSpPr>
          <p:cNvPr id="7" name="Rechteck 6"/>
          <p:cNvSpPr/>
          <p:nvPr/>
        </p:nvSpPr>
        <p:spPr>
          <a:xfrm>
            <a:off x="682625" y="6150917"/>
            <a:ext cx="5688632" cy="461665"/>
          </a:xfrm>
          <a:prstGeom prst="rect">
            <a:avLst/>
          </a:prstGeom>
        </p:spPr>
        <p:txBody>
          <a:bodyPr wrap="square">
            <a:spAutoFit/>
          </a:bodyPr>
          <a:lstStyle/>
          <a:p>
            <a:r>
              <a:rPr lang="de-DE" sz="1200" b="0" dirty="0">
                <a:latin typeface="+mn-lt"/>
                <a:hlinkClick r:id="rId4"/>
              </a:rPr>
              <a:t>https://</a:t>
            </a:r>
            <a:r>
              <a:rPr lang="de-DE" sz="1200" b="0" dirty="0" smtClean="0">
                <a:latin typeface="+mn-lt"/>
                <a:hlinkClick r:id="rId4"/>
              </a:rPr>
              <a:t>freedomhouse.org/sites/default/files/2019-11/11042019_Report_FH_FOTN_2019_final_Public_Download.pdf</a:t>
            </a:r>
            <a:r>
              <a:rPr lang="de-DE" sz="1200" b="0" dirty="0" smtClean="0">
                <a:latin typeface="+mn-lt"/>
              </a:rPr>
              <a:t> [2020-03-31]</a:t>
            </a:r>
            <a:endParaRPr lang="de-DE" sz="1200" b="0" dirty="0">
              <a:latin typeface="+mn-lt"/>
            </a:endParaRPr>
          </a:p>
        </p:txBody>
      </p:sp>
    </p:spTree>
    <p:extLst>
      <p:ext uri="{BB962C8B-B14F-4D97-AF65-F5344CB8AC3E}">
        <p14:creationId xmlns:p14="http://schemas.microsoft.com/office/powerpoint/2010/main" val="23329387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2024</a:t>
            </a:r>
            <a:endParaRPr lang="de-DE" dirty="0"/>
          </a:p>
        </p:txBody>
      </p:sp>
      <p:sp>
        <p:nvSpPr>
          <p:cNvPr id="4" name="Datumsplatzhalter 3"/>
          <p:cNvSpPr>
            <a:spLocks noGrp="1"/>
          </p:cNvSpPr>
          <p:nvPr>
            <p:ph type="dt" sz="half" idx="10"/>
          </p:nvPr>
        </p:nvSpPr>
        <p:spPr/>
        <p:txBody>
          <a:bodyPr/>
          <a:lstStyle/>
          <a:p>
            <a:pPr>
              <a:defRPr/>
            </a:pPr>
            <a:fld id="{35C3D80A-8D45-48C8-8B4C-A8619097EDB8}" type="datetime1">
              <a:rPr lang="en-US" altLang="de-DE" smtClean="0"/>
              <a:pPr>
                <a:defRPr/>
              </a:pPr>
              <a:t>4/27/2025</a:t>
            </a:fld>
            <a:endParaRPr lang="en-US" altLang="en-US">
              <a:solidFill>
                <a:schemeClr val="tx1"/>
              </a:solidFill>
            </a:endParaRPr>
          </a:p>
        </p:txBody>
      </p:sp>
      <p:sp>
        <p:nvSpPr>
          <p:cNvPr id="5" name="Foliennummernplatzhalter 4"/>
          <p:cNvSpPr>
            <a:spLocks noGrp="1"/>
          </p:cNvSpPr>
          <p:nvPr>
            <p:ph type="sldNum" sz="quarter" idx="11"/>
          </p:nvPr>
        </p:nvSpPr>
        <p:spPr/>
        <p:txBody>
          <a:bodyPr/>
          <a:lstStyle/>
          <a:p>
            <a:pPr>
              <a:defRPr/>
            </a:pPr>
            <a:fld id="{AF43EC7C-5CBE-4F17-940B-A754E06F486A}" type="slidenum">
              <a:rPr lang="en-US" altLang="en-US" smtClean="0"/>
              <a:pPr>
                <a:defRPr/>
              </a:pPr>
              <a:t>28</a:t>
            </a:fld>
            <a:endParaRPr lang="en-US" altLang="en-US" sz="1400">
              <a:solidFill>
                <a:schemeClr val="tx1"/>
              </a:solidFill>
              <a:latin typeface="Times" pitchFamily="18" charset="0"/>
            </a:endParaRPr>
          </a:p>
        </p:txBody>
      </p:sp>
      <p:pic>
        <p:nvPicPr>
          <p:cNvPr id="6" name="Grafik 5"/>
          <p:cNvPicPr>
            <a:picLocks noChangeAspect="1"/>
          </p:cNvPicPr>
          <p:nvPr/>
        </p:nvPicPr>
        <p:blipFill>
          <a:blip r:embed="rId2"/>
          <a:stretch>
            <a:fillRect/>
          </a:stretch>
        </p:blipFill>
        <p:spPr>
          <a:xfrm>
            <a:off x="539552" y="1565840"/>
            <a:ext cx="5349704" cy="1386960"/>
          </a:xfrm>
          <a:prstGeom prst="rect">
            <a:avLst/>
          </a:prstGeom>
        </p:spPr>
      </p:pic>
      <p:sp>
        <p:nvSpPr>
          <p:cNvPr id="7" name="Rechteck 6"/>
          <p:cNvSpPr/>
          <p:nvPr/>
        </p:nvSpPr>
        <p:spPr>
          <a:xfrm>
            <a:off x="514350" y="3068960"/>
            <a:ext cx="4572000" cy="523220"/>
          </a:xfrm>
          <a:prstGeom prst="rect">
            <a:avLst/>
          </a:prstGeom>
        </p:spPr>
        <p:txBody>
          <a:bodyPr>
            <a:spAutoFit/>
          </a:bodyPr>
          <a:lstStyle/>
          <a:p>
            <a:r>
              <a:rPr lang="de-DE" sz="1400" b="0" dirty="0">
                <a:latin typeface="+mn-lt"/>
                <a:hlinkClick r:id="rId3"/>
              </a:rPr>
              <a:t>https://</a:t>
            </a:r>
            <a:r>
              <a:rPr lang="de-DE" sz="1400" b="0" dirty="0" smtClean="0">
                <a:latin typeface="+mn-lt"/>
                <a:hlinkClick r:id="rId3"/>
              </a:rPr>
              <a:t>www.dw.com/en/from-ai-fakes-to-cyberattacks-threats-to-german-elections/a-70972702</a:t>
            </a:r>
            <a:r>
              <a:rPr lang="de-DE" sz="1400" b="0" dirty="0" smtClean="0">
                <a:latin typeface="+mn-lt"/>
              </a:rPr>
              <a:t> [2024-12-11]</a:t>
            </a:r>
            <a:endParaRPr lang="de-DE" sz="1400" b="0" dirty="0">
              <a:latin typeface="+mn-lt"/>
            </a:endParaRPr>
          </a:p>
        </p:txBody>
      </p:sp>
      <p:pic>
        <p:nvPicPr>
          <p:cNvPr id="8" name="Grafik 7"/>
          <p:cNvPicPr>
            <a:picLocks noChangeAspect="1"/>
          </p:cNvPicPr>
          <p:nvPr/>
        </p:nvPicPr>
        <p:blipFill>
          <a:blip r:embed="rId4"/>
          <a:stretch>
            <a:fillRect/>
          </a:stretch>
        </p:blipFill>
        <p:spPr>
          <a:xfrm>
            <a:off x="3253062" y="3933056"/>
            <a:ext cx="5349704" cy="1943268"/>
          </a:xfrm>
          <a:prstGeom prst="rect">
            <a:avLst/>
          </a:prstGeom>
        </p:spPr>
      </p:pic>
      <p:sp>
        <p:nvSpPr>
          <p:cNvPr id="9" name="Rechteck 8"/>
          <p:cNvSpPr/>
          <p:nvPr/>
        </p:nvSpPr>
        <p:spPr>
          <a:xfrm>
            <a:off x="3923928" y="5999972"/>
            <a:ext cx="4572000" cy="523220"/>
          </a:xfrm>
          <a:prstGeom prst="rect">
            <a:avLst/>
          </a:prstGeom>
        </p:spPr>
        <p:txBody>
          <a:bodyPr>
            <a:spAutoFit/>
          </a:bodyPr>
          <a:lstStyle/>
          <a:p>
            <a:r>
              <a:rPr lang="de-DE" sz="1400" b="0" dirty="0">
                <a:latin typeface="+mn-lt"/>
                <a:hlinkClick r:id="rId5"/>
              </a:rPr>
              <a:t>https://</a:t>
            </a:r>
            <a:r>
              <a:rPr lang="de-DE" sz="1400" b="0" dirty="0" smtClean="0">
                <a:latin typeface="+mn-lt"/>
                <a:hlinkClick r:id="rId5"/>
              </a:rPr>
              <a:t>www.bbc.com/news/articles/c7vee5n5lp0o</a:t>
            </a:r>
            <a:r>
              <a:rPr lang="de-DE" sz="1400" b="0" dirty="0" smtClean="0">
                <a:latin typeface="+mn-lt"/>
              </a:rPr>
              <a:t> [</a:t>
            </a:r>
            <a:r>
              <a:rPr lang="de-DE" sz="1400" b="0" dirty="0">
                <a:latin typeface="+mn-lt"/>
              </a:rPr>
              <a:t>2024-12-11</a:t>
            </a:r>
            <a:r>
              <a:rPr lang="de-DE" sz="1400" b="0" dirty="0" smtClean="0">
                <a:latin typeface="+mn-lt"/>
              </a:rPr>
              <a:t>]</a:t>
            </a:r>
            <a:endParaRPr lang="de-DE" sz="1400" b="0" dirty="0">
              <a:latin typeface="+mn-lt"/>
            </a:endParaRPr>
          </a:p>
        </p:txBody>
      </p:sp>
    </p:spTree>
    <p:extLst>
      <p:ext uri="{BB962C8B-B14F-4D97-AF65-F5344CB8AC3E}">
        <p14:creationId xmlns:p14="http://schemas.microsoft.com/office/powerpoint/2010/main" val="33963214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endParaRPr lang="de-DE"/>
          </a:p>
        </p:txBody>
      </p:sp>
      <p:sp>
        <p:nvSpPr>
          <p:cNvPr id="4" name="Datumsplatzhalter 3"/>
          <p:cNvSpPr>
            <a:spLocks noGrp="1"/>
          </p:cNvSpPr>
          <p:nvPr>
            <p:ph type="dt" sz="half" idx="10"/>
          </p:nvPr>
        </p:nvSpPr>
        <p:spPr/>
        <p:txBody>
          <a:bodyPr/>
          <a:lstStyle/>
          <a:p>
            <a:pPr>
              <a:defRPr/>
            </a:pPr>
            <a:fld id="{35C3D80A-8D45-48C8-8B4C-A8619097EDB8}" type="datetime1">
              <a:rPr lang="en-US" altLang="de-DE" smtClean="0"/>
              <a:pPr>
                <a:defRPr/>
              </a:pPr>
              <a:t>4/27/2025</a:t>
            </a:fld>
            <a:endParaRPr lang="en-US" altLang="en-US">
              <a:solidFill>
                <a:schemeClr val="tx1"/>
              </a:solidFill>
            </a:endParaRPr>
          </a:p>
        </p:txBody>
      </p:sp>
      <p:sp>
        <p:nvSpPr>
          <p:cNvPr id="5" name="Foliennummernplatzhalter 4"/>
          <p:cNvSpPr>
            <a:spLocks noGrp="1"/>
          </p:cNvSpPr>
          <p:nvPr>
            <p:ph type="sldNum" sz="quarter" idx="11"/>
          </p:nvPr>
        </p:nvSpPr>
        <p:spPr/>
        <p:txBody>
          <a:bodyPr/>
          <a:lstStyle/>
          <a:p>
            <a:pPr>
              <a:defRPr/>
            </a:pPr>
            <a:fld id="{AF43EC7C-5CBE-4F17-940B-A754E06F486A}" type="slidenum">
              <a:rPr lang="en-US" altLang="en-US" smtClean="0"/>
              <a:pPr>
                <a:defRPr/>
              </a:pPr>
              <a:t>29</a:t>
            </a:fld>
            <a:endParaRPr lang="en-US" altLang="en-US" sz="1400">
              <a:solidFill>
                <a:schemeClr val="tx1"/>
              </a:solidFill>
              <a:latin typeface="Times" pitchFamily="18" charset="0"/>
            </a:endParaRPr>
          </a:p>
        </p:txBody>
      </p:sp>
      <p:pic>
        <p:nvPicPr>
          <p:cNvPr id="8" name="Grafik 7"/>
          <p:cNvPicPr>
            <a:picLocks noChangeAspect="1"/>
          </p:cNvPicPr>
          <p:nvPr/>
        </p:nvPicPr>
        <p:blipFill>
          <a:blip r:embed="rId2"/>
          <a:stretch>
            <a:fillRect/>
          </a:stretch>
        </p:blipFill>
        <p:spPr>
          <a:xfrm>
            <a:off x="-11583" y="414647"/>
            <a:ext cx="9155583" cy="6290953"/>
          </a:xfrm>
          <a:prstGeom prst="rect">
            <a:avLst/>
          </a:prstGeom>
        </p:spPr>
      </p:pic>
      <p:sp>
        <p:nvSpPr>
          <p:cNvPr id="9" name="Rechteck 8"/>
          <p:cNvSpPr/>
          <p:nvPr/>
        </p:nvSpPr>
        <p:spPr>
          <a:xfrm>
            <a:off x="1547664" y="6190303"/>
            <a:ext cx="7596336" cy="584775"/>
          </a:xfrm>
          <a:prstGeom prst="rect">
            <a:avLst/>
          </a:prstGeom>
        </p:spPr>
        <p:txBody>
          <a:bodyPr wrap="square">
            <a:spAutoFit/>
          </a:bodyPr>
          <a:lstStyle/>
          <a:p>
            <a:r>
              <a:rPr lang="de-DE" sz="1600" b="0" dirty="0">
                <a:latin typeface="+mn-lt"/>
              </a:rPr>
              <a:t>https://therecord.media/internet-freedoms-decline-2024-government-arrests-violence-outages-elections</a:t>
            </a:r>
          </a:p>
        </p:txBody>
      </p:sp>
    </p:spTree>
    <p:extLst>
      <p:ext uri="{BB962C8B-B14F-4D97-AF65-F5344CB8AC3E}">
        <p14:creationId xmlns:p14="http://schemas.microsoft.com/office/powerpoint/2010/main" val="28853657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026"/>
          <p:cNvSpPr>
            <a:spLocks noGrp="1" noChangeArrowheads="1"/>
          </p:cNvSpPr>
          <p:nvPr>
            <p:ph type="title"/>
          </p:nvPr>
        </p:nvSpPr>
        <p:spPr/>
        <p:txBody>
          <a:bodyPr/>
          <a:lstStyle/>
          <a:p>
            <a:pPr eaLnBrk="1" hangingPunct="1"/>
            <a:r>
              <a:rPr lang="en-GB" altLang="de-DE" smtClean="0"/>
              <a:t>Outline</a:t>
            </a:r>
          </a:p>
        </p:txBody>
      </p:sp>
      <p:sp>
        <p:nvSpPr>
          <p:cNvPr id="4099" name="Rectangle 1027"/>
          <p:cNvSpPr>
            <a:spLocks noGrp="1" noChangeArrowheads="1"/>
          </p:cNvSpPr>
          <p:nvPr>
            <p:ph idx="1"/>
          </p:nvPr>
        </p:nvSpPr>
        <p:spPr/>
        <p:txBody>
          <a:bodyPr/>
          <a:lstStyle/>
          <a:p>
            <a:pPr eaLnBrk="1" hangingPunct="1"/>
            <a:r>
              <a:rPr lang="en-GB" altLang="de-DE" dirty="0" smtClean="0"/>
              <a:t>Introduction: </a:t>
            </a:r>
            <a:r>
              <a:rPr lang="en-US" altLang="de-DE" dirty="0"/>
              <a:t>Some facts and thoughts about the web</a:t>
            </a:r>
            <a:endParaRPr lang="en-GB" altLang="de-DE" dirty="0" smtClean="0"/>
          </a:p>
          <a:p>
            <a:pPr eaLnBrk="1" hangingPunct="1"/>
            <a:endParaRPr lang="en-GB" altLang="de-DE" dirty="0" smtClean="0"/>
          </a:p>
          <a:p>
            <a:pPr lvl="1" eaLnBrk="1" hangingPunct="1"/>
            <a:endParaRPr lang="en-GB" altLang="de-DE" dirty="0" smtClean="0"/>
          </a:p>
          <a:p>
            <a:pPr eaLnBrk="1" hangingPunct="1"/>
            <a:r>
              <a:rPr lang="en-GB" altLang="de-DE" dirty="0" smtClean="0"/>
              <a:t>Threads, like political interference</a:t>
            </a:r>
          </a:p>
          <a:p>
            <a:pPr eaLnBrk="1" hangingPunct="1"/>
            <a:endParaRPr lang="en-GB" altLang="de-DE" dirty="0"/>
          </a:p>
          <a:p>
            <a:pPr eaLnBrk="1" hangingPunct="1"/>
            <a:endParaRPr lang="en-GB" altLang="de-DE" dirty="0" smtClean="0"/>
          </a:p>
          <a:p>
            <a:pPr eaLnBrk="1" hangingPunct="1"/>
            <a:r>
              <a:rPr lang="en-US" altLang="de-DE" dirty="0" smtClean="0"/>
              <a:t>The contract: Engage </a:t>
            </a:r>
            <a:r>
              <a:rPr lang="en-US" altLang="de-DE" dirty="0"/>
              <a:t>yourself for the web</a:t>
            </a:r>
            <a:endParaRPr lang="en-GB" altLang="de-DE" dirty="0" smtClean="0"/>
          </a:p>
        </p:txBody>
      </p:sp>
      <p:sp>
        <p:nvSpPr>
          <p:cNvPr id="5" name="Foliennummernplatzhalter 4"/>
          <p:cNvSpPr>
            <a:spLocks noGrp="1"/>
          </p:cNvSpPr>
          <p:nvPr>
            <p:ph type="sldNum" sz="quarter" idx="11"/>
          </p:nvPr>
        </p:nvSpPr>
        <p:spPr/>
        <p:txBody>
          <a:bodyPr/>
          <a:lstStyle/>
          <a:p>
            <a:pPr>
              <a:defRPr/>
            </a:pPr>
            <a:fld id="{EB2C0A2F-C005-4E1E-BA1E-AE31A8E4AE56}" type="slidenum">
              <a:rPr lang="en-US" altLang="en-US"/>
              <a:pPr>
                <a:defRPr/>
              </a:pPr>
              <a:t>3</a:t>
            </a:fld>
            <a:endParaRPr lang="en-US" altLang="en-US" sz="1400">
              <a:solidFill>
                <a:schemeClr val="tx1"/>
              </a:solidFill>
              <a:latin typeface="Times" pitchFamily="18" charset="0"/>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How</a:t>
            </a:r>
            <a:r>
              <a:rPr lang="de-DE" dirty="0" smtClean="0"/>
              <a:t> </a:t>
            </a:r>
            <a:r>
              <a:rPr lang="de-DE" dirty="0" err="1" smtClean="0"/>
              <a:t>interference</a:t>
            </a:r>
            <a:r>
              <a:rPr lang="de-DE" dirty="0" smtClean="0"/>
              <a:t> </a:t>
            </a:r>
            <a:r>
              <a:rPr lang="de-DE" dirty="0" err="1" smtClean="0"/>
              <a:t>happens</a:t>
            </a:r>
            <a:endParaRPr lang="de-DE" dirty="0"/>
          </a:p>
        </p:txBody>
      </p:sp>
      <p:sp>
        <p:nvSpPr>
          <p:cNvPr id="4" name="Datumsplatzhalter 3"/>
          <p:cNvSpPr>
            <a:spLocks noGrp="1"/>
          </p:cNvSpPr>
          <p:nvPr>
            <p:ph type="dt" sz="half" idx="10"/>
          </p:nvPr>
        </p:nvSpPr>
        <p:spPr/>
        <p:txBody>
          <a:bodyPr/>
          <a:lstStyle/>
          <a:p>
            <a:pPr>
              <a:defRPr/>
            </a:pPr>
            <a:r>
              <a:rPr lang="en-US" altLang="en-US" smtClean="0"/>
              <a:t>Prof. </a:t>
            </a:r>
            <a:r>
              <a:rPr lang="de-DE" altLang="en-US" smtClean="0"/>
              <a:t>Dr.-Ing. </a:t>
            </a:r>
            <a:r>
              <a:rPr lang="en-US" altLang="en-US" smtClean="0"/>
              <a:t>Franz-Josef Behr</a:t>
            </a:r>
          </a:p>
          <a:p>
            <a:pPr>
              <a:defRPr/>
            </a:pPr>
            <a:endParaRPr lang="de-DE"/>
          </a:p>
        </p:txBody>
      </p:sp>
      <p:sp>
        <p:nvSpPr>
          <p:cNvPr id="5" name="Foliennummernplatzhalter 4"/>
          <p:cNvSpPr>
            <a:spLocks noGrp="1"/>
          </p:cNvSpPr>
          <p:nvPr>
            <p:ph type="sldNum" sz="quarter" idx="4294967295"/>
          </p:nvPr>
        </p:nvSpPr>
        <p:spPr>
          <a:xfrm>
            <a:off x="6769100" y="6381750"/>
            <a:ext cx="1905000" cy="323850"/>
          </a:xfrm>
          <a:prstGeom prst="rect">
            <a:avLst/>
          </a:prstGeom>
        </p:spPr>
        <p:txBody>
          <a:bodyPr/>
          <a:lstStyle/>
          <a:p>
            <a:pPr>
              <a:defRPr/>
            </a:pPr>
            <a:fld id="{B9B0A1F0-526D-401B-8FDC-1A0EE6EA2A34}" type="slidenum">
              <a:rPr lang="de-DE" smtClean="0"/>
              <a:pPr>
                <a:defRPr/>
              </a:pPr>
              <a:t>30</a:t>
            </a:fld>
            <a:endParaRPr lang="de-DE"/>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79776" y="692696"/>
            <a:ext cx="1889698" cy="52596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6" name="Picture 2" descr="C:\Users\FRANZ-~1\AppData\Local\Temp\SNAGHTML32b7112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2348880"/>
            <a:ext cx="6624736" cy="27562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884757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108520" y="0"/>
            <a:ext cx="9361040" cy="6858000"/>
          </a:xfrm>
          <a:prstGeom prst="rect">
            <a:avLst/>
          </a:prstGeom>
          <a:solidFill>
            <a:srgbClr val="990033"/>
          </a:solidFill>
        </p:spPr>
        <p:txBody>
          <a:bodyPr wrap="square" rtlCol="0" anchor="ctr">
            <a:spAutoFit/>
          </a:bodyPr>
          <a:lstStyle/>
          <a:p>
            <a:pPr algn="ctr"/>
            <a:endParaRPr lang="de-DE" smtClean="0">
              <a:solidFill>
                <a:schemeClr val="bg1">
                  <a:lumMod val="85000"/>
                </a:schemeClr>
              </a:solidFill>
            </a:endParaRPr>
          </a:p>
        </p:txBody>
      </p:sp>
      <p:sp>
        <p:nvSpPr>
          <p:cNvPr id="63490" name="Rectangle 2"/>
          <p:cNvSpPr>
            <a:spLocks noGrp="1" noChangeArrowheads="1"/>
          </p:cNvSpPr>
          <p:nvPr>
            <p:ph type="title" idx="4294967295"/>
          </p:nvPr>
        </p:nvSpPr>
        <p:spPr>
          <a:xfrm>
            <a:off x="722313" y="2714997"/>
            <a:ext cx="7772400" cy="1362075"/>
          </a:xfrm>
        </p:spPr>
        <p:txBody>
          <a:bodyPr/>
          <a:lstStyle/>
          <a:p>
            <a:pPr algn="r"/>
            <a:r>
              <a:rPr lang="de-DE" dirty="0" err="1" smtClean="0">
                <a:solidFill>
                  <a:schemeClr val="bg1">
                    <a:lumMod val="85000"/>
                  </a:schemeClr>
                </a:solidFill>
              </a:rPr>
              <a:t>Engage</a:t>
            </a:r>
            <a:r>
              <a:rPr lang="de-DE" dirty="0" smtClean="0">
                <a:solidFill>
                  <a:schemeClr val="bg1">
                    <a:lumMod val="85000"/>
                  </a:schemeClr>
                </a:solidFill>
              </a:rPr>
              <a:t> </a:t>
            </a:r>
            <a:r>
              <a:rPr lang="de-DE" dirty="0" err="1" smtClean="0">
                <a:solidFill>
                  <a:schemeClr val="bg1">
                    <a:lumMod val="85000"/>
                  </a:schemeClr>
                </a:solidFill>
              </a:rPr>
              <a:t>yourself</a:t>
            </a:r>
            <a:r>
              <a:rPr lang="de-DE" dirty="0" smtClean="0">
                <a:solidFill>
                  <a:schemeClr val="bg1">
                    <a:lumMod val="85000"/>
                  </a:schemeClr>
                </a:solidFill>
              </a:rPr>
              <a:t> </a:t>
            </a:r>
            <a:r>
              <a:rPr lang="de-DE" dirty="0" err="1" smtClean="0">
                <a:solidFill>
                  <a:schemeClr val="bg1">
                    <a:lumMod val="85000"/>
                  </a:schemeClr>
                </a:solidFill>
              </a:rPr>
              <a:t>for</a:t>
            </a:r>
            <a:r>
              <a:rPr lang="de-DE" dirty="0" smtClean="0">
                <a:solidFill>
                  <a:schemeClr val="bg1">
                    <a:lumMod val="85000"/>
                  </a:schemeClr>
                </a:solidFill>
              </a:rPr>
              <a:t> </a:t>
            </a:r>
            <a:r>
              <a:rPr lang="de-DE" dirty="0" err="1" smtClean="0">
                <a:solidFill>
                  <a:schemeClr val="bg1">
                    <a:lumMod val="85000"/>
                  </a:schemeClr>
                </a:solidFill>
              </a:rPr>
              <a:t>the</a:t>
            </a:r>
            <a:r>
              <a:rPr lang="de-DE" dirty="0" smtClean="0">
                <a:solidFill>
                  <a:schemeClr val="bg1">
                    <a:lumMod val="85000"/>
                  </a:schemeClr>
                </a:solidFill>
              </a:rPr>
              <a:t> web</a:t>
            </a:r>
            <a:endParaRPr lang="de-DE" dirty="0">
              <a:solidFill>
                <a:schemeClr val="bg1">
                  <a:lumMod val="85000"/>
                </a:schemeClr>
              </a:solidFill>
            </a:endParaRPr>
          </a:p>
        </p:txBody>
      </p:sp>
    </p:spTree>
    <p:extLst>
      <p:ext uri="{BB962C8B-B14F-4D97-AF65-F5344CB8AC3E}">
        <p14:creationId xmlns:p14="http://schemas.microsoft.com/office/powerpoint/2010/main" val="366933282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endParaRPr lang="de-DE"/>
          </a:p>
        </p:txBody>
      </p:sp>
      <p:sp>
        <p:nvSpPr>
          <p:cNvPr id="4" name="Datumsplatzhalter 3"/>
          <p:cNvSpPr>
            <a:spLocks noGrp="1"/>
          </p:cNvSpPr>
          <p:nvPr>
            <p:ph type="dt" sz="half" idx="10"/>
          </p:nvPr>
        </p:nvSpPr>
        <p:spPr/>
        <p:txBody>
          <a:bodyPr/>
          <a:lstStyle/>
          <a:p>
            <a:pPr>
              <a:defRPr/>
            </a:pPr>
            <a:fld id="{35C3D80A-8D45-48C8-8B4C-A8619097EDB8}" type="datetime1">
              <a:rPr lang="en-US" altLang="de-DE" smtClean="0"/>
              <a:pPr>
                <a:defRPr/>
              </a:pPr>
              <a:t>4/27/2025</a:t>
            </a:fld>
            <a:endParaRPr lang="en-US" altLang="en-US">
              <a:solidFill>
                <a:schemeClr val="tx1"/>
              </a:solidFill>
            </a:endParaRPr>
          </a:p>
        </p:txBody>
      </p:sp>
      <p:sp>
        <p:nvSpPr>
          <p:cNvPr id="5" name="Foliennummernplatzhalter 4"/>
          <p:cNvSpPr>
            <a:spLocks noGrp="1"/>
          </p:cNvSpPr>
          <p:nvPr>
            <p:ph type="sldNum" sz="quarter" idx="11"/>
          </p:nvPr>
        </p:nvSpPr>
        <p:spPr/>
        <p:txBody>
          <a:bodyPr/>
          <a:lstStyle/>
          <a:p>
            <a:pPr>
              <a:defRPr/>
            </a:pPr>
            <a:fld id="{AF43EC7C-5CBE-4F17-940B-A754E06F486A}" type="slidenum">
              <a:rPr lang="en-US" altLang="en-US" smtClean="0"/>
              <a:pPr>
                <a:defRPr/>
              </a:pPr>
              <a:t>32</a:t>
            </a:fld>
            <a:endParaRPr lang="en-US" altLang="en-US" sz="1400">
              <a:solidFill>
                <a:schemeClr val="tx1"/>
              </a:solidFill>
              <a:latin typeface="Times" pitchFamily="18"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0"/>
            <a:ext cx="8924352" cy="6237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6184924"/>
            <a:ext cx="8924352" cy="6730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8" name="Gruppieren 7"/>
          <p:cNvGrpSpPr/>
          <p:nvPr/>
        </p:nvGrpSpPr>
        <p:grpSpPr>
          <a:xfrm>
            <a:off x="4283968" y="1929749"/>
            <a:ext cx="4110842" cy="3432622"/>
            <a:chOff x="4283968" y="1929749"/>
            <a:chExt cx="4110842" cy="3432622"/>
          </a:xfrm>
        </p:grpSpPr>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3968" y="1929749"/>
              <a:ext cx="4110842" cy="34326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hteck 6"/>
            <p:cNvSpPr/>
            <p:nvPr/>
          </p:nvSpPr>
          <p:spPr>
            <a:xfrm>
              <a:off x="5956088" y="1988840"/>
              <a:ext cx="2144304" cy="769441"/>
            </a:xfrm>
            <a:prstGeom prst="rect">
              <a:avLst/>
            </a:prstGeom>
          </p:spPr>
          <p:txBody>
            <a:bodyPr wrap="square">
              <a:spAutoFit/>
            </a:bodyPr>
            <a:lstStyle/>
            <a:p>
              <a:r>
                <a:rPr lang="de-DE" sz="1100" b="0" dirty="0">
                  <a:latin typeface="+mn-lt"/>
                </a:rPr>
                <a:t>https://www.bundesregierung.de/breg-de/aktuelles/bund-unterstuetzt-contract-for-the-web--1554868</a:t>
              </a:r>
            </a:p>
          </p:txBody>
        </p:sp>
      </p:grpSp>
      <p:sp>
        <p:nvSpPr>
          <p:cNvPr id="6" name="Rechteck 5"/>
          <p:cNvSpPr/>
          <p:nvPr/>
        </p:nvSpPr>
        <p:spPr>
          <a:xfrm>
            <a:off x="415725" y="6321407"/>
            <a:ext cx="4297971" cy="400110"/>
          </a:xfrm>
          <a:prstGeom prst="rect">
            <a:avLst/>
          </a:prstGeom>
        </p:spPr>
        <p:txBody>
          <a:bodyPr wrap="none">
            <a:spAutoFit/>
          </a:bodyPr>
          <a:lstStyle/>
          <a:p>
            <a:r>
              <a:rPr lang="de-DE" dirty="0">
                <a:solidFill>
                  <a:schemeClr val="bg1">
                    <a:lumMod val="75000"/>
                  </a:schemeClr>
                </a:solidFill>
              </a:rPr>
              <a:t>https://contractfortheweb.org/</a:t>
            </a:r>
          </a:p>
        </p:txBody>
      </p:sp>
    </p:spTree>
    <p:extLst>
      <p:ext uri="{BB962C8B-B14F-4D97-AF65-F5344CB8AC3E}">
        <p14:creationId xmlns:p14="http://schemas.microsoft.com/office/powerpoint/2010/main" val="1278075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pPr>
              <a:defRPr/>
            </a:pPr>
            <a:fld id="{35C3D80A-8D45-48C8-8B4C-A8619097EDB8}" type="datetime1">
              <a:rPr lang="en-US" altLang="de-DE" smtClean="0"/>
              <a:pPr>
                <a:defRPr/>
              </a:pPr>
              <a:t>4/27/2025</a:t>
            </a:fld>
            <a:endParaRPr lang="en-US" altLang="en-US">
              <a:solidFill>
                <a:schemeClr val="tx1"/>
              </a:solidFill>
            </a:endParaRPr>
          </a:p>
        </p:txBody>
      </p:sp>
      <p:sp>
        <p:nvSpPr>
          <p:cNvPr id="5" name="Foliennummernplatzhalter 4"/>
          <p:cNvSpPr>
            <a:spLocks noGrp="1"/>
          </p:cNvSpPr>
          <p:nvPr>
            <p:ph type="sldNum" sz="quarter" idx="11"/>
          </p:nvPr>
        </p:nvSpPr>
        <p:spPr/>
        <p:txBody>
          <a:bodyPr/>
          <a:lstStyle/>
          <a:p>
            <a:pPr>
              <a:defRPr/>
            </a:pPr>
            <a:fld id="{AF43EC7C-5CBE-4F17-940B-A754E06F486A}" type="slidenum">
              <a:rPr lang="en-US" altLang="en-US" smtClean="0"/>
              <a:pPr>
                <a:defRPr/>
              </a:pPr>
              <a:t>33</a:t>
            </a:fld>
            <a:endParaRPr lang="en-US" altLang="en-US" sz="1400">
              <a:solidFill>
                <a:schemeClr val="tx1"/>
              </a:solidFill>
              <a:latin typeface="Times" pitchFamily="18"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7738" y="538163"/>
            <a:ext cx="7246937" cy="5781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707172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ww.un.org/geospatial/sites/www.un.org.geospatial/files/images/1962_seccouncil_caribbean_we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0287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a:xfrm>
            <a:off x="395536" y="4366845"/>
            <a:ext cx="7920141" cy="646331"/>
          </a:xfrm>
          <a:solidFill>
            <a:srgbClr val="B2B2B2">
              <a:alpha val="58824"/>
            </a:srgbClr>
          </a:solidFill>
        </p:spPr>
        <p:txBody>
          <a:bodyPr wrap="square">
            <a:spAutoFit/>
          </a:bodyPr>
          <a:lstStyle/>
          <a:p>
            <a:pPr>
              <a:spcBef>
                <a:spcPct val="50000"/>
              </a:spcBef>
            </a:pPr>
            <a:r>
              <a:rPr lang="de-DE" sz="3600" b="1" kern="1200" dirty="0" err="1">
                <a:solidFill>
                  <a:schemeClr val="tx1">
                    <a:lumMod val="95000"/>
                    <a:lumOff val="5000"/>
                  </a:schemeClr>
                </a:solidFill>
                <a:latin typeface="+mn-lt"/>
                <a:ea typeface="+mn-ea"/>
                <a:cs typeface="+mn-cs"/>
              </a:rPr>
              <a:t>Our</a:t>
            </a:r>
            <a:r>
              <a:rPr lang="de-DE" sz="3600" b="1" kern="1200" dirty="0">
                <a:solidFill>
                  <a:schemeClr val="tx1">
                    <a:lumMod val="95000"/>
                    <a:lumOff val="5000"/>
                  </a:schemeClr>
                </a:solidFill>
                <a:latin typeface="+mn-lt"/>
                <a:ea typeface="+mn-ea"/>
                <a:cs typeface="+mn-cs"/>
              </a:rPr>
              <a:t> </a:t>
            </a:r>
            <a:r>
              <a:rPr lang="de-DE" sz="3600" b="1" kern="1200" dirty="0" err="1">
                <a:solidFill>
                  <a:schemeClr val="tx1">
                    <a:lumMod val="95000"/>
                    <a:lumOff val="5000"/>
                  </a:schemeClr>
                </a:solidFill>
                <a:latin typeface="+mn-lt"/>
                <a:ea typeface="+mn-ea"/>
                <a:cs typeface="+mn-cs"/>
              </a:rPr>
              <a:t>special</a:t>
            </a:r>
            <a:r>
              <a:rPr lang="de-DE" sz="3600" b="1" kern="1200" dirty="0">
                <a:solidFill>
                  <a:schemeClr val="tx1">
                    <a:lumMod val="95000"/>
                    <a:lumOff val="5000"/>
                  </a:schemeClr>
                </a:solidFill>
                <a:latin typeface="+mn-lt"/>
                <a:ea typeface="+mn-ea"/>
                <a:cs typeface="+mn-cs"/>
              </a:rPr>
              <a:t> </a:t>
            </a:r>
            <a:r>
              <a:rPr lang="de-DE" sz="3600" b="1" kern="1200" dirty="0" err="1">
                <a:solidFill>
                  <a:schemeClr val="tx1">
                    <a:lumMod val="95000"/>
                    <a:lumOff val="5000"/>
                  </a:schemeClr>
                </a:solidFill>
                <a:latin typeface="+mn-lt"/>
                <a:ea typeface="+mn-ea"/>
                <a:cs typeface="+mn-cs"/>
              </a:rPr>
              <a:t>mission</a:t>
            </a:r>
            <a:endParaRPr lang="de-DE" sz="3600" b="1" kern="1200" dirty="0">
              <a:solidFill>
                <a:schemeClr val="tx1">
                  <a:lumMod val="95000"/>
                  <a:lumOff val="5000"/>
                </a:schemeClr>
              </a:solidFill>
              <a:latin typeface="+mn-lt"/>
              <a:ea typeface="+mn-ea"/>
              <a:cs typeface="+mn-cs"/>
            </a:endParaRPr>
          </a:p>
        </p:txBody>
      </p:sp>
      <p:sp>
        <p:nvSpPr>
          <p:cNvPr id="4" name="Datumsplatzhalter 3"/>
          <p:cNvSpPr>
            <a:spLocks noGrp="1"/>
          </p:cNvSpPr>
          <p:nvPr>
            <p:ph type="dt" sz="half" idx="10"/>
          </p:nvPr>
        </p:nvSpPr>
        <p:spPr/>
        <p:txBody>
          <a:bodyPr/>
          <a:lstStyle/>
          <a:p>
            <a:pPr>
              <a:defRPr/>
            </a:pPr>
            <a:fld id="{35C3D80A-8D45-48C8-8B4C-A8619097EDB8}" type="datetime1">
              <a:rPr lang="en-US" altLang="de-DE" smtClean="0"/>
              <a:pPr>
                <a:defRPr/>
              </a:pPr>
              <a:t>4/27/2025</a:t>
            </a:fld>
            <a:endParaRPr lang="en-US" altLang="en-US">
              <a:solidFill>
                <a:schemeClr val="tx1"/>
              </a:solidFill>
            </a:endParaRPr>
          </a:p>
        </p:txBody>
      </p:sp>
      <p:sp>
        <p:nvSpPr>
          <p:cNvPr id="5" name="Foliennummernplatzhalter 4"/>
          <p:cNvSpPr>
            <a:spLocks noGrp="1"/>
          </p:cNvSpPr>
          <p:nvPr>
            <p:ph type="sldNum" sz="quarter" idx="11"/>
          </p:nvPr>
        </p:nvSpPr>
        <p:spPr/>
        <p:txBody>
          <a:bodyPr/>
          <a:lstStyle/>
          <a:p>
            <a:pPr>
              <a:defRPr/>
            </a:pPr>
            <a:fld id="{AF43EC7C-5CBE-4F17-940B-A754E06F486A}" type="slidenum">
              <a:rPr lang="en-US" altLang="en-US" smtClean="0"/>
              <a:pPr>
                <a:defRPr/>
              </a:pPr>
              <a:t>34</a:t>
            </a:fld>
            <a:endParaRPr lang="en-US" altLang="en-US" sz="1400">
              <a:solidFill>
                <a:schemeClr val="tx1"/>
              </a:solidFill>
              <a:latin typeface="Times" pitchFamily="18" charset="0"/>
            </a:endParaRPr>
          </a:p>
        </p:txBody>
      </p:sp>
      <p:sp>
        <p:nvSpPr>
          <p:cNvPr id="6" name="Rechteck 5"/>
          <p:cNvSpPr/>
          <p:nvPr/>
        </p:nvSpPr>
        <p:spPr>
          <a:xfrm>
            <a:off x="395536" y="5158933"/>
            <a:ext cx="9289032" cy="646331"/>
          </a:xfrm>
          <a:prstGeom prst="rect">
            <a:avLst/>
          </a:prstGeom>
          <a:solidFill>
            <a:srgbClr val="B2B2B2">
              <a:alpha val="58824"/>
            </a:srgbClr>
          </a:solidFill>
        </p:spPr>
        <p:txBody>
          <a:bodyPr wrap="square">
            <a:spAutoFit/>
          </a:bodyPr>
          <a:lstStyle/>
          <a:p>
            <a:r>
              <a:rPr lang="en-US" b="0" dirty="0">
                <a:solidFill>
                  <a:schemeClr val="tx1">
                    <a:lumMod val="95000"/>
                    <a:lumOff val="5000"/>
                  </a:schemeClr>
                </a:solidFill>
                <a:latin typeface="+mn-lt"/>
              </a:rPr>
              <a:t>Security Council exhibits maps and photographs during the crisis in the Caribbean</a:t>
            </a:r>
            <a:br>
              <a:rPr lang="en-US" b="0" dirty="0">
                <a:solidFill>
                  <a:schemeClr val="tx1">
                    <a:lumMod val="95000"/>
                    <a:lumOff val="5000"/>
                  </a:schemeClr>
                </a:solidFill>
                <a:latin typeface="+mn-lt"/>
              </a:rPr>
            </a:br>
            <a:r>
              <a:rPr lang="en-US" sz="1600" b="0" dirty="0" smtClean="0">
                <a:solidFill>
                  <a:schemeClr val="tx1">
                    <a:lumMod val="95000"/>
                    <a:lumOff val="5000"/>
                  </a:schemeClr>
                </a:solidFill>
                <a:latin typeface="+mn-lt"/>
              </a:rPr>
              <a:t>Source. </a:t>
            </a:r>
            <a:r>
              <a:rPr lang="en-US" sz="1600" b="0" dirty="0">
                <a:solidFill>
                  <a:schemeClr val="tx1">
                    <a:lumMod val="95000"/>
                    <a:lumOff val="5000"/>
                  </a:schemeClr>
                </a:solidFill>
                <a:latin typeface="+mn-lt"/>
                <a:hlinkClick r:id="rId3"/>
              </a:rPr>
              <a:t>https://www.un.org/geospatial</a:t>
            </a:r>
            <a:r>
              <a:rPr lang="en-US" sz="1600" b="0" dirty="0" smtClean="0">
                <a:solidFill>
                  <a:schemeClr val="tx1">
                    <a:lumMod val="95000"/>
                    <a:lumOff val="5000"/>
                  </a:schemeClr>
                </a:solidFill>
                <a:latin typeface="+mn-lt"/>
                <a:hlinkClick r:id="rId3"/>
              </a:rPr>
              <a:t>/</a:t>
            </a:r>
            <a:r>
              <a:rPr lang="en-US" sz="1600" b="0" dirty="0" smtClean="0">
                <a:solidFill>
                  <a:schemeClr val="tx1">
                    <a:lumMod val="95000"/>
                    <a:lumOff val="5000"/>
                  </a:schemeClr>
                </a:solidFill>
                <a:latin typeface="+mn-lt"/>
              </a:rPr>
              <a:t> [2020-12-04]</a:t>
            </a:r>
            <a:endParaRPr lang="de-DE" sz="1600" b="0" dirty="0">
              <a:solidFill>
                <a:schemeClr val="tx1">
                  <a:lumMod val="95000"/>
                  <a:lumOff val="5000"/>
                </a:schemeClr>
              </a:solidFill>
              <a:latin typeface="+mn-lt"/>
            </a:endParaRPr>
          </a:p>
        </p:txBody>
      </p:sp>
    </p:spTree>
    <p:extLst>
      <p:ext uri="{BB962C8B-B14F-4D97-AF65-F5344CB8AC3E}">
        <p14:creationId xmlns:p14="http://schemas.microsoft.com/office/powerpoint/2010/main" val="37132476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108520" y="0"/>
            <a:ext cx="9361040" cy="6858000"/>
          </a:xfrm>
          <a:prstGeom prst="rect">
            <a:avLst/>
          </a:prstGeom>
          <a:solidFill>
            <a:srgbClr val="990033"/>
          </a:solidFill>
        </p:spPr>
        <p:txBody>
          <a:bodyPr wrap="square" rtlCol="0" anchor="ctr">
            <a:spAutoFit/>
          </a:bodyPr>
          <a:lstStyle/>
          <a:p>
            <a:pPr algn="ctr"/>
            <a:endParaRPr lang="de-DE" smtClean="0">
              <a:solidFill>
                <a:schemeClr val="bg1">
                  <a:lumMod val="85000"/>
                </a:schemeClr>
              </a:solidFill>
            </a:endParaRPr>
          </a:p>
        </p:txBody>
      </p:sp>
      <p:sp>
        <p:nvSpPr>
          <p:cNvPr id="63490" name="Rectangle 2"/>
          <p:cNvSpPr>
            <a:spLocks noGrp="1" noChangeArrowheads="1"/>
          </p:cNvSpPr>
          <p:nvPr>
            <p:ph type="title" idx="4294967295"/>
          </p:nvPr>
        </p:nvSpPr>
        <p:spPr>
          <a:xfrm>
            <a:off x="722313" y="2714997"/>
            <a:ext cx="7772400" cy="1362075"/>
          </a:xfrm>
        </p:spPr>
        <p:txBody>
          <a:bodyPr/>
          <a:lstStyle/>
          <a:p>
            <a:pPr algn="r"/>
            <a:r>
              <a:rPr lang="de-DE" dirty="0" err="1" smtClean="0">
                <a:solidFill>
                  <a:schemeClr val="bg1">
                    <a:lumMod val="85000"/>
                  </a:schemeClr>
                </a:solidFill>
              </a:rPr>
              <a:t>Some</a:t>
            </a:r>
            <a:r>
              <a:rPr lang="de-DE" dirty="0" smtClean="0">
                <a:solidFill>
                  <a:schemeClr val="bg1">
                    <a:lumMod val="85000"/>
                  </a:schemeClr>
                </a:solidFill>
              </a:rPr>
              <a:t> </a:t>
            </a:r>
            <a:r>
              <a:rPr lang="de-DE" dirty="0" err="1" smtClean="0">
                <a:solidFill>
                  <a:schemeClr val="bg1">
                    <a:lumMod val="85000"/>
                  </a:schemeClr>
                </a:solidFill>
              </a:rPr>
              <a:t>facts</a:t>
            </a:r>
            <a:r>
              <a:rPr lang="de-DE" dirty="0" smtClean="0">
                <a:solidFill>
                  <a:schemeClr val="bg1">
                    <a:lumMod val="85000"/>
                  </a:schemeClr>
                </a:solidFill>
              </a:rPr>
              <a:t> </a:t>
            </a:r>
            <a:r>
              <a:rPr lang="de-DE" dirty="0" err="1" smtClean="0">
                <a:solidFill>
                  <a:schemeClr val="bg1">
                    <a:lumMod val="85000"/>
                  </a:schemeClr>
                </a:solidFill>
              </a:rPr>
              <a:t>and</a:t>
            </a:r>
            <a:r>
              <a:rPr lang="de-DE" dirty="0" smtClean="0">
                <a:solidFill>
                  <a:schemeClr val="bg1">
                    <a:lumMod val="85000"/>
                  </a:schemeClr>
                </a:solidFill>
              </a:rPr>
              <a:t> </a:t>
            </a:r>
            <a:r>
              <a:rPr lang="de-DE" dirty="0" err="1" smtClean="0">
                <a:solidFill>
                  <a:schemeClr val="bg1">
                    <a:lumMod val="85000"/>
                  </a:schemeClr>
                </a:solidFill>
              </a:rPr>
              <a:t>thoughts</a:t>
            </a:r>
            <a:r>
              <a:rPr lang="de-DE" dirty="0" smtClean="0">
                <a:solidFill>
                  <a:schemeClr val="bg1">
                    <a:lumMod val="85000"/>
                  </a:schemeClr>
                </a:solidFill>
              </a:rPr>
              <a:t> </a:t>
            </a:r>
            <a:r>
              <a:rPr lang="de-DE" dirty="0" err="1" smtClean="0">
                <a:solidFill>
                  <a:schemeClr val="bg1">
                    <a:lumMod val="85000"/>
                  </a:schemeClr>
                </a:solidFill>
              </a:rPr>
              <a:t>about</a:t>
            </a:r>
            <a:r>
              <a:rPr lang="de-DE" dirty="0" smtClean="0">
                <a:solidFill>
                  <a:schemeClr val="bg1">
                    <a:lumMod val="85000"/>
                  </a:schemeClr>
                </a:solidFill>
              </a:rPr>
              <a:t> </a:t>
            </a:r>
            <a:r>
              <a:rPr lang="de-DE" dirty="0" err="1" smtClean="0">
                <a:solidFill>
                  <a:schemeClr val="bg1">
                    <a:lumMod val="85000"/>
                  </a:schemeClr>
                </a:solidFill>
              </a:rPr>
              <a:t>the</a:t>
            </a:r>
            <a:r>
              <a:rPr lang="de-DE" dirty="0" smtClean="0">
                <a:solidFill>
                  <a:schemeClr val="bg1">
                    <a:lumMod val="85000"/>
                  </a:schemeClr>
                </a:solidFill>
              </a:rPr>
              <a:t> web</a:t>
            </a:r>
            <a:endParaRPr lang="de-DE" dirty="0">
              <a:solidFill>
                <a:schemeClr val="bg1">
                  <a:lumMod val="85000"/>
                </a:schemeClr>
              </a:solidFill>
            </a:endParaRPr>
          </a:p>
        </p:txBody>
      </p:sp>
    </p:spTree>
    <p:extLst>
      <p:ext uri="{BB962C8B-B14F-4D97-AF65-F5344CB8AC3E}">
        <p14:creationId xmlns:p14="http://schemas.microsoft.com/office/powerpoint/2010/main" val="13357228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8" name="Rectangle 6"/>
          <p:cNvSpPr>
            <a:spLocks noChangeArrowheads="1"/>
          </p:cNvSpPr>
          <p:nvPr/>
        </p:nvSpPr>
        <p:spPr bwMode="auto">
          <a:xfrm>
            <a:off x="708026" y="6046936"/>
            <a:ext cx="8299449"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type="none" w="sm" len="sm"/>
                <a:tailEnd type="none" w="sm" len="sm"/>
              </a14:hiddenLine>
            </a:ext>
          </a:extLst>
        </p:spPr>
        <p:txBody>
          <a:bodyPr/>
          <a:lstStyle>
            <a:lvl1pPr eaLnBrk="0" hangingPunct="0">
              <a:spcAft>
                <a:spcPct val="50000"/>
              </a:spcAft>
              <a:buClr>
                <a:schemeClr val="accent1"/>
              </a:buClr>
              <a:buSzPct val="70000"/>
              <a:buFont typeface="Wingdings" pitchFamily="2" charset="2"/>
              <a:buChar char="n"/>
              <a:defRPr sz="2000">
                <a:solidFill>
                  <a:schemeClr val="tx1"/>
                </a:solidFill>
                <a:latin typeface="Tahoma" pitchFamily="34" charset="0"/>
              </a:defRPr>
            </a:lvl1pPr>
            <a:lvl2pPr marL="742950" indent="-285750" eaLnBrk="0" hangingPunct="0">
              <a:lnSpc>
                <a:spcPct val="80000"/>
              </a:lnSpc>
              <a:buClr>
                <a:schemeClr val="hlink"/>
              </a:buClr>
              <a:buSzPct val="65000"/>
              <a:buFont typeface="Wingdings" pitchFamily="2" charset="2"/>
              <a:buChar char="¡"/>
              <a:defRPr sz="2000">
                <a:solidFill>
                  <a:schemeClr val="tx1"/>
                </a:solidFill>
                <a:latin typeface="Tahoma" pitchFamily="34" charset="0"/>
              </a:defRPr>
            </a:lvl2pPr>
            <a:lvl3pPr marL="1143000" indent="-228600" eaLnBrk="0" hangingPunct="0">
              <a:spcBef>
                <a:spcPct val="20000"/>
              </a:spcBef>
              <a:buClr>
                <a:schemeClr val="accent1"/>
              </a:buClr>
              <a:buSzPct val="70000"/>
              <a:buFont typeface="Wingdings" pitchFamily="2" charset="2"/>
              <a:buChar char="n"/>
              <a:defRPr sz="2000">
                <a:solidFill>
                  <a:schemeClr val="tx1"/>
                </a:solidFill>
                <a:latin typeface="Tahoma" pitchFamily="34" charset="0"/>
              </a:defRPr>
            </a:lvl3pPr>
            <a:lvl4pPr marL="1600200" indent="-228600" eaLnBrk="0" hangingPunct="0">
              <a:spcBef>
                <a:spcPct val="20000"/>
              </a:spcBef>
              <a:buClr>
                <a:schemeClr val="hlink"/>
              </a:buClr>
              <a:buSzPct val="75000"/>
              <a:buFont typeface="Wingdings" pitchFamily="2" charset="2"/>
              <a:buChar char="¡"/>
              <a:defRPr sz="2000">
                <a:solidFill>
                  <a:schemeClr val="tx1"/>
                </a:solidFill>
                <a:latin typeface="Tahoma" pitchFamily="34" charset="0"/>
              </a:defRPr>
            </a:lvl4pPr>
            <a:lvl5pPr marL="2057400" indent="-228600" eaLnBrk="0" hangingPunct="0">
              <a:spcBef>
                <a:spcPct val="20000"/>
              </a:spcBef>
              <a:buClr>
                <a:schemeClr val="accent1"/>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70000"/>
              <a:buFont typeface="Wingdings" pitchFamily="2" charset="2"/>
              <a:buChar char="n"/>
              <a:defRPr sz="2000">
                <a:solidFill>
                  <a:schemeClr val="tx1"/>
                </a:solidFill>
                <a:latin typeface="Tahoma" pitchFamily="34" charset="0"/>
              </a:defRPr>
            </a:lvl9pPr>
          </a:lstStyle>
          <a:p>
            <a:pPr eaLnBrk="1" hangingPunct="1">
              <a:spcAft>
                <a:spcPct val="0"/>
              </a:spcAft>
              <a:buClrTx/>
              <a:buSzTx/>
              <a:buFontTx/>
              <a:buNone/>
            </a:pPr>
            <a:r>
              <a:rPr lang="en-GB" altLang="de-DE" sz="1200" b="0" dirty="0">
                <a:latin typeface="Calibri" panose="020F0502020204030204" pitchFamily="34" charset="0"/>
              </a:rPr>
              <a:t>See also: </a:t>
            </a:r>
            <a:endParaRPr lang="en-GB" altLang="de-DE" sz="1200" b="0" dirty="0" smtClean="0">
              <a:latin typeface="Calibri" panose="020F0502020204030204" pitchFamily="34" charset="0"/>
            </a:endParaRPr>
          </a:p>
          <a:p>
            <a:pPr eaLnBrk="1" hangingPunct="1">
              <a:spcAft>
                <a:spcPct val="0"/>
              </a:spcAft>
              <a:buClrTx/>
              <a:buSzTx/>
              <a:buFontTx/>
              <a:buNone/>
            </a:pPr>
            <a:r>
              <a:rPr lang="en-GB" altLang="de-DE" sz="1200" b="0" dirty="0" smtClean="0">
                <a:latin typeface="Calibri" panose="020F0502020204030204" pitchFamily="34" charset="0"/>
              </a:rPr>
              <a:t>A </a:t>
            </a:r>
            <a:r>
              <a:rPr lang="en-GB" altLang="de-DE" sz="1200" b="0" dirty="0">
                <a:latin typeface="Calibri" panose="020F0502020204030204" pitchFamily="34" charset="0"/>
              </a:rPr>
              <a:t>Brief History of the Internet, </a:t>
            </a:r>
            <a:r>
              <a:rPr lang="en-GB" altLang="de-DE" sz="1200" b="0" dirty="0" smtClean="0">
                <a:latin typeface="Calibri" panose="020F0502020204030204" pitchFamily="34" charset="0"/>
              </a:rPr>
              <a:t> </a:t>
            </a:r>
            <a:r>
              <a:rPr lang="en-GB" altLang="de-DE" sz="1200" b="0" dirty="0" smtClean="0">
                <a:latin typeface="Calibri" panose="020F0502020204030204" pitchFamily="34" charset="0"/>
                <a:hlinkClick r:id="rId3"/>
              </a:rPr>
              <a:t>http</a:t>
            </a:r>
            <a:r>
              <a:rPr lang="en-GB" altLang="de-DE" sz="1200" b="0" dirty="0">
                <a:latin typeface="Calibri" panose="020F0502020204030204" pitchFamily="34" charset="0"/>
                <a:hlinkClick r:id="rId3"/>
              </a:rPr>
              <a:t>://</a:t>
            </a:r>
            <a:r>
              <a:rPr lang="en-GB" altLang="de-DE" sz="1200" b="0" dirty="0" smtClean="0">
                <a:latin typeface="Calibri" panose="020F0502020204030204" pitchFamily="34" charset="0"/>
                <a:hlinkClick r:id="rId3"/>
              </a:rPr>
              <a:t>www.isoc.org/internet/history/brief.shtml</a:t>
            </a:r>
            <a:endParaRPr lang="en-GB" altLang="de-DE" sz="1200" b="0" dirty="0" smtClean="0">
              <a:latin typeface="Calibri" panose="020F0502020204030204" pitchFamily="34" charset="0"/>
            </a:endParaRPr>
          </a:p>
          <a:p>
            <a:pPr eaLnBrk="1" hangingPunct="1">
              <a:spcAft>
                <a:spcPct val="0"/>
              </a:spcAft>
              <a:buClrTx/>
              <a:buSzTx/>
              <a:buFontTx/>
              <a:buNone/>
            </a:pPr>
            <a:r>
              <a:rPr lang="en-GB" altLang="de-DE" sz="1200" b="0" dirty="0" smtClean="0">
                <a:latin typeface="Calibri" panose="020F0502020204030204" pitchFamily="34" charset="0"/>
              </a:rPr>
              <a:t>https://en.wikipedia.org/wiki/History_of_the_Internet</a:t>
            </a:r>
            <a:endParaRPr lang="en-GB" altLang="de-DE" sz="1200" b="0" dirty="0">
              <a:latin typeface="Calibri" panose="020F0502020204030204" pitchFamily="34" charset="0"/>
            </a:endParaRPr>
          </a:p>
          <a:p>
            <a:pPr>
              <a:spcAft>
                <a:spcPct val="0"/>
              </a:spcAft>
              <a:buClrTx/>
              <a:buSzTx/>
              <a:buFontTx/>
              <a:buNone/>
            </a:pPr>
            <a:endParaRPr lang="en-GB" altLang="de-DE" sz="2400" b="0" dirty="0">
              <a:latin typeface="Times New Roman" pitchFamily="18" charset="0"/>
            </a:endParaRPr>
          </a:p>
        </p:txBody>
      </p:sp>
      <p:sp>
        <p:nvSpPr>
          <p:cNvPr id="10243" name="Foliennummernplatzhalter 5"/>
          <p:cNvSpPr>
            <a:spLocks noGrp="1"/>
          </p:cNvSpPr>
          <p:nvPr>
            <p:ph type="sldNum" sz="quarter" idx="4294967295"/>
          </p:nvPr>
        </p:nvSpPr>
        <p:spPr>
          <a:xfrm>
            <a:off x="6769100" y="6381750"/>
            <a:ext cx="1905000" cy="3238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Aft>
                <a:spcPct val="50000"/>
              </a:spcAft>
              <a:buClr>
                <a:schemeClr val="accent1"/>
              </a:buClr>
              <a:buSzPct val="70000"/>
              <a:buFont typeface="Wingdings" pitchFamily="2" charset="2"/>
              <a:buChar char="n"/>
              <a:defRPr sz="2000">
                <a:solidFill>
                  <a:schemeClr val="tx1"/>
                </a:solidFill>
                <a:latin typeface="Tahoma" pitchFamily="34" charset="0"/>
              </a:defRPr>
            </a:lvl1pPr>
            <a:lvl2pPr marL="742950" indent="-285750" eaLnBrk="0" hangingPunct="0">
              <a:lnSpc>
                <a:spcPct val="80000"/>
              </a:lnSpc>
              <a:buClr>
                <a:schemeClr val="hlink"/>
              </a:buClr>
              <a:buSzPct val="65000"/>
              <a:buFont typeface="Wingdings" pitchFamily="2" charset="2"/>
              <a:buChar char="¡"/>
              <a:defRPr sz="2000">
                <a:solidFill>
                  <a:schemeClr val="tx1"/>
                </a:solidFill>
                <a:latin typeface="Tahoma" pitchFamily="34" charset="0"/>
              </a:defRPr>
            </a:lvl2pPr>
            <a:lvl3pPr marL="1143000" indent="-228600" eaLnBrk="0" hangingPunct="0">
              <a:spcBef>
                <a:spcPct val="20000"/>
              </a:spcBef>
              <a:buClr>
                <a:schemeClr val="accent1"/>
              </a:buClr>
              <a:buSzPct val="70000"/>
              <a:buFont typeface="Wingdings" pitchFamily="2" charset="2"/>
              <a:buChar char="n"/>
              <a:defRPr sz="2000">
                <a:solidFill>
                  <a:schemeClr val="tx1"/>
                </a:solidFill>
                <a:latin typeface="Tahoma" pitchFamily="34" charset="0"/>
              </a:defRPr>
            </a:lvl3pPr>
            <a:lvl4pPr marL="1600200" indent="-228600" eaLnBrk="0" hangingPunct="0">
              <a:spcBef>
                <a:spcPct val="20000"/>
              </a:spcBef>
              <a:buClr>
                <a:schemeClr val="hlink"/>
              </a:buClr>
              <a:buSzPct val="75000"/>
              <a:buFont typeface="Wingdings" pitchFamily="2" charset="2"/>
              <a:buChar char="¡"/>
              <a:defRPr sz="2000">
                <a:solidFill>
                  <a:schemeClr val="tx1"/>
                </a:solidFill>
                <a:latin typeface="Tahoma" pitchFamily="34" charset="0"/>
              </a:defRPr>
            </a:lvl4pPr>
            <a:lvl5pPr marL="2057400" indent="-228600" eaLnBrk="0" hangingPunct="0">
              <a:spcBef>
                <a:spcPct val="20000"/>
              </a:spcBef>
              <a:buClr>
                <a:schemeClr val="accent1"/>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70000"/>
              <a:buFont typeface="Wingdings" pitchFamily="2" charset="2"/>
              <a:buChar char="n"/>
              <a:defRPr sz="2000">
                <a:solidFill>
                  <a:schemeClr val="tx1"/>
                </a:solidFill>
                <a:latin typeface="Tahoma" pitchFamily="34" charset="0"/>
              </a:defRPr>
            </a:lvl9pPr>
          </a:lstStyle>
          <a:p>
            <a:pPr eaLnBrk="1" hangingPunct="1">
              <a:spcAft>
                <a:spcPct val="0"/>
              </a:spcAft>
              <a:buClrTx/>
              <a:buSzTx/>
              <a:buFontTx/>
              <a:buNone/>
            </a:pPr>
            <a:fld id="{88525D4B-B9E0-46FB-A076-2A5CCC9373D1}" type="slidenum">
              <a:rPr lang="de-DE" altLang="de-DE" sz="1000" smtClean="0">
                <a:latin typeface="Arial" pitchFamily="34" charset="0"/>
              </a:rPr>
              <a:pPr eaLnBrk="1" hangingPunct="1">
                <a:spcAft>
                  <a:spcPct val="0"/>
                </a:spcAft>
                <a:buClrTx/>
                <a:buSzTx/>
                <a:buFontTx/>
                <a:buNone/>
              </a:pPr>
              <a:t>5</a:t>
            </a:fld>
            <a:endParaRPr lang="de-DE" altLang="de-DE" sz="1000" smtClean="0">
              <a:latin typeface="Arial" pitchFamily="34" charset="0"/>
            </a:endParaRPr>
          </a:p>
        </p:txBody>
      </p:sp>
      <p:pic>
        <p:nvPicPr>
          <p:cNvPr id="10244"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457200"/>
            <a:ext cx="2257425" cy="3076575"/>
          </a:xfrm>
          <a:prstGeom prst="rect">
            <a:avLst/>
          </a:prstGeom>
          <a:noFill/>
          <a:ln w="28575">
            <a:solidFill>
              <a:srgbClr val="FF9966"/>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pic>
      <p:sp>
        <p:nvSpPr>
          <p:cNvPr id="10245" name="Rectangle 2"/>
          <p:cNvSpPr>
            <a:spLocks noGrp="1" noChangeArrowheads="1"/>
          </p:cNvSpPr>
          <p:nvPr>
            <p:ph type="title"/>
          </p:nvPr>
        </p:nvSpPr>
        <p:spPr>
          <a:noFill/>
        </p:spPr>
        <p:txBody>
          <a:bodyPr lIns="92075" tIns="46038" rIns="92075" bIns="46038"/>
          <a:lstStyle/>
          <a:p>
            <a:pPr eaLnBrk="1" hangingPunct="1"/>
            <a:r>
              <a:rPr lang="en-GB" altLang="de-DE" dirty="0" smtClean="0"/>
              <a:t>History</a:t>
            </a:r>
          </a:p>
        </p:txBody>
      </p:sp>
      <p:sp>
        <p:nvSpPr>
          <p:cNvPr id="10246" name="Rectangle 3"/>
          <p:cNvSpPr>
            <a:spLocks noGrp="1" noChangeArrowheads="1"/>
          </p:cNvSpPr>
          <p:nvPr>
            <p:ph type="body" idx="1"/>
          </p:nvPr>
        </p:nvSpPr>
        <p:spPr>
          <a:xfrm>
            <a:off x="539750" y="1341438"/>
            <a:ext cx="5719763" cy="4824412"/>
          </a:xfrm>
          <a:noFill/>
        </p:spPr>
        <p:txBody>
          <a:bodyPr lIns="92075" tIns="46038" rIns="92075" bIns="46038"/>
          <a:lstStyle/>
          <a:p>
            <a:pPr eaLnBrk="1" hangingPunct="1">
              <a:spcAft>
                <a:spcPts val="0"/>
              </a:spcAft>
            </a:pPr>
            <a:r>
              <a:rPr lang="en-GB" altLang="de-DE" dirty="0" smtClean="0"/>
              <a:t>1965 „Hypertext“ and „Hypermedia“ (Ted Nelson) </a:t>
            </a:r>
          </a:p>
          <a:p>
            <a:pPr eaLnBrk="1" hangingPunct="1">
              <a:spcAft>
                <a:spcPts val="0"/>
              </a:spcAft>
            </a:pPr>
            <a:r>
              <a:rPr lang="en-GB" altLang="de-DE" dirty="0" smtClean="0"/>
              <a:t>1969 ARPANET (4 nodes) </a:t>
            </a:r>
          </a:p>
          <a:p>
            <a:pPr eaLnBrk="1" hangingPunct="1">
              <a:spcAft>
                <a:spcPts val="0"/>
              </a:spcAft>
            </a:pPr>
            <a:r>
              <a:rPr lang="en-GB" altLang="de-DE" dirty="0" smtClean="0"/>
              <a:t>1974 TCP protocol, 1983 „Internet“</a:t>
            </a:r>
          </a:p>
          <a:p>
            <a:pPr eaLnBrk="1" hangingPunct="1">
              <a:spcAft>
                <a:spcPts val="0"/>
              </a:spcAft>
            </a:pPr>
            <a:r>
              <a:rPr lang="en-GB" altLang="de-DE" dirty="0" smtClean="0"/>
              <a:t>1989 World Wide Web (Berners-Lee,</a:t>
            </a:r>
            <a:br>
              <a:rPr lang="en-GB" altLang="de-DE" dirty="0" smtClean="0"/>
            </a:br>
            <a:r>
              <a:rPr lang="en-GB" altLang="de-DE" dirty="0" err="1" smtClean="0"/>
              <a:t>Cailliau</a:t>
            </a:r>
            <a:r>
              <a:rPr lang="en-GB" altLang="de-DE" dirty="0" smtClean="0"/>
              <a:t>; Release 1991) </a:t>
            </a:r>
          </a:p>
          <a:p>
            <a:pPr eaLnBrk="1" hangingPunct="1">
              <a:spcAft>
                <a:spcPts val="0"/>
              </a:spcAft>
            </a:pPr>
            <a:r>
              <a:rPr lang="en-GB" altLang="de-DE" dirty="0" smtClean="0"/>
              <a:t>1991: First website</a:t>
            </a:r>
          </a:p>
          <a:p>
            <a:pPr eaLnBrk="1" hangingPunct="1">
              <a:spcAft>
                <a:spcPts val="0"/>
              </a:spcAft>
            </a:pPr>
            <a:r>
              <a:rPr lang="en-GB" altLang="de-DE" dirty="0" smtClean="0"/>
              <a:t>1996 </a:t>
            </a:r>
            <a:r>
              <a:rPr lang="en-GB" altLang="de-DE" dirty="0"/>
              <a:t>Hypertext Transfer </a:t>
            </a:r>
            <a:r>
              <a:rPr lang="en-GB" altLang="de-DE" dirty="0" smtClean="0"/>
              <a:t>Protocol (HTTP/1.0)</a:t>
            </a:r>
            <a:endParaRPr lang="en-GB" altLang="de-DE" dirty="0"/>
          </a:p>
          <a:p>
            <a:pPr eaLnBrk="1" hangingPunct="1">
              <a:spcAft>
                <a:spcPts val="0"/>
              </a:spcAft>
            </a:pPr>
            <a:r>
              <a:rPr lang="en-GB" altLang="de-DE" dirty="0" smtClean="0"/>
              <a:t>1993 Mosaic Browser (Web increases  341634% per year) </a:t>
            </a:r>
          </a:p>
          <a:p>
            <a:pPr eaLnBrk="1" hangingPunct="1">
              <a:spcAft>
                <a:spcPts val="0"/>
              </a:spcAft>
            </a:pPr>
            <a:r>
              <a:rPr lang="en-GB" altLang="de-DE" dirty="0" smtClean="0"/>
              <a:t>1995 Web exceeds FTP in transfer volume</a:t>
            </a:r>
          </a:p>
          <a:p>
            <a:pPr eaLnBrk="1" hangingPunct="1">
              <a:spcAft>
                <a:spcPts val="0"/>
              </a:spcAft>
            </a:pPr>
            <a:r>
              <a:rPr lang="en-US" altLang="de-DE" dirty="0"/>
              <a:t>"Web 2.0" in 2004 (first suggested in 1999</a:t>
            </a:r>
            <a:r>
              <a:rPr lang="en-US" altLang="de-DE" dirty="0" smtClean="0"/>
              <a:t>): user generated content</a:t>
            </a:r>
          </a:p>
          <a:p>
            <a:pPr eaLnBrk="1" hangingPunct="1">
              <a:spcAft>
                <a:spcPts val="0"/>
              </a:spcAft>
            </a:pPr>
            <a:r>
              <a:rPr lang="en-GB" altLang="de-DE" dirty="0" smtClean="0"/>
              <a:t>Since 2008: The </a:t>
            </a:r>
            <a:r>
              <a:rPr lang="en-GB" altLang="de-DE" dirty="0"/>
              <a:t>mobile revolution</a:t>
            </a:r>
          </a:p>
          <a:p>
            <a:pPr eaLnBrk="1" hangingPunct="1">
              <a:spcAft>
                <a:spcPts val="0"/>
              </a:spcAft>
            </a:pPr>
            <a:r>
              <a:rPr lang="en-US" altLang="de-DE" dirty="0" smtClean="0"/>
              <a:t>Commercialization</a:t>
            </a:r>
            <a:r>
              <a:rPr lang="en-US" altLang="de-DE" dirty="0"/>
              <a:t>, privatization, broader access leads to the modern </a:t>
            </a:r>
            <a:r>
              <a:rPr lang="en-US" altLang="de-DE" dirty="0" smtClean="0"/>
              <a:t>Internet (but creates also threads like </a:t>
            </a:r>
            <a:r>
              <a:rPr lang="en-US" altLang="de-DE" dirty="0"/>
              <a:t>missing net neutrality</a:t>
            </a:r>
            <a:r>
              <a:rPr lang="en-US" altLang="de-DE" dirty="0" smtClean="0"/>
              <a:t>). Fakes.</a:t>
            </a:r>
            <a:endParaRPr lang="en-GB" altLang="de-DE" dirty="0" smtClean="0"/>
          </a:p>
        </p:txBody>
      </p:sp>
      <p:pic>
        <p:nvPicPr>
          <p:cNvPr id="10247" name="Picture 4" descr="bernersle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77000" y="4343400"/>
            <a:ext cx="1841500" cy="169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9" name="Rectangle 7"/>
          <p:cNvSpPr>
            <a:spLocks noChangeArrowheads="1"/>
          </p:cNvSpPr>
          <p:nvPr/>
        </p:nvSpPr>
        <p:spPr bwMode="auto">
          <a:xfrm rot="-5400000">
            <a:off x="6883400" y="2184400"/>
            <a:ext cx="40036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type="none" w="sm" len="sm"/>
                <a:tailEnd type="none" w="sm" len="sm"/>
              </a14:hiddenLine>
            </a:ext>
          </a:extLst>
        </p:spPr>
        <p:txBody>
          <a:bodyPr wrap="none">
            <a:spAutoFit/>
          </a:bodyPr>
          <a:lstStyle>
            <a:lvl1pPr eaLnBrk="0" hangingPunct="0">
              <a:spcAft>
                <a:spcPct val="50000"/>
              </a:spcAft>
              <a:buClr>
                <a:schemeClr val="accent1"/>
              </a:buClr>
              <a:buSzPct val="70000"/>
              <a:buFont typeface="Wingdings" pitchFamily="2" charset="2"/>
              <a:buChar char="n"/>
              <a:defRPr sz="2000">
                <a:solidFill>
                  <a:schemeClr val="tx1"/>
                </a:solidFill>
                <a:latin typeface="Tahoma" pitchFamily="34" charset="0"/>
              </a:defRPr>
            </a:lvl1pPr>
            <a:lvl2pPr marL="742950" indent="-285750" eaLnBrk="0" hangingPunct="0">
              <a:lnSpc>
                <a:spcPct val="80000"/>
              </a:lnSpc>
              <a:buClr>
                <a:schemeClr val="hlink"/>
              </a:buClr>
              <a:buSzPct val="65000"/>
              <a:buFont typeface="Wingdings" pitchFamily="2" charset="2"/>
              <a:buChar char="¡"/>
              <a:defRPr sz="2000">
                <a:solidFill>
                  <a:schemeClr val="tx1"/>
                </a:solidFill>
                <a:latin typeface="Tahoma" pitchFamily="34" charset="0"/>
              </a:defRPr>
            </a:lvl2pPr>
            <a:lvl3pPr marL="1143000" indent="-228600" eaLnBrk="0" hangingPunct="0">
              <a:spcBef>
                <a:spcPct val="20000"/>
              </a:spcBef>
              <a:buClr>
                <a:schemeClr val="accent1"/>
              </a:buClr>
              <a:buSzPct val="70000"/>
              <a:buFont typeface="Wingdings" pitchFamily="2" charset="2"/>
              <a:buChar char="n"/>
              <a:defRPr sz="2000">
                <a:solidFill>
                  <a:schemeClr val="tx1"/>
                </a:solidFill>
                <a:latin typeface="Tahoma" pitchFamily="34" charset="0"/>
              </a:defRPr>
            </a:lvl3pPr>
            <a:lvl4pPr marL="1600200" indent="-228600" eaLnBrk="0" hangingPunct="0">
              <a:spcBef>
                <a:spcPct val="20000"/>
              </a:spcBef>
              <a:buClr>
                <a:schemeClr val="hlink"/>
              </a:buClr>
              <a:buSzPct val="75000"/>
              <a:buFont typeface="Wingdings" pitchFamily="2" charset="2"/>
              <a:buChar char="¡"/>
              <a:defRPr sz="2000">
                <a:solidFill>
                  <a:schemeClr val="tx1"/>
                </a:solidFill>
                <a:latin typeface="Tahoma" pitchFamily="34" charset="0"/>
              </a:defRPr>
            </a:lvl4pPr>
            <a:lvl5pPr marL="2057400" indent="-228600" eaLnBrk="0" hangingPunct="0">
              <a:spcBef>
                <a:spcPct val="20000"/>
              </a:spcBef>
              <a:buClr>
                <a:schemeClr val="accent1"/>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70000"/>
              <a:buFont typeface="Wingdings" pitchFamily="2" charset="2"/>
              <a:buChar char="n"/>
              <a:defRPr sz="2000">
                <a:solidFill>
                  <a:schemeClr val="tx1"/>
                </a:solidFill>
                <a:latin typeface="Tahoma" pitchFamily="34" charset="0"/>
              </a:defRPr>
            </a:lvl9pPr>
          </a:lstStyle>
          <a:p>
            <a:pPr eaLnBrk="1" hangingPunct="1">
              <a:spcBef>
                <a:spcPct val="50000"/>
              </a:spcBef>
              <a:spcAft>
                <a:spcPct val="0"/>
              </a:spcAft>
              <a:buClrTx/>
              <a:buSzTx/>
              <a:buFontTx/>
              <a:buNone/>
            </a:pPr>
            <a:r>
              <a:rPr lang="en-GB" altLang="de-DE" sz="1000" b="1">
                <a:latin typeface="Arial" pitchFamily="34" charset="0"/>
              </a:rPr>
              <a:t>http://kartoweb.itc.nl/webcartography/webbook/ch06/ch06.htm#</a:t>
            </a:r>
          </a:p>
        </p:txBody>
      </p:sp>
    </p:spTree>
    <p:extLst>
      <p:ext uri="{BB962C8B-B14F-4D97-AF65-F5344CB8AC3E}">
        <p14:creationId xmlns:p14="http://schemas.microsoft.com/office/powerpoint/2010/main" val="2190895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Foliennummernplatzhalter 5"/>
          <p:cNvSpPr>
            <a:spLocks noGrp="1"/>
          </p:cNvSpPr>
          <p:nvPr>
            <p:ph type="sldNum" sz="quarter" idx="4294967295"/>
          </p:nvPr>
        </p:nvSpPr>
        <p:spPr>
          <a:xfrm>
            <a:off x="6769100" y="6381750"/>
            <a:ext cx="1905000" cy="3238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Aft>
                <a:spcPct val="50000"/>
              </a:spcAft>
              <a:buClr>
                <a:schemeClr val="accent1"/>
              </a:buClr>
              <a:buSzPct val="70000"/>
              <a:buFont typeface="Wingdings" pitchFamily="2" charset="2"/>
              <a:buChar char="n"/>
              <a:defRPr sz="2000">
                <a:solidFill>
                  <a:schemeClr val="tx1"/>
                </a:solidFill>
                <a:latin typeface="Tahoma" pitchFamily="34" charset="0"/>
              </a:defRPr>
            </a:lvl1pPr>
            <a:lvl2pPr marL="742950" indent="-285750" eaLnBrk="0" hangingPunct="0">
              <a:lnSpc>
                <a:spcPct val="80000"/>
              </a:lnSpc>
              <a:buClr>
                <a:schemeClr val="hlink"/>
              </a:buClr>
              <a:buSzPct val="65000"/>
              <a:buFont typeface="Wingdings" pitchFamily="2" charset="2"/>
              <a:buChar char="¡"/>
              <a:defRPr sz="2000">
                <a:solidFill>
                  <a:schemeClr val="tx1"/>
                </a:solidFill>
                <a:latin typeface="Tahoma" pitchFamily="34" charset="0"/>
              </a:defRPr>
            </a:lvl2pPr>
            <a:lvl3pPr marL="1143000" indent="-228600" eaLnBrk="0" hangingPunct="0">
              <a:spcBef>
                <a:spcPct val="20000"/>
              </a:spcBef>
              <a:buClr>
                <a:schemeClr val="accent1"/>
              </a:buClr>
              <a:buSzPct val="70000"/>
              <a:buFont typeface="Wingdings" pitchFamily="2" charset="2"/>
              <a:buChar char="n"/>
              <a:defRPr sz="2000">
                <a:solidFill>
                  <a:schemeClr val="tx1"/>
                </a:solidFill>
                <a:latin typeface="Tahoma" pitchFamily="34" charset="0"/>
              </a:defRPr>
            </a:lvl3pPr>
            <a:lvl4pPr marL="1600200" indent="-228600" eaLnBrk="0" hangingPunct="0">
              <a:spcBef>
                <a:spcPct val="20000"/>
              </a:spcBef>
              <a:buClr>
                <a:schemeClr val="hlink"/>
              </a:buClr>
              <a:buSzPct val="75000"/>
              <a:buFont typeface="Wingdings" pitchFamily="2" charset="2"/>
              <a:buChar char="¡"/>
              <a:defRPr sz="2000">
                <a:solidFill>
                  <a:schemeClr val="tx1"/>
                </a:solidFill>
                <a:latin typeface="Tahoma" pitchFamily="34" charset="0"/>
              </a:defRPr>
            </a:lvl4pPr>
            <a:lvl5pPr marL="2057400" indent="-228600" eaLnBrk="0" hangingPunct="0">
              <a:spcBef>
                <a:spcPct val="20000"/>
              </a:spcBef>
              <a:buClr>
                <a:schemeClr val="accent1"/>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70000"/>
              <a:buFont typeface="Wingdings" pitchFamily="2" charset="2"/>
              <a:buChar char="n"/>
              <a:defRPr sz="2000">
                <a:solidFill>
                  <a:schemeClr val="tx1"/>
                </a:solidFill>
                <a:latin typeface="Tahoma" pitchFamily="34" charset="0"/>
              </a:defRPr>
            </a:lvl9pPr>
          </a:lstStyle>
          <a:p>
            <a:pPr eaLnBrk="1" hangingPunct="1">
              <a:spcAft>
                <a:spcPct val="0"/>
              </a:spcAft>
              <a:buClrTx/>
              <a:buSzTx/>
              <a:buFontTx/>
              <a:buNone/>
            </a:pPr>
            <a:fld id="{634C61DC-6502-4615-8B0F-05062EFB6BD5}" type="slidenum">
              <a:rPr lang="de-DE" altLang="de-DE" sz="1000" smtClean="0">
                <a:latin typeface="Arial" pitchFamily="34" charset="0"/>
              </a:rPr>
              <a:pPr eaLnBrk="1" hangingPunct="1">
                <a:spcAft>
                  <a:spcPct val="0"/>
                </a:spcAft>
                <a:buClrTx/>
                <a:buSzTx/>
                <a:buFontTx/>
                <a:buNone/>
              </a:pPr>
              <a:t>6</a:t>
            </a:fld>
            <a:endParaRPr lang="de-DE" altLang="de-DE" sz="1000" dirty="0" smtClean="0">
              <a:latin typeface="Arial" pitchFamily="34" charset="0"/>
            </a:endParaRPr>
          </a:p>
        </p:txBody>
      </p:sp>
      <p:sp>
        <p:nvSpPr>
          <p:cNvPr id="11268" name="Rectangle 2"/>
          <p:cNvSpPr>
            <a:spLocks noGrp="1" noChangeArrowheads="1"/>
          </p:cNvSpPr>
          <p:nvPr>
            <p:ph type="title"/>
          </p:nvPr>
        </p:nvSpPr>
        <p:spPr/>
        <p:txBody>
          <a:bodyPr/>
          <a:lstStyle/>
          <a:p>
            <a:pPr eaLnBrk="1" hangingPunct="1"/>
            <a:r>
              <a:rPr lang="en-GB" altLang="de-DE" dirty="0" smtClean="0"/>
              <a:t>Internet Growth</a:t>
            </a:r>
          </a:p>
        </p:txBody>
      </p:sp>
      <p:sp>
        <p:nvSpPr>
          <p:cNvPr id="2" name="Rechteck 1"/>
          <p:cNvSpPr/>
          <p:nvPr/>
        </p:nvSpPr>
        <p:spPr>
          <a:xfrm>
            <a:off x="5256584" y="6335742"/>
            <a:ext cx="3635896" cy="415498"/>
          </a:xfrm>
          <a:prstGeom prst="rect">
            <a:avLst/>
          </a:prstGeom>
        </p:spPr>
        <p:txBody>
          <a:bodyPr wrap="square">
            <a:spAutoFit/>
          </a:bodyPr>
          <a:lstStyle/>
          <a:p>
            <a:r>
              <a:rPr lang="de-DE" sz="1050" b="0" dirty="0">
                <a:latin typeface="+mn-lt"/>
                <a:hlinkClick r:id="rId2"/>
              </a:rPr>
              <a:t>https://</a:t>
            </a:r>
            <a:r>
              <a:rPr lang="de-DE" sz="1050" b="0" dirty="0" smtClean="0">
                <a:latin typeface="+mn-lt"/>
                <a:hlinkClick r:id="rId2"/>
              </a:rPr>
              <a:t>www.wipo.int/amc/en/domains/statistics/domains.jsp</a:t>
            </a:r>
            <a:r>
              <a:rPr lang="de-DE" sz="1050" b="0" dirty="0" smtClean="0">
                <a:latin typeface="+mn-lt"/>
              </a:rPr>
              <a:t> [2024-10-17]</a:t>
            </a:r>
            <a:endParaRPr lang="de-DE" sz="1050" b="0" dirty="0">
              <a:latin typeface="+mn-lt"/>
            </a:endParaRPr>
          </a:p>
        </p:txBody>
      </p:sp>
      <p:sp>
        <p:nvSpPr>
          <p:cNvPr id="11" name="Rechteck 10"/>
          <p:cNvSpPr/>
          <p:nvPr/>
        </p:nvSpPr>
        <p:spPr>
          <a:xfrm>
            <a:off x="177255" y="6368504"/>
            <a:ext cx="3674665" cy="414338"/>
          </a:xfrm>
          <a:prstGeom prst="rect">
            <a:avLst/>
          </a:prstGeom>
        </p:spPr>
        <p:txBody>
          <a:bodyPr wrap="square">
            <a:spAutoFit/>
          </a:bodyPr>
          <a:lstStyle/>
          <a:p>
            <a:r>
              <a:rPr lang="de-DE" sz="1050" b="0" dirty="0">
                <a:latin typeface="+mn-lt"/>
              </a:rPr>
              <a:t>http://www.registrarstats.com/TLDDomainCounts.aspx [2014-09-26  </a:t>
            </a:r>
            <a:r>
              <a:rPr lang="de-DE" sz="1050" b="0" dirty="0" err="1">
                <a:latin typeface="+mn-lt"/>
              </a:rPr>
              <a:t>no</a:t>
            </a:r>
            <a:r>
              <a:rPr lang="de-DE" sz="1050" b="0" dirty="0">
                <a:latin typeface="+mn-lt"/>
              </a:rPr>
              <a:t> </a:t>
            </a:r>
            <a:r>
              <a:rPr lang="de-DE" sz="1050" b="0" dirty="0" err="1">
                <a:latin typeface="+mn-lt"/>
              </a:rPr>
              <a:t>more</a:t>
            </a:r>
            <a:r>
              <a:rPr lang="de-DE" sz="1050" b="0" dirty="0">
                <a:latin typeface="+mn-lt"/>
              </a:rPr>
              <a:t> </a:t>
            </a:r>
            <a:r>
              <a:rPr lang="de-DE" sz="1050" b="0" dirty="0" err="1">
                <a:latin typeface="+mn-lt"/>
              </a:rPr>
              <a:t>available</a:t>
            </a:r>
            <a:r>
              <a:rPr lang="de-DE" sz="1050" b="0" dirty="0">
                <a:latin typeface="+mn-lt"/>
              </a:rPr>
              <a:t>]</a:t>
            </a:r>
          </a:p>
        </p:txBody>
      </p:sp>
      <p:pic>
        <p:nvPicPr>
          <p:cNvPr id="12" name="Picture 7" descr="C:\Users\behr\AppData\Local\Temp\SNAGHTMLaedabf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92" y="3560217"/>
            <a:ext cx="4572000" cy="2605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hteck 3"/>
          <p:cNvSpPr/>
          <p:nvPr/>
        </p:nvSpPr>
        <p:spPr>
          <a:xfrm>
            <a:off x="5220072" y="2601779"/>
            <a:ext cx="3419872" cy="415498"/>
          </a:xfrm>
          <a:prstGeom prst="rect">
            <a:avLst/>
          </a:prstGeom>
        </p:spPr>
        <p:txBody>
          <a:bodyPr wrap="square">
            <a:spAutoFit/>
          </a:bodyPr>
          <a:lstStyle/>
          <a:p>
            <a:r>
              <a:rPr lang="de-DE" sz="1050" b="0" dirty="0">
                <a:latin typeface="+mn-lt"/>
                <a:hlinkClick r:id="rId4"/>
              </a:rPr>
              <a:t>https://www.zakon.org/robert/internet/timeline/#</a:t>
            </a:r>
            <a:r>
              <a:rPr lang="de-DE" sz="1050" b="0" dirty="0" smtClean="0">
                <a:latin typeface="+mn-lt"/>
                <a:hlinkClick r:id="rId4"/>
              </a:rPr>
              <a:t>Growth</a:t>
            </a:r>
            <a:r>
              <a:rPr lang="de-DE" sz="1050" b="0" dirty="0" smtClean="0">
                <a:latin typeface="+mn-lt"/>
              </a:rPr>
              <a:t> [2019-12-03]</a:t>
            </a:r>
            <a:endParaRPr lang="de-DE" sz="1050" b="0" dirty="0">
              <a:latin typeface="+mn-lt"/>
            </a:endParaRPr>
          </a:p>
        </p:txBody>
      </p:sp>
      <p:pic>
        <p:nvPicPr>
          <p:cNvPr id="4100" name="Picture 4" descr="Facebook Accounts char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3969" y="332656"/>
            <a:ext cx="4934495" cy="2110398"/>
          </a:xfrm>
          <a:prstGeom prst="rect">
            <a:avLst/>
          </a:prstGeom>
          <a:noFill/>
          <a:extLst>
            <a:ext uri="{909E8E84-426E-40DD-AFC4-6F175D3DCCD1}">
              <a14:hiddenFill xmlns:a14="http://schemas.microsoft.com/office/drawing/2010/main">
                <a:solidFill>
                  <a:srgbClr val="FFFFFF"/>
                </a:solidFill>
              </a14:hiddenFill>
            </a:ext>
          </a:extLst>
        </p:spPr>
      </p:pic>
      <p:pic>
        <p:nvPicPr>
          <p:cNvPr id="5" name="Grafik 4"/>
          <p:cNvPicPr>
            <a:picLocks noChangeAspect="1"/>
          </p:cNvPicPr>
          <p:nvPr/>
        </p:nvPicPr>
        <p:blipFill>
          <a:blip r:embed="rId6"/>
          <a:stretch>
            <a:fillRect/>
          </a:stretch>
        </p:blipFill>
        <p:spPr>
          <a:xfrm>
            <a:off x="4211960" y="3182754"/>
            <a:ext cx="4680520" cy="3118551"/>
          </a:xfrm>
          <a:prstGeom prst="rect">
            <a:avLst/>
          </a:prstGeom>
        </p:spPr>
      </p:pic>
    </p:spTree>
    <p:extLst>
      <p:ext uri="{BB962C8B-B14F-4D97-AF65-F5344CB8AC3E}">
        <p14:creationId xmlns:p14="http://schemas.microsoft.com/office/powerpoint/2010/main" val="37269239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altLang="de-DE" dirty="0"/>
              <a:t>Internet </a:t>
            </a:r>
            <a:r>
              <a:rPr lang="en-GB" altLang="de-DE" dirty="0" smtClean="0"/>
              <a:t>Growth II</a:t>
            </a:r>
            <a:endParaRPr lang="de-DE" dirty="0"/>
          </a:p>
        </p:txBody>
      </p:sp>
      <p:sp>
        <p:nvSpPr>
          <p:cNvPr id="3" name="Inhaltsplatzhalter 2"/>
          <p:cNvSpPr>
            <a:spLocks noGrp="1"/>
          </p:cNvSpPr>
          <p:nvPr>
            <p:ph idx="1"/>
          </p:nvPr>
        </p:nvSpPr>
        <p:spPr/>
        <p:txBody>
          <a:bodyPr/>
          <a:lstStyle/>
          <a:p>
            <a:r>
              <a:rPr lang="en-US" dirty="0"/>
              <a:t>The Internet has been one of our most transformative and fast-growing technologies.</a:t>
            </a:r>
            <a:endParaRPr lang="de-DE" dirty="0" smtClean="0"/>
          </a:p>
          <a:p>
            <a:pPr lvl="1"/>
            <a:r>
              <a:rPr lang="de-DE" dirty="0" smtClean="0"/>
              <a:t>Check </a:t>
            </a:r>
            <a:r>
              <a:rPr lang="de-DE" dirty="0">
                <a:hlinkClick r:id="rId2"/>
              </a:rPr>
              <a:t>https://</a:t>
            </a:r>
            <a:r>
              <a:rPr lang="de-DE" dirty="0" smtClean="0">
                <a:hlinkClick r:id="rId2"/>
              </a:rPr>
              <a:t>ourworldindata.org/internet</a:t>
            </a:r>
            <a:endParaRPr lang="de-DE" dirty="0" smtClean="0"/>
          </a:p>
          <a:p>
            <a:pPr lvl="1"/>
            <a:r>
              <a:rPr lang="de-DE" dirty="0" err="1" smtClean="0"/>
              <a:t>Enjoy</a:t>
            </a:r>
            <a:r>
              <a:rPr lang="de-DE" dirty="0" smtClean="0"/>
              <a:t> </a:t>
            </a:r>
            <a:r>
              <a:rPr lang="de-DE" dirty="0" err="1" smtClean="0"/>
              <a:t>the</a:t>
            </a:r>
            <a:r>
              <a:rPr lang="de-DE" dirty="0" smtClean="0"/>
              <a:t> </a:t>
            </a:r>
            <a:r>
              <a:rPr lang="de-DE" dirty="0" err="1" smtClean="0"/>
              <a:t>animated</a:t>
            </a:r>
            <a:r>
              <a:rPr lang="de-DE" dirty="0" smtClean="0"/>
              <a:t> </a:t>
            </a:r>
            <a:r>
              <a:rPr lang="de-DE" dirty="0" err="1" smtClean="0"/>
              <a:t>graph</a:t>
            </a:r>
            <a:r>
              <a:rPr lang="de-DE" dirty="0" smtClean="0"/>
              <a:t>: </a:t>
            </a:r>
            <a:r>
              <a:rPr lang="de-DE" dirty="0">
                <a:hlinkClick r:id="rId3"/>
              </a:rPr>
              <a:t>https://</a:t>
            </a:r>
            <a:r>
              <a:rPr lang="de-DE" dirty="0" smtClean="0">
                <a:hlinkClick r:id="rId3"/>
              </a:rPr>
              <a:t>ourworldindata.org/internet#internet-access</a:t>
            </a:r>
            <a:endParaRPr lang="de-DE" dirty="0" smtClean="0"/>
          </a:p>
          <a:p>
            <a:endParaRPr lang="de-DE" dirty="0"/>
          </a:p>
          <a:p>
            <a:r>
              <a:rPr lang="de-DE" dirty="0" err="1" smtClean="0"/>
              <a:t>However</a:t>
            </a:r>
            <a:r>
              <a:rPr lang="de-DE" dirty="0" smtClean="0"/>
              <a:t>: </a:t>
            </a:r>
            <a:r>
              <a:rPr lang="de-DE" dirty="0" err="1" smtClean="0"/>
              <a:t>What‘s</a:t>
            </a:r>
            <a:r>
              <a:rPr lang="de-DE" dirty="0" smtClean="0"/>
              <a:t> </a:t>
            </a:r>
            <a:r>
              <a:rPr lang="de-DE" dirty="0" err="1" smtClean="0"/>
              <a:t>about</a:t>
            </a:r>
            <a:r>
              <a:rPr lang="de-DE" dirty="0" smtClean="0"/>
              <a:t> </a:t>
            </a:r>
            <a:r>
              <a:rPr lang="de-DE" dirty="0" err="1" smtClean="0"/>
              <a:t>the</a:t>
            </a:r>
            <a:r>
              <a:rPr lang="de-DE" dirty="0" smtClean="0"/>
              <a:t> </a:t>
            </a:r>
            <a:r>
              <a:rPr lang="de-DE" dirty="0" err="1" smtClean="0"/>
              <a:t>broadband</a:t>
            </a:r>
            <a:r>
              <a:rPr lang="de-DE" dirty="0" smtClean="0"/>
              <a:t> </a:t>
            </a:r>
            <a:r>
              <a:rPr lang="de-DE" dirty="0" err="1" smtClean="0"/>
              <a:t>access</a:t>
            </a:r>
            <a:r>
              <a:rPr lang="de-DE" dirty="0" smtClean="0"/>
              <a:t> in </a:t>
            </a:r>
            <a:r>
              <a:rPr lang="de-DE" dirty="0" err="1" smtClean="0"/>
              <a:t>your</a:t>
            </a:r>
            <a:r>
              <a:rPr lang="de-DE" dirty="0" smtClean="0"/>
              <a:t> </a:t>
            </a:r>
            <a:r>
              <a:rPr lang="de-DE" dirty="0" err="1" smtClean="0"/>
              <a:t>country</a:t>
            </a:r>
            <a:r>
              <a:rPr lang="de-DE" dirty="0" smtClean="0"/>
              <a:t>/</a:t>
            </a:r>
            <a:r>
              <a:rPr lang="de-DE" dirty="0" err="1" smtClean="0"/>
              <a:t>region</a:t>
            </a:r>
            <a:endParaRPr lang="de-DE" dirty="0" smtClean="0"/>
          </a:p>
          <a:p>
            <a:endParaRPr lang="de-DE" dirty="0"/>
          </a:p>
          <a:p>
            <a:endParaRPr lang="de-DE" dirty="0" smtClean="0"/>
          </a:p>
          <a:p>
            <a:endParaRPr lang="de-DE" dirty="0"/>
          </a:p>
          <a:p>
            <a:r>
              <a:rPr lang="en-US" dirty="0"/>
              <a:t>According to https://www.hostingadvice.com/how-to/how-many-websites-are-on-the-internet</a:t>
            </a:r>
            <a:r>
              <a:rPr lang="en-US" dirty="0" smtClean="0"/>
              <a:t>/:</a:t>
            </a:r>
            <a:br>
              <a:rPr lang="en-US" dirty="0" smtClean="0"/>
            </a:br>
            <a:r>
              <a:rPr lang="en-US" dirty="0" smtClean="0"/>
              <a:t>1.13 </a:t>
            </a:r>
            <a:r>
              <a:rPr lang="en-US" dirty="0"/>
              <a:t>Billion Websites on the </a:t>
            </a:r>
            <a:r>
              <a:rPr lang="en-US" dirty="0" smtClean="0"/>
              <a:t>Internet. Only </a:t>
            </a:r>
            <a:r>
              <a:rPr lang="en-US" dirty="0"/>
              <a:t>18% </a:t>
            </a:r>
            <a:r>
              <a:rPr lang="en-US" dirty="0" smtClean="0"/>
              <a:t>of all </a:t>
            </a:r>
            <a:r>
              <a:rPr lang="en-US" dirty="0"/>
              <a:t>w</a:t>
            </a:r>
            <a:r>
              <a:rPr lang="en-US" dirty="0" smtClean="0"/>
              <a:t>ebsites </a:t>
            </a:r>
            <a:r>
              <a:rPr lang="en-US" dirty="0"/>
              <a:t>a</a:t>
            </a:r>
            <a:r>
              <a:rPr lang="en-US" dirty="0" smtClean="0"/>
              <a:t>re active</a:t>
            </a:r>
            <a:endParaRPr lang="de-DE" dirty="0" smtClean="0"/>
          </a:p>
          <a:p>
            <a:endParaRPr lang="de-DE" dirty="0" smtClean="0"/>
          </a:p>
        </p:txBody>
      </p:sp>
      <p:sp>
        <p:nvSpPr>
          <p:cNvPr id="4" name="Datumsplatzhalter 3"/>
          <p:cNvSpPr>
            <a:spLocks noGrp="1"/>
          </p:cNvSpPr>
          <p:nvPr>
            <p:ph type="dt" sz="half" idx="10"/>
          </p:nvPr>
        </p:nvSpPr>
        <p:spPr/>
        <p:txBody>
          <a:bodyPr/>
          <a:lstStyle/>
          <a:p>
            <a:pPr>
              <a:defRPr/>
            </a:pPr>
            <a:fld id="{35C3D80A-8D45-48C8-8B4C-A8619097EDB8}" type="datetime1">
              <a:rPr lang="en-US" altLang="de-DE" smtClean="0"/>
              <a:pPr>
                <a:defRPr/>
              </a:pPr>
              <a:t>4/27/2025</a:t>
            </a:fld>
            <a:endParaRPr lang="en-US" altLang="en-US">
              <a:solidFill>
                <a:schemeClr val="tx1"/>
              </a:solidFill>
            </a:endParaRPr>
          </a:p>
        </p:txBody>
      </p:sp>
      <p:sp>
        <p:nvSpPr>
          <p:cNvPr id="5" name="Foliennummernplatzhalter 4"/>
          <p:cNvSpPr>
            <a:spLocks noGrp="1"/>
          </p:cNvSpPr>
          <p:nvPr>
            <p:ph type="sldNum" sz="quarter" idx="11"/>
          </p:nvPr>
        </p:nvSpPr>
        <p:spPr/>
        <p:txBody>
          <a:bodyPr/>
          <a:lstStyle/>
          <a:p>
            <a:pPr>
              <a:defRPr/>
            </a:pPr>
            <a:fld id="{AF43EC7C-5CBE-4F17-940B-A754E06F486A}" type="slidenum">
              <a:rPr lang="en-US" altLang="en-US" smtClean="0"/>
              <a:pPr>
                <a:defRPr/>
              </a:pPr>
              <a:t>7</a:t>
            </a:fld>
            <a:endParaRPr lang="en-US" altLang="en-US" sz="1400">
              <a:solidFill>
                <a:schemeClr val="tx1"/>
              </a:solidFill>
              <a:latin typeface="Times" pitchFamily="18" charset="0"/>
            </a:endParaRPr>
          </a:p>
        </p:txBody>
      </p:sp>
    </p:spTree>
    <p:extLst>
      <p:ext uri="{BB962C8B-B14F-4D97-AF65-F5344CB8AC3E}">
        <p14:creationId xmlns:p14="http://schemas.microsoft.com/office/powerpoint/2010/main" val="12257733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nhaltsplatzhalt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19539" y="548680"/>
            <a:ext cx="4397842" cy="6317669"/>
          </a:xfrm>
        </p:spPr>
      </p:pic>
      <p:sp>
        <p:nvSpPr>
          <p:cNvPr id="2" name="Titel 1"/>
          <p:cNvSpPr>
            <a:spLocks noGrp="1"/>
          </p:cNvSpPr>
          <p:nvPr>
            <p:ph type="title"/>
          </p:nvPr>
        </p:nvSpPr>
        <p:spPr/>
        <p:txBody>
          <a:bodyPr/>
          <a:lstStyle/>
          <a:p>
            <a:pPr algn="r"/>
            <a:r>
              <a:rPr lang="de-DE" dirty="0" err="1" smtClean="0"/>
              <a:t>Social</a:t>
            </a:r>
            <a:r>
              <a:rPr lang="de-DE" dirty="0" smtClean="0"/>
              <a:t> Media Sites</a:t>
            </a:r>
            <a:endParaRPr lang="de-DE" dirty="0"/>
          </a:p>
        </p:txBody>
      </p:sp>
      <p:sp>
        <p:nvSpPr>
          <p:cNvPr id="4" name="Datumsplatzhalter 3"/>
          <p:cNvSpPr>
            <a:spLocks noGrp="1"/>
          </p:cNvSpPr>
          <p:nvPr>
            <p:ph type="dt" sz="half" idx="10"/>
          </p:nvPr>
        </p:nvSpPr>
        <p:spPr/>
        <p:txBody>
          <a:bodyPr/>
          <a:lstStyle/>
          <a:p>
            <a:pPr>
              <a:defRPr/>
            </a:pPr>
            <a:fld id="{35C3D80A-8D45-48C8-8B4C-A8619097EDB8}" type="datetime1">
              <a:rPr lang="en-US" altLang="de-DE" smtClean="0"/>
              <a:pPr>
                <a:defRPr/>
              </a:pPr>
              <a:t>4/27/2025</a:t>
            </a:fld>
            <a:endParaRPr lang="en-US" altLang="en-US">
              <a:solidFill>
                <a:schemeClr val="tx1"/>
              </a:solidFill>
            </a:endParaRPr>
          </a:p>
        </p:txBody>
      </p:sp>
      <p:sp>
        <p:nvSpPr>
          <p:cNvPr id="5" name="Foliennummernplatzhalter 4"/>
          <p:cNvSpPr>
            <a:spLocks noGrp="1"/>
          </p:cNvSpPr>
          <p:nvPr>
            <p:ph type="sldNum" sz="quarter" idx="11"/>
          </p:nvPr>
        </p:nvSpPr>
        <p:spPr/>
        <p:txBody>
          <a:bodyPr/>
          <a:lstStyle/>
          <a:p>
            <a:pPr>
              <a:defRPr/>
            </a:pPr>
            <a:fld id="{AF43EC7C-5CBE-4F17-940B-A754E06F486A}" type="slidenum">
              <a:rPr lang="en-US" altLang="en-US" smtClean="0"/>
              <a:pPr>
                <a:defRPr/>
              </a:pPr>
              <a:t>8</a:t>
            </a:fld>
            <a:endParaRPr lang="en-US" altLang="en-US" sz="1400">
              <a:solidFill>
                <a:schemeClr val="tx1"/>
              </a:solidFill>
              <a:latin typeface="Times" pitchFamily="18" charset="0"/>
            </a:endParaRPr>
          </a:p>
        </p:txBody>
      </p:sp>
      <p:sp>
        <p:nvSpPr>
          <p:cNvPr id="8" name="Rechteck 7"/>
          <p:cNvSpPr/>
          <p:nvPr/>
        </p:nvSpPr>
        <p:spPr>
          <a:xfrm>
            <a:off x="4642695" y="6099640"/>
            <a:ext cx="4572000" cy="461665"/>
          </a:xfrm>
          <a:prstGeom prst="rect">
            <a:avLst/>
          </a:prstGeom>
        </p:spPr>
        <p:txBody>
          <a:bodyPr>
            <a:spAutoFit/>
          </a:bodyPr>
          <a:lstStyle/>
          <a:p>
            <a:r>
              <a:rPr lang="de-DE" sz="1200" b="0" dirty="0">
                <a:hlinkClick r:id="rId3"/>
              </a:rPr>
              <a:t>https://www.dreamgrow.com/top-10-social-networking-sites-market-share-of-visits</a:t>
            </a:r>
            <a:r>
              <a:rPr lang="de-DE" sz="1200" b="0" dirty="0" smtClean="0">
                <a:hlinkClick r:id="rId3"/>
              </a:rPr>
              <a:t>/</a:t>
            </a:r>
            <a:r>
              <a:rPr lang="de-DE" sz="1200" b="0" dirty="0" smtClean="0"/>
              <a:t> </a:t>
            </a:r>
            <a:r>
              <a:rPr lang="de-DE" sz="1200" b="0" dirty="0"/>
              <a:t>[2022-10-13]</a:t>
            </a:r>
          </a:p>
        </p:txBody>
      </p:sp>
      <p:pic>
        <p:nvPicPr>
          <p:cNvPr id="9" name="Grafik 8"/>
          <p:cNvPicPr>
            <a:picLocks noChangeAspect="1"/>
          </p:cNvPicPr>
          <p:nvPr/>
        </p:nvPicPr>
        <p:blipFill>
          <a:blip r:embed="rId4"/>
          <a:stretch>
            <a:fillRect/>
          </a:stretch>
        </p:blipFill>
        <p:spPr>
          <a:xfrm>
            <a:off x="4874835" y="1407222"/>
            <a:ext cx="3920418" cy="2741858"/>
          </a:xfrm>
          <a:prstGeom prst="rect">
            <a:avLst/>
          </a:prstGeom>
        </p:spPr>
      </p:pic>
      <p:sp>
        <p:nvSpPr>
          <p:cNvPr id="10" name="Rechteck 9"/>
          <p:cNvSpPr/>
          <p:nvPr/>
        </p:nvSpPr>
        <p:spPr>
          <a:xfrm>
            <a:off x="5187747" y="4365104"/>
            <a:ext cx="3607506" cy="646331"/>
          </a:xfrm>
          <a:prstGeom prst="rect">
            <a:avLst/>
          </a:prstGeom>
        </p:spPr>
        <p:txBody>
          <a:bodyPr wrap="square">
            <a:spAutoFit/>
          </a:bodyPr>
          <a:lstStyle/>
          <a:p>
            <a:r>
              <a:rPr lang="de-DE" sz="1200" b="0" dirty="0">
                <a:hlinkClick r:id="rId5"/>
              </a:rPr>
              <a:t>https://www.statista.com/statistics/265773/market-share-of-the-most-popular-social-media-websites-in-the-us</a:t>
            </a:r>
            <a:r>
              <a:rPr lang="de-DE" sz="1200" b="0" dirty="0" smtClean="0">
                <a:hlinkClick r:id="rId5"/>
              </a:rPr>
              <a:t>/</a:t>
            </a:r>
            <a:r>
              <a:rPr lang="de-DE" sz="1200" b="0" dirty="0" smtClean="0"/>
              <a:t> [2022-10-13]</a:t>
            </a:r>
            <a:endParaRPr lang="de-DE" sz="1200" b="0" dirty="0"/>
          </a:p>
        </p:txBody>
      </p:sp>
    </p:spTree>
    <p:extLst>
      <p:ext uri="{BB962C8B-B14F-4D97-AF65-F5344CB8AC3E}">
        <p14:creationId xmlns:p14="http://schemas.microsoft.com/office/powerpoint/2010/main" val="38881282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Foliennummernplatzhalter 5"/>
          <p:cNvSpPr>
            <a:spLocks noGrp="1"/>
          </p:cNvSpPr>
          <p:nvPr>
            <p:ph type="sldNum" sz="quarter" idx="4294967295"/>
          </p:nvPr>
        </p:nvSpPr>
        <p:spPr>
          <a:xfrm>
            <a:off x="6769100" y="6381750"/>
            <a:ext cx="1905000" cy="3238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Aft>
                <a:spcPct val="50000"/>
              </a:spcAft>
              <a:buClr>
                <a:schemeClr val="accent1"/>
              </a:buClr>
              <a:buSzPct val="70000"/>
              <a:buFont typeface="Wingdings" pitchFamily="2" charset="2"/>
              <a:buChar char="n"/>
              <a:defRPr sz="2000">
                <a:solidFill>
                  <a:schemeClr val="tx1"/>
                </a:solidFill>
                <a:latin typeface="Tahoma" pitchFamily="34" charset="0"/>
              </a:defRPr>
            </a:lvl1pPr>
            <a:lvl2pPr marL="742950" indent="-285750" eaLnBrk="0" hangingPunct="0">
              <a:lnSpc>
                <a:spcPct val="80000"/>
              </a:lnSpc>
              <a:buClr>
                <a:schemeClr val="hlink"/>
              </a:buClr>
              <a:buSzPct val="65000"/>
              <a:buFont typeface="Wingdings" pitchFamily="2" charset="2"/>
              <a:buChar char="¡"/>
              <a:defRPr sz="2000">
                <a:solidFill>
                  <a:schemeClr val="tx1"/>
                </a:solidFill>
                <a:latin typeface="Tahoma" pitchFamily="34" charset="0"/>
              </a:defRPr>
            </a:lvl2pPr>
            <a:lvl3pPr marL="1143000" indent="-228600" eaLnBrk="0" hangingPunct="0">
              <a:spcBef>
                <a:spcPct val="20000"/>
              </a:spcBef>
              <a:buClr>
                <a:schemeClr val="accent1"/>
              </a:buClr>
              <a:buSzPct val="70000"/>
              <a:buFont typeface="Wingdings" pitchFamily="2" charset="2"/>
              <a:buChar char="n"/>
              <a:defRPr sz="2000">
                <a:solidFill>
                  <a:schemeClr val="tx1"/>
                </a:solidFill>
                <a:latin typeface="Tahoma" pitchFamily="34" charset="0"/>
              </a:defRPr>
            </a:lvl3pPr>
            <a:lvl4pPr marL="1600200" indent="-228600" eaLnBrk="0" hangingPunct="0">
              <a:spcBef>
                <a:spcPct val="20000"/>
              </a:spcBef>
              <a:buClr>
                <a:schemeClr val="hlink"/>
              </a:buClr>
              <a:buSzPct val="75000"/>
              <a:buFont typeface="Wingdings" pitchFamily="2" charset="2"/>
              <a:buChar char="¡"/>
              <a:defRPr sz="2000">
                <a:solidFill>
                  <a:schemeClr val="tx1"/>
                </a:solidFill>
                <a:latin typeface="Tahoma" pitchFamily="34" charset="0"/>
              </a:defRPr>
            </a:lvl4pPr>
            <a:lvl5pPr marL="2057400" indent="-228600" eaLnBrk="0" hangingPunct="0">
              <a:spcBef>
                <a:spcPct val="20000"/>
              </a:spcBef>
              <a:buClr>
                <a:schemeClr val="accent1"/>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70000"/>
              <a:buFont typeface="Wingdings" pitchFamily="2" charset="2"/>
              <a:buChar char="n"/>
              <a:defRPr sz="2000">
                <a:solidFill>
                  <a:schemeClr val="tx1"/>
                </a:solidFill>
                <a:latin typeface="Tahoma" pitchFamily="34" charset="0"/>
              </a:defRPr>
            </a:lvl9pPr>
          </a:lstStyle>
          <a:p>
            <a:pPr eaLnBrk="1" hangingPunct="1">
              <a:spcAft>
                <a:spcPct val="0"/>
              </a:spcAft>
              <a:buClrTx/>
              <a:buSzTx/>
              <a:buFontTx/>
              <a:buNone/>
            </a:pPr>
            <a:fld id="{5729D553-CE57-4C4F-A2E6-B9272D468C03}" type="slidenum">
              <a:rPr lang="de-DE" altLang="de-DE" sz="1000" smtClean="0">
                <a:latin typeface="Arial" pitchFamily="34" charset="0"/>
              </a:rPr>
              <a:pPr eaLnBrk="1" hangingPunct="1">
                <a:spcAft>
                  <a:spcPct val="0"/>
                </a:spcAft>
                <a:buClrTx/>
                <a:buSzTx/>
                <a:buFontTx/>
                <a:buNone/>
              </a:pPr>
              <a:t>9</a:t>
            </a:fld>
            <a:endParaRPr lang="de-DE" altLang="de-DE" sz="1000" smtClean="0">
              <a:latin typeface="Arial" pitchFamily="34" charset="0"/>
            </a:endParaRPr>
          </a:p>
        </p:txBody>
      </p:sp>
      <p:sp>
        <p:nvSpPr>
          <p:cNvPr id="13316" name="Rectangle 2"/>
          <p:cNvSpPr>
            <a:spLocks noGrp="1" noChangeArrowheads="1"/>
          </p:cNvSpPr>
          <p:nvPr>
            <p:ph type="title"/>
          </p:nvPr>
        </p:nvSpPr>
        <p:spPr/>
        <p:txBody>
          <a:bodyPr/>
          <a:lstStyle/>
          <a:p>
            <a:pPr eaLnBrk="1" hangingPunct="1"/>
            <a:r>
              <a:rPr lang="en-GB" altLang="de-DE" sz="2400" b="1" dirty="0" smtClean="0"/>
              <a:t>Use and Users of Maps on the Web</a:t>
            </a:r>
          </a:p>
        </p:txBody>
      </p:sp>
      <p:pic>
        <p:nvPicPr>
          <p:cNvPr id="1331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434183"/>
            <a:ext cx="5144574" cy="4091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sp>
        <p:nvSpPr>
          <p:cNvPr id="13318" name="Rectangle 7"/>
          <p:cNvSpPr>
            <a:spLocks noChangeArrowheads="1"/>
          </p:cNvSpPr>
          <p:nvPr/>
        </p:nvSpPr>
        <p:spPr bwMode="auto">
          <a:xfrm>
            <a:off x="454025" y="6538739"/>
            <a:ext cx="75409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eaLnBrk="0" hangingPunct="0">
              <a:spcAft>
                <a:spcPct val="50000"/>
              </a:spcAft>
              <a:buClr>
                <a:schemeClr val="accent1"/>
              </a:buClr>
              <a:buSzPct val="70000"/>
              <a:buFont typeface="Wingdings" pitchFamily="2" charset="2"/>
              <a:buChar char="n"/>
              <a:defRPr sz="2000">
                <a:solidFill>
                  <a:schemeClr val="tx1"/>
                </a:solidFill>
                <a:latin typeface="Tahoma" pitchFamily="34" charset="0"/>
              </a:defRPr>
            </a:lvl1pPr>
            <a:lvl2pPr marL="742950" indent="-285750" eaLnBrk="0" hangingPunct="0">
              <a:lnSpc>
                <a:spcPct val="80000"/>
              </a:lnSpc>
              <a:buClr>
                <a:schemeClr val="hlink"/>
              </a:buClr>
              <a:buSzPct val="65000"/>
              <a:buFont typeface="Wingdings" pitchFamily="2" charset="2"/>
              <a:buChar char="¡"/>
              <a:defRPr sz="2000">
                <a:solidFill>
                  <a:schemeClr val="tx1"/>
                </a:solidFill>
                <a:latin typeface="Tahoma" pitchFamily="34" charset="0"/>
              </a:defRPr>
            </a:lvl2pPr>
            <a:lvl3pPr marL="1143000" indent="-228600" eaLnBrk="0" hangingPunct="0">
              <a:spcBef>
                <a:spcPct val="20000"/>
              </a:spcBef>
              <a:buClr>
                <a:schemeClr val="accent1"/>
              </a:buClr>
              <a:buSzPct val="70000"/>
              <a:buFont typeface="Wingdings" pitchFamily="2" charset="2"/>
              <a:buChar char="n"/>
              <a:defRPr sz="2000">
                <a:solidFill>
                  <a:schemeClr val="tx1"/>
                </a:solidFill>
                <a:latin typeface="Tahoma" pitchFamily="34" charset="0"/>
              </a:defRPr>
            </a:lvl3pPr>
            <a:lvl4pPr marL="1600200" indent="-228600" eaLnBrk="0" hangingPunct="0">
              <a:spcBef>
                <a:spcPct val="20000"/>
              </a:spcBef>
              <a:buClr>
                <a:schemeClr val="hlink"/>
              </a:buClr>
              <a:buSzPct val="75000"/>
              <a:buFont typeface="Wingdings" pitchFamily="2" charset="2"/>
              <a:buChar char="¡"/>
              <a:defRPr sz="2000">
                <a:solidFill>
                  <a:schemeClr val="tx1"/>
                </a:solidFill>
                <a:latin typeface="Tahoma" pitchFamily="34" charset="0"/>
              </a:defRPr>
            </a:lvl4pPr>
            <a:lvl5pPr marL="2057400" indent="-228600" eaLnBrk="0" hangingPunct="0">
              <a:spcBef>
                <a:spcPct val="20000"/>
              </a:spcBef>
              <a:buClr>
                <a:schemeClr val="accent1"/>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70000"/>
              <a:buFont typeface="Wingdings" pitchFamily="2" charset="2"/>
              <a:buChar char="n"/>
              <a:defRPr sz="2000">
                <a:solidFill>
                  <a:schemeClr val="tx1"/>
                </a:solidFill>
                <a:latin typeface="Tahoma" pitchFamily="34" charset="0"/>
              </a:defRPr>
            </a:lvl9pPr>
          </a:lstStyle>
          <a:p>
            <a:pPr eaLnBrk="1" hangingPunct="1">
              <a:spcAft>
                <a:spcPct val="0"/>
              </a:spcAft>
              <a:buClrTx/>
              <a:buSzTx/>
              <a:buFontTx/>
              <a:buNone/>
            </a:pPr>
            <a:r>
              <a:rPr lang="en-GB" altLang="de-DE" sz="1200" b="0" dirty="0" err="1">
                <a:latin typeface="+mn-lt"/>
              </a:rPr>
              <a:t>Corné</a:t>
            </a:r>
            <a:r>
              <a:rPr lang="en-GB" altLang="de-DE" sz="1200" b="0" dirty="0">
                <a:latin typeface="+mn-lt"/>
              </a:rPr>
              <a:t> P.J.M. van </a:t>
            </a:r>
            <a:r>
              <a:rPr lang="en-GB" altLang="de-DE" sz="1200" b="0" dirty="0" err="1">
                <a:latin typeface="+mn-lt"/>
              </a:rPr>
              <a:t>Elzakker</a:t>
            </a:r>
            <a:r>
              <a:rPr lang="en-GB" altLang="de-DE" sz="1200" b="0" dirty="0">
                <a:latin typeface="+mn-lt"/>
              </a:rPr>
              <a:t>: Use and Users of Maps on the Web, </a:t>
            </a:r>
            <a:r>
              <a:rPr lang="en-GB" altLang="de-DE" sz="1200" b="0" dirty="0">
                <a:latin typeface="+mn-lt"/>
                <a:hlinkClick r:id="rId3"/>
              </a:rPr>
              <a:t>http://www.nacis.org/cp/cp37/CP37_34_50.pdf</a:t>
            </a:r>
            <a:r>
              <a:rPr lang="en-GB" altLang="de-DE" sz="1200" b="0" dirty="0">
                <a:latin typeface="+mn-lt"/>
              </a:rPr>
              <a:t> [2005]</a:t>
            </a: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0032" y="1240532"/>
            <a:ext cx="4171504" cy="13217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hteck 1"/>
          <p:cNvSpPr/>
          <p:nvPr/>
        </p:nvSpPr>
        <p:spPr>
          <a:xfrm>
            <a:off x="5612118" y="2924944"/>
            <a:ext cx="3136346" cy="938719"/>
          </a:xfrm>
          <a:prstGeom prst="rect">
            <a:avLst/>
          </a:prstGeom>
        </p:spPr>
        <p:txBody>
          <a:bodyPr wrap="square">
            <a:spAutoFit/>
          </a:bodyPr>
          <a:lstStyle/>
          <a:p>
            <a:r>
              <a:rPr lang="de-DE" sz="1100" b="0" dirty="0">
                <a:latin typeface="Calibri" panose="020F0502020204030204" pitchFamily="34" charset="0"/>
              </a:rPr>
              <a:t>https://news.itu.int/itu-statistics-leaving-no-one-offline/?</a:t>
            </a:r>
            <a:r>
              <a:rPr lang="de-DE" sz="1100" b="0" dirty="0" smtClean="0">
                <a:latin typeface="Calibri" panose="020F0502020204030204" pitchFamily="34" charset="0"/>
              </a:rPr>
              <a:t>utm_term=RWRpdG9yaWFsX1RoZVVwc2lkZS0xOTAxMTE%3D&amp;utm_source=esp&amp;utm_medium=Email&amp;utm_campaign=TheUpside&amp;CMP=upside_email [2019-01-13]</a:t>
            </a:r>
            <a:endParaRPr lang="de-DE" sz="1100" b="0" dirty="0">
              <a:latin typeface="Calibri" panose="020F0502020204030204" pitchFamily="34" charset="0"/>
            </a:endParaRPr>
          </a:p>
        </p:txBody>
      </p:sp>
    </p:spTree>
    <p:extLst>
      <p:ext uri="{BB962C8B-B14F-4D97-AF65-F5344CB8AC3E}">
        <p14:creationId xmlns:p14="http://schemas.microsoft.com/office/powerpoint/2010/main" val="1069522314"/>
      </p:ext>
    </p:extLst>
  </p:cSld>
  <p:clrMapOvr>
    <a:masterClrMapping/>
  </p:clrMapOvr>
  <p:timing>
    <p:tnLst>
      <p:par>
        <p:cTn id="1" dur="indefinite" restart="never" nodeType="tmRoot"/>
      </p:par>
    </p:tnLst>
  </p:timing>
</p:sld>
</file>

<file path=ppt/theme/theme1.xml><?xml version="1.0" encoding="utf-8"?>
<a:theme xmlns:a="http://schemas.openxmlformats.org/drawingml/2006/main" name="HFT_FJ_Behr_01">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B2B2B2"/>
      </a:folHlink>
    </a:clrScheme>
    <a:fontScheme name="1_Präsentation_erstellen ">
      <a:majorFont>
        <a:latin typeface="Tahoma"/>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square">
        <a:spAutoFit/>
      </a:bodyPr>
      <a:lstStyle>
        <a:defPPr>
          <a:defRPr sz="1600" b="0" dirty="0">
            <a:latin typeface="+mn-lt"/>
          </a:defRPr>
        </a:defPPr>
      </a:lstStyle>
    </a:spDef>
    <a:lnDef>
      <a:spPr bwMode="auto">
        <a:xfrm>
          <a:off x="0" y="0"/>
          <a:ext cx="1" cy="1"/>
        </a:xfrm>
        <a:custGeom>
          <a:avLst/>
          <a:gdLst/>
          <a:ahLst/>
          <a:cxnLst/>
          <a:rect l="0" t="0" r="0" b="0"/>
          <a:pathLst/>
        </a:custGeom>
        <a:solidFill>
          <a:schemeClr val="bg1"/>
        </a:solidFill>
        <a:ln w="9525" cap="flat" cmpd="sng" algn="ctr">
          <a:solidFill>
            <a:schemeClr val="accent2"/>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de-DE" sz="1600" b="0" i="0" u="none" strike="noStrike" cap="none" normalizeH="0" baseline="0" smtClean="0">
            <a:ln>
              <a:noFill/>
            </a:ln>
            <a:solidFill>
              <a:schemeClr val="tx1"/>
            </a:solidFill>
            <a:effectLst/>
            <a:latin typeface="Calibri" pitchFamily="34" charset="0"/>
          </a:defRPr>
        </a:defPPr>
      </a:lstStyle>
    </a:lnDef>
  </a:objectDefaults>
  <a:extraClrSchemeLst>
    <a:extraClrScheme>
      <a:clrScheme name="1_Präsentation_erstelle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Präsentation_erstelle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Präsentation_erstelle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Präsentation_erstelle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Präsentation_erstelle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Präsentation_erstelle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Präsentation_erstelle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HFT_FJ_Behr_01</Template>
  <TotalTime>0</TotalTime>
  <Words>2604</Words>
  <Application>Microsoft Office PowerPoint</Application>
  <PresentationFormat>Bildschirmpräsentation (4:3)</PresentationFormat>
  <Paragraphs>247</Paragraphs>
  <Slides>34</Slides>
  <Notes>9</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34</vt:i4>
      </vt:variant>
    </vt:vector>
  </HeadingPairs>
  <TitlesOfParts>
    <vt:vector size="40" baseType="lpstr">
      <vt:lpstr>Arial</vt:lpstr>
      <vt:lpstr>Calibri</vt:lpstr>
      <vt:lpstr>Tahoma</vt:lpstr>
      <vt:lpstr>Times</vt:lpstr>
      <vt:lpstr>Times New Roman</vt:lpstr>
      <vt:lpstr>HFT_FJ_Behr_01</vt:lpstr>
      <vt:lpstr>PowerPoint-Präsentation</vt:lpstr>
      <vt:lpstr>The World Wide Web: Its Foundations and its Threads</vt:lpstr>
      <vt:lpstr>Outline</vt:lpstr>
      <vt:lpstr>Some facts and thoughts about the web</vt:lpstr>
      <vt:lpstr>History</vt:lpstr>
      <vt:lpstr>Internet Growth</vt:lpstr>
      <vt:lpstr>Internet Growth II</vt:lpstr>
      <vt:lpstr>Social Media Sites</vt:lpstr>
      <vt:lpstr>Use and Users of Maps on the Web</vt:lpstr>
      <vt:lpstr>PowerPoint-Präsentation</vt:lpstr>
      <vt:lpstr>Regional  Disparities  in Germany</vt:lpstr>
      <vt:lpstr>PowerPoint-Präsentation</vt:lpstr>
      <vt:lpstr>PowerPoint-Präsentation</vt:lpstr>
      <vt:lpstr>The web and Enlightenment</vt:lpstr>
      <vt:lpstr>The web and Enlightenment</vt:lpstr>
      <vt:lpstr>ICA/OSGeo Labs: Geo4All</vt:lpstr>
      <vt:lpstr>ICA &amp; OSGeo (&amp;  ISPRS) MoU</vt:lpstr>
      <vt:lpstr>The Web: Basic ideas &amp; reality</vt:lpstr>
      <vt:lpstr>Basic ideas/convictions</vt:lpstr>
      <vt:lpstr>PowerPoint-Präsentation</vt:lpstr>
      <vt:lpstr>PowerPoint-Präsentation</vt:lpstr>
      <vt:lpstr>PowerPoint-Präsentation</vt:lpstr>
      <vt:lpstr>PowerPoint-Präsentation</vt:lpstr>
      <vt:lpstr>PowerPoint-Präsentation</vt:lpstr>
      <vt:lpstr>Evaluate…</vt:lpstr>
      <vt:lpstr>Non-discrimination</vt:lpstr>
      <vt:lpstr>The Global Phenomenon Of Digital Election Interference</vt:lpstr>
      <vt:lpstr>2024</vt:lpstr>
      <vt:lpstr>PowerPoint-Präsentation</vt:lpstr>
      <vt:lpstr>How interference happens</vt:lpstr>
      <vt:lpstr>Engage yourself for the web</vt:lpstr>
      <vt:lpstr>PowerPoint-Präsentation</vt:lpstr>
      <vt:lpstr>PowerPoint-Präsentation</vt:lpstr>
      <vt:lpstr>Our special mission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Web-Engineering I</dc:title>
  <dc:creator>Franz-Josef Behr</dc:creator>
  <cp:lastModifiedBy>FJ Behr</cp:lastModifiedBy>
  <cp:revision>259</cp:revision>
  <cp:lastPrinted>2022-10-13T06:58:30Z</cp:lastPrinted>
  <dcterms:created xsi:type="dcterms:W3CDTF">1995-05-28T16:26:58Z</dcterms:created>
  <dcterms:modified xsi:type="dcterms:W3CDTF">2025-04-27T10:02:10Z</dcterms:modified>
</cp:coreProperties>
</file>