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6"/>
  </p:notesMasterIdLst>
  <p:sldIdLst>
    <p:sldId id="256" r:id="rId2"/>
    <p:sldId id="323" r:id="rId3"/>
    <p:sldId id="274" r:id="rId4"/>
    <p:sldId id="275" r:id="rId5"/>
    <p:sldId id="272" r:id="rId6"/>
    <p:sldId id="273" r:id="rId7"/>
    <p:sldId id="258" r:id="rId8"/>
    <p:sldId id="276" r:id="rId9"/>
    <p:sldId id="336" r:id="rId10"/>
    <p:sldId id="330" r:id="rId11"/>
    <p:sldId id="325" r:id="rId12"/>
    <p:sldId id="334" r:id="rId13"/>
    <p:sldId id="316" r:id="rId14"/>
    <p:sldId id="277" r:id="rId15"/>
    <p:sldId id="314" r:id="rId16"/>
    <p:sldId id="315" r:id="rId17"/>
    <p:sldId id="326" r:id="rId18"/>
    <p:sldId id="262" r:id="rId19"/>
    <p:sldId id="327" r:id="rId20"/>
    <p:sldId id="278" r:id="rId21"/>
    <p:sldId id="259" r:id="rId22"/>
    <p:sldId id="328" r:id="rId23"/>
    <p:sldId id="317" r:id="rId24"/>
    <p:sldId id="318" r:id="rId25"/>
    <p:sldId id="319" r:id="rId26"/>
    <p:sldId id="331" r:id="rId27"/>
    <p:sldId id="332" r:id="rId28"/>
    <p:sldId id="333" r:id="rId29"/>
    <p:sldId id="329" r:id="rId30"/>
    <p:sldId id="309" r:id="rId31"/>
    <p:sldId id="279" r:id="rId32"/>
    <p:sldId id="292" r:id="rId33"/>
    <p:sldId id="306" r:id="rId34"/>
    <p:sldId id="335" r:id="rId35"/>
  </p:sldIdLst>
  <p:sldSz cx="9144000" cy="6858000" type="screen4x3"/>
  <p:notesSz cx="6735763" cy="9866313"/>
  <p:defaultTextStyle>
    <a:defPPr>
      <a:defRPr lang="de-DE"/>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9900FF"/>
    <a:srgbClr val="008000"/>
    <a:srgbClr val="009900"/>
    <a:srgbClr val="EAEAEA"/>
    <a:srgbClr val="C0C0C0"/>
    <a:srgbClr val="FFFF99"/>
    <a:srgbClr val="00CC00"/>
    <a:srgbClr val="FFCC00"/>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89954" autoAdjust="0"/>
  </p:normalViewPr>
  <p:slideViewPr>
    <p:cSldViewPr>
      <p:cViewPr varScale="1">
        <p:scale>
          <a:sx n="151" d="100"/>
          <a:sy n="151" d="100"/>
        </p:scale>
        <p:origin x="2000"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19565" cy="493868"/>
          </a:xfrm>
          <a:prstGeom prst="rect">
            <a:avLst/>
          </a:prstGeom>
        </p:spPr>
        <p:txBody>
          <a:bodyPr vert="horz" lIns="90763" tIns="45382" rIns="90763" bIns="45382" rtlCol="0"/>
          <a:lstStyle>
            <a:lvl1pPr algn="l" eaLnBrk="1" hangingPunct="1">
              <a:defRPr sz="1200">
                <a:latin typeface="Arial" charset="0"/>
              </a:defRPr>
            </a:lvl1pPr>
          </a:lstStyle>
          <a:p>
            <a:pPr>
              <a:defRPr/>
            </a:pPr>
            <a:endParaRPr lang="de-DE"/>
          </a:p>
        </p:txBody>
      </p:sp>
      <p:sp>
        <p:nvSpPr>
          <p:cNvPr id="3" name="Datumsplatzhalter 2"/>
          <p:cNvSpPr>
            <a:spLocks noGrp="1"/>
          </p:cNvSpPr>
          <p:nvPr>
            <p:ph type="dt" idx="1"/>
          </p:nvPr>
        </p:nvSpPr>
        <p:spPr>
          <a:xfrm>
            <a:off x="3814626" y="0"/>
            <a:ext cx="2919565" cy="493868"/>
          </a:xfrm>
          <a:prstGeom prst="rect">
            <a:avLst/>
          </a:prstGeom>
        </p:spPr>
        <p:txBody>
          <a:bodyPr vert="horz" lIns="90763" tIns="45382" rIns="90763" bIns="45382" rtlCol="0"/>
          <a:lstStyle>
            <a:lvl1pPr algn="r" eaLnBrk="1" hangingPunct="1">
              <a:defRPr sz="1200">
                <a:latin typeface="Arial" charset="0"/>
              </a:defRPr>
            </a:lvl1pPr>
          </a:lstStyle>
          <a:p>
            <a:pPr>
              <a:defRPr/>
            </a:pPr>
            <a:fld id="{4906C74A-761E-448F-A335-B69C0AA25FCE}" type="datetimeFigureOut">
              <a:rPr lang="de-DE"/>
              <a:pPr>
                <a:defRPr/>
              </a:pPr>
              <a:t>07.03.2023</a:t>
            </a:fld>
            <a:endParaRPr lang="de-DE"/>
          </a:p>
        </p:txBody>
      </p:sp>
      <p:sp>
        <p:nvSpPr>
          <p:cNvPr id="4" name="Folienbildplatzhalt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pPr lvl="0"/>
            <a:endParaRPr lang="de-DE" noProof="0" smtClean="0"/>
          </a:p>
        </p:txBody>
      </p:sp>
      <p:sp>
        <p:nvSpPr>
          <p:cNvPr id="5" name="Notizenplatzhalter 4"/>
          <p:cNvSpPr>
            <a:spLocks noGrp="1"/>
          </p:cNvSpPr>
          <p:nvPr>
            <p:ph type="body" sz="quarter" idx="3"/>
          </p:nvPr>
        </p:nvSpPr>
        <p:spPr>
          <a:xfrm>
            <a:off x="673262" y="4686223"/>
            <a:ext cx="5389240" cy="4440077"/>
          </a:xfrm>
          <a:prstGeom prst="rect">
            <a:avLst/>
          </a:prstGeom>
        </p:spPr>
        <p:txBody>
          <a:bodyPr vert="horz" lIns="90763" tIns="45382" rIns="90763" bIns="45382"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0" y="9370868"/>
            <a:ext cx="2919565" cy="493867"/>
          </a:xfrm>
          <a:prstGeom prst="rect">
            <a:avLst/>
          </a:prstGeom>
        </p:spPr>
        <p:txBody>
          <a:bodyPr vert="horz" lIns="90763" tIns="45382" rIns="90763" bIns="45382" rtlCol="0" anchor="b"/>
          <a:lstStyle>
            <a:lvl1pPr algn="l" eaLnBrk="1" hangingPunct="1">
              <a:defRPr sz="1200">
                <a:latin typeface="Arial" charset="0"/>
              </a:defRPr>
            </a:lvl1pPr>
          </a:lstStyle>
          <a:p>
            <a:pPr>
              <a:defRPr/>
            </a:pPr>
            <a:endParaRPr lang="de-DE"/>
          </a:p>
        </p:txBody>
      </p:sp>
      <p:sp>
        <p:nvSpPr>
          <p:cNvPr id="7" name="Foliennummernplatzhalter 6"/>
          <p:cNvSpPr>
            <a:spLocks noGrp="1"/>
          </p:cNvSpPr>
          <p:nvPr>
            <p:ph type="sldNum" sz="quarter" idx="5"/>
          </p:nvPr>
        </p:nvSpPr>
        <p:spPr>
          <a:xfrm>
            <a:off x="3814626" y="9370868"/>
            <a:ext cx="2919565" cy="493867"/>
          </a:xfrm>
          <a:prstGeom prst="rect">
            <a:avLst/>
          </a:prstGeom>
        </p:spPr>
        <p:txBody>
          <a:bodyPr vert="horz" wrap="square" lIns="90763" tIns="45382" rIns="90763" bIns="45382" numCol="1" anchor="b" anchorCtr="0" compatLnSpc="1">
            <a:prstTxWarp prst="textNoShape">
              <a:avLst/>
            </a:prstTxWarp>
          </a:bodyPr>
          <a:lstStyle>
            <a:lvl1pPr algn="r" eaLnBrk="1" hangingPunct="1">
              <a:defRPr sz="1200"/>
            </a:lvl1pPr>
          </a:lstStyle>
          <a:p>
            <a:fld id="{2DEB9756-AFF3-4481-AF37-0C090784BDF3}" type="slidenum">
              <a:rPr lang="de-DE" altLang="de-DE"/>
              <a:pPr/>
              <a:t>‹Nr.›</a:t>
            </a:fld>
            <a:endParaRPr lang="de-DE" altLang="de-DE"/>
          </a:p>
        </p:txBody>
      </p:sp>
    </p:spTree>
    <p:extLst>
      <p:ext uri="{BB962C8B-B14F-4D97-AF65-F5344CB8AC3E}">
        <p14:creationId xmlns:p14="http://schemas.microsoft.com/office/powerpoint/2010/main" val="4212180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Source: https://www.cleanpng.com/png-database-server-download-icon-database-symbol-192655/preview.html</a:t>
            </a:r>
          </a:p>
          <a:p>
            <a:r>
              <a:rPr lang="de-DE" dirty="0" smtClean="0"/>
              <a:t>https://www.svgrepo.com/svg/77045/server</a:t>
            </a:r>
            <a:endParaRPr lang="de-DE" dirty="0"/>
          </a:p>
        </p:txBody>
      </p:sp>
      <p:sp>
        <p:nvSpPr>
          <p:cNvPr id="4" name="Foliennummernplatzhalter 3"/>
          <p:cNvSpPr>
            <a:spLocks noGrp="1"/>
          </p:cNvSpPr>
          <p:nvPr>
            <p:ph type="sldNum" sz="quarter" idx="10"/>
          </p:nvPr>
        </p:nvSpPr>
        <p:spPr/>
        <p:txBody>
          <a:bodyPr/>
          <a:lstStyle/>
          <a:p>
            <a:fld id="{2DEB9756-AFF3-4481-AF37-0C090784BDF3}" type="slidenum">
              <a:rPr lang="de-DE" altLang="de-DE" smtClean="0"/>
              <a:pPr/>
              <a:t>7</a:t>
            </a:fld>
            <a:endParaRPr lang="de-DE" altLang="de-DE"/>
          </a:p>
        </p:txBody>
      </p:sp>
    </p:spTree>
    <p:extLst>
      <p:ext uri="{BB962C8B-B14F-4D97-AF65-F5344CB8AC3E}">
        <p14:creationId xmlns:p14="http://schemas.microsoft.com/office/powerpoint/2010/main" val="116243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0553" eaLnBrk="0" hangingPunct="0">
              <a:spcBef>
                <a:spcPct val="30000"/>
              </a:spcBef>
              <a:defRPr sz="1200">
                <a:solidFill>
                  <a:schemeClr val="tx1"/>
                </a:solidFill>
                <a:latin typeface="Times New Roman" pitchFamily="18" charset="0"/>
              </a:defRPr>
            </a:lvl1pPr>
            <a:lvl2pPr marL="737265" indent="-283563" defTabSz="910553" eaLnBrk="0" hangingPunct="0">
              <a:spcBef>
                <a:spcPct val="30000"/>
              </a:spcBef>
              <a:defRPr sz="1200">
                <a:solidFill>
                  <a:schemeClr val="tx1"/>
                </a:solidFill>
                <a:latin typeface="Times New Roman" pitchFamily="18" charset="0"/>
              </a:defRPr>
            </a:lvl2pPr>
            <a:lvl3pPr marL="1134253" indent="-226851" defTabSz="910553" eaLnBrk="0" hangingPunct="0">
              <a:spcBef>
                <a:spcPct val="30000"/>
              </a:spcBef>
              <a:defRPr sz="1200">
                <a:solidFill>
                  <a:schemeClr val="tx1"/>
                </a:solidFill>
                <a:latin typeface="Times New Roman" pitchFamily="18" charset="0"/>
              </a:defRPr>
            </a:lvl3pPr>
            <a:lvl4pPr marL="1587955" indent="-226851" defTabSz="910553" eaLnBrk="0" hangingPunct="0">
              <a:spcBef>
                <a:spcPct val="30000"/>
              </a:spcBef>
              <a:defRPr sz="1200">
                <a:solidFill>
                  <a:schemeClr val="tx1"/>
                </a:solidFill>
                <a:latin typeface="Times New Roman" pitchFamily="18" charset="0"/>
              </a:defRPr>
            </a:lvl4pPr>
            <a:lvl5pPr marL="2041655" indent="-226851" defTabSz="910553" eaLnBrk="0" hangingPunct="0">
              <a:spcBef>
                <a:spcPct val="30000"/>
              </a:spcBef>
              <a:defRPr sz="1200">
                <a:solidFill>
                  <a:schemeClr val="tx1"/>
                </a:solidFill>
                <a:latin typeface="Times New Roman" pitchFamily="18" charset="0"/>
              </a:defRPr>
            </a:lvl5pPr>
            <a:lvl6pPr marL="2495357" indent="-226851" defTabSz="910553" eaLnBrk="0" fontAlgn="base" hangingPunct="0">
              <a:spcBef>
                <a:spcPct val="30000"/>
              </a:spcBef>
              <a:spcAft>
                <a:spcPct val="0"/>
              </a:spcAft>
              <a:defRPr sz="1200">
                <a:solidFill>
                  <a:schemeClr val="tx1"/>
                </a:solidFill>
                <a:latin typeface="Times New Roman" pitchFamily="18" charset="0"/>
              </a:defRPr>
            </a:lvl6pPr>
            <a:lvl7pPr marL="2949057" indent="-226851" defTabSz="910553" eaLnBrk="0" fontAlgn="base" hangingPunct="0">
              <a:spcBef>
                <a:spcPct val="30000"/>
              </a:spcBef>
              <a:spcAft>
                <a:spcPct val="0"/>
              </a:spcAft>
              <a:defRPr sz="1200">
                <a:solidFill>
                  <a:schemeClr val="tx1"/>
                </a:solidFill>
                <a:latin typeface="Times New Roman" pitchFamily="18" charset="0"/>
              </a:defRPr>
            </a:lvl7pPr>
            <a:lvl8pPr marL="3402759" indent="-226851" defTabSz="910553" eaLnBrk="0" fontAlgn="base" hangingPunct="0">
              <a:spcBef>
                <a:spcPct val="30000"/>
              </a:spcBef>
              <a:spcAft>
                <a:spcPct val="0"/>
              </a:spcAft>
              <a:defRPr sz="1200">
                <a:solidFill>
                  <a:schemeClr val="tx1"/>
                </a:solidFill>
                <a:latin typeface="Times New Roman" pitchFamily="18" charset="0"/>
              </a:defRPr>
            </a:lvl8pPr>
            <a:lvl9pPr marL="3856459" indent="-226851" defTabSz="910553"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A2E8195-96D0-4D65-857F-D61C7BD04B64}" type="slidenum">
              <a:rPr lang="en-GB" altLang="de-DE" sz="1000"/>
              <a:pPr>
                <a:spcBef>
                  <a:spcPct val="0"/>
                </a:spcBef>
              </a:pPr>
              <a:t>12</a:t>
            </a:fld>
            <a:endParaRPr lang="en-GB" altLang="de-DE" sz="1000"/>
          </a:p>
        </p:txBody>
      </p:sp>
      <p:sp>
        <p:nvSpPr>
          <p:cNvPr id="61443" name="Rectangle 2"/>
          <p:cNvSpPr>
            <a:spLocks noGrp="1" noRot="1" noChangeAspect="1" noChangeArrowheads="1" noTextEdit="1"/>
          </p:cNvSpPr>
          <p:nvPr>
            <p:ph type="sldImg"/>
          </p:nvPr>
        </p:nvSpPr>
        <p:spPr>
          <a:xfrm>
            <a:off x="909638" y="742950"/>
            <a:ext cx="4916487" cy="3687763"/>
          </a:xfrm>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Portnummern sind von der IANA und der ICANN (Internet Corporation </a:t>
            </a:r>
            <a:r>
              <a:rPr lang="de-DE" dirty="0" err="1" smtClean="0"/>
              <a:t>for</a:t>
            </a:r>
            <a:r>
              <a:rPr lang="de-DE" dirty="0" smtClean="0"/>
              <a:t> </a:t>
            </a:r>
            <a:r>
              <a:rPr lang="de-DE" dirty="0" err="1" smtClean="0"/>
              <a:t>Assigned</a:t>
            </a:r>
            <a:r>
              <a:rPr lang="de-DE" dirty="0" smtClean="0"/>
              <a:t> </a:t>
            </a:r>
            <a:r>
              <a:rPr lang="de-DE" dirty="0" err="1" smtClean="0"/>
              <a:t>Names</a:t>
            </a:r>
            <a:r>
              <a:rPr lang="de-DE" dirty="0" smtClean="0"/>
              <a:t> </a:t>
            </a:r>
            <a:r>
              <a:rPr lang="de-DE" dirty="0" err="1" smtClean="0"/>
              <a:t>and</a:t>
            </a:r>
            <a:r>
              <a:rPr lang="de-DE" dirty="0" smtClean="0"/>
              <a:t> Numbers) in verschiedene Bereiche eingeteilt. Den Bereich der Standard-Ports oder </a:t>
            </a:r>
            <a:r>
              <a:rPr lang="de-DE" dirty="0" err="1" smtClean="0"/>
              <a:t>Well</a:t>
            </a:r>
            <a:r>
              <a:rPr lang="de-DE" dirty="0" smtClean="0"/>
              <a:t> </a:t>
            </a:r>
            <a:r>
              <a:rPr lang="de-DE" dirty="0" err="1" smtClean="0"/>
              <a:t>Known</a:t>
            </a:r>
            <a:r>
              <a:rPr lang="de-DE" dirty="0" smtClean="0"/>
              <a:t> Ports bilden die Portnummern 0 bis 1023. Sie sind fest einem bestimmten Anwendungsprotokoll zugeteilt. Anschließend folgt mit den Portnummern 1024 bis 49151 der Bereich der so genannten Registered Ports. Diese Netzwerk-Ports dürfen für die Registrierung verschiedener Anwendungen verwendet werden. Die Reservierung erfolgt wiederum über IANA und ICANN. Die Portnummern von 49152 bis 65535 nennen sich </a:t>
            </a:r>
            <a:r>
              <a:rPr lang="de-DE" dirty="0" err="1" smtClean="0"/>
              <a:t>Dynamically</a:t>
            </a:r>
            <a:r>
              <a:rPr lang="de-DE" dirty="0" smtClean="0"/>
              <a:t> </a:t>
            </a:r>
            <a:r>
              <a:rPr lang="de-DE" dirty="0" err="1" smtClean="0"/>
              <a:t>Allocated</a:t>
            </a:r>
            <a:r>
              <a:rPr lang="de-DE" dirty="0" smtClean="0"/>
              <a:t> Ports und stehen für die dynamische Zuordnung zur Verfügung. </a:t>
            </a:r>
          </a:p>
          <a:p>
            <a:r>
              <a:rPr lang="de-DE" dirty="0" smtClean="0"/>
              <a:t>Je nach Status einer IP-Verbindung und der jeweiligen Anwendung können Netzwerk-Ports unterschiedliche Zustände annehmen. Über den Zustand ist definiert, ob die Kommunikation mit der verknüpften Anwendung möglich ist. Es existieren die drei grundsätzlichen Zustände offen (open), geschlossen (</a:t>
            </a:r>
            <a:r>
              <a:rPr lang="de-DE" dirty="0" err="1" smtClean="0"/>
              <a:t>closed</a:t>
            </a:r>
            <a:r>
              <a:rPr lang="de-DE" dirty="0" smtClean="0"/>
              <a:t>) und gefiltert (</a:t>
            </a:r>
            <a:r>
              <a:rPr lang="de-DE" dirty="0" err="1" smtClean="0"/>
              <a:t>filtered</a:t>
            </a:r>
            <a:r>
              <a:rPr lang="de-DE" dirty="0" smtClean="0"/>
              <a:t>).</a:t>
            </a:r>
          </a:p>
          <a:p>
            <a:r>
              <a:rPr lang="de-DE" dirty="0" smtClean="0"/>
              <a:t>Ist ein Netzwerk-Port offen, ist die Anwendung hinter diesem Port dazu bereit, Verbindungen entgegen zu nehmen.</a:t>
            </a:r>
          </a:p>
          <a:p>
            <a:r>
              <a:rPr lang="de-DE" dirty="0" smtClean="0"/>
              <a:t>Ein geschlossener Netzwerk-Port bedeutet, dass es keine Anwendung gibt, die über den Netzwerk-Port erreichbar ist. </a:t>
            </a:r>
            <a:r>
              <a:rPr lang="de-DE" dirty="0" err="1" smtClean="0"/>
              <a:t>Verbindunsaufbauwünsche</a:t>
            </a:r>
            <a:r>
              <a:rPr lang="de-DE" dirty="0" smtClean="0"/>
              <a:t> zu diesem Port werden aktiv abgelehnt. Auch durch eine Firewall geschützte Ports können den Zustand geschlossen aufweisen. In diesem Fall ist die dahinterliegende Anwendung ebenfalls unerreichbar.</a:t>
            </a:r>
          </a:p>
          <a:p>
            <a:r>
              <a:rPr lang="de-DE" dirty="0" smtClean="0"/>
              <a:t>Der Zustand gefiltert (auch geblockt genannt) weist darauf hin, dass eine Firewall den Netzwerk-Port schützt. Er ist weder offen noch geschlossen, ermöglicht aber ebenfalls keinen Verbindungsaufbau.</a:t>
            </a:r>
          </a:p>
          <a:p>
            <a:endParaRPr lang="de-DE" dirty="0"/>
          </a:p>
        </p:txBody>
      </p:sp>
      <p:sp>
        <p:nvSpPr>
          <p:cNvPr id="4" name="Foliennummernplatzhalter 3"/>
          <p:cNvSpPr>
            <a:spLocks noGrp="1"/>
          </p:cNvSpPr>
          <p:nvPr>
            <p:ph type="sldNum" sz="quarter" idx="10"/>
          </p:nvPr>
        </p:nvSpPr>
        <p:spPr/>
        <p:txBody>
          <a:bodyPr/>
          <a:lstStyle/>
          <a:p>
            <a:fld id="{2DEB9756-AFF3-4481-AF37-0C090784BDF3}" type="slidenum">
              <a:rPr lang="de-DE" altLang="de-DE" smtClean="0"/>
              <a:pPr/>
              <a:t>19</a:t>
            </a:fld>
            <a:endParaRPr lang="de-DE" altLang="de-DE"/>
          </a:p>
        </p:txBody>
      </p:sp>
    </p:spTree>
    <p:extLst>
      <p:ext uri="{BB962C8B-B14F-4D97-AF65-F5344CB8AC3E}">
        <p14:creationId xmlns:p14="http://schemas.microsoft.com/office/powerpoint/2010/main" val="1631814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dirty="0" smtClean="0"/>
              <a:t>Like most things in life, taking the time to plan ahead when building a web service can help in the long run; understanding some of the considerations and tradeoffs behind big websites can result in smarter decisions at the creation of smaller web sites. Below are some of the key principles that influence the design of large-scale web systems:</a:t>
            </a:r>
          </a:p>
          <a:p>
            <a:r>
              <a:rPr lang="en-US" b="1" dirty="0" smtClean="0"/>
              <a:t>Availability:</a:t>
            </a:r>
            <a:r>
              <a:rPr lang="en-US" dirty="0" smtClean="0"/>
              <a:t> The uptime of a website is absolutely critical to the reputation and functionality of many companies. For some of the larger online retail sites, being unavailable for even minutes can result in thousands or millions of dollars in lost revenue, so designing their systems to be constantly available and resilient to failure is both a fundamental business and a technology requirement. High availability in distributed systems requires the careful consideration of redundancy for key components, rapid recovery in the event of partial system failures, and graceful degradation when problems occur.</a:t>
            </a:r>
          </a:p>
          <a:p>
            <a:r>
              <a:rPr lang="en-US" b="1" dirty="0" smtClean="0"/>
              <a:t>Performance:</a:t>
            </a:r>
            <a:r>
              <a:rPr lang="en-US" dirty="0" smtClean="0"/>
              <a:t> Website performance has become an important consideration for most sites. The speed of a website affects usage and user satisfaction, as well as search engine rankings, a factor that directly correlates to revenue and retention. As a result, creating a system that is optimized for fast responses and low latency is key.</a:t>
            </a:r>
          </a:p>
          <a:p>
            <a:r>
              <a:rPr lang="en-US" b="1" dirty="0" smtClean="0"/>
              <a:t>Reliability:</a:t>
            </a:r>
            <a:r>
              <a:rPr lang="en-US" dirty="0" smtClean="0"/>
              <a:t> A system needs to be reliable, such that a request for data will consistently return the same data. In the event the data changes or is updated, then that same request should return the new data. Users need to know that if something is written to the system, or stored, it will persist and can be relied on to be in place for future retrieval.</a:t>
            </a:r>
          </a:p>
          <a:p>
            <a:r>
              <a:rPr lang="en-US" b="1" dirty="0" smtClean="0"/>
              <a:t>Scalability:</a:t>
            </a:r>
            <a:r>
              <a:rPr lang="en-US" dirty="0" smtClean="0"/>
              <a:t> When it comes to any large distributed system, size is just one aspect of scale that needs to be considered. Just as important is the effort required to increase capacity to handle greater amounts of load, commonly referred to as the scalability of the system. Scalability can refer to many different parameters of the system: how much additional traffic can it handle, how easy is it to add more storage capacity, or even how many more transactions can be processed.</a:t>
            </a:r>
          </a:p>
          <a:p>
            <a:r>
              <a:rPr lang="en-US" b="1" dirty="0" smtClean="0"/>
              <a:t>Manageability:</a:t>
            </a:r>
            <a:r>
              <a:rPr lang="en-US" dirty="0" smtClean="0"/>
              <a:t> Designing a system that is easy to operate is another important consideration. The manageability of the system equates to the scalability of operations: maintenance and updates. Things to consider for manageability are the ease of diagnosing and understanding problems when they occur, ease of making updates or modifications, and how simple the system is to operate. (I.e., does it routinely operate without failure or exceptions?)</a:t>
            </a:r>
          </a:p>
          <a:p>
            <a:r>
              <a:rPr lang="en-US" b="1" dirty="0" smtClean="0"/>
              <a:t>Cost:</a:t>
            </a:r>
            <a:r>
              <a:rPr lang="en-US" dirty="0" smtClean="0"/>
              <a:t> Cost is an important factor. This obviously can include hardware and software costs, but it is also important to consider other facets needed to deploy and maintain the system. The amount of developer time the system takes to build, the amount of operational effort required to run the system, and even the amount of training required should all be considered. Cost is the total cost of ownership.</a:t>
            </a:r>
          </a:p>
          <a:p>
            <a:endParaRPr lang="de-DE" dirty="0"/>
          </a:p>
        </p:txBody>
      </p:sp>
      <p:sp>
        <p:nvSpPr>
          <p:cNvPr id="4" name="Foliennummernplatzhalter 3"/>
          <p:cNvSpPr>
            <a:spLocks noGrp="1"/>
          </p:cNvSpPr>
          <p:nvPr>
            <p:ph type="sldNum" sz="quarter" idx="10"/>
          </p:nvPr>
        </p:nvSpPr>
        <p:spPr/>
        <p:txBody>
          <a:bodyPr/>
          <a:lstStyle/>
          <a:p>
            <a:fld id="{2DEB9756-AFF3-4481-AF37-0C090784BDF3}" type="slidenum">
              <a:rPr lang="de-DE" altLang="de-DE" smtClean="0"/>
              <a:pPr/>
              <a:t>27</a:t>
            </a:fld>
            <a:endParaRPr lang="de-DE" altLang="de-DE"/>
          </a:p>
        </p:txBody>
      </p:sp>
    </p:spTree>
    <p:extLst>
      <p:ext uri="{BB962C8B-B14F-4D97-AF65-F5344CB8AC3E}">
        <p14:creationId xmlns:p14="http://schemas.microsoft.com/office/powerpoint/2010/main" val="1663431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smtClean="0"/>
            </a:p>
          </p:txBody>
        </p:sp>
        <p:sp>
          <p:nvSpPr>
            <p:cNvPr id="6" name="Rectangle 8"/>
            <p:cNvSpPr>
              <a:spLocks noChangeArrowheads="1"/>
            </p:cNvSpPr>
            <p:nvPr/>
          </p:nvSpPr>
          <p:spPr bwMode="hidden">
            <a:xfrm>
              <a:off x="0" y="1056"/>
              <a:ext cx="2976" cy="720"/>
            </a:xfrm>
            <a:prstGeom prst="rect">
              <a:avLst/>
            </a:prstGeom>
            <a:solidFill>
              <a:schemeClr val="accent2"/>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sz="2400" smtClean="0">
                <a:latin typeface="Times New Roman" pitchFamily="18" charset="0"/>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sz="2400" smtClean="0">
                <a:latin typeface="Times New Roman" pitchFamily="18" charset="0"/>
              </a:endParaRPr>
            </a:p>
          </p:txBody>
        </p:sp>
        <p:sp>
          <p:nvSpPr>
            <p:cNvPr id="8" name="Freeform 10"/>
            <p:cNvSpPr>
              <a:spLocks noChangeArrowheads="1"/>
            </p:cNvSpPr>
            <p:nvPr/>
          </p:nvSpPr>
          <p:spPr bwMode="auto">
            <a:xfrm>
              <a:off x="384" y="960"/>
              <a:ext cx="144" cy="913"/>
            </a:xfrm>
            <a:custGeom>
              <a:avLst/>
              <a:gdLst>
                <a:gd name="T0" fmla="*/ 0 w 1000"/>
                <a:gd name="T1" fmla="*/ 196 h 1000"/>
                <a:gd name="T2" fmla="*/ 0 w 1000"/>
                <a:gd name="T3" fmla="*/ 196 h 1000"/>
                <a:gd name="T4" fmla="*/ 0 w 1000"/>
                <a:gd name="T5" fmla="*/ 0 h 1000"/>
                <a:gd name="T6" fmla="*/ 0 w 1000"/>
                <a:gd name="T7" fmla="*/ 0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9" name="Freeform 11"/>
            <p:cNvSpPr>
              <a:spLocks noChangeArrowheads="1"/>
            </p:cNvSpPr>
            <p:nvPr/>
          </p:nvSpPr>
          <p:spPr bwMode="auto">
            <a:xfrm>
              <a:off x="4944" y="762"/>
              <a:ext cx="165" cy="864"/>
            </a:xfrm>
            <a:custGeom>
              <a:avLst/>
              <a:gdLst>
                <a:gd name="T0" fmla="*/ 0 w 1000"/>
                <a:gd name="T1" fmla="*/ 0 h 1000"/>
                <a:gd name="T2" fmla="*/ 0 w 1000"/>
                <a:gd name="T3" fmla="*/ 0 h 1000"/>
                <a:gd name="T4" fmla="*/ 0 w 1000"/>
                <a:gd name="T5" fmla="*/ 72 h 1000"/>
                <a:gd name="T6" fmla="*/ 0 w 1000"/>
                <a:gd name="T7" fmla="*/ 72 h 1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de-DE"/>
            </a:p>
          </p:txBody>
        </p:sp>
      </p:grpSp>
      <p:sp>
        <p:nvSpPr>
          <p:cNvPr id="19458"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de-DE"/>
              <a:t>Formatvorlage des Untertitelmasters durch Klicken bearbeiten</a:t>
            </a:r>
          </a:p>
        </p:txBody>
      </p:sp>
      <p:sp>
        <p:nvSpPr>
          <p:cNvPr id="19468" name="Rectangle 12"/>
          <p:cNvSpPr>
            <a:spLocks noGrp="1" noChangeArrowheads="1"/>
          </p:cNvSpPr>
          <p:nvPr>
            <p:ph type="ctrTitle"/>
          </p:nvPr>
        </p:nvSpPr>
        <p:spPr>
          <a:xfrm>
            <a:off x="838200" y="1443038"/>
            <a:ext cx="7086600" cy="1600200"/>
          </a:xfrm>
        </p:spPr>
        <p:txBody>
          <a:bodyPr anchor="ctr"/>
          <a:lstStyle>
            <a:lvl1pPr>
              <a:defRPr/>
            </a:lvl1pPr>
          </a:lstStyle>
          <a:p>
            <a:r>
              <a:rPr lang="de-DE"/>
              <a:t>Titelmasterformat durch Klicken bearbeiten</a:t>
            </a:r>
          </a:p>
        </p:txBody>
      </p:sp>
      <p:sp>
        <p:nvSpPr>
          <p:cNvPr id="10" name="Rectangle 3"/>
          <p:cNvSpPr>
            <a:spLocks noGrp="1" noChangeArrowheads="1"/>
          </p:cNvSpPr>
          <p:nvPr>
            <p:ph type="dt" sz="half" idx="10"/>
          </p:nvPr>
        </p:nvSpPr>
        <p:spPr>
          <a:xfrm>
            <a:off x="685800" y="6248400"/>
            <a:ext cx="1905000" cy="457200"/>
          </a:xfrm>
        </p:spPr>
        <p:txBody>
          <a:bodyPr/>
          <a:lstStyle>
            <a:lvl1pPr>
              <a:defRPr/>
            </a:lvl1pPr>
          </a:lstStyle>
          <a:p>
            <a:pPr>
              <a:defRPr/>
            </a:pPr>
            <a:fld id="{465DA32C-58EC-42B8-94A9-A7A822CA1DB0}" type="datetimeFigureOut">
              <a:rPr lang="de-DE"/>
              <a:pPr>
                <a:defRPr/>
              </a:pPr>
              <a:t>07.03.2023</a:t>
            </a:fld>
            <a:endParaRPr lang="de-DE"/>
          </a:p>
        </p:txBody>
      </p:sp>
      <p:sp>
        <p:nvSpPr>
          <p:cNvPr id="11" name="Rectangle 4"/>
          <p:cNvSpPr>
            <a:spLocks noGrp="1" noChangeArrowheads="1"/>
          </p:cNvSpPr>
          <p:nvPr>
            <p:ph type="ftr" sz="quarter" idx="11"/>
          </p:nvPr>
        </p:nvSpPr>
        <p:spPr>
          <a:xfrm>
            <a:off x="3124200" y="6248400"/>
            <a:ext cx="2895600" cy="457200"/>
          </a:xfrm>
        </p:spPr>
        <p:txBody>
          <a:bodyPr/>
          <a:lstStyle>
            <a:lvl1pPr>
              <a:defRPr/>
            </a:lvl1pPr>
          </a:lstStyle>
          <a:p>
            <a:pPr>
              <a:defRPr/>
            </a:pPr>
            <a:endParaRPr lang="de-DE"/>
          </a:p>
        </p:txBody>
      </p:sp>
      <p:sp>
        <p:nvSpPr>
          <p:cNvPr id="12" name="Rectangle 5"/>
          <p:cNvSpPr>
            <a:spLocks noGrp="1" noChangeArrowheads="1"/>
          </p:cNvSpPr>
          <p:nvPr>
            <p:ph type="sldNum" sz="quarter" idx="12"/>
          </p:nvPr>
        </p:nvSpPr>
        <p:spPr>
          <a:xfrm>
            <a:off x="6553200" y="6248400"/>
            <a:ext cx="1905000" cy="457200"/>
          </a:xfrm>
        </p:spPr>
        <p:txBody>
          <a:bodyPr/>
          <a:lstStyle>
            <a:lvl1pPr>
              <a:defRPr/>
            </a:lvl1pPr>
          </a:lstStyle>
          <a:p>
            <a:fld id="{9706DE67-FEEB-499C-A8E1-1C027E546C00}" type="slidenum">
              <a:rPr lang="de-DE" altLang="de-DE"/>
              <a:pPr/>
              <a:t>‹Nr.›</a:t>
            </a:fld>
            <a:endParaRPr lang="de-DE" altLang="de-DE"/>
          </a:p>
        </p:txBody>
      </p:sp>
    </p:spTree>
    <p:extLst>
      <p:ext uri="{BB962C8B-B14F-4D97-AF65-F5344CB8AC3E}">
        <p14:creationId xmlns:p14="http://schemas.microsoft.com/office/powerpoint/2010/main" val="270384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dt" sz="half" idx="10"/>
          </p:nvPr>
        </p:nvSpPr>
        <p:spPr>
          <a:ln/>
        </p:spPr>
        <p:txBody>
          <a:bodyPr/>
          <a:lstStyle>
            <a:lvl1pPr>
              <a:defRPr/>
            </a:lvl1pPr>
          </a:lstStyle>
          <a:p>
            <a:pPr>
              <a:defRPr/>
            </a:pPr>
            <a:fld id="{284F768F-7E93-467C-A155-466F1FC10B4D}" type="datetimeFigureOut">
              <a:rPr lang="de-DE"/>
              <a:pPr>
                <a:defRPr/>
              </a:pPr>
              <a:t>07.03.2023</a:t>
            </a:fld>
            <a:endParaRPr lang="de-DE"/>
          </a:p>
        </p:txBody>
      </p:sp>
      <p:sp>
        <p:nvSpPr>
          <p:cNvPr id="5" name="Rectangle 7"/>
          <p:cNvSpPr>
            <a:spLocks noGrp="1" noChangeArrowheads="1"/>
          </p:cNvSpPr>
          <p:nvPr>
            <p:ph type="ftr" sz="quarter" idx="11"/>
          </p:nvPr>
        </p:nvSpPr>
        <p:spPr>
          <a:ln/>
        </p:spPr>
        <p:txBody>
          <a:bodyPr/>
          <a:lstStyle>
            <a:lvl1pPr>
              <a:defRPr/>
            </a:lvl1pPr>
          </a:lstStyle>
          <a:p>
            <a:pPr>
              <a:defRPr/>
            </a:pPr>
            <a:endParaRPr lang="de-DE"/>
          </a:p>
        </p:txBody>
      </p:sp>
      <p:sp>
        <p:nvSpPr>
          <p:cNvPr id="6" name="Rectangle 8"/>
          <p:cNvSpPr>
            <a:spLocks noGrp="1" noChangeArrowheads="1"/>
          </p:cNvSpPr>
          <p:nvPr>
            <p:ph type="sldNum" sz="quarter" idx="12"/>
          </p:nvPr>
        </p:nvSpPr>
        <p:spPr>
          <a:ln/>
        </p:spPr>
        <p:txBody>
          <a:bodyPr/>
          <a:lstStyle>
            <a:lvl1pPr>
              <a:defRPr/>
            </a:lvl1pPr>
          </a:lstStyle>
          <a:p>
            <a:fld id="{BA2413F9-3382-430E-8C4C-7CC036CE446C}" type="slidenum">
              <a:rPr lang="de-DE" altLang="de-DE"/>
              <a:pPr/>
              <a:t>‹Nr.›</a:t>
            </a:fld>
            <a:endParaRPr lang="de-DE" altLang="de-DE"/>
          </a:p>
        </p:txBody>
      </p:sp>
    </p:spTree>
    <p:extLst>
      <p:ext uri="{BB962C8B-B14F-4D97-AF65-F5344CB8AC3E}">
        <p14:creationId xmlns:p14="http://schemas.microsoft.com/office/powerpoint/2010/main" val="740043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42100" y="44450"/>
            <a:ext cx="2033588" cy="61214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44450"/>
            <a:ext cx="5949950" cy="6121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dt" sz="half" idx="10"/>
          </p:nvPr>
        </p:nvSpPr>
        <p:spPr>
          <a:ln/>
        </p:spPr>
        <p:txBody>
          <a:bodyPr/>
          <a:lstStyle>
            <a:lvl1pPr>
              <a:defRPr/>
            </a:lvl1pPr>
          </a:lstStyle>
          <a:p>
            <a:pPr>
              <a:defRPr/>
            </a:pPr>
            <a:fld id="{DC88030A-EF8C-4307-B8E0-1B663F1D59DA}" type="datetimeFigureOut">
              <a:rPr lang="de-DE"/>
              <a:pPr>
                <a:defRPr/>
              </a:pPr>
              <a:t>07.03.2023</a:t>
            </a:fld>
            <a:endParaRPr lang="de-DE"/>
          </a:p>
        </p:txBody>
      </p:sp>
      <p:sp>
        <p:nvSpPr>
          <p:cNvPr id="5" name="Rectangle 7"/>
          <p:cNvSpPr>
            <a:spLocks noGrp="1" noChangeArrowheads="1"/>
          </p:cNvSpPr>
          <p:nvPr>
            <p:ph type="ftr" sz="quarter" idx="11"/>
          </p:nvPr>
        </p:nvSpPr>
        <p:spPr>
          <a:ln/>
        </p:spPr>
        <p:txBody>
          <a:bodyPr/>
          <a:lstStyle>
            <a:lvl1pPr>
              <a:defRPr/>
            </a:lvl1pPr>
          </a:lstStyle>
          <a:p>
            <a:pPr>
              <a:defRPr/>
            </a:pPr>
            <a:endParaRPr lang="de-DE"/>
          </a:p>
        </p:txBody>
      </p:sp>
      <p:sp>
        <p:nvSpPr>
          <p:cNvPr id="6" name="Rectangle 8"/>
          <p:cNvSpPr>
            <a:spLocks noGrp="1" noChangeArrowheads="1"/>
          </p:cNvSpPr>
          <p:nvPr>
            <p:ph type="sldNum" sz="quarter" idx="12"/>
          </p:nvPr>
        </p:nvSpPr>
        <p:spPr>
          <a:ln/>
        </p:spPr>
        <p:txBody>
          <a:bodyPr/>
          <a:lstStyle>
            <a:lvl1pPr>
              <a:defRPr/>
            </a:lvl1pPr>
          </a:lstStyle>
          <a:p>
            <a:fld id="{9439D751-E76C-4F04-BC75-EE888D1852FA}" type="slidenum">
              <a:rPr lang="de-DE" altLang="de-DE"/>
              <a:pPr/>
              <a:t>‹Nr.›</a:t>
            </a:fld>
            <a:endParaRPr lang="de-DE" altLang="de-DE"/>
          </a:p>
        </p:txBody>
      </p:sp>
    </p:spTree>
    <p:extLst>
      <p:ext uri="{BB962C8B-B14F-4D97-AF65-F5344CB8AC3E}">
        <p14:creationId xmlns:p14="http://schemas.microsoft.com/office/powerpoint/2010/main" val="16702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a:defRPr sz="1600"/>
            </a:lvl1pPr>
            <a:lvl2pPr>
              <a:defRPr sz="1600"/>
            </a:lvl2pPr>
            <a:lvl3pPr>
              <a:defRPr sz="1600"/>
            </a:lvl3pPr>
            <a:lvl4pPr>
              <a:defRPr sz="1600"/>
            </a:lvl4pPr>
            <a:lvl5pPr>
              <a:defRPr sz="1600"/>
            </a:lvl5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dt" sz="half" idx="10"/>
          </p:nvPr>
        </p:nvSpPr>
        <p:spPr>
          <a:ln/>
        </p:spPr>
        <p:txBody>
          <a:bodyPr/>
          <a:lstStyle>
            <a:lvl1pPr>
              <a:defRPr/>
            </a:lvl1pPr>
          </a:lstStyle>
          <a:p>
            <a:pPr>
              <a:defRPr/>
            </a:pPr>
            <a:fld id="{CA9F664C-E783-4D56-91F4-B2E39A1D0894}" type="datetimeFigureOut">
              <a:rPr lang="de-DE"/>
              <a:pPr>
                <a:defRPr/>
              </a:pPr>
              <a:t>07.03.2023</a:t>
            </a:fld>
            <a:endParaRPr lang="de-DE"/>
          </a:p>
        </p:txBody>
      </p:sp>
      <p:sp>
        <p:nvSpPr>
          <p:cNvPr id="5" name="Rectangle 7"/>
          <p:cNvSpPr>
            <a:spLocks noGrp="1" noChangeArrowheads="1"/>
          </p:cNvSpPr>
          <p:nvPr>
            <p:ph type="ftr" sz="quarter" idx="11"/>
          </p:nvPr>
        </p:nvSpPr>
        <p:spPr>
          <a:ln/>
        </p:spPr>
        <p:txBody>
          <a:bodyPr/>
          <a:lstStyle>
            <a:lvl1pPr>
              <a:defRPr/>
            </a:lvl1pPr>
          </a:lstStyle>
          <a:p>
            <a:pPr>
              <a:defRPr/>
            </a:pPr>
            <a:endParaRPr lang="de-DE"/>
          </a:p>
        </p:txBody>
      </p:sp>
      <p:sp>
        <p:nvSpPr>
          <p:cNvPr id="6" name="Rectangle 8"/>
          <p:cNvSpPr>
            <a:spLocks noGrp="1" noChangeArrowheads="1"/>
          </p:cNvSpPr>
          <p:nvPr>
            <p:ph type="sldNum" sz="quarter" idx="12"/>
          </p:nvPr>
        </p:nvSpPr>
        <p:spPr>
          <a:ln/>
        </p:spPr>
        <p:txBody>
          <a:bodyPr/>
          <a:lstStyle>
            <a:lvl1pPr>
              <a:defRPr/>
            </a:lvl1pPr>
          </a:lstStyle>
          <a:p>
            <a:fld id="{71A3B2E7-144F-4A63-9613-722F914E0A34}" type="slidenum">
              <a:rPr lang="de-DE" altLang="de-DE"/>
              <a:pPr/>
              <a:t>‹Nr.›</a:t>
            </a:fld>
            <a:endParaRPr lang="de-DE" altLang="de-DE"/>
          </a:p>
        </p:txBody>
      </p:sp>
    </p:spTree>
    <p:extLst>
      <p:ext uri="{BB962C8B-B14F-4D97-AF65-F5344CB8AC3E}">
        <p14:creationId xmlns:p14="http://schemas.microsoft.com/office/powerpoint/2010/main" val="2179548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722313" y="2906713"/>
            <a:ext cx="7772400" cy="1500187"/>
          </a:xfrm>
        </p:spPr>
        <p:txBody>
          <a:bodyPr anchor="b"/>
          <a:lstStyle>
            <a:lvl1pPr marL="0" indent="0" algn="r">
              <a:buNone/>
              <a:defRPr sz="2800" b="1">
                <a:latin typeface="Calibri" pitchFamily="34" charset="0"/>
                <a:cs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smtClean="0"/>
              <a:t>Textmasterformate durch Klicken bearbeiten</a:t>
            </a:r>
          </a:p>
        </p:txBody>
      </p:sp>
      <p:sp>
        <p:nvSpPr>
          <p:cNvPr id="4" name="Rectangle 6"/>
          <p:cNvSpPr>
            <a:spLocks noGrp="1" noChangeArrowheads="1"/>
          </p:cNvSpPr>
          <p:nvPr>
            <p:ph type="dt" sz="half" idx="10"/>
          </p:nvPr>
        </p:nvSpPr>
        <p:spPr>
          <a:ln/>
        </p:spPr>
        <p:txBody>
          <a:bodyPr/>
          <a:lstStyle>
            <a:lvl1pPr>
              <a:defRPr/>
            </a:lvl1pPr>
          </a:lstStyle>
          <a:p>
            <a:pPr>
              <a:defRPr/>
            </a:pPr>
            <a:fld id="{D705304F-6263-4535-B523-8CF34C90834B}" type="datetimeFigureOut">
              <a:rPr lang="de-DE"/>
              <a:pPr>
                <a:defRPr/>
              </a:pPr>
              <a:t>07.03.2023</a:t>
            </a:fld>
            <a:endParaRPr lang="de-DE"/>
          </a:p>
        </p:txBody>
      </p:sp>
      <p:sp>
        <p:nvSpPr>
          <p:cNvPr id="5" name="Rectangle 7"/>
          <p:cNvSpPr>
            <a:spLocks noGrp="1" noChangeArrowheads="1"/>
          </p:cNvSpPr>
          <p:nvPr>
            <p:ph type="ftr" sz="quarter" idx="11"/>
          </p:nvPr>
        </p:nvSpPr>
        <p:spPr>
          <a:ln/>
        </p:spPr>
        <p:txBody>
          <a:bodyPr/>
          <a:lstStyle>
            <a:lvl1pPr>
              <a:defRPr/>
            </a:lvl1pPr>
          </a:lstStyle>
          <a:p>
            <a:pPr>
              <a:defRPr/>
            </a:pPr>
            <a:endParaRPr lang="de-DE"/>
          </a:p>
        </p:txBody>
      </p:sp>
      <p:sp>
        <p:nvSpPr>
          <p:cNvPr id="6" name="Rectangle 8"/>
          <p:cNvSpPr>
            <a:spLocks noGrp="1" noChangeArrowheads="1"/>
          </p:cNvSpPr>
          <p:nvPr>
            <p:ph type="sldNum" sz="quarter" idx="12"/>
          </p:nvPr>
        </p:nvSpPr>
        <p:spPr>
          <a:ln/>
        </p:spPr>
        <p:txBody>
          <a:bodyPr/>
          <a:lstStyle>
            <a:lvl1pPr>
              <a:defRPr/>
            </a:lvl1pPr>
          </a:lstStyle>
          <a:p>
            <a:fld id="{0D992161-3053-4C13-AB09-CBDCDD80BABA}" type="slidenum">
              <a:rPr lang="de-DE" altLang="de-DE"/>
              <a:pPr/>
              <a:t>‹Nr.›</a:t>
            </a:fld>
            <a:endParaRPr lang="de-DE" altLang="de-DE"/>
          </a:p>
        </p:txBody>
      </p:sp>
    </p:spTree>
    <p:extLst>
      <p:ext uri="{BB962C8B-B14F-4D97-AF65-F5344CB8AC3E}">
        <p14:creationId xmlns:p14="http://schemas.microsoft.com/office/powerpoint/2010/main" val="282798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1196975"/>
            <a:ext cx="3990975"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83125" y="1196975"/>
            <a:ext cx="3992563"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dt" sz="half" idx="10"/>
          </p:nvPr>
        </p:nvSpPr>
        <p:spPr>
          <a:ln/>
        </p:spPr>
        <p:txBody>
          <a:bodyPr/>
          <a:lstStyle>
            <a:lvl1pPr>
              <a:defRPr/>
            </a:lvl1pPr>
          </a:lstStyle>
          <a:p>
            <a:pPr>
              <a:defRPr/>
            </a:pPr>
            <a:fld id="{56677733-5CAE-4D66-A2A4-712068E1F6D2}" type="datetimeFigureOut">
              <a:rPr lang="de-DE"/>
              <a:pPr>
                <a:defRPr/>
              </a:pPr>
              <a:t>07.03.2023</a:t>
            </a:fld>
            <a:endParaRPr lang="de-DE"/>
          </a:p>
        </p:txBody>
      </p:sp>
      <p:sp>
        <p:nvSpPr>
          <p:cNvPr id="6" name="Rectangle 7"/>
          <p:cNvSpPr>
            <a:spLocks noGrp="1" noChangeArrowheads="1"/>
          </p:cNvSpPr>
          <p:nvPr>
            <p:ph type="ftr" sz="quarter" idx="11"/>
          </p:nvPr>
        </p:nvSpPr>
        <p:spPr>
          <a:ln/>
        </p:spPr>
        <p:txBody>
          <a:bodyPr/>
          <a:lstStyle>
            <a:lvl1pPr>
              <a:defRPr/>
            </a:lvl1pPr>
          </a:lstStyle>
          <a:p>
            <a:pPr>
              <a:defRPr/>
            </a:pPr>
            <a:endParaRPr lang="de-DE"/>
          </a:p>
        </p:txBody>
      </p:sp>
      <p:sp>
        <p:nvSpPr>
          <p:cNvPr id="7" name="Rectangle 8"/>
          <p:cNvSpPr>
            <a:spLocks noGrp="1" noChangeArrowheads="1"/>
          </p:cNvSpPr>
          <p:nvPr>
            <p:ph type="sldNum" sz="quarter" idx="12"/>
          </p:nvPr>
        </p:nvSpPr>
        <p:spPr>
          <a:ln/>
        </p:spPr>
        <p:txBody>
          <a:bodyPr/>
          <a:lstStyle>
            <a:lvl1pPr>
              <a:defRPr/>
            </a:lvl1pPr>
          </a:lstStyle>
          <a:p>
            <a:fld id="{CDEFEEFD-52B1-411A-8242-706F44742035}" type="slidenum">
              <a:rPr lang="de-DE" altLang="de-DE"/>
              <a:pPr/>
              <a:t>‹Nr.›</a:t>
            </a:fld>
            <a:endParaRPr lang="de-DE" altLang="de-DE"/>
          </a:p>
        </p:txBody>
      </p:sp>
    </p:spTree>
    <p:extLst>
      <p:ext uri="{BB962C8B-B14F-4D97-AF65-F5344CB8AC3E}">
        <p14:creationId xmlns:p14="http://schemas.microsoft.com/office/powerpoint/2010/main" val="2761366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dt" sz="half" idx="10"/>
          </p:nvPr>
        </p:nvSpPr>
        <p:spPr>
          <a:ln/>
        </p:spPr>
        <p:txBody>
          <a:bodyPr/>
          <a:lstStyle>
            <a:lvl1pPr>
              <a:defRPr/>
            </a:lvl1pPr>
          </a:lstStyle>
          <a:p>
            <a:pPr>
              <a:defRPr/>
            </a:pPr>
            <a:fld id="{F8C5E2C0-034B-4984-8F26-077A89261243}" type="datetimeFigureOut">
              <a:rPr lang="de-DE"/>
              <a:pPr>
                <a:defRPr/>
              </a:pPr>
              <a:t>07.03.2023</a:t>
            </a:fld>
            <a:endParaRPr lang="de-DE"/>
          </a:p>
        </p:txBody>
      </p:sp>
      <p:sp>
        <p:nvSpPr>
          <p:cNvPr id="8" name="Rectangle 7"/>
          <p:cNvSpPr>
            <a:spLocks noGrp="1" noChangeArrowheads="1"/>
          </p:cNvSpPr>
          <p:nvPr>
            <p:ph type="ftr" sz="quarter" idx="11"/>
          </p:nvPr>
        </p:nvSpPr>
        <p:spPr>
          <a:ln/>
        </p:spPr>
        <p:txBody>
          <a:bodyPr/>
          <a:lstStyle>
            <a:lvl1pPr>
              <a:defRPr/>
            </a:lvl1pPr>
          </a:lstStyle>
          <a:p>
            <a:pPr>
              <a:defRPr/>
            </a:pPr>
            <a:endParaRPr lang="de-DE"/>
          </a:p>
        </p:txBody>
      </p:sp>
      <p:sp>
        <p:nvSpPr>
          <p:cNvPr id="9" name="Rectangle 8"/>
          <p:cNvSpPr>
            <a:spLocks noGrp="1" noChangeArrowheads="1"/>
          </p:cNvSpPr>
          <p:nvPr>
            <p:ph type="sldNum" sz="quarter" idx="12"/>
          </p:nvPr>
        </p:nvSpPr>
        <p:spPr>
          <a:ln/>
        </p:spPr>
        <p:txBody>
          <a:bodyPr/>
          <a:lstStyle>
            <a:lvl1pPr>
              <a:defRPr/>
            </a:lvl1pPr>
          </a:lstStyle>
          <a:p>
            <a:fld id="{8D76D555-141E-45AE-9A92-3F87F4B633C1}" type="slidenum">
              <a:rPr lang="de-DE" altLang="de-DE"/>
              <a:pPr/>
              <a:t>‹Nr.›</a:t>
            </a:fld>
            <a:endParaRPr lang="de-DE" altLang="de-DE"/>
          </a:p>
        </p:txBody>
      </p:sp>
    </p:spTree>
    <p:extLst>
      <p:ext uri="{BB962C8B-B14F-4D97-AF65-F5344CB8AC3E}">
        <p14:creationId xmlns:p14="http://schemas.microsoft.com/office/powerpoint/2010/main" val="225272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dt" sz="half" idx="10"/>
          </p:nvPr>
        </p:nvSpPr>
        <p:spPr>
          <a:ln/>
        </p:spPr>
        <p:txBody>
          <a:bodyPr/>
          <a:lstStyle>
            <a:lvl1pPr>
              <a:defRPr/>
            </a:lvl1pPr>
          </a:lstStyle>
          <a:p>
            <a:pPr>
              <a:defRPr/>
            </a:pPr>
            <a:fld id="{F7A769D8-90D3-4BB5-95A9-44F6984CE480}" type="datetimeFigureOut">
              <a:rPr lang="de-DE"/>
              <a:pPr>
                <a:defRPr/>
              </a:pPr>
              <a:t>07.03.2023</a:t>
            </a:fld>
            <a:endParaRPr lang="de-DE"/>
          </a:p>
        </p:txBody>
      </p:sp>
      <p:sp>
        <p:nvSpPr>
          <p:cNvPr id="4" name="Rectangle 7"/>
          <p:cNvSpPr>
            <a:spLocks noGrp="1" noChangeArrowheads="1"/>
          </p:cNvSpPr>
          <p:nvPr>
            <p:ph type="ftr" sz="quarter" idx="11"/>
          </p:nvPr>
        </p:nvSpPr>
        <p:spPr>
          <a:ln/>
        </p:spPr>
        <p:txBody>
          <a:bodyPr/>
          <a:lstStyle>
            <a:lvl1pPr>
              <a:defRPr/>
            </a:lvl1pPr>
          </a:lstStyle>
          <a:p>
            <a:pPr>
              <a:defRPr/>
            </a:pPr>
            <a:endParaRPr lang="de-DE"/>
          </a:p>
        </p:txBody>
      </p:sp>
      <p:sp>
        <p:nvSpPr>
          <p:cNvPr id="5" name="Rectangle 8"/>
          <p:cNvSpPr>
            <a:spLocks noGrp="1" noChangeArrowheads="1"/>
          </p:cNvSpPr>
          <p:nvPr>
            <p:ph type="sldNum" sz="quarter" idx="12"/>
          </p:nvPr>
        </p:nvSpPr>
        <p:spPr>
          <a:ln/>
        </p:spPr>
        <p:txBody>
          <a:bodyPr/>
          <a:lstStyle>
            <a:lvl1pPr>
              <a:defRPr/>
            </a:lvl1pPr>
          </a:lstStyle>
          <a:p>
            <a:fld id="{B88A0EC4-BFB5-4D1F-ACC9-2CB60D29BA07}" type="slidenum">
              <a:rPr lang="de-DE" altLang="de-DE"/>
              <a:pPr/>
              <a:t>‹Nr.›</a:t>
            </a:fld>
            <a:endParaRPr lang="de-DE" altLang="de-DE"/>
          </a:p>
        </p:txBody>
      </p:sp>
    </p:spTree>
    <p:extLst>
      <p:ext uri="{BB962C8B-B14F-4D97-AF65-F5344CB8AC3E}">
        <p14:creationId xmlns:p14="http://schemas.microsoft.com/office/powerpoint/2010/main" val="834066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7A554D75-894D-4DF8-A423-465CD9E2CBA2}" type="datetimeFigureOut">
              <a:rPr lang="de-DE"/>
              <a:pPr>
                <a:defRPr/>
              </a:pPr>
              <a:t>07.03.2023</a:t>
            </a:fld>
            <a:endParaRPr lang="de-DE"/>
          </a:p>
        </p:txBody>
      </p:sp>
      <p:sp>
        <p:nvSpPr>
          <p:cNvPr id="3" name="Rectangle 7"/>
          <p:cNvSpPr>
            <a:spLocks noGrp="1" noChangeArrowheads="1"/>
          </p:cNvSpPr>
          <p:nvPr>
            <p:ph type="ftr" sz="quarter" idx="11"/>
          </p:nvPr>
        </p:nvSpPr>
        <p:spPr>
          <a:ln/>
        </p:spPr>
        <p:txBody>
          <a:bodyPr/>
          <a:lstStyle>
            <a:lvl1pPr>
              <a:defRPr/>
            </a:lvl1pPr>
          </a:lstStyle>
          <a:p>
            <a:pPr>
              <a:defRPr/>
            </a:pPr>
            <a:endParaRPr lang="de-DE"/>
          </a:p>
        </p:txBody>
      </p:sp>
      <p:sp>
        <p:nvSpPr>
          <p:cNvPr id="4" name="Rectangle 8"/>
          <p:cNvSpPr>
            <a:spLocks noGrp="1" noChangeArrowheads="1"/>
          </p:cNvSpPr>
          <p:nvPr>
            <p:ph type="sldNum" sz="quarter" idx="12"/>
          </p:nvPr>
        </p:nvSpPr>
        <p:spPr>
          <a:ln/>
        </p:spPr>
        <p:txBody>
          <a:bodyPr/>
          <a:lstStyle>
            <a:lvl1pPr>
              <a:defRPr/>
            </a:lvl1pPr>
          </a:lstStyle>
          <a:p>
            <a:fld id="{B8C87FB1-4F10-47DD-B8EB-4BA27C617601}" type="slidenum">
              <a:rPr lang="de-DE" altLang="de-DE"/>
              <a:pPr/>
              <a:t>‹Nr.›</a:t>
            </a:fld>
            <a:endParaRPr lang="de-DE" altLang="de-DE"/>
          </a:p>
        </p:txBody>
      </p:sp>
    </p:spTree>
    <p:extLst>
      <p:ext uri="{BB962C8B-B14F-4D97-AF65-F5344CB8AC3E}">
        <p14:creationId xmlns:p14="http://schemas.microsoft.com/office/powerpoint/2010/main" val="1603718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6"/>
          <p:cNvSpPr>
            <a:spLocks noGrp="1" noChangeArrowheads="1"/>
          </p:cNvSpPr>
          <p:nvPr>
            <p:ph type="dt" sz="half" idx="10"/>
          </p:nvPr>
        </p:nvSpPr>
        <p:spPr>
          <a:ln/>
        </p:spPr>
        <p:txBody>
          <a:bodyPr/>
          <a:lstStyle>
            <a:lvl1pPr>
              <a:defRPr/>
            </a:lvl1pPr>
          </a:lstStyle>
          <a:p>
            <a:pPr>
              <a:defRPr/>
            </a:pPr>
            <a:fld id="{B6C8F9B3-4B58-49C6-B2F6-87DE9E5C26E8}" type="datetimeFigureOut">
              <a:rPr lang="de-DE"/>
              <a:pPr>
                <a:defRPr/>
              </a:pPr>
              <a:t>07.03.2023</a:t>
            </a:fld>
            <a:endParaRPr lang="de-DE"/>
          </a:p>
        </p:txBody>
      </p:sp>
      <p:sp>
        <p:nvSpPr>
          <p:cNvPr id="6" name="Rectangle 7"/>
          <p:cNvSpPr>
            <a:spLocks noGrp="1" noChangeArrowheads="1"/>
          </p:cNvSpPr>
          <p:nvPr>
            <p:ph type="ftr" sz="quarter" idx="11"/>
          </p:nvPr>
        </p:nvSpPr>
        <p:spPr>
          <a:ln/>
        </p:spPr>
        <p:txBody>
          <a:bodyPr/>
          <a:lstStyle>
            <a:lvl1pPr>
              <a:defRPr/>
            </a:lvl1pPr>
          </a:lstStyle>
          <a:p>
            <a:pPr>
              <a:defRPr/>
            </a:pPr>
            <a:endParaRPr lang="de-DE"/>
          </a:p>
        </p:txBody>
      </p:sp>
      <p:sp>
        <p:nvSpPr>
          <p:cNvPr id="7" name="Rectangle 8"/>
          <p:cNvSpPr>
            <a:spLocks noGrp="1" noChangeArrowheads="1"/>
          </p:cNvSpPr>
          <p:nvPr>
            <p:ph type="sldNum" sz="quarter" idx="12"/>
          </p:nvPr>
        </p:nvSpPr>
        <p:spPr>
          <a:ln/>
        </p:spPr>
        <p:txBody>
          <a:bodyPr/>
          <a:lstStyle>
            <a:lvl1pPr>
              <a:defRPr/>
            </a:lvl1pPr>
          </a:lstStyle>
          <a:p>
            <a:fld id="{CA7E4D18-73E6-41E2-857C-36BC6F0D41B4}" type="slidenum">
              <a:rPr lang="de-DE" altLang="de-DE"/>
              <a:pPr/>
              <a:t>‹Nr.›</a:t>
            </a:fld>
            <a:endParaRPr lang="de-DE" altLang="de-DE"/>
          </a:p>
        </p:txBody>
      </p:sp>
    </p:spTree>
    <p:extLst>
      <p:ext uri="{BB962C8B-B14F-4D97-AF65-F5344CB8AC3E}">
        <p14:creationId xmlns:p14="http://schemas.microsoft.com/office/powerpoint/2010/main" val="532030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6"/>
          <p:cNvSpPr>
            <a:spLocks noGrp="1" noChangeArrowheads="1"/>
          </p:cNvSpPr>
          <p:nvPr>
            <p:ph type="dt" sz="half" idx="10"/>
          </p:nvPr>
        </p:nvSpPr>
        <p:spPr>
          <a:ln/>
        </p:spPr>
        <p:txBody>
          <a:bodyPr/>
          <a:lstStyle>
            <a:lvl1pPr>
              <a:defRPr/>
            </a:lvl1pPr>
          </a:lstStyle>
          <a:p>
            <a:pPr>
              <a:defRPr/>
            </a:pPr>
            <a:fld id="{9818577B-CA7E-4454-B21D-E6AE770AC292}" type="datetimeFigureOut">
              <a:rPr lang="de-DE"/>
              <a:pPr>
                <a:defRPr/>
              </a:pPr>
              <a:t>07.03.2023</a:t>
            </a:fld>
            <a:endParaRPr lang="de-DE"/>
          </a:p>
        </p:txBody>
      </p:sp>
      <p:sp>
        <p:nvSpPr>
          <p:cNvPr id="6" name="Rectangle 7"/>
          <p:cNvSpPr>
            <a:spLocks noGrp="1" noChangeArrowheads="1"/>
          </p:cNvSpPr>
          <p:nvPr>
            <p:ph type="ftr" sz="quarter" idx="11"/>
          </p:nvPr>
        </p:nvSpPr>
        <p:spPr>
          <a:ln/>
        </p:spPr>
        <p:txBody>
          <a:bodyPr/>
          <a:lstStyle>
            <a:lvl1pPr>
              <a:defRPr/>
            </a:lvl1pPr>
          </a:lstStyle>
          <a:p>
            <a:pPr>
              <a:defRPr/>
            </a:pPr>
            <a:endParaRPr lang="de-DE"/>
          </a:p>
        </p:txBody>
      </p:sp>
      <p:sp>
        <p:nvSpPr>
          <p:cNvPr id="7" name="Rectangle 8"/>
          <p:cNvSpPr>
            <a:spLocks noGrp="1" noChangeArrowheads="1"/>
          </p:cNvSpPr>
          <p:nvPr>
            <p:ph type="sldNum" sz="quarter" idx="12"/>
          </p:nvPr>
        </p:nvSpPr>
        <p:spPr>
          <a:ln/>
        </p:spPr>
        <p:txBody>
          <a:bodyPr/>
          <a:lstStyle>
            <a:lvl1pPr>
              <a:defRPr/>
            </a:lvl1pPr>
          </a:lstStyle>
          <a:p>
            <a:fld id="{ADE09C3F-78FB-4AA5-BD9F-5C3D4A5675F7}" type="slidenum">
              <a:rPr lang="de-DE" altLang="de-DE"/>
              <a:pPr/>
              <a:t>‹Nr.›</a:t>
            </a:fld>
            <a:endParaRPr lang="de-DE" altLang="de-DE"/>
          </a:p>
        </p:txBody>
      </p:sp>
    </p:spTree>
    <p:extLst>
      <p:ext uri="{BB962C8B-B14F-4D97-AF65-F5344CB8AC3E}">
        <p14:creationId xmlns:p14="http://schemas.microsoft.com/office/powerpoint/2010/main" val="117932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858838"/>
            <a:ext cx="2133600" cy="101600"/>
          </a:xfrm>
          <a:prstGeom prst="rect">
            <a:avLst/>
          </a:prstGeom>
          <a:solidFill>
            <a:schemeClr val="accent2"/>
          </a:soli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sz="2400" smtClean="0">
              <a:latin typeface="Times New Roman" pitchFamily="18" charset="0"/>
            </a:endParaRPr>
          </a:p>
        </p:txBody>
      </p:sp>
      <p:sp>
        <p:nvSpPr>
          <p:cNvPr id="1027" name="Rectangle 3"/>
          <p:cNvSpPr>
            <a:spLocks noChangeArrowheads="1"/>
          </p:cNvSpPr>
          <p:nvPr/>
        </p:nvSpPr>
        <p:spPr bwMode="auto">
          <a:xfrm>
            <a:off x="1447800" y="858838"/>
            <a:ext cx="7239000" cy="101600"/>
          </a:xfrm>
          <a:prstGeom prst="rect">
            <a:avLst/>
          </a:prstGeom>
          <a:gradFill rotWithShape="0">
            <a:gsLst>
              <a:gs pos="0">
                <a:schemeClr val="accent2"/>
              </a:gs>
              <a:gs pos="100000">
                <a:schemeClr val="bg1"/>
              </a:gs>
            </a:gsLst>
            <a:lin ang="0" scaled="1"/>
          </a:gradFill>
          <a:ln>
            <a:noFill/>
          </a:ln>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de-DE" altLang="de-DE" sz="2400" smtClean="0">
              <a:latin typeface="Times New Roman" pitchFamily="18" charset="0"/>
            </a:endParaRPr>
          </a:p>
        </p:txBody>
      </p:sp>
      <p:sp>
        <p:nvSpPr>
          <p:cNvPr id="1028" name="Rectangle 4"/>
          <p:cNvSpPr>
            <a:spLocks noGrp="1" noChangeArrowheads="1"/>
          </p:cNvSpPr>
          <p:nvPr>
            <p:ph type="title"/>
          </p:nvPr>
        </p:nvSpPr>
        <p:spPr bwMode="auto">
          <a:xfrm>
            <a:off x="539750" y="44450"/>
            <a:ext cx="8135938"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de-DE" altLang="de-DE" smtClean="0"/>
              <a:t>Titelmasterformat durch Klicken bearbeiten</a:t>
            </a:r>
          </a:p>
        </p:txBody>
      </p:sp>
      <p:sp>
        <p:nvSpPr>
          <p:cNvPr id="1029" name="Rectangle 5"/>
          <p:cNvSpPr>
            <a:spLocks noGrp="1" noChangeArrowheads="1"/>
          </p:cNvSpPr>
          <p:nvPr>
            <p:ph type="body" idx="1"/>
          </p:nvPr>
        </p:nvSpPr>
        <p:spPr bwMode="auto">
          <a:xfrm>
            <a:off x="539750" y="1196975"/>
            <a:ext cx="81359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dirty="0" smtClean="0"/>
              <a:t>Textmasterformate durch Klicken bearbeiten</a:t>
            </a:r>
          </a:p>
          <a:p>
            <a:pPr lvl="1"/>
            <a:r>
              <a:rPr lang="de-DE" altLang="de-DE" dirty="0" smtClean="0"/>
              <a:t>Zweite Ebene</a:t>
            </a:r>
          </a:p>
          <a:p>
            <a:pPr lvl="2"/>
            <a:r>
              <a:rPr lang="de-DE" altLang="de-DE" dirty="0" smtClean="0"/>
              <a:t>Dritte Ebene</a:t>
            </a:r>
          </a:p>
          <a:p>
            <a:pPr lvl="3"/>
            <a:r>
              <a:rPr lang="de-DE" altLang="de-DE" dirty="0" smtClean="0"/>
              <a:t>Vierte Ebene</a:t>
            </a:r>
          </a:p>
          <a:p>
            <a:pPr lvl="4"/>
            <a:r>
              <a:rPr lang="de-DE" altLang="de-DE" dirty="0" smtClean="0"/>
              <a:t>Fünfte Ebene</a:t>
            </a:r>
          </a:p>
        </p:txBody>
      </p:sp>
      <p:sp>
        <p:nvSpPr>
          <p:cNvPr id="18438" name="Rectangle 6"/>
          <p:cNvSpPr>
            <a:spLocks noGrp="1" noChangeArrowheads="1"/>
          </p:cNvSpPr>
          <p:nvPr>
            <p:ph type="dt" sz="half" idx="2"/>
          </p:nvPr>
        </p:nvSpPr>
        <p:spPr bwMode="auto">
          <a:xfrm>
            <a:off x="565150" y="6381750"/>
            <a:ext cx="1905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34" charset="0"/>
              </a:defRPr>
            </a:lvl1pPr>
          </a:lstStyle>
          <a:p>
            <a:pPr>
              <a:defRPr/>
            </a:pPr>
            <a:fld id="{EBFFFA02-B8AB-4DD6-8399-3A901676FEDF}" type="datetimeFigureOut">
              <a:rPr lang="de-DE"/>
              <a:pPr>
                <a:defRPr/>
              </a:pPr>
              <a:t>07.03.2023</a:t>
            </a:fld>
            <a:endParaRPr lang="de-DE"/>
          </a:p>
        </p:txBody>
      </p:sp>
      <p:sp>
        <p:nvSpPr>
          <p:cNvPr id="18439" name="Rectangle 7"/>
          <p:cNvSpPr>
            <a:spLocks noGrp="1" noChangeArrowheads="1"/>
          </p:cNvSpPr>
          <p:nvPr>
            <p:ph type="ftr" sz="quarter" idx="3"/>
          </p:nvPr>
        </p:nvSpPr>
        <p:spPr bwMode="auto">
          <a:xfrm>
            <a:off x="3098800" y="6381750"/>
            <a:ext cx="28956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endParaRPr lang="de-DE"/>
          </a:p>
        </p:txBody>
      </p:sp>
      <p:sp>
        <p:nvSpPr>
          <p:cNvPr id="18440" name="Rectangle 8"/>
          <p:cNvSpPr>
            <a:spLocks noGrp="1" noChangeArrowheads="1"/>
          </p:cNvSpPr>
          <p:nvPr>
            <p:ph type="sldNum" sz="quarter" idx="4"/>
          </p:nvPr>
        </p:nvSpPr>
        <p:spPr bwMode="auto">
          <a:xfrm>
            <a:off x="6769100" y="6381750"/>
            <a:ext cx="1905000" cy="323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BF62745A-D77E-4A03-9137-FE7D3BAC146F}"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972"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iming>
    <p:tnLst>
      <p:par>
        <p:cTn id="1" dur="indefinite" restart="never" nodeType="tmRoot"/>
      </p:par>
    </p:tnLst>
  </p:timing>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Tahoma" pitchFamily="34" charset="0"/>
        </a:defRPr>
      </a:lvl2pPr>
      <a:lvl3pPr algn="l" rtl="0" eaLnBrk="0" fontAlgn="base" hangingPunct="0">
        <a:spcBef>
          <a:spcPct val="0"/>
        </a:spcBef>
        <a:spcAft>
          <a:spcPct val="0"/>
        </a:spcAft>
        <a:defRPr sz="2800">
          <a:solidFill>
            <a:schemeClr val="tx2"/>
          </a:solidFill>
          <a:latin typeface="Tahoma" pitchFamily="34" charset="0"/>
        </a:defRPr>
      </a:lvl3pPr>
      <a:lvl4pPr algn="l" rtl="0" eaLnBrk="0" fontAlgn="base" hangingPunct="0">
        <a:spcBef>
          <a:spcPct val="0"/>
        </a:spcBef>
        <a:spcAft>
          <a:spcPct val="0"/>
        </a:spcAft>
        <a:defRPr sz="2800">
          <a:solidFill>
            <a:schemeClr val="tx2"/>
          </a:solidFill>
          <a:latin typeface="Tahoma" pitchFamily="34" charset="0"/>
        </a:defRPr>
      </a:lvl4pPr>
      <a:lvl5pPr algn="l" rtl="0" eaLnBrk="0" fontAlgn="base" hangingPunct="0">
        <a:spcBef>
          <a:spcPct val="0"/>
        </a:spcBef>
        <a:spcAft>
          <a:spcPct val="0"/>
        </a:spcAft>
        <a:defRPr sz="2800">
          <a:solidFill>
            <a:schemeClr val="tx2"/>
          </a:solidFill>
          <a:latin typeface="Tahoma" pitchFamily="34" charset="0"/>
        </a:defRPr>
      </a:lvl5pPr>
      <a:lvl6pPr marL="457200" algn="l" rtl="0" fontAlgn="base">
        <a:spcBef>
          <a:spcPct val="0"/>
        </a:spcBef>
        <a:spcAft>
          <a:spcPct val="0"/>
        </a:spcAft>
        <a:defRPr sz="2800">
          <a:solidFill>
            <a:schemeClr val="tx2"/>
          </a:solidFill>
          <a:latin typeface="Tahoma" pitchFamily="34" charset="0"/>
        </a:defRPr>
      </a:lvl6pPr>
      <a:lvl7pPr marL="914400" algn="l" rtl="0" fontAlgn="base">
        <a:spcBef>
          <a:spcPct val="0"/>
        </a:spcBef>
        <a:spcAft>
          <a:spcPct val="0"/>
        </a:spcAft>
        <a:defRPr sz="2800">
          <a:solidFill>
            <a:schemeClr val="tx2"/>
          </a:solidFill>
          <a:latin typeface="Tahoma" pitchFamily="34" charset="0"/>
        </a:defRPr>
      </a:lvl7pPr>
      <a:lvl8pPr marL="1371600" algn="l" rtl="0" fontAlgn="base">
        <a:spcBef>
          <a:spcPct val="0"/>
        </a:spcBef>
        <a:spcAft>
          <a:spcPct val="0"/>
        </a:spcAft>
        <a:defRPr sz="2800">
          <a:solidFill>
            <a:schemeClr val="tx2"/>
          </a:solidFill>
          <a:latin typeface="Tahoma" pitchFamily="34" charset="0"/>
        </a:defRPr>
      </a:lvl8pPr>
      <a:lvl9pPr marL="1828800" algn="l" rtl="0" fontAlgn="base">
        <a:spcBef>
          <a:spcPct val="0"/>
        </a:spcBef>
        <a:spcAft>
          <a:spcPct val="0"/>
        </a:spcAft>
        <a:defRPr sz="2800">
          <a:solidFill>
            <a:schemeClr val="tx2"/>
          </a:solidFill>
          <a:latin typeface="Tahoma" pitchFamily="34" charset="0"/>
        </a:defRPr>
      </a:lvl9pPr>
    </p:titleStyle>
    <p:bodyStyle>
      <a:lvl1pPr marL="274638"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889000" indent="-261938" algn="l" rtl="0" eaLnBrk="0" fontAlgn="base" hangingPunct="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331913" indent="-258763"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785938" indent="-274638" algn="l" rtl="0" eaLnBrk="0" fontAlgn="base" hangingPunct="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239963"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6971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6pPr>
      <a:lvl7pPr marL="31543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7pPr>
      <a:lvl8pPr marL="36115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8pPr>
      <a:lvl9pPr marL="40687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nc-sa/3.0/de/"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Communication_protoco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www.ip-insider.de/was-ist-ein-netzwerk-port-a-691212/"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4sKTFgOxCR0"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aosabook.org/en/distsy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idx="4294967295"/>
          </p:nvPr>
        </p:nvSpPr>
        <p:spPr>
          <a:xfrm>
            <a:off x="685800" y="2130425"/>
            <a:ext cx="7772400" cy="1470025"/>
          </a:xfrm>
        </p:spPr>
        <p:txBody>
          <a:bodyPr anchor="ctr"/>
          <a:lstStyle/>
          <a:p>
            <a:pPr eaLnBrk="1" hangingPunct="1"/>
            <a:r>
              <a:rPr lang="de-DE" altLang="de-DE" dirty="0" smtClean="0"/>
              <a:t/>
            </a:r>
            <a:br>
              <a:rPr lang="de-DE" altLang="de-DE" dirty="0" smtClean="0"/>
            </a:br>
            <a:r>
              <a:rPr lang="de-DE" altLang="de-DE" dirty="0" smtClean="0"/>
              <a:t/>
            </a:r>
            <a:br>
              <a:rPr lang="de-DE" altLang="de-DE" dirty="0" smtClean="0"/>
            </a:br>
            <a:r>
              <a:rPr lang="de-DE" altLang="de-DE" dirty="0" err="1" smtClean="0"/>
              <a:t>Architectures</a:t>
            </a:r>
            <a:r>
              <a:rPr lang="de-DE" altLang="de-DE" dirty="0" smtClean="0"/>
              <a:t> </a:t>
            </a:r>
            <a:r>
              <a:rPr lang="de-DE" altLang="de-DE" dirty="0" err="1" smtClean="0"/>
              <a:t>of</a:t>
            </a:r>
            <a:r>
              <a:rPr lang="de-DE" altLang="de-DE" dirty="0" smtClean="0"/>
              <a:t> Web </a:t>
            </a:r>
            <a:r>
              <a:rPr lang="de-DE" altLang="de-DE" dirty="0" err="1" smtClean="0"/>
              <a:t>Applications</a:t>
            </a:r>
            <a:r>
              <a:rPr lang="de-DE" altLang="de-DE" dirty="0" smtClean="0"/>
              <a:t>, </a:t>
            </a:r>
            <a:r>
              <a:rPr lang="de-DE" altLang="de-DE" dirty="0" err="1" smtClean="0"/>
              <a:t>underlying</a:t>
            </a:r>
            <a:r>
              <a:rPr lang="de-DE" altLang="de-DE" dirty="0" smtClean="0"/>
              <a:t> Standards </a:t>
            </a:r>
            <a:r>
              <a:rPr lang="de-DE" altLang="de-DE" dirty="0" err="1" smtClean="0"/>
              <a:t>and</a:t>
            </a:r>
            <a:r>
              <a:rPr lang="de-DE" altLang="de-DE" dirty="0" smtClean="0"/>
              <a:t> </a:t>
            </a:r>
            <a:r>
              <a:rPr lang="de-DE" altLang="de-DE" dirty="0" err="1" smtClean="0"/>
              <a:t>Protocols</a:t>
            </a:r>
            <a:endParaRPr lang="de-DE" altLang="de-DE" dirty="0" smtClean="0"/>
          </a:p>
        </p:txBody>
      </p:sp>
      <p:sp>
        <p:nvSpPr>
          <p:cNvPr id="4099" name="Rectangle 3"/>
          <p:cNvSpPr>
            <a:spLocks noChangeArrowheads="1"/>
          </p:cNvSpPr>
          <p:nvPr/>
        </p:nvSpPr>
        <p:spPr bwMode="auto">
          <a:xfrm>
            <a:off x="1987550" y="5084763"/>
            <a:ext cx="64008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buFont typeface="Wingdings" pitchFamily="2" charset="2"/>
              <a:buNone/>
            </a:pPr>
            <a:r>
              <a:rPr lang="en-GB" altLang="de-DE" sz="1400">
                <a:latin typeface="Tahoma" pitchFamily="34" charset="0"/>
              </a:rPr>
              <a:t>Prof. Dr.-Ing. Franz-Josef Behr</a:t>
            </a:r>
          </a:p>
        </p:txBody>
      </p:sp>
      <p:pic>
        <p:nvPicPr>
          <p:cNvPr id="4100" name="Picture 5">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850" y="5699125"/>
            <a:ext cx="1008063"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6"/>
          <p:cNvSpPr>
            <a:spLocks noChangeArrowheads="1"/>
          </p:cNvSpPr>
          <p:nvPr/>
        </p:nvSpPr>
        <p:spPr bwMode="auto">
          <a:xfrm>
            <a:off x="2339975" y="6219825"/>
            <a:ext cx="60483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sz="1200">
                <a:latin typeface="Arial" pitchFamily="34" charset="0"/>
              </a:rPr>
              <a:t>The content is licensed under a Creative Commons-Lizenz CC BY-NC-SA. </a:t>
            </a:r>
          </a:p>
        </p:txBody>
      </p:sp>
    </p:spTree>
  </p:cSld>
  <p:clrMapOvr>
    <a:masterClrMapping/>
  </p:clrMapOvr>
  <mc:AlternateContent xmlns:mc="http://schemas.openxmlformats.org/markup-compatibility/2006" xmlns:p14="http://schemas.microsoft.com/office/powerpoint/2010/main">
    <mc:Choice Requires="p14">
      <p:transition spd="slow" p14:dur="2000" advTm="13960"/>
    </mc:Choice>
    <mc:Fallback xmlns="">
      <p:transition spd="slow" advTm="1396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en-US" altLang="en-US" smtClean="0"/>
              <a:t>Prof. </a:t>
            </a:r>
            <a:r>
              <a:rPr lang="de-DE" altLang="en-US" smtClean="0"/>
              <a:t>Dr.-Ing. </a:t>
            </a:r>
            <a:r>
              <a:rPr lang="en-US" altLang="en-US" smtClean="0"/>
              <a:t>Franz-Josef Behr</a:t>
            </a:r>
            <a:endParaRPr lang="en-US" altLang="en-US">
              <a:solidFill>
                <a:schemeClr val="tx1"/>
              </a:solidFill>
            </a:endParaRPr>
          </a:p>
        </p:txBody>
      </p:sp>
      <p:sp>
        <p:nvSpPr>
          <p:cNvPr id="3" name="Rechteck 2"/>
          <p:cNvSpPr/>
          <p:nvPr/>
        </p:nvSpPr>
        <p:spPr>
          <a:xfrm>
            <a:off x="-108520" y="0"/>
            <a:ext cx="9361040" cy="6858000"/>
          </a:xfrm>
          <a:prstGeom prst="rect">
            <a:avLst/>
          </a:prstGeom>
          <a:solidFill>
            <a:srgbClr val="FF9900"/>
          </a:solidFill>
        </p:spPr>
        <p:txBody>
          <a:bodyPr wrap="square" rtlCol="0" anchor="ctr">
            <a:spAutoFit/>
          </a:bodyPr>
          <a:lstStyle/>
          <a:p>
            <a:pPr algn="ctr"/>
            <a:endParaRPr lang="de-DE" smtClean="0">
              <a:solidFill>
                <a:schemeClr val="bg1">
                  <a:lumMod val="85000"/>
                </a:schemeClr>
              </a:solidFill>
            </a:endParaRPr>
          </a:p>
        </p:txBody>
      </p:sp>
      <p:sp>
        <p:nvSpPr>
          <p:cNvPr id="4" name="Rectangle 2"/>
          <p:cNvSpPr txBox="1">
            <a:spLocks noChangeArrowheads="1"/>
          </p:cNvSpPr>
          <p:nvPr/>
        </p:nvSpPr>
        <p:spPr>
          <a:xfrm>
            <a:off x="685800" y="3182938"/>
            <a:ext cx="7772400" cy="1470025"/>
          </a:xfrm>
          <a:prstGeom prst="rect">
            <a:avLst/>
          </a:prstGeom>
          <a:extLst/>
        </p:spPr>
        <p:txBody>
          <a:bodyPr/>
          <a:lstStyle>
            <a:lvl1pPr algn="l" rtl="0" eaLnBrk="0" fontAlgn="base" hangingPunct="0">
              <a:spcBef>
                <a:spcPct val="0"/>
              </a:spcBef>
              <a:spcAft>
                <a:spcPct val="0"/>
              </a:spcAft>
              <a:defRPr sz="2800">
                <a:solidFill>
                  <a:srgbClr val="000066"/>
                </a:solidFill>
                <a:latin typeface="+mj-lt"/>
                <a:ea typeface="+mj-ea"/>
                <a:cs typeface="+mj-cs"/>
              </a:defRPr>
            </a:lvl1pPr>
            <a:lvl2pPr algn="l" rtl="0" eaLnBrk="0" fontAlgn="base" hangingPunct="0">
              <a:spcBef>
                <a:spcPct val="0"/>
              </a:spcBef>
              <a:spcAft>
                <a:spcPct val="0"/>
              </a:spcAft>
              <a:defRPr sz="2800">
                <a:solidFill>
                  <a:srgbClr val="000066"/>
                </a:solidFill>
                <a:latin typeface="Tahoma" pitchFamily="34" charset="0"/>
              </a:defRPr>
            </a:lvl2pPr>
            <a:lvl3pPr algn="l" rtl="0" eaLnBrk="0" fontAlgn="base" hangingPunct="0">
              <a:spcBef>
                <a:spcPct val="0"/>
              </a:spcBef>
              <a:spcAft>
                <a:spcPct val="0"/>
              </a:spcAft>
              <a:defRPr sz="2800">
                <a:solidFill>
                  <a:srgbClr val="000066"/>
                </a:solidFill>
                <a:latin typeface="Tahoma" pitchFamily="34" charset="0"/>
              </a:defRPr>
            </a:lvl3pPr>
            <a:lvl4pPr algn="l" rtl="0" eaLnBrk="0" fontAlgn="base" hangingPunct="0">
              <a:spcBef>
                <a:spcPct val="0"/>
              </a:spcBef>
              <a:spcAft>
                <a:spcPct val="0"/>
              </a:spcAft>
              <a:defRPr sz="2800">
                <a:solidFill>
                  <a:srgbClr val="000066"/>
                </a:solidFill>
                <a:latin typeface="Tahoma" pitchFamily="34" charset="0"/>
              </a:defRPr>
            </a:lvl4pPr>
            <a:lvl5pPr algn="l" rtl="0" eaLnBrk="0" fontAlgn="base" hangingPunct="0">
              <a:spcBef>
                <a:spcPct val="0"/>
              </a:spcBef>
              <a:spcAft>
                <a:spcPct val="0"/>
              </a:spcAft>
              <a:defRPr sz="2800">
                <a:solidFill>
                  <a:srgbClr val="000066"/>
                </a:solidFill>
                <a:latin typeface="Tahoma" pitchFamily="34" charset="0"/>
              </a:defRPr>
            </a:lvl5pPr>
            <a:lvl6pPr marL="457200" algn="l" rtl="0" eaLnBrk="0" fontAlgn="base" hangingPunct="0">
              <a:spcBef>
                <a:spcPct val="0"/>
              </a:spcBef>
              <a:spcAft>
                <a:spcPct val="0"/>
              </a:spcAft>
              <a:defRPr sz="2800">
                <a:solidFill>
                  <a:srgbClr val="000066"/>
                </a:solidFill>
                <a:latin typeface="Tahoma" pitchFamily="34" charset="0"/>
              </a:defRPr>
            </a:lvl6pPr>
            <a:lvl7pPr marL="914400" algn="l" rtl="0" eaLnBrk="0" fontAlgn="base" hangingPunct="0">
              <a:spcBef>
                <a:spcPct val="0"/>
              </a:spcBef>
              <a:spcAft>
                <a:spcPct val="0"/>
              </a:spcAft>
              <a:defRPr sz="2800">
                <a:solidFill>
                  <a:srgbClr val="000066"/>
                </a:solidFill>
                <a:latin typeface="Tahoma" pitchFamily="34" charset="0"/>
              </a:defRPr>
            </a:lvl7pPr>
            <a:lvl8pPr marL="1371600" algn="l" rtl="0" eaLnBrk="0" fontAlgn="base" hangingPunct="0">
              <a:spcBef>
                <a:spcPct val="0"/>
              </a:spcBef>
              <a:spcAft>
                <a:spcPct val="0"/>
              </a:spcAft>
              <a:defRPr sz="2800">
                <a:solidFill>
                  <a:srgbClr val="000066"/>
                </a:solidFill>
                <a:latin typeface="Tahoma" pitchFamily="34" charset="0"/>
              </a:defRPr>
            </a:lvl8pPr>
            <a:lvl9pPr marL="1828800" algn="l" rtl="0" eaLnBrk="0" fontAlgn="base" hangingPunct="0">
              <a:spcBef>
                <a:spcPct val="0"/>
              </a:spcBef>
              <a:spcAft>
                <a:spcPct val="0"/>
              </a:spcAft>
              <a:defRPr sz="2800">
                <a:solidFill>
                  <a:srgbClr val="000066"/>
                </a:solidFill>
                <a:latin typeface="Tahoma" pitchFamily="34" charset="0"/>
              </a:defRPr>
            </a:lvl9pPr>
          </a:lstStyle>
          <a:p>
            <a:pPr algn="r">
              <a:defRPr/>
            </a:pPr>
            <a:r>
              <a:rPr lang="de-DE" kern="0" dirty="0" err="1" smtClean="0">
                <a:effectLst>
                  <a:outerShdw blurRad="38100" dist="38100" dir="2700000" algn="tl">
                    <a:srgbClr val="C0C0C0"/>
                  </a:outerShdw>
                </a:effectLst>
              </a:rPr>
              <a:t>Protocols</a:t>
            </a:r>
            <a:endParaRPr lang="de-DE" kern="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3014355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36512" y="-19000"/>
            <a:ext cx="9252520" cy="7029400"/>
          </a:xfrm>
          <a:prstGeom prst="rect">
            <a:avLst/>
          </a:prstGeom>
          <a:solidFill>
            <a:srgbClr val="E4CC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endParaRPr lang="de-DE"/>
          </a:p>
        </p:txBody>
      </p:sp>
      <p:sp>
        <p:nvSpPr>
          <p:cNvPr id="2" name="Rechteck 1"/>
          <p:cNvSpPr/>
          <p:nvPr/>
        </p:nvSpPr>
        <p:spPr>
          <a:xfrm>
            <a:off x="1187624" y="2228671"/>
            <a:ext cx="6696744" cy="1200329"/>
          </a:xfrm>
          <a:prstGeom prst="rect">
            <a:avLst/>
          </a:prstGeom>
          <a:solidFill>
            <a:srgbClr val="EAEAEA">
              <a:alpha val="23137"/>
            </a:srgbClr>
          </a:solidFill>
        </p:spPr>
        <p:txBody>
          <a:bodyPr wrap="square">
            <a:spAutoFit/>
          </a:bodyPr>
          <a:lstStyle/>
          <a:p>
            <a:r>
              <a:rPr lang="en-US" dirty="0"/>
              <a:t>A communication </a:t>
            </a:r>
            <a:r>
              <a:rPr lang="en-US" b="1" dirty="0"/>
              <a:t>protocol</a:t>
            </a:r>
            <a:r>
              <a:rPr lang="en-US" dirty="0"/>
              <a:t> is a </a:t>
            </a:r>
            <a:r>
              <a:rPr lang="en-US" b="1" dirty="0"/>
              <a:t>system of rules </a:t>
            </a:r>
            <a:r>
              <a:rPr lang="en-US" dirty="0"/>
              <a:t>that allows two or more entities of a </a:t>
            </a:r>
            <a:r>
              <a:rPr lang="en-US" b="1" dirty="0"/>
              <a:t>communications system to transmit </a:t>
            </a:r>
            <a:r>
              <a:rPr lang="en-US" b="1" dirty="0" smtClean="0"/>
              <a:t>information</a:t>
            </a:r>
            <a:r>
              <a:rPr lang="en-US" dirty="0" smtClean="0"/>
              <a:t>.</a:t>
            </a:r>
            <a:endParaRPr lang="en-US" dirty="0"/>
          </a:p>
          <a:p>
            <a:endParaRPr lang="de-DE" dirty="0"/>
          </a:p>
        </p:txBody>
      </p:sp>
      <p:sp>
        <p:nvSpPr>
          <p:cNvPr id="3" name="Rechteck 2"/>
          <p:cNvSpPr/>
          <p:nvPr/>
        </p:nvSpPr>
        <p:spPr>
          <a:xfrm>
            <a:off x="1187624" y="3789040"/>
            <a:ext cx="6552728" cy="1477328"/>
          </a:xfrm>
          <a:prstGeom prst="rect">
            <a:avLst/>
          </a:prstGeom>
          <a:solidFill>
            <a:srgbClr val="EAEAEA">
              <a:alpha val="23137"/>
            </a:srgbClr>
          </a:solidFill>
        </p:spPr>
        <p:txBody>
          <a:bodyPr wrap="square">
            <a:spAutoFit/>
          </a:bodyPr>
          <a:lstStyle/>
          <a:p>
            <a:r>
              <a:rPr lang="en-US" dirty="0"/>
              <a:t>The </a:t>
            </a:r>
            <a:r>
              <a:rPr lang="en-US" b="1" dirty="0"/>
              <a:t>protocol</a:t>
            </a:r>
            <a:r>
              <a:rPr lang="en-US" dirty="0"/>
              <a:t> defines the </a:t>
            </a:r>
            <a:r>
              <a:rPr lang="en-US" b="1" dirty="0"/>
              <a:t>rules, syntax, semantics and synchronization</a:t>
            </a:r>
            <a:r>
              <a:rPr lang="en-US" dirty="0"/>
              <a:t> of communication and possible</a:t>
            </a:r>
            <a:r>
              <a:rPr lang="en-US" b="1" dirty="0"/>
              <a:t> error recovery</a:t>
            </a:r>
            <a:r>
              <a:rPr lang="en-US" dirty="0"/>
              <a:t> methods. </a:t>
            </a:r>
            <a:endParaRPr lang="en-US" dirty="0" smtClean="0"/>
          </a:p>
          <a:p>
            <a:r>
              <a:rPr lang="en-US" dirty="0" smtClean="0"/>
              <a:t>Protocols </a:t>
            </a:r>
            <a:r>
              <a:rPr lang="en-US" dirty="0"/>
              <a:t>may be implemented by hardware, software, or a combination of both</a:t>
            </a:r>
            <a:endParaRPr lang="de-DE" dirty="0"/>
          </a:p>
        </p:txBody>
      </p:sp>
      <p:sp>
        <p:nvSpPr>
          <p:cNvPr id="4" name="Rechteck 3"/>
          <p:cNvSpPr/>
          <p:nvPr/>
        </p:nvSpPr>
        <p:spPr>
          <a:xfrm>
            <a:off x="1187624" y="5733256"/>
            <a:ext cx="6984776" cy="261610"/>
          </a:xfrm>
          <a:prstGeom prst="rect">
            <a:avLst/>
          </a:prstGeom>
        </p:spPr>
        <p:txBody>
          <a:bodyPr wrap="square">
            <a:spAutoFit/>
          </a:bodyPr>
          <a:lstStyle/>
          <a:p>
            <a:r>
              <a:rPr lang="en-US" sz="1100" dirty="0">
                <a:latin typeface="Calibri" panose="020F0502020204030204" pitchFamily="34" charset="0"/>
                <a:hlinkClick r:id="rId2"/>
              </a:rPr>
              <a:t>https://</a:t>
            </a:r>
            <a:r>
              <a:rPr lang="en-US" sz="1100" dirty="0" smtClean="0">
                <a:latin typeface="Calibri" panose="020F0502020204030204" pitchFamily="34" charset="0"/>
                <a:hlinkClick r:id="rId2"/>
              </a:rPr>
              <a:t>en.wikipedia.org/wiki/Communication_protocol</a:t>
            </a:r>
            <a:r>
              <a:rPr lang="en-US" sz="1100" dirty="0" smtClean="0">
                <a:latin typeface="Calibri" panose="020F0502020204030204" pitchFamily="34" charset="0"/>
              </a:rPr>
              <a:t> [2021-03-11]</a:t>
            </a:r>
            <a:endParaRPr lang="de-DE" sz="1100" dirty="0">
              <a:latin typeface="Calibri" panose="020F0502020204030204" pitchFamily="34" charset="0"/>
            </a:endParaRPr>
          </a:p>
        </p:txBody>
      </p:sp>
      <p:sp>
        <p:nvSpPr>
          <p:cNvPr id="9" name="Textfeld 8"/>
          <p:cNvSpPr txBox="1"/>
          <p:nvPr/>
        </p:nvSpPr>
        <p:spPr>
          <a:xfrm>
            <a:off x="395536" y="404664"/>
            <a:ext cx="3096344"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de-DE" sz="3600" spc="190" dirty="0" smtClean="0">
                <a:solidFill>
                  <a:srgbClr val="339966"/>
                </a:solidFill>
                <a:latin typeface="+mn-lt"/>
              </a:rPr>
              <a:t>Definition</a:t>
            </a:r>
            <a:endParaRPr lang="de-DE" sz="3600" spc="190" dirty="0">
              <a:solidFill>
                <a:srgbClr val="339966"/>
              </a:solidFill>
              <a:latin typeface="+mn-lt"/>
            </a:endParaRPr>
          </a:p>
        </p:txBody>
      </p:sp>
      <p:cxnSp>
        <p:nvCxnSpPr>
          <p:cNvPr id="7" name="Gerade Verbindung 6"/>
          <p:cNvCxnSpPr/>
          <p:nvPr/>
        </p:nvCxnSpPr>
        <p:spPr>
          <a:xfrm>
            <a:off x="1187624" y="2228671"/>
            <a:ext cx="0" cy="1200329"/>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1187624" y="3801814"/>
            <a:ext cx="0" cy="1464554"/>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438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Foliennummernplatzhalt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Aft>
                <a:spcPct val="50000"/>
              </a:spcAft>
              <a:buClr>
                <a:schemeClr val="accent1"/>
              </a:buClr>
              <a:buSzPct val="70000"/>
              <a:buFont typeface="Wingdings" pitchFamily="2" charset="2"/>
              <a:buChar char="n"/>
              <a:defRPr sz="2000">
                <a:solidFill>
                  <a:schemeClr val="tx1"/>
                </a:solidFill>
                <a:latin typeface="Tahoma" pitchFamily="34" charset="0"/>
              </a:defRPr>
            </a:lvl1pPr>
            <a:lvl2pPr marL="742950" indent="-285750" eaLnBrk="0" hangingPunct="0">
              <a:lnSpc>
                <a:spcPct val="80000"/>
              </a:lnSpc>
              <a:buClr>
                <a:schemeClr val="hlink"/>
              </a:buClr>
              <a:buSzPct val="65000"/>
              <a:buFont typeface="Wingdings" pitchFamily="2" charset="2"/>
              <a:buChar char="¡"/>
              <a:defRPr sz="2000">
                <a:solidFill>
                  <a:schemeClr val="tx1"/>
                </a:solidFill>
                <a:latin typeface="Tahoma" pitchFamily="34" charset="0"/>
              </a:defRPr>
            </a:lvl2pPr>
            <a:lvl3pPr marL="1143000" indent="-228600" eaLnBrk="0" hangingPunct="0">
              <a:spcBef>
                <a:spcPct val="20000"/>
              </a:spcBef>
              <a:buClr>
                <a:schemeClr val="accent1"/>
              </a:buClr>
              <a:buSzPct val="70000"/>
              <a:buFont typeface="Wingdings" pitchFamily="2" charset="2"/>
              <a:buChar char="n"/>
              <a:defRPr sz="2000">
                <a:solidFill>
                  <a:schemeClr val="tx1"/>
                </a:solidFill>
                <a:latin typeface="Tahoma"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Tahoma"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Tahoma" pitchFamily="34" charset="0"/>
              </a:defRPr>
            </a:lvl9pPr>
          </a:lstStyle>
          <a:p>
            <a:pPr eaLnBrk="1" hangingPunct="1">
              <a:spcAft>
                <a:spcPct val="0"/>
              </a:spcAft>
              <a:buClrTx/>
              <a:buSzTx/>
              <a:buFontTx/>
              <a:buNone/>
            </a:pPr>
            <a:fld id="{BF6C7CCE-BF27-4EAA-82A5-233FAB3C72AB}" type="slidenum">
              <a:rPr lang="de-DE" altLang="de-DE" sz="1000" smtClean="0">
                <a:latin typeface="Arial" pitchFamily="34" charset="0"/>
              </a:rPr>
              <a:pPr eaLnBrk="1" hangingPunct="1">
                <a:spcAft>
                  <a:spcPct val="0"/>
                </a:spcAft>
                <a:buClrTx/>
                <a:buSzTx/>
                <a:buFontTx/>
                <a:buNone/>
              </a:pPr>
              <a:t>12</a:t>
            </a:fld>
            <a:endParaRPr lang="de-DE" altLang="de-DE" sz="1000" smtClean="0">
              <a:latin typeface="Arial" pitchFamily="34" charset="0"/>
            </a:endParaRPr>
          </a:p>
        </p:txBody>
      </p:sp>
      <p:sp>
        <p:nvSpPr>
          <p:cNvPr id="18436" name="Rectangle 2"/>
          <p:cNvSpPr>
            <a:spLocks noGrp="1" noChangeArrowheads="1"/>
          </p:cNvSpPr>
          <p:nvPr>
            <p:ph type="title"/>
          </p:nvPr>
        </p:nvSpPr>
        <p:spPr>
          <a:noFill/>
        </p:spPr>
        <p:txBody>
          <a:bodyPr lIns="92075" tIns="46038" rIns="92075" bIns="46038"/>
          <a:lstStyle/>
          <a:p>
            <a:pPr eaLnBrk="1" hangingPunct="1"/>
            <a:r>
              <a:rPr lang="en-GB" altLang="de-DE" dirty="0" smtClean="0"/>
              <a:t>The idea: Small but powerful standards</a:t>
            </a:r>
            <a:endParaRPr lang="en-GB" altLang="de-DE" dirty="0" smtClean="0">
              <a:solidFill>
                <a:schemeClr val="tx1"/>
              </a:solidFill>
            </a:endParaRPr>
          </a:p>
        </p:txBody>
      </p:sp>
      <p:sp>
        <p:nvSpPr>
          <p:cNvPr id="18437" name="Rectangle 3"/>
          <p:cNvSpPr>
            <a:spLocks noGrp="1" noChangeArrowheads="1"/>
          </p:cNvSpPr>
          <p:nvPr>
            <p:ph type="body" idx="1"/>
          </p:nvPr>
        </p:nvSpPr>
        <p:spPr>
          <a:xfrm>
            <a:off x="539750" y="3140968"/>
            <a:ext cx="8135938" cy="3024882"/>
          </a:xfrm>
          <a:noFill/>
        </p:spPr>
        <p:txBody>
          <a:bodyPr lIns="92075" tIns="46038" rIns="92075" bIns="46038"/>
          <a:lstStyle/>
          <a:p>
            <a:pPr eaLnBrk="1" hangingPunct="1">
              <a:lnSpc>
                <a:spcPct val="90000"/>
              </a:lnSpc>
            </a:pPr>
            <a:r>
              <a:rPr lang="en-GB" altLang="de-DE" b="1" dirty="0" smtClean="0"/>
              <a:t>Document format</a:t>
            </a:r>
            <a:r>
              <a:rPr lang="en-GB" altLang="de-DE" dirty="0" smtClean="0"/>
              <a:t>: (</a:t>
            </a:r>
            <a:r>
              <a:rPr lang="en-GB" altLang="de-DE" dirty="0" err="1" smtClean="0"/>
              <a:t>eXtensible</a:t>
            </a:r>
            <a:r>
              <a:rPr lang="en-GB" altLang="de-DE" dirty="0" smtClean="0"/>
              <a:t>) Hypertext </a:t>
            </a:r>
            <a:r>
              <a:rPr lang="en-GB" altLang="de-DE" dirty="0" err="1" smtClean="0"/>
              <a:t>Markup</a:t>
            </a:r>
            <a:r>
              <a:rPr lang="en-GB" altLang="de-DE" dirty="0" smtClean="0"/>
              <a:t> Language, (X)HTML </a:t>
            </a:r>
          </a:p>
          <a:p>
            <a:pPr eaLnBrk="1" hangingPunct="1">
              <a:lnSpc>
                <a:spcPct val="90000"/>
              </a:lnSpc>
            </a:pPr>
            <a:r>
              <a:rPr lang="en-GB" altLang="de-DE" b="1" dirty="0" smtClean="0"/>
              <a:t>Transfer protocol</a:t>
            </a:r>
            <a:r>
              <a:rPr lang="en-GB" altLang="de-DE" dirty="0" smtClean="0"/>
              <a:t>: Hypertext Transfer Protocol, HTTP</a:t>
            </a:r>
          </a:p>
          <a:p>
            <a:pPr eaLnBrk="1" hangingPunct="1">
              <a:lnSpc>
                <a:spcPct val="90000"/>
              </a:lnSpc>
            </a:pPr>
            <a:r>
              <a:rPr lang="en-GB" altLang="de-DE" dirty="0"/>
              <a:t>Uniform identification schema: </a:t>
            </a:r>
            <a:r>
              <a:rPr lang="en-GB" altLang="de-DE" b="1" dirty="0"/>
              <a:t>Uniform Resource </a:t>
            </a:r>
            <a:r>
              <a:rPr lang="en-GB" altLang="de-DE" b="1" dirty="0" smtClean="0"/>
              <a:t>Identifiers </a:t>
            </a:r>
            <a:r>
              <a:rPr lang="en-GB" altLang="de-DE" dirty="0"/>
              <a:t>(</a:t>
            </a:r>
            <a:r>
              <a:rPr lang="en-GB" altLang="de-DE" dirty="0">
                <a:hlinkClick r:id="rId3" action="ppaction://hlinksldjump"/>
              </a:rPr>
              <a:t>URI</a:t>
            </a:r>
            <a:r>
              <a:rPr lang="en-GB" altLang="de-DE" dirty="0" smtClean="0"/>
              <a:t>)</a:t>
            </a:r>
          </a:p>
          <a:p>
            <a:pPr eaLnBrk="1" hangingPunct="1">
              <a:lnSpc>
                <a:spcPct val="90000"/>
              </a:lnSpc>
            </a:pPr>
            <a:r>
              <a:rPr lang="en-GB" altLang="de-DE" sz="1800" b="1" dirty="0"/>
              <a:t>Information </a:t>
            </a:r>
            <a:r>
              <a:rPr lang="en-GB" altLang="de-DE" sz="1800" b="1" dirty="0" smtClean="0"/>
              <a:t>resources themselves</a:t>
            </a:r>
            <a:endParaRPr lang="en-GB" altLang="de-DE" sz="1800" b="1" dirty="0"/>
          </a:p>
          <a:p>
            <a:pPr lvl="1" eaLnBrk="1" hangingPunct="1">
              <a:lnSpc>
                <a:spcPct val="90000"/>
              </a:lnSpc>
            </a:pPr>
            <a:r>
              <a:rPr lang="en-GB" altLang="de-DE" sz="1800" dirty="0"/>
              <a:t>Information resources must be identifiable (per name, per </a:t>
            </a:r>
            <a:r>
              <a:rPr lang="en-GB" altLang="de-DE" sz="1800" dirty="0" smtClean="0"/>
              <a:t>address </a:t>
            </a:r>
            <a:r>
              <a:rPr lang="en-GB" altLang="de-DE" sz="1800" dirty="0"/>
              <a:t>/ location)</a:t>
            </a:r>
          </a:p>
          <a:p>
            <a:pPr lvl="1" eaLnBrk="1" hangingPunct="1">
              <a:lnSpc>
                <a:spcPct val="90000"/>
              </a:lnSpc>
            </a:pPr>
            <a:r>
              <a:rPr lang="en-GB" altLang="de-DE" sz="1800" dirty="0" smtClean="0"/>
              <a:t>Identification </a:t>
            </a:r>
            <a:r>
              <a:rPr lang="en-GB" altLang="de-DE" sz="1800" dirty="0"/>
              <a:t>schema (string!) must be expandable and complete.</a:t>
            </a:r>
          </a:p>
          <a:p>
            <a:pPr eaLnBrk="1" hangingPunct="1">
              <a:lnSpc>
                <a:spcPct val="90000"/>
              </a:lnSpc>
            </a:pPr>
            <a:endParaRPr lang="en-GB" altLang="de-DE" dirty="0"/>
          </a:p>
          <a:p>
            <a:pPr eaLnBrk="1" hangingPunct="1">
              <a:lnSpc>
                <a:spcPct val="90000"/>
              </a:lnSpc>
            </a:pPr>
            <a:endParaRPr lang="en-GB" altLang="de-DE" dirty="0" smtClean="0"/>
          </a:p>
        </p:txBody>
      </p:sp>
      <p:sp>
        <p:nvSpPr>
          <p:cNvPr id="7" name="Rectangle 3"/>
          <p:cNvSpPr txBox="1">
            <a:spLocks noChangeArrowheads="1"/>
          </p:cNvSpPr>
          <p:nvPr/>
        </p:nvSpPr>
        <p:spPr bwMode="auto">
          <a:xfrm>
            <a:off x="539750" y="1341438"/>
            <a:ext cx="4546600" cy="1151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4638" indent="-274638" algn="l" rtl="0" eaLnBrk="0" fontAlgn="base" hangingPunct="0">
              <a:spcBef>
                <a:spcPts val="600"/>
              </a:spcBef>
              <a:spcAft>
                <a:spcPct val="50000"/>
              </a:spcAft>
              <a:buClr>
                <a:schemeClr val="accent1"/>
              </a:buClr>
              <a:buSzPct val="70000"/>
              <a:buFont typeface="Wingdings" pitchFamily="2" charset="2"/>
              <a:buChar char="n"/>
              <a:defRPr sz="2000">
                <a:solidFill>
                  <a:schemeClr val="tx1"/>
                </a:solidFill>
                <a:latin typeface="+mn-lt"/>
                <a:ea typeface="+mn-ea"/>
                <a:cs typeface="+mn-cs"/>
              </a:defRPr>
            </a:lvl1pPr>
            <a:lvl2pPr marL="889000" indent="-261938" algn="l" rtl="0" eaLnBrk="0" fontAlgn="base" hangingPunct="0">
              <a:lnSpc>
                <a:spcPct val="80000"/>
              </a:lnSpc>
              <a:spcBef>
                <a:spcPts val="600"/>
              </a:spcBef>
              <a:spcAft>
                <a:spcPct val="0"/>
              </a:spcAft>
              <a:buClr>
                <a:schemeClr val="hlink"/>
              </a:buClr>
              <a:buSzPct val="65000"/>
              <a:buFont typeface="Wingdings" pitchFamily="2" charset="2"/>
              <a:buChar char="¡"/>
              <a:defRPr sz="2000">
                <a:solidFill>
                  <a:schemeClr val="tx1"/>
                </a:solidFill>
                <a:latin typeface="+mn-lt"/>
              </a:defRPr>
            </a:lvl2pPr>
            <a:lvl3pPr marL="1331913" indent="-258763" algn="l" rtl="0" eaLnBrk="0" fontAlgn="base" hangingPunct="0">
              <a:spcBef>
                <a:spcPts val="600"/>
              </a:spcBef>
              <a:spcAft>
                <a:spcPct val="0"/>
              </a:spcAft>
              <a:buClr>
                <a:schemeClr val="accent1"/>
              </a:buClr>
              <a:buSzPct val="70000"/>
              <a:buFont typeface="Wingdings" pitchFamily="2" charset="2"/>
              <a:buChar char="n"/>
              <a:defRPr sz="2000">
                <a:solidFill>
                  <a:schemeClr val="tx1"/>
                </a:solidFill>
                <a:latin typeface="+mn-lt"/>
              </a:defRPr>
            </a:lvl3pPr>
            <a:lvl4pPr marL="1785938" indent="-274638" algn="l" rtl="0" eaLnBrk="0" fontAlgn="base" hangingPunct="0">
              <a:spcBef>
                <a:spcPts val="600"/>
              </a:spcBef>
              <a:spcAft>
                <a:spcPct val="0"/>
              </a:spcAft>
              <a:buClr>
                <a:schemeClr val="hlink"/>
              </a:buClr>
              <a:buSzPct val="75000"/>
              <a:buFont typeface="Wingdings" pitchFamily="2" charset="2"/>
              <a:buChar char="¡"/>
              <a:defRPr sz="2000">
                <a:solidFill>
                  <a:schemeClr val="tx1"/>
                </a:solidFill>
                <a:latin typeface="+mn-lt"/>
              </a:defRPr>
            </a:lvl4pPr>
            <a:lvl5pPr marL="2239963" indent="-274638" algn="l" rtl="0" eaLnBrk="0" fontAlgn="base" hangingPunct="0">
              <a:spcBef>
                <a:spcPts val="600"/>
              </a:spcBef>
              <a:spcAft>
                <a:spcPct val="0"/>
              </a:spcAft>
              <a:buClr>
                <a:schemeClr val="accent1"/>
              </a:buClr>
              <a:buSzPct val="70000"/>
              <a:buFont typeface="Wingdings" pitchFamily="2" charset="2"/>
              <a:buChar char="n"/>
              <a:defRPr sz="2000">
                <a:solidFill>
                  <a:schemeClr val="tx1"/>
                </a:solidFill>
                <a:latin typeface="+mn-lt"/>
              </a:defRPr>
            </a:lvl5pPr>
            <a:lvl6pPr marL="2697163" indent="-274638"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3154363" indent="-274638"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611563" indent="-274638"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4068763" indent="-274638"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a:lstStyle>
          <a:p>
            <a:pPr eaLnBrk="1" hangingPunct="1">
              <a:buFont typeface="Wingdings" pitchFamily="2" charset="2"/>
              <a:buBlip>
                <a:blip r:embed="rId4"/>
              </a:buBlip>
            </a:pPr>
            <a:r>
              <a:rPr lang="en-GB" altLang="de-DE" kern="0" dirty="0" smtClean="0"/>
              <a:t>„It's not often in standardization that you can actually simplify something." Sir Tim Berners-Lee [1]</a:t>
            </a:r>
          </a:p>
          <a:p>
            <a:pPr eaLnBrk="1" hangingPunct="1"/>
            <a:endParaRPr lang="en-GB" altLang="de-DE" kern="0" dirty="0" smtClean="0"/>
          </a:p>
        </p:txBody>
      </p:sp>
      <p:pic>
        <p:nvPicPr>
          <p:cNvPr id="8" name="Picture 5" descr="001009hntb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08304" y="332656"/>
            <a:ext cx="1306378" cy="2232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eck 1"/>
          <p:cNvSpPr/>
          <p:nvPr/>
        </p:nvSpPr>
        <p:spPr>
          <a:xfrm>
            <a:off x="611560" y="6299923"/>
            <a:ext cx="4572000" cy="276999"/>
          </a:xfrm>
          <a:prstGeom prst="rect">
            <a:avLst/>
          </a:prstGeom>
        </p:spPr>
        <p:txBody>
          <a:bodyPr>
            <a:spAutoFit/>
          </a:bodyPr>
          <a:lstStyle/>
          <a:p>
            <a:r>
              <a:rPr lang="de-DE" sz="1200" dirty="0" smtClean="0">
                <a:latin typeface="Calibri" panose="020F0502020204030204" pitchFamily="34" charset="0"/>
              </a:rPr>
              <a:t>[1] http</a:t>
            </a:r>
            <a:r>
              <a:rPr lang="de-DE" sz="1200" dirty="0">
                <a:latin typeface="Calibri" panose="020F0502020204030204" pitchFamily="34" charset="0"/>
              </a:rPr>
              <a:t>://xml.coverpages.org/xmlPapers2000Q4.html</a:t>
            </a:r>
          </a:p>
        </p:txBody>
      </p:sp>
    </p:spTree>
    <p:extLst>
      <p:ext uri="{BB962C8B-B14F-4D97-AF65-F5344CB8AC3E}">
        <p14:creationId xmlns:p14="http://schemas.microsoft.com/office/powerpoint/2010/main" val="2182393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err="1" smtClean="0"/>
              <a:t>Architecture</a:t>
            </a:r>
            <a:r>
              <a:rPr lang="de-DE" altLang="de-DE" dirty="0" smtClean="0"/>
              <a:t>: The </a:t>
            </a:r>
            <a:r>
              <a:rPr lang="de-DE" altLang="de-DE" dirty="0" err="1" smtClean="0"/>
              <a:t>protocols</a:t>
            </a:r>
            <a:endParaRPr lang="de-DE" altLang="de-DE" dirty="0" smtClean="0"/>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sp>
        <p:nvSpPr>
          <p:cNvPr id="11325" name="Rectangle 89"/>
          <p:cNvSpPr>
            <a:spLocks noChangeArrowheads="1"/>
          </p:cNvSpPr>
          <p:nvPr/>
        </p:nvSpPr>
        <p:spPr bwMode="auto">
          <a:xfrm>
            <a:off x="15875" y="1498600"/>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84" name="Rechteck 83"/>
          <p:cNvSpPr/>
          <p:nvPr/>
        </p:nvSpPr>
        <p:spPr>
          <a:xfrm>
            <a:off x="7236296" y="1772816"/>
            <a:ext cx="1461490" cy="369332"/>
          </a:xfrm>
          <a:prstGeom prst="rect">
            <a:avLst/>
          </a:prstGeom>
        </p:spPr>
        <p:txBody>
          <a:bodyPr wrap="none">
            <a:spAutoFit/>
          </a:bodyPr>
          <a:lstStyle/>
          <a:p>
            <a:r>
              <a:rPr lang="de-DE" b="1" dirty="0" err="1" smtClean="0">
                <a:solidFill>
                  <a:schemeClr val="accent1">
                    <a:lumMod val="50000"/>
                  </a:schemeClr>
                </a:solidFill>
                <a:latin typeface="Calibri" pitchFamily="34" charset="0"/>
              </a:rPr>
              <a:t>Identification</a:t>
            </a:r>
            <a:endParaRPr lang="de-DE" b="1" dirty="0"/>
          </a:p>
        </p:txBody>
      </p:sp>
      <p:sp>
        <p:nvSpPr>
          <p:cNvPr id="87" name="Rechteck 86"/>
          <p:cNvSpPr/>
          <p:nvPr/>
        </p:nvSpPr>
        <p:spPr>
          <a:xfrm>
            <a:off x="3536669" y="4972784"/>
            <a:ext cx="1050737" cy="369332"/>
          </a:xfrm>
          <a:prstGeom prst="rect">
            <a:avLst/>
          </a:prstGeom>
        </p:spPr>
        <p:txBody>
          <a:bodyPr wrap="none">
            <a:spAutoFit/>
          </a:bodyPr>
          <a:lstStyle/>
          <a:p>
            <a:r>
              <a:rPr lang="de-DE" b="1" dirty="0" smtClean="0">
                <a:solidFill>
                  <a:schemeClr val="accent1">
                    <a:lumMod val="50000"/>
                  </a:schemeClr>
                </a:solidFill>
                <a:latin typeface="Calibri" pitchFamily="34" charset="0"/>
              </a:rPr>
              <a:t>Encoding</a:t>
            </a:r>
            <a:endParaRPr lang="de-DE" b="1" dirty="0"/>
          </a:p>
        </p:txBody>
      </p:sp>
      <p:sp>
        <p:nvSpPr>
          <p:cNvPr id="89" name="Rechteck 88"/>
          <p:cNvSpPr/>
          <p:nvPr/>
        </p:nvSpPr>
        <p:spPr>
          <a:xfrm>
            <a:off x="1142042" y="2172926"/>
            <a:ext cx="2194896" cy="646331"/>
          </a:xfrm>
          <a:prstGeom prst="rect">
            <a:avLst/>
          </a:prstGeom>
        </p:spPr>
        <p:txBody>
          <a:bodyPr wrap="none">
            <a:spAutoFit/>
          </a:bodyPr>
          <a:lstStyle/>
          <a:p>
            <a:pPr algn="ctr"/>
            <a:r>
              <a:rPr lang="de-DE" b="1" dirty="0" smtClean="0">
                <a:solidFill>
                  <a:schemeClr val="accent1">
                    <a:lumMod val="50000"/>
                  </a:schemeClr>
                </a:solidFill>
                <a:latin typeface="Calibri" pitchFamily="34" charset="0"/>
              </a:rPr>
              <a:t>Transfer </a:t>
            </a:r>
            <a:r>
              <a:rPr lang="de-DE" b="1" dirty="0" err="1" smtClean="0">
                <a:solidFill>
                  <a:schemeClr val="accent1">
                    <a:lumMod val="50000"/>
                  </a:schemeClr>
                </a:solidFill>
                <a:latin typeface="Calibri" pitchFamily="34" charset="0"/>
              </a:rPr>
              <a:t>of</a:t>
            </a:r>
            <a:r>
              <a:rPr lang="de-DE" b="1" dirty="0" smtClean="0">
                <a:solidFill>
                  <a:schemeClr val="accent1">
                    <a:lumMod val="50000"/>
                  </a:schemeClr>
                </a:solidFill>
                <a:latin typeface="Calibri" pitchFamily="34" charset="0"/>
              </a:rPr>
              <a:t/>
            </a:r>
            <a:br>
              <a:rPr lang="de-DE" b="1" dirty="0" smtClean="0">
                <a:solidFill>
                  <a:schemeClr val="accent1">
                    <a:lumMod val="50000"/>
                  </a:schemeClr>
                </a:solidFill>
                <a:latin typeface="Calibri" pitchFamily="34" charset="0"/>
              </a:rPr>
            </a:br>
            <a:r>
              <a:rPr lang="de-DE" b="1" dirty="0" err="1" smtClean="0">
                <a:solidFill>
                  <a:schemeClr val="accent1">
                    <a:lumMod val="50000"/>
                  </a:schemeClr>
                </a:solidFill>
                <a:latin typeface="Calibri" pitchFamily="34" charset="0"/>
              </a:rPr>
              <a:t>Encoded</a:t>
            </a:r>
            <a:r>
              <a:rPr lang="de-DE" b="1" dirty="0" smtClean="0">
                <a:solidFill>
                  <a:schemeClr val="accent1">
                    <a:lumMod val="50000"/>
                  </a:schemeClr>
                </a:solidFill>
                <a:latin typeface="Calibri" pitchFamily="34" charset="0"/>
              </a:rPr>
              <a:t> Information</a:t>
            </a:r>
            <a:endParaRPr lang="de-DE" b="1" dirty="0"/>
          </a:p>
        </p:txBody>
      </p:sp>
      <p:sp>
        <p:nvSpPr>
          <p:cNvPr id="90" name="Rechteck 89"/>
          <p:cNvSpPr/>
          <p:nvPr/>
        </p:nvSpPr>
        <p:spPr>
          <a:xfrm>
            <a:off x="6917465" y="5999163"/>
            <a:ext cx="1775166" cy="646331"/>
          </a:xfrm>
          <a:prstGeom prst="rect">
            <a:avLst/>
          </a:prstGeom>
        </p:spPr>
        <p:txBody>
          <a:bodyPr wrap="none">
            <a:spAutoFit/>
          </a:bodyPr>
          <a:lstStyle/>
          <a:p>
            <a:r>
              <a:rPr lang="de-DE" b="1" dirty="0" smtClean="0">
                <a:solidFill>
                  <a:schemeClr val="accent1">
                    <a:lumMod val="50000"/>
                  </a:schemeClr>
                </a:solidFill>
                <a:latin typeface="Calibri" pitchFamily="34" charset="0"/>
              </a:rPr>
              <a:t>Data update </a:t>
            </a:r>
            <a:r>
              <a:rPr lang="de-DE" b="1" dirty="0" err="1" smtClean="0">
                <a:solidFill>
                  <a:schemeClr val="accent1">
                    <a:lumMod val="50000"/>
                  </a:schemeClr>
                </a:solidFill>
                <a:latin typeface="Calibri" pitchFamily="34" charset="0"/>
              </a:rPr>
              <a:t>and</a:t>
            </a:r>
            <a:r>
              <a:rPr lang="de-DE" b="1" dirty="0" smtClean="0">
                <a:solidFill>
                  <a:schemeClr val="accent1">
                    <a:lumMod val="50000"/>
                  </a:schemeClr>
                </a:solidFill>
                <a:latin typeface="Calibri" pitchFamily="34" charset="0"/>
              </a:rPr>
              <a:t/>
            </a:r>
            <a:br>
              <a:rPr lang="de-DE" b="1" dirty="0" smtClean="0">
                <a:solidFill>
                  <a:schemeClr val="accent1">
                    <a:lumMod val="50000"/>
                  </a:schemeClr>
                </a:solidFill>
                <a:latin typeface="Calibri" pitchFamily="34" charset="0"/>
              </a:rPr>
            </a:br>
            <a:r>
              <a:rPr lang="de-DE" b="1" dirty="0" err="1">
                <a:solidFill>
                  <a:schemeClr val="accent1">
                    <a:lumMod val="50000"/>
                  </a:schemeClr>
                </a:solidFill>
                <a:latin typeface="Calibri" pitchFamily="34" charset="0"/>
              </a:rPr>
              <a:t>r</a:t>
            </a:r>
            <a:r>
              <a:rPr lang="de-DE" b="1" dirty="0" err="1" smtClean="0">
                <a:solidFill>
                  <a:schemeClr val="accent1">
                    <a:lumMod val="50000"/>
                  </a:schemeClr>
                </a:solidFill>
                <a:latin typeface="Calibri" pitchFamily="34" charset="0"/>
              </a:rPr>
              <a:t>etrieval</a:t>
            </a:r>
            <a:endParaRPr lang="de-DE" b="1" dirty="0"/>
          </a:p>
        </p:txBody>
      </p:sp>
      <p:sp>
        <p:nvSpPr>
          <p:cNvPr id="91" name="Oval 84"/>
          <p:cNvSpPr>
            <a:spLocks noChangeArrowheads="1"/>
          </p:cNvSpPr>
          <p:nvPr/>
        </p:nvSpPr>
        <p:spPr bwMode="auto">
          <a:xfrm>
            <a:off x="6329363"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92"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95"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dirty="0">
                <a:latin typeface="Arial" pitchFamily="34" charset="0"/>
              </a:rPr>
              <a:t>SQL</a:t>
            </a:r>
            <a:br>
              <a:rPr lang="de-DE" altLang="de-DE" b="1" dirty="0">
                <a:latin typeface="Arial" pitchFamily="34" charset="0"/>
              </a:rPr>
            </a:br>
            <a:r>
              <a:rPr lang="de-DE" altLang="de-DE" sz="1100" dirty="0">
                <a:latin typeface="Arial" pitchFamily="34" charset="0"/>
              </a:rPr>
              <a:t>ISO/IEC 9075</a:t>
            </a:r>
            <a:endParaRPr lang="de-DE" altLang="de-DE" dirty="0">
              <a:latin typeface="Arial" pitchFamily="34" charset="0"/>
            </a:endParaRPr>
          </a:p>
        </p:txBody>
      </p:sp>
      <p:sp>
        <p:nvSpPr>
          <p:cNvPr id="97" name="Oval 87"/>
          <p:cNvSpPr>
            <a:spLocks noChangeArrowheads="1"/>
          </p:cNvSpPr>
          <p:nvPr/>
        </p:nvSpPr>
        <p:spPr bwMode="auto">
          <a:xfrm>
            <a:off x="3348039" y="4091781"/>
            <a:ext cx="1511994" cy="704058"/>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dirty="0">
                <a:latin typeface="Arial" pitchFamily="34" charset="0"/>
              </a:rPr>
              <a:t>XML</a:t>
            </a:r>
            <a:br>
              <a:rPr lang="de-DE" altLang="de-DE" sz="1800" b="1" dirty="0">
                <a:latin typeface="Arial" pitchFamily="34" charset="0"/>
              </a:rPr>
            </a:br>
            <a:r>
              <a:rPr lang="de-DE" altLang="de-DE" sz="1200" dirty="0">
                <a:latin typeface="Arial" pitchFamily="34" charset="0"/>
              </a:rPr>
              <a:t>w3.org/XML/</a:t>
            </a:r>
          </a:p>
        </p:txBody>
      </p:sp>
      <p:sp>
        <p:nvSpPr>
          <p:cNvPr id="9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sp>
        <p:nvSpPr>
          <p:cNvPr id="99"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dirty="0">
                <a:latin typeface="Arial" pitchFamily="34" charset="0"/>
              </a:rPr>
              <a:t>HTTP</a:t>
            </a:r>
            <a:br>
              <a:rPr lang="de-DE" altLang="de-DE" sz="1800" b="1" dirty="0">
                <a:latin typeface="Arial" pitchFamily="34" charset="0"/>
              </a:rPr>
            </a:br>
            <a:r>
              <a:rPr lang="de-DE" altLang="de-DE" sz="1200" dirty="0">
                <a:latin typeface="Arial" pitchFamily="34" charset="0"/>
              </a:rPr>
              <a:t>RFC 2616</a:t>
            </a:r>
            <a:endParaRPr lang="de-DE" altLang="de-DE" sz="1800" dirty="0">
              <a:latin typeface="Arial" pitchFamily="34" charset="0"/>
            </a:endParaRPr>
          </a:p>
        </p:txBody>
      </p:sp>
    </p:spTree>
    <p:extLst>
      <p:ext uri="{BB962C8B-B14F-4D97-AF65-F5344CB8AC3E}">
        <p14:creationId xmlns:p14="http://schemas.microsoft.com/office/powerpoint/2010/main" val="2600086506"/>
      </p:ext>
    </p:extLst>
  </p:cSld>
  <p:clrMapOvr>
    <a:masterClrMapping/>
  </p:clrMapOvr>
  <mc:AlternateContent xmlns:mc="http://schemas.openxmlformats.org/markup-compatibility/2006" xmlns:p14="http://schemas.microsoft.com/office/powerpoint/2010/main">
    <mc:Choice Requires="p14">
      <p:transition spd="slow" p14:dur="2000" advTm="134054"/>
    </mc:Choice>
    <mc:Fallback xmlns="">
      <p:transition spd="slow" advTm="13405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err="1" smtClean="0"/>
              <a:t>Architecture</a:t>
            </a:r>
            <a:r>
              <a:rPr lang="de-DE" altLang="de-DE" dirty="0" smtClean="0"/>
              <a:t>: </a:t>
            </a:r>
            <a:r>
              <a:rPr lang="de-DE" altLang="de-DE" dirty="0" err="1" smtClean="0"/>
              <a:t>Representational</a:t>
            </a:r>
            <a:r>
              <a:rPr lang="de-DE" altLang="de-DE" dirty="0" smtClean="0"/>
              <a:t> State Transfer</a:t>
            </a:r>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grpSp>
        <p:nvGrpSpPr>
          <p:cNvPr id="11323" name="Gruppieren 2"/>
          <p:cNvGrpSpPr>
            <a:grpSpLocks/>
          </p:cNvGrpSpPr>
          <p:nvPr/>
        </p:nvGrpSpPr>
        <p:grpSpPr bwMode="auto">
          <a:xfrm>
            <a:off x="0" y="1412875"/>
            <a:ext cx="9144000" cy="5445125"/>
            <a:chOff x="0" y="1412875"/>
            <a:chExt cx="9144000" cy="5445125"/>
          </a:xfrm>
        </p:grpSpPr>
        <p:sp>
          <p:nvSpPr>
            <p:cNvPr id="11325" name="Rectangle 89"/>
            <p:cNvSpPr>
              <a:spLocks noChangeArrowheads="1"/>
            </p:cNvSpPr>
            <p:nvPr/>
          </p:nvSpPr>
          <p:spPr bwMode="auto">
            <a:xfrm>
              <a:off x="0" y="1412875"/>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1326"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dirty="0">
                  <a:latin typeface="Arial" pitchFamily="34" charset="0"/>
                </a:rPr>
                <a:t>HTTP</a:t>
              </a:r>
              <a:br>
                <a:rPr lang="de-DE" altLang="de-DE" sz="1800" b="1" dirty="0">
                  <a:latin typeface="Arial" pitchFamily="34" charset="0"/>
                </a:rPr>
              </a:br>
              <a:r>
                <a:rPr lang="de-DE" altLang="de-DE" sz="1200" dirty="0">
                  <a:latin typeface="Arial" pitchFamily="34" charset="0"/>
                </a:rPr>
                <a:t>RFC 2616</a:t>
              </a:r>
              <a:endParaRPr lang="de-DE" altLang="de-DE" sz="1800" dirty="0">
                <a:latin typeface="Arial" pitchFamily="34" charset="0"/>
              </a:endParaRPr>
            </a:p>
          </p:txBody>
        </p:sp>
        <p:sp>
          <p:nvSpPr>
            <p:cNvPr id="85"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11328"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dirty="0">
                  <a:latin typeface="Arial" pitchFamily="34" charset="0"/>
                </a:rPr>
                <a:t>SQL</a:t>
              </a:r>
              <a:br>
                <a:rPr lang="de-DE" altLang="de-DE" b="1" dirty="0">
                  <a:latin typeface="Arial" pitchFamily="34" charset="0"/>
                </a:rPr>
              </a:br>
              <a:r>
                <a:rPr lang="de-DE" altLang="de-DE" sz="1100" dirty="0">
                  <a:latin typeface="Arial" pitchFamily="34" charset="0"/>
                </a:rPr>
                <a:t>ISO/IEC 9075</a:t>
              </a:r>
              <a:endParaRPr lang="de-DE" altLang="de-DE" dirty="0">
                <a:latin typeface="Arial" pitchFamily="34" charset="0"/>
              </a:endParaRPr>
            </a:p>
          </p:txBody>
        </p:sp>
        <p:sp>
          <p:nvSpPr>
            <p:cNvPr id="11329" name="Oval 87"/>
            <p:cNvSpPr>
              <a:spLocks noChangeArrowheads="1"/>
            </p:cNvSpPr>
            <p:nvPr/>
          </p:nvSpPr>
          <p:spPr bwMode="auto">
            <a:xfrm>
              <a:off x="3348039" y="4091781"/>
              <a:ext cx="1511994" cy="704058"/>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dirty="0">
                  <a:latin typeface="Arial" pitchFamily="34" charset="0"/>
                </a:rPr>
                <a:t>XML</a:t>
              </a:r>
              <a:br>
                <a:rPr lang="de-DE" altLang="de-DE" sz="1800" b="1" dirty="0">
                  <a:latin typeface="Arial" pitchFamily="34" charset="0"/>
                </a:rPr>
              </a:br>
              <a:r>
                <a:rPr lang="de-DE" altLang="de-DE" sz="1200" dirty="0">
                  <a:latin typeface="Arial" pitchFamily="34" charset="0"/>
                </a:rPr>
                <a:t>w3.org/XML/</a:t>
              </a:r>
            </a:p>
          </p:txBody>
        </p:sp>
        <p:sp>
          <p:nvSpPr>
            <p:cNvPr id="8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grpSp>
      <p:sp>
        <p:nvSpPr>
          <p:cNvPr id="11324" name="Oval 84"/>
          <p:cNvSpPr>
            <a:spLocks noChangeArrowheads="1"/>
          </p:cNvSpPr>
          <p:nvPr/>
        </p:nvSpPr>
        <p:spPr bwMode="auto">
          <a:xfrm>
            <a:off x="6329363"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81" name="Rectangle 92"/>
          <p:cNvSpPr>
            <a:spLocks noChangeArrowheads="1"/>
          </p:cNvSpPr>
          <p:nvPr/>
        </p:nvSpPr>
        <p:spPr bwMode="auto">
          <a:xfrm>
            <a:off x="2464594" y="1124743"/>
            <a:ext cx="1728787" cy="1008063"/>
          </a:xfrm>
          <a:prstGeom prst="rect">
            <a:avLst/>
          </a:prstGeom>
          <a:solidFill>
            <a:srgbClr val="C0C0C0"/>
          </a:solidFill>
          <a:ln>
            <a:noFill/>
          </a:ln>
          <a:effectLst>
            <a:prstShdw prst="shdw17" dist="17961" dir="2700000">
              <a:srgbClr val="737373"/>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lgn="ctr" eaLnBrk="1" hangingPunct="1">
              <a:spcBef>
                <a:spcPct val="0"/>
              </a:spcBef>
              <a:buFontTx/>
              <a:buNone/>
            </a:pPr>
            <a:r>
              <a:rPr lang="de-DE" altLang="de-DE" b="1" dirty="0" smtClean="0">
                <a:solidFill>
                  <a:schemeClr val="tx1"/>
                </a:solidFill>
              </a:rPr>
              <a:t>REST</a:t>
            </a:r>
            <a:r>
              <a:rPr lang="de-DE" altLang="de-DE" dirty="0" smtClean="0">
                <a:solidFill>
                  <a:schemeClr val="tx1"/>
                </a:solidFill>
              </a:rPr>
              <a:t>-</a:t>
            </a:r>
            <a:r>
              <a:rPr lang="de-DE" altLang="de-DE" dirty="0" err="1" smtClean="0">
                <a:solidFill>
                  <a:schemeClr val="tx1"/>
                </a:solidFill>
              </a:rPr>
              <a:t>based</a:t>
            </a:r>
            <a:r>
              <a:rPr lang="de-DE" altLang="de-DE" dirty="0">
                <a:solidFill>
                  <a:schemeClr val="tx1"/>
                </a:solidFill>
              </a:rPr>
              <a:t/>
            </a:r>
            <a:br>
              <a:rPr lang="de-DE" altLang="de-DE" dirty="0">
                <a:solidFill>
                  <a:schemeClr val="tx1"/>
                </a:solidFill>
              </a:rPr>
            </a:br>
            <a:r>
              <a:rPr lang="de-DE" altLang="de-DE" dirty="0" err="1" smtClean="0">
                <a:solidFill>
                  <a:schemeClr val="tx1"/>
                </a:solidFill>
              </a:rPr>
              <a:t>Architecture</a:t>
            </a:r>
            <a:endParaRPr lang="de-DE" altLang="de-DE" dirty="0">
              <a:solidFill>
                <a:schemeClr val="tx1"/>
              </a:solidFill>
            </a:endParaRPr>
          </a:p>
        </p:txBody>
      </p:sp>
      <p:cxnSp>
        <p:nvCxnSpPr>
          <p:cNvPr id="82" name="AutoShape 93"/>
          <p:cNvCxnSpPr>
            <a:cxnSpLocks noChangeShapeType="1"/>
          </p:cNvCxnSpPr>
          <p:nvPr/>
        </p:nvCxnSpPr>
        <p:spPr bwMode="auto">
          <a:xfrm flipH="1">
            <a:off x="2637594" y="2276872"/>
            <a:ext cx="667582" cy="723503"/>
          </a:xfrm>
          <a:prstGeom prst="straightConnector1">
            <a:avLst/>
          </a:prstGeom>
          <a:noFill/>
          <a:ln w="9525">
            <a:solidFill>
              <a:schemeClr val="bg2"/>
            </a:solidFill>
            <a:round/>
            <a:headEnd/>
            <a:tailEnd type="triangle" w="med" len="med"/>
          </a:ln>
          <a:effectLst/>
        </p:spPr>
      </p:cxnSp>
      <p:cxnSp>
        <p:nvCxnSpPr>
          <p:cNvPr id="83" name="AutoShape 94"/>
          <p:cNvCxnSpPr>
            <a:cxnSpLocks noChangeShapeType="1"/>
          </p:cNvCxnSpPr>
          <p:nvPr/>
        </p:nvCxnSpPr>
        <p:spPr bwMode="auto">
          <a:xfrm>
            <a:off x="3933825" y="2276872"/>
            <a:ext cx="2294359" cy="287734"/>
          </a:xfrm>
          <a:prstGeom prst="straightConnector1">
            <a:avLst/>
          </a:prstGeom>
          <a:noFill/>
          <a:ln w="9525">
            <a:solidFill>
              <a:schemeClr val="bg2"/>
            </a:solidFill>
            <a:round/>
            <a:headEnd/>
            <a:tailEnd type="triangle" w="med" len="med"/>
          </a:ln>
          <a:effectLst/>
        </p:spPr>
      </p:cxnSp>
    </p:spTree>
  </p:cSld>
  <p:clrMapOvr>
    <a:masterClrMapping/>
  </p:clrMapOvr>
  <mc:AlternateContent xmlns:mc="http://schemas.openxmlformats.org/markup-compatibility/2006" xmlns:p14="http://schemas.microsoft.com/office/powerpoint/2010/main">
    <mc:Choice Requires="p14">
      <p:transition spd="slow" p14:dur="2000" advTm="31526"/>
    </mc:Choice>
    <mc:Fallback xmlns="">
      <p:transition spd="slow" advTm="31526"/>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err="1" smtClean="0"/>
              <a:t>Architecture</a:t>
            </a:r>
            <a:r>
              <a:rPr lang="de-DE" altLang="de-DE" dirty="0" smtClean="0"/>
              <a:t>: </a:t>
            </a:r>
            <a:r>
              <a:rPr lang="de-DE" altLang="de-DE" dirty="0" err="1" smtClean="0"/>
              <a:t>Asynchronous</a:t>
            </a:r>
            <a:r>
              <a:rPr lang="de-DE" altLang="de-DE" dirty="0" smtClean="0"/>
              <a:t> JavaScript </a:t>
            </a:r>
            <a:r>
              <a:rPr lang="de-DE" altLang="de-DE" dirty="0" err="1" smtClean="0"/>
              <a:t>and</a:t>
            </a:r>
            <a:r>
              <a:rPr lang="de-DE" altLang="de-DE" dirty="0" smtClean="0"/>
              <a:t> XML</a:t>
            </a:r>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grpSp>
        <p:nvGrpSpPr>
          <p:cNvPr id="11323" name="Gruppieren 2"/>
          <p:cNvGrpSpPr>
            <a:grpSpLocks/>
          </p:cNvGrpSpPr>
          <p:nvPr/>
        </p:nvGrpSpPr>
        <p:grpSpPr bwMode="auto">
          <a:xfrm>
            <a:off x="0" y="1412875"/>
            <a:ext cx="9144000" cy="5445125"/>
            <a:chOff x="0" y="1412875"/>
            <a:chExt cx="9144000" cy="5445125"/>
          </a:xfrm>
        </p:grpSpPr>
        <p:sp>
          <p:nvSpPr>
            <p:cNvPr id="11325" name="Rectangle 89"/>
            <p:cNvSpPr>
              <a:spLocks noChangeArrowheads="1"/>
            </p:cNvSpPr>
            <p:nvPr/>
          </p:nvSpPr>
          <p:spPr bwMode="auto">
            <a:xfrm>
              <a:off x="0" y="1412875"/>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1326"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HTTP</a:t>
              </a:r>
              <a:br>
                <a:rPr lang="de-DE" altLang="de-DE" sz="1800" b="1">
                  <a:latin typeface="Arial" pitchFamily="34" charset="0"/>
                </a:rPr>
              </a:br>
              <a:r>
                <a:rPr lang="de-DE" altLang="de-DE" sz="1200">
                  <a:latin typeface="Arial" pitchFamily="34" charset="0"/>
                </a:rPr>
                <a:t>RFC 2616</a:t>
              </a:r>
              <a:endParaRPr lang="de-DE" altLang="de-DE" sz="1800">
                <a:latin typeface="Arial" pitchFamily="34" charset="0"/>
              </a:endParaRPr>
            </a:p>
          </p:txBody>
        </p:sp>
        <p:sp>
          <p:nvSpPr>
            <p:cNvPr id="85"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11328"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latin typeface="Arial" pitchFamily="34" charset="0"/>
                </a:rPr>
                <a:t>SQL</a:t>
              </a:r>
              <a:br>
                <a:rPr lang="de-DE" altLang="de-DE" b="1">
                  <a:latin typeface="Arial" pitchFamily="34" charset="0"/>
                </a:rPr>
              </a:br>
              <a:r>
                <a:rPr lang="de-DE" altLang="de-DE" sz="1100">
                  <a:latin typeface="Arial" pitchFamily="34" charset="0"/>
                </a:rPr>
                <a:t>ISO/IEC 9075</a:t>
              </a:r>
              <a:endParaRPr lang="de-DE" altLang="de-DE">
                <a:latin typeface="Arial" pitchFamily="34" charset="0"/>
              </a:endParaRPr>
            </a:p>
          </p:txBody>
        </p:sp>
        <p:sp>
          <p:nvSpPr>
            <p:cNvPr id="11329" name="Oval 87"/>
            <p:cNvSpPr>
              <a:spLocks noChangeArrowheads="1"/>
            </p:cNvSpPr>
            <p:nvPr/>
          </p:nvSpPr>
          <p:spPr bwMode="auto">
            <a:xfrm>
              <a:off x="3348039" y="4091781"/>
              <a:ext cx="1511994" cy="704058"/>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XML</a:t>
              </a:r>
              <a:br>
                <a:rPr lang="de-DE" altLang="de-DE" sz="1800" b="1">
                  <a:latin typeface="Arial" pitchFamily="34" charset="0"/>
                </a:rPr>
              </a:br>
              <a:r>
                <a:rPr lang="de-DE" altLang="de-DE" sz="1200">
                  <a:latin typeface="Arial" pitchFamily="34" charset="0"/>
                </a:rPr>
                <a:t>w3.org/XML/</a:t>
              </a:r>
            </a:p>
          </p:txBody>
        </p:sp>
        <p:sp>
          <p:nvSpPr>
            <p:cNvPr id="8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grpSp>
      <p:sp>
        <p:nvSpPr>
          <p:cNvPr id="11324" name="Oval 84"/>
          <p:cNvSpPr>
            <a:spLocks noChangeArrowheads="1"/>
          </p:cNvSpPr>
          <p:nvPr/>
        </p:nvSpPr>
        <p:spPr bwMode="auto">
          <a:xfrm>
            <a:off x="6329363"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81" name="AutoShape 96"/>
          <p:cNvSpPr>
            <a:spLocks noChangeArrowheads="1"/>
          </p:cNvSpPr>
          <p:nvPr/>
        </p:nvSpPr>
        <p:spPr bwMode="auto">
          <a:xfrm rot="824834">
            <a:off x="1443514" y="3907154"/>
            <a:ext cx="4259941" cy="700867"/>
          </a:xfrm>
          <a:prstGeom prst="leftRightArrow">
            <a:avLst>
              <a:gd name="adj1" fmla="val 50000"/>
              <a:gd name="adj2" fmla="val 93750"/>
            </a:avLst>
          </a:prstGeom>
          <a:solidFill>
            <a:srgbClr val="C0C0C0"/>
          </a:solidFill>
          <a:ln w="9525">
            <a:solidFill>
              <a:srgbClr val="DDDDDD"/>
            </a:solidFill>
            <a:miter lim="800000"/>
            <a:headEnd/>
            <a:tailEnd/>
          </a:ln>
          <a:effectLst>
            <a:prstShdw prst="shdw17" dist="17961" dir="2700000">
              <a:srgbClr val="858585"/>
            </a:prstShdw>
          </a:effectLst>
        </p:spPr>
        <p:txBody>
          <a:bodyPr wrap="none" anchor="ct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lgn="ctr" eaLnBrk="1" hangingPunct="1">
              <a:spcBef>
                <a:spcPct val="0"/>
              </a:spcBef>
              <a:buFontTx/>
              <a:buNone/>
            </a:pPr>
            <a:r>
              <a:rPr lang="de-DE" altLang="de-DE" sz="2400" dirty="0">
                <a:solidFill>
                  <a:srgbClr val="FF0000"/>
                </a:solidFill>
              </a:rPr>
              <a:t>AJAX</a:t>
            </a:r>
          </a:p>
        </p:txBody>
      </p:sp>
      <p:sp>
        <p:nvSpPr>
          <p:cNvPr id="82" name="Rechteck 81"/>
          <p:cNvSpPr/>
          <p:nvPr/>
        </p:nvSpPr>
        <p:spPr>
          <a:xfrm>
            <a:off x="2315812" y="5014917"/>
            <a:ext cx="2122697" cy="923330"/>
          </a:xfrm>
          <a:prstGeom prst="rect">
            <a:avLst/>
          </a:prstGeom>
        </p:spPr>
        <p:txBody>
          <a:bodyPr wrap="none">
            <a:spAutoFit/>
          </a:bodyPr>
          <a:lstStyle/>
          <a:p>
            <a:r>
              <a:rPr lang="de-DE" b="1" dirty="0" err="1" smtClean="0">
                <a:solidFill>
                  <a:schemeClr val="accent1">
                    <a:lumMod val="50000"/>
                  </a:schemeClr>
                </a:solidFill>
                <a:latin typeface="Calibri" pitchFamily="34" charset="0"/>
              </a:rPr>
              <a:t>Continous</a:t>
            </a:r>
            <a:r>
              <a:rPr lang="de-DE" b="1" dirty="0" smtClean="0">
                <a:solidFill>
                  <a:schemeClr val="accent1">
                    <a:lumMod val="50000"/>
                  </a:schemeClr>
                </a:solidFill>
                <a:latin typeface="Calibri" pitchFamily="34" charset="0"/>
              </a:rPr>
              <a:t>, </a:t>
            </a:r>
            <a:r>
              <a:rPr lang="de-DE" b="1" dirty="0" err="1" smtClean="0">
                <a:solidFill>
                  <a:schemeClr val="accent1">
                    <a:lumMod val="50000"/>
                  </a:schemeClr>
                </a:solidFill>
                <a:latin typeface="Calibri" pitchFamily="34" charset="0"/>
              </a:rPr>
              <a:t>repeated</a:t>
            </a:r>
            <a:r>
              <a:rPr lang="de-DE" b="1" dirty="0" smtClean="0">
                <a:solidFill>
                  <a:schemeClr val="accent1">
                    <a:lumMod val="50000"/>
                  </a:schemeClr>
                </a:solidFill>
                <a:latin typeface="Calibri" pitchFamily="34" charset="0"/>
              </a:rPr>
              <a:t/>
            </a:r>
            <a:br>
              <a:rPr lang="de-DE" b="1" dirty="0" smtClean="0">
                <a:solidFill>
                  <a:schemeClr val="accent1">
                    <a:lumMod val="50000"/>
                  </a:schemeClr>
                </a:solidFill>
                <a:latin typeface="Calibri" pitchFamily="34" charset="0"/>
              </a:rPr>
            </a:br>
            <a:r>
              <a:rPr lang="de-DE" b="1" dirty="0" err="1" smtClean="0">
                <a:solidFill>
                  <a:schemeClr val="accent1">
                    <a:lumMod val="50000"/>
                  </a:schemeClr>
                </a:solidFill>
                <a:latin typeface="Calibri" pitchFamily="34" charset="0"/>
              </a:rPr>
              <a:t>communication</a:t>
            </a:r>
            <a:r>
              <a:rPr lang="de-DE" b="1" dirty="0">
                <a:solidFill>
                  <a:schemeClr val="accent1">
                    <a:lumMod val="50000"/>
                  </a:schemeClr>
                </a:solidFill>
                <a:latin typeface="Calibri" pitchFamily="34" charset="0"/>
              </a:rPr>
              <a:t/>
            </a:r>
            <a:br>
              <a:rPr lang="de-DE" b="1" dirty="0">
                <a:solidFill>
                  <a:schemeClr val="accent1">
                    <a:lumMod val="50000"/>
                  </a:schemeClr>
                </a:solidFill>
                <a:latin typeface="Calibri" pitchFamily="34" charset="0"/>
              </a:rPr>
            </a:br>
            <a:r>
              <a:rPr lang="de-DE" b="1" dirty="0" err="1" smtClean="0">
                <a:solidFill>
                  <a:schemeClr val="accent1">
                    <a:lumMod val="50000"/>
                  </a:schemeClr>
                </a:solidFill>
                <a:latin typeface="Calibri" pitchFamily="34" charset="0"/>
              </a:rPr>
              <a:t>with</a:t>
            </a:r>
            <a:r>
              <a:rPr lang="de-DE" b="1" dirty="0" smtClean="0">
                <a:solidFill>
                  <a:schemeClr val="accent1">
                    <a:lumMod val="50000"/>
                  </a:schemeClr>
                </a:solidFill>
                <a:latin typeface="Calibri" pitchFamily="34" charset="0"/>
              </a:rPr>
              <a:t> Server App</a:t>
            </a:r>
            <a:endParaRPr lang="de-DE" b="1" dirty="0"/>
          </a:p>
        </p:txBody>
      </p:sp>
    </p:spTree>
    <p:extLst>
      <p:ext uri="{BB962C8B-B14F-4D97-AF65-F5344CB8AC3E}">
        <p14:creationId xmlns:p14="http://schemas.microsoft.com/office/powerpoint/2010/main" val="2528553502"/>
      </p:ext>
    </p:extLst>
  </p:cSld>
  <p:clrMapOvr>
    <a:masterClrMapping/>
  </p:clrMapOvr>
  <mc:AlternateContent xmlns:mc="http://schemas.openxmlformats.org/markup-compatibility/2006" xmlns:p14="http://schemas.microsoft.com/office/powerpoint/2010/main">
    <mc:Choice Requires="p14">
      <p:transition spd="slow" p14:dur="2000" advTm="46445"/>
    </mc:Choice>
    <mc:Fallback xmlns="">
      <p:transition spd="slow" advTm="46445"/>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err="1" smtClean="0"/>
              <a:t>Architecture</a:t>
            </a:r>
            <a:r>
              <a:rPr lang="de-DE" altLang="de-DE" dirty="0" smtClean="0"/>
              <a:t>: </a:t>
            </a:r>
            <a:r>
              <a:rPr lang="de-DE" altLang="de-DE" err="1" smtClean="0"/>
              <a:t>Some</a:t>
            </a:r>
            <a:r>
              <a:rPr lang="de-DE" altLang="de-DE" smtClean="0"/>
              <a:t> relevant OGC-Standards</a:t>
            </a:r>
            <a:endParaRPr lang="de-DE" altLang="de-DE" dirty="0" smtClean="0"/>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grpSp>
        <p:nvGrpSpPr>
          <p:cNvPr id="11323" name="Gruppieren 2"/>
          <p:cNvGrpSpPr>
            <a:grpSpLocks/>
          </p:cNvGrpSpPr>
          <p:nvPr/>
        </p:nvGrpSpPr>
        <p:grpSpPr bwMode="auto">
          <a:xfrm>
            <a:off x="0" y="1412875"/>
            <a:ext cx="9144000" cy="5445125"/>
            <a:chOff x="0" y="1412875"/>
            <a:chExt cx="9144000" cy="5445125"/>
          </a:xfrm>
        </p:grpSpPr>
        <p:sp>
          <p:nvSpPr>
            <p:cNvPr id="11325" name="Rectangle 89"/>
            <p:cNvSpPr>
              <a:spLocks noChangeArrowheads="1"/>
            </p:cNvSpPr>
            <p:nvPr/>
          </p:nvSpPr>
          <p:spPr bwMode="auto">
            <a:xfrm>
              <a:off x="0" y="1412875"/>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1326"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HTTP</a:t>
              </a:r>
              <a:br>
                <a:rPr lang="de-DE" altLang="de-DE" sz="1800" b="1">
                  <a:latin typeface="Arial" pitchFamily="34" charset="0"/>
                </a:rPr>
              </a:br>
              <a:r>
                <a:rPr lang="de-DE" altLang="de-DE" sz="1200">
                  <a:latin typeface="Arial" pitchFamily="34" charset="0"/>
                </a:rPr>
                <a:t>RFC 2616</a:t>
              </a:r>
              <a:endParaRPr lang="de-DE" altLang="de-DE" sz="1800">
                <a:latin typeface="Arial" pitchFamily="34" charset="0"/>
              </a:endParaRPr>
            </a:p>
          </p:txBody>
        </p:sp>
        <p:sp>
          <p:nvSpPr>
            <p:cNvPr id="85"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11328"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latin typeface="Arial" pitchFamily="34" charset="0"/>
                </a:rPr>
                <a:t>SQL</a:t>
              </a:r>
              <a:br>
                <a:rPr lang="de-DE" altLang="de-DE" b="1">
                  <a:latin typeface="Arial" pitchFamily="34" charset="0"/>
                </a:rPr>
              </a:br>
              <a:r>
                <a:rPr lang="de-DE" altLang="de-DE" sz="1100">
                  <a:latin typeface="Arial" pitchFamily="34" charset="0"/>
                </a:rPr>
                <a:t>ISO/IEC 9075</a:t>
              </a:r>
              <a:endParaRPr lang="de-DE" altLang="de-DE">
                <a:latin typeface="Arial" pitchFamily="34" charset="0"/>
              </a:endParaRPr>
            </a:p>
          </p:txBody>
        </p:sp>
        <p:sp>
          <p:nvSpPr>
            <p:cNvPr id="11329" name="Oval 87"/>
            <p:cNvSpPr>
              <a:spLocks noChangeArrowheads="1"/>
            </p:cNvSpPr>
            <p:nvPr/>
          </p:nvSpPr>
          <p:spPr bwMode="auto">
            <a:xfrm>
              <a:off x="3348039" y="4091781"/>
              <a:ext cx="1511994" cy="704058"/>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XML</a:t>
              </a:r>
              <a:br>
                <a:rPr lang="de-DE" altLang="de-DE" sz="1800" b="1">
                  <a:latin typeface="Arial" pitchFamily="34" charset="0"/>
                </a:rPr>
              </a:br>
              <a:r>
                <a:rPr lang="de-DE" altLang="de-DE" sz="1200">
                  <a:latin typeface="Arial" pitchFamily="34" charset="0"/>
                </a:rPr>
                <a:t>w3.org/XML/</a:t>
              </a:r>
            </a:p>
          </p:txBody>
        </p:sp>
        <p:sp>
          <p:nvSpPr>
            <p:cNvPr id="8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grpSp>
      <p:sp>
        <p:nvSpPr>
          <p:cNvPr id="11324" name="Oval 84"/>
          <p:cNvSpPr>
            <a:spLocks noChangeArrowheads="1"/>
          </p:cNvSpPr>
          <p:nvPr/>
        </p:nvSpPr>
        <p:spPr bwMode="auto">
          <a:xfrm>
            <a:off x="6329363"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84" name="Rectangle 89"/>
          <p:cNvSpPr>
            <a:spLocks noChangeArrowheads="1"/>
          </p:cNvSpPr>
          <p:nvPr/>
        </p:nvSpPr>
        <p:spPr bwMode="auto">
          <a:xfrm>
            <a:off x="395288" y="620713"/>
            <a:ext cx="8783637"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endParaRPr lang="de-DE" altLang="de-DE">
              <a:solidFill>
                <a:schemeClr val="tx1"/>
              </a:solidFill>
            </a:endParaRPr>
          </a:p>
        </p:txBody>
      </p:sp>
      <p:sp>
        <p:nvSpPr>
          <p:cNvPr id="81" name="Rechteck 2"/>
          <p:cNvSpPr>
            <a:spLocks noChangeArrowheads="1"/>
          </p:cNvSpPr>
          <p:nvPr/>
        </p:nvSpPr>
        <p:spPr bwMode="auto">
          <a:xfrm>
            <a:off x="2849562" y="3861048"/>
            <a:ext cx="2625725" cy="336550"/>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err="1">
                <a:solidFill>
                  <a:schemeClr val="tx1"/>
                </a:solidFill>
              </a:rPr>
              <a:t>Geography</a:t>
            </a:r>
            <a:r>
              <a:rPr lang="de-DE" altLang="de-DE" dirty="0">
                <a:solidFill>
                  <a:schemeClr val="tx1"/>
                </a:solidFill>
              </a:rPr>
              <a:t> Markup Language</a:t>
            </a:r>
          </a:p>
        </p:txBody>
      </p:sp>
      <p:sp>
        <p:nvSpPr>
          <p:cNvPr id="82" name="Rechteck 102"/>
          <p:cNvSpPr>
            <a:spLocks noChangeArrowheads="1"/>
          </p:cNvSpPr>
          <p:nvPr/>
        </p:nvSpPr>
        <p:spPr bwMode="auto">
          <a:xfrm>
            <a:off x="5644900" y="4366148"/>
            <a:ext cx="3247580" cy="115108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10000"/>
              </a:spcBef>
              <a:buFontTx/>
              <a:buNone/>
            </a:pPr>
            <a:r>
              <a:rPr lang="de-DE" altLang="de-DE" dirty="0" smtClean="0">
                <a:solidFill>
                  <a:schemeClr val="tx1"/>
                </a:solidFill>
              </a:rPr>
              <a:t>OGC-</a:t>
            </a:r>
            <a:r>
              <a:rPr lang="de-DE" altLang="de-DE" dirty="0" err="1">
                <a:solidFill>
                  <a:schemeClr val="tx1"/>
                </a:solidFill>
              </a:rPr>
              <a:t>c</a:t>
            </a:r>
            <a:r>
              <a:rPr lang="de-DE" altLang="de-DE" dirty="0" err="1" smtClean="0">
                <a:solidFill>
                  <a:schemeClr val="tx1"/>
                </a:solidFill>
              </a:rPr>
              <a:t>onformant</a:t>
            </a:r>
            <a:r>
              <a:rPr lang="de-DE" altLang="de-DE" dirty="0" smtClean="0">
                <a:solidFill>
                  <a:schemeClr val="tx1"/>
                </a:solidFill>
              </a:rPr>
              <a:t> </a:t>
            </a:r>
            <a:r>
              <a:rPr lang="de-DE" altLang="de-DE" dirty="0" err="1" smtClean="0">
                <a:solidFill>
                  <a:schemeClr val="tx1"/>
                </a:solidFill>
              </a:rPr>
              <a:t>services</a:t>
            </a:r>
            <a:endParaRPr lang="de-DE" altLang="de-DE" dirty="0">
              <a:solidFill>
                <a:schemeClr val="tx1"/>
              </a:solidFill>
            </a:endParaRPr>
          </a:p>
          <a:p>
            <a:pPr>
              <a:spcBef>
                <a:spcPct val="10000"/>
              </a:spcBef>
            </a:pPr>
            <a:r>
              <a:rPr lang="de-DE" altLang="de-DE" dirty="0">
                <a:solidFill>
                  <a:schemeClr val="tx1"/>
                </a:solidFill>
              </a:rPr>
              <a:t>Web </a:t>
            </a:r>
            <a:r>
              <a:rPr lang="de-DE" altLang="de-DE" dirty="0" err="1">
                <a:solidFill>
                  <a:schemeClr val="tx1"/>
                </a:solidFill>
              </a:rPr>
              <a:t>Map</a:t>
            </a:r>
            <a:r>
              <a:rPr lang="de-DE" altLang="de-DE" dirty="0">
                <a:solidFill>
                  <a:schemeClr val="tx1"/>
                </a:solidFill>
              </a:rPr>
              <a:t> Service</a:t>
            </a:r>
          </a:p>
          <a:p>
            <a:pPr>
              <a:spcBef>
                <a:spcPct val="10000"/>
              </a:spcBef>
            </a:pPr>
            <a:r>
              <a:rPr lang="de-DE" altLang="de-DE" dirty="0">
                <a:solidFill>
                  <a:schemeClr val="tx1"/>
                </a:solidFill>
              </a:rPr>
              <a:t>Web Feature Service</a:t>
            </a:r>
          </a:p>
          <a:p>
            <a:pPr>
              <a:spcBef>
                <a:spcPct val="10000"/>
              </a:spcBef>
            </a:pPr>
            <a:r>
              <a:rPr lang="de-DE" altLang="de-DE" dirty="0" smtClean="0">
                <a:solidFill>
                  <a:schemeClr val="tx1"/>
                </a:solidFill>
              </a:rPr>
              <a:t>Catalogue Service, </a:t>
            </a:r>
            <a:r>
              <a:rPr lang="de-DE" altLang="de-DE" dirty="0" err="1">
                <a:solidFill>
                  <a:schemeClr val="tx1"/>
                </a:solidFill>
              </a:rPr>
              <a:t>Tile</a:t>
            </a:r>
            <a:r>
              <a:rPr lang="de-DE" altLang="de-DE" dirty="0">
                <a:solidFill>
                  <a:schemeClr val="tx1"/>
                </a:solidFill>
              </a:rPr>
              <a:t> </a:t>
            </a:r>
            <a:r>
              <a:rPr lang="de-DE" altLang="de-DE" dirty="0" smtClean="0">
                <a:solidFill>
                  <a:schemeClr val="tx1"/>
                </a:solidFill>
              </a:rPr>
              <a:t>Service, …</a:t>
            </a:r>
            <a:endParaRPr lang="de-DE" altLang="de-DE" dirty="0">
              <a:solidFill>
                <a:schemeClr val="tx1"/>
              </a:solidFill>
            </a:endParaRPr>
          </a:p>
        </p:txBody>
      </p:sp>
      <p:sp>
        <p:nvSpPr>
          <p:cNvPr id="83" name="Rechteck 1"/>
          <p:cNvSpPr>
            <a:spLocks noChangeArrowheads="1"/>
          </p:cNvSpPr>
          <p:nvPr/>
        </p:nvSpPr>
        <p:spPr bwMode="auto">
          <a:xfrm>
            <a:off x="7119943" y="5994602"/>
            <a:ext cx="1510735"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a:solidFill>
                  <a:schemeClr val="tx1"/>
                </a:solidFill>
              </a:rPr>
              <a:t>Simple </a:t>
            </a:r>
            <a:r>
              <a:rPr lang="de-DE" altLang="de-DE" dirty="0" smtClean="0">
                <a:solidFill>
                  <a:schemeClr val="tx1"/>
                </a:solidFill>
              </a:rPr>
              <a:t>Features</a:t>
            </a:r>
            <a:endParaRPr lang="de-DE" altLang="de-DE" dirty="0">
              <a:solidFill>
                <a:schemeClr val="tx1"/>
              </a:solidFill>
            </a:endParaRPr>
          </a:p>
        </p:txBody>
      </p:sp>
    </p:spTree>
    <p:extLst>
      <p:ext uri="{BB962C8B-B14F-4D97-AF65-F5344CB8AC3E}">
        <p14:creationId xmlns:p14="http://schemas.microsoft.com/office/powerpoint/2010/main" val="2528553502"/>
      </p:ext>
    </p:extLst>
  </p:cSld>
  <p:clrMapOvr>
    <a:masterClrMapping/>
  </p:clrMapOvr>
  <mc:AlternateContent xmlns:mc="http://schemas.openxmlformats.org/markup-compatibility/2006" xmlns:p14="http://schemas.microsoft.com/office/powerpoint/2010/main">
    <mc:Choice Requires="p14">
      <p:transition spd="slow" p14:dur="2000" advTm="98175"/>
    </mc:Choice>
    <mc:Fallback xmlns="">
      <p:transition spd="slow" advTm="98175"/>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0"/>
            <a:ext cx="9252520" cy="7029400"/>
          </a:xfrm>
          <a:prstGeom prst="rect">
            <a:avLst/>
          </a:prstGeom>
          <a:solidFill>
            <a:srgbClr val="E4CC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endParaRPr lang="de-DE"/>
          </a:p>
        </p:txBody>
      </p:sp>
      <p:sp>
        <p:nvSpPr>
          <p:cNvPr id="2" name="Rechteck 1"/>
          <p:cNvSpPr/>
          <p:nvPr/>
        </p:nvSpPr>
        <p:spPr>
          <a:xfrm>
            <a:off x="1187624" y="1916832"/>
            <a:ext cx="6696744" cy="1477328"/>
          </a:xfrm>
          <a:prstGeom prst="rect">
            <a:avLst/>
          </a:prstGeom>
          <a:solidFill>
            <a:srgbClr val="EAEAEA">
              <a:alpha val="23137"/>
            </a:srgbClr>
          </a:solidFill>
        </p:spPr>
        <p:txBody>
          <a:bodyPr wrap="square">
            <a:spAutoFit/>
          </a:bodyPr>
          <a:lstStyle/>
          <a:p>
            <a:r>
              <a:rPr lang="de-DE" dirty="0"/>
              <a:t>Ein Netzwerk-Port ist eine Adresse, mit deren Hilfe sich UDP- oder TCP-Verbindungen eindeutig bestimmten Anwendungen zuordnen lassen. Zu einer Verbindung gehört auf beiden Seiten jeweils ein Port. Ports können eine fortlaufende Nummer im Bereich von 0 bis 65535 annehmen.</a:t>
            </a:r>
          </a:p>
        </p:txBody>
      </p:sp>
      <p:sp>
        <p:nvSpPr>
          <p:cNvPr id="3" name="Rechteck 2"/>
          <p:cNvSpPr/>
          <p:nvPr/>
        </p:nvSpPr>
        <p:spPr>
          <a:xfrm>
            <a:off x="1187624" y="3789040"/>
            <a:ext cx="6552728" cy="1200329"/>
          </a:xfrm>
          <a:prstGeom prst="rect">
            <a:avLst/>
          </a:prstGeom>
          <a:solidFill>
            <a:srgbClr val="EAEAEA">
              <a:alpha val="23137"/>
            </a:srgbClr>
          </a:solidFill>
        </p:spPr>
        <p:txBody>
          <a:bodyPr wrap="square">
            <a:spAutoFit/>
          </a:bodyPr>
          <a:lstStyle/>
          <a:p>
            <a:r>
              <a:rPr lang="en-US" dirty="0"/>
              <a:t>A network </a:t>
            </a:r>
            <a:r>
              <a:rPr lang="en-US" b="1" dirty="0"/>
              <a:t>port</a:t>
            </a:r>
            <a:r>
              <a:rPr lang="en-US" dirty="0"/>
              <a:t> is an </a:t>
            </a:r>
            <a:r>
              <a:rPr lang="en-US" b="1" dirty="0"/>
              <a:t>address</a:t>
            </a:r>
            <a:r>
              <a:rPr lang="en-US" dirty="0"/>
              <a:t> that can be used to uniquely assign UDP or TCP connections to specific applications. A connection belongs to a port on both sides. Ports can have a consecutive </a:t>
            </a:r>
            <a:r>
              <a:rPr lang="en-US" b="1" dirty="0"/>
              <a:t>number</a:t>
            </a:r>
            <a:r>
              <a:rPr lang="en-US" dirty="0"/>
              <a:t> in the range from 0 to 65535. </a:t>
            </a:r>
            <a:endParaRPr lang="de-DE" dirty="0"/>
          </a:p>
        </p:txBody>
      </p:sp>
      <p:sp>
        <p:nvSpPr>
          <p:cNvPr id="4" name="Rechteck 3"/>
          <p:cNvSpPr/>
          <p:nvPr/>
        </p:nvSpPr>
        <p:spPr>
          <a:xfrm>
            <a:off x="1187624" y="5733256"/>
            <a:ext cx="6984776" cy="261610"/>
          </a:xfrm>
          <a:prstGeom prst="rect">
            <a:avLst/>
          </a:prstGeom>
        </p:spPr>
        <p:txBody>
          <a:bodyPr wrap="square">
            <a:spAutoFit/>
          </a:bodyPr>
          <a:lstStyle/>
          <a:p>
            <a:r>
              <a:rPr lang="en-US" sz="1100" dirty="0">
                <a:latin typeface="Calibri" panose="020F0502020204030204" pitchFamily="34" charset="0"/>
                <a:hlinkClick r:id="rId2"/>
              </a:rPr>
              <a:t>https://www.ip-insider.de/was-ist-ein-netzwerk-port-a-691212</a:t>
            </a:r>
            <a:r>
              <a:rPr lang="en-US" sz="1100" dirty="0" smtClean="0">
                <a:latin typeface="Calibri" panose="020F0502020204030204" pitchFamily="34" charset="0"/>
                <a:hlinkClick r:id="rId2"/>
              </a:rPr>
              <a:t>/</a:t>
            </a:r>
            <a:r>
              <a:rPr lang="en-US" sz="1100" dirty="0" smtClean="0">
                <a:latin typeface="Calibri" panose="020F0502020204030204" pitchFamily="34" charset="0"/>
              </a:rPr>
              <a:t> [2021-03-11]</a:t>
            </a:r>
            <a:endParaRPr lang="de-DE" sz="1100" dirty="0">
              <a:latin typeface="Calibri" panose="020F0502020204030204" pitchFamily="34" charset="0"/>
            </a:endParaRPr>
          </a:p>
        </p:txBody>
      </p:sp>
      <p:sp>
        <p:nvSpPr>
          <p:cNvPr id="9" name="Textfeld 8"/>
          <p:cNvSpPr txBox="1"/>
          <p:nvPr/>
        </p:nvSpPr>
        <p:spPr>
          <a:xfrm>
            <a:off x="395536" y="404664"/>
            <a:ext cx="3096344"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de-DE" sz="3600" spc="190" dirty="0" smtClean="0">
                <a:solidFill>
                  <a:srgbClr val="339966"/>
                </a:solidFill>
                <a:latin typeface="+mn-lt"/>
              </a:rPr>
              <a:t>Definition</a:t>
            </a:r>
            <a:endParaRPr lang="de-DE" sz="3600" spc="190" dirty="0">
              <a:solidFill>
                <a:srgbClr val="339966"/>
              </a:solidFill>
              <a:latin typeface="+mn-lt"/>
            </a:endParaRPr>
          </a:p>
        </p:txBody>
      </p:sp>
      <p:cxnSp>
        <p:nvCxnSpPr>
          <p:cNvPr id="7" name="Gerade Verbindung 6"/>
          <p:cNvCxnSpPr/>
          <p:nvPr/>
        </p:nvCxnSpPr>
        <p:spPr>
          <a:xfrm>
            <a:off x="1187624" y="1916832"/>
            <a:ext cx="0" cy="1477328"/>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1" name="Gerade Verbindung 10"/>
          <p:cNvCxnSpPr/>
          <p:nvPr/>
        </p:nvCxnSpPr>
        <p:spPr>
          <a:xfrm>
            <a:off x="1187624" y="3861048"/>
            <a:ext cx="0" cy="1128321"/>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76374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de-DE" altLang="de-DE" dirty="0" smtClean="0"/>
              <a:t>Ports</a:t>
            </a:r>
          </a:p>
        </p:txBody>
      </p:sp>
      <p:sp>
        <p:nvSpPr>
          <p:cNvPr id="12291" name="Line 8"/>
          <p:cNvSpPr>
            <a:spLocks noChangeShapeType="1"/>
          </p:cNvSpPr>
          <p:nvPr/>
        </p:nvSpPr>
        <p:spPr bwMode="auto">
          <a:xfrm>
            <a:off x="5183188" y="3962400"/>
            <a:ext cx="1143000" cy="1588"/>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2292" name="Line 9"/>
          <p:cNvSpPr>
            <a:spLocks noChangeShapeType="1"/>
          </p:cNvSpPr>
          <p:nvPr/>
        </p:nvSpPr>
        <p:spPr bwMode="auto">
          <a:xfrm>
            <a:off x="2701925" y="3843338"/>
            <a:ext cx="914400" cy="1587"/>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2293" name="Group 10"/>
          <p:cNvGrpSpPr>
            <a:grpSpLocks/>
          </p:cNvGrpSpPr>
          <p:nvPr/>
        </p:nvGrpSpPr>
        <p:grpSpPr bwMode="auto">
          <a:xfrm>
            <a:off x="3659188" y="3357563"/>
            <a:ext cx="1560512" cy="1223962"/>
            <a:chOff x="1770" y="2055"/>
            <a:chExt cx="1242" cy="786"/>
          </a:xfrm>
        </p:grpSpPr>
        <p:sp>
          <p:nvSpPr>
            <p:cNvPr id="12336"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2337"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2338"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2339"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2340"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2341"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2342"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2343"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2344"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2345"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2346"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2347"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2348"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2349"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2294" name="Line 38"/>
          <p:cNvSpPr>
            <a:spLocks noChangeShapeType="1"/>
          </p:cNvSpPr>
          <p:nvPr/>
        </p:nvSpPr>
        <p:spPr bwMode="auto">
          <a:xfrm rot="10800000">
            <a:off x="5254625"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2295" name="Line 46"/>
          <p:cNvSpPr>
            <a:spLocks noChangeShapeType="1"/>
          </p:cNvSpPr>
          <p:nvPr/>
        </p:nvSpPr>
        <p:spPr bwMode="auto">
          <a:xfrm rot="10800000">
            <a:off x="270192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3577" name="Rectangle 4"/>
          <p:cNvSpPr>
            <a:spLocks noChangeArrowheads="1"/>
          </p:cNvSpPr>
          <p:nvPr/>
        </p:nvSpPr>
        <p:spPr bwMode="auto">
          <a:xfrm>
            <a:off x="539750" y="2708275"/>
            <a:ext cx="2087563" cy="338455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anchor="ctr"/>
          <a:lstStyle/>
          <a:p>
            <a:pPr eaLnBrk="1" hangingPunct="1">
              <a:defRPr/>
            </a:pPr>
            <a:endParaRPr lang="de-DE"/>
          </a:p>
        </p:txBody>
      </p:sp>
      <p:sp>
        <p:nvSpPr>
          <p:cNvPr id="12297" name="Text Box 48"/>
          <p:cNvSpPr txBox="1">
            <a:spLocks noChangeArrowheads="1"/>
          </p:cNvSpPr>
          <p:nvPr/>
        </p:nvSpPr>
        <p:spPr bwMode="auto">
          <a:xfrm>
            <a:off x="1141413" y="1989138"/>
            <a:ext cx="13430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b="1">
                <a:latin typeface="Arial" pitchFamily="34" charset="0"/>
              </a:rPr>
              <a:t>Client</a:t>
            </a:r>
          </a:p>
          <a:p>
            <a:pPr algn="ctr">
              <a:lnSpc>
                <a:spcPct val="100000"/>
              </a:lnSpc>
              <a:spcBef>
                <a:spcPct val="0"/>
              </a:spcBef>
              <a:spcAft>
                <a:spcPct val="0"/>
              </a:spcAft>
              <a:buClrTx/>
              <a:buSzTx/>
              <a:buFontTx/>
              <a:buNone/>
            </a:pPr>
            <a:r>
              <a:rPr lang="de-DE" altLang="de-DE">
                <a:latin typeface="Arial" pitchFamily="34" charset="0"/>
              </a:rPr>
              <a:t>"User Agent"</a:t>
            </a:r>
          </a:p>
        </p:txBody>
      </p:sp>
      <p:sp>
        <p:nvSpPr>
          <p:cNvPr id="12298" name="Rectangle 27"/>
          <p:cNvSpPr>
            <a:spLocks noChangeArrowheads="1"/>
          </p:cNvSpPr>
          <p:nvPr/>
        </p:nvSpPr>
        <p:spPr bwMode="auto">
          <a:xfrm>
            <a:off x="2484438" y="3644900"/>
            <a:ext cx="142875" cy="36036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2299" name="Text Box 31"/>
          <p:cNvSpPr txBox="1">
            <a:spLocks noChangeArrowheads="1"/>
          </p:cNvSpPr>
          <p:nvPr/>
        </p:nvSpPr>
        <p:spPr bwMode="auto">
          <a:xfrm>
            <a:off x="2960688" y="2908300"/>
            <a:ext cx="11795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physical port</a:t>
            </a:r>
          </a:p>
        </p:txBody>
      </p:sp>
      <p:cxnSp>
        <p:nvCxnSpPr>
          <p:cNvPr id="12300" name="AutoShape 32"/>
          <p:cNvCxnSpPr>
            <a:cxnSpLocks noChangeShapeType="1"/>
            <a:stCxn id="12298" idx="3"/>
            <a:endCxn id="12299" idx="1"/>
          </p:cNvCxnSpPr>
          <p:nvPr/>
        </p:nvCxnSpPr>
        <p:spPr bwMode="auto">
          <a:xfrm flipV="1">
            <a:off x="2627313" y="3060700"/>
            <a:ext cx="333375" cy="765175"/>
          </a:xfrm>
          <a:prstGeom prst="curvedConnector3">
            <a:avLst>
              <a:gd name="adj1" fmla="val 50000"/>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23585" name="Rectangle 4"/>
          <p:cNvSpPr>
            <a:spLocks noChangeArrowheads="1"/>
          </p:cNvSpPr>
          <p:nvPr/>
        </p:nvSpPr>
        <p:spPr bwMode="auto">
          <a:xfrm>
            <a:off x="6326188" y="2708275"/>
            <a:ext cx="2447925" cy="338455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anchor="ctr"/>
          <a:lstStyle/>
          <a:p>
            <a:pPr eaLnBrk="1" hangingPunct="1">
              <a:defRPr/>
            </a:pPr>
            <a:endParaRPr lang="de-DE"/>
          </a:p>
        </p:txBody>
      </p:sp>
      <p:sp>
        <p:nvSpPr>
          <p:cNvPr id="12302" name="Rectangle 34"/>
          <p:cNvSpPr>
            <a:spLocks noChangeArrowheads="1"/>
          </p:cNvSpPr>
          <p:nvPr/>
        </p:nvSpPr>
        <p:spPr bwMode="auto">
          <a:xfrm>
            <a:off x="6326188" y="3644900"/>
            <a:ext cx="142875" cy="36036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2303" name="Text Box 35"/>
          <p:cNvSpPr txBox="1">
            <a:spLocks noChangeArrowheads="1"/>
          </p:cNvSpPr>
          <p:nvPr/>
        </p:nvSpPr>
        <p:spPr bwMode="auto">
          <a:xfrm>
            <a:off x="5148263" y="2924175"/>
            <a:ext cx="11795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physical port</a:t>
            </a:r>
          </a:p>
        </p:txBody>
      </p:sp>
      <p:cxnSp>
        <p:nvCxnSpPr>
          <p:cNvPr id="12304" name="AutoShape 36"/>
          <p:cNvCxnSpPr>
            <a:cxnSpLocks noChangeShapeType="1"/>
            <a:stCxn id="12302" idx="1"/>
            <a:endCxn id="12303" idx="3"/>
          </p:cNvCxnSpPr>
          <p:nvPr/>
        </p:nvCxnSpPr>
        <p:spPr bwMode="auto">
          <a:xfrm rot="10800000" flipH="1">
            <a:off x="6326188" y="3076575"/>
            <a:ext cx="1587" cy="749300"/>
          </a:xfrm>
          <a:prstGeom prst="curvedConnector5">
            <a:avLst>
              <a:gd name="adj1" fmla="val -14400005"/>
              <a:gd name="adj2" fmla="val 51907"/>
              <a:gd name="adj3" fmla="val 14500005"/>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12305" name="Rectangle 37"/>
          <p:cNvSpPr>
            <a:spLocks noChangeArrowheads="1"/>
          </p:cNvSpPr>
          <p:nvPr/>
        </p:nvSpPr>
        <p:spPr bwMode="auto">
          <a:xfrm>
            <a:off x="611188" y="3357563"/>
            <a:ext cx="1366837" cy="1150937"/>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Browser</a:t>
            </a:r>
          </a:p>
        </p:txBody>
      </p:sp>
      <p:sp>
        <p:nvSpPr>
          <p:cNvPr id="12306" name="Rectangle 38"/>
          <p:cNvSpPr>
            <a:spLocks noChangeArrowheads="1"/>
          </p:cNvSpPr>
          <p:nvPr/>
        </p:nvSpPr>
        <p:spPr bwMode="auto">
          <a:xfrm>
            <a:off x="1692275" y="335756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2307" name="Rectangle 39"/>
          <p:cNvSpPr>
            <a:spLocks noChangeArrowheads="1"/>
          </p:cNvSpPr>
          <p:nvPr/>
        </p:nvSpPr>
        <p:spPr bwMode="auto">
          <a:xfrm>
            <a:off x="755650" y="3790950"/>
            <a:ext cx="1366838"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FTP</a:t>
            </a:r>
          </a:p>
        </p:txBody>
      </p:sp>
      <p:sp>
        <p:nvSpPr>
          <p:cNvPr id="12308" name="Rectangle 40"/>
          <p:cNvSpPr>
            <a:spLocks noChangeArrowheads="1"/>
          </p:cNvSpPr>
          <p:nvPr/>
        </p:nvSpPr>
        <p:spPr bwMode="auto">
          <a:xfrm>
            <a:off x="1619250" y="3790950"/>
            <a:ext cx="504825" cy="21431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20/21</a:t>
            </a:r>
          </a:p>
        </p:txBody>
      </p:sp>
      <p:sp>
        <p:nvSpPr>
          <p:cNvPr id="12309" name="Rectangle 41"/>
          <p:cNvSpPr>
            <a:spLocks noChangeArrowheads="1"/>
          </p:cNvSpPr>
          <p:nvPr/>
        </p:nvSpPr>
        <p:spPr bwMode="auto">
          <a:xfrm>
            <a:off x="898525" y="4222750"/>
            <a:ext cx="1366838"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a:t>
            </a:r>
          </a:p>
        </p:txBody>
      </p:sp>
      <p:sp>
        <p:nvSpPr>
          <p:cNvPr id="12310" name="Rectangle 42"/>
          <p:cNvSpPr>
            <a:spLocks noChangeArrowheads="1"/>
          </p:cNvSpPr>
          <p:nvPr/>
        </p:nvSpPr>
        <p:spPr bwMode="auto">
          <a:xfrm>
            <a:off x="1979613" y="4222750"/>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2311" name="AutoShape 43"/>
          <p:cNvCxnSpPr>
            <a:cxnSpLocks noChangeShapeType="1"/>
            <a:stCxn id="12306" idx="3"/>
            <a:endCxn id="12298" idx="1"/>
          </p:cNvCxnSpPr>
          <p:nvPr/>
        </p:nvCxnSpPr>
        <p:spPr bwMode="auto">
          <a:xfrm>
            <a:off x="1979613" y="3465513"/>
            <a:ext cx="504825" cy="360362"/>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312" name="AutoShape 44"/>
          <p:cNvCxnSpPr>
            <a:cxnSpLocks noChangeShapeType="1"/>
            <a:stCxn id="12308" idx="3"/>
            <a:endCxn id="12298" idx="1"/>
          </p:cNvCxnSpPr>
          <p:nvPr/>
        </p:nvCxnSpPr>
        <p:spPr bwMode="auto">
          <a:xfrm flipV="1">
            <a:off x="2124075" y="3825875"/>
            <a:ext cx="360363" cy="73025"/>
          </a:xfrm>
          <a:prstGeom prst="curvedConnector3">
            <a:avLst>
              <a:gd name="adj1" fmla="val 49778"/>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313" name="AutoShape 45"/>
          <p:cNvCxnSpPr>
            <a:cxnSpLocks noChangeShapeType="1"/>
          </p:cNvCxnSpPr>
          <p:nvPr/>
        </p:nvCxnSpPr>
        <p:spPr bwMode="auto">
          <a:xfrm flipV="1">
            <a:off x="2266950" y="3825875"/>
            <a:ext cx="288925" cy="50482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2314" name="Rectangle 46"/>
          <p:cNvSpPr>
            <a:spLocks noChangeArrowheads="1"/>
          </p:cNvSpPr>
          <p:nvPr/>
        </p:nvSpPr>
        <p:spPr bwMode="auto">
          <a:xfrm>
            <a:off x="6759575" y="3357563"/>
            <a:ext cx="1655763" cy="1150937"/>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HTTP server</a:t>
            </a:r>
          </a:p>
        </p:txBody>
      </p:sp>
      <p:sp>
        <p:nvSpPr>
          <p:cNvPr id="12315" name="Rectangle 47"/>
          <p:cNvSpPr>
            <a:spLocks noChangeArrowheads="1"/>
          </p:cNvSpPr>
          <p:nvPr/>
        </p:nvSpPr>
        <p:spPr bwMode="auto">
          <a:xfrm>
            <a:off x="6759575" y="335756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2316" name="Rectangle 48"/>
          <p:cNvSpPr>
            <a:spLocks noChangeArrowheads="1"/>
          </p:cNvSpPr>
          <p:nvPr/>
        </p:nvSpPr>
        <p:spPr bwMode="auto">
          <a:xfrm>
            <a:off x="6904038" y="3790950"/>
            <a:ext cx="1655762"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FTP server</a:t>
            </a:r>
          </a:p>
        </p:txBody>
      </p:sp>
      <p:sp>
        <p:nvSpPr>
          <p:cNvPr id="12317" name="Rectangle 49"/>
          <p:cNvSpPr>
            <a:spLocks noChangeArrowheads="1"/>
          </p:cNvSpPr>
          <p:nvPr/>
        </p:nvSpPr>
        <p:spPr bwMode="auto">
          <a:xfrm>
            <a:off x="6900863" y="3790950"/>
            <a:ext cx="504825" cy="21431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20/21</a:t>
            </a:r>
          </a:p>
        </p:txBody>
      </p:sp>
      <p:sp>
        <p:nvSpPr>
          <p:cNvPr id="12318" name="Rectangle 50"/>
          <p:cNvSpPr>
            <a:spLocks noChangeArrowheads="1"/>
          </p:cNvSpPr>
          <p:nvPr/>
        </p:nvSpPr>
        <p:spPr bwMode="auto">
          <a:xfrm>
            <a:off x="7046913" y="4222750"/>
            <a:ext cx="1655762"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a:t>
            </a:r>
          </a:p>
        </p:txBody>
      </p:sp>
      <p:sp>
        <p:nvSpPr>
          <p:cNvPr id="12319" name="Rectangle 51"/>
          <p:cNvSpPr>
            <a:spLocks noChangeArrowheads="1"/>
          </p:cNvSpPr>
          <p:nvPr/>
        </p:nvSpPr>
        <p:spPr bwMode="auto">
          <a:xfrm>
            <a:off x="7046913" y="4222750"/>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2320" name="AutoShape 53"/>
          <p:cNvCxnSpPr>
            <a:cxnSpLocks noChangeShapeType="1"/>
            <a:stCxn id="12302" idx="3"/>
            <a:endCxn id="12315" idx="1"/>
          </p:cNvCxnSpPr>
          <p:nvPr/>
        </p:nvCxnSpPr>
        <p:spPr bwMode="auto">
          <a:xfrm flipV="1">
            <a:off x="6469063" y="3465513"/>
            <a:ext cx="290512" cy="360362"/>
          </a:xfrm>
          <a:prstGeom prst="curvedConnector3">
            <a:avLst>
              <a:gd name="adj1" fmla="val 49727"/>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321" name="AutoShape 54"/>
          <p:cNvCxnSpPr>
            <a:cxnSpLocks noChangeShapeType="1"/>
            <a:stCxn id="12302" idx="3"/>
            <a:endCxn id="12317" idx="1"/>
          </p:cNvCxnSpPr>
          <p:nvPr/>
        </p:nvCxnSpPr>
        <p:spPr bwMode="auto">
          <a:xfrm>
            <a:off x="6469063" y="3825875"/>
            <a:ext cx="431800" cy="7302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2322" name="AutoShape 55"/>
          <p:cNvCxnSpPr>
            <a:cxnSpLocks noChangeShapeType="1"/>
            <a:stCxn id="12302" idx="3"/>
            <a:endCxn id="12319" idx="1"/>
          </p:cNvCxnSpPr>
          <p:nvPr/>
        </p:nvCxnSpPr>
        <p:spPr bwMode="auto">
          <a:xfrm>
            <a:off x="6469063" y="3825875"/>
            <a:ext cx="577850" cy="50482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2323" name="Text Box 57"/>
          <p:cNvSpPr txBox="1">
            <a:spLocks noChangeArrowheads="1"/>
          </p:cNvSpPr>
          <p:nvPr/>
        </p:nvSpPr>
        <p:spPr bwMode="auto">
          <a:xfrm>
            <a:off x="2384425" y="2565400"/>
            <a:ext cx="1662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logical / virtual port</a:t>
            </a:r>
          </a:p>
        </p:txBody>
      </p:sp>
      <p:cxnSp>
        <p:nvCxnSpPr>
          <p:cNvPr id="12324" name="AutoShape 58"/>
          <p:cNvCxnSpPr>
            <a:cxnSpLocks noChangeShapeType="1"/>
            <a:endCxn id="12323" idx="1"/>
          </p:cNvCxnSpPr>
          <p:nvPr/>
        </p:nvCxnSpPr>
        <p:spPr bwMode="auto">
          <a:xfrm flipV="1">
            <a:off x="2051050" y="2717800"/>
            <a:ext cx="333375" cy="765175"/>
          </a:xfrm>
          <a:prstGeom prst="curvedConnector3">
            <a:avLst>
              <a:gd name="adj1" fmla="val 50000"/>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12325" name="Text Box 60"/>
          <p:cNvSpPr txBox="1">
            <a:spLocks noChangeArrowheads="1"/>
          </p:cNvSpPr>
          <p:nvPr/>
        </p:nvSpPr>
        <p:spPr bwMode="auto">
          <a:xfrm>
            <a:off x="6149975" y="2349500"/>
            <a:ext cx="1662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logical / virtual port</a:t>
            </a:r>
          </a:p>
        </p:txBody>
      </p:sp>
      <p:sp>
        <p:nvSpPr>
          <p:cNvPr id="12326" name="Line 61"/>
          <p:cNvSpPr>
            <a:spLocks noChangeShapeType="1"/>
          </p:cNvSpPr>
          <p:nvPr/>
        </p:nvSpPr>
        <p:spPr bwMode="auto">
          <a:xfrm>
            <a:off x="6877050" y="2708275"/>
            <a:ext cx="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2327" name="Rectangle 41"/>
          <p:cNvSpPr>
            <a:spLocks noChangeArrowheads="1"/>
          </p:cNvSpPr>
          <p:nvPr/>
        </p:nvSpPr>
        <p:spPr bwMode="auto">
          <a:xfrm>
            <a:off x="611188" y="4870450"/>
            <a:ext cx="1366837"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Desktop</a:t>
            </a:r>
            <a:br>
              <a:rPr lang="de-DE" altLang="de-DE">
                <a:latin typeface="Arial" pitchFamily="34" charset="0"/>
              </a:rPr>
            </a:br>
            <a:r>
              <a:rPr lang="de-DE" altLang="de-DE">
                <a:latin typeface="Arial" pitchFamily="34" charset="0"/>
              </a:rPr>
              <a:t>GIS</a:t>
            </a:r>
          </a:p>
        </p:txBody>
      </p:sp>
      <p:sp>
        <p:nvSpPr>
          <p:cNvPr id="12328" name="Rectangle 42"/>
          <p:cNvSpPr>
            <a:spLocks noChangeArrowheads="1"/>
          </p:cNvSpPr>
          <p:nvPr/>
        </p:nvSpPr>
        <p:spPr bwMode="auto">
          <a:xfrm>
            <a:off x="1692275" y="4870450"/>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2329" name="AutoShape 45"/>
          <p:cNvCxnSpPr>
            <a:cxnSpLocks noChangeShapeType="1"/>
            <a:stCxn id="12328" idx="0"/>
          </p:cNvCxnSpPr>
          <p:nvPr/>
        </p:nvCxnSpPr>
        <p:spPr bwMode="auto">
          <a:xfrm rot="5400000" flipH="1" flipV="1">
            <a:off x="1781176" y="4095750"/>
            <a:ext cx="830262" cy="719137"/>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2330" name="Rectangle 50"/>
          <p:cNvSpPr>
            <a:spLocks noChangeArrowheads="1"/>
          </p:cNvSpPr>
          <p:nvPr/>
        </p:nvSpPr>
        <p:spPr bwMode="auto">
          <a:xfrm>
            <a:off x="6732588" y="4799013"/>
            <a:ext cx="1655762" cy="1150937"/>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DBMS</a:t>
            </a:r>
            <a:br>
              <a:rPr lang="de-DE" altLang="de-DE">
                <a:latin typeface="Arial" pitchFamily="34" charset="0"/>
              </a:rPr>
            </a:br>
            <a:r>
              <a:rPr lang="de-DE" altLang="de-DE">
                <a:latin typeface="Arial" pitchFamily="34" charset="0"/>
              </a:rPr>
              <a:t>server</a:t>
            </a:r>
          </a:p>
        </p:txBody>
      </p:sp>
      <p:sp>
        <p:nvSpPr>
          <p:cNvPr id="12331" name="Rectangle 51"/>
          <p:cNvSpPr>
            <a:spLocks noChangeArrowheads="1"/>
          </p:cNvSpPr>
          <p:nvPr/>
        </p:nvSpPr>
        <p:spPr bwMode="auto">
          <a:xfrm>
            <a:off x="6732588" y="479901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2332" name="AutoShape 55"/>
          <p:cNvCxnSpPr>
            <a:cxnSpLocks noChangeShapeType="1"/>
          </p:cNvCxnSpPr>
          <p:nvPr/>
        </p:nvCxnSpPr>
        <p:spPr bwMode="auto">
          <a:xfrm rot="16200000" flipH="1">
            <a:off x="6219032" y="4140994"/>
            <a:ext cx="954087" cy="35877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2333" name="Text Box 48"/>
          <p:cNvSpPr txBox="1">
            <a:spLocks noChangeArrowheads="1"/>
          </p:cNvSpPr>
          <p:nvPr/>
        </p:nvSpPr>
        <p:spPr bwMode="auto">
          <a:xfrm>
            <a:off x="7089775" y="1989138"/>
            <a:ext cx="822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b="1">
                <a:latin typeface="Arial" pitchFamily="34" charset="0"/>
              </a:rPr>
              <a:t>Server</a:t>
            </a:r>
          </a:p>
        </p:txBody>
      </p:sp>
      <p:sp>
        <p:nvSpPr>
          <p:cNvPr id="67" name="Text Box 48"/>
          <p:cNvSpPr txBox="1">
            <a:spLocks noChangeArrowheads="1"/>
          </p:cNvSpPr>
          <p:nvPr/>
        </p:nvSpPr>
        <p:spPr bwMode="auto">
          <a:xfrm>
            <a:off x="3482975" y="981075"/>
            <a:ext cx="4330700" cy="708025"/>
          </a:xfrm>
          <a:prstGeom prst="rect">
            <a:avLst/>
          </a:prstGeom>
          <a:solidFill>
            <a:schemeClr val="bg1"/>
          </a:solidFill>
          <a:ln>
            <a:noFill/>
          </a:ln>
        </p:spPr>
        <p:txBody>
          <a:bodyPr wrap="none">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en-US" sz="1100" dirty="0" smtClean="0"/>
              <a:t>defined by</a:t>
            </a:r>
            <a:br>
              <a:rPr lang="en-US" sz="1100" dirty="0" smtClean="0"/>
            </a:br>
            <a:r>
              <a:rPr lang="en-US" sz="1400" dirty="0" smtClean="0"/>
              <a:t>Internet Assigned Numbers Authority </a:t>
            </a:r>
            <a:r>
              <a:rPr lang="en-US" sz="1050" dirty="0" smtClean="0"/>
              <a:t>http://www.iana.org/</a:t>
            </a:r>
            <a:endParaRPr lang="de-DE" sz="1400" dirty="0" smtClean="0"/>
          </a:p>
          <a:p>
            <a:pPr>
              <a:defRPr/>
            </a:pPr>
            <a:r>
              <a:rPr lang="de-DE" sz="1400" dirty="0" smtClean="0"/>
              <a:t>Internet Engineering Task Force </a:t>
            </a:r>
            <a:r>
              <a:rPr lang="de-DE" sz="1050" dirty="0" smtClean="0"/>
              <a:t>http://www.ietf.org/</a:t>
            </a:r>
          </a:p>
        </p:txBody>
      </p:sp>
      <p:sp>
        <p:nvSpPr>
          <p:cNvPr id="8" name="Pfeil nach unten 7"/>
          <p:cNvSpPr/>
          <p:nvPr/>
        </p:nvSpPr>
        <p:spPr>
          <a:xfrm rot="2285136">
            <a:off x="3279775" y="1631950"/>
            <a:ext cx="87313" cy="9001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a:p>
        </p:txBody>
      </p:sp>
    </p:spTree>
  </p:cSld>
  <p:clrMapOvr>
    <a:masterClrMapping/>
  </p:clrMapOvr>
  <mc:AlternateContent xmlns:mc="http://schemas.openxmlformats.org/markup-compatibility/2006" xmlns:p14="http://schemas.microsoft.com/office/powerpoint/2010/main">
    <mc:Choice Requires="p14">
      <p:transition spd="slow" p14:dur="2000" advTm="116928"/>
    </mc:Choice>
    <mc:Fallback xmlns="">
      <p:transition spd="slow" advTm="116928"/>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36512" y="-19000"/>
            <a:ext cx="9252520" cy="7029400"/>
          </a:xfrm>
          <a:prstGeom prst="rect">
            <a:avLst/>
          </a:prstGeom>
          <a:solidFill>
            <a:srgbClr val="E4CC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endParaRPr lang="de-DE"/>
          </a:p>
        </p:txBody>
      </p:sp>
      <p:sp>
        <p:nvSpPr>
          <p:cNvPr id="2" name="Rechteck 1"/>
          <p:cNvSpPr/>
          <p:nvPr/>
        </p:nvSpPr>
        <p:spPr>
          <a:xfrm>
            <a:off x="1187624" y="1916832"/>
            <a:ext cx="6696744" cy="2031325"/>
          </a:xfrm>
          <a:prstGeom prst="rect">
            <a:avLst/>
          </a:prstGeom>
          <a:solidFill>
            <a:srgbClr val="EAEAEA">
              <a:alpha val="23137"/>
            </a:srgbClr>
          </a:solidFill>
        </p:spPr>
        <p:txBody>
          <a:bodyPr wrap="square">
            <a:spAutoFit/>
          </a:bodyPr>
          <a:lstStyle/>
          <a:p>
            <a:r>
              <a:rPr lang="de-DE" dirty="0" smtClean="0"/>
              <a:t>Eine </a:t>
            </a:r>
            <a:r>
              <a:rPr lang="de-DE" b="1" dirty="0" smtClean="0"/>
              <a:t>Firewall</a:t>
            </a:r>
            <a:r>
              <a:rPr lang="de-DE" dirty="0" smtClean="0"/>
              <a:t> ist </a:t>
            </a:r>
            <a:r>
              <a:rPr lang="de-DE" dirty="0"/>
              <a:t>ein Sicherungssystem, das ein Rechnernetz oder einen einzelnen Computer vor unerwünschten Netzwerkzugriffen schützt</a:t>
            </a:r>
            <a:r>
              <a:rPr lang="de-DE" dirty="0" smtClean="0"/>
              <a:t>.</a:t>
            </a:r>
          </a:p>
          <a:p>
            <a:r>
              <a:rPr lang="de-DE" dirty="0" smtClean="0"/>
              <a:t>Das Softwaresystem </a:t>
            </a:r>
            <a:r>
              <a:rPr lang="de-DE" dirty="0"/>
              <a:t>überwacht den durch die Firewall laufenden Datenverkehr und entscheidet anhand festgelegter Regeln, ob bestimmte Netzwerkpakete durchgelassen werden oder nicht. </a:t>
            </a:r>
          </a:p>
        </p:txBody>
      </p:sp>
      <p:sp>
        <p:nvSpPr>
          <p:cNvPr id="3" name="Rechteck 2"/>
          <p:cNvSpPr/>
          <p:nvPr/>
        </p:nvSpPr>
        <p:spPr>
          <a:xfrm>
            <a:off x="1187624" y="4111912"/>
            <a:ext cx="6552728" cy="1477328"/>
          </a:xfrm>
          <a:prstGeom prst="rect">
            <a:avLst/>
          </a:prstGeom>
          <a:solidFill>
            <a:srgbClr val="EAEAEA">
              <a:alpha val="23137"/>
            </a:srgbClr>
          </a:solidFill>
        </p:spPr>
        <p:txBody>
          <a:bodyPr wrap="square">
            <a:spAutoFit/>
          </a:bodyPr>
          <a:lstStyle/>
          <a:p>
            <a:r>
              <a:rPr lang="en-US" dirty="0" smtClean="0"/>
              <a:t>A </a:t>
            </a:r>
            <a:r>
              <a:rPr lang="en-US" b="1" dirty="0"/>
              <a:t>firewall</a:t>
            </a:r>
            <a:r>
              <a:rPr lang="en-US" dirty="0"/>
              <a:t> is </a:t>
            </a:r>
            <a:r>
              <a:rPr lang="en-US" b="1" dirty="0"/>
              <a:t>a network security system that monitors and controls incoming and outgoing network traffic </a:t>
            </a:r>
            <a:r>
              <a:rPr lang="en-US" dirty="0"/>
              <a:t>based on predetermined security rules.[1] A firewall typically establishes a barrier between a trusted network and an untrusted network, such as the Internet</a:t>
            </a:r>
            <a:endParaRPr lang="de-DE" dirty="0"/>
          </a:p>
        </p:txBody>
      </p:sp>
      <p:sp>
        <p:nvSpPr>
          <p:cNvPr id="4" name="Rechteck 3"/>
          <p:cNvSpPr/>
          <p:nvPr/>
        </p:nvSpPr>
        <p:spPr>
          <a:xfrm>
            <a:off x="1187624" y="5733256"/>
            <a:ext cx="6984776" cy="261610"/>
          </a:xfrm>
          <a:prstGeom prst="rect">
            <a:avLst/>
          </a:prstGeom>
        </p:spPr>
        <p:txBody>
          <a:bodyPr wrap="square">
            <a:spAutoFit/>
          </a:bodyPr>
          <a:lstStyle/>
          <a:p>
            <a:r>
              <a:rPr lang="en-US" sz="1100" dirty="0">
                <a:latin typeface="Calibri" panose="020F0502020204030204" pitchFamily="34" charset="0"/>
              </a:rPr>
              <a:t>https://en.wikipedia.org/wiki/Firewall_(computing</a:t>
            </a:r>
            <a:r>
              <a:rPr lang="en-US" sz="1100" dirty="0" smtClean="0">
                <a:latin typeface="Calibri" panose="020F0502020204030204" pitchFamily="34" charset="0"/>
              </a:rPr>
              <a:t>) [2022-03-10]</a:t>
            </a:r>
            <a:endParaRPr lang="de-DE" sz="1100" dirty="0">
              <a:latin typeface="Calibri" panose="020F0502020204030204" pitchFamily="34" charset="0"/>
            </a:endParaRPr>
          </a:p>
        </p:txBody>
      </p:sp>
      <p:sp>
        <p:nvSpPr>
          <p:cNvPr id="9" name="Textfeld 8"/>
          <p:cNvSpPr txBox="1"/>
          <p:nvPr/>
        </p:nvSpPr>
        <p:spPr>
          <a:xfrm>
            <a:off x="395536" y="404664"/>
            <a:ext cx="3096344"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de-DE" sz="3600" spc="190" dirty="0" smtClean="0">
                <a:solidFill>
                  <a:srgbClr val="339966"/>
                </a:solidFill>
                <a:latin typeface="+mn-lt"/>
              </a:rPr>
              <a:t>Definition</a:t>
            </a:r>
            <a:endParaRPr lang="de-DE" sz="3600" spc="190" dirty="0">
              <a:solidFill>
                <a:srgbClr val="339966"/>
              </a:solidFill>
              <a:latin typeface="+mn-lt"/>
            </a:endParaRPr>
          </a:p>
        </p:txBody>
      </p:sp>
      <p:cxnSp>
        <p:nvCxnSpPr>
          <p:cNvPr id="7" name="Gerade Verbindung 6"/>
          <p:cNvCxnSpPr/>
          <p:nvPr/>
        </p:nvCxnSpPr>
        <p:spPr>
          <a:xfrm>
            <a:off x="1187624" y="1916832"/>
            <a:ext cx="0" cy="2031325"/>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3252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36512" y="-19000"/>
            <a:ext cx="9252520" cy="7029400"/>
          </a:xfrm>
          <a:prstGeom prst="rect">
            <a:avLst/>
          </a:prstGeom>
          <a:solidFill>
            <a:srgbClr val="E4CC3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endParaRPr lang="de-DE"/>
          </a:p>
        </p:txBody>
      </p:sp>
      <p:sp>
        <p:nvSpPr>
          <p:cNvPr id="2" name="Rechteck 1"/>
          <p:cNvSpPr/>
          <p:nvPr/>
        </p:nvSpPr>
        <p:spPr>
          <a:xfrm>
            <a:off x="1187624" y="2228671"/>
            <a:ext cx="6696744" cy="923330"/>
          </a:xfrm>
          <a:prstGeom prst="rect">
            <a:avLst/>
          </a:prstGeom>
          <a:solidFill>
            <a:srgbClr val="EAEAEA">
              <a:alpha val="23137"/>
            </a:srgbClr>
          </a:solidFill>
        </p:spPr>
        <p:txBody>
          <a:bodyPr wrap="square">
            <a:spAutoFit/>
          </a:bodyPr>
          <a:lstStyle/>
          <a:p>
            <a:r>
              <a:rPr lang="de-DE" dirty="0"/>
              <a:t>Die </a:t>
            </a:r>
            <a:r>
              <a:rPr lang="de-DE" b="1" dirty="0"/>
              <a:t>Architektur</a:t>
            </a:r>
            <a:r>
              <a:rPr lang="de-DE" dirty="0"/>
              <a:t> beschreibt die Struktur und das Verhalten einer Anwendung. Sie definiert den Rahmen, in welchem eine Anwendung aufgebaut </a:t>
            </a:r>
            <a:r>
              <a:rPr lang="de-DE" dirty="0" smtClean="0"/>
              <a:t>ist.</a:t>
            </a:r>
            <a:endParaRPr lang="de-DE" dirty="0"/>
          </a:p>
        </p:txBody>
      </p:sp>
      <p:sp>
        <p:nvSpPr>
          <p:cNvPr id="3" name="Rechteck 2"/>
          <p:cNvSpPr/>
          <p:nvPr/>
        </p:nvSpPr>
        <p:spPr>
          <a:xfrm>
            <a:off x="1187624" y="3789040"/>
            <a:ext cx="6552728" cy="923330"/>
          </a:xfrm>
          <a:prstGeom prst="rect">
            <a:avLst/>
          </a:prstGeom>
          <a:solidFill>
            <a:srgbClr val="EAEAEA">
              <a:alpha val="23137"/>
            </a:srgbClr>
          </a:solidFill>
        </p:spPr>
        <p:txBody>
          <a:bodyPr wrap="square">
            <a:spAutoFit/>
          </a:bodyPr>
          <a:lstStyle/>
          <a:p>
            <a:r>
              <a:rPr lang="en-US" dirty="0"/>
              <a:t>The </a:t>
            </a:r>
            <a:r>
              <a:rPr lang="en-US" b="1" dirty="0"/>
              <a:t>architecture</a:t>
            </a:r>
            <a:r>
              <a:rPr lang="en-US" dirty="0"/>
              <a:t> describes the structure and behavior of an application. It defines the framework in which an application is built. </a:t>
            </a:r>
            <a:endParaRPr lang="de-DE" dirty="0"/>
          </a:p>
        </p:txBody>
      </p:sp>
      <p:sp>
        <p:nvSpPr>
          <p:cNvPr id="4" name="Rechteck 3"/>
          <p:cNvSpPr/>
          <p:nvPr/>
        </p:nvSpPr>
        <p:spPr>
          <a:xfrm>
            <a:off x="1187624" y="5733256"/>
            <a:ext cx="6984776" cy="261610"/>
          </a:xfrm>
          <a:prstGeom prst="rect">
            <a:avLst/>
          </a:prstGeom>
        </p:spPr>
        <p:txBody>
          <a:bodyPr wrap="square">
            <a:spAutoFit/>
          </a:bodyPr>
          <a:lstStyle/>
          <a:p>
            <a:r>
              <a:rPr lang="en-US" sz="1100" dirty="0" err="1">
                <a:latin typeface="Calibri" panose="020F0502020204030204" pitchFamily="34" charset="0"/>
              </a:rPr>
              <a:t>Kurata</a:t>
            </a:r>
            <a:r>
              <a:rPr lang="en-US" sz="1100" dirty="0">
                <a:latin typeface="Calibri" panose="020F0502020204030204" pitchFamily="34" charset="0"/>
              </a:rPr>
              <a:t>, D. (2002). </a:t>
            </a:r>
            <a:r>
              <a:rPr lang="en-US" sz="1100" i="1" dirty="0">
                <a:latin typeface="Calibri" panose="020F0502020204030204" pitchFamily="34" charset="0"/>
              </a:rPr>
              <a:t>Doing Web Development. Client-Side Techniques</a:t>
            </a:r>
            <a:r>
              <a:rPr lang="en-US" sz="1100" dirty="0">
                <a:latin typeface="Calibri" panose="020F0502020204030204" pitchFamily="34" charset="0"/>
              </a:rPr>
              <a:t>. New York City: </a:t>
            </a:r>
            <a:r>
              <a:rPr lang="en-US" sz="1100" dirty="0" err="1">
                <a:latin typeface="Calibri" panose="020F0502020204030204" pitchFamily="34" charset="0"/>
              </a:rPr>
              <a:t>Apress</a:t>
            </a:r>
            <a:r>
              <a:rPr lang="en-US" sz="1100" dirty="0">
                <a:latin typeface="Calibri" panose="020F0502020204030204" pitchFamily="34" charset="0"/>
              </a:rPr>
              <a:t>.</a:t>
            </a:r>
            <a:endParaRPr lang="de-DE" sz="1100" dirty="0">
              <a:latin typeface="Calibri" panose="020F0502020204030204" pitchFamily="34" charset="0"/>
            </a:endParaRPr>
          </a:p>
        </p:txBody>
      </p:sp>
      <p:sp>
        <p:nvSpPr>
          <p:cNvPr id="9" name="Textfeld 8"/>
          <p:cNvSpPr txBox="1"/>
          <p:nvPr/>
        </p:nvSpPr>
        <p:spPr>
          <a:xfrm>
            <a:off x="395536" y="404664"/>
            <a:ext cx="3096344"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de-DE" sz="3600" spc="190" dirty="0" smtClean="0">
                <a:solidFill>
                  <a:srgbClr val="339966"/>
                </a:solidFill>
                <a:latin typeface="+mn-lt"/>
              </a:rPr>
              <a:t>Definition</a:t>
            </a:r>
            <a:endParaRPr lang="de-DE" sz="3600" spc="190" dirty="0">
              <a:solidFill>
                <a:srgbClr val="339966"/>
              </a:solidFill>
              <a:latin typeface="+mn-lt"/>
            </a:endParaRPr>
          </a:p>
        </p:txBody>
      </p:sp>
      <p:cxnSp>
        <p:nvCxnSpPr>
          <p:cNvPr id="12" name="Gerade Verbindung 11"/>
          <p:cNvCxnSpPr/>
          <p:nvPr/>
        </p:nvCxnSpPr>
        <p:spPr>
          <a:xfrm>
            <a:off x="1187624" y="2228671"/>
            <a:ext cx="0" cy="92333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1187624" y="3789040"/>
            <a:ext cx="0" cy="92333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9332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de-DE" altLang="de-DE" smtClean="0"/>
              <a:t>Firewall</a:t>
            </a:r>
          </a:p>
        </p:txBody>
      </p:sp>
      <p:sp>
        <p:nvSpPr>
          <p:cNvPr id="13315" name="Line 8"/>
          <p:cNvSpPr>
            <a:spLocks noChangeShapeType="1"/>
          </p:cNvSpPr>
          <p:nvPr/>
        </p:nvSpPr>
        <p:spPr bwMode="auto">
          <a:xfrm>
            <a:off x="5183188" y="3962400"/>
            <a:ext cx="1143000" cy="1588"/>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3316" name="Line 9"/>
          <p:cNvSpPr>
            <a:spLocks noChangeShapeType="1"/>
          </p:cNvSpPr>
          <p:nvPr/>
        </p:nvSpPr>
        <p:spPr bwMode="auto">
          <a:xfrm>
            <a:off x="2701925" y="3843338"/>
            <a:ext cx="914400" cy="1587"/>
          </a:xfrm>
          <a:prstGeom prst="line">
            <a:avLst/>
          </a:prstGeom>
          <a:noFill/>
          <a:ln w="9525">
            <a:solidFill>
              <a:schemeClr val="accent2"/>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3317" name="Group 10"/>
          <p:cNvGrpSpPr>
            <a:grpSpLocks/>
          </p:cNvGrpSpPr>
          <p:nvPr/>
        </p:nvGrpSpPr>
        <p:grpSpPr bwMode="auto">
          <a:xfrm>
            <a:off x="3659188" y="3357563"/>
            <a:ext cx="1560512" cy="1223962"/>
            <a:chOff x="1770" y="2055"/>
            <a:chExt cx="1242" cy="786"/>
          </a:xfrm>
        </p:grpSpPr>
        <p:sp>
          <p:nvSpPr>
            <p:cNvPr id="13367"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3368"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3369"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3370"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3371"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3372"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3373"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3374"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3375"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3376"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3377"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3378"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3379"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3380"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3318" name="Line 38"/>
          <p:cNvSpPr>
            <a:spLocks noChangeShapeType="1"/>
          </p:cNvSpPr>
          <p:nvPr/>
        </p:nvSpPr>
        <p:spPr bwMode="auto">
          <a:xfrm rot="10800000">
            <a:off x="5254625"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3319" name="Line 46"/>
          <p:cNvSpPr>
            <a:spLocks noChangeShapeType="1"/>
          </p:cNvSpPr>
          <p:nvPr/>
        </p:nvSpPr>
        <p:spPr bwMode="auto">
          <a:xfrm rot="10800000">
            <a:off x="270192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23577" name="Rectangle 4"/>
          <p:cNvSpPr>
            <a:spLocks noChangeArrowheads="1"/>
          </p:cNvSpPr>
          <p:nvPr/>
        </p:nvSpPr>
        <p:spPr bwMode="auto">
          <a:xfrm>
            <a:off x="539750" y="2708275"/>
            <a:ext cx="2087563" cy="338455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anchor="ctr"/>
          <a:lstStyle/>
          <a:p>
            <a:pPr eaLnBrk="1" hangingPunct="1">
              <a:defRPr/>
            </a:pPr>
            <a:endParaRPr lang="de-DE"/>
          </a:p>
        </p:txBody>
      </p:sp>
      <p:sp>
        <p:nvSpPr>
          <p:cNvPr id="13321" name="Text Box 48"/>
          <p:cNvSpPr txBox="1">
            <a:spLocks noChangeArrowheads="1"/>
          </p:cNvSpPr>
          <p:nvPr/>
        </p:nvSpPr>
        <p:spPr bwMode="auto">
          <a:xfrm>
            <a:off x="1141413" y="1989138"/>
            <a:ext cx="13430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b="1">
                <a:latin typeface="Arial" pitchFamily="34" charset="0"/>
              </a:rPr>
              <a:t>Client</a:t>
            </a:r>
          </a:p>
          <a:p>
            <a:pPr algn="ctr">
              <a:lnSpc>
                <a:spcPct val="100000"/>
              </a:lnSpc>
              <a:spcBef>
                <a:spcPct val="0"/>
              </a:spcBef>
              <a:spcAft>
                <a:spcPct val="0"/>
              </a:spcAft>
              <a:buClrTx/>
              <a:buSzTx/>
              <a:buFontTx/>
              <a:buNone/>
            </a:pPr>
            <a:r>
              <a:rPr lang="de-DE" altLang="de-DE">
                <a:latin typeface="Arial" pitchFamily="34" charset="0"/>
              </a:rPr>
              <a:t>"User Agent"</a:t>
            </a:r>
          </a:p>
        </p:txBody>
      </p:sp>
      <p:sp>
        <p:nvSpPr>
          <p:cNvPr id="13322" name="Rectangle 27"/>
          <p:cNvSpPr>
            <a:spLocks noChangeArrowheads="1"/>
          </p:cNvSpPr>
          <p:nvPr/>
        </p:nvSpPr>
        <p:spPr bwMode="auto">
          <a:xfrm>
            <a:off x="2484438" y="3644900"/>
            <a:ext cx="142875" cy="36036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3323" name="Text Box 31"/>
          <p:cNvSpPr txBox="1">
            <a:spLocks noChangeArrowheads="1"/>
          </p:cNvSpPr>
          <p:nvPr/>
        </p:nvSpPr>
        <p:spPr bwMode="auto">
          <a:xfrm>
            <a:off x="2960688" y="2908300"/>
            <a:ext cx="11795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physical port</a:t>
            </a:r>
          </a:p>
        </p:txBody>
      </p:sp>
      <p:cxnSp>
        <p:nvCxnSpPr>
          <p:cNvPr id="13324" name="AutoShape 32"/>
          <p:cNvCxnSpPr>
            <a:cxnSpLocks noChangeShapeType="1"/>
            <a:stCxn id="13322" idx="3"/>
            <a:endCxn id="13323" idx="1"/>
          </p:cNvCxnSpPr>
          <p:nvPr/>
        </p:nvCxnSpPr>
        <p:spPr bwMode="auto">
          <a:xfrm flipV="1">
            <a:off x="2627313" y="3060700"/>
            <a:ext cx="333375" cy="765175"/>
          </a:xfrm>
          <a:prstGeom prst="curvedConnector3">
            <a:avLst>
              <a:gd name="adj1" fmla="val 50000"/>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23585" name="Rectangle 4"/>
          <p:cNvSpPr>
            <a:spLocks noChangeArrowheads="1"/>
          </p:cNvSpPr>
          <p:nvPr/>
        </p:nvSpPr>
        <p:spPr bwMode="auto">
          <a:xfrm>
            <a:off x="6326188" y="2708275"/>
            <a:ext cx="2447925" cy="3384550"/>
          </a:xfrm>
          <a:prstGeom prst="rect">
            <a:avLst/>
          </a:prstGeom>
          <a:solidFill>
            <a:srgbClr val="CCECFF"/>
          </a:solidFill>
          <a:ln w="9525">
            <a:noFill/>
            <a:miter lim="800000"/>
            <a:headEnd/>
            <a:tailEnd/>
          </a:ln>
          <a:effectLst>
            <a:outerShdw blurRad="50800" dist="38100" dir="2700000" algn="tl" rotWithShape="0">
              <a:prstClr val="black">
                <a:alpha val="40000"/>
              </a:prstClr>
            </a:outerShdw>
          </a:effectLst>
        </p:spPr>
        <p:txBody>
          <a:bodyPr anchor="ctr"/>
          <a:lstStyle/>
          <a:p>
            <a:pPr eaLnBrk="1" hangingPunct="1">
              <a:defRPr/>
            </a:pPr>
            <a:endParaRPr lang="de-DE"/>
          </a:p>
        </p:txBody>
      </p:sp>
      <p:sp>
        <p:nvSpPr>
          <p:cNvPr id="13326" name="Rectangle 34"/>
          <p:cNvSpPr>
            <a:spLocks noChangeArrowheads="1"/>
          </p:cNvSpPr>
          <p:nvPr/>
        </p:nvSpPr>
        <p:spPr bwMode="auto">
          <a:xfrm>
            <a:off x="6326188" y="3644900"/>
            <a:ext cx="142875" cy="36036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3327" name="Text Box 35"/>
          <p:cNvSpPr txBox="1">
            <a:spLocks noChangeArrowheads="1"/>
          </p:cNvSpPr>
          <p:nvPr/>
        </p:nvSpPr>
        <p:spPr bwMode="auto">
          <a:xfrm>
            <a:off x="5148263" y="2924175"/>
            <a:ext cx="11795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physical port</a:t>
            </a:r>
          </a:p>
        </p:txBody>
      </p:sp>
      <p:cxnSp>
        <p:nvCxnSpPr>
          <p:cNvPr id="13328" name="AutoShape 36"/>
          <p:cNvCxnSpPr>
            <a:cxnSpLocks noChangeShapeType="1"/>
            <a:stCxn id="13326" idx="1"/>
            <a:endCxn id="13327" idx="3"/>
          </p:cNvCxnSpPr>
          <p:nvPr/>
        </p:nvCxnSpPr>
        <p:spPr bwMode="auto">
          <a:xfrm rot="10800000" flipH="1">
            <a:off x="6326188" y="3076575"/>
            <a:ext cx="1587" cy="749300"/>
          </a:xfrm>
          <a:prstGeom prst="curvedConnector5">
            <a:avLst>
              <a:gd name="adj1" fmla="val -14400005"/>
              <a:gd name="adj2" fmla="val 51907"/>
              <a:gd name="adj3" fmla="val 14500005"/>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13329" name="Rectangle 37"/>
          <p:cNvSpPr>
            <a:spLocks noChangeArrowheads="1"/>
          </p:cNvSpPr>
          <p:nvPr/>
        </p:nvSpPr>
        <p:spPr bwMode="auto">
          <a:xfrm>
            <a:off x="611188" y="3357563"/>
            <a:ext cx="1366837" cy="1150937"/>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Browser</a:t>
            </a:r>
          </a:p>
        </p:txBody>
      </p:sp>
      <p:sp>
        <p:nvSpPr>
          <p:cNvPr id="13330" name="Rectangle 38"/>
          <p:cNvSpPr>
            <a:spLocks noChangeArrowheads="1"/>
          </p:cNvSpPr>
          <p:nvPr/>
        </p:nvSpPr>
        <p:spPr bwMode="auto">
          <a:xfrm>
            <a:off x="1692275" y="335756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3331" name="Rectangle 39"/>
          <p:cNvSpPr>
            <a:spLocks noChangeArrowheads="1"/>
          </p:cNvSpPr>
          <p:nvPr/>
        </p:nvSpPr>
        <p:spPr bwMode="auto">
          <a:xfrm>
            <a:off x="755650" y="3790950"/>
            <a:ext cx="1366838"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FTP</a:t>
            </a:r>
          </a:p>
        </p:txBody>
      </p:sp>
      <p:sp>
        <p:nvSpPr>
          <p:cNvPr id="13332" name="Rectangle 40"/>
          <p:cNvSpPr>
            <a:spLocks noChangeArrowheads="1"/>
          </p:cNvSpPr>
          <p:nvPr/>
        </p:nvSpPr>
        <p:spPr bwMode="auto">
          <a:xfrm>
            <a:off x="1619250" y="3790950"/>
            <a:ext cx="504825" cy="21431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20/21</a:t>
            </a:r>
          </a:p>
        </p:txBody>
      </p:sp>
      <p:sp>
        <p:nvSpPr>
          <p:cNvPr id="13333" name="Rectangle 41"/>
          <p:cNvSpPr>
            <a:spLocks noChangeArrowheads="1"/>
          </p:cNvSpPr>
          <p:nvPr/>
        </p:nvSpPr>
        <p:spPr bwMode="auto">
          <a:xfrm>
            <a:off x="898525" y="4222750"/>
            <a:ext cx="1366838"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a:t>
            </a:r>
          </a:p>
        </p:txBody>
      </p:sp>
      <p:sp>
        <p:nvSpPr>
          <p:cNvPr id="13334" name="Rectangle 42"/>
          <p:cNvSpPr>
            <a:spLocks noChangeArrowheads="1"/>
          </p:cNvSpPr>
          <p:nvPr/>
        </p:nvSpPr>
        <p:spPr bwMode="auto">
          <a:xfrm>
            <a:off x="1979613" y="4222750"/>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3335" name="AutoShape 43"/>
          <p:cNvCxnSpPr>
            <a:cxnSpLocks noChangeShapeType="1"/>
            <a:stCxn id="13330" idx="3"/>
            <a:endCxn id="13322" idx="1"/>
          </p:cNvCxnSpPr>
          <p:nvPr/>
        </p:nvCxnSpPr>
        <p:spPr bwMode="auto">
          <a:xfrm>
            <a:off x="1979613" y="3465513"/>
            <a:ext cx="504825" cy="360362"/>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36" name="AutoShape 44"/>
          <p:cNvCxnSpPr>
            <a:cxnSpLocks noChangeShapeType="1"/>
            <a:stCxn id="13332" idx="3"/>
            <a:endCxn id="13322" idx="1"/>
          </p:cNvCxnSpPr>
          <p:nvPr/>
        </p:nvCxnSpPr>
        <p:spPr bwMode="auto">
          <a:xfrm flipV="1">
            <a:off x="2124075" y="3825875"/>
            <a:ext cx="360363" cy="73025"/>
          </a:xfrm>
          <a:prstGeom prst="curvedConnector3">
            <a:avLst>
              <a:gd name="adj1" fmla="val 49778"/>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37" name="AutoShape 45"/>
          <p:cNvCxnSpPr>
            <a:cxnSpLocks noChangeShapeType="1"/>
          </p:cNvCxnSpPr>
          <p:nvPr/>
        </p:nvCxnSpPr>
        <p:spPr bwMode="auto">
          <a:xfrm flipV="1">
            <a:off x="2266950" y="3825875"/>
            <a:ext cx="288925" cy="50482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3338" name="Rectangle 46"/>
          <p:cNvSpPr>
            <a:spLocks noChangeArrowheads="1"/>
          </p:cNvSpPr>
          <p:nvPr/>
        </p:nvSpPr>
        <p:spPr bwMode="auto">
          <a:xfrm>
            <a:off x="6759575" y="3357563"/>
            <a:ext cx="1655763" cy="1150937"/>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HTTP server</a:t>
            </a:r>
          </a:p>
        </p:txBody>
      </p:sp>
      <p:sp>
        <p:nvSpPr>
          <p:cNvPr id="13339" name="Rectangle 47"/>
          <p:cNvSpPr>
            <a:spLocks noChangeArrowheads="1"/>
          </p:cNvSpPr>
          <p:nvPr/>
        </p:nvSpPr>
        <p:spPr bwMode="auto">
          <a:xfrm>
            <a:off x="6759575" y="335756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3340" name="Rectangle 48"/>
          <p:cNvSpPr>
            <a:spLocks noChangeArrowheads="1"/>
          </p:cNvSpPr>
          <p:nvPr/>
        </p:nvSpPr>
        <p:spPr bwMode="auto">
          <a:xfrm>
            <a:off x="6904038" y="3790950"/>
            <a:ext cx="1655762"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FTP server</a:t>
            </a:r>
          </a:p>
        </p:txBody>
      </p:sp>
      <p:sp>
        <p:nvSpPr>
          <p:cNvPr id="13341" name="Rectangle 49"/>
          <p:cNvSpPr>
            <a:spLocks noChangeArrowheads="1"/>
          </p:cNvSpPr>
          <p:nvPr/>
        </p:nvSpPr>
        <p:spPr bwMode="auto">
          <a:xfrm>
            <a:off x="6900863" y="3790950"/>
            <a:ext cx="504825" cy="214313"/>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20/21</a:t>
            </a:r>
          </a:p>
        </p:txBody>
      </p:sp>
      <p:sp>
        <p:nvSpPr>
          <p:cNvPr id="13342" name="Rectangle 50"/>
          <p:cNvSpPr>
            <a:spLocks noChangeArrowheads="1"/>
          </p:cNvSpPr>
          <p:nvPr/>
        </p:nvSpPr>
        <p:spPr bwMode="auto">
          <a:xfrm>
            <a:off x="7046913" y="4222750"/>
            <a:ext cx="1655762"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a:t>
            </a:r>
          </a:p>
        </p:txBody>
      </p:sp>
      <p:sp>
        <p:nvSpPr>
          <p:cNvPr id="13343" name="Rectangle 51"/>
          <p:cNvSpPr>
            <a:spLocks noChangeArrowheads="1"/>
          </p:cNvSpPr>
          <p:nvPr/>
        </p:nvSpPr>
        <p:spPr bwMode="auto">
          <a:xfrm>
            <a:off x="7046913" y="4222750"/>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3344" name="AutoShape 53"/>
          <p:cNvCxnSpPr>
            <a:cxnSpLocks noChangeShapeType="1"/>
            <a:stCxn id="13326" idx="3"/>
            <a:endCxn id="13339" idx="1"/>
          </p:cNvCxnSpPr>
          <p:nvPr/>
        </p:nvCxnSpPr>
        <p:spPr bwMode="auto">
          <a:xfrm flipV="1">
            <a:off x="6469063" y="3465513"/>
            <a:ext cx="290512" cy="360362"/>
          </a:xfrm>
          <a:prstGeom prst="curvedConnector3">
            <a:avLst>
              <a:gd name="adj1" fmla="val 49727"/>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45" name="AutoShape 54"/>
          <p:cNvCxnSpPr>
            <a:cxnSpLocks noChangeShapeType="1"/>
            <a:stCxn id="13326" idx="3"/>
            <a:endCxn id="13341" idx="1"/>
          </p:cNvCxnSpPr>
          <p:nvPr/>
        </p:nvCxnSpPr>
        <p:spPr bwMode="auto">
          <a:xfrm>
            <a:off x="6469063" y="3825875"/>
            <a:ext cx="431800" cy="7302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13346" name="AutoShape 55"/>
          <p:cNvCxnSpPr>
            <a:cxnSpLocks noChangeShapeType="1"/>
            <a:stCxn id="13326" idx="3"/>
            <a:endCxn id="13343" idx="1"/>
          </p:cNvCxnSpPr>
          <p:nvPr/>
        </p:nvCxnSpPr>
        <p:spPr bwMode="auto">
          <a:xfrm>
            <a:off x="6469063" y="3825875"/>
            <a:ext cx="577850" cy="50482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3347" name="Text Box 57"/>
          <p:cNvSpPr txBox="1">
            <a:spLocks noChangeArrowheads="1"/>
          </p:cNvSpPr>
          <p:nvPr/>
        </p:nvSpPr>
        <p:spPr bwMode="auto">
          <a:xfrm>
            <a:off x="2384425" y="2565400"/>
            <a:ext cx="1662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logical / virtual port</a:t>
            </a:r>
          </a:p>
        </p:txBody>
      </p:sp>
      <p:cxnSp>
        <p:nvCxnSpPr>
          <p:cNvPr id="13348" name="AutoShape 58"/>
          <p:cNvCxnSpPr>
            <a:cxnSpLocks noChangeShapeType="1"/>
            <a:endCxn id="13347" idx="1"/>
          </p:cNvCxnSpPr>
          <p:nvPr/>
        </p:nvCxnSpPr>
        <p:spPr bwMode="auto">
          <a:xfrm flipV="1">
            <a:off x="2051050" y="2717800"/>
            <a:ext cx="333375" cy="765175"/>
          </a:xfrm>
          <a:prstGeom prst="curvedConnector3">
            <a:avLst>
              <a:gd name="adj1" fmla="val 50000"/>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cxnSp>
      <p:sp>
        <p:nvSpPr>
          <p:cNvPr id="13349" name="Text Box 60"/>
          <p:cNvSpPr txBox="1">
            <a:spLocks noChangeArrowheads="1"/>
          </p:cNvSpPr>
          <p:nvPr/>
        </p:nvSpPr>
        <p:spPr bwMode="auto">
          <a:xfrm>
            <a:off x="6149975" y="2349500"/>
            <a:ext cx="16621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a:latin typeface="Arial" pitchFamily="34" charset="0"/>
              </a:rPr>
              <a:t>logical / virtual port</a:t>
            </a:r>
          </a:p>
        </p:txBody>
      </p:sp>
      <p:sp>
        <p:nvSpPr>
          <p:cNvPr id="13350" name="Line 61"/>
          <p:cNvSpPr>
            <a:spLocks noChangeShapeType="1"/>
          </p:cNvSpPr>
          <p:nvPr/>
        </p:nvSpPr>
        <p:spPr bwMode="auto">
          <a:xfrm>
            <a:off x="6877050" y="2708275"/>
            <a:ext cx="0"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3351" name="Group 58"/>
          <p:cNvGrpSpPr>
            <a:grpSpLocks/>
          </p:cNvGrpSpPr>
          <p:nvPr/>
        </p:nvGrpSpPr>
        <p:grpSpPr bwMode="auto">
          <a:xfrm>
            <a:off x="2339975" y="2924175"/>
            <a:ext cx="0" cy="3025775"/>
            <a:chOff x="1474" y="1842"/>
            <a:chExt cx="0" cy="1906"/>
          </a:xfrm>
        </p:grpSpPr>
        <p:sp>
          <p:nvSpPr>
            <p:cNvPr id="13364" name="Line 55"/>
            <p:cNvSpPr>
              <a:spLocks noChangeShapeType="1"/>
            </p:cNvSpPr>
            <p:nvPr/>
          </p:nvSpPr>
          <p:spPr bwMode="auto">
            <a:xfrm flipV="1">
              <a:off x="1474" y="1842"/>
              <a:ext cx="0" cy="499"/>
            </a:xfrm>
            <a:prstGeom prst="line">
              <a:avLst/>
            </a:prstGeom>
            <a:noFill/>
            <a:ln w="57150">
              <a:solidFill>
                <a:srgbClr val="99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365" name="Line 56"/>
            <p:cNvSpPr>
              <a:spLocks noChangeShapeType="1"/>
            </p:cNvSpPr>
            <p:nvPr/>
          </p:nvSpPr>
          <p:spPr bwMode="auto">
            <a:xfrm flipV="1">
              <a:off x="1474" y="2795"/>
              <a:ext cx="0" cy="953"/>
            </a:xfrm>
            <a:prstGeom prst="line">
              <a:avLst/>
            </a:prstGeom>
            <a:noFill/>
            <a:ln w="57150">
              <a:solidFill>
                <a:srgbClr val="99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366" name="Line 57"/>
            <p:cNvSpPr>
              <a:spLocks noChangeShapeType="1"/>
            </p:cNvSpPr>
            <p:nvPr/>
          </p:nvSpPr>
          <p:spPr bwMode="auto">
            <a:xfrm flipV="1">
              <a:off x="1474" y="2478"/>
              <a:ext cx="0" cy="136"/>
            </a:xfrm>
            <a:prstGeom prst="line">
              <a:avLst/>
            </a:prstGeom>
            <a:noFill/>
            <a:ln w="57150">
              <a:solidFill>
                <a:srgbClr val="9900FF"/>
              </a:solidFill>
              <a:round/>
              <a:headEnd/>
              <a:tailEnd/>
            </a:ln>
            <a:extLst>
              <a:ext uri="{909E8E84-426E-40DD-AFC4-6F175D3DCCD1}">
                <a14:hiddenFill xmlns:a14="http://schemas.microsoft.com/office/drawing/2010/main">
                  <a:noFill/>
                </a14:hiddenFill>
              </a:ext>
            </a:extLst>
          </p:spPr>
          <p:txBody>
            <a:bodyPr/>
            <a:lstStyle/>
            <a:p>
              <a:endParaRPr lang="de-DE"/>
            </a:p>
          </p:txBody>
        </p:sp>
      </p:grpSp>
      <p:sp>
        <p:nvSpPr>
          <p:cNvPr id="13352" name="Line 60"/>
          <p:cNvSpPr>
            <a:spLocks noChangeShapeType="1"/>
          </p:cNvSpPr>
          <p:nvPr/>
        </p:nvSpPr>
        <p:spPr bwMode="auto">
          <a:xfrm flipV="1">
            <a:off x="6659563" y="2852738"/>
            <a:ext cx="0" cy="574675"/>
          </a:xfrm>
          <a:prstGeom prst="line">
            <a:avLst/>
          </a:prstGeom>
          <a:noFill/>
          <a:ln w="57150">
            <a:solidFill>
              <a:srgbClr val="99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353" name="Line 61"/>
          <p:cNvSpPr>
            <a:spLocks noChangeShapeType="1"/>
          </p:cNvSpPr>
          <p:nvPr/>
        </p:nvSpPr>
        <p:spPr bwMode="auto">
          <a:xfrm flipV="1">
            <a:off x="6659563" y="4437063"/>
            <a:ext cx="0" cy="1512887"/>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354" name="Line 62"/>
          <p:cNvSpPr>
            <a:spLocks noChangeShapeType="1"/>
          </p:cNvSpPr>
          <p:nvPr/>
        </p:nvSpPr>
        <p:spPr bwMode="auto">
          <a:xfrm flipV="1">
            <a:off x="6659563" y="3644900"/>
            <a:ext cx="0" cy="2159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355" name="Text Box 63"/>
          <p:cNvSpPr txBox="1">
            <a:spLocks noChangeArrowheads="1"/>
          </p:cNvSpPr>
          <p:nvPr/>
        </p:nvSpPr>
        <p:spPr bwMode="auto">
          <a:xfrm>
            <a:off x="519113" y="6361583"/>
            <a:ext cx="693561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dirty="0" err="1">
                <a:latin typeface="Arial" pitchFamily="34" charset="0"/>
              </a:rPr>
              <a:t>To</a:t>
            </a:r>
            <a:r>
              <a:rPr lang="de-DE" altLang="de-DE" sz="1400" dirty="0">
                <a:latin typeface="Arial" pitchFamily="34" charset="0"/>
              </a:rPr>
              <a:t> </a:t>
            </a:r>
            <a:r>
              <a:rPr lang="de-DE" altLang="de-DE" sz="1400" dirty="0" err="1">
                <a:latin typeface="Arial" pitchFamily="34" charset="0"/>
              </a:rPr>
              <a:t>see</a:t>
            </a:r>
            <a:r>
              <a:rPr lang="de-DE" altLang="de-DE" sz="1400" dirty="0">
                <a:latin typeface="Arial" pitchFamily="34" charset="0"/>
              </a:rPr>
              <a:t> a real </a:t>
            </a:r>
            <a:r>
              <a:rPr lang="de-DE" altLang="de-DE" sz="1400" dirty="0" err="1" smtClean="0">
                <a:latin typeface="Arial" pitchFamily="34" charset="0"/>
              </a:rPr>
              <a:t>firewall</a:t>
            </a:r>
            <a:r>
              <a:rPr lang="de-DE" altLang="de-DE" sz="1400" dirty="0" smtClean="0">
                <a:latin typeface="Arial" pitchFamily="34" charset="0"/>
              </a:rPr>
              <a:t> (</a:t>
            </a:r>
            <a:r>
              <a:rPr lang="de-DE" altLang="de-DE" sz="1400" dirty="0" err="1" smtClean="0">
                <a:latin typeface="Arial" pitchFamily="34" charset="0"/>
              </a:rPr>
              <a:t>fire</a:t>
            </a:r>
            <a:r>
              <a:rPr lang="de-DE" altLang="de-DE" sz="1400" dirty="0" smtClean="0">
                <a:latin typeface="Arial" pitchFamily="34" charset="0"/>
              </a:rPr>
              <a:t> </a:t>
            </a:r>
            <a:r>
              <a:rPr lang="de-DE" altLang="de-DE" sz="1400" dirty="0" err="1" smtClean="0">
                <a:latin typeface="Arial" pitchFamily="34" charset="0"/>
              </a:rPr>
              <a:t>curtain</a:t>
            </a:r>
            <a:r>
              <a:rPr lang="de-DE" altLang="de-DE" sz="1400" dirty="0" smtClean="0">
                <a:latin typeface="Arial" pitchFamily="34" charset="0"/>
              </a:rPr>
              <a:t>): </a:t>
            </a:r>
            <a:r>
              <a:rPr lang="de-DE" altLang="de-DE" sz="1400" dirty="0">
                <a:latin typeface="Arial" pitchFamily="34" charset="0"/>
                <a:hlinkClick r:id="rId2"/>
              </a:rPr>
              <a:t>https://www.youtube.com/watch?v=4sKTFgOxCR0</a:t>
            </a:r>
            <a:endParaRPr lang="de-DE" altLang="de-DE" sz="1400" dirty="0">
              <a:latin typeface="Arial" pitchFamily="34" charset="0"/>
            </a:endParaRPr>
          </a:p>
        </p:txBody>
      </p:sp>
      <p:sp>
        <p:nvSpPr>
          <p:cNvPr id="13356" name="Rectangle 41"/>
          <p:cNvSpPr>
            <a:spLocks noChangeArrowheads="1"/>
          </p:cNvSpPr>
          <p:nvPr/>
        </p:nvSpPr>
        <p:spPr bwMode="auto">
          <a:xfrm>
            <a:off x="611188" y="4870450"/>
            <a:ext cx="1366837" cy="1150938"/>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a:latin typeface="Arial" pitchFamily="34" charset="0"/>
              </a:rPr>
              <a:t>Desktop</a:t>
            </a:r>
            <a:br>
              <a:rPr lang="de-DE" altLang="de-DE">
                <a:latin typeface="Arial" pitchFamily="34" charset="0"/>
              </a:rPr>
            </a:br>
            <a:r>
              <a:rPr lang="de-DE" altLang="de-DE">
                <a:latin typeface="Arial" pitchFamily="34" charset="0"/>
              </a:rPr>
              <a:t>GIS</a:t>
            </a:r>
          </a:p>
        </p:txBody>
      </p:sp>
      <p:sp>
        <p:nvSpPr>
          <p:cNvPr id="13357" name="Rectangle 42"/>
          <p:cNvSpPr>
            <a:spLocks noChangeArrowheads="1"/>
          </p:cNvSpPr>
          <p:nvPr/>
        </p:nvSpPr>
        <p:spPr bwMode="auto">
          <a:xfrm>
            <a:off x="1692275" y="4870450"/>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3358" name="AutoShape 45"/>
          <p:cNvCxnSpPr>
            <a:cxnSpLocks noChangeShapeType="1"/>
            <a:stCxn id="13357" idx="0"/>
            <a:endCxn id="13322" idx="2"/>
          </p:cNvCxnSpPr>
          <p:nvPr/>
        </p:nvCxnSpPr>
        <p:spPr bwMode="auto">
          <a:xfrm rot="5400000" flipH="1" flipV="1">
            <a:off x="1763713" y="4078288"/>
            <a:ext cx="865187" cy="719137"/>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3359" name="Rectangle 50"/>
          <p:cNvSpPr>
            <a:spLocks noChangeArrowheads="1"/>
          </p:cNvSpPr>
          <p:nvPr/>
        </p:nvSpPr>
        <p:spPr bwMode="auto">
          <a:xfrm>
            <a:off x="6732588" y="4799013"/>
            <a:ext cx="1655762" cy="1150937"/>
          </a:xfrm>
          <a:prstGeom prst="rect">
            <a:avLst/>
          </a:prstGeom>
          <a:solidFill>
            <a:schemeClr val="folHlink"/>
          </a:solidFill>
          <a:ln w="9525">
            <a:solidFill>
              <a:schemeClr val="tx1"/>
            </a:solidFill>
            <a:miter lim="800000"/>
            <a:headEnd/>
            <a:tailEnd/>
          </a:ln>
        </p:spPr>
        <p:txBody>
          <a:bodyPr wrap="none"/>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eaLnBrk="1" hangingPunct="1">
              <a:lnSpc>
                <a:spcPct val="100000"/>
              </a:lnSpc>
              <a:spcBef>
                <a:spcPct val="0"/>
              </a:spcBef>
              <a:spcAft>
                <a:spcPct val="0"/>
              </a:spcAft>
              <a:buClrTx/>
              <a:buSzTx/>
              <a:buFontTx/>
              <a:buNone/>
            </a:pPr>
            <a:r>
              <a:rPr lang="de-DE" altLang="de-DE">
                <a:latin typeface="Arial" pitchFamily="34" charset="0"/>
              </a:rPr>
              <a:t>DBMS</a:t>
            </a:r>
            <a:br>
              <a:rPr lang="de-DE" altLang="de-DE">
                <a:latin typeface="Arial" pitchFamily="34" charset="0"/>
              </a:rPr>
            </a:br>
            <a:r>
              <a:rPr lang="de-DE" altLang="de-DE">
                <a:latin typeface="Arial" pitchFamily="34" charset="0"/>
              </a:rPr>
              <a:t>server</a:t>
            </a:r>
          </a:p>
        </p:txBody>
      </p:sp>
      <p:sp>
        <p:nvSpPr>
          <p:cNvPr id="13360" name="Rectangle 51"/>
          <p:cNvSpPr>
            <a:spLocks noChangeArrowheads="1"/>
          </p:cNvSpPr>
          <p:nvPr/>
        </p:nvSpPr>
        <p:spPr bwMode="auto">
          <a:xfrm>
            <a:off x="6732588" y="479901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a:t>
            </a:r>
          </a:p>
        </p:txBody>
      </p:sp>
      <p:cxnSp>
        <p:nvCxnSpPr>
          <p:cNvPr id="13361" name="AutoShape 55"/>
          <p:cNvCxnSpPr>
            <a:cxnSpLocks noChangeShapeType="1"/>
          </p:cNvCxnSpPr>
          <p:nvPr/>
        </p:nvCxnSpPr>
        <p:spPr bwMode="auto">
          <a:xfrm rot="16200000" flipH="1">
            <a:off x="6219032" y="4140994"/>
            <a:ext cx="954087" cy="358775"/>
          </a:xfrm>
          <a:prstGeom prst="curvedConnector3">
            <a:avLst>
              <a:gd name="adj1" fmla="val 50000"/>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13362" name="Line 62"/>
          <p:cNvSpPr>
            <a:spLocks noChangeShapeType="1"/>
          </p:cNvSpPr>
          <p:nvPr/>
        </p:nvSpPr>
        <p:spPr bwMode="auto">
          <a:xfrm flipV="1">
            <a:off x="6659563" y="4005263"/>
            <a:ext cx="0" cy="2159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3363" name="Text Box 48"/>
          <p:cNvSpPr txBox="1">
            <a:spLocks noChangeArrowheads="1"/>
          </p:cNvSpPr>
          <p:nvPr/>
        </p:nvSpPr>
        <p:spPr bwMode="auto">
          <a:xfrm>
            <a:off x="7089775" y="1989138"/>
            <a:ext cx="8223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b="1">
                <a:latin typeface="Arial" pitchFamily="34" charset="0"/>
              </a:rPr>
              <a:t>Server</a:t>
            </a:r>
          </a:p>
        </p:txBody>
      </p:sp>
    </p:spTree>
  </p:cSld>
  <p:clrMapOvr>
    <a:masterClrMapping/>
  </p:clrMapOvr>
  <mc:AlternateContent xmlns:mc="http://schemas.openxmlformats.org/markup-compatibility/2006" xmlns:p14="http://schemas.microsoft.com/office/powerpoint/2010/main">
    <mc:Choice Requires="p14">
      <p:transition spd="slow" p14:dur="2000" advTm="85496"/>
    </mc:Choice>
    <mc:Fallback xmlns="">
      <p:transition spd="slow" advTm="85496"/>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de-DE" altLang="de-DE" dirty="0" err="1" smtClean="0"/>
              <a:t>Your</a:t>
            </a:r>
            <a:r>
              <a:rPr lang="de-DE" altLang="de-DE" dirty="0" smtClean="0"/>
              <a:t> Take-</a:t>
            </a:r>
            <a:r>
              <a:rPr lang="de-DE" altLang="de-DE" dirty="0" err="1" smtClean="0"/>
              <a:t>Away</a:t>
            </a:r>
            <a:r>
              <a:rPr lang="de-DE" altLang="de-DE" dirty="0" smtClean="0"/>
              <a:t>: </a:t>
            </a:r>
            <a:r>
              <a:rPr lang="de-DE" altLang="de-DE" dirty="0" err="1" smtClean="0"/>
              <a:t>Acronyms</a:t>
            </a:r>
            <a:r>
              <a:rPr lang="de-DE" altLang="de-DE" dirty="0" smtClean="0"/>
              <a:t> </a:t>
            </a:r>
            <a:r>
              <a:rPr lang="de-DE" altLang="de-DE" dirty="0" err="1" smtClean="0"/>
              <a:t>used</a:t>
            </a:r>
            <a:endParaRPr lang="de-DE" altLang="de-DE" dirty="0" smtClean="0"/>
          </a:p>
        </p:txBody>
      </p:sp>
      <p:sp>
        <p:nvSpPr>
          <p:cNvPr id="14339" name="Rectangle 3"/>
          <p:cNvSpPr>
            <a:spLocks noGrp="1" noChangeArrowheads="1"/>
          </p:cNvSpPr>
          <p:nvPr>
            <p:ph type="body" idx="1"/>
          </p:nvPr>
        </p:nvSpPr>
        <p:spPr/>
        <p:txBody>
          <a:bodyPr/>
          <a:lstStyle/>
          <a:p>
            <a:pPr eaLnBrk="1" hangingPunct="1"/>
            <a:r>
              <a:rPr lang="de-DE" altLang="de-DE" sz="1800" dirty="0" smtClean="0"/>
              <a:t>HTTP – Hypertext Transfer Protocol</a:t>
            </a:r>
          </a:p>
          <a:p>
            <a:pPr eaLnBrk="1" hangingPunct="1"/>
            <a:r>
              <a:rPr lang="de-DE" altLang="de-DE" sz="1800" dirty="0" smtClean="0"/>
              <a:t>Mail</a:t>
            </a:r>
          </a:p>
          <a:p>
            <a:pPr lvl="1" eaLnBrk="1" hangingPunct="1"/>
            <a:r>
              <a:rPr lang="de-DE" altLang="de-DE" sz="1800" dirty="0" smtClean="0"/>
              <a:t>POP3 – Post Office Protocol</a:t>
            </a:r>
          </a:p>
          <a:p>
            <a:pPr lvl="1" eaLnBrk="1" hangingPunct="1"/>
            <a:r>
              <a:rPr lang="de-DE" altLang="de-DE" sz="1800" dirty="0" smtClean="0"/>
              <a:t>SMTP – Simple Mail Transfer Protocol</a:t>
            </a:r>
          </a:p>
          <a:p>
            <a:pPr eaLnBrk="1" hangingPunct="1"/>
            <a:r>
              <a:rPr lang="de-DE" altLang="de-DE" sz="1800" dirty="0" smtClean="0"/>
              <a:t>FTP – File Transfer Protocol</a:t>
            </a:r>
          </a:p>
          <a:p>
            <a:pPr eaLnBrk="1" hangingPunct="1"/>
            <a:r>
              <a:rPr lang="de-DE" altLang="de-DE" sz="1800" dirty="0" smtClean="0"/>
              <a:t>Content </a:t>
            </a:r>
            <a:r>
              <a:rPr lang="de-DE" altLang="de-DE" sz="1800" dirty="0" err="1" smtClean="0"/>
              <a:t>Types</a:t>
            </a:r>
            <a:r>
              <a:rPr lang="de-DE" altLang="de-DE" sz="1800" dirty="0" smtClean="0"/>
              <a:t> – </a:t>
            </a:r>
            <a:r>
              <a:rPr lang="de-DE" altLang="de-DE" sz="1800" dirty="0" err="1" smtClean="0"/>
              <a:t>describes</a:t>
            </a:r>
            <a:r>
              <a:rPr lang="de-DE" altLang="de-DE" sz="1800" dirty="0" smtClean="0"/>
              <a:t> </a:t>
            </a:r>
            <a:r>
              <a:rPr lang="de-DE" altLang="de-DE" sz="1800" dirty="0" err="1" smtClean="0"/>
              <a:t>the</a:t>
            </a:r>
            <a:r>
              <a:rPr lang="de-DE" altLang="de-DE" sz="1800" dirty="0" smtClean="0"/>
              <a:t> </a:t>
            </a:r>
            <a:r>
              <a:rPr lang="de-DE" altLang="de-DE" sz="1800" dirty="0" err="1" smtClean="0"/>
              <a:t>encoding</a:t>
            </a:r>
            <a:r>
              <a:rPr lang="de-DE" altLang="de-DE" sz="1800" dirty="0" smtClean="0"/>
              <a:t> / </a:t>
            </a:r>
            <a:r>
              <a:rPr lang="de-DE" altLang="de-DE" sz="1800" dirty="0" err="1" smtClean="0"/>
              <a:t>format</a:t>
            </a:r>
            <a:r>
              <a:rPr lang="de-DE" altLang="de-DE" sz="1800" dirty="0" smtClean="0"/>
              <a:t> </a:t>
            </a:r>
            <a:r>
              <a:rPr lang="de-DE" altLang="de-DE" sz="1800" dirty="0" err="1" smtClean="0"/>
              <a:t>of</a:t>
            </a:r>
            <a:r>
              <a:rPr lang="de-DE" altLang="de-DE" sz="1800" dirty="0" smtClean="0"/>
              <a:t> </a:t>
            </a:r>
            <a:r>
              <a:rPr lang="de-DE" altLang="de-DE" sz="1800" dirty="0" err="1" smtClean="0"/>
              <a:t>the</a:t>
            </a:r>
            <a:r>
              <a:rPr lang="de-DE" altLang="de-DE" sz="1800" dirty="0" smtClean="0"/>
              <a:t> </a:t>
            </a:r>
            <a:r>
              <a:rPr lang="de-DE" altLang="de-DE" sz="1800" dirty="0" err="1" smtClean="0"/>
              <a:t>resource</a:t>
            </a:r>
            <a:r>
              <a:rPr lang="de-DE" altLang="de-DE" sz="1800" dirty="0" smtClean="0"/>
              <a:t> </a:t>
            </a:r>
            <a:r>
              <a:rPr lang="de-DE" altLang="de-DE" sz="1800" dirty="0" err="1" smtClean="0"/>
              <a:t>transfered</a:t>
            </a:r>
            <a:r>
              <a:rPr lang="de-DE" altLang="de-DE" sz="1800" dirty="0" smtClean="0"/>
              <a:t> </a:t>
            </a:r>
            <a:r>
              <a:rPr lang="de-DE" altLang="de-DE" sz="1800" dirty="0" err="1" smtClean="0"/>
              <a:t>by</a:t>
            </a:r>
            <a:r>
              <a:rPr lang="de-DE" altLang="de-DE" sz="1800" dirty="0" smtClean="0"/>
              <a:t> HTTP </a:t>
            </a:r>
            <a:r>
              <a:rPr lang="de-DE" altLang="de-DE" sz="1200" dirty="0" smtClean="0"/>
              <a:t>(http://www.rfc-editor.org/rfc/rfc1521.txt)</a:t>
            </a:r>
          </a:p>
          <a:p>
            <a:pPr eaLnBrk="1" hangingPunct="1"/>
            <a:r>
              <a:rPr lang="de-DE" altLang="de-DE" sz="1800" dirty="0" smtClean="0"/>
              <a:t>URI – Uniform </a:t>
            </a:r>
            <a:r>
              <a:rPr lang="de-DE" altLang="de-DE" sz="1800" dirty="0" err="1" smtClean="0"/>
              <a:t>Resource</a:t>
            </a:r>
            <a:r>
              <a:rPr lang="de-DE" altLang="de-DE" sz="1800" dirty="0" smtClean="0"/>
              <a:t> Identifier </a:t>
            </a:r>
            <a:r>
              <a:rPr lang="de-DE" altLang="de-DE" sz="1200" dirty="0" smtClean="0"/>
              <a:t>(http://www.rfc-editor.org/rfc/rfc2396.txt)</a:t>
            </a:r>
          </a:p>
          <a:p>
            <a:pPr eaLnBrk="1" hangingPunct="1"/>
            <a:r>
              <a:rPr lang="de-DE" altLang="de-DE" sz="1800" dirty="0" smtClean="0"/>
              <a:t>CGI – Common Gateway Interface </a:t>
            </a:r>
            <a:r>
              <a:rPr lang="de-DE" altLang="de-DE" sz="1200" dirty="0" smtClean="0"/>
              <a:t>(http://www.rfc-editor.org/rfc/rfc3875.txt)</a:t>
            </a:r>
          </a:p>
          <a:p>
            <a:pPr eaLnBrk="1" hangingPunct="1"/>
            <a:r>
              <a:rPr lang="de-DE" altLang="de-DE" sz="1800" dirty="0" smtClean="0"/>
              <a:t>DBMS – </a:t>
            </a:r>
            <a:r>
              <a:rPr lang="de-DE" altLang="de-DE" sz="1800" dirty="0" err="1" smtClean="0"/>
              <a:t>Datebase</a:t>
            </a:r>
            <a:r>
              <a:rPr lang="de-DE" altLang="de-DE" sz="1800" dirty="0" smtClean="0"/>
              <a:t> Management </a:t>
            </a:r>
            <a:r>
              <a:rPr lang="de-DE" altLang="de-DE" sz="1800" dirty="0" smtClean="0"/>
              <a:t>System</a:t>
            </a:r>
            <a:endParaRPr lang="de-DE" altLang="de-DE" sz="1800" dirty="0" smtClean="0"/>
          </a:p>
          <a:p>
            <a:pPr eaLnBrk="1" hangingPunct="1"/>
            <a:r>
              <a:rPr lang="de-DE" altLang="de-DE" sz="1800" dirty="0" smtClean="0"/>
              <a:t>SQL – Structured Query Language (</a:t>
            </a:r>
            <a:r>
              <a:rPr lang="de-DE" altLang="de-DE" sz="1800" dirty="0" err="1" smtClean="0"/>
              <a:t>manipulating</a:t>
            </a:r>
            <a:r>
              <a:rPr lang="de-DE" altLang="de-DE" sz="1800" dirty="0" smtClean="0"/>
              <a:t> </a:t>
            </a:r>
            <a:r>
              <a:rPr lang="de-DE" altLang="de-DE" sz="1800" dirty="0" smtClean="0"/>
              <a:t>/ </a:t>
            </a:r>
            <a:r>
              <a:rPr lang="de-DE" altLang="de-DE" sz="1800" dirty="0" err="1" smtClean="0"/>
              <a:t>Querying</a:t>
            </a:r>
            <a:r>
              <a:rPr lang="de-DE" altLang="de-DE" sz="1800" dirty="0" smtClean="0"/>
              <a:t> </a:t>
            </a:r>
            <a:r>
              <a:rPr lang="de-DE" altLang="de-DE" sz="1800" dirty="0" err="1" smtClean="0"/>
              <a:t>databases</a:t>
            </a:r>
            <a:r>
              <a:rPr lang="de-DE" altLang="de-DE" sz="1800" dirty="0" smtClean="0"/>
              <a:t>)</a:t>
            </a:r>
            <a:endParaRPr lang="de-DE" altLang="de-DE" sz="1800" dirty="0" smtClean="0"/>
          </a:p>
          <a:p>
            <a:pPr eaLnBrk="1" hangingPunct="1"/>
            <a:r>
              <a:rPr lang="de-DE" altLang="de-DE" sz="1800" dirty="0" smtClean="0"/>
              <a:t>Port</a:t>
            </a:r>
          </a:p>
        </p:txBody>
      </p:sp>
      <p:sp>
        <p:nvSpPr>
          <p:cNvPr id="14340" name="Inhaltsplatzhalter 2"/>
          <p:cNvSpPr txBox="1">
            <a:spLocks/>
          </p:cNvSpPr>
          <p:nvPr/>
        </p:nvSpPr>
        <p:spPr bwMode="auto">
          <a:xfrm>
            <a:off x="539750" y="6165850"/>
            <a:ext cx="7200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buFont typeface="Wingdings" pitchFamily="2" charset="2"/>
              <a:buNone/>
            </a:pPr>
            <a:r>
              <a:rPr lang="de-DE" altLang="de-DE"/>
              <a:t>Related Protocols: See separate presentation</a:t>
            </a:r>
          </a:p>
        </p:txBody>
      </p:sp>
    </p:spTree>
  </p:cSld>
  <p:clrMapOvr>
    <a:masterClrMapping/>
  </p:clrMapOvr>
  <mc:AlternateContent xmlns:mc="http://schemas.openxmlformats.org/markup-compatibility/2006" xmlns:p14="http://schemas.microsoft.com/office/powerpoint/2010/main">
    <mc:Choice Requires="p14">
      <p:transition spd="slow" p14:dur="2000" advTm="37851"/>
    </mc:Choice>
    <mc:Fallback xmlns="">
      <p:transition spd="slow" advTm="37851"/>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en-US" altLang="en-US" smtClean="0"/>
              <a:t>Prof. </a:t>
            </a:r>
            <a:r>
              <a:rPr lang="de-DE" altLang="en-US" smtClean="0"/>
              <a:t>Dr.-Ing. </a:t>
            </a:r>
            <a:r>
              <a:rPr lang="en-US" altLang="en-US" smtClean="0"/>
              <a:t>Franz-Josef Behr</a:t>
            </a:r>
            <a:endParaRPr lang="en-US" altLang="en-US">
              <a:solidFill>
                <a:schemeClr val="tx1"/>
              </a:solidFill>
            </a:endParaRPr>
          </a:p>
        </p:txBody>
      </p:sp>
      <p:sp>
        <p:nvSpPr>
          <p:cNvPr id="3" name="Rechteck 2"/>
          <p:cNvSpPr/>
          <p:nvPr/>
        </p:nvSpPr>
        <p:spPr>
          <a:xfrm>
            <a:off x="-108520" y="0"/>
            <a:ext cx="9361040" cy="6858000"/>
          </a:xfrm>
          <a:prstGeom prst="rect">
            <a:avLst/>
          </a:prstGeom>
          <a:solidFill>
            <a:srgbClr val="FF9900"/>
          </a:solidFill>
        </p:spPr>
        <p:txBody>
          <a:bodyPr wrap="square" rtlCol="0" anchor="ctr">
            <a:spAutoFit/>
          </a:bodyPr>
          <a:lstStyle/>
          <a:p>
            <a:pPr algn="ctr"/>
            <a:endParaRPr lang="de-DE" smtClean="0">
              <a:solidFill>
                <a:schemeClr val="bg1">
                  <a:lumMod val="85000"/>
                </a:schemeClr>
              </a:solidFill>
            </a:endParaRPr>
          </a:p>
        </p:txBody>
      </p:sp>
      <p:sp>
        <p:nvSpPr>
          <p:cNvPr id="4" name="Rectangle 2"/>
          <p:cNvSpPr txBox="1">
            <a:spLocks noChangeArrowheads="1"/>
          </p:cNvSpPr>
          <p:nvPr/>
        </p:nvSpPr>
        <p:spPr>
          <a:xfrm>
            <a:off x="685800" y="3182938"/>
            <a:ext cx="7772400" cy="1470025"/>
          </a:xfrm>
          <a:prstGeom prst="rect">
            <a:avLst/>
          </a:prstGeom>
          <a:extLst/>
        </p:spPr>
        <p:txBody>
          <a:bodyPr/>
          <a:lstStyle>
            <a:lvl1pPr algn="l" rtl="0" eaLnBrk="0" fontAlgn="base" hangingPunct="0">
              <a:spcBef>
                <a:spcPct val="0"/>
              </a:spcBef>
              <a:spcAft>
                <a:spcPct val="0"/>
              </a:spcAft>
              <a:defRPr sz="2800">
                <a:solidFill>
                  <a:srgbClr val="000066"/>
                </a:solidFill>
                <a:latin typeface="+mj-lt"/>
                <a:ea typeface="+mj-ea"/>
                <a:cs typeface="+mj-cs"/>
              </a:defRPr>
            </a:lvl1pPr>
            <a:lvl2pPr algn="l" rtl="0" eaLnBrk="0" fontAlgn="base" hangingPunct="0">
              <a:spcBef>
                <a:spcPct val="0"/>
              </a:spcBef>
              <a:spcAft>
                <a:spcPct val="0"/>
              </a:spcAft>
              <a:defRPr sz="2800">
                <a:solidFill>
                  <a:srgbClr val="000066"/>
                </a:solidFill>
                <a:latin typeface="Tahoma" pitchFamily="34" charset="0"/>
              </a:defRPr>
            </a:lvl2pPr>
            <a:lvl3pPr algn="l" rtl="0" eaLnBrk="0" fontAlgn="base" hangingPunct="0">
              <a:spcBef>
                <a:spcPct val="0"/>
              </a:spcBef>
              <a:spcAft>
                <a:spcPct val="0"/>
              </a:spcAft>
              <a:defRPr sz="2800">
                <a:solidFill>
                  <a:srgbClr val="000066"/>
                </a:solidFill>
                <a:latin typeface="Tahoma" pitchFamily="34" charset="0"/>
              </a:defRPr>
            </a:lvl3pPr>
            <a:lvl4pPr algn="l" rtl="0" eaLnBrk="0" fontAlgn="base" hangingPunct="0">
              <a:spcBef>
                <a:spcPct val="0"/>
              </a:spcBef>
              <a:spcAft>
                <a:spcPct val="0"/>
              </a:spcAft>
              <a:defRPr sz="2800">
                <a:solidFill>
                  <a:srgbClr val="000066"/>
                </a:solidFill>
                <a:latin typeface="Tahoma" pitchFamily="34" charset="0"/>
              </a:defRPr>
            </a:lvl4pPr>
            <a:lvl5pPr algn="l" rtl="0" eaLnBrk="0" fontAlgn="base" hangingPunct="0">
              <a:spcBef>
                <a:spcPct val="0"/>
              </a:spcBef>
              <a:spcAft>
                <a:spcPct val="0"/>
              </a:spcAft>
              <a:defRPr sz="2800">
                <a:solidFill>
                  <a:srgbClr val="000066"/>
                </a:solidFill>
                <a:latin typeface="Tahoma" pitchFamily="34" charset="0"/>
              </a:defRPr>
            </a:lvl5pPr>
            <a:lvl6pPr marL="457200" algn="l" rtl="0" eaLnBrk="0" fontAlgn="base" hangingPunct="0">
              <a:spcBef>
                <a:spcPct val="0"/>
              </a:spcBef>
              <a:spcAft>
                <a:spcPct val="0"/>
              </a:spcAft>
              <a:defRPr sz="2800">
                <a:solidFill>
                  <a:srgbClr val="000066"/>
                </a:solidFill>
                <a:latin typeface="Tahoma" pitchFamily="34" charset="0"/>
              </a:defRPr>
            </a:lvl6pPr>
            <a:lvl7pPr marL="914400" algn="l" rtl="0" eaLnBrk="0" fontAlgn="base" hangingPunct="0">
              <a:spcBef>
                <a:spcPct val="0"/>
              </a:spcBef>
              <a:spcAft>
                <a:spcPct val="0"/>
              </a:spcAft>
              <a:defRPr sz="2800">
                <a:solidFill>
                  <a:srgbClr val="000066"/>
                </a:solidFill>
                <a:latin typeface="Tahoma" pitchFamily="34" charset="0"/>
              </a:defRPr>
            </a:lvl7pPr>
            <a:lvl8pPr marL="1371600" algn="l" rtl="0" eaLnBrk="0" fontAlgn="base" hangingPunct="0">
              <a:spcBef>
                <a:spcPct val="0"/>
              </a:spcBef>
              <a:spcAft>
                <a:spcPct val="0"/>
              </a:spcAft>
              <a:defRPr sz="2800">
                <a:solidFill>
                  <a:srgbClr val="000066"/>
                </a:solidFill>
                <a:latin typeface="Tahoma" pitchFamily="34" charset="0"/>
              </a:defRPr>
            </a:lvl8pPr>
            <a:lvl9pPr marL="1828800" algn="l" rtl="0" eaLnBrk="0" fontAlgn="base" hangingPunct="0">
              <a:spcBef>
                <a:spcPct val="0"/>
              </a:spcBef>
              <a:spcAft>
                <a:spcPct val="0"/>
              </a:spcAft>
              <a:defRPr sz="2800">
                <a:solidFill>
                  <a:srgbClr val="000066"/>
                </a:solidFill>
                <a:latin typeface="Tahoma" pitchFamily="34" charset="0"/>
              </a:defRPr>
            </a:lvl9pPr>
          </a:lstStyle>
          <a:p>
            <a:pPr algn="r">
              <a:defRPr/>
            </a:pPr>
            <a:r>
              <a:rPr lang="de-DE" kern="0" dirty="0" err="1" smtClean="0">
                <a:effectLst>
                  <a:outerShdw blurRad="38100" dist="38100" dir="2700000" algn="tl">
                    <a:srgbClr val="C0C0C0"/>
                  </a:outerShdw>
                </a:effectLst>
              </a:rPr>
              <a:t>Example</a:t>
            </a:r>
            <a:endParaRPr lang="de-DE" kern="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2093484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smtClean="0"/>
              <a:t>A (Geo-) Web Service </a:t>
            </a:r>
            <a:r>
              <a:rPr lang="de-DE" altLang="de-DE" dirty="0" err="1" smtClean="0"/>
              <a:t>Example</a:t>
            </a:r>
            <a:r>
              <a:rPr lang="de-DE" altLang="de-DE" dirty="0" smtClean="0"/>
              <a:t>: </a:t>
            </a:r>
            <a:r>
              <a:rPr lang="de-DE" altLang="de-DE" dirty="0" err="1" smtClean="0"/>
              <a:t>Contour</a:t>
            </a:r>
            <a:r>
              <a:rPr lang="de-DE" altLang="de-DE" dirty="0" smtClean="0"/>
              <a:t> Lines</a:t>
            </a:r>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grpSp>
        <p:nvGrpSpPr>
          <p:cNvPr id="11323" name="Gruppieren 2"/>
          <p:cNvGrpSpPr>
            <a:grpSpLocks/>
          </p:cNvGrpSpPr>
          <p:nvPr/>
        </p:nvGrpSpPr>
        <p:grpSpPr bwMode="auto">
          <a:xfrm>
            <a:off x="0" y="1412875"/>
            <a:ext cx="9144000" cy="5445125"/>
            <a:chOff x="0" y="1412875"/>
            <a:chExt cx="9144000" cy="5445125"/>
          </a:xfrm>
        </p:grpSpPr>
        <p:sp>
          <p:nvSpPr>
            <p:cNvPr id="11325" name="Rectangle 89"/>
            <p:cNvSpPr>
              <a:spLocks noChangeArrowheads="1"/>
            </p:cNvSpPr>
            <p:nvPr/>
          </p:nvSpPr>
          <p:spPr bwMode="auto">
            <a:xfrm>
              <a:off x="0" y="1412875"/>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11326"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HTTP</a:t>
              </a:r>
              <a:br>
                <a:rPr lang="de-DE" altLang="de-DE" sz="1800" b="1">
                  <a:latin typeface="Arial" pitchFamily="34" charset="0"/>
                </a:rPr>
              </a:br>
              <a:r>
                <a:rPr lang="de-DE" altLang="de-DE" sz="1200">
                  <a:latin typeface="Arial" pitchFamily="34" charset="0"/>
                </a:rPr>
                <a:t>RFC 2616</a:t>
              </a:r>
              <a:endParaRPr lang="de-DE" altLang="de-DE" sz="1800">
                <a:latin typeface="Arial" pitchFamily="34" charset="0"/>
              </a:endParaRPr>
            </a:p>
          </p:txBody>
        </p:sp>
        <p:sp>
          <p:nvSpPr>
            <p:cNvPr id="85"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11328"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latin typeface="Arial" pitchFamily="34" charset="0"/>
                </a:rPr>
                <a:t>SQL</a:t>
              </a:r>
              <a:br>
                <a:rPr lang="de-DE" altLang="de-DE" b="1">
                  <a:latin typeface="Arial" pitchFamily="34" charset="0"/>
                </a:rPr>
              </a:br>
              <a:r>
                <a:rPr lang="de-DE" altLang="de-DE" sz="1100">
                  <a:latin typeface="Arial" pitchFamily="34" charset="0"/>
                </a:rPr>
                <a:t>ISO/IEC 9075</a:t>
              </a:r>
              <a:endParaRPr lang="de-DE" altLang="de-DE">
                <a:latin typeface="Arial" pitchFamily="34" charset="0"/>
              </a:endParaRPr>
            </a:p>
          </p:txBody>
        </p:sp>
        <p:sp>
          <p:nvSpPr>
            <p:cNvPr id="8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grpSp>
      <p:sp>
        <p:nvSpPr>
          <p:cNvPr id="11324" name="Oval 84"/>
          <p:cNvSpPr>
            <a:spLocks noChangeArrowheads="1"/>
          </p:cNvSpPr>
          <p:nvPr/>
        </p:nvSpPr>
        <p:spPr bwMode="auto">
          <a:xfrm>
            <a:off x="6329363"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83" name="Rechteck 95"/>
          <p:cNvSpPr>
            <a:spLocks noChangeArrowheads="1"/>
          </p:cNvSpPr>
          <p:nvPr/>
        </p:nvSpPr>
        <p:spPr bwMode="auto">
          <a:xfrm>
            <a:off x="6372200" y="5796553"/>
            <a:ext cx="2417328" cy="58477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Geometries (</a:t>
            </a:r>
            <a:r>
              <a:rPr lang="de-DE" altLang="de-DE" dirty="0" err="1" smtClean="0">
                <a:solidFill>
                  <a:schemeClr val="tx1"/>
                </a:solidFill>
              </a:rPr>
              <a:t>contour</a:t>
            </a:r>
            <a:r>
              <a:rPr lang="de-DE" altLang="de-DE" dirty="0" smtClean="0">
                <a:solidFill>
                  <a:schemeClr val="tx1"/>
                </a:solidFill>
              </a:rPr>
              <a:t> </a:t>
            </a:r>
            <a:r>
              <a:rPr lang="de-DE" altLang="de-DE" dirty="0" err="1" smtClean="0">
                <a:solidFill>
                  <a:schemeClr val="tx1"/>
                </a:solidFill>
              </a:rPr>
              <a:t>lines</a:t>
            </a:r>
            <a:r>
              <a:rPr lang="de-DE" altLang="de-DE" dirty="0" smtClean="0">
                <a:solidFill>
                  <a:schemeClr val="tx1"/>
                </a:solidFill>
              </a:rPr>
              <a:t>)</a:t>
            </a:r>
            <a:r>
              <a:rPr lang="de-DE" altLang="de-DE" dirty="0">
                <a:solidFill>
                  <a:schemeClr val="tx1"/>
                </a:solidFill>
              </a:rPr>
              <a:t/>
            </a:r>
            <a:br>
              <a:rPr lang="de-DE" altLang="de-DE" dirty="0">
                <a:solidFill>
                  <a:schemeClr val="tx1"/>
                </a:solidFill>
              </a:rPr>
            </a:br>
            <a:r>
              <a:rPr lang="de-DE" altLang="de-DE" dirty="0">
                <a:solidFill>
                  <a:schemeClr val="tx1"/>
                </a:solidFill>
              </a:rPr>
              <a:t>(Simple Features)</a:t>
            </a:r>
          </a:p>
        </p:txBody>
      </p:sp>
      <p:pic>
        <p:nvPicPr>
          <p:cNvPr id="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9188" y="6465143"/>
            <a:ext cx="2628900" cy="276225"/>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86" name="AutoShape 97"/>
          <p:cNvSpPr>
            <a:spLocks noChangeArrowheads="1"/>
          </p:cNvSpPr>
          <p:nvPr/>
        </p:nvSpPr>
        <p:spPr bwMode="auto">
          <a:xfrm>
            <a:off x="1116013" y="2145556"/>
            <a:ext cx="6624637" cy="2592387"/>
          </a:xfrm>
          <a:prstGeom prst="curvedDownArrow">
            <a:avLst>
              <a:gd name="adj1" fmla="val 51108"/>
              <a:gd name="adj2" fmla="val 102217"/>
              <a:gd name="adj3" fmla="val 33333"/>
            </a:avLst>
          </a:prstGeom>
          <a:solidFill>
            <a:srgbClr val="33CCCC">
              <a:alpha val="36862"/>
            </a:srgbClr>
          </a:solidFill>
          <a:ln>
            <a:noFill/>
          </a:ln>
          <a:effectLst>
            <a:prstShdw prst="shdw17" dist="17961" dir="2700000">
              <a:srgbClr val="1F7A7A"/>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eaLnBrk="1" hangingPunct="1">
              <a:spcBef>
                <a:spcPct val="0"/>
              </a:spcBef>
              <a:buFontTx/>
              <a:buNone/>
            </a:pPr>
            <a:endParaRPr lang="de-DE" altLang="de-DE">
              <a:solidFill>
                <a:schemeClr val="tx1"/>
              </a:solidFill>
            </a:endParaRPr>
          </a:p>
        </p:txBody>
      </p:sp>
      <p:sp>
        <p:nvSpPr>
          <p:cNvPr id="87" name="Rechteck 95"/>
          <p:cNvSpPr>
            <a:spLocks noChangeArrowheads="1"/>
          </p:cNvSpPr>
          <p:nvPr/>
        </p:nvSpPr>
        <p:spPr bwMode="auto">
          <a:xfrm>
            <a:off x="468313" y="5457081"/>
            <a:ext cx="1621341" cy="58477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Data Collection / </a:t>
            </a:r>
            <a:br>
              <a:rPr lang="de-DE" altLang="de-DE" dirty="0" smtClean="0">
                <a:solidFill>
                  <a:schemeClr val="tx1"/>
                </a:solidFill>
              </a:rPr>
            </a:br>
            <a:r>
              <a:rPr lang="de-DE" altLang="de-DE" dirty="0" err="1" smtClean="0">
                <a:solidFill>
                  <a:schemeClr val="tx1"/>
                </a:solidFill>
              </a:rPr>
              <a:t>Preparation</a:t>
            </a:r>
            <a:endParaRPr lang="de-DE" altLang="de-DE" dirty="0">
              <a:solidFill>
                <a:schemeClr val="tx1"/>
              </a:solidFill>
            </a:endParaRPr>
          </a:p>
        </p:txBody>
      </p:sp>
      <p:sp>
        <p:nvSpPr>
          <p:cNvPr id="2" name="Ellipse 1"/>
          <p:cNvSpPr/>
          <p:nvPr/>
        </p:nvSpPr>
        <p:spPr>
          <a:xfrm>
            <a:off x="2302669" y="5462296"/>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0000"/>
                </a:solidFill>
              </a:rPr>
              <a:t>1</a:t>
            </a:r>
            <a:endParaRPr lang="de-DE" dirty="0">
              <a:solidFill>
                <a:srgbClr val="FF0000"/>
              </a:solidFill>
            </a:endParaRPr>
          </a:p>
        </p:txBody>
      </p:sp>
      <p:sp>
        <p:nvSpPr>
          <p:cNvPr id="89" name="Rechteck 95"/>
          <p:cNvSpPr>
            <a:spLocks noChangeArrowheads="1"/>
          </p:cNvSpPr>
          <p:nvPr/>
        </p:nvSpPr>
        <p:spPr bwMode="auto">
          <a:xfrm>
            <a:off x="3733089" y="2442374"/>
            <a:ext cx="854786"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Transfer</a:t>
            </a:r>
            <a:endParaRPr lang="de-DE" altLang="de-DE" dirty="0">
              <a:solidFill>
                <a:schemeClr val="tx1"/>
              </a:solidFill>
            </a:endParaRPr>
          </a:p>
        </p:txBody>
      </p:sp>
      <p:sp>
        <p:nvSpPr>
          <p:cNvPr id="90" name="Ellipse 89"/>
          <p:cNvSpPr/>
          <p:nvPr/>
        </p:nvSpPr>
        <p:spPr>
          <a:xfrm>
            <a:off x="4716959" y="2205807"/>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0000"/>
                </a:solidFill>
              </a:rPr>
              <a:t>2</a:t>
            </a:r>
            <a:endParaRPr lang="de-DE" dirty="0">
              <a:solidFill>
                <a:srgbClr val="FF0000"/>
              </a:solidFill>
            </a:endParaRPr>
          </a:p>
        </p:txBody>
      </p:sp>
      <p:sp>
        <p:nvSpPr>
          <p:cNvPr id="91" name="Rechteck 95"/>
          <p:cNvSpPr>
            <a:spLocks noChangeArrowheads="1"/>
          </p:cNvSpPr>
          <p:nvPr/>
        </p:nvSpPr>
        <p:spPr bwMode="auto">
          <a:xfrm>
            <a:off x="6804248" y="4764624"/>
            <a:ext cx="1122808" cy="58477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Storage</a:t>
            </a:r>
            <a:br>
              <a:rPr lang="de-DE" altLang="de-DE" dirty="0" smtClean="0">
                <a:solidFill>
                  <a:schemeClr val="tx1"/>
                </a:solidFill>
              </a:rPr>
            </a:br>
            <a:r>
              <a:rPr lang="de-DE" altLang="de-DE" dirty="0" err="1" smtClean="0">
                <a:solidFill>
                  <a:schemeClr val="tx1"/>
                </a:solidFill>
              </a:rPr>
              <a:t>Persistance</a:t>
            </a:r>
            <a:endParaRPr lang="de-DE" altLang="de-DE" dirty="0">
              <a:solidFill>
                <a:schemeClr val="tx1"/>
              </a:solidFill>
            </a:endParaRPr>
          </a:p>
        </p:txBody>
      </p:sp>
      <p:sp>
        <p:nvSpPr>
          <p:cNvPr id="92" name="Ellipse 91"/>
          <p:cNvSpPr/>
          <p:nvPr/>
        </p:nvSpPr>
        <p:spPr>
          <a:xfrm>
            <a:off x="8245351" y="4798095"/>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0000"/>
                </a:solidFill>
              </a:rPr>
              <a:t>3</a:t>
            </a:r>
            <a:endParaRPr lang="de-DE" dirty="0">
              <a:solidFill>
                <a:srgbClr val="FF0000"/>
              </a:solidFill>
            </a:endParaRPr>
          </a:p>
        </p:txBody>
      </p:sp>
      <p:sp>
        <p:nvSpPr>
          <p:cNvPr id="95" name="Rectangle 5"/>
          <p:cNvSpPr txBox="1">
            <a:spLocks noChangeArrowheads="1"/>
          </p:cNvSpPr>
          <p:nvPr/>
        </p:nvSpPr>
        <p:spPr bwMode="auto">
          <a:xfrm>
            <a:off x="539552" y="822350"/>
            <a:ext cx="8604250"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Tahoma" pitchFamily="34" charset="0"/>
              </a:defRPr>
            </a:lvl2pPr>
            <a:lvl3pPr algn="l" rtl="0" eaLnBrk="0" fontAlgn="base" hangingPunct="0">
              <a:spcBef>
                <a:spcPct val="0"/>
              </a:spcBef>
              <a:spcAft>
                <a:spcPct val="0"/>
              </a:spcAft>
              <a:defRPr sz="2800">
                <a:solidFill>
                  <a:schemeClr val="tx2"/>
                </a:solidFill>
                <a:latin typeface="Tahoma" pitchFamily="34" charset="0"/>
              </a:defRPr>
            </a:lvl3pPr>
            <a:lvl4pPr algn="l" rtl="0" eaLnBrk="0" fontAlgn="base" hangingPunct="0">
              <a:spcBef>
                <a:spcPct val="0"/>
              </a:spcBef>
              <a:spcAft>
                <a:spcPct val="0"/>
              </a:spcAft>
              <a:defRPr sz="2800">
                <a:solidFill>
                  <a:schemeClr val="tx2"/>
                </a:solidFill>
                <a:latin typeface="Tahoma" pitchFamily="34" charset="0"/>
              </a:defRPr>
            </a:lvl4pPr>
            <a:lvl5pPr algn="l" rtl="0" eaLnBrk="0" fontAlgn="base" hangingPunct="0">
              <a:spcBef>
                <a:spcPct val="0"/>
              </a:spcBef>
              <a:spcAft>
                <a:spcPct val="0"/>
              </a:spcAft>
              <a:defRPr sz="2800">
                <a:solidFill>
                  <a:schemeClr val="tx2"/>
                </a:solidFill>
                <a:latin typeface="Tahoma" pitchFamily="34" charset="0"/>
              </a:defRPr>
            </a:lvl5pPr>
            <a:lvl6pPr marL="457200" algn="l" rtl="0" fontAlgn="base">
              <a:spcBef>
                <a:spcPct val="0"/>
              </a:spcBef>
              <a:spcAft>
                <a:spcPct val="0"/>
              </a:spcAft>
              <a:defRPr sz="2800">
                <a:solidFill>
                  <a:schemeClr val="tx2"/>
                </a:solidFill>
                <a:latin typeface="Tahoma" pitchFamily="34" charset="0"/>
              </a:defRPr>
            </a:lvl6pPr>
            <a:lvl7pPr marL="914400" algn="l" rtl="0" fontAlgn="base">
              <a:spcBef>
                <a:spcPct val="0"/>
              </a:spcBef>
              <a:spcAft>
                <a:spcPct val="0"/>
              </a:spcAft>
              <a:defRPr sz="2800">
                <a:solidFill>
                  <a:schemeClr val="tx2"/>
                </a:solidFill>
                <a:latin typeface="Tahoma" pitchFamily="34" charset="0"/>
              </a:defRPr>
            </a:lvl7pPr>
            <a:lvl8pPr marL="1371600" algn="l" rtl="0" fontAlgn="base">
              <a:spcBef>
                <a:spcPct val="0"/>
              </a:spcBef>
              <a:spcAft>
                <a:spcPct val="0"/>
              </a:spcAft>
              <a:defRPr sz="2800">
                <a:solidFill>
                  <a:schemeClr val="tx2"/>
                </a:solidFill>
                <a:latin typeface="Tahoma" pitchFamily="34" charset="0"/>
              </a:defRPr>
            </a:lvl8pPr>
            <a:lvl9pPr marL="1828800" algn="l" rtl="0" fontAlgn="base">
              <a:spcBef>
                <a:spcPct val="0"/>
              </a:spcBef>
              <a:spcAft>
                <a:spcPct val="0"/>
              </a:spcAft>
              <a:defRPr sz="2800">
                <a:solidFill>
                  <a:schemeClr val="tx2"/>
                </a:solidFill>
                <a:latin typeface="Tahoma" pitchFamily="34" charset="0"/>
              </a:defRPr>
            </a:lvl9pPr>
          </a:lstStyle>
          <a:p>
            <a:pPr eaLnBrk="1" hangingPunct="1"/>
            <a:r>
              <a:rPr lang="de-DE" altLang="de-DE" kern="0" smtClean="0"/>
              <a:t>REST: Representational State Transfer</a:t>
            </a:r>
            <a:endParaRPr lang="de-DE" altLang="de-DE" kern="0" dirty="0" smtClean="0"/>
          </a:p>
        </p:txBody>
      </p:sp>
    </p:spTree>
    <p:extLst>
      <p:ext uri="{BB962C8B-B14F-4D97-AF65-F5344CB8AC3E}">
        <p14:creationId xmlns:p14="http://schemas.microsoft.com/office/powerpoint/2010/main" val="201913250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smtClean="0"/>
              <a:t>A (Geo-) Web Service </a:t>
            </a:r>
            <a:r>
              <a:rPr lang="de-DE" altLang="de-DE" dirty="0" err="1" smtClean="0"/>
              <a:t>Example</a:t>
            </a:r>
            <a:r>
              <a:rPr lang="de-DE" altLang="de-DE" dirty="0" smtClean="0"/>
              <a:t>: </a:t>
            </a:r>
            <a:r>
              <a:rPr lang="de-DE" altLang="de-DE" dirty="0" err="1" smtClean="0"/>
              <a:t>Contour</a:t>
            </a:r>
            <a:r>
              <a:rPr lang="de-DE" altLang="de-DE" dirty="0" smtClean="0"/>
              <a:t> </a:t>
            </a:r>
            <a:r>
              <a:rPr lang="de-DE" altLang="de-DE" dirty="0" smtClean="0"/>
              <a:t>Lines </a:t>
            </a:r>
            <a:r>
              <a:rPr lang="de-DE" altLang="de-DE" dirty="0" err="1" smtClean="0"/>
              <a:t>by</a:t>
            </a:r>
            <a:r>
              <a:rPr lang="de-DE" altLang="de-DE" dirty="0" smtClean="0"/>
              <a:t> WMS</a:t>
            </a:r>
            <a:endParaRPr lang="de-DE" altLang="de-DE" dirty="0" smtClean="0"/>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grpSp>
        <p:nvGrpSpPr>
          <p:cNvPr id="11323" name="Gruppieren 2"/>
          <p:cNvGrpSpPr>
            <a:grpSpLocks/>
          </p:cNvGrpSpPr>
          <p:nvPr/>
        </p:nvGrpSpPr>
        <p:grpSpPr bwMode="auto">
          <a:xfrm>
            <a:off x="0" y="1369218"/>
            <a:ext cx="9144000" cy="5445125"/>
            <a:chOff x="0" y="1412875"/>
            <a:chExt cx="9144000" cy="5445125"/>
          </a:xfrm>
        </p:grpSpPr>
        <p:sp>
          <p:nvSpPr>
            <p:cNvPr id="11325" name="Rectangle 89"/>
            <p:cNvSpPr>
              <a:spLocks noChangeArrowheads="1"/>
            </p:cNvSpPr>
            <p:nvPr/>
          </p:nvSpPr>
          <p:spPr bwMode="auto">
            <a:xfrm>
              <a:off x="0" y="1412875"/>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85"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11328"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latin typeface="Arial" pitchFamily="34" charset="0"/>
                </a:rPr>
                <a:t>SQL</a:t>
              </a:r>
              <a:br>
                <a:rPr lang="de-DE" altLang="de-DE" b="1">
                  <a:latin typeface="Arial" pitchFamily="34" charset="0"/>
                </a:rPr>
              </a:br>
              <a:r>
                <a:rPr lang="de-DE" altLang="de-DE" sz="1100">
                  <a:latin typeface="Arial" pitchFamily="34" charset="0"/>
                </a:rPr>
                <a:t>ISO/IEC 9075</a:t>
              </a:r>
              <a:endParaRPr lang="de-DE" altLang="de-DE">
                <a:latin typeface="Arial" pitchFamily="34" charset="0"/>
              </a:endParaRPr>
            </a:p>
          </p:txBody>
        </p:sp>
        <p:sp>
          <p:nvSpPr>
            <p:cNvPr id="8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grpSp>
      <p:sp>
        <p:nvSpPr>
          <p:cNvPr id="83" name="Rechteck 95"/>
          <p:cNvSpPr>
            <a:spLocks noChangeArrowheads="1"/>
          </p:cNvSpPr>
          <p:nvPr/>
        </p:nvSpPr>
        <p:spPr bwMode="auto">
          <a:xfrm>
            <a:off x="6372200" y="5796553"/>
            <a:ext cx="2417328" cy="58477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Geometries (</a:t>
            </a:r>
            <a:r>
              <a:rPr lang="de-DE" altLang="de-DE" dirty="0" err="1" smtClean="0">
                <a:solidFill>
                  <a:schemeClr val="tx1"/>
                </a:solidFill>
              </a:rPr>
              <a:t>contour</a:t>
            </a:r>
            <a:r>
              <a:rPr lang="de-DE" altLang="de-DE" dirty="0" smtClean="0">
                <a:solidFill>
                  <a:schemeClr val="tx1"/>
                </a:solidFill>
              </a:rPr>
              <a:t> </a:t>
            </a:r>
            <a:r>
              <a:rPr lang="de-DE" altLang="de-DE" dirty="0" err="1" smtClean="0">
                <a:solidFill>
                  <a:schemeClr val="tx1"/>
                </a:solidFill>
              </a:rPr>
              <a:t>lines</a:t>
            </a:r>
            <a:r>
              <a:rPr lang="de-DE" altLang="de-DE" dirty="0" smtClean="0">
                <a:solidFill>
                  <a:schemeClr val="tx1"/>
                </a:solidFill>
              </a:rPr>
              <a:t>)</a:t>
            </a:r>
            <a:r>
              <a:rPr lang="de-DE" altLang="de-DE" dirty="0">
                <a:solidFill>
                  <a:schemeClr val="tx1"/>
                </a:solidFill>
              </a:rPr>
              <a:t/>
            </a:r>
            <a:br>
              <a:rPr lang="de-DE" altLang="de-DE" dirty="0">
                <a:solidFill>
                  <a:schemeClr val="tx1"/>
                </a:solidFill>
              </a:rPr>
            </a:br>
            <a:r>
              <a:rPr lang="de-DE" altLang="de-DE" dirty="0">
                <a:solidFill>
                  <a:schemeClr val="tx1"/>
                </a:solidFill>
              </a:rPr>
              <a:t>(Simple Features)</a:t>
            </a:r>
          </a:p>
        </p:txBody>
      </p:sp>
      <p:pic>
        <p:nvPicPr>
          <p:cNvPr id="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9188" y="6465143"/>
            <a:ext cx="2628900" cy="276225"/>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pic>
        <p:nvPicPr>
          <p:cNvPr id="89" name="Picture 2" descr="C:\Users\behr\AppData\Local\Temp\SNAGHTML160b3f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13" y="2962275"/>
            <a:ext cx="3195637"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 name="Nach rechts gekrümmter Pfeil 2"/>
          <p:cNvSpPr>
            <a:spLocks noChangeArrowheads="1"/>
          </p:cNvSpPr>
          <p:nvPr/>
        </p:nvSpPr>
        <p:spPr bwMode="auto">
          <a:xfrm rot="5400000">
            <a:off x="2489200" y="-442912"/>
            <a:ext cx="4041775" cy="6311900"/>
          </a:xfrm>
          <a:prstGeom prst="curvedRightArrow">
            <a:avLst>
              <a:gd name="adj1" fmla="val 24994"/>
              <a:gd name="adj2" fmla="val 49995"/>
              <a:gd name="adj3" fmla="val 25000"/>
            </a:avLst>
          </a:prstGeom>
          <a:solidFill>
            <a:schemeClr val="bg1">
              <a:alpha val="76862"/>
            </a:schemeClr>
          </a:solidFill>
          <a:ln w="9525" algn="ctr">
            <a:solidFill>
              <a:schemeClr val="accent2"/>
            </a:solidFill>
            <a:round/>
            <a:headEnd/>
            <a:tailEnd/>
          </a:ln>
        </p:spPr>
        <p:txBody>
          <a:bodyPr>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endParaRPr lang="de-DE" altLang="de-DE">
              <a:solidFill>
                <a:schemeClr val="tx1"/>
              </a:solidFill>
            </a:endParaRPr>
          </a:p>
        </p:txBody>
      </p:sp>
      <p:sp>
        <p:nvSpPr>
          <p:cNvPr id="92" name="Rechteck 97"/>
          <p:cNvSpPr>
            <a:spLocks noChangeArrowheads="1"/>
          </p:cNvSpPr>
          <p:nvPr/>
        </p:nvSpPr>
        <p:spPr bwMode="auto">
          <a:xfrm>
            <a:off x="6804248" y="3861048"/>
            <a:ext cx="1657350" cy="33972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a:solidFill>
                  <a:schemeClr val="tx1"/>
                </a:solidFill>
              </a:rPr>
              <a:t>Web Map Service</a:t>
            </a:r>
          </a:p>
        </p:txBody>
      </p:sp>
      <p:sp>
        <p:nvSpPr>
          <p:cNvPr id="95" name="Oval 84"/>
          <p:cNvSpPr>
            <a:spLocks noChangeArrowheads="1"/>
          </p:cNvSpPr>
          <p:nvPr/>
        </p:nvSpPr>
        <p:spPr bwMode="auto">
          <a:xfrm>
            <a:off x="6660232"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96" name="Rechteck 97"/>
          <p:cNvSpPr>
            <a:spLocks noChangeArrowheads="1"/>
          </p:cNvSpPr>
          <p:nvPr/>
        </p:nvSpPr>
        <p:spPr bwMode="auto">
          <a:xfrm>
            <a:off x="3995936" y="3645024"/>
            <a:ext cx="1296144" cy="33972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Image/</a:t>
            </a:r>
            <a:r>
              <a:rPr lang="de-DE" altLang="de-DE" dirty="0" err="1" smtClean="0">
                <a:solidFill>
                  <a:schemeClr val="tx1"/>
                </a:solidFill>
              </a:rPr>
              <a:t>png</a:t>
            </a:r>
            <a:endParaRPr lang="de-DE" altLang="de-DE" dirty="0">
              <a:solidFill>
                <a:schemeClr val="tx1"/>
              </a:solidFill>
            </a:endParaRPr>
          </a:p>
        </p:txBody>
      </p:sp>
      <p:sp>
        <p:nvSpPr>
          <p:cNvPr id="97"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HTTP</a:t>
            </a:r>
            <a:br>
              <a:rPr lang="de-DE" altLang="de-DE" sz="1800" b="1">
                <a:latin typeface="Arial" pitchFamily="34" charset="0"/>
              </a:rPr>
            </a:br>
            <a:r>
              <a:rPr lang="de-DE" altLang="de-DE" sz="1200">
                <a:latin typeface="Arial" pitchFamily="34" charset="0"/>
              </a:rPr>
              <a:t>RFC 2616</a:t>
            </a:r>
            <a:endParaRPr lang="de-DE" altLang="de-DE" sz="1800">
              <a:latin typeface="Arial" pitchFamily="34" charset="0"/>
            </a:endParaRPr>
          </a:p>
        </p:txBody>
      </p:sp>
      <p:sp>
        <p:nvSpPr>
          <p:cNvPr id="101" name="Ellipse 100"/>
          <p:cNvSpPr/>
          <p:nvPr/>
        </p:nvSpPr>
        <p:spPr>
          <a:xfrm>
            <a:off x="4716959" y="2205807"/>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0000"/>
                </a:solidFill>
              </a:rPr>
              <a:t>4</a:t>
            </a:r>
            <a:endParaRPr lang="de-DE" dirty="0">
              <a:solidFill>
                <a:srgbClr val="FF0000"/>
              </a:solidFill>
            </a:endParaRPr>
          </a:p>
        </p:txBody>
      </p:sp>
      <p:sp>
        <p:nvSpPr>
          <p:cNvPr id="102" name="Rechteck 95"/>
          <p:cNvSpPr>
            <a:spLocks noChangeArrowheads="1"/>
          </p:cNvSpPr>
          <p:nvPr/>
        </p:nvSpPr>
        <p:spPr bwMode="auto">
          <a:xfrm>
            <a:off x="6804248" y="5034662"/>
            <a:ext cx="1312154"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Data </a:t>
            </a:r>
            <a:r>
              <a:rPr lang="de-DE" altLang="de-DE" dirty="0" err="1" smtClean="0">
                <a:solidFill>
                  <a:schemeClr val="tx1"/>
                </a:solidFill>
              </a:rPr>
              <a:t>retrieval</a:t>
            </a:r>
            <a:endParaRPr lang="de-DE" altLang="de-DE" dirty="0">
              <a:solidFill>
                <a:schemeClr val="tx1"/>
              </a:solidFill>
            </a:endParaRPr>
          </a:p>
        </p:txBody>
      </p:sp>
      <p:sp>
        <p:nvSpPr>
          <p:cNvPr id="103" name="Ellipse 102"/>
          <p:cNvSpPr/>
          <p:nvPr/>
        </p:nvSpPr>
        <p:spPr>
          <a:xfrm>
            <a:off x="8245351" y="4798095"/>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rgbClr val="FF0000"/>
                </a:solidFill>
              </a:rPr>
              <a:t>2</a:t>
            </a:r>
          </a:p>
        </p:txBody>
      </p:sp>
      <p:sp>
        <p:nvSpPr>
          <p:cNvPr id="104" name="Rechteck 95"/>
          <p:cNvSpPr>
            <a:spLocks noChangeArrowheads="1"/>
          </p:cNvSpPr>
          <p:nvPr/>
        </p:nvSpPr>
        <p:spPr bwMode="auto">
          <a:xfrm>
            <a:off x="467544" y="4601671"/>
            <a:ext cx="1244828"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err="1" smtClean="0">
                <a:solidFill>
                  <a:schemeClr val="tx1"/>
                </a:solidFill>
              </a:rPr>
              <a:t>Presentation</a:t>
            </a:r>
            <a:endParaRPr lang="de-DE" altLang="de-DE" dirty="0">
              <a:solidFill>
                <a:schemeClr val="tx1"/>
              </a:solidFill>
            </a:endParaRPr>
          </a:p>
        </p:txBody>
      </p:sp>
      <p:sp>
        <p:nvSpPr>
          <p:cNvPr id="105" name="Ellipse 104"/>
          <p:cNvSpPr/>
          <p:nvPr/>
        </p:nvSpPr>
        <p:spPr>
          <a:xfrm>
            <a:off x="2267744" y="4437112"/>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0000"/>
                </a:solidFill>
              </a:rPr>
              <a:t>5</a:t>
            </a:r>
            <a:endParaRPr lang="de-DE" dirty="0">
              <a:solidFill>
                <a:srgbClr val="FF0000"/>
              </a:solidFill>
            </a:endParaRPr>
          </a:p>
        </p:txBody>
      </p:sp>
      <p:sp>
        <p:nvSpPr>
          <p:cNvPr id="106" name="Rechteck 95"/>
          <p:cNvSpPr>
            <a:spLocks noChangeArrowheads="1"/>
          </p:cNvSpPr>
          <p:nvPr/>
        </p:nvSpPr>
        <p:spPr bwMode="auto">
          <a:xfrm>
            <a:off x="6804248" y="4241631"/>
            <a:ext cx="1429494"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Data </a:t>
            </a:r>
            <a:r>
              <a:rPr lang="de-DE" altLang="de-DE" dirty="0" err="1" smtClean="0">
                <a:solidFill>
                  <a:schemeClr val="tx1"/>
                </a:solidFill>
              </a:rPr>
              <a:t>rendering</a:t>
            </a:r>
            <a:endParaRPr lang="de-DE" altLang="de-DE" dirty="0">
              <a:solidFill>
                <a:schemeClr val="tx1"/>
              </a:solidFill>
            </a:endParaRPr>
          </a:p>
        </p:txBody>
      </p:sp>
      <p:sp>
        <p:nvSpPr>
          <p:cNvPr id="107" name="Ellipse 106"/>
          <p:cNvSpPr/>
          <p:nvPr/>
        </p:nvSpPr>
        <p:spPr>
          <a:xfrm>
            <a:off x="8245351" y="4005064"/>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rgbClr val="FF0000"/>
                </a:solidFill>
              </a:rPr>
              <a:t>3</a:t>
            </a:r>
            <a:endParaRPr lang="de-DE" dirty="0">
              <a:solidFill>
                <a:srgbClr val="FF0000"/>
              </a:solidFill>
            </a:endParaRPr>
          </a:p>
        </p:txBody>
      </p:sp>
      <p:sp>
        <p:nvSpPr>
          <p:cNvPr id="108" name="Rechteck 95"/>
          <p:cNvSpPr>
            <a:spLocks noChangeArrowheads="1"/>
          </p:cNvSpPr>
          <p:nvPr/>
        </p:nvSpPr>
        <p:spPr bwMode="auto">
          <a:xfrm>
            <a:off x="3733089" y="2442374"/>
            <a:ext cx="854786"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Transfer</a:t>
            </a:r>
            <a:endParaRPr lang="de-DE" altLang="de-DE" dirty="0">
              <a:solidFill>
                <a:schemeClr val="tx1"/>
              </a:solidFill>
            </a:endParaRPr>
          </a:p>
        </p:txBody>
      </p:sp>
      <p:sp>
        <p:nvSpPr>
          <p:cNvPr id="87" name="Rechteck 95"/>
          <p:cNvSpPr>
            <a:spLocks noChangeArrowheads="1"/>
          </p:cNvSpPr>
          <p:nvPr/>
        </p:nvSpPr>
        <p:spPr bwMode="auto">
          <a:xfrm>
            <a:off x="107504" y="2353294"/>
            <a:ext cx="860044"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Request</a:t>
            </a:r>
            <a:endParaRPr lang="de-DE" altLang="de-DE" dirty="0">
              <a:solidFill>
                <a:schemeClr val="tx1"/>
              </a:solidFill>
            </a:endParaRPr>
          </a:p>
        </p:txBody>
      </p:sp>
      <p:sp>
        <p:nvSpPr>
          <p:cNvPr id="99" name="Ellipse 98"/>
          <p:cNvSpPr/>
          <p:nvPr/>
        </p:nvSpPr>
        <p:spPr>
          <a:xfrm>
            <a:off x="1941860" y="2132856"/>
            <a:ext cx="719137" cy="7191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rgbClr val="FF0000"/>
                </a:solidFill>
              </a:rPr>
              <a:t>1</a:t>
            </a:r>
          </a:p>
        </p:txBody>
      </p:sp>
      <p:sp>
        <p:nvSpPr>
          <p:cNvPr id="91" name="Rechteck 1"/>
          <p:cNvSpPr>
            <a:spLocks noChangeArrowheads="1"/>
          </p:cNvSpPr>
          <p:nvPr/>
        </p:nvSpPr>
        <p:spPr bwMode="auto">
          <a:xfrm>
            <a:off x="106853" y="2854910"/>
            <a:ext cx="5681171"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a:solidFill>
                  <a:schemeClr val="tx1"/>
                </a:solidFill>
              </a:rPr>
              <a:t>http://</a:t>
            </a:r>
            <a:r>
              <a:rPr lang="de-DE" altLang="de-DE" dirty="0" smtClean="0">
                <a:solidFill>
                  <a:schemeClr val="tx1"/>
                </a:solidFill>
              </a:rPr>
              <a:t>geoweb.hft-stuttgart.de/</a:t>
            </a:r>
            <a:r>
              <a:rPr lang="de-DE" altLang="de-DE" dirty="0" err="1" smtClean="0">
                <a:solidFill>
                  <a:schemeClr val="tx1"/>
                </a:solidFill>
              </a:rPr>
              <a:t>service</a:t>
            </a:r>
            <a:r>
              <a:rPr lang="de-DE" altLang="de-DE" dirty="0" smtClean="0">
                <a:solidFill>
                  <a:schemeClr val="tx1"/>
                </a:solidFill>
              </a:rPr>
              <a:t>=</a:t>
            </a:r>
            <a:r>
              <a:rPr lang="de-DE" altLang="de-DE" dirty="0" err="1" smtClean="0">
                <a:solidFill>
                  <a:schemeClr val="tx1"/>
                </a:solidFill>
              </a:rPr>
              <a:t>wms&amp;operation</a:t>
            </a:r>
            <a:r>
              <a:rPr lang="de-DE" altLang="de-DE" dirty="0" smtClean="0">
                <a:solidFill>
                  <a:schemeClr val="tx1"/>
                </a:solidFill>
              </a:rPr>
              <a:t>=</a:t>
            </a:r>
            <a:r>
              <a:rPr lang="de-DE" altLang="de-DE" dirty="0" err="1" smtClean="0">
                <a:solidFill>
                  <a:schemeClr val="tx1"/>
                </a:solidFill>
              </a:rPr>
              <a:t>getmap</a:t>
            </a:r>
            <a:r>
              <a:rPr lang="de-DE" altLang="de-DE" dirty="0" smtClean="0">
                <a:solidFill>
                  <a:schemeClr val="tx1"/>
                </a:solidFill>
              </a:rPr>
              <a:t>...</a:t>
            </a:r>
            <a:endParaRPr lang="de-DE" altLang="de-DE" dirty="0">
              <a:solidFill>
                <a:schemeClr val="tx1"/>
              </a:solidFill>
            </a:endParaRPr>
          </a:p>
        </p:txBody>
      </p:sp>
    </p:spTree>
    <p:extLst>
      <p:ext uri="{BB962C8B-B14F-4D97-AF65-F5344CB8AC3E}">
        <p14:creationId xmlns:p14="http://schemas.microsoft.com/office/powerpoint/2010/main" val="2423526769"/>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hteck 9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94"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1268"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1269" name="Group 10"/>
          <p:cNvGrpSpPr>
            <a:grpSpLocks/>
          </p:cNvGrpSpPr>
          <p:nvPr/>
        </p:nvGrpSpPr>
        <p:grpSpPr bwMode="auto">
          <a:xfrm>
            <a:off x="2357438" y="3357563"/>
            <a:ext cx="1971675" cy="1247775"/>
            <a:chOff x="1770" y="2055"/>
            <a:chExt cx="1242" cy="786"/>
          </a:xfrm>
        </p:grpSpPr>
        <p:sp>
          <p:nvSpPr>
            <p:cNvPr id="11331"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2"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1333"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1334"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1335"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1336"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1337"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1338"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1339"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1340"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1341"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1342"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1343"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1344"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127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1"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sp>
        <p:nvSpPr>
          <p:cNvPr id="11272"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273"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1274"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75"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18"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1277"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1278"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121"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1280"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128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24"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1283"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1284"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5"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8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sp>
        <p:nvSpPr>
          <p:cNvPr id="129"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1288"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89"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0" name="Text Box 75"/>
          <p:cNvSpPr txBox="1">
            <a:spLocks noChangeArrowheads="1"/>
          </p:cNvSpPr>
          <p:nvPr/>
        </p:nvSpPr>
        <p:spPr bwMode="auto">
          <a:xfrm>
            <a:off x="250825" y="4581525"/>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1291" name="Text Box 76"/>
          <p:cNvSpPr txBox="1">
            <a:spLocks noChangeArrowheads="1"/>
          </p:cNvSpPr>
          <p:nvPr/>
        </p:nvSpPr>
        <p:spPr bwMode="auto">
          <a:xfrm>
            <a:off x="7235825" y="5942013"/>
            <a:ext cx="8397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Data Tier</a:t>
            </a:r>
          </a:p>
        </p:txBody>
      </p:sp>
      <p:sp>
        <p:nvSpPr>
          <p:cNvPr id="11292"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Communication Tier,</a:t>
            </a:r>
            <a:br>
              <a:rPr lang="de-DE" altLang="de-DE" sz="1200">
                <a:solidFill>
                  <a:srgbClr val="FF3300"/>
                </a:solidFill>
                <a:latin typeface="Arial" pitchFamily="34" charset="0"/>
              </a:rPr>
            </a:br>
            <a:r>
              <a:rPr lang="de-DE" altLang="de-DE" sz="1200">
                <a:solidFill>
                  <a:srgbClr val="FF3300"/>
                </a:solidFill>
                <a:latin typeface="Arial" pitchFamily="34" charset="0"/>
              </a:rPr>
              <a:t>Web Tier</a:t>
            </a:r>
          </a:p>
        </p:txBody>
      </p:sp>
      <p:sp>
        <p:nvSpPr>
          <p:cNvPr id="11293"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1294"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Application Tier,</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1295"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138"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139"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40"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141" name="Gewinkelte Verbindung 140"/>
          <p:cNvCxnSpPr>
            <a:stCxn id="140"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2" name="Gewinkelte Verbindung 141"/>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43"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02"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3"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04"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47" name="Rechteck 146"/>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8" name="Rechteck 147"/>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49" name="Rechteck 148"/>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150" name="Rechteck 14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1" name="Rechteck 150"/>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1310"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1"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54" name="Rechteck 153"/>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5" name="Rechteck 154"/>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56" name="Rechteck 155"/>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1315"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6"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317"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160"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1319"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162" name="Gewinkelte Verbindung 161"/>
          <p:cNvCxnSpPr>
            <a:stCxn id="156" idx="0"/>
            <a:endCxn id="11317"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321"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dirty="0" smtClean="0"/>
              <a:t>A (Geo-) Web Service </a:t>
            </a:r>
            <a:r>
              <a:rPr lang="de-DE" altLang="de-DE" dirty="0" err="1" smtClean="0"/>
              <a:t>Example</a:t>
            </a:r>
            <a:r>
              <a:rPr lang="de-DE" altLang="de-DE" dirty="0" smtClean="0"/>
              <a:t>: </a:t>
            </a:r>
            <a:r>
              <a:rPr lang="de-DE" altLang="de-DE" dirty="0" err="1" smtClean="0"/>
              <a:t>Contour</a:t>
            </a:r>
            <a:r>
              <a:rPr lang="de-DE" altLang="de-DE" dirty="0" smtClean="0"/>
              <a:t> </a:t>
            </a:r>
            <a:r>
              <a:rPr lang="de-DE" altLang="de-DE" dirty="0" smtClean="0"/>
              <a:t>Lines </a:t>
            </a:r>
            <a:r>
              <a:rPr lang="de-DE" altLang="de-DE" dirty="0" err="1" smtClean="0"/>
              <a:t>by</a:t>
            </a:r>
            <a:r>
              <a:rPr lang="de-DE" altLang="de-DE" dirty="0" smtClean="0"/>
              <a:t> WFS</a:t>
            </a:r>
            <a:endParaRPr lang="de-DE" altLang="de-DE" dirty="0" smtClean="0"/>
          </a:p>
        </p:txBody>
      </p:sp>
      <p:cxnSp>
        <p:nvCxnSpPr>
          <p:cNvPr id="11322"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grpSp>
        <p:nvGrpSpPr>
          <p:cNvPr id="11323" name="Gruppieren 2"/>
          <p:cNvGrpSpPr>
            <a:grpSpLocks/>
          </p:cNvGrpSpPr>
          <p:nvPr/>
        </p:nvGrpSpPr>
        <p:grpSpPr bwMode="auto">
          <a:xfrm>
            <a:off x="0" y="1412875"/>
            <a:ext cx="9144000" cy="5445125"/>
            <a:chOff x="0" y="1412875"/>
            <a:chExt cx="9144000" cy="5445125"/>
          </a:xfrm>
        </p:grpSpPr>
        <p:sp>
          <p:nvSpPr>
            <p:cNvPr id="11325" name="Rectangle 89"/>
            <p:cNvSpPr>
              <a:spLocks noChangeArrowheads="1"/>
            </p:cNvSpPr>
            <p:nvPr/>
          </p:nvSpPr>
          <p:spPr bwMode="auto">
            <a:xfrm>
              <a:off x="0" y="1412875"/>
              <a:ext cx="9144000" cy="5445125"/>
            </a:xfrm>
            <a:prstGeom prst="rect">
              <a:avLst/>
            </a:prstGeom>
            <a:solidFill>
              <a:schemeClr val="bg1">
                <a:alpha val="5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sz="1800">
                <a:latin typeface="Arial" pitchFamily="34" charset="0"/>
              </a:endParaRPr>
            </a:p>
          </p:txBody>
        </p:sp>
        <p:sp>
          <p:nvSpPr>
            <p:cNvPr id="85" name="Oval 85"/>
            <p:cNvSpPr>
              <a:spLocks noChangeArrowheads="1"/>
            </p:cNvSpPr>
            <p:nvPr/>
          </p:nvSpPr>
          <p:spPr bwMode="auto">
            <a:xfrm>
              <a:off x="6372225" y="4221163"/>
              <a:ext cx="990600" cy="46037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CGI</a:t>
              </a:r>
              <a:br>
                <a:rPr lang="de-DE" sz="1400" b="1" dirty="0">
                  <a:latin typeface="Arial" charset="0"/>
                </a:rPr>
              </a:br>
              <a:r>
                <a:rPr lang="de-DE" sz="1050" dirty="0">
                  <a:latin typeface="Arial" charset="0"/>
                </a:rPr>
                <a:t>RFC 3875</a:t>
              </a:r>
              <a:endParaRPr lang="de-DE" sz="1400" dirty="0">
                <a:latin typeface="Arial" charset="0"/>
              </a:endParaRPr>
            </a:p>
          </p:txBody>
        </p:sp>
        <p:sp>
          <p:nvSpPr>
            <p:cNvPr id="11328" name="Oval 86"/>
            <p:cNvSpPr>
              <a:spLocks noChangeArrowheads="1"/>
            </p:cNvSpPr>
            <p:nvPr/>
          </p:nvSpPr>
          <p:spPr bwMode="auto">
            <a:xfrm>
              <a:off x="6228184" y="5262563"/>
              <a:ext cx="1368152" cy="5429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latin typeface="Arial" pitchFamily="34" charset="0"/>
                </a:rPr>
                <a:t>SQL</a:t>
              </a:r>
              <a:br>
                <a:rPr lang="de-DE" altLang="de-DE" b="1">
                  <a:latin typeface="Arial" pitchFamily="34" charset="0"/>
                </a:rPr>
              </a:br>
              <a:r>
                <a:rPr lang="de-DE" altLang="de-DE" sz="1100">
                  <a:latin typeface="Arial" pitchFamily="34" charset="0"/>
                </a:rPr>
                <a:t>ISO/IEC 9075</a:t>
              </a:r>
              <a:endParaRPr lang="de-DE" altLang="de-DE">
                <a:latin typeface="Arial" pitchFamily="34" charset="0"/>
              </a:endParaRPr>
            </a:p>
          </p:txBody>
        </p:sp>
        <p:sp>
          <p:nvSpPr>
            <p:cNvPr id="88" name="Oval 88"/>
            <p:cNvSpPr>
              <a:spLocks noChangeArrowheads="1"/>
            </p:cNvSpPr>
            <p:nvPr/>
          </p:nvSpPr>
          <p:spPr bwMode="auto">
            <a:xfrm>
              <a:off x="3851275" y="3000375"/>
              <a:ext cx="1441450" cy="428625"/>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p>
              <a:pPr algn="ctr" eaLnBrk="1" hangingPunct="1">
                <a:defRPr/>
              </a:pPr>
              <a:r>
                <a:rPr lang="de-DE" sz="1400" b="1" dirty="0">
                  <a:latin typeface="Arial" charset="0"/>
                </a:rPr>
                <a:t>Content-Type</a:t>
              </a:r>
              <a:br>
                <a:rPr lang="de-DE" sz="1400" b="1" dirty="0">
                  <a:latin typeface="Arial" charset="0"/>
                </a:rPr>
              </a:br>
              <a:r>
                <a:rPr lang="de-DE" sz="1050" dirty="0">
                  <a:latin typeface="Arial" charset="0"/>
                </a:rPr>
                <a:t>RFC 2045</a:t>
              </a:r>
              <a:endParaRPr lang="de-DE" sz="1400" dirty="0">
                <a:latin typeface="Arial" charset="0"/>
              </a:endParaRPr>
            </a:p>
          </p:txBody>
        </p:sp>
      </p:grpSp>
      <p:sp>
        <p:nvSpPr>
          <p:cNvPr id="83" name="Rechteck 95"/>
          <p:cNvSpPr>
            <a:spLocks noChangeArrowheads="1"/>
          </p:cNvSpPr>
          <p:nvPr/>
        </p:nvSpPr>
        <p:spPr bwMode="auto">
          <a:xfrm>
            <a:off x="6372200" y="5796553"/>
            <a:ext cx="2417328" cy="58477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Geometries (</a:t>
            </a:r>
            <a:r>
              <a:rPr lang="de-DE" altLang="de-DE" dirty="0" err="1" smtClean="0">
                <a:solidFill>
                  <a:schemeClr val="tx1"/>
                </a:solidFill>
              </a:rPr>
              <a:t>contour</a:t>
            </a:r>
            <a:r>
              <a:rPr lang="de-DE" altLang="de-DE" dirty="0" smtClean="0">
                <a:solidFill>
                  <a:schemeClr val="tx1"/>
                </a:solidFill>
              </a:rPr>
              <a:t> </a:t>
            </a:r>
            <a:r>
              <a:rPr lang="de-DE" altLang="de-DE" dirty="0" err="1" smtClean="0">
                <a:solidFill>
                  <a:schemeClr val="tx1"/>
                </a:solidFill>
              </a:rPr>
              <a:t>lines</a:t>
            </a:r>
            <a:r>
              <a:rPr lang="de-DE" altLang="de-DE" dirty="0" smtClean="0">
                <a:solidFill>
                  <a:schemeClr val="tx1"/>
                </a:solidFill>
              </a:rPr>
              <a:t>)</a:t>
            </a:r>
            <a:r>
              <a:rPr lang="de-DE" altLang="de-DE" dirty="0">
                <a:solidFill>
                  <a:schemeClr val="tx1"/>
                </a:solidFill>
              </a:rPr>
              <a:t/>
            </a:r>
            <a:br>
              <a:rPr lang="de-DE" altLang="de-DE" dirty="0">
                <a:solidFill>
                  <a:schemeClr val="tx1"/>
                </a:solidFill>
              </a:rPr>
            </a:br>
            <a:r>
              <a:rPr lang="de-DE" altLang="de-DE" dirty="0">
                <a:solidFill>
                  <a:schemeClr val="tx1"/>
                </a:solidFill>
              </a:rPr>
              <a:t>(Simple Features)</a:t>
            </a:r>
          </a:p>
        </p:txBody>
      </p:sp>
      <p:pic>
        <p:nvPicPr>
          <p:cNvPr id="8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9188" y="6465143"/>
            <a:ext cx="2628900" cy="276225"/>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87" name="Rechteck 95"/>
          <p:cNvSpPr>
            <a:spLocks noChangeArrowheads="1"/>
          </p:cNvSpPr>
          <p:nvPr/>
        </p:nvSpPr>
        <p:spPr bwMode="auto">
          <a:xfrm>
            <a:off x="468313" y="5457081"/>
            <a:ext cx="1678023" cy="338554"/>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smtClean="0">
                <a:solidFill>
                  <a:schemeClr val="tx1"/>
                </a:solidFill>
              </a:rPr>
              <a:t>Data </a:t>
            </a:r>
            <a:r>
              <a:rPr lang="de-DE" altLang="de-DE" dirty="0" err="1" smtClean="0">
                <a:solidFill>
                  <a:schemeClr val="tx1"/>
                </a:solidFill>
              </a:rPr>
              <a:t>Presentation</a:t>
            </a:r>
            <a:endParaRPr lang="de-DE" altLang="de-DE" dirty="0">
              <a:solidFill>
                <a:schemeClr val="tx1"/>
              </a:solidFill>
            </a:endParaRPr>
          </a:p>
        </p:txBody>
      </p:sp>
      <p:sp>
        <p:nvSpPr>
          <p:cNvPr id="90" name="Nach rechts gekrümmter Pfeil 2"/>
          <p:cNvSpPr>
            <a:spLocks noChangeArrowheads="1"/>
          </p:cNvSpPr>
          <p:nvPr/>
        </p:nvSpPr>
        <p:spPr bwMode="auto">
          <a:xfrm rot="5400000">
            <a:off x="2489200" y="-442912"/>
            <a:ext cx="4041775" cy="6311900"/>
          </a:xfrm>
          <a:prstGeom prst="curvedRightArrow">
            <a:avLst>
              <a:gd name="adj1" fmla="val 24994"/>
              <a:gd name="adj2" fmla="val 49995"/>
              <a:gd name="adj3" fmla="val 25000"/>
            </a:avLst>
          </a:prstGeom>
          <a:solidFill>
            <a:schemeClr val="bg1">
              <a:alpha val="76862"/>
            </a:schemeClr>
          </a:solidFill>
          <a:ln w="9525" algn="ctr">
            <a:solidFill>
              <a:schemeClr val="accent2"/>
            </a:solidFill>
            <a:round/>
            <a:headEnd/>
            <a:tailEnd/>
          </a:ln>
        </p:spPr>
        <p:txBody>
          <a:bodyPr>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endParaRPr lang="de-DE" altLang="de-DE">
              <a:solidFill>
                <a:schemeClr val="tx1"/>
              </a:solidFill>
            </a:endParaRPr>
          </a:p>
        </p:txBody>
      </p:sp>
      <p:sp>
        <p:nvSpPr>
          <p:cNvPr id="91" name="Rechteck 1"/>
          <p:cNvSpPr>
            <a:spLocks noChangeArrowheads="1"/>
          </p:cNvSpPr>
          <p:nvPr/>
        </p:nvSpPr>
        <p:spPr bwMode="auto">
          <a:xfrm>
            <a:off x="3924300" y="2012950"/>
            <a:ext cx="5103813" cy="336550"/>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a:solidFill>
                  <a:schemeClr val="tx1"/>
                </a:solidFill>
              </a:rPr>
              <a:t>http://geoweb.hft-stuttgart.de/ol_with_contourlines2.html</a:t>
            </a:r>
          </a:p>
        </p:txBody>
      </p:sp>
      <p:sp>
        <p:nvSpPr>
          <p:cNvPr id="92" name="Rechteck 97"/>
          <p:cNvSpPr>
            <a:spLocks noChangeArrowheads="1"/>
          </p:cNvSpPr>
          <p:nvPr/>
        </p:nvSpPr>
        <p:spPr bwMode="auto">
          <a:xfrm>
            <a:off x="6837363" y="3652838"/>
            <a:ext cx="1657350" cy="58477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a:solidFill>
                  <a:schemeClr val="tx1"/>
                </a:solidFill>
              </a:rPr>
              <a:t>Web </a:t>
            </a:r>
            <a:r>
              <a:rPr lang="de-DE" altLang="de-DE" dirty="0" smtClean="0">
                <a:solidFill>
                  <a:schemeClr val="tx1"/>
                </a:solidFill>
              </a:rPr>
              <a:t>Feature Service</a:t>
            </a:r>
            <a:endParaRPr lang="de-DE" altLang="de-DE" dirty="0">
              <a:solidFill>
                <a:schemeClr val="tx1"/>
              </a:solidFill>
            </a:endParaRPr>
          </a:p>
        </p:txBody>
      </p:sp>
      <p:sp>
        <p:nvSpPr>
          <p:cNvPr id="95" name="Oval 84"/>
          <p:cNvSpPr>
            <a:spLocks noChangeArrowheads="1"/>
          </p:cNvSpPr>
          <p:nvPr/>
        </p:nvSpPr>
        <p:spPr bwMode="auto">
          <a:xfrm>
            <a:off x="6660232" y="2349500"/>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URI</a:t>
            </a:r>
            <a:br>
              <a:rPr lang="de-DE" altLang="de-DE" sz="1800" b="1">
                <a:latin typeface="Arial" pitchFamily="34" charset="0"/>
              </a:rPr>
            </a:br>
            <a:r>
              <a:rPr lang="de-DE" altLang="de-DE" sz="1200">
                <a:latin typeface="Arial" pitchFamily="34" charset="0"/>
              </a:rPr>
              <a:t>RFC 1630</a:t>
            </a:r>
            <a:endParaRPr lang="de-DE" altLang="de-DE" sz="1800">
              <a:latin typeface="Arial" pitchFamily="34" charset="0"/>
            </a:endParaRPr>
          </a:p>
        </p:txBody>
      </p:sp>
      <p:sp>
        <p:nvSpPr>
          <p:cNvPr id="96" name="Rechteck 97"/>
          <p:cNvSpPr>
            <a:spLocks noChangeArrowheads="1"/>
          </p:cNvSpPr>
          <p:nvPr/>
        </p:nvSpPr>
        <p:spPr bwMode="auto">
          <a:xfrm>
            <a:off x="4067944" y="3573016"/>
            <a:ext cx="1007864" cy="339725"/>
          </a:xfrm>
          <a:prstGeom prst="rect">
            <a:avLst/>
          </a:prstGeom>
          <a:solidFill>
            <a:srgbClr val="3366FF">
              <a:alpha val="5215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35000"/>
              </a:spcBef>
              <a:buChar char="•"/>
              <a:defRPr sz="1600">
                <a:solidFill>
                  <a:srgbClr val="000072"/>
                </a:solidFill>
                <a:latin typeface="Calibri" pitchFamily="34" charset="0"/>
              </a:defRPr>
            </a:lvl1pPr>
            <a:lvl2pPr marL="742950" indent="-285750" eaLnBrk="0" hangingPunct="0">
              <a:spcBef>
                <a:spcPct val="35000"/>
              </a:spcBef>
              <a:buChar char="–"/>
              <a:defRPr sz="1600">
                <a:solidFill>
                  <a:srgbClr val="000072"/>
                </a:solidFill>
                <a:latin typeface="Calibri" pitchFamily="34" charset="0"/>
              </a:defRPr>
            </a:lvl2pPr>
            <a:lvl3pPr marL="1143000" indent="-228600" eaLnBrk="0" hangingPunct="0">
              <a:spcBef>
                <a:spcPct val="35000"/>
              </a:spcBef>
              <a:buChar char="•"/>
              <a:defRPr sz="1600">
                <a:solidFill>
                  <a:srgbClr val="000072"/>
                </a:solidFill>
                <a:latin typeface="Calibri" pitchFamily="34" charset="0"/>
              </a:defRPr>
            </a:lvl3pPr>
            <a:lvl4pPr marL="1600200" indent="-228600" eaLnBrk="0" hangingPunct="0">
              <a:spcBef>
                <a:spcPct val="35000"/>
              </a:spcBef>
              <a:buChar char="–"/>
              <a:defRPr sz="1600">
                <a:solidFill>
                  <a:srgbClr val="000072"/>
                </a:solidFill>
                <a:latin typeface="Calibri" pitchFamily="34" charset="0"/>
              </a:defRPr>
            </a:lvl4pPr>
            <a:lvl5pPr marL="2057400" indent="-228600" eaLnBrk="0" hangingPunct="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50000"/>
              </a:spcBef>
              <a:buFontTx/>
              <a:buNone/>
            </a:pPr>
            <a:r>
              <a:rPr lang="de-DE" altLang="de-DE" dirty="0" err="1">
                <a:solidFill>
                  <a:schemeClr val="tx1"/>
                </a:solidFill>
              </a:rPr>
              <a:t>t</a:t>
            </a:r>
            <a:r>
              <a:rPr lang="de-DE" altLang="de-DE" dirty="0" err="1" smtClean="0">
                <a:solidFill>
                  <a:schemeClr val="tx1"/>
                </a:solidFill>
              </a:rPr>
              <a:t>ext</a:t>
            </a:r>
            <a:r>
              <a:rPr lang="de-DE" altLang="de-DE" dirty="0" smtClean="0">
                <a:solidFill>
                  <a:schemeClr val="tx1"/>
                </a:solidFill>
              </a:rPr>
              <a:t>/</a:t>
            </a:r>
            <a:r>
              <a:rPr lang="de-DE" altLang="de-DE" dirty="0" err="1" smtClean="0">
                <a:solidFill>
                  <a:schemeClr val="tx1"/>
                </a:solidFill>
              </a:rPr>
              <a:t>xml</a:t>
            </a:r>
            <a:endParaRPr lang="de-DE" altLang="de-DE" dirty="0">
              <a:solidFill>
                <a:schemeClr val="tx1"/>
              </a:solidFill>
            </a:endParaRPr>
          </a:p>
        </p:txBody>
      </p:sp>
      <p:sp>
        <p:nvSpPr>
          <p:cNvPr id="97" name="Oval 84"/>
          <p:cNvSpPr>
            <a:spLocks noChangeArrowheads="1"/>
          </p:cNvSpPr>
          <p:nvPr/>
        </p:nvSpPr>
        <p:spPr bwMode="auto">
          <a:xfrm>
            <a:off x="1532694" y="3000376"/>
            <a:ext cx="1104900" cy="571500"/>
          </a:xfrm>
          <a:prstGeom prst="ellipse">
            <a:avLst/>
          </a:prstGeom>
          <a:solidFill>
            <a:schemeClr val="bg1">
              <a:alpha val="76862"/>
            </a:schemeClr>
          </a:solidFill>
          <a:ln w="12700">
            <a:solidFill>
              <a:srgbClr val="FF0000"/>
            </a:solidFill>
            <a:round/>
            <a:headEnd/>
            <a:tailEnd/>
          </a:ln>
          <a:effectLst>
            <a:prstShdw prst="shdw17" dist="89803" dir="4912194">
              <a:schemeClr val="bg2"/>
            </a:prstShdw>
          </a:effectLst>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800" b="1">
                <a:latin typeface="Arial" pitchFamily="34" charset="0"/>
              </a:rPr>
              <a:t>HTTP</a:t>
            </a:r>
            <a:br>
              <a:rPr lang="de-DE" altLang="de-DE" sz="1800" b="1">
                <a:latin typeface="Arial" pitchFamily="34" charset="0"/>
              </a:rPr>
            </a:br>
            <a:r>
              <a:rPr lang="de-DE" altLang="de-DE" sz="1200">
                <a:latin typeface="Arial" pitchFamily="34" charset="0"/>
              </a:rPr>
              <a:t>RFC 2616</a:t>
            </a:r>
            <a:endParaRPr lang="de-DE" altLang="de-DE" sz="1800">
              <a:latin typeface="Arial" pitchFamily="34" charset="0"/>
            </a:endParaRPr>
          </a:p>
        </p:txBody>
      </p:sp>
      <p:sp>
        <p:nvSpPr>
          <p:cNvPr id="98" name="Rectangle 3"/>
          <p:cNvSpPr>
            <a:spLocks noChangeArrowheads="1"/>
          </p:cNvSpPr>
          <p:nvPr/>
        </p:nvSpPr>
        <p:spPr bwMode="auto">
          <a:xfrm>
            <a:off x="179512" y="4206403"/>
            <a:ext cx="5049838" cy="1166813"/>
          </a:xfrm>
          <a:prstGeom prst="rect">
            <a:avLst/>
          </a:prstGeom>
          <a:solidFill>
            <a:srgbClr val="EAEAE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35000"/>
              </a:spcBef>
              <a:buChar char="•"/>
              <a:defRPr sz="1600">
                <a:solidFill>
                  <a:srgbClr val="000072"/>
                </a:solidFill>
                <a:latin typeface="Calibri" pitchFamily="34" charset="0"/>
              </a:defRPr>
            </a:lvl1pPr>
            <a:lvl2pPr marL="742950" indent="-285750">
              <a:spcBef>
                <a:spcPct val="35000"/>
              </a:spcBef>
              <a:buChar char="–"/>
              <a:defRPr sz="1600">
                <a:solidFill>
                  <a:srgbClr val="000072"/>
                </a:solidFill>
                <a:latin typeface="Calibri" pitchFamily="34" charset="0"/>
              </a:defRPr>
            </a:lvl2pPr>
            <a:lvl3pPr marL="1143000" indent="-228600">
              <a:spcBef>
                <a:spcPct val="35000"/>
              </a:spcBef>
              <a:buChar char="•"/>
              <a:defRPr sz="1600">
                <a:solidFill>
                  <a:srgbClr val="000072"/>
                </a:solidFill>
                <a:latin typeface="Calibri" pitchFamily="34" charset="0"/>
              </a:defRPr>
            </a:lvl3pPr>
            <a:lvl4pPr marL="1600200" indent="-228600">
              <a:spcBef>
                <a:spcPct val="35000"/>
              </a:spcBef>
              <a:buChar char="–"/>
              <a:defRPr sz="1600">
                <a:solidFill>
                  <a:srgbClr val="000072"/>
                </a:solidFill>
                <a:latin typeface="Calibri" pitchFamily="34" charset="0"/>
              </a:defRPr>
            </a:lvl4pPr>
            <a:lvl5pPr marL="2057400" indent="-228600">
              <a:spcBef>
                <a:spcPct val="35000"/>
              </a:spcBef>
              <a:buChar char="»"/>
              <a:defRPr sz="1600">
                <a:solidFill>
                  <a:srgbClr val="000072"/>
                </a:solidFill>
                <a:latin typeface="Calibri" pitchFamily="34" charset="0"/>
              </a:defRPr>
            </a:lvl5pPr>
            <a:lvl6pPr marL="2514600" indent="-228600" eaLnBrk="0" fontAlgn="base" hangingPunct="0">
              <a:spcBef>
                <a:spcPct val="35000"/>
              </a:spcBef>
              <a:spcAft>
                <a:spcPct val="0"/>
              </a:spcAft>
              <a:buChar char="»"/>
              <a:defRPr sz="1600">
                <a:solidFill>
                  <a:srgbClr val="000072"/>
                </a:solidFill>
                <a:latin typeface="Calibri" pitchFamily="34" charset="0"/>
              </a:defRPr>
            </a:lvl6pPr>
            <a:lvl7pPr marL="2971800" indent="-228600" eaLnBrk="0" fontAlgn="base" hangingPunct="0">
              <a:spcBef>
                <a:spcPct val="35000"/>
              </a:spcBef>
              <a:spcAft>
                <a:spcPct val="0"/>
              </a:spcAft>
              <a:buChar char="»"/>
              <a:defRPr sz="1600">
                <a:solidFill>
                  <a:srgbClr val="000072"/>
                </a:solidFill>
                <a:latin typeface="Calibri" pitchFamily="34" charset="0"/>
              </a:defRPr>
            </a:lvl7pPr>
            <a:lvl8pPr marL="3429000" indent="-228600" eaLnBrk="0" fontAlgn="base" hangingPunct="0">
              <a:spcBef>
                <a:spcPct val="35000"/>
              </a:spcBef>
              <a:spcAft>
                <a:spcPct val="0"/>
              </a:spcAft>
              <a:buChar char="»"/>
              <a:defRPr sz="1600">
                <a:solidFill>
                  <a:srgbClr val="000072"/>
                </a:solidFill>
                <a:latin typeface="Calibri" pitchFamily="34" charset="0"/>
              </a:defRPr>
            </a:lvl8pPr>
            <a:lvl9pPr marL="3886200" indent="-228600" eaLnBrk="0" fontAlgn="base" hangingPunct="0">
              <a:spcBef>
                <a:spcPct val="35000"/>
              </a:spcBef>
              <a:spcAft>
                <a:spcPct val="0"/>
              </a:spcAft>
              <a:buChar char="»"/>
              <a:defRPr sz="1600">
                <a:solidFill>
                  <a:srgbClr val="000072"/>
                </a:solidFill>
                <a:latin typeface="Calibri" pitchFamily="34" charset="0"/>
              </a:defRPr>
            </a:lvl9pPr>
          </a:lstStyle>
          <a:p>
            <a:pPr>
              <a:spcBef>
                <a:spcPct val="0"/>
              </a:spcBef>
              <a:buFontTx/>
              <a:buNone/>
            </a:pPr>
            <a:r>
              <a:rPr lang="de-DE" altLang="de-DE" sz="800" b="1" dirty="0" smtClean="0">
                <a:solidFill>
                  <a:schemeClr val="tx1"/>
                </a:solidFill>
                <a:latin typeface="Courier New" pitchFamily="49" charset="0"/>
                <a:cs typeface="Arial" charset="0"/>
              </a:rPr>
              <a:t>&lt;</a:t>
            </a:r>
            <a:r>
              <a:rPr lang="de-DE" altLang="de-DE" sz="800" b="1" dirty="0" err="1" smtClean="0">
                <a:solidFill>
                  <a:schemeClr val="tx1"/>
                </a:solidFill>
                <a:latin typeface="Courier New" pitchFamily="49" charset="0"/>
                <a:cs typeface="Arial" charset="0"/>
              </a:rPr>
              <a:t>contour</a:t>
            </a:r>
            <a:r>
              <a:rPr lang="de-DE" altLang="de-DE" sz="800" b="1" dirty="0" smtClean="0">
                <a:solidFill>
                  <a:schemeClr val="tx1"/>
                </a:solidFill>
                <a:latin typeface="Courier New" pitchFamily="49" charset="0"/>
                <a:cs typeface="Arial" charset="0"/>
              </a:rPr>
              <a:t> </a:t>
            </a:r>
            <a:r>
              <a:rPr lang="de-DE" altLang="de-DE" sz="800" b="1" dirty="0" err="1" smtClean="0">
                <a:solidFill>
                  <a:schemeClr val="tx1"/>
                </a:solidFill>
                <a:latin typeface="Courier New" pitchFamily="49" charset="0"/>
                <a:cs typeface="Arial" charset="0"/>
              </a:rPr>
              <a:t>height</a:t>
            </a:r>
            <a:r>
              <a:rPr lang="de-DE" altLang="de-DE" sz="800" b="1" dirty="0" smtClean="0">
                <a:solidFill>
                  <a:schemeClr val="tx1"/>
                </a:solidFill>
                <a:latin typeface="Courier New" pitchFamily="49" charset="0"/>
                <a:cs typeface="Arial" charset="0"/>
              </a:rPr>
              <a:t>="550.0"&gt;</a:t>
            </a:r>
            <a:endParaRPr lang="de-DE" altLang="de-DE" sz="800" b="1" dirty="0">
              <a:solidFill>
                <a:schemeClr val="tx1"/>
              </a:solidFill>
              <a:latin typeface="Courier New" pitchFamily="49" charset="0"/>
              <a:cs typeface="Arial" charset="0"/>
            </a:endParaRPr>
          </a:p>
          <a:p>
            <a:pPr>
              <a:spcBef>
                <a:spcPct val="0"/>
              </a:spcBef>
              <a:buFontTx/>
              <a:buNone/>
            </a:pPr>
            <a:r>
              <a:rPr lang="de-DE" altLang="de-DE" sz="800" b="1" dirty="0" smtClean="0">
                <a:solidFill>
                  <a:schemeClr val="tx1"/>
                </a:solidFill>
                <a:latin typeface="Courier New" pitchFamily="49" charset="0"/>
                <a:cs typeface="Arial" charset="0"/>
              </a:rPr>
              <a:t>&lt;</a:t>
            </a:r>
            <a:r>
              <a:rPr lang="de-DE" altLang="de-DE" sz="800" b="1" dirty="0" err="1">
                <a:solidFill>
                  <a:schemeClr val="tx1"/>
                </a:solidFill>
                <a:latin typeface="Courier New" pitchFamily="49" charset="0"/>
                <a:cs typeface="Arial" charset="0"/>
              </a:rPr>
              <a:t>gml:lineStringProperty</a:t>
            </a:r>
            <a:r>
              <a:rPr lang="de-DE" altLang="de-DE" sz="800" b="1" dirty="0">
                <a:solidFill>
                  <a:schemeClr val="tx1"/>
                </a:solidFill>
                <a:latin typeface="Courier New" pitchFamily="49" charset="0"/>
                <a:cs typeface="Arial" charset="0"/>
              </a:rPr>
              <a:t>&gt;</a:t>
            </a:r>
          </a:p>
          <a:p>
            <a:pPr>
              <a:spcBef>
                <a:spcPct val="0"/>
              </a:spcBef>
              <a:buFontTx/>
              <a:buNone/>
            </a:pPr>
            <a:r>
              <a:rPr lang="de-DE" altLang="de-DE" sz="800" b="1" dirty="0">
                <a:solidFill>
                  <a:schemeClr val="tx1"/>
                </a:solidFill>
                <a:latin typeface="Courier New" pitchFamily="49" charset="0"/>
                <a:cs typeface="Arial" charset="0"/>
              </a:rPr>
              <a:t>    &lt;</a:t>
            </a:r>
            <a:r>
              <a:rPr lang="de-DE" altLang="de-DE" sz="800" b="1" dirty="0" err="1">
                <a:solidFill>
                  <a:schemeClr val="tx1"/>
                </a:solidFill>
                <a:latin typeface="Courier New" pitchFamily="49" charset="0"/>
                <a:cs typeface="Arial" charset="0"/>
              </a:rPr>
              <a:t>gml:LineString</a:t>
            </a:r>
            <a:r>
              <a:rPr lang="de-DE" altLang="de-DE" sz="800" b="1">
                <a:solidFill>
                  <a:schemeClr val="tx1"/>
                </a:solidFill>
                <a:latin typeface="Courier New" pitchFamily="49" charset="0"/>
                <a:cs typeface="Arial" charset="0"/>
              </a:rPr>
              <a:t> </a:t>
            </a:r>
            <a:r>
              <a:rPr lang="de-DE" altLang="de-DE" sz="800" b="1" smtClean="0">
                <a:solidFill>
                  <a:schemeClr val="tx1"/>
                </a:solidFill>
                <a:latin typeface="Courier New" pitchFamily="49" charset="0"/>
                <a:cs typeface="Arial" charset="0"/>
              </a:rPr>
              <a:t/>
            </a:r>
            <a:br>
              <a:rPr lang="de-DE" altLang="de-DE" sz="800" b="1" smtClean="0">
                <a:solidFill>
                  <a:schemeClr val="tx1"/>
                </a:solidFill>
                <a:latin typeface="Courier New" pitchFamily="49" charset="0"/>
                <a:cs typeface="Arial" charset="0"/>
              </a:rPr>
            </a:br>
            <a:r>
              <a:rPr lang="de-DE" altLang="de-DE" sz="800" b="1" smtClean="0">
                <a:solidFill>
                  <a:schemeClr val="tx1"/>
                </a:solidFill>
                <a:latin typeface="Courier New" pitchFamily="49" charset="0"/>
                <a:cs typeface="Arial" charset="0"/>
              </a:rPr>
              <a:t>         </a:t>
            </a:r>
            <a:r>
              <a:rPr lang="de-DE" altLang="de-DE" sz="800" b="1" smtClean="0">
                <a:solidFill>
                  <a:schemeClr val="tx1"/>
                </a:solidFill>
                <a:latin typeface="Courier New" pitchFamily="49" charset="0"/>
              </a:rPr>
              <a:t>srsName</a:t>
            </a:r>
            <a:r>
              <a:rPr lang="de-DE" altLang="de-DE" sz="800" b="1" dirty="0">
                <a:solidFill>
                  <a:schemeClr val="tx1"/>
                </a:solidFill>
                <a:latin typeface="Courier New" pitchFamily="49" charset="0"/>
              </a:rPr>
              <a:t>="http://www.opengis.net/gml/srs/epsg.xml#4326"&gt;</a:t>
            </a:r>
          </a:p>
          <a:p>
            <a:pPr>
              <a:spcBef>
                <a:spcPct val="0"/>
              </a:spcBef>
              <a:buFontTx/>
              <a:buNone/>
            </a:pPr>
            <a:r>
              <a:rPr lang="de-DE" altLang="de-DE" sz="800" b="1" dirty="0">
                <a:solidFill>
                  <a:schemeClr val="tx1"/>
                </a:solidFill>
                <a:latin typeface="Courier New" pitchFamily="49" charset="0"/>
                <a:cs typeface="Arial" charset="0"/>
              </a:rPr>
              <a:t>       &lt;</a:t>
            </a:r>
            <a:r>
              <a:rPr lang="de-DE" altLang="de-DE" sz="800" b="1" dirty="0" err="1">
                <a:solidFill>
                  <a:schemeClr val="tx1"/>
                </a:solidFill>
                <a:latin typeface="Courier New" pitchFamily="49" charset="0"/>
                <a:cs typeface="Arial" charset="0"/>
              </a:rPr>
              <a:t>gml:coordinates</a:t>
            </a:r>
            <a:r>
              <a:rPr lang="de-DE" altLang="de-DE" sz="800" b="1" dirty="0">
                <a:solidFill>
                  <a:schemeClr val="tx1"/>
                </a:solidFill>
                <a:latin typeface="Courier New" pitchFamily="49" charset="0"/>
                <a:cs typeface="Arial" charset="0"/>
              </a:rPr>
              <a:t>&gt;</a:t>
            </a:r>
          </a:p>
          <a:p>
            <a:pPr>
              <a:spcBef>
                <a:spcPct val="0"/>
              </a:spcBef>
              <a:buFontTx/>
              <a:buNone/>
            </a:pPr>
            <a:r>
              <a:rPr lang="de-DE" altLang="de-DE" sz="800" b="1" dirty="0">
                <a:solidFill>
                  <a:schemeClr val="tx1"/>
                </a:solidFill>
                <a:latin typeface="Courier New" pitchFamily="49" charset="0"/>
                <a:cs typeface="Arial" charset="0"/>
              </a:rPr>
              <a:t>          9510.0,4333.0  9536.4,4320.1 9555.5,4310.7</a:t>
            </a:r>
            <a:endParaRPr lang="de-DE" altLang="de-DE" sz="800" b="1" dirty="0">
              <a:solidFill>
                <a:schemeClr val="tx1"/>
              </a:solidFill>
              <a:latin typeface="Courier New" pitchFamily="49" charset="0"/>
              <a:cs typeface="Times New Roman" pitchFamily="18" charset="0"/>
            </a:endParaRPr>
          </a:p>
          <a:p>
            <a:pPr>
              <a:spcBef>
                <a:spcPct val="0"/>
              </a:spcBef>
              <a:buFontTx/>
              <a:buNone/>
            </a:pPr>
            <a:r>
              <a:rPr lang="de-DE" altLang="de-DE" sz="800" b="1" dirty="0">
                <a:solidFill>
                  <a:schemeClr val="tx1"/>
                </a:solidFill>
                <a:latin typeface="Courier New" pitchFamily="49" charset="0"/>
                <a:cs typeface="Arial" charset="0"/>
              </a:rPr>
              <a:t>       &lt;/</a:t>
            </a:r>
            <a:r>
              <a:rPr lang="de-DE" altLang="de-DE" sz="800" b="1" dirty="0" err="1">
                <a:solidFill>
                  <a:schemeClr val="tx1"/>
                </a:solidFill>
                <a:latin typeface="Courier New" pitchFamily="49" charset="0"/>
                <a:cs typeface="Arial" charset="0"/>
              </a:rPr>
              <a:t>gml:coordinates</a:t>
            </a:r>
            <a:r>
              <a:rPr lang="de-DE" altLang="de-DE" sz="800" b="1" dirty="0">
                <a:solidFill>
                  <a:schemeClr val="tx1"/>
                </a:solidFill>
                <a:latin typeface="Courier New" pitchFamily="49" charset="0"/>
                <a:cs typeface="Arial" charset="0"/>
              </a:rPr>
              <a:t>&gt;</a:t>
            </a:r>
          </a:p>
          <a:p>
            <a:pPr>
              <a:spcBef>
                <a:spcPct val="0"/>
              </a:spcBef>
              <a:buFontTx/>
              <a:buNone/>
            </a:pPr>
            <a:r>
              <a:rPr lang="de-DE" altLang="de-DE" sz="800" b="1" dirty="0">
                <a:solidFill>
                  <a:schemeClr val="tx1"/>
                </a:solidFill>
                <a:latin typeface="Courier New" pitchFamily="49" charset="0"/>
                <a:cs typeface="Arial" charset="0"/>
              </a:rPr>
              <a:t>    &lt;/</a:t>
            </a:r>
            <a:r>
              <a:rPr lang="de-DE" altLang="de-DE" sz="800" b="1" dirty="0" err="1">
                <a:solidFill>
                  <a:schemeClr val="tx1"/>
                </a:solidFill>
                <a:latin typeface="Courier New" pitchFamily="49" charset="0"/>
                <a:cs typeface="Arial" charset="0"/>
              </a:rPr>
              <a:t>gml:LineString</a:t>
            </a:r>
            <a:r>
              <a:rPr lang="de-DE" altLang="de-DE" sz="800" b="1" dirty="0">
                <a:solidFill>
                  <a:schemeClr val="tx1"/>
                </a:solidFill>
                <a:latin typeface="Courier New" pitchFamily="49" charset="0"/>
                <a:cs typeface="Arial" charset="0"/>
              </a:rPr>
              <a:t>&gt;</a:t>
            </a:r>
            <a:endParaRPr lang="de-DE" altLang="de-DE" sz="800" b="1" dirty="0">
              <a:solidFill>
                <a:schemeClr val="tx1"/>
              </a:solidFill>
              <a:latin typeface="Courier New" pitchFamily="49" charset="0"/>
              <a:cs typeface="Times New Roman" pitchFamily="18" charset="0"/>
            </a:endParaRPr>
          </a:p>
          <a:p>
            <a:pPr>
              <a:spcBef>
                <a:spcPct val="0"/>
              </a:spcBef>
              <a:buFontTx/>
              <a:buNone/>
            </a:pPr>
            <a:r>
              <a:rPr lang="de-DE" altLang="de-DE" sz="800" b="1" dirty="0">
                <a:solidFill>
                  <a:schemeClr val="tx1"/>
                </a:solidFill>
                <a:latin typeface="Courier New" pitchFamily="49" charset="0"/>
                <a:cs typeface="Arial" charset="0"/>
              </a:rPr>
              <a:t>  &lt;/</a:t>
            </a:r>
            <a:r>
              <a:rPr lang="de-DE" altLang="de-DE" sz="800" b="1" dirty="0" err="1">
                <a:solidFill>
                  <a:schemeClr val="tx1"/>
                </a:solidFill>
                <a:latin typeface="Courier New" pitchFamily="49" charset="0"/>
                <a:cs typeface="Arial" charset="0"/>
              </a:rPr>
              <a:t>gml:lineStringProperty</a:t>
            </a:r>
            <a:r>
              <a:rPr lang="de-DE" altLang="de-DE" sz="800" b="1" dirty="0">
                <a:solidFill>
                  <a:schemeClr val="tx1"/>
                </a:solidFill>
                <a:latin typeface="Courier New" pitchFamily="49" charset="0"/>
                <a:cs typeface="Arial" charset="0"/>
              </a:rPr>
              <a:t> &gt;</a:t>
            </a:r>
          </a:p>
          <a:p>
            <a:pPr eaLnBrk="1" hangingPunct="1">
              <a:spcBef>
                <a:spcPct val="0"/>
              </a:spcBef>
              <a:buFontTx/>
              <a:buNone/>
            </a:pPr>
            <a:r>
              <a:rPr lang="de-DE" altLang="de-DE" sz="800" b="1" dirty="0" smtClean="0">
                <a:solidFill>
                  <a:schemeClr val="tx1"/>
                </a:solidFill>
                <a:latin typeface="Courier New" pitchFamily="49" charset="0"/>
              </a:rPr>
              <a:t>&lt;/</a:t>
            </a:r>
            <a:r>
              <a:rPr lang="de-DE" altLang="de-DE" sz="800" b="1" dirty="0" err="1" smtClean="0">
                <a:solidFill>
                  <a:schemeClr val="tx1"/>
                </a:solidFill>
                <a:latin typeface="Courier New" pitchFamily="49" charset="0"/>
                <a:cs typeface="Arial" charset="0"/>
              </a:rPr>
              <a:t>contour</a:t>
            </a:r>
            <a:r>
              <a:rPr lang="de-DE" altLang="de-DE" sz="800" b="1" dirty="0" smtClean="0">
                <a:solidFill>
                  <a:schemeClr val="tx1"/>
                </a:solidFill>
                <a:latin typeface="Courier New" pitchFamily="49" charset="0"/>
              </a:rPr>
              <a:t>&gt;</a:t>
            </a:r>
            <a:endParaRPr lang="de-DE" altLang="de-DE" sz="800" b="1" dirty="0">
              <a:solidFill>
                <a:schemeClr val="tx1"/>
              </a:solidFill>
              <a:latin typeface="Courier New" pitchFamily="49" charset="0"/>
            </a:endParaRPr>
          </a:p>
        </p:txBody>
      </p:sp>
    </p:spTree>
    <p:extLst>
      <p:ext uri="{BB962C8B-B14F-4D97-AF65-F5344CB8AC3E}">
        <p14:creationId xmlns:p14="http://schemas.microsoft.com/office/powerpoint/2010/main" val="994533071"/>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en-US" altLang="en-US" smtClean="0"/>
              <a:t>Prof. </a:t>
            </a:r>
            <a:r>
              <a:rPr lang="de-DE" altLang="en-US" smtClean="0"/>
              <a:t>Dr.-Ing. </a:t>
            </a:r>
            <a:r>
              <a:rPr lang="en-US" altLang="en-US" smtClean="0"/>
              <a:t>Franz-Josef Behr</a:t>
            </a:r>
            <a:endParaRPr lang="en-US" altLang="en-US">
              <a:solidFill>
                <a:schemeClr val="tx1"/>
              </a:solidFill>
            </a:endParaRPr>
          </a:p>
        </p:txBody>
      </p:sp>
      <p:sp>
        <p:nvSpPr>
          <p:cNvPr id="3" name="Rechteck 2"/>
          <p:cNvSpPr/>
          <p:nvPr/>
        </p:nvSpPr>
        <p:spPr>
          <a:xfrm>
            <a:off x="-108520" y="0"/>
            <a:ext cx="9361040" cy="6858000"/>
          </a:xfrm>
          <a:prstGeom prst="rect">
            <a:avLst/>
          </a:prstGeom>
          <a:solidFill>
            <a:srgbClr val="FF9900"/>
          </a:solidFill>
        </p:spPr>
        <p:txBody>
          <a:bodyPr wrap="square" rtlCol="0" anchor="ctr">
            <a:spAutoFit/>
          </a:bodyPr>
          <a:lstStyle/>
          <a:p>
            <a:pPr algn="ctr"/>
            <a:endParaRPr lang="de-DE" smtClean="0">
              <a:solidFill>
                <a:schemeClr val="bg1">
                  <a:lumMod val="85000"/>
                </a:schemeClr>
              </a:solidFill>
            </a:endParaRPr>
          </a:p>
        </p:txBody>
      </p:sp>
      <p:sp>
        <p:nvSpPr>
          <p:cNvPr id="4" name="Rectangle 2"/>
          <p:cNvSpPr txBox="1">
            <a:spLocks noChangeArrowheads="1"/>
          </p:cNvSpPr>
          <p:nvPr/>
        </p:nvSpPr>
        <p:spPr>
          <a:xfrm>
            <a:off x="685800" y="3182938"/>
            <a:ext cx="7772400" cy="1470025"/>
          </a:xfrm>
          <a:prstGeom prst="rect">
            <a:avLst/>
          </a:prstGeom>
          <a:extLst/>
        </p:spPr>
        <p:txBody>
          <a:bodyPr/>
          <a:lstStyle>
            <a:lvl1pPr algn="l" rtl="0" eaLnBrk="0" fontAlgn="base" hangingPunct="0">
              <a:spcBef>
                <a:spcPct val="0"/>
              </a:spcBef>
              <a:spcAft>
                <a:spcPct val="0"/>
              </a:spcAft>
              <a:defRPr sz="2800">
                <a:solidFill>
                  <a:srgbClr val="000066"/>
                </a:solidFill>
                <a:latin typeface="+mj-lt"/>
                <a:ea typeface="+mj-ea"/>
                <a:cs typeface="+mj-cs"/>
              </a:defRPr>
            </a:lvl1pPr>
            <a:lvl2pPr algn="l" rtl="0" eaLnBrk="0" fontAlgn="base" hangingPunct="0">
              <a:spcBef>
                <a:spcPct val="0"/>
              </a:spcBef>
              <a:spcAft>
                <a:spcPct val="0"/>
              </a:spcAft>
              <a:defRPr sz="2800">
                <a:solidFill>
                  <a:srgbClr val="000066"/>
                </a:solidFill>
                <a:latin typeface="Tahoma" pitchFamily="34" charset="0"/>
              </a:defRPr>
            </a:lvl2pPr>
            <a:lvl3pPr algn="l" rtl="0" eaLnBrk="0" fontAlgn="base" hangingPunct="0">
              <a:spcBef>
                <a:spcPct val="0"/>
              </a:spcBef>
              <a:spcAft>
                <a:spcPct val="0"/>
              </a:spcAft>
              <a:defRPr sz="2800">
                <a:solidFill>
                  <a:srgbClr val="000066"/>
                </a:solidFill>
                <a:latin typeface="Tahoma" pitchFamily="34" charset="0"/>
              </a:defRPr>
            </a:lvl3pPr>
            <a:lvl4pPr algn="l" rtl="0" eaLnBrk="0" fontAlgn="base" hangingPunct="0">
              <a:spcBef>
                <a:spcPct val="0"/>
              </a:spcBef>
              <a:spcAft>
                <a:spcPct val="0"/>
              </a:spcAft>
              <a:defRPr sz="2800">
                <a:solidFill>
                  <a:srgbClr val="000066"/>
                </a:solidFill>
                <a:latin typeface="Tahoma" pitchFamily="34" charset="0"/>
              </a:defRPr>
            </a:lvl4pPr>
            <a:lvl5pPr algn="l" rtl="0" eaLnBrk="0" fontAlgn="base" hangingPunct="0">
              <a:spcBef>
                <a:spcPct val="0"/>
              </a:spcBef>
              <a:spcAft>
                <a:spcPct val="0"/>
              </a:spcAft>
              <a:defRPr sz="2800">
                <a:solidFill>
                  <a:srgbClr val="000066"/>
                </a:solidFill>
                <a:latin typeface="Tahoma" pitchFamily="34" charset="0"/>
              </a:defRPr>
            </a:lvl5pPr>
            <a:lvl6pPr marL="457200" algn="l" rtl="0" eaLnBrk="0" fontAlgn="base" hangingPunct="0">
              <a:spcBef>
                <a:spcPct val="0"/>
              </a:spcBef>
              <a:spcAft>
                <a:spcPct val="0"/>
              </a:spcAft>
              <a:defRPr sz="2800">
                <a:solidFill>
                  <a:srgbClr val="000066"/>
                </a:solidFill>
                <a:latin typeface="Tahoma" pitchFamily="34" charset="0"/>
              </a:defRPr>
            </a:lvl6pPr>
            <a:lvl7pPr marL="914400" algn="l" rtl="0" eaLnBrk="0" fontAlgn="base" hangingPunct="0">
              <a:spcBef>
                <a:spcPct val="0"/>
              </a:spcBef>
              <a:spcAft>
                <a:spcPct val="0"/>
              </a:spcAft>
              <a:defRPr sz="2800">
                <a:solidFill>
                  <a:srgbClr val="000066"/>
                </a:solidFill>
                <a:latin typeface="Tahoma" pitchFamily="34" charset="0"/>
              </a:defRPr>
            </a:lvl7pPr>
            <a:lvl8pPr marL="1371600" algn="l" rtl="0" eaLnBrk="0" fontAlgn="base" hangingPunct="0">
              <a:spcBef>
                <a:spcPct val="0"/>
              </a:spcBef>
              <a:spcAft>
                <a:spcPct val="0"/>
              </a:spcAft>
              <a:defRPr sz="2800">
                <a:solidFill>
                  <a:srgbClr val="000066"/>
                </a:solidFill>
                <a:latin typeface="Tahoma" pitchFamily="34" charset="0"/>
              </a:defRPr>
            </a:lvl8pPr>
            <a:lvl9pPr marL="1828800" algn="l" rtl="0" eaLnBrk="0" fontAlgn="base" hangingPunct="0">
              <a:spcBef>
                <a:spcPct val="0"/>
              </a:spcBef>
              <a:spcAft>
                <a:spcPct val="0"/>
              </a:spcAft>
              <a:defRPr sz="2800">
                <a:solidFill>
                  <a:srgbClr val="000066"/>
                </a:solidFill>
                <a:latin typeface="Tahoma" pitchFamily="34" charset="0"/>
              </a:defRPr>
            </a:lvl9pPr>
          </a:lstStyle>
          <a:p>
            <a:pPr algn="r">
              <a:defRPr/>
            </a:pPr>
            <a:r>
              <a:rPr lang="de-DE" kern="0" dirty="0" err="1" smtClean="0">
                <a:effectLst>
                  <a:outerShdw blurRad="38100" dist="38100" dir="2700000" algn="tl">
                    <a:srgbClr val="C0C0C0"/>
                  </a:outerShdw>
                </a:effectLst>
              </a:rPr>
              <a:t>Designing</a:t>
            </a:r>
            <a:r>
              <a:rPr lang="de-DE" kern="0" dirty="0" smtClean="0">
                <a:effectLst>
                  <a:outerShdw blurRad="38100" dist="38100" dir="2700000" algn="tl">
                    <a:srgbClr val="C0C0C0"/>
                  </a:outerShdw>
                </a:effectLst>
              </a:rPr>
              <a:t> </a:t>
            </a:r>
            <a:r>
              <a:rPr lang="de-DE" kern="0" dirty="0" err="1" smtClean="0">
                <a:effectLst>
                  <a:outerShdw blurRad="38100" dist="38100" dir="2700000" algn="tl">
                    <a:srgbClr val="C0C0C0"/>
                  </a:outerShdw>
                </a:effectLst>
              </a:rPr>
              <a:t>your</a:t>
            </a:r>
            <a:r>
              <a:rPr lang="de-DE" kern="0" dirty="0" smtClean="0">
                <a:effectLst>
                  <a:outerShdw blurRad="38100" dist="38100" dir="2700000" algn="tl">
                    <a:srgbClr val="C0C0C0"/>
                  </a:outerShdw>
                </a:effectLst>
              </a:rPr>
              <a:t> </a:t>
            </a:r>
            <a:r>
              <a:rPr lang="de-DE" kern="0" dirty="0" err="1" smtClean="0">
                <a:effectLst>
                  <a:outerShdw blurRad="38100" dist="38100" dir="2700000" algn="tl">
                    <a:srgbClr val="C0C0C0"/>
                  </a:outerShdw>
                </a:effectLst>
              </a:rPr>
              <a:t>own</a:t>
            </a:r>
            <a:r>
              <a:rPr lang="de-DE" kern="0" dirty="0" smtClean="0">
                <a:effectLst>
                  <a:outerShdw blurRad="38100" dist="38100" dir="2700000" algn="tl">
                    <a:srgbClr val="C0C0C0"/>
                  </a:outerShdw>
                </a:effectLst>
              </a:rPr>
              <a:t> </a:t>
            </a:r>
            <a:r>
              <a:rPr lang="de-DE" kern="0" dirty="0" err="1" smtClean="0">
                <a:effectLst>
                  <a:outerShdw blurRad="38100" dist="38100" dir="2700000" algn="tl">
                    <a:srgbClr val="C0C0C0"/>
                  </a:outerShdw>
                </a:effectLst>
              </a:rPr>
              <a:t>architecture</a:t>
            </a:r>
            <a:endParaRPr lang="de-DE" kern="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32833449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Design </a:t>
            </a:r>
            <a:r>
              <a:rPr lang="en-US" dirty="0" smtClean="0"/>
              <a:t>principals</a:t>
            </a:r>
            <a:endParaRPr lang="de-DE" dirty="0"/>
          </a:p>
        </p:txBody>
      </p:sp>
      <p:sp>
        <p:nvSpPr>
          <p:cNvPr id="3" name="Inhaltsplatzhalter 2"/>
          <p:cNvSpPr>
            <a:spLocks noGrp="1"/>
          </p:cNvSpPr>
          <p:nvPr>
            <p:ph idx="1"/>
          </p:nvPr>
        </p:nvSpPr>
        <p:spPr/>
        <p:txBody>
          <a:bodyPr/>
          <a:lstStyle/>
          <a:p>
            <a:r>
              <a:rPr lang="en-US" b="1" dirty="0" smtClean="0"/>
              <a:t>Availability</a:t>
            </a:r>
            <a:r>
              <a:rPr lang="en-US" dirty="0" smtClean="0"/>
              <a:t> – </a:t>
            </a:r>
            <a:r>
              <a:rPr lang="en-US" dirty="0" err="1" smtClean="0"/>
              <a:t>Verfügbarkeit</a:t>
            </a:r>
            <a:r>
              <a:rPr lang="en-US" dirty="0" smtClean="0"/>
              <a:t> (redundancy </a:t>
            </a:r>
            <a:r>
              <a:rPr lang="en-US" dirty="0"/>
              <a:t>for key components, rapid recovery in the event of partial system failures, and graceful degradation when problems </a:t>
            </a:r>
            <a:r>
              <a:rPr lang="en-US" dirty="0" smtClean="0"/>
              <a:t>occur).</a:t>
            </a:r>
            <a:endParaRPr lang="en-US" dirty="0"/>
          </a:p>
          <a:p>
            <a:r>
              <a:rPr lang="en-US" b="1" dirty="0" smtClean="0"/>
              <a:t>Performance</a:t>
            </a:r>
            <a:r>
              <a:rPr lang="en-US" dirty="0"/>
              <a:t>: </a:t>
            </a:r>
            <a:r>
              <a:rPr lang="en-US" dirty="0" smtClean="0"/>
              <a:t>affects user </a:t>
            </a:r>
            <a:r>
              <a:rPr lang="en-US" dirty="0"/>
              <a:t>satisfaction, as well as search engine </a:t>
            </a:r>
            <a:r>
              <a:rPr lang="en-US" dirty="0" smtClean="0"/>
              <a:t>rankings</a:t>
            </a:r>
            <a:endParaRPr lang="en-US" dirty="0"/>
          </a:p>
          <a:p>
            <a:r>
              <a:rPr lang="en-US" b="1" dirty="0" smtClean="0"/>
              <a:t>Reliability</a:t>
            </a:r>
            <a:r>
              <a:rPr lang="en-US" dirty="0" smtClean="0"/>
              <a:t> - </a:t>
            </a:r>
            <a:r>
              <a:rPr lang="en-US" dirty="0" err="1" smtClean="0"/>
              <a:t>Zuverlässigkeit</a:t>
            </a:r>
            <a:r>
              <a:rPr lang="en-US" dirty="0" smtClean="0"/>
              <a:t>: </a:t>
            </a:r>
            <a:r>
              <a:rPr lang="en-US" dirty="0" err="1" smtClean="0"/>
              <a:t>nachvollziehbare</a:t>
            </a:r>
            <a:r>
              <a:rPr lang="en-US" dirty="0" smtClean="0"/>
              <a:t> </a:t>
            </a:r>
            <a:r>
              <a:rPr lang="en-US" dirty="0" err="1" smtClean="0"/>
              <a:t>Antworten</a:t>
            </a:r>
            <a:r>
              <a:rPr lang="en-US" dirty="0" smtClean="0"/>
              <a:t> </a:t>
            </a:r>
            <a:r>
              <a:rPr lang="en-US" dirty="0" err="1" smtClean="0"/>
              <a:t>bei</a:t>
            </a:r>
            <a:r>
              <a:rPr lang="en-US" dirty="0" smtClean="0"/>
              <a:t> </a:t>
            </a:r>
            <a:r>
              <a:rPr lang="en-US" dirty="0" err="1" smtClean="0"/>
              <a:t>gleichen</a:t>
            </a:r>
            <a:r>
              <a:rPr lang="en-US" dirty="0" smtClean="0"/>
              <a:t> </a:t>
            </a:r>
            <a:r>
              <a:rPr lang="en-US" dirty="0" err="1" smtClean="0"/>
              <a:t>Anforderungen</a:t>
            </a:r>
            <a:r>
              <a:rPr lang="en-US" dirty="0"/>
              <a:t> </a:t>
            </a:r>
            <a:r>
              <a:rPr lang="en-US" dirty="0" smtClean="0"/>
              <a:t>– the </a:t>
            </a:r>
            <a:r>
              <a:rPr lang="en-US" dirty="0" err="1" smtClean="0"/>
              <a:t>behaviour</a:t>
            </a:r>
            <a:r>
              <a:rPr lang="en-US" dirty="0" smtClean="0"/>
              <a:t> is consistent over time</a:t>
            </a:r>
            <a:endParaRPr lang="en-US" dirty="0"/>
          </a:p>
          <a:p>
            <a:r>
              <a:rPr lang="en-US" b="1" dirty="0" smtClean="0"/>
              <a:t>Scalability</a:t>
            </a:r>
            <a:r>
              <a:rPr lang="en-US" dirty="0" smtClean="0"/>
              <a:t> - </a:t>
            </a:r>
            <a:r>
              <a:rPr lang="en-US" dirty="0" err="1" smtClean="0"/>
              <a:t>Skalierbarkeit</a:t>
            </a:r>
            <a:r>
              <a:rPr lang="en-US" dirty="0" smtClean="0"/>
              <a:t>: </a:t>
            </a:r>
            <a:r>
              <a:rPr lang="en-US" dirty="0" err="1" smtClean="0"/>
              <a:t>Wie</a:t>
            </a:r>
            <a:r>
              <a:rPr lang="en-US" dirty="0" smtClean="0"/>
              <a:t> </a:t>
            </a:r>
            <a:r>
              <a:rPr lang="en-US" dirty="0" err="1" smtClean="0"/>
              <a:t>kann</a:t>
            </a:r>
            <a:r>
              <a:rPr lang="en-US" dirty="0" smtClean="0"/>
              <a:t> </a:t>
            </a:r>
            <a:r>
              <a:rPr lang="en-US" dirty="0" err="1" smtClean="0"/>
              <a:t>eine</a:t>
            </a:r>
            <a:r>
              <a:rPr lang="en-US" dirty="0" smtClean="0"/>
              <a:t> </a:t>
            </a:r>
            <a:r>
              <a:rPr lang="en-US" dirty="0" err="1" smtClean="0"/>
              <a:t>höhere</a:t>
            </a:r>
            <a:r>
              <a:rPr lang="en-US" dirty="0" smtClean="0"/>
              <a:t> </a:t>
            </a:r>
            <a:r>
              <a:rPr lang="en-US" dirty="0" err="1" smtClean="0"/>
              <a:t>Serverlast</a:t>
            </a:r>
            <a:r>
              <a:rPr lang="en-US" dirty="0" smtClean="0"/>
              <a:t> (</a:t>
            </a:r>
            <a:r>
              <a:rPr lang="en-US" dirty="0" err="1" smtClean="0"/>
              <a:t>mehr</a:t>
            </a:r>
            <a:r>
              <a:rPr lang="en-US" dirty="0" smtClean="0"/>
              <a:t> </a:t>
            </a:r>
            <a:r>
              <a:rPr lang="en-US" dirty="0" err="1" smtClean="0"/>
              <a:t>Abfragen</a:t>
            </a:r>
            <a:r>
              <a:rPr lang="en-US" dirty="0" smtClean="0"/>
              <a:t>…) </a:t>
            </a:r>
            <a:r>
              <a:rPr lang="en-US" dirty="0" err="1" smtClean="0"/>
              <a:t>abgefangen</a:t>
            </a:r>
            <a:r>
              <a:rPr lang="en-US" dirty="0" smtClean="0"/>
              <a:t> </a:t>
            </a:r>
            <a:r>
              <a:rPr lang="en-US" dirty="0" err="1" smtClean="0"/>
              <a:t>werden</a:t>
            </a:r>
            <a:r>
              <a:rPr lang="en-US" dirty="0" smtClean="0"/>
              <a:t>? Was </a:t>
            </a:r>
            <a:r>
              <a:rPr lang="en-US" dirty="0" err="1" smtClean="0"/>
              <a:t>geschieht</a:t>
            </a:r>
            <a:r>
              <a:rPr lang="en-US" dirty="0" smtClean="0"/>
              <a:t>, </a:t>
            </a:r>
            <a:r>
              <a:rPr lang="en-US" dirty="0" err="1" smtClean="0"/>
              <a:t>wenn</a:t>
            </a:r>
            <a:r>
              <a:rPr lang="en-US" dirty="0" smtClean="0"/>
              <a:t> die </a:t>
            </a:r>
            <a:r>
              <a:rPr lang="en-US" dirty="0" err="1" smtClean="0"/>
              <a:t>Daten</a:t>
            </a:r>
            <a:r>
              <a:rPr lang="en-US" dirty="0" smtClean="0"/>
              <a:t> </a:t>
            </a:r>
            <a:r>
              <a:rPr lang="en-US" dirty="0" err="1" smtClean="0"/>
              <a:t>wachsen</a:t>
            </a:r>
            <a:r>
              <a:rPr lang="en-US" dirty="0" smtClean="0"/>
              <a:t>?</a:t>
            </a:r>
          </a:p>
          <a:p>
            <a:r>
              <a:rPr lang="en-US" b="1" dirty="0" smtClean="0"/>
              <a:t>Manageability</a:t>
            </a:r>
            <a:r>
              <a:rPr lang="en-US" dirty="0" smtClean="0"/>
              <a:t> – </a:t>
            </a:r>
            <a:r>
              <a:rPr lang="en-US" dirty="0" err="1" smtClean="0"/>
              <a:t>Handhabung</a:t>
            </a:r>
            <a:r>
              <a:rPr lang="en-US" dirty="0" smtClean="0"/>
              <a:t>, </a:t>
            </a:r>
            <a:r>
              <a:rPr lang="en-US" dirty="0" err="1" smtClean="0"/>
              <a:t>Wartung</a:t>
            </a:r>
            <a:r>
              <a:rPr lang="en-US" dirty="0" smtClean="0"/>
              <a:t>, …</a:t>
            </a:r>
          </a:p>
          <a:p>
            <a:r>
              <a:rPr lang="en-US" b="1" dirty="0" smtClean="0"/>
              <a:t>Costs</a:t>
            </a:r>
            <a:r>
              <a:rPr lang="en-US" dirty="0" smtClean="0"/>
              <a:t> – </a:t>
            </a:r>
            <a:r>
              <a:rPr lang="en-US" dirty="0" err="1" smtClean="0"/>
              <a:t>Kosten</a:t>
            </a:r>
            <a:r>
              <a:rPr lang="en-US" dirty="0" smtClean="0"/>
              <a:t>: Total </a:t>
            </a:r>
            <a:r>
              <a:rPr lang="en-US" dirty="0"/>
              <a:t>cost of ownership</a:t>
            </a:r>
            <a:endParaRPr lang="en-US" dirty="0" smtClean="0"/>
          </a:p>
          <a:p>
            <a:endParaRPr lang="en-US" dirty="0"/>
          </a:p>
        </p:txBody>
      </p:sp>
      <p:sp>
        <p:nvSpPr>
          <p:cNvPr id="4" name="Rechteck 3"/>
          <p:cNvSpPr/>
          <p:nvPr/>
        </p:nvSpPr>
        <p:spPr>
          <a:xfrm rot="16200000">
            <a:off x="6728041" y="3553524"/>
            <a:ext cx="4266168" cy="307777"/>
          </a:xfrm>
          <a:prstGeom prst="rect">
            <a:avLst/>
          </a:prstGeom>
        </p:spPr>
        <p:txBody>
          <a:bodyPr wrap="none">
            <a:spAutoFit/>
          </a:bodyPr>
          <a:lstStyle/>
          <a:p>
            <a:r>
              <a:rPr lang="de-DE" sz="1400" dirty="0">
                <a:latin typeface="Calibri" panose="020F0502020204030204" pitchFamily="34" charset="0"/>
                <a:cs typeface="Calibri" panose="020F0502020204030204" pitchFamily="34" charset="0"/>
                <a:hlinkClick r:id="rId3"/>
              </a:rPr>
              <a:t>http://</a:t>
            </a:r>
            <a:r>
              <a:rPr lang="de-DE" sz="1400" dirty="0" smtClean="0">
                <a:latin typeface="Calibri" panose="020F0502020204030204" pitchFamily="34" charset="0"/>
                <a:cs typeface="Calibri" panose="020F0502020204030204" pitchFamily="34" charset="0"/>
                <a:hlinkClick r:id="rId3"/>
              </a:rPr>
              <a:t>www.aosabook.org/en/distsys.html</a:t>
            </a:r>
            <a:r>
              <a:rPr lang="de-DE" sz="1400" dirty="0" smtClean="0">
                <a:latin typeface="Calibri" panose="020F0502020204030204" pitchFamily="34" charset="0"/>
                <a:cs typeface="Calibri" panose="020F0502020204030204" pitchFamily="34" charset="0"/>
              </a:rPr>
              <a:t> [2019-10-26]</a:t>
            </a:r>
            <a:endParaRPr lang="de-DE"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5175204"/>
      </p:ext>
    </p:extLst>
  </p:cSld>
  <p:clrMapOvr>
    <a:masterClrMapping/>
  </p:clrMapOvr>
  <mc:AlternateContent xmlns:mc="http://schemas.openxmlformats.org/markup-compatibility/2006" xmlns:p14="http://schemas.microsoft.com/office/powerpoint/2010/main">
    <mc:Choice Requires="p14">
      <p:transition spd="slow" p14:dur="2000" advTm="86901"/>
    </mc:Choice>
    <mc:Fallback xmlns="">
      <p:transition spd="slow" advTm="86901"/>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216" y="764704"/>
            <a:ext cx="2304256" cy="1872208"/>
          </a:xfrm>
          <a:prstGeom prst="rect">
            <a:avLst/>
          </a:prstGeom>
          <a:noFill/>
          <a:ln>
            <a:noFill/>
          </a:ln>
        </p:spPr>
      </p:pic>
      <p:sp>
        <p:nvSpPr>
          <p:cNvPr id="2" name="Titel 1"/>
          <p:cNvSpPr>
            <a:spLocks noGrp="1"/>
          </p:cNvSpPr>
          <p:nvPr>
            <p:ph type="title"/>
          </p:nvPr>
        </p:nvSpPr>
        <p:spPr/>
        <p:txBody>
          <a:bodyPr/>
          <a:lstStyle/>
          <a:p>
            <a:r>
              <a:rPr lang="de-DE" dirty="0" smtClean="0"/>
              <a:t>Scenario</a:t>
            </a:r>
            <a:endParaRPr lang="de-DE" dirty="0"/>
          </a:p>
        </p:txBody>
      </p:sp>
      <p:sp>
        <p:nvSpPr>
          <p:cNvPr id="3" name="Inhaltsplatzhalter 2"/>
          <p:cNvSpPr>
            <a:spLocks noGrp="1"/>
          </p:cNvSpPr>
          <p:nvPr>
            <p:ph idx="1"/>
          </p:nvPr>
        </p:nvSpPr>
        <p:spPr/>
        <p:txBody>
          <a:bodyPr/>
          <a:lstStyle/>
          <a:p>
            <a:r>
              <a:rPr lang="en-US" kern="1200" dirty="0" smtClean="0">
                <a:ea typeface="+mn-ea"/>
                <a:cs typeface="+mn-cs"/>
              </a:rPr>
              <a:t>Volunteers </a:t>
            </a:r>
            <a:r>
              <a:rPr lang="en-US" kern="1200" dirty="0">
                <a:ea typeface="+mn-ea"/>
                <a:cs typeface="+mn-cs"/>
              </a:rPr>
              <a:t>collect the location of rare butterflies using their mobile. A small app allows taking a photo and to determine the location using the built-in GNSS sensor and send it through the cellular network to a server of an NGO.</a:t>
            </a:r>
          </a:p>
          <a:p>
            <a:r>
              <a:rPr lang="en-US" kern="1200" dirty="0">
                <a:ea typeface="+mn-ea"/>
                <a:cs typeface="+mn-cs"/>
              </a:rPr>
              <a:t>Later the locations of the butterflies are displayed on a map in the web </a:t>
            </a:r>
            <a:r>
              <a:rPr lang="en-US" kern="1200" dirty="0" smtClean="0">
                <a:ea typeface="+mn-ea"/>
                <a:cs typeface="+mn-cs"/>
              </a:rPr>
              <a:t>browser </a:t>
            </a:r>
            <a:r>
              <a:rPr lang="en-US" kern="1200" dirty="0">
                <a:ea typeface="+mn-ea"/>
                <a:cs typeface="+mn-cs"/>
              </a:rPr>
              <a:t>for the </a:t>
            </a:r>
            <a:r>
              <a:rPr lang="en-US" kern="1200" dirty="0" smtClean="0">
                <a:ea typeface="+mn-ea"/>
                <a:cs typeface="+mn-cs"/>
              </a:rPr>
              <a:t>public</a:t>
            </a:r>
          </a:p>
          <a:p>
            <a:endParaRPr lang="en-US" kern="1200" dirty="0">
              <a:ea typeface="+mn-ea"/>
              <a:cs typeface="+mn-cs"/>
            </a:endParaRPr>
          </a:p>
          <a:p>
            <a:endParaRPr lang="en-US" kern="1200" dirty="0" smtClean="0">
              <a:ea typeface="+mn-ea"/>
              <a:cs typeface="+mn-cs"/>
            </a:endParaRPr>
          </a:p>
          <a:p>
            <a:r>
              <a:rPr lang="en-US" kern="1200" dirty="0">
                <a:ea typeface="+mn-ea"/>
                <a:cs typeface="+mn-cs"/>
              </a:rPr>
              <a:t>How can the location be transferred from the mobiles to the server (which protocol</a:t>
            </a:r>
            <a:r>
              <a:rPr lang="en-US" kern="1200" dirty="0" smtClean="0">
                <a:ea typeface="+mn-ea"/>
                <a:cs typeface="+mn-cs"/>
              </a:rPr>
              <a:t>)?</a:t>
            </a:r>
          </a:p>
          <a:p>
            <a:r>
              <a:rPr lang="en-US" kern="1200" dirty="0">
                <a:ea typeface="+mn-ea"/>
                <a:cs typeface="+mn-cs"/>
              </a:rPr>
              <a:t>Where would you store the locational information? And where the photographs? (Short explanations!) </a:t>
            </a:r>
            <a:endParaRPr lang="en-US" kern="1200" dirty="0" smtClean="0">
              <a:ea typeface="+mn-ea"/>
              <a:cs typeface="+mn-cs"/>
            </a:endParaRPr>
          </a:p>
          <a:p>
            <a:r>
              <a:rPr lang="en-US" kern="1200" dirty="0">
                <a:ea typeface="+mn-ea"/>
                <a:cs typeface="+mn-cs"/>
              </a:rPr>
              <a:t>Draw a diagram of the client-server architecture including the volunteers and the map display. </a:t>
            </a:r>
          </a:p>
          <a:p>
            <a:r>
              <a:rPr lang="en-US" kern="1200" dirty="0">
                <a:ea typeface="+mn-ea"/>
                <a:cs typeface="+mn-cs"/>
              </a:rPr>
              <a:t>Who is client, who is server? </a:t>
            </a:r>
            <a:endParaRPr lang="en-US" kern="1200" dirty="0" smtClean="0">
              <a:ea typeface="+mn-ea"/>
              <a:cs typeface="+mn-cs"/>
            </a:endParaRPr>
          </a:p>
          <a:p>
            <a:r>
              <a:rPr lang="en-US" dirty="0"/>
              <a:t>Draw a </a:t>
            </a:r>
            <a:r>
              <a:rPr lang="en-US" b="1" dirty="0"/>
              <a:t>diagram of the client-server architecture</a:t>
            </a:r>
            <a:r>
              <a:rPr lang="en-US" dirty="0"/>
              <a:t> including the volunteers and the map display. </a:t>
            </a:r>
            <a:endParaRPr lang="de-DE" dirty="0"/>
          </a:p>
          <a:p>
            <a:r>
              <a:rPr lang="en-US" dirty="0"/>
              <a:t>Who is client, who is server? </a:t>
            </a:r>
            <a:endParaRPr lang="en-US" kern="1200" dirty="0"/>
          </a:p>
          <a:p>
            <a:endParaRPr lang="en-US" kern="1200" dirty="0">
              <a:latin typeface="Arial" pitchFamily="34" charset="0"/>
              <a:ea typeface="+mn-ea"/>
              <a:cs typeface="+mn-cs"/>
            </a:endParaRPr>
          </a:p>
          <a:p>
            <a:endParaRPr lang="de-DE" kern="1200" dirty="0">
              <a:latin typeface="Arial" pitchFamily="34" charset="0"/>
              <a:ea typeface="+mn-ea"/>
              <a:cs typeface="+mn-cs"/>
            </a:endParaRPr>
          </a:p>
        </p:txBody>
      </p:sp>
    </p:spTree>
    <p:extLst>
      <p:ext uri="{BB962C8B-B14F-4D97-AF65-F5344CB8AC3E}">
        <p14:creationId xmlns:p14="http://schemas.microsoft.com/office/powerpoint/2010/main" val="19764084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en-US" altLang="en-US" smtClean="0"/>
              <a:t>Prof. </a:t>
            </a:r>
            <a:r>
              <a:rPr lang="de-DE" altLang="en-US" smtClean="0"/>
              <a:t>Dr.-Ing. </a:t>
            </a:r>
            <a:r>
              <a:rPr lang="en-US" altLang="en-US" smtClean="0"/>
              <a:t>Franz-Josef Behr</a:t>
            </a:r>
            <a:endParaRPr lang="en-US" altLang="en-US">
              <a:solidFill>
                <a:schemeClr val="tx1"/>
              </a:solidFill>
            </a:endParaRPr>
          </a:p>
        </p:txBody>
      </p:sp>
      <p:sp>
        <p:nvSpPr>
          <p:cNvPr id="3" name="Rechteck 2"/>
          <p:cNvSpPr/>
          <p:nvPr/>
        </p:nvSpPr>
        <p:spPr>
          <a:xfrm>
            <a:off x="-108520" y="0"/>
            <a:ext cx="9361040" cy="6858000"/>
          </a:xfrm>
          <a:prstGeom prst="rect">
            <a:avLst/>
          </a:prstGeom>
          <a:solidFill>
            <a:srgbClr val="FF9900"/>
          </a:solidFill>
        </p:spPr>
        <p:txBody>
          <a:bodyPr wrap="square" rtlCol="0" anchor="ctr">
            <a:spAutoFit/>
          </a:bodyPr>
          <a:lstStyle/>
          <a:p>
            <a:pPr algn="ctr"/>
            <a:endParaRPr lang="de-DE" smtClean="0">
              <a:solidFill>
                <a:schemeClr val="bg1">
                  <a:lumMod val="85000"/>
                </a:schemeClr>
              </a:solidFill>
            </a:endParaRPr>
          </a:p>
        </p:txBody>
      </p:sp>
      <p:sp>
        <p:nvSpPr>
          <p:cNvPr id="4" name="Rectangle 2"/>
          <p:cNvSpPr txBox="1">
            <a:spLocks noChangeArrowheads="1"/>
          </p:cNvSpPr>
          <p:nvPr/>
        </p:nvSpPr>
        <p:spPr>
          <a:xfrm>
            <a:off x="685800" y="3182938"/>
            <a:ext cx="7772400" cy="1470025"/>
          </a:xfrm>
          <a:prstGeom prst="rect">
            <a:avLst/>
          </a:prstGeom>
          <a:extLst/>
        </p:spPr>
        <p:txBody>
          <a:bodyPr/>
          <a:lstStyle>
            <a:lvl1pPr algn="l" rtl="0" eaLnBrk="0" fontAlgn="base" hangingPunct="0">
              <a:spcBef>
                <a:spcPct val="0"/>
              </a:spcBef>
              <a:spcAft>
                <a:spcPct val="0"/>
              </a:spcAft>
              <a:defRPr sz="2800">
                <a:solidFill>
                  <a:srgbClr val="000066"/>
                </a:solidFill>
                <a:latin typeface="+mj-lt"/>
                <a:ea typeface="+mj-ea"/>
                <a:cs typeface="+mj-cs"/>
              </a:defRPr>
            </a:lvl1pPr>
            <a:lvl2pPr algn="l" rtl="0" eaLnBrk="0" fontAlgn="base" hangingPunct="0">
              <a:spcBef>
                <a:spcPct val="0"/>
              </a:spcBef>
              <a:spcAft>
                <a:spcPct val="0"/>
              </a:spcAft>
              <a:defRPr sz="2800">
                <a:solidFill>
                  <a:srgbClr val="000066"/>
                </a:solidFill>
                <a:latin typeface="Tahoma" pitchFamily="34" charset="0"/>
              </a:defRPr>
            </a:lvl2pPr>
            <a:lvl3pPr algn="l" rtl="0" eaLnBrk="0" fontAlgn="base" hangingPunct="0">
              <a:spcBef>
                <a:spcPct val="0"/>
              </a:spcBef>
              <a:spcAft>
                <a:spcPct val="0"/>
              </a:spcAft>
              <a:defRPr sz="2800">
                <a:solidFill>
                  <a:srgbClr val="000066"/>
                </a:solidFill>
                <a:latin typeface="Tahoma" pitchFamily="34" charset="0"/>
              </a:defRPr>
            </a:lvl3pPr>
            <a:lvl4pPr algn="l" rtl="0" eaLnBrk="0" fontAlgn="base" hangingPunct="0">
              <a:spcBef>
                <a:spcPct val="0"/>
              </a:spcBef>
              <a:spcAft>
                <a:spcPct val="0"/>
              </a:spcAft>
              <a:defRPr sz="2800">
                <a:solidFill>
                  <a:srgbClr val="000066"/>
                </a:solidFill>
                <a:latin typeface="Tahoma" pitchFamily="34" charset="0"/>
              </a:defRPr>
            </a:lvl4pPr>
            <a:lvl5pPr algn="l" rtl="0" eaLnBrk="0" fontAlgn="base" hangingPunct="0">
              <a:spcBef>
                <a:spcPct val="0"/>
              </a:spcBef>
              <a:spcAft>
                <a:spcPct val="0"/>
              </a:spcAft>
              <a:defRPr sz="2800">
                <a:solidFill>
                  <a:srgbClr val="000066"/>
                </a:solidFill>
                <a:latin typeface="Tahoma" pitchFamily="34" charset="0"/>
              </a:defRPr>
            </a:lvl5pPr>
            <a:lvl6pPr marL="457200" algn="l" rtl="0" eaLnBrk="0" fontAlgn="base" hangingPunct="0">
              <a:spcBef>
                <a:spcPct val="0"/>
              </a:spcBef>
              <a:spcAft>
                <a:spcPct val="0"/>
              </a:spcAft>
              <a:defRPr sz="2800">
                <a:solidFill>
                  <a:srgbClr val="000066"/>
                </a:solidFill>
                <a:latin typeface="Tahoma" pitchFamily="34" charset="0"/>
              </a:defRPr>
            </a:lvl6pPr>
            <a:lvl7pPr marL="914400" algn="l" rtl="0" eaLnBrk="0" fontAlgn="base" hangingPunct="0">
              <a:spcBef>
                <a:spcPct val="0"/>
              </a:spcBef>
              <a:spcAft>
                <a:spcPct val="0"/>
              </a:spcAft>
              <a:defRPr sz="2800">
                <a:solidFill>
                  <a:srgbClr val="000066"/>
                </a:solidFill>
                <a:latin typeface="Tahoma" pitchFamily="34" charset="0"/>
              </a:defRPr>
            </a:lvl7pPr>
            <a:lvl8pPr marL="1371600" algn="l" rtl="0" eaLnBrk="0" fontAlgn="base" hangingPunct="0">
              <a:spcBef>
                <a:spcPct val="0"/>
              </a:spcBef>
              <a:spcAft>
                <a:spcPct val="0"/>
              </a:spcAft>
              <a:defRPr sz="2800">
                <a:solidFill>
                  <a:srgbClr val="000066"/>
                </a:solidFill>
                <a:latin typeface="Tahoma" pitchFamily="34" charset="0"/>
              </a:defRPr>
            </a:lvl8pPr>
            <a:lvl9pPr marL="1828800" algn="l" rtl="0" eaLnBrk="0" fontAlgn="base" hangingPunct="0">
              <a:spcBef>
                <a:spcPct val="0"/>
              </a:spcBef>
              <a:spcAft>
                <a:spcPct val="0"/>
              </a:spcAft>
              <a:defRPr sz="2800">
                <a:solidFill>
                  <a:srgbClr val="000066"/>
                </a:solidFill>
                <a:latin typeface="Tahoma" pitchFamily="34" charset="0"/>
              </a:defRPr>
            </a:lvl9pPr>
          </a:lstStyle>
          <a:p>
            <a:pPr algn="r">
              <a:defRPr/>
            </a:pPr>
            <a:r>
              <a:rPr lang="de-DE" kern="0" dirty="0" smtClean="0">
                <a:effectLst>
                  <a:outerShdw blurRad="38100" dist="38100" dir="2700000" algn="tl">
                    <a:srgbClr val="C0C0C0"/>
                  </a:outerShdw>
                </a:effectLst>
              </a:rPr>
              <a:t>Zusammenfassung</a:t>
            </a:r>
            <a:br>
              <a:rPr lang="de-DE" kern="0" dirty="0" smtClean="0">
                <a:effectLst>
                  <a:outerShdw blurRad="38100" dist="38100" dir="2700000" algn="tl">
                    <a:srgbClr val="C0C0C0"/>
                  </a:outerShdw>
                </a:effectLst>
              </a:rPr>
            </a:br>
            <a:r>
              <a:rPr lang="de-DE" kern="0" dirty="0" smtClean="0">
                <a:effectLst>
                  <a:outerShdw blurRad="38100" dist="38100" dir="2700000" algn="tl">
                    <a:srgbClr val="C0C0C0"/>
                  </a:outerShdw>
                </a:effectLst>
              </a:rPr>
              <a:t>Take-</a:t>
            </a:r>
            <a:r>
              <a:rPr lang="de-DE" kern="0" dirty="0" err="1" smtClean="0">
                <a:effectLst>
                  <a:outerShdw blurRad="38100" dist="38100" dir="2700000" algn="tl">
                    <a:srgbClr val="C0C0C0"/>
                  </a:outerShdw>
                </a:effectLst>
              </a:rPr>
              <a:t>away</a:t>
            </a:r>
            <a:endParaRPr lang="de-DE" kern="0" dirty="0" smtClean="0">
              <a:effectLst>
                <a:outerShdw blurRad="38100" dist="38100" dir="2700000" algn="tl">
                  <a:srgbClr val="C0C0C0"/>
                </a:outerShdw>
              </a:effectLst>
            </a:endParaRPr>
          </a:p>
        </p:txBody>
      </p:sp>
    </p:spTree>
    <p:extLst>
      <p:ext uri="{BB962C8B-B14F-4D97-AF65-F5344CB8AC3E}">
        <p14:creationId xmlns:p14="http://schemas.microsoft.com/office/powerpoint/2010/main" val="2093484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hteck 72"/>
          <p:cNvSpPr>
            <a:spLocks noChangeArrowheads="1"/>
          </p:cNvSpPr>
          <p:nvPr/>
        </p:nvSpPr>
        <p:spPr bwMode="auto">
          <a:xfrm>
            <a:off x="179388" y="2708275"/>
            <a:ext cx="2016125" cy="4000500"/>
          </a:xfrm>
          <a:prstGeom prst="rect">
            <a:avLst/>
          </a:prstGeom>
          <a:solidFill>
            <a:srgbClr val="F5F5F5"/>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73" name="Rechteck 72"/>
          <p:cNvSpPr>
            <a:spLocks noChangeArrowheads="1"/>
          </p:cNvSpPr>
          <p:nvPr/>
        </p:nvSpPr>
        <p:spPr bwMode="auto">
          <a:xfrm>
            <a:off x="4716463" y="2714625"/>
            <a:ext cx="4284662" cy="4000500"/>
          </a:xfrm>
          <a:prstGeom prst="rect">
            <a:avLst/>
          </a:prstGeom>
          <a:solidFill>
            <a:schemeClr val="bg1">
              <a:lumMod val="95000"/>
            </a:schemeClr>
          </a:solidFill>
          <a:ln w="25400" algn="ctr">
            <a:solidFill>
              <a:srgbClr val="89A4A7"/>
            </a:solidFill>
            <a:miter lim="800000"/>
            <a:headEnd/>
            <a:tailEnd/>
          </a:ln>
          <a:effectLst>
            <a:outerShdw blurRad="50800" dist="38100" dir="2700000" algn="tl" rotWithShape="0">
              <a:prstClr val="black">
                <a:alpha val="40000"/>
              </a:prstClr>
            </a:outerShdw>
          </a:effectLst>
        </p:spPr>
        <p:txBody>
          <a:bodyPr anchor="ctr"/>
          <a:lstStyle/>
          <a:p>
            <a:pPr algn="ctr" eaLnBrk="1" hangingPunct="1">
              <a:defRPr/>
            </a:pPr>
            <a:endParaRPr lang="de-DE" sz="1600">
              <a:solidFill>
                <a:schemeClr val="lt1"/>
              </a:solidFill>
              <a:latin typeface="+mn-lt"/>
            </a:endParaRPr>
          </a:p>
        </p:txBody>
      </p:sp>
      <p:sp>
        <p:nvSpPr>
          <p:cNvPr id="5124" name="Rectangle 5"/>
          <p:cNvSpPr>
            <a:spLocks noGrp="1" noChangeArrowheads="1"/>
          </p:cNvSpPr>
          <p:nvPr>
            <p:ph type="title" idx="4294967295"/>
          </p:nvPr>
        </p:nvSpPr>
        <p:spPr/>
        <p:txBody>
          <a:bodyPr anchor="ctr"/>
          <a:lstStyle/>
          <a:p>
            <a:pPr eaLnBrk="1" hangingPunct="1"/>
            <a:r>
              <a:rPr lang="de-DE" altLang="de-DE" dirty="0" err="1" smtClean="0"/>
              <a:t>Architecture</a:t>
            </a:r>
            <a:r>
              <a:rPr lang="de-DE" altLang="de-DE" dirty="0" smtClean="0"/>
              <a:t>: The client-server </a:t>
            </a:r>
            <a:r>
              <a:rPr lang="de-DE" altLang="de-DE" dirty="0" err="1" smtClean="0"/>
              <a:t>principle</a:t>
            </a:r>
            <a:endParaRPr lang="de-DE" altLang="de-DE" dirty="0" smtClean="0"/>
          </a:p>
        </p:txBody>
      </p:sp>
      <p:sp>
        <p:nvSpPr>
          <p:cNvPr id="5125" name="Line 8"/>
          <p:cNvSpPr>
            <a:spLocks noChangeShapeType="1"/>
          </p:cNvSpPr>
          <p:nvPr/>
        </p:nvSpPr>
        <p:spPr bwMode="auto">
          <a:xfrm>
            <a:off x="4143375" y="3962400"/>
            <a:ext cx="11430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26" name="Line 9"/>
          <p:cNvSpPr>
            <a:spLocks noChangeShapeType="1"/>
          </p:cNvSpPr>
          <p:nvPr/>
        </p:nvSpPr>
        <p:spPr bwMode="auto">
          <a:xfrm>
            <a:off x="1400175" y="3843338"/>
            <a:ext cx="914400" cy="158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5127" name="Group 10"/>
          <p:cNvGrpSpPr>
            <a:grpSpLocks/>
          </p:cNvGrpSpPr>
          <p:nvPr/>
        </p:nvGrpSpPr>
        <p:grpSpPr bwMode="auto">
          <a:xfrm>
            <a:off x="2357438" y="3357563"/>
            <a:ext cx="1971675" cy="1247775"/>
            <a:chOff x="1770" y="2055"/>
            <a:chExt cx="1242" cy="786"/>
          </a:xfrm>
        </p:grpSpPr>
        <p:sp>
          <p:nvSpPr>
            <p:cNvPr id="5154"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5"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6"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5157"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5158"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5159"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5160"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5161"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5162"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5163"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5164"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5165"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5166"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5167"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5128"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5129" name="Rectangle 26"/>
          <p:cNvSpPr>
            <a:spLocks noChangeArrowheads="1"/>
          </p:cNvSpPr>
          <p:nvPr/>
        </p:nvSpPr>
        <p:spPr bwMode="auto">
          <a:xfrm>
            <a:off x="3140075" y="37576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5130" name="Group 27"/>
          <p:cNvGrpSpPr>
            <a:grpSpLocks/>
          </p:cNvGrpSpPr>
          <p:nvPr/>
        </p:nvGrpSpPr>
        <p:grpSpPr bwMode="auto">
          <a:xfrm>
            <a:off x="584200" y="3395663"/>
            <a:ext cx="638175" cy="514350"/>
            <a:chOff x="840" y="2223"/>
            <a:chExt cx="402" cy="324"/>
          </a:xfrm>
        </p:grpSpPr>
        <p:sp>
          <p:nvSpPr>
            <p:cNvPr id="5148"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49"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5150"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5151"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5152"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5153"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5131"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5132" name="server" descr="Horizontale Steine"/>
          <p:cNvSpPr>
            <a:spLocks noEditPoints="1" noChangeArrowheads="1"/>
          </p:cNvSpPr>
          <p:nvPr/>
        </p:nvSpPr>
        <p:spPr bwMode="auto">
          <a:xfrm>
            <a:off x="5594350" y="3600450"/>
            <a:ext cx="474663"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5134" name="Line 38"/>
          <p:cNvSpPr>
            <a:spLocks noChangeShapeType="1"/>
          </p:cNvSpPr>
          <p:nvPr/>
        </p:nvSpPr>
        <p:spPr bwMode="auto">
          <a:xfrm rot="10800000">
            <a:off x="4214813"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35" name="Rectangle 39"/>
          <p:cNvSpPr>
            <a:spLocks noChangeArrowheads="1"/>
          </p:cNvSpPr>
          <p:nvPr/>
        </p:nvSpPr>
        <p:spPr bwMode="auto">
          <a:xfrm>
            <a:off x="4810125" y="3657600"/>
            <a:ext cx="4635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5136" name="AutoShape 43"/>
          <p:cNvSpPr>
            <a:spLocks noChangeArrowheads="1"/>
          </p:cNvSpPr>
          <p:nvPr/>
        </p:nvSpPr>
        <p:spPr bwMode="auto">
          <a:xfrm>
            <a:off x="6761163" y="3495675"/>
            <a:ext cx="196850" cy="442913"/>
          </a:xfrm>
          <a:prstGeom prst="can">
            <a:avLst>
              <a:gd name="adj" fmla="val 28042"/>
            </a:avLst>
          </a:prstGeom>
          <a:gradFill rotWithShape="0">
            <a:gsLst>
              <a:gs pos="0">
                <a:schemeClr val="accent1"/>
              </a:gs>
              <a:gs pos="100000">
                <a:srgbClr val="FFFF99"/>
              </a:gs>
            </a:gsLst>
            <a:lin ang="0" scaled="1"/>
          </a:gra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5137" name="Line 44"/>
          <p:cNvSpPr>
            <a:spLocks noChangeShapeType="1"/>
          </p:cNvSpPr>
          <p:nvPr/>
        </p:nvSpPr>
        <p:spPr bwMode="auto">
          <a:xfrm>
            <a:off x="6081713" y="3810000"/>
            <a:ext cx="685800" cy="0"/>
          </a:xfrm>
          <a:prstGeom prst="line">
            <a:avLst/>
          </a:prstGeom>
          <a:noFill/>
          <a:ln w="127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5138" name="Text Box 45"/>
          <p:cNvSpPr txBox="1">
            <a:spLocks noChangeArrowheads="1"/>
          </p:cNvSpPr>
          <p:nvPr/>
        </p:nvSpPr>
        <p:spPr bwMode="auto">
          <a:xfrm>
            <a:off x="7156450" y="3146425"/>
            <a:ext cx="1279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Document root</a:t>
            </a:r>
            <a:br>
              <a:rPr lang="de-DE" altLang="de-DE" sz="1200" b="1">
                <a:latin typeface="Arial" pitchFamily="34" charset="0"/>
              </a:rPr>
            </a:br>
            <a:r>
              <a:rPr lang="de-DE" altLang="de-DE" sz="1200">
                <a:latin typeface="Arial" pitchFamily="34" charset="0"/>
              </a:rPr>
              <a:t>Static </a:t>
            </a:r>
            <a:br>
              <a:rPr lang="de-DE" altLang="de-DE" sz="1200">
                <a:latin typeface="Arial" pitchFamily="34" charset="0"/>
              </a:rPr>
            </a:br>
            <a:r>
              <a:rPr lang="de-DE" altLang="de-DE" sz="1200">
                <a:latin typeface="Arial" pitchFamily="34" charset="0"/>
              </a:rPr>
              <a:t>Documents</a:t>
            </a:r>
          </a:p>
        </p:txBody>
      </p:sp>
      <p:sp>
        <p:nvSpPr>
          <p:cNvPr id="5139" name="Line 46"/>
          <p:cNvSpPr>
            <a:spLocks noChangeShapeType="1"/>
          </p:cNvSpPr>
          <p:nvPr/>
        </p:nvSpPr>
        <p:spPr bwMode="auto">
          <a:xfrm rot="10800000">
            <a:off x="140017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5140"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5141" name="Rectangle 49"/>
          <p:cNvSpPr>
            <a:spLocks noChangeArrowheads="1"/>
          </p:cNvSpPr>
          <p:nvPr/>
        </p:nvSpPr>
        <p:spPr bwMode="auto">
          <a:xfrm>
            <a:off x="142875" y="38671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80000"/>
              </a:lnSpc>
              <a:spcBef>
                <a:spcPct val="50000"/>
              </a:spcBef>
              <a:spcAft>
                <a:spcPct val="0"/>
              </a:spcAft>
              <a:buClrTx/>
              <a:buSzTx/>
              <a:buFontTx/>
              <a:buNone/>
            </a:pP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200">
                <a:solidFill>
                  <a:srgbClr val="000000"/>
                </a:solidFill>
                <a:latin typeface="Arial" pitchFamily="34" charset="0"/>
              </a:rPr>
              <a:t>HTTP client</a:t>
            </a:r>
          </a:p>
          <a:p>
            <a:pPr algn="ctr">
              <a:lnSpc>
                <a:spcPct val="80000"/>
              </a:lnSpc>
              <a:spcBef>
                <a:spcPct val="50000"/>
              </a:spcBef>
              <a:spcAft>
                <a:spcPct val="0"/>
              </a:spcAft>
              <a:buClrTx/>
              <a:buSzTx/>
              <a:buFontTx/>
              <a:buNone/>
            </a:pPr>
            <a:r>
              <a:rPr lang="de-DE" altLang="de-DE" sz="1200">
                <a:solidFill>
                  <a:srgbClr val="000000"/>
                </a:solidFill>
                <a:latin typeface="Arial" pitchFamily="34" charset="0"/>
              </a:rPr>
              <a:t>Mail Client</a:t>
            </a:r>
            <a:endParaRPr lang="en-US" altLang="de-DE" sz="1200">
              <a:latin typeface="Arial" pitchFamily="34" charset="0"/>
            </a:endParaRPr>
          </a:p>
        </p:txBody>
      </p:sp>
      <p:sp>
        <p:nvSpPr>
          <p:cNvPr id="4127" name="Rectangle 50"/>
          <p:cNvSpPr>
            <a:spLocks noChangeArrowheads="1"/>
          </p:cNvSpPr>
          <p:nvPr/>
        </p:nvSpPr>
        <p:spPr bwMode="auto">
          <a:xfrm>
            <a:off x="4546600" y="4076700"/>
            <a:ext cx="1136337" cy="387798"/>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HTML / …</a:t>
            </a:r>
            <a:endParaRPr lang="en-US" sz="1200" b="1" dirty="0"/>
          </a:p>
        </p:txBody>
      </p:sp>
      <p:sp>
        <p:nvSpPr>
          <p:cNvPr id="5143" name="Rectangle 62"/>
          <p:cNvSpPr>
            <a:spLocks noChangeArrowheads="1"/>
          </p:cNvSpPr>
          <p:nvPr/>
        </p:nvSpPr>
        <p:spPr bwMode="auto">
          <a:xfrm>
            <a:off x="287338" y="2287588"/>
            <a:ext cx="15065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b="1" dirty="0" err="1">
                <a:latin typeface="Tahoma" pitchFamily="34" charset="0"/>
              </a:rPr>
              <a:t>Visualization</a:t>
            </a:r>
            <a:endParaRPr lang="de-DE" altLang="de-DE" b="1" dirty="0">
              <a:latin typeface="Tahoma" pitchFamily="34" charset="0"/>
            </a:endParaRPr>
          </a:p>
        </p:txBody>
      </p:sp>
      <p:sp>
        <p:nvSpPr>
          <p:cNvPr id="4137" name="Rectangle 68"/>
          <p:cNvSpPr>
            <a:spLocks noChangeArrowheads="1"/>
          </p:cNvSpPr>
          <p:nvPr/>
        </p:nvSpPr>
        <p:spPr bwMode="auto">
          <a:xfrm>
            <a:off x="1412875" y="4076700"/>
            <a:ext cx="1136337" cy="387798"/>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a:t>
            </a:r>
            <a:r>
              <a:rPr lang="en-US" sz="1200" dirty="0" smtClean="0">
                <a:solidFill>
                  <a:srgbClr val="000000"/>
                </a:solidFill>
              </a:rPr>
              <a:t>HTML / …</a:t>
            </a:r>
            <a:endParaRPr lang="en-US" sz="1200" b="1" dirty="0"/>
          </a:p>
        </p:txBody>
      </p:sp>
      <p:sp>
        <p:nvSpPr>
          <p:cNvPr id="5145" name="Line 73"/>
          <p:cNvSpPr>
            <a:spLocks noChangeShapeType="1"/>
          </p:cNvSpPr>
          <p:nvPr/>
        </p:nvSpPr>
        <p:spPr bwMode="auto">
          <a:xfrm>
            <a:off x="2555875" y="1628775"/>
            <a:ext cx="0"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5147" name="Text Box 77"/>
          <p:cNvSpPr txBox="1">
            <a:spLocks noChangeArrowheads="1"/>
          </p:cNvSpPr>
          <p:nvPr/>
        </p:nvSpPr>
        <p:spPr bwMode="auto">
          <a:xfrm>
            <a:off x="7458075" y="3860800"/>
            <a:ext cx="7970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eaLnBrk="1" hangingPunct="1">
              <a:lnSpc>
                <a:spcPct val="100000"/>
              </a:lnSpc>
              <a:buClrTx/>
              <a:buSzTx/>
              <a:buFontTx/>
              <a:buNone/>
              <a:defRPr sz="1200">
                <a:solidFill>
                  <a:srgbClr val="FF3300"/>
                </a:solidFill>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9pPr>
          </a:lstStyle>
          <a:p>
            <a:r>
              <a:rPr lang="de-DE" altLang="de-DE"/>
              <a:t>Web Tier</a:t>
            </a:r>
          </a:p>
        </p:txBody>
      </p:sp>
      <p:sp>
        <p:nvSpPr>
          <p:cNvPr id="48" name="Rectangle 62"/>
          <p:cNvSpPr>
            <a:spLocks noChangeArrowheads="1"/>
          </p:cNvSpPr>
          <p:nvPr/>
        </p:nvSpPr>
        <p:spPr bwMode="auto">
          <a:xfrm>
            <a:off x="4753769" y="2291601"/>
            <a:ext cx="232948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b="1" dirty="0" smtClean="0">
                <a:latin typeface="Tahoma" pitchFamily="34" charset="0"/>
              </a:rPr>
              <a:t>Provision </a:t>
            </a:r>
            <a:r>
              <a:rPr lang="de-DE" altLang="de-DE" b="1" dirty="0" err="1" smtClean="0">
                <a:latin typeface="Tahoma" pitchFamily="34" charset="0"/>
              </a:rPr>
              <a:t>of</a:t>
            </a:r>
            <a:r>
              <a:rPr lang="de-DE" altLang="de-DE" b="1" dirty="0" smtClean="0">
                <a:latin typeface="Tahoma" pitchFamily="34" charset="0"/>
              </a:rPr>
              <a:t> Services</a:t>
            </a:r>
            <a:endParaRPr lang="de-DE" altLang="de-DE" b="1" dirty="0">
              <a:latin typeface="Tahoma" pitchFamily="34" charset="0"/>
            </a:endParaRPr>
          </a:p>
        </p:txBody>
      </p:sp>
      <p:sp>
        <p:nvSpPr>
          <p:cNvPr id="49" name="Text Box 75"/>
          <p:cNvSpPr txBox="1">
            <a:spLocks noChangeArrowheads="1"/>
          </p:cNvSpPr>
          <p:nvPr/>
        </p:nvSpPr>
        <p:spPr bwMode="auto">
          <a:xfrm>
            <a:off x="250825" y="4786313"/>
            <a:ext cx="13447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51"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182135"/>
    </mc:Choice>
    <mc:Fallback xmlns="">
      <p:transition spd="slow" advTm="182135"/>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en-US" dirty="0"/>
              <a:t>Summary: Evolution of Geospatial Systems</a:t>
            </a:r>
            <a:endParaRPr lang="de-DE" dirty="0"/>
          </a:p>
        </p:txBody>
      </p:sp>
      <p:sp>
        <p:nvSpPr>
          <p:cNvPr id="7" name="Rectangle 3"/>
          <p:cNvSpPr txBox="1">
            <a:spLocks noChangeArrowheads="1"/>
          </p:cNvSpPr>
          <p:nvPr/>
        </p:nvSpPr>
        <p:spPr bwMode="auto">
          <a:xfrm>
            <a:off x="394965" y="1340768"/>
            <a:ext cx="399097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4638"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889000" indent="-261938" algn="l" rtl="0" eaLnBrk="0" fontAlgn="base" hangingPunct="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331913" indent="-258763"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785938" indent="-274638" algn="l" rtl="0" eaLnBrk="0" fontAlgn="base" hangingPunct="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239963"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6971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6pPr>
            <a:lvl7pPr marL="31543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7pPr>
            <a:lvl8pPr marL="36115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8pPr>
            <a:lvl9pPr marL="40687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9pPr>
          </a:lstStyle>
          <a:p>
            <a:pPr>
              <a:buFont typeface="Monotype Sorts" charset="2"/>
              <a:buNone/>
            </a:pPr>
            <a:r>
              <a:rPr lang="de-DE" altLang="de-DE" sz="2000" b="1" kern="0" dirty="0" smtClean="0">
                <a:solidFill>
                  <a:schemeClr val="accent2"/>
                </a:solidFill>
              </a:rPr>
              <a:t>Traditional GIS</a:t>
            </a:r>
            <a:br>
              <a:rPr lang="de-DE" altLang="de-DE" sz="2000" b="1" kern="0" dirty="0" smtClean="0">
                <a:solidFill>
                  <a:schemeClr val="accent2"/>
                </a:solidFill>
              </a:rPr>
            </a:br>
            <a:endParaRPr lang="de-DE" altLang="de-DE" sz="2000" b="1" kern="0" dirty="0" smtClean="0"/>
          </a:p>
          <a:p>
            <a:r>
              <a:rPr lang="de-DE" altLang="de-DE" sz="2000" kern="0" dirty="0" err="1" smtClean="0"/>
              <a:t>centralized</a:t>
            </a:r>
            <a:r>
              <a:rPr lang="de-DE" altLang="de-DE" sz="2000" kern="0" dirty="0" smtClean="0"/>
              <a:t> </a:t>
            </a:r>
            <a:r>
              <a:rPr lang="de-DE" altLang="de-DE" sz="2000" kern="0" dirty="0" err="1" smtClean="0"/>
              <a:t>datastores</a:t>
            </a:r>
            <a:endParaRPr lang="de-DE" altLang="de-DE" sz="2000" kern="0" dirty="0" smtClean="0"/>
          </a:p>
          <a:p>
            <a:r>
              <a:rPr lang="de-DE" altLang="de-DE" sz="2000" kern="0" dirty="0" err="1" smtClean="0"/>
              <a:t>monolithic</a:t>
            </a:r>
            <a:r>
              <a:rPr lang="de-DE" altLang="de-DE" sz="2000" kern="0" dirty="0" smtClean="0"/>
              <a:t> </a:t>
            </a:r>
            <a:r>
              <a:rPr lang="de-DE" altLang="de-DE" sz="2000" kern="0" dirty="0" err="1" smtClean="0"/>
              <a:t>software</a:t>
            </a:r>
            <a:r>
              <a:rPr lang="de-DE" altLang="de-DE" sz="2000" kern="0" dirty="0" smtClean="0"/>
              <a:t> design</a:t>
            </a:r>
          </a:p>
          <a:p>
            <a:r>
              <a:rPr lang="de-DE" altLang="de-DE" sz="2000" kern="0" dirty="0" smtClean="0"/>
              <a:t>“</a:t>
            </a:r>
            <a:r>
              <a:rPr lang="de-DE" altLang="de-DE" sz="2000" kern="0" dirty="0" err="1" smtClean="0"/>
              <a:t>mainframe</a:t>
            </a:r>
            <a:r>
              <a:rPr lang="de-DE" altLang="de-DE" sz="2000" kern="0" dirty="0" smtClean="0"/>
              <a:t>” </a:t>
            </a:r>
            <a:r>
              <a:rPr lang="de-DE" altLang="de-DE" sz="2000" kern="0" dirty="0" err="1" smtClean="0"/>
              <a:t>architecture</a:t>
            </a:r>
            <a:endParaRPr lang="de-DE" altLang="de-DE" sz="2000" kern="0" dirty="0" smtClean="0"/>
          </a:p>
          <a:p>
            <a:r>
              <a:rPr lang="de-DE" altLang="de-DE" sz="2000" kern="0" dirty="0" err="1" smtClean="0"/>
              <a:t>proprietary</a:t>
            </a:r>
            <a:r>
              <a:rPr lang="de-DE" altLang="de-DE" sz="2000" kern="0" dirty="0" smtClean="0"/>
              <a:t> </a:t>
            </a:r>
            <a:r>
              <a:rPr lang="de-DE" altLang="de-DE" sz="2000" kern="0" dirty="0" err="1" smtClean="0"/>
              <a:t>data</a:t>
            </a:r>
            <a:r>
              <a:rPr lang="de-DE" altLang="de-DE" sz="2000" kern="0" dirty="0" smtClean="0"/>
              <a:t> </a:t>
            </a:r>
            <a:r>
              <a:rPr lang="de-DE" altLang="de-DE" sz="2000" kern="0" dirty="0" err="1" smtClean="0"/>
              <a:t>formats</a:t>
            </a:r>
            <a:endParaRPr lang="de-DE" altLang="de-DE" sz="2000" kern="0" dirty="0" smtClean="0"/>
          </a:p>
          <a:p>
            <a:r>
              <a:rPr lang="de-DE" altLang="de-DE" sz="2000" kern="0" dirty="0" err="1" smtClean="0"/>
              <a:t>import</a:t>
            </a:r>
            <a:r>
              <a:rPr lang="de-DE" altLang="de-DE" sz="2000" kern="0" dirty="0" smtClean="0"/>
              <a:t>/</a:t>
            </a:r>
            <a:r>
              <a:rPr lang="de-DE" altLang="de-DE" sz="2000" kern="0" dirty="0" err="1" smtClean="0"/>
              <a:t>export</a:t>
            </a:r>
            <a:r>
              <a:rPr lang="de-DE" altLang="de-DE" sz="2000" kern="0" dirty="0" smtClean="0"/>
              <a:t> </a:t>
            </a:r>
            <a:r>
              <a:rPr lang="de-DE" altLang="de-DE" sz="2000" kern="0" dirty="0" err="1" smtClean="0"/>
              <a:t>tools</a:t>
            </a:r>
            <a:endParaRPr lang="de-DE" altLang="de-DE" sz="2000" kern="0" dirty="0" smtClean="0"/>
          </a:p>
          <a:p>
            <a:r>
              <a:rPr lang="de-DE" altLang="de-DE" sz="2000" kern="0" dirty="0" err="1" smtClean="0"/>
              <a:t>product-oriented</a:t>
            </a:r>
            <a:r>
              <a:rPr lang="de-DE" altLang="de-DE" sz="2000" kern="0" dirty="0" smtClean="0"/>
              <a:t>, </a:t>
            </a:r>
            <a:r>
              <a:rPr lang="de-DE" altLang="de-DE" sz="2000" kern="0" dirty="0" err="1" smtClean="0"/>
              <a:t>mapping</a:t>
            </a:r>
            <a:r>
              <a:rPr lang="de-DE" altLang="de-DE" sz="2000" kern="0" dirty="0" smtClean="0"/>
              <a:t> </a:t>
            </a:r>
            <a:r>
              <a:rPr lang="de-DE" altLang="de-DE" sz="2000" kern="0" dirty="0" err="1" smtClean="0"/>
              <a:t>and</a:t>
            </a:r>
            <a:r>
              <a:rPr lang="de-DE" altLang="de-DE" sz="2000" kern="0" dirty="0" smtClean="0"/>
              <a:t> </a:t>
            </a:r>
            <a:r>
              <a:rPr lang="de-DE" altLang="de-DE" sz="2000" kern="0" dirty="0" err="1" smtClean="0"/>
              <a:t>inventory</a:t>
            </a:r>
            <a:endParaRPr lang="de-DE" altLang="de-DE" sz="2000" kern="0" dirty="0" smtClean="0"/>
          </a:p>
        </p:txBody>
      </p:sp>
      <p:sp>
        <p:nvSpPr>
          <p:cNvPr id="8" name="Rectangle 4"/>
          <p:cNvSpPr txBox="1">
            <a:spLocks noChangeArrowheads="1"/>
          </p:cNvSpPr>
          <p:nvPr/>
        </p:nvSpPr>
        <p:spPr>
          <a:xfrm>
            <a:off x="4538340" y="1340768"/>
            <a:ext cx="3992563" cy="4968875"/>
          </a:xfrm>
          <a:prstGeom prst="rect">
            <a:avLst/>
          </a:prstGeom>
          <a:noFill/>
        </p:spPr>
        <p:txBody>
          <a:bodyPr/>
          <a:lstStyle>
            <a:lvl1pPr marL="274638"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889000" indent="-261938" algn="l" rtl="0" eaLnBrk="0" fontAlgn="base" hangingPunct="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331913" indent="-258763"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785938" indent="-274638" algn="l" rtl="0" eaLnBrk="0" fontAlgn="base" hangingPunct="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239963"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6971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6pPr>
            <a:lvl7pPr marL="31543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7pPr>
            <a:lvl8pPr marL="36115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8pPr>
            <a:lvl9pPr marL="40687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9pPr>
          </a:lstStyle>
          <a:p>
            <a:pPr>
              <a:buFont typeface="Monotype Sorts" charset="2"/>
              <a:buNone/>
            </a:pPr>
            <a:r>
              <a:rPr lang="de-DE" altLang="de-DE" sz="2000" b="1" kern="0" dirty="0">
                <a:solidFill>
                  <a:schemeClr val="accent2"/>
                </a:solidFill>
              </a:rPr>
              <a:t>Distributed/Open</a:t>
            </a:r>
            <a:r>
              <a:rPr lang="de-DE" altLang="de-DE" sz="1400" kern="0" dirty="0" smtClean="0">
                <a:solidFill>
                  <a:schemeClr val="accent2"/>
                </a:solidFill>
              </a:rPr>
              <a:t> </a:t>
            </a:r>
            <a:r>
              <a:rPr lang="de-DE" altLang="de-DE" sz="2000" b="1" kern="0" dirty="0" smtClean="0">
                <a:solidFill>
                  <a:schemeClr val="accent2"/>
                </a:solidFill>
              </a:rPr>
              <a:t>GIS</a:t>
            </a:r>
            <a:br>
              <a:rPr lang="de-DE" altLang="de-DE" sz="2000" b="1" kern="0" dirty="0" smtClean="0">
                <a:solidFill>
                  <a:schemeClr val="accent2"/>
                </a:solidFill>
              </a:rPr>
            </a:br>
            <a:endParaRPr lang="de-DE" altLang="de-DE" sz="2000" b="1" kern="0" dirty="0">
              <a:solidFill>
                <a:schemeClr val="accent2"/>
              </a:solidFill>
            </a:endParaRPr>
          </a:p>
          <a:p>
            <a:r>
              <a:rPr lang="de-DE" altLang="de-DE" sz="2000" kern="0" dirty="0" err="1" smtClean="0"/>
              <a:t>distributed</a:t>
            </a:r>
            <a:r>
              <a:rPr lang="de-DE" altLang="de-DE" sz="2000" kern="0" dirty="0" smtClean="0"/>
              <a:t> </a:t>
            </a:r>
            <a:r>
              <a:rPr lang="de-DE" altLang="de-DE" sz="2000" kern="0" dirty="0" err="1" smtClean="0"/>
              <a:t>data</a:t>
            </a:r>
            <a:r>
              <a:rPr lang="de-DE" altLang="de-DE" sz="2000" kern="0" dirty="0" smtClean="0"/>
              <a:t> </a:t>
            </a:r>
            <a:r>
              <a:rPr lang="de-DE" altLang="de-DE" sz="2000" kern="0" dirty="0" err="1" smtClean="0"/>
              <a:t>providers</a:t>
            </a:r>
            <a:endParaRPr lang="de-DE" altLang="de-DE" sz="2000" kern="0" dirty="0" smtClean="0"/>
          </a:p>
          <a:p>
            <a:r>
              <a:rPr lang="de-DE" altLang="de-DE" sz="2000" kern="0" dirty="0" smtClean="0"/>
              <a:t>modular </a:t>
            </a:r>
            <a:r>
              <a:rPr lang="de-DE" altLang="de-DE" sz="2000" kern="0" dirty="0" err="1" smtClean="0"/>
              <a:t>software</a:t>
            </a:r>
            <a:r>
              <a:rPr lang="de-DE" altLang="de-DE" sz="2000" kern="0" dirty="0" smtClean="0"/>
              <a:t> </a:t>
            </a:r>
            <a:r>
              <a:rPr lang="de-DE" altLang="de-DE" sz="2000" kern="0" dirty="0" err="1" smtClean="0"/>
              <a:t>objects</a:t>
            </a:r>
            <a:r>
              <a:rPr lang="de-DE" altLang="de-DE" sz="2000" kern="0" dirty="0" smtClean="0"/>
              <a:t> </a:t>
            </a:r>
            <a:r>
              <a:rPr lang="de-DE" altLang="de-DE" sz="2000" kern="0" dirty="0" err="1" smtClean="0"/>
              <a:t>and</a:t>
            </a:r>
            <a:r>
              <a:rPr lang="de-DE" altLang="de-DE" sz="2000" kern="0" dirty="0" smtClean="0"/>
              <a:t> </a:t>
            </a:r>
            <a:r>
              <a:rPr lang="de-DE" altLang="de-DE" sz="2000" kern="0" dirty="0" err="1" smtClean="0"/>
              <a:t>services</a:t>
            </a:r>
            <a:endParaRPr lang="de-DE" altLang="de-DE" sz="2000" kern="0" dirty="0" smtClean="0"/>
          </a:p>
          <a:p>
            <a:r>
              <a:rPr lang="de-DE" altLang="de-DE" sz="2000" kern="0" dirty="0" err="1" smtClean="0"/>
              <a:t>client</a:t>
            </a:r>
            <a:r>
              <a:rPr lang="de-DE" altLang="de-DE" sz="2000" kern="0" dirty="0" smtClean="0"/>
              <a:t>/</a:t>
            </a:r>
            <a:r>
              <a:rPr lang="de-DE" altLang="de-DE" sz="2000" kern="0" dirty="0" err="1" smtClean="0"/>
              <a:t>server</a:t>
            </a:r>
            <a:r>
              <a:rPr lang="de-DE" altLang="de-DE" sz="2000" kern="0" dirty="0" smtClean="0"/>
              <a:t> </a:t>
            </a:r>
            <a:r>
              <a:rPr lang="de-DE" altLang="de-DE" sz="2000" kern="0" dirty="0" err="1" smtClean="0"/>
              <a:t>capability</a:t>
            </a:r>
            <a:endParaRPr lang="de-DE" altLang="de-DE" sz="2000" kern="0" dirty="0" smtClean="0"/>
          </a:p>
          <a:p>
            <a:r>
              <a:rPr lang="de-DE" altLang="de-DE" sz="2000" kern="0" dirty="0" err="1" smtClean="0"/>
              <a:t>shared</a:t>
            </a:r>
            <a:r>
              <a:rPr lang="de-DE" altLang="de-DE" sz="2000" kern="0" dirty="0" smtClean="0"/>
              <a:t> </a:t>
            </a:r>
            <a:r>
              <a:rPr lang="de-DE" altLang="de-DE" sz="2000" kern="0" dirty="0" err="1" smtClean="0"/>
              <a:t>data</a:t>
            </a:r>
            <a:r>
              <a:rPr lang="de-DE" altLang="de-DE" sz="2000" kern="0" dirty="0" smtClean="0"/>
              <a:t> </a:t>
            </a:r>
            <a:r>
              <a:rPr lang="de-DE" altLang="de-DE" sz="2000" kern="0" dirty="0" err="1" smtClean="0"/>
              <a:t>models</a:t>
            </a:r>
            <a:endParaRPr lang="de-DE" altLang="de-DE" sz="2000" kern="0" dirty="0" smtClean="0"/>
          </a:p>
          <a:p>
            <a:r>
              <a:rPr lang="de-DE" altLang="de-DE" sz="2000" kern="0" dirty="0" smtClean="0"/>
              <a:t>Open </a:t>
            </a:r>
            <a:r>
              <a:rPr lang="de-DE" altLang="de-DE" sz="2000" kern="0" dirty="0" err="1" smtClean="0"/>
              <a:t>transfer</a:t>
            </a:r>
            <a:r>
              <a:rPr lang="de-DE" altLang="de-DE" sz="2000" kern="0" dirty="0" smtClean="0"/>
              <a:t> </a:t>
            </a:r>
            <a:r>
              <a:rPr lang="de-DE" altLang="de-DE" sz="2000" kern="0" dirty="0" err="1" smtClean="0"/>
              <a:t>standards</a:t>
            </a:r>
            <a:endParaRPr lang="de-DE" altLang="de-DE" sz="2000" kern="0" dirty="0" smtClean="0"/>
          </a:p>
          <a:p>
            <a:r>
              <a:rPr lang="de-DE" altLang="de-DE" sz="2000" kern="0" dirty="0" err="1" smtClean="0"/>
              <a:t>interoperability</a:t>
            </a:r>
            <a:endParaRPr lang="de-DE" altLang="de-DE" sz="2000" kern="0" dirty="0" smtClean="0"/>
          </a:p>
          <a:p>
            <a:r>
              <a:rPr lang="de-DE" altLang="de-DE" sz="2000" kern="0" dirty="0" err="1" smtClean="0"/>
              <a:t>interactive</a:t>
            </a:r>
            <a:r>
              <a:rPr lang="de-DE" altLang="de-DE" sz="2000" kern="0" dirty="0" smtClean="0"/>
              <a:t>, multi-</a:t>
            </a:r>
            <a:r>
              <a:rPr lang="de-DE" altLang="de-DE" sz="2000" kern="0" dirty="0" err="1" smtClean="0"/>
              <a:t>functional</a:t>
            </a:r>
            <a:endParaRPr lang="de-DE" altLang="de-DE" sz="2000" kern="0" dirty="0" smtClean="0"/>
          </a:p>
        </p:txBody>
      </p:sp>
      <p:sp>
        <p:nvSpPr>
          <p:cNvPr id="9" name="Rechteck 2"/>
          <p:cNvSpPr>
            <a:spLocks noChangeArrowheads="1"/>
          </p:cNvSpPr>
          <p:nvPr/>
        </p:nvSpPr>
        <p:spPr bwMode="auto">
          <a:xfrm>
            <a:off x="323528" y="6217567"/>
            <a:ext cx="85677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400" dirty="0">
                <a:latin typeface="Arial" pitchFamily="34" charset="0"/>
              </a:rPr>
              <a:t>Source: Kenn Gardels, UCB REGIS </a:t>
            </a:r>
            <a:r>
              <a:rPr lang="de-DE" altLang="de-DE" sz="1400" dirty="0" smtClean="0">
                <a:latin typeface="Arial" pitchFamily="34" charset="0"/>
              </a:rPr>
              <a:t>&amp; Open </a:t>
            </a:r>
            <a:r>
              <a:rPr lang="de-DE" altLang="de-DE" sz="1400" dirty="0">
                <a:latin typeface="Arial" pitchFamily="34" charset="0"/>
              </a:rPr>
              <a:t>Gis </a:t>
            </a:r>
            <a:r>
              <a:rPr lang="de-DE" altLang="de-DE" sz="1400" dirty="0" err="1">
                <a:latin typeface="Arial" pitchFamily="34" charset="0"/>
              </a:rPr>
              <a:t>Consortium</a:t>
            </a:r>
            <a:r>
              <a:rPr lang="de-DE" altLang="de-DE" sz="1400" dirty="0">
                <a:latin typeface="Arial" pitchFamily="34" charset="0"/>
              </a:rPr>
              <a:t> (2003): Open GIS</a:t>
            </a:r>
          </a:p>
        </p:txBody>
      </p:sp>
    </p:spTree>
    <p:extLst>
      <p:ext uri="{BB962C8B-B14F-4D97-AF65-F5344CB8AC3E}">
        <p14:creationId xmlns:p14="http://schemas.microsoft.com/office/powerpoint/2010/main" val="2383288144"/>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de-DE" altLang="de-DE" smtClean="0"/>
              <a:t>Summary / Keywords</a:t>
            </a:r>
          </a:p>
        </p:txBody>
      </p:sp>
      <p:sp>
        <p:nvSpPr>
          <p:cNvPr id="36867" name="Rectangle 3"/>
          <p:cNvSpPr>
            <a:spLocks noGrp="1" noChangeArrowheads="1"/>
          </p:cNvSpPr>
          <p:nvPr>
            <p:ph type="body" idx="1"/>
          </p:nvPr>
        </p:nvSpPr>
        <p:spPr>
          <a:xfrm>
            <a:off x="539750" y="1196975"/>
            <a:ext cx="3527425" cy="4968875"/>
          </a:xfrm>
        </p:spPr>
        <p:txBody>
          <a:bodyPr/>
          <a:lstStyle/>
          <a:p>
            <a:r>
              <a:rPr lang="de-DE" altLang="de-DE" smtClean="0"/>
              <a:t>Client</a:t>
            </a:r>
          </a:p>
          <a:p>
            <a:r>
              <a:rPr lang="de-DE" altLang="de-DE" smtClean="0"/>
              <a:t>Server</a:t>
            </a:r>
          </a:p>
          <a:p>
            <a:r>
              <a:rPr lang="de-DE" altLang="de-DE" smtClean="0"/>
              <a:t>Request / Response</a:t>
            </a:r>
          </a:p>
          <a:p>
            <a:r>
              <a:rPr lang="de-DE" altLang="de-DE" smtClean="0"/>
              <a:t>HTTP</a:t>
            </a:r>
          </a:p>
          <a:p>
            <a:r>
              <a:rPr lang="de-DE" altLang="de-DE" smtClean="0"/>
              <a:t>CGI</a:t>
            </a:r>
          </a:p>
          <a:p>
            <a:r>
              <a:rPr lang="de-DE" altLang="de-DE" smtClean="0"/>
              <a:t>SQL</a:t>
            </a:r>
          </a:p>
          <a:p>
            <a:r>
              <a:rPr lang="de-DE" altLang="de-DE" smtClean="0"/>
              <a:t>Content-Type</a:t>
            </a:r>
          </a:p>
          <a:p>
            <a:endParaRPr lang="de-DE" altLang="de-DE" smtClean="0"/>
          </a:p>
        </p:txBody>
      </p:sp>
      <p:sp>
        <p:nvSpPr>
          <p:cNvPr id="36868" name="Rectangle 4"/>
          <p:cNvSpPr>
            <a:spLocks noChangeArrowheads="1"/>
          </p:cNvSpPr>
          <p:nvPr/>
        </p:nvSpPr>
        <p:spPr bwMode="auto">
          <a:xfrm>
            <a:off x="4500563" y="1196975"/>
            <a:ext cx="3527425"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r>
              <a:rPr lang="de-DE" altLang="de-DE" dirty="0" err="1"/>
              <a:t>Presentation</a:t>
            </a:r>
            <a:r>
              <a:rPr lang="de-DE" altLang="de-DE" dirty="0"/>
              <a:t> Tier</a:t>
            </a:r>
          </a:p>
          <a:p>
            <a:r>
              <a:rPr lang="de-DE" altLang="de-DE" dirty="0"/>
              <a:t>Business </a:t>
            </a:r>
            <a:r>
              <a:rPr lang="de-DE" altLang="de-DE" dirty="0" err="1"/>
              <a:t>Logic</a:t>
            </a:r>
            <a:r>
              <a:rPr lang="de-DE" altLang="de-DE" dirty="0"/>
              <a:t> Tier</a:t>
            </a:r>
          </a:p>
          <a:p>
            <a:r>
              <a:rPr lang="de-DE" altLang="de-DE" dirty="0"/>
              <a:t>Data Tier</a:t>
            </a:r>
          </a:p>
          <a:p>
            <a:r>
              <a:rPr lang="de-DE" altLang="de-DE" dirty="0" err="1"/>
              <a:t>Application</a:t>
            </a:r>
            <a:r>
              <a:rPr lang="de-DE" altLang="de-DE" dirty="0"/>
              <a:t> Server</a:t>
            </a:r>
          </a:p>
          <a:p>
            <a:r>
              <a:rPr lang="de-DE" altLang="de-DE" dirty="0" err="1" smtClean="0"/>
              <a:t>Resource</a:t>
            </a:r>
            <a:endParaRPr lang="de-DE" altLang="de-DE" dirty="0"/>
          </a:p>
        </p:txBody>
      </p:sp>
      <p:sp>
        <p:nvSpPr>
          <p:cNvPr id="36869" name="Rectangle 4"/>
          <p:cNvSpPr>
            <a:spLocks noChangeArrowheads="1"/>
          </p:cNvSpPr>
          <p:nvPr/>
        </p:nvSpPr>
        <p:spPr bwMode="auto">
          <a:xfrm>
            <a:off x="4500563" y="3768725"/>
            <a:ext cx="3527425" cy="2303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r>
              <a:rPr lang="de-DE" altLang="de-DE" dirty="0"/>
              <a:t>DMBS</a:t>
            </a:r>
          </a:p>
          <a:p>
            <a:r>
              <a:rPr lang="de-DE" altLang="de-DE" dirty="0" err="1"/>
              <a:t>Programming</a:t>
            </a:r>
            <a:r>
              <a:rPr lang="de-DE" altLang="de-DE" dirty="0"/>
              <a:t> </a:t>
            </a:r>
            <a:r>
              <a:rPr lang="de-DE" altLang="de-DE" dirty="0" err="1"/>
              <a:t>Languages</a:t>
            </a:r>
            <a:endParaRPr lang="de-DE" altLang="de-DE" dirty="0"/>
          </a:p>
          <a:p>
            <a:r>
              <a:rPr lang="de-DE" altLang="de-DE" dirty="0"/>
              <a:t>HTTP </a:t>
            </a:r>
            <a:r>
              <a:rPr lang="de-DE" altLang="de-DE" dirty="0" smtClean="0"/>
              <a:t>Server</a:t>
            </a:r>
          </a:p>
          <a:p>
            <a:endParaRPr lang="de-DE" altLang="de-DE" dirty="0"/>
          </a:p>
          <a:p>
            <a:r>
              <a:rPr lang="de-DE" altLang="de-DE" dirty="0" err="1" smtClean="0"/>
              <a:t>Related</a:t>
            </a:r>
            <a:r>
              <a:rPr lang="de-DE" altLang="de-DE" dirty="0" smtClean="0"/>
              <a:t> OGC Standards</a:t>
            </a:r>
          </a:p>
          <a:p>
            <a:r>
              <a:rPr lang="de-DE" altLang="de-DE" dirty="0" smtClean="0"/>
              <a:t>REST</a:t>
            </a:r>
          </a:p>
          <a:p>
            <a:r>
              <a:rPr lang="de-DE" altLang="de-DE" dirty="0" smtClean="0"/>
              <a:t>AJAX</a:t>
            </a:r>
            <a:endParaRPr lang="de-DE" altLang="de-DE" dirty="0"/>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bwMode="auto">
          <a:xfrm>
            <a:off x="567606" y="116632"/>
            <a:ext cx="8135938"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Tahoma" pitchFamily="34" charset="0"/>
              </a:defRPr>
            </a:lvl2pPr>
            <a:lvl3pPr algn="l" rtl="0" eaLnBrk="0" fontAlgn="base" hangingPunct="0">
              <a:spcBef>
                <a:spcPct val="0"/>
              </a:spcBef>
              <a:spcAft>
                <a:spcPct val="0"/>
              </a:spcAft>
              <a:defRPr sz="2800">
                <a:solidFill>
                  <a:schemeClr val="tx2"/>
                </a:solidFill>
                <a:latin typeface="Tahoma" pitchFamily="34" charset="0"/>
              </a:defRPr>
            </a:lvl3pPr>
            <a:lvl4pPr algn="l" rtl="0" eaLnBrk="0" fontAlgn="base" hangingPunct="0">
              <a:spcBef>
                <a:spcPct val="0"/>
              </a:spcBef>
              <a:spcAft>
                <a:spcPct val="0"/>
              </a:spcAft>
              <a:defRPr sz="2800">
                <a:solidFill>
                  <a:schemeClr val="tx2"/>
                </a:solidFill>
                <a:latin typeface="Tahoma" pitchFamily="34" charset="0"/>
              </a:defRPr>
            </a:lvl4pPr>
            <a:lvl5pPr algn="l" rtl="0" eaLnBrk="0" fontAlgn="base" hangingPunct="0">
              <a:spcBef>
                <a:spcPct val="0"/>
              </a:spcBef>
              <a:spcAft>
                <a:spcPct val="0"/>
              </a:spcAft>
              <a:defRPr sz="2800">
                <a:solidFill>
                  <a:schemeClr val="tx2"/>
                </a:solidFill>
                <a:latin typeface="Tahoma" pitchFamily="34" charset="0"/>
              </a:defRPr>
            </a:lvl5pPr>
            <a:lvl6pPr marL="457200" algn="l" rtl="0" fontAlgn="base">
              <a:spcBef>
                <a:spcPct val="0"/>
              </a:spcBef>
              <a:spcAft>
                <a:spcPct val="0"/>
              </a:spcAft>
              <a:defRPr sz="2800">
                <a:solidFill>
                  <a:schemeClr val="tx2"/>
                </a:solidFill>
                <a:latin typeface="Tahoma" pitchFamily="34" charset="0"/>
              </a:defRPr>
            </a:lvl6pPr>
            <a:lvl7pPr marL="914400" algn="l" rtl="0" fontAlgn="base">
              <a:spcBef>
                <a:spcPct val="0"/>
              </a:spcBef>
              <a:spcAft>
                <a:spcPct val="0"/>
              </a:spcAft>
              <a:defRPr sz="2800">
                <a:solidFill>
                  <a:schemeClr val="tx2"/>
                </a:solidFill>
                <a:latin typeface="Tahoma" pitchFamily="34" charset="0"/>
              </a:defRPr>
            </a:lvl7pPr>
            <a:lvl8pPr marL="1371600" algn="l" rtl="0" fontAlgn="base">
              <a:spcBef>
                <a:spcPct val="0"/>
              </a:spcBef>
              <a:spcAft>
                <a:spcPct val="0"/>
              </a:spcAft>
              <a:defRPr sz="2800">
                <a:solidFill>
                  <a:schemeClr val="tx2"/>
                </a:solidFill>
                <a:latin typeface="Tahoma" pitchFamily="34" charset="0"/>
              </a:defRPr>
            </a:lvl8pPr>
            <a:lvl9pPr marL="1828800" algn="l" rtl="0" fontAlgn="base">
              <a:spcBef>
                <a:spcPct val="0"/>
              </a:spcBef>
              <a:spcAft>
                <a:spcPct val="0"/>
              </a:spcAft>
              <a:defRPr sz="2800">
                <a:solidFill>
                  <a:schemeClr val="tx2"/>
                </a:solidFill>
                <a:latin typeface="Tahoma" pitchFamily="34" charset="0"/>
              </a:defRPr>
            </a:lvl9pPr>
          </a:lstStyle>
          <a:p>
            <a:pPr>
              <a:defRPr/>
            </a:pPr>
            <a:r>
              <a:rPr lang="de-DE" altLang="de-DE" kern="0" dirty="0" smtClean="0"/>
              <a:t>Further </a:t>
            </a:r>
            <a:r>
              <a:rPr lang="de-DE" altLang="de-DE" kern="0" dirty="0" err="1" smtClean="0"/>
              <a:t>readings</a:t>
            </a:r>
            <a:endParaRPr lang="de-DE" altLang="de-DE" kern="0" dirty="0" smtClean="0"/>
          </a:p>
        </p:txBody>
      </p:sp>
      <p:sp>
        <p:nvSpPr>
          <p:cNvPr id="5" name="Inhaltsplatzhalter 2"/>
          <p:cNvSpPr txBox="1">
            <a:spLocks/>
          </p:cNvSpPr>
          <p:nvPr/>
        </p:nvSpPr>
        <p:spPr bwMode="auto">
          <a:xfrm>
            <a:off x="567606" y="1700808"/>
            <a:ext cx="8135938"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4638"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889000" indent="-261938" algn="l" rtl="0" eaLnBrk="0" fontAlgn="base" hangingPunct="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331913" indent="-258763"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785938" indent="-274638" algn="l" rtl="0" eaLnBrk="0" fontAlgn="base" hangingPunct="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239963" indent="-274638" algn="l" rtl="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6971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6pPr>
            <a:lvl7pPr marL="31543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7pPr>
            <a:lvl8pPr marL="36115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8pPr>
            <a:lvl9pPr marL="4068763" indent="-274638" algn="l" rtl="0" fontAlgn="base">
              <a:lnSpc>
                <a:spcPct val="105000"/>
              </a:lnSpc>
              <a:spcBef>
                <a:spcPct val="20000"/>
              </a:spcBef>
              <a:spcAft>
                <a:spcPct val="20000"/>
              </a:spcAft>
              <a:buClr>
                <a:schemeClr val="accent1"/>
              </a:buClr>
              <a:buSzPct val="70000"/>
              <a:buFont typeface="Wingdings" pitchFamily="2" charset="2"/>
              <a:buChar char="n"/>
              <a:defRPr>
                <a:solidFill>
                  <a:schemeClr val="tx1"/>
                </a:solidFill>
                <a:latin typeface="+mn-lt"/>
              </a:defRPr>
            </a:lvl9pPr>
          </a:lstStyle>
          <a:p>
            <a:pPr>
              <a:defRPr/>
            </a:pPr>
            <a:r>
              <a:rPr lang="de-DE" altLang="de-DE" kern="0" dirty="0"/>
              <a:t>https://codecondo.com/12-best-skills-required-for-a-website-designer/ </a:t>
            </a:r>
            <a:r>
              <a:rPr lang="de-DE" altLang="de-DE" kern="0" dirty="0" smtClean="0"/>
              <a:t>[2019-01-13]</a:t>
            </a:r>
          </a:p>
          <a:p>
            <a:pPr>
              <a:defRPr/>
            </a:pPr>
            <a:r>
              <a:rPr lang="de-DE" altLang="de-DE" kern="0" dirty="0" smtClean="0"/>
              <a:t>https</a:t>
            </a:r>
            <a:r>
              <a:rPr lang="de-DE" altLang="de-DE" kern="0" dirty="0"/>
              <a:t>://www.udemy.com/blog/best-programming-language</a:t>
            </a:r>
            <a:r>
              <a:rPr lang="de-DE" altLang="de-DE" kern="0" dirty="0" smtClean="0"/>
              <a:t>/</a:t>
            </a:r>
          </a:p>
          <a:p>
            <a:pPr>
              <a:defRPr/>
            </a:pPr>
            <a:endParaRPr lang="de-DE" altLang="de-DE" kern="0" dirty="0"/>
          </a:p>
          <a:p>
            <a:pPr>
              <a:defRPr/>
            </a:pPr>
            <a:r>
              <a:rPr lang="en-US" altLang="de-DE" kern="0" dirty="0"/>
              <a:t>S. Steiniger and A.J.S. Hunter </a:t>
            </a:r>
            <a:r>
              <a:rPr lang="en-US" altLang="de-DE" kern="0" dirty="0" smtClean="0"/>
              <a:t>(2012): The </a:t>
            </a:r>
            <a:r>
              <a:rPr lang="en-US" altLang="de-DE" kern="0" dirty="0"/>
              <a:t>2012 Free and Open Source GIS Software Map – A Guide to facilitate Research, Development and </a:t>
            </a:r>
            <a:r>
              <a:rPr lang="en-US" altLang="de-DE" kern="0" dirty="0" smtClean="0"/>
              <a:t>Adoption. </a:t>
            </a:r>
            <a:r>
              <a:rPr lang="de-DE" altLang="de-DE" kern="0" dirty="0" smtClean="0"/>
              <a:t>http</a:t>
            </a:r>
            <a:r>
              <a:rPr lang="de-DE" altLang="de-DE" kern="0" dirty="0"/>
              <a:t>://www.geo.uzh.ch/~</a:t>
            </a:r>
            <a:r>
              <a:rPr lang="de-DE" altLang="de-DE" kern="0" dirty="0" smtClean="0"/>
              <a:t>sstein/manuscripts/fosgismap_sstein_v9_web.pdf</a:t>
            </a:r>
          </a:p>
          <a:p>
            <a:pPr>
              <a:defRPr/>
            </a:pPr>
            <a:r>
              <a:rPr lang="de-DE" dirty="0"/>
              <a:t>Tim Sutton </a:t>
            </a:r>
            <a:r>
              <a:rPr lang="de-DE" dirty="0" smtClean="0"/>
              <a:t>(2018): </a:t>
            </a:r>
            <a:r>
              <a:rPr lang="en-US" dirty="0" smtClean="0"/>
              <a:t>Deciding </a:t>
            </a:r>
            <a:r>
              <a:rPr lang="en-US" dirty="0"/>
              <a:t>Between FOSSGIS and Proprietary Software in the </a:t>
            </a:r>
            <a:r>
              <a:rPr lang="en-US" dirty="0" smtClean="0"/>
              <a:t>Enterprise. In: Understanding </a:t>
            </a:r>
            <a:r>
              <a:rPr lang="en-US" dirty="0"/>
              <a:t>the GIS Industry in </a:t>
            </a:r>
            <a:r>
              <a:rPr lang="en-US" dirty="0" smtClean="0"/>
              <a:t>2018. </a:t>
            </a:r>
            <a:r>
              <a:rPr lang="de-DE" altLang="de-DE" kern="0" dirty="0" smtClean="0"/>
              <a:t>https</a:t>
            </a:r>
            <a:r>
              <a:rPr lang="de-DE" altLang="de-DE" kern="0" dirty="0"/>
              <a:t>://www.gis-professional.com/magazines/gis-professional-february-2018.pdf</a:t>
            </a:r>
          </a:p>
          <a:p>
            <a:pPr>
              <a:defRPr/>
            </a:pPr>
            <a:endParaRPr lang="de-DE" altLang="de-DE" kern="0" dirty="0" smtClean="0"/>
          </a:p>
        </p:txBody>
      </p:sp>
    </p:spTree>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179388" y="2714625"/>
            <a:ext cx="2016125" cy="3873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0244"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sz="2400" dirty="0" err="1" smtClean="0"/>
              <a:t>Explain</a:t>
            </a:r>
            <a:r>
              <a:rPr lang="de-DE" altLang="de-DE" sz="2400" dirty="0" smtClean="0"/>
              <a:t>!</a:t>
            </a:r>
          </a:p>
        </p:txBody>
      </p:sp>
      <p:sp>
        <p:nvSpPr>
          <p:cNvPr id="10245"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0246" name="Group 10"/>
          <p:cNvGrpSpPr>
            <a:grpSpLocks/>
          </p:cNvGrpSpPr>
          <p:nvPr/>
        </p:nvGrpSpPr>
        <p:grpSpPr bwMode="auto">
          <a:xfrm>
            <a:off x="2357438" y="3357563"/>
            <a:ext cx="1971675" cy="1247775"/>
            <a:chOff x="1770" y="2055"/>
            <a:chExt cx="1242" cy="786"/>
          </a:xfrm>
        </p:grpSpPr>
        <p:sp>
          <p:nvSpPr>
            <p:cNvPr id="10314"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5"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6"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0317"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0318"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0319"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0320"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0321"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0322"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0323"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0324"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0325"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0326"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0327"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0247"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248"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10249" name="Group 27"/>
          <p:cNvGrpSpPr>
            <a:grpSpLocks/>
          </p:cNvGrpSpPr>
          <p:nvPr/>
        </p:nvGrpSpPr>
        <p:grpSpPr bwMode="auto">
          <a:xfrm>
            <a:off x="-973138" y="3295650"/>
            <a:ext cx="638175" cy="514350"/>
            <a:chOff x="840" y="2223"/>
            <a:chExt cx="402" cy="324"/>
          </a:xfrm>
        </p:grpSpPr>
        <p:sp>
          <p:nvSpPr>
            <p:cNvPr id="10308"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9"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10"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1"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10312"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13"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10251" name="server" descr="Horizontale Steine"/>
          <p:cNvSpPr>
            <a:spLocks noEditPoints="1" noChangeArrowheads="1"/>
          </p:cNvSpPr>
          <p:nvPr/>
        </p:nvSpPr>
        <p:spPr bwMode="auto">
          <a:xfrm>
            <a:off x="-936625" y="4373563"/>
            <a:ext cx="474662"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10252" name="Text Box 37"/>
          <p:cNvSpPr txBox="1">
            <a:spLocks noChangeArrowheads="1"/>
          </p:cNvSpPr>
          <p:nvPr/>
        </p:nvSpPr>
        <p:spPr bwMode="auto">
          <a:xfrm>
            <a:off x="4695825" y="3000375"/>
            <a:ext cx="965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a:latin typeface="Arial" pitchFamily="34" charset="0"/>
              </a:rPr>
              <a:t>Webserver</a:t>
            </a:r>
          </a:p>
        </p:txBody>
      </p:sp>
      <p:sp>
        <p:nvSpPr>
          <p:cNvPr id="10253"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56"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257"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9238"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0260"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10263"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64"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0265" name="Group 55"/>
          <p:cNvGrpSpPr>
            <a:grpSpLocks/>
          </p:cNvGrpSpPr>
          <p:nvPr/>
        </p:nvGrpSpPr>
        <p:grpSpPr bwMode="auto">
          <a:xfrm>
            <a:off x="-920750" y="5776913"/>
            <a:ext cx="638175" cy="514350"/>
            <a:chOff x="840" y="2223"/>
            <a:chExt cx="402" cy="324"/>
          </a:xfrm>
        </p:grpSpPr>
        <p:sp>
          <p:nvSpPr>
            <p:cNvPr id="10302" name="Freeform 56"/>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3" name="Rectangle 57"/>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04" name="Freeform 58"/>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5" name="Freeform 59"/>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10306" name="Rectangle 60"/>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07" name="Freeform 61"/>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10266" name="Rectangle 63"/>
          <p:cNvSpPr>
            <a:spLocks noChangeArrowheads="1"/>
          </p:cNvSpPr>
          <p:nvPr/>
        </p:nvSpPr>
        <p:spPr bwMode="auto">
          <a:xfrm>
            <a:off x="250825" y="5680075"/>
            <a:ext cx="1824038"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a:latin typeface="Arial" pitchFamily="34" charset="0"/>
                <a:cs typeface="Arial" pitchFamily="34" charset="0"/>
              </a:rPr>
              <a:t>Data preparation, analysis</a:t>
            </a:r>
          </a:p>
        </p:txBody>
      </p:sp>
      <p:cxnSp>
        <p:nvCxnSpPr>
          <p:cNvPr id="10267"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sp>
        <p:nvSpPr>
          <p:cNvPr id="10269"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0"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4"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67"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9268"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6434"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a:solidFill>
                  <a:schemeClr val="accent1">
                    <a:lumMod val="50000"/>
                  </a:schemeClr>
                </a:solidFill>
                <a:latin typeface="Calibri" pitchFamily="34" charset="0"/>
              </a:rPr>
              <a:t>DNS Server</a:t>
            </a:r>
          </a:p>
        </p:txBody>
      </p:sp>
      <p:cxnSp>
        <p:nvCxnSpPr>
          <p:cNvPr id="89" name="Gewinkelte Verbindung 88"/>
          <p:cNvCxnSpPr>
            <a:stCxn id="16434"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79" name="AutoShape 51"/>
          <p:cNvSpPr>
            <a:spLocks noChangeArrowheads="1"/>
          </p:cNvSpPr>
          <p:nvPr/>
        </p:nvSpPr>
        <p:spPr bwMode="auto">
          <a:xfrm>
            <a:off x="6583363" y="5949950"/>
            <a:ext cx="292100" cy="442913"/>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0283"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84"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85"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84" name="Rechteck 83"/>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85" name="Rechteck 84"/>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86" name="Rechteck 85"/>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90" name="Rechteck 8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88" name="Rechteck 87"/>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0291"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2"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1" name="Rechteck 90"/>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87" name="Rechteck 86"/>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92" name="Rechteck 91"/>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GIS</a:t>
            </a:r>
          </a:p>
        </p:txBody>
      </p:sp>
      <p:sp>
        <p:nvSpPr>
          <p:cNvPr id="10296"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7"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8"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93"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0300"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4" name="Gewinkelte Verbindung 3"/>
          <p:cNvCxnSpPr>
            <a:stCxn id="92" idx="0"/>
            <a:endCxn id="10298"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0386167"/>
      </p:ext>
    </p:extLst>
  </p:cSld>
  <p:clrMapOvr>
    <a:masterClrMapping/>
  </p:clrMapOvr>
  <mc:AlternateContent xmlns:mc="http://schemas.openxmlformats.org/markup-compatibility/2006" xmlns:p14="http://schemas.microsoft.com/office/powerpoint/2010/main">
    <mc:Choice Requires="p14">
      <p:transition spd="slow" p14:dur="2000" advTm="0"/>
    </mc:Choice>
    <mc:Fallback xmlns="">
      <p:transition spd="slow" advTm="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Packages</a:t>
            </a:r>
            <a:endParaRPr lang="de-DE" dirty="0"/>
          </a:p>
        </p:txBody>
      </p:sp>
      <p:sp>
        <p:nvSpPr>
          <p:cNvPr id="3" name="Inhaltsplatzhalter 2"/>
          <p:cNvSpPr>
            <a:spLocks noGrp="1"/>
          </p:cNvSpPr>
          <p:nvPr>
            <p:ph idx="1"/>
          </p:nvPr>
        </p:nvSpPr>
        <p:spPr/>
        <p:txBody>
          <a:bodyPr/>
          <a:lstStyle/>
          <a:p>
            <a:r>
              <a:rPr lang="de-DE" dirty="0" err="1" smtClean="0"/>
              <a:t>Pre-configured</a:t>
            </a:r>
            <a:r>
              <a:rPr lang="de-DE" dirty="0" smtClean="0"/>
              <a:t> Packages!</a:t>
            </a:r>
          </a:p>
          <a:p>
            <a:endParaRPr lang="de-DE" dirty="0"/>
          </a:p>
          <a:p>
            <a:r>
              <a:rPr lang="de-DE" dirty="0" smtClean="0"/>
              <a:t>LAMP = </a:t>
            </a:r>
            <a:r>
              <a:rPr lang="de-DE" dirty="0" err="1" smtClean="0"/>
              <a:t>for</a:t>
            </a:r>
            <a:r>
              <a:rPr lang="de-DE" dirty="0" smtClean="0"/>
              <a:t> Linux: Apache HTTP Server, </a:t>
            </a:r>
            <a:r>
              <a:rPr lang="de-DE" dirty="0" err="1" smtClean="0"/>
              <a:t>Mysql</a:t>
            </a:r>
            <a:r>
              <a:rPr lang="de-DE" dirty="0" smtClean="0"/>
              <a:t> DBMS, </a:t>
            </a:r>
            <a:r>
              <a:rPr lang="de-DE" dirty="0" err="1" smtClean="0"/>
              <a:t>and</a:t>
            </a:r>
            <a:r>
              <a:rPr lang="de-DE" dirty="0" smtClean="0"/>
              <a:t> PHP </a:t>
            </a:r>
            <a:r>
              <a:rPr lang="de-DE" dirty="0" err="1" smtClean="0"/>
              <a:t>as</a:t>
            </a:r>
            <a:r>
              <a:rPr lang="de-DE" dirty="0" smtClean="0"/>
              <a:t> </a:t>
            </a:r>
            <a:r>
              <a:rPr lang="de-DE" dirty="0" err="1" smtClean="0"/>
              <a:t>programming</a:t>
            </a:r>
            <a:r>
              <a:rPr lang="de-DE" dirty="0" smtClean="0"/>
              <a:t> </a:t>
            </a:r>
            <a:r>
              <a:rPr lang="de-DE" dirty="0" err="1" smtClean="0"/>
              <a:t>launguage</a:t>
            </a:r>
            <a:endParaRPr lang="de-DE" dirty="0" smtClean="0"/>
          </a:p>
          <a:p>
            <a:endParaRPr lang="de-DE" dirty="0"/>
          </a:p>
          <a:p>
            <a:r>
              <a:rPr lang="de-DE" dirty="0" smtClean="0"/>
              <a:t>WAMP </a:t>
            </a:r>
            <a:r>
              <a:rPr lang="de-DE" dirty="0"/>
              <a:t>= </a:t>
            </a:r>
            <a:r>
              <a:rPr lang="de-DE" dirty="0" err="1"/>
              <a:t>for</a:t>
            </a:r>
            <a:r>
              <a:rPr lang="de-DE" dirty="0"/>
              <a:t> </a:t>
            </a:r>
            <a:r>
              <a:rPr lang="de-DE" dirty="0" smtClean="0"/>
              <a:t>Windows: </a:t>
            </a:r>
            <a:r>
              <a:rPr lang="de-DE" dirty="0"/>
              <a:t>Apache HTTP Server, </a:t>
            </a:r>
            <a:r>
              <a:rPr lang="de-DE" dirty="0" err="1"/>
              <a:t>Mysql</a:t>
            </a:r>
            <a:r>
              <a:rPr lang="de-DE" dirty="0"/>
              <a:t> DBMS, </a:t>
            </a:r>
            <a:r>
              <a:rPr lang="de-DE" dirty="0" err="1"/>
              <a:t>and</a:t>
            </a:r>
            <a:r>
              <a:rPr lang="de-DE" dirty="0"/>
              <a:t> PHP </a:t>
            </a:r>
            <a:r>
              <a:rPr lang="de-DE" dirty="0" err="1"/>
              <a:t>as</a:t>
            </a:r>
            <a:r>
              <a:rPr lang="de-DE" dirty="0"/>
              <a:t> </a:t>
            </a:r>
            <a:r>
              <a:rPr lang="de-DE" dirty="0" err="1"/>
              <a:t>programming</a:t>
            </a:r>
            <a:r>
              <a:rPr lang="de-DE" dirty="0"/>
              <a:t> </a:t>
            </a:r>
            <a:r>
              <a:rPr lang="de-DE" dirty="0" err="1" smtClean="0"/>
              <a:t>launguage</a:t>
            </a:r>
            <a:endParaRPr lang="de-DE" dirty="0" smtClean="0"/>
          </a:p>
          <a:p>
            <a:pPr lvl="1"/>
            <a:r>
              <a:rPr lang="de-DE" dirty="0" smtClean="0"/>
              <a:t>XAMPP </a:t>
            </a:r>
            <a:r>
              <a:rPr lang="de-DE" dirty="0" smtClean="0">
                <a:sym typeface="Wingdings" panose="05000000000000000000" pitchFamily="2" charset="2"/>
              </a:rPr>
              <a:t> </a:t>
            </a:r>
            <a:r>
              <a:rPr lang="de-DE" dirty="0">
                <a:sym typeface="Wingdings" panose="05000000000000000000" pitchFamily="2" charset="2"/>
              </a:rPr>
              <a:t>https://www.apachefriends.org/index.html</a:t>
            </a:r>
            <a:endParaRPr lang="de-DE" dirty="0"/>
          </a:p>
          <a:p>
            <a:endParaRPr lang="de-DE" dirty="0"/>
          </a:p>
        </p:txBody>
      </p:sp>
    </p:spTree>
    <p:extLst>
      <p:ext uri="{BB962C8B-B14F-4D97-AF65-F5344CB8AC3E}">
        <p14:creationId xmlns:p14="http://schemas.microsoft.com/office/powerpoint/2010/main" val="909189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4716463" y="2714625"/>
            <a:ext cx="4284662" cy="4000500"/>
          </a:xfrm>
          <a:prstGeom prst="rect">
            <a:avLst/>
          </a:prstGeom>
          <a:solidFill>
            <a:schemeClr val="bg1">
              <a:lumMod val="95000"/>
            </a:schemeClr>
          </a:solidFill>
          <a:ln w="25400" algn="ctr">
            <a:solidFill>
              <a:srgbClr val="89A4A7"/>
            </a:solidFill>
            <a:miter lim="800000"/>
            <a:headEnd/>
            <a:tailEnd/>
          </a:ln>
          <a:effectLst>
            <a:outerShdw blurRad="50800" dist="38100" dir="2700000" algn="tl" rotWithShape="0">
              <a:prstClr val="black">
                <a:alpha val="40000"/>
              </a:prstClr>
            </a:outerShdw>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179388" y="2708275"/>
            <a:ext cx="2016125" cy="4000500"/>
          </a:xfrm>
          <a:prstGeom prst="rect">
            <a:avLst/>
          </a:prstGeom>
          <a:solidFill>
            <a:srgbClr val="F5F5F5"/>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6148" name="Rectangle 5"/>
          <p:cNvSpPr>
            <a:spLocks noGrp="1" noChangeArrowheads="1"/>
          </p:cNvSpPr>
          <p:nvPr>
            <p:ph type="title" idx="4294967295"/>
          </p:nvPr>
        </p:nvSpPr>
        <p:spPr/>
        <p:txBody>
          <a:bodyPr anchor="ctr"/>
          <a:lstStyle/>
          <a:p>
            <a:pPr eaLnBrk="1" hangingPunct="1"/>
            <a:r>
              <a:rPr lang="de-DE" altLang="de-DE" smtClean="0"/>
              <a:t>Architecture: Addressing client and host</a:t>
            </a:r>
          </a:p>
        </p:txBody>
      </p:sp>
      <p:sp>
        <p:nvSpPr>
          <p:cNvPr id="6149" name="Line 8"/>
          <p:cNvSpPr>
            <a:spLocks noChangeShapeType="1"/>
          </p:cNvSpPr>
          <p:nvPr/>
        </p:nvSpPr>
        <p:spPr bwMode="auto">
          <a:xfrm>
            <a:off x="4143375" y="3962400"/>
            <a:ext cx="11430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6150" name="Line 9"/>
          <p:cNvSpPr>
            <a:spLocks noChangeShapeType="1"/>
          </p:cNvSpPr>
          <p:nvPr/>
        </p:nvSpPr>
        <p:spPr bwMode="auto">
          <a:xfrm>
            <a:off x="1400175" y="3843338"/>
            <a:ext cx="914400" cy="158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6151" name="Group 10"/>
          <p:cNvGrpSpPr>
            <a:grpSpLocks/>
          </p:cNvGrpSpPr>
          <p:nvPr/>
        </p:nvGrpSpPr>
        <p:grpSpPr bwMode="auto">
          <a:xfrm>
            <a:off x="2357438" y="3357563"/>
            <a:ext cx="1971675" cy="1247775"/>
            <a:chOff x="1770" y="2055"/>
            <a:chExt cx="1242" cy="786"/>
          </a:xfrm>
        </p:grpSpPr>
        <p:sp>
          <p:nvSpPr>
            <p:cNvPr id="6184"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185"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186"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6187"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6188"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6189"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6190"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6191"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6192"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6193"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6194"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6195"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6196"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6197"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6152"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6153" name="Rectangle 26"/>
          <p:cNvSpPr>
            <a:spLocks noChangeArrowheads="1"/>
          </p:cNvSpPr>
          <p:nvPr/>
        </p:nvSpPr>
        <p:spPr bwMode="auto">
          <a:xfrm>
            <a:off x="3140075" y="37576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6154" name="Group 27"/>
          <p:cNvGrpSpPr>
            <a:grpSpLocks/>
          </p:cNvGrpSpPr>
          <p:nvPr/>
        </p:nvGrpSpPr>
        <p:grpSpPr bwMode="auto">
          <a:xfrm>
            <a:off x="584200" y="3395663"/>
            <a:ext cx="638175" cy="514350"/>
            <a:chOff x="840" y="2223"/>
            <a:chExt cx="402" cy="324"/>
          </a:xfrm>
        </p:grpSpPr>
        <p:sp>
          <p:nvSpPr>
            <p:cNvPr id="6178"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179"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6180"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6181"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6182"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6183"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6155"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6156" name="server" descr="Horizontale Steine"/>
          <p:cNvSpPr>
            <a:spLocks noEditPoints="1" noChangeArrowheads="1"/>
          </p:cNvSpPr>
          <p:nvPr/>
        </p:nvSpPr>
        <p:spPr bwMode="auto">
          <a:xfrm>
            <a:off x="5594350" y="3600450"/>
            <a:ext cx="474663"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6158" name="Line 38"/>
          <p:cNvSpPr>
            <a:spLocks noChangeShapeType="1"/>
          </p:cNvSpPr>
          <p:nvPr/>
        </p:nvSpPr>
        <p:spPr bwMode="auto">
          <a:xfrm rot="10800000">
            <a:off x="4214813"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6159" name="Rectangle 39"/>
          <p:cNvSpPr>
            <a:spLocks noChangeArrowheads="1"/>
          </p:cNvSpPr>
          <p:nvPr/>
        </p:nvSpPr>
        <p:spPr bwMode="auto">
          <a:xfrm>
            <a:off x="4810125" y="3657600"/>
            <a:ext cx="4635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6160" name="AutoShape 43"/>
          <p:cNvSpPr>
            <a:spLocks noChangeArrowheads="1"/>
          </p:cNvSpPr>
          <p:nvPr/>
        </p:nvSpPr>
        <p:spPr bwMode="auto">
          <a:xfrm>
            <a:off x="6761163" y="3495675"/>
            <a:ext cx="196850" cy="442913"/>
          </a:xfrm>
          <a:prstGeom prst="can">
            <a:avLst>
              <a:gd name="adj" fmla="val 28042"/>
            </a:avLst>
          </a:prstGeom>
          <a:gradFill rotWithShape="0">
            <a:gsLst>
              <a:gs pos="0">
                <a:schemeClr val="accent1"/>
              </a:gs>
              <a:gs pos="100000">
                <a:srgbClr val="FFFF99"/>
              </a:gs>
            </a:gsLst>
            <a:lin ang="0" scaled="1"/>
          </a:gra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6161" name="Line 44"/>
          <p:cNvSpPr>
            <a:spLocks noChangeShapeType="1"/>
          </p:cNvSpPr>
          <p:nvPr/>
        </p:nvSpPr>
        <p:spPr bwMode="auto">
          <a:xfrm>
            <a:off x="6081713" y="3810000"/>
            <a:ext cx="685800" cy="0"/>
          </a:xfrm>
          <a:prstGeom prst="line">
            <a:avLst/>
          </a:prstGeom>
          <a:noFill/>
          <a:ln w="127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6162" name="Text Box 45"/>
          <p:cNvSpPr txBox="1">
            <a:spLocks noChangeArrowheads="1"/>
          </p:cNvSpPr>
          <p:nvPr/>
        </p:nvSpPr>
        <p:spPr bwMode="auto">
          <a:xfrm>
            <a:off x="7156450" y="3146425"/>
            <a:ext cx="1279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Document root</a:t>
            </a:r>
            <a:br>
              <a:rPr lang="de-DE" altLang="de-DE" sz="1200" b="1">
                <a:latin typeface="Arial" pitchFamily="34" charset="0"/>
              </a:rPr>
            </a:br>
            <a:r>
              <a:rPr lang="de-DE" altLang="de-DE" sz="1200">
                <a:latin typeface="Arial" pitchFamily="34" charset="0"/>
              </a:rPr>
              <a:t>Static </a:t>
            </a:r>
            <a:br>
              <a:rPr lang="de-DE" altLang="de-DE" sz="1200">
                <a:latin typeface="Arial" pitchFamily="34" charset="0"/>
              </a:rPr>
            </a:br>
            <a:r>
              <a:rPr lang="de-DE" altLang="de-DE" sz="1200">
                <a:latin typeface="Arial" pitchFamily="34" charset="0"/>
              </a:rPr>
              <a:t>Documents</a:t>
            </a:r>
          </a:p>
        </p:txBody>
      </p:sp>
      <p:sp>
        <p:nvSpPr>
          <p:cNvPr id="6163" name="Line 46"/>
          <p:cNvSpPr>
            <a:spLocks noChangeShapeType="1"/>
          </p:cNvSpPr>
          <p:nvPr/>
        </p:nvSpPr>
        <p:spPr bwMode="auto">
          <a:xfrm rot="10800000">
            <a:off x="140017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6164"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6165" name="Rectangle 49"/>
          <p:cNvSpPr>
            <a:spLocks noChangeArrowheads="1"/>
          </p:cNvSpPr>
          <p:nvPr/>
        </p:nvSpPr>
        <p:spPr bwMode="auto">
          <a:xfrm>
            <a:off x="142875" y="38671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80000"/>
              </a:lnSpc>
              <a:spcBef>
                <a:spcPct val="50000"/>
              </a:spcBef>
              <a:spcAft>
                <a:spcPct val="0"/>
              </a:spcAft>
              <a:buClrTx/>
              <a:buSzTx/>
              <a:buFontTx/>
              <a:buNone/>
            </a:pP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200">
                <a:solidFill>
                  <a:srgbClr val="000000"/>
                </a:solidFill>
                <a:latin typeface="Arial" pitchFamily="34" charset="0"/>
              </a:rPr>
              <a:t>HTTP client</a:t>
            </a:r>
          </a:p>
          <a:p>
            <a:pPr algn="ctr">
              <a:lnSpc>
                <a:spcPct val="80000"/>
              </a:lnSpc>
              <a:spcBef>
                <a:spcPct val="50000"/>
              </a:spcBef>
              <a:spcAft>
                <a:spcPct val="0"/>
              </a:spcAft>
              <a:buClrTx/>
              <a:buSzTx/>
              <a:buFontTx/>
              <a:buNone/>
            </a:pPr>
            <a:r>
              <a:rPr lang="de-DE" altLang="de-DE" sz="1200">
                <a:solidFill>
                  <a:srgbClr val="000000"/>
                </a:solidFill>
                <a:latin typeface="Arial" pitchFamily="34" charset="0"/>
              </a:rPr>
              <a:t>Mail Client</a:t>
            </a:r>
            <a:endParaRPr lang="en-US" altLang="de-DE" sz="1200">
              <a:latin typeface="Arial" pitchFamily="34" charset="0"/>
            </a:endParaRPr>
          </a:p>
        </p:txBody>
      </p:sp>
      <p:sp>
        <p:nvSpPr>
          <p:cNvPr id="4127" name="Rectangle 50"/>
          <p:cNvSpPr>
            <a:spLocks noChangeArrowheads="1"/>
          </p:cNvSpPr>
          <p:nvPr/>
        </p:nvSpPr>
        <p:spPr bwMode="auto">
          <a:xfrm>
            <a:off x="4546600"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cxnSp>
        <p:nvCxnSpPr>
          <p:cNvPr id="6167"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sp>
        <p:nvSpPr>
          <p:cNvPr id="4137" name="Rectangle 68"/>
          <p:cNvSpPr>
            <a:spLocks noChangeArrowheads="1"/>
          </p:cNvSpPr>
          <p:nvPr/>
        </p:nvSpPr>
        <p:spPr bwMode="auto">
          <a:xfrm>
            <a:off x="1412875"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6169" name="Line 73"/>
          <p:cNvSpPr>
            <a:spLocks noChangeShapeType="1"/>
          </p:cNvSpPr>
          <p:nvPr/>
        </p:nvSpPr>
        <p:spPr bwMode="auto">
          <a:xfrm>
            <a:off x="2555875" y="1628775"/>
            <a:ext cx="0"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6171" name="Text Box 77"/>
          <p:cNvSpPr txBox="1">
            <a:spLocks noChangeArrowheads="1"/>
          </p:cNvSpPr>
          <p:nvPr/>
        </p:nvSpPr>
        <p:spPr bwMode="auto">
          <a:xfrm>
            <a:off x="7458075" y="3860800"/>
            <a:ext cx="7970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eaLnBrk="1" hangingPunct="1">
              <a:lnSpc>
                <a:spcPct val="100000"/>
              </a:lnSpc>
              <a:buClrTx/>
              <a:buSzTx/>
              <a:buFontTx/>
              <a:buNone/>
              <a:defRPr sz="1200">
                <a:solidFill>
                  <a:srgbClr val="FF3300"/>
                </a:solidFill>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9pPr>
          </a:lstStyle>
          <a:p>
            <a:r>
              <a:rPr lang="de-DE" altLang="de-DE" dirty="0"/>
              <a:t>Web Tier</a:t>
            </a:r>
          </a:p>
        </p:txBody>
      </p:sp>
      <p:grpSp>
        <p:nvGrpSpPr>
          <p:cNvPr id="6172" name="Group 55"/>
          <p:cNvGrpSpPr>
            <a:grpSpLocks/>
          </p:cNvGrpSpPr>
          <p:nvPr/>
        </p:nvGrpSpPr>
        <p:grpSpPr bwMode="auto">
          <a:xfrm>
            <a:off x="179388" y="1643063"/>
            <a:ext cx="8821737" cy="1752600"/>
            <a:chOff x="113" y="1035"/>
            <a:chExt cx="5557" cy="1104"/>
          </a:xfrm>
        </p:grpSpPr>
        <p:sp>
          <p:nvSpPr>
            <p:cNvPr id="6173" name="Rechteck 78"/>
            <p:cNvSpPr>
              <a:spLocks noChangeArrowheads="1"/>
            </p:cNvSpPr>
            <p:nvPr/>
          </p:nvSpPr>
          <p:spPr bwMode="auto">
            <a:xfrm>
              <a:off x="2971" y="1526"/>
              <a:ext cx="2699" cy="180"/>
            </a:xfrm>
            <a:prstGeom prst="rect">
              <a:avLst/>
            </a:prstGeom>
            <a:solidFill>
              <a:srgbClr val="FFCC00"/>
            </a:solidFill>
            <a:ln w="3175" algn="ctr">
              <a:solidFill>
                <a:srgbClr val="A4BDC2"/>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 / Server Name</a:t>
              </a:r>
            </a:p>
          </p:txBody>
        </p:sp>
        <p:sp>
          <p:nvSpPr>
            <p:cNvPr id="6174" name="Rechteck 79"/>
            <p:cNvSpPr>
              <a:spLocks noChangeArrowheads="1"/>
            </p:cNvSpPr>
            <p:nvPr/>
          </p:nvSpPr>
          <p:spPr bwMode="auto">
            <a:xfrm>
              <a:off x="113" y="1525"/>
              <a:ext cx="1270" cy="181"/>
            </a:xfrm>
            <a:prstGeom prst="rect">
              <a:avLst/>
            </a:prstGeom>
            <a:solidFill>
              <a:srgbClr val="FFCC00"/>
            </a:solidFill>
            <a:ln w="3175" algn="ctr">
              <a:solidFill>
                <a:srgbClr val="969696"/>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a:t>
              </a:r>
            </a:p>
          </p:txBody>
        </p:sp>
        <p:sp>
          <p:nvSpPr>
            <p:cNvPr id="6175" name="Rechteck 84"/>
            <p:cNvSpPr>
              <a:spLocks noChangeArrowheads="1"/>
            </p:cNvSpPr>
            <p:nvPr/>
          </p:nvSpPr>
          <p:spPr bwMode="auto">
            <a:xfrm>
              <a:off x="3105" y="1035"/>
              <a:ext cx="990" cy="315"/>
            </a:xfrm>
            <a:prstGeom prst="rect">
              <a:avLst/>
            </a:prstGeom>
            <a:solidFill>
              <a:srgbClr val="FFCC00"/>
            </a:solidFill>
            <a:ln w="25400" algn="ctr">
              <a:solidFill>
                <a:schemeClr val="accent1"/>
              </a:solidFill>
              <a:miter lim="800000"/>
              <a:headEnd/>
              <a:tailEnd/>
            </a:ln>
            <a:effectLst>
              <a:outerShdw dist="38100" dir="2700000" algn="tl" rotWithShape="0">
                <a:srgbClr val="000000">
                  <a:alpha val="39998"/>
                </a:srgbClr>
              </a:outerShdw>
            </a:effectLst>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solidFill>
                    <a:schemeClr val="bg1"/>
                  </a:solidFill>
                  <a:latin typeface="Tahoma" pitchFamily="34" charset="0"/>
                </a:rPr>
                <a:t>DNS Server</a:t>
              </a:r>
            </a:p>
          </p:txBody>
        </p:sp>
        <p:cxnSp>
          <p:nvCxnSpPr>
            <p:cNvPr id="89" name="Gewinkelte Verbindung 88"/>
            <p:cNvCxnSpPr>
              <a:stCxn id="6175" idx="1"/>
            </p:cNvCxnSpPr>
            <p:nvPr/>
          </p:nvCxnSpPr>
          <p:spPr>
            <a:xfrm rot="10800000" flipV="1">
              <a:off x="2001" y="1192"/>
              <a:ext cx="1104" cy="947"/>
            </a:xfrm>
            <a:prstGeom prst="bentConnector3">
              <a:avLst>
                <a:gd name="adj1" fmla="val 9920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a:xfrm flipV="1">
              <a:off x="2217" y="1305"/>
              <a:ext cx="876" cy="8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4" name="Text Box 75"/>
          <p:cNvSpPr txBox="1">
            <a:spLocks noChangeArrowheads="1"/>
          </p:cNvSpPr>
          <p:nvPr/>
        </p:nvSpPr>
        <p:spPr bwMode="auto">
          <a:xfrm>
            <a:off x="250825" y="4786313"/>
            <a:ext cx="13447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55"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128656"/>
    </mc:Choice>
    <mc:Fallback xmlns="">
      <p:transition spd="slow" advTm="12865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179388" y="2781300"/>
            <a:ext cx="2016125" cy="4000500"/>
          </a:xfrm>
          <a:prstGeom prst="rect">
            <a:avLst/>
          </a:prstGeom>
          <a:solidFill>
            <a:srgbClr val="F5F5F5"/>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4716463" y="2714625"/>
            <a:ext cx="4284662" cy="4000500"/>
          </a:xfrm>
          <a:prstGeom prst="rect">
            <a:avLst/>
          </a:prstGeom>
          <a:solidFill>
            <a:srgbClr val="F2F2F2"/>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7172" name="Rectangle 5"/>
          <p:cNvSpPr>
            <a:spLocks noGrp="1" noChangeArrowheads="1"/>
          </p:cNvSpPr>
          <p:nvPr>
            <p:ph type="title" idx="4294967295"/>
          </p:nvPr>
        </p:nvSpPr>
        <p:spPr/>
        <p:txBody>
          <a:bodyPr anchor="ctr"/>
          <a:lstStyle/>
          <a:p>
            <a:pPr eaLnBrk="1" hangingPunct="1"/>
            <a:r>
              <a:rPr lang="de-DE" altLang="de-DE" smtClean="0"/>
              <a:t>Architecture</a:t>
            </a:r>
          </a:p>
        </p:txBody>
      </p:sp>
      <p:sp>
        <p:nvSpPr>
          <p:cNvPr id="7173" name="Line 8"/>
          <p:cNvSpPr>
            <a:spLocks noChangeShapeType="1"/>
          </p:cNvSpPr>
          <p:nvPr/>
        </p:nvSpPr>
        <p:spPr bwMode="auto">
          <a:xfrm>
            <a:off x="4143375" y="3962400"/>
            <a:ext cx="11430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7174" name="Line 9"/>
          <p:cNvSpPr>
            <a:spLocks noChangeShapeType="1"/>
          </p:cNvSpPr>
          <p:nvPr/>
        </p:nvSpPr>
        <p:spPr bwMode="auto">
          <a:xfrm>
            <a:off x="1400175" y="3843338"/>
            <a:ext cx="914400" cy="158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7175" name="Group 10"/>
          <p:cNvGrpSpPr>
            <a:grpSpLocks/>
          </p:cNvGrpSpPr>
          <p:nvPr/>
        </p:nvGrpSpPr>
        <p:grpSpPr bwMode="auto">
          <a:xfrm>
            <a:off x="2357438" y="3357563"/>
            <a:ext cx="1971675" cy="1247775"/>
            <a:chOff x="1770" y="2055"/>
            <a:chExt cx="1242" cy="786"/>
          </a:xfrm>
        </p:grpSpPr>
        <p:sp>
          <p:nvSpPr>
            <p:cNvPr id="7216"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7217"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7218"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7219"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7220"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7221"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7222"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7223"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7224"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7225"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7226"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7227"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7228"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7229"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7176"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7177" name="Rectangle 26"/>
          <p:cNvSpPr>
            <a:spLocks noChangeArrowheads="1"/>
          </p:cNvSpPr>
          <p:nvPr/>
        </p:nvSpPr>
        <p:spPr bwMode="auto">
          <a:xfrm>
            <a:off x="3140075" y="37576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7178" name="Group 27"/>
          <p:cNvGrpSpPr>
            <a:grpSpLocks/>
          </p:cNvGrpSpPr>
          <p:nvPr/>
        </p:nvGrpSpPr>
        <p:grpSpPr bwMode="auto">
          <a:xfrm>
            <a:off x="584200" y="3395663"/>
            <a:ext cx="638175" cy="514350"/>
            <a:chOff x="840" y="2223"/>
            <a:chExt cx="402" cy="324"/>
          </a:xfrm>
        </p:grpSpPr>
        <p:sp>
          <p:nvSpPr>
            <p:cNvPr id="7210"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7211"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7212"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7213"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7214"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7215"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7179"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7180" name="server" descr="Horizontale Steine"/>
          <p:cNvSpPr>
            <a:spLocks noEditPoints="1" noChangeArrowheads="1"/>
          </p:cNvSpPr>
          <p:nvPr/>
        </p:nvSpPr>
        <p:spPr bwMode="auto">
          <a:xfrm>
            <a:off x="5594350" y="3600450"/>
            <a:ext cx="474663"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7181" name="server" descr="Horizontale Steine"/>
          <p:cNvSpPr>
            <a:spLocks noEditPoints="1" noChangeArrowheads="1"/>
          </p:cNvSpPr>
          <p:nvPr/>
        </p:nvSpPr>
        <p:spPr bwMode="auto">
          <a:xfrm>
            <a:off x="5624513" y="4648200"/>
            <a:ext cx="474662"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7183" name="Line 38"/>
          <p:cNvSpPr>
            <a:spLocks noChangeShapeType="1"/>
          </p:cNvSpPr>
          <p:nvPr/>
        </p:nvSpPr>
        <p:spPr bwMode="auto">
          <a:xfrm rot="10800000">
            <a:off x="4214813"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7184" name="Rectangle 39"/>
          <p:cNvSpPr>
            <a:spLocks noChangeArrowheads="1"/>
          </p:cNvSpPr>
          <p:nvPr/>
        </p:nvSpPr>
        <p:spPr bwMode="auto">
          <a:xfrm>
            <a:off x="4810125" y="3657600"/>
            <a:ext cx="4635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7185" name="Line 40"/>
          <p:cNvSpPr>
            <a:spLocks noChangeShapeType="1"/>
          </p:cNvSpPr>
          <p:nvPr/>
        </p:nvSpPr>
        <p:spPr bwMode="auto">
          <a:xfrm rot="-5400000">
            <a:off x="5700713" y="4419600"/>
            <a:ext cx="457200" cy="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7186" name="Line 41"/>
          <p:cNvSpPr>
            <a:spLocks noChangeShapeType="1"/>
          </p:cNvSpPr>
          <p:nvPr/>
        </p:nvSpPr>
        <p:spPr bwMode="auto">
          <a:xfrm rot="5400000">
            <a:off x="5547519" y="4418806"/>
            <a:ext cx="457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9"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7188" name="AutoShape 43"/>
          <p:cNvSpPr>
            <a:spLocks noChangeArrowheads="1"/>
          </p:cNvSpPr>
          <p:nvPr/>
        </p:nvSpPr>
        <p:spPr bwMode="auto">
          <a:xfrm>
            <a:off x="6767513" y="3484563"/>
            <a:ext cx="184150" cy="463550"/>
          </a:xfrm>
          <a:prstGeom prst="can">
            <a:avLst>
              <a:gd name="adj" fmla="val 31372"/>
            </a:avLst>
          </a:prstGeom>
          <a:gradFill rotWithShape="0">
            <a:gsLst>
              <a:gs pos="0">
                <a:srgbClr val="FFFF99"/>
              </a:gs>
              <a:gs pos="100000">
                <a:schemeClr val="bg1"/>
              </a:gs>
            </a:gsLst>
            <a:lin ang="0" scaled="1"/>
          </a:gra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7189" name="Line 44"/>
          <p:cNvSpPr>
            <a:spLocks noChangeShapeType="1"/>
          </p:cNvSpPr>
          <p:nvPr/>
        </p:nvSpPr>
        <p:spPr bwMode="auto">
          <a:xfrm>
            <a:off x="6081713" y="3810000"/>
            <a:ext cx="685800" cy="0"/>
          </a:xfrm>
          <a:prstGeom prst="line">
            <a:avLst/>
          </a:prstGeom>
          <a:noFill/>
          <a:ln w="127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7190" name="Text Box 45"/>
          <p:cNvSpPr txBox="1">
            <a:spLocks noChangeArrowheads="1"/>
          </p:cNvSpPr>
          <p:nvPr/>
        </p:nvSpPr>
        <p:spPr bwMode="auto">
          <a:xfrm>
            <a:off x="7156450" y="3146425"/>
            <a:ext cx="1279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Document root</a:t>
            </a:r>
            <a:br>
              <a:rPr lang="de-DE" altLang="de-DE" sz="1200" b="1">
                <a:latin typeface="Arial" pitchFamily="34" charset="0"/>
              </a:rPr>
            </a:br>
            <a:r>
              <a:rPr lang="de-DE" altLang="de-DE" sz="1200">
                <a:latin typeface="Arial" pitchFamily="34" charset="0"/>
              </a:rPr>
              <a:t>Static </a:t>
            </a:r>
            <a:br>
              <a:rPr lang="de-DE" altLang="de-DE" sz="1200">
                <a:latin typeface="Arial" pitchFamily="34" charset="0"/>
              </a:rPr>
            </a:br>
            <a:r>
              <a:rPr lang="de-DE" altLang="de-DE" sz="1200">
                <a:latin typeface="Arial" pitchFamily="34" charset="0"/>
              </a:rPr>
              <a:t>Documents</a:t>
            </a:r>
          </a:p>
        </p:txBody>
      </p:sp>
      <p:sp>
        <p:nvSpPr>
          <p:cNvPr id="7191" name="Line 46"/>
          <p:cNvSpPr>
            <a:spLocks noChangeShapeType="1"/>
          </p:cNvSpPr>
          <p:nvPr/>
        </p:nvSpPr>
        <p:spPr bwMode="auto">
          <a:xfrm rot="10800000">
            <a:off x="140017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7192" name="Rectangle 47"/>
          <p:cNvSpPr>
            <a:spLocks noChangeArrowheads="1"/>
          </p:cNvSpPr>
          <p:nvPr/>
        </p:nvSpPr>
        <p:spPr bwMode="auto">
          <a:xfrm>
            <a:off x="6275388" y="4648200"/>
            <a:ext cx="2325687"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400" b="1">
                <a:solidFill>
                  <a:srgbClr val="000000"/>
                </a:solidFill>
                <a:latin typeface="Arial" pitchFamily="34" charset="0"/>
              </a:rPr>
              <a:t>Server side Programs</a:t>
            </a:r>
          </a:p>
          <a:p>
            <a:pPr>
              <a:lnSpc>
                <a:spcPct val="80000"/>
              </a:lnSpc>
              <a:spcBef>
                <a:spcPct val="50000"/>
              </a:spcBef>
              <a:spcAft>
                <a:spcPct val="0"/>
              </a:spcAft>
              <a:buClrTx/>
              <a:buSzTx/>
              <a:buFontTx/>
              <a:buNone/>
            </a:pPr>
            <a:r>
              <a:rPr lang="de-DE" altLang="de-DE" sz="1200">
                <a:solidFill>
                  <a:srgbClr val="000000"/>
                </a:solidFill>
                <a:latin typeface="Arial" pitchFamily="34" charset="0"/>
              </a:rPr>
              <a:t>Dynamic Generation of WMS /WFS </a:t>
            </a:r>
            <a:r>
              <a:rPr lang="de-DE" altLang="de-DE" sz="1200" smtClean="0">
                <a:solidFill>
                  <a:srgbClr val="000000"/>
                </a:solidFill>
                <a:latin typeface="Arial" pitchFamily="34" charset="0"/>
              </a:rPr>
              <a:t>responses</a:t>
            </a:r>
            <a:endParaRPr lang="en-US" altLang="de-DE" sz="1200" b="1">
              <a:latin typeface="Arial" pitchFamily="34" charset="0"/>
            </a:endParaRPr>
          </a:p>
        </p:txBody>
      </p:sp>
      <p:sp>
        <p:nvSpPr>
          <p:cNvPr id="7193"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7194" name="Rectangle 49"/>
          <p:cNvSpPr>
            <a:spLocks noChangeArrowheads="1"/>
          </p:cNvSpPr>
          <p:nvPr/>
        </p:nvSpPr>
        <p:spPr bwMode="auto">
          <a:xfrm>
            <a:off x="142875" y="38671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80000"/>
              </a:lnSpc>
              <a:spcBef>
                <a:spcPct val="50000"/>
              </a:spcBef>
              <a:spcAft>
                <a:spcPct val="0"/>
              </a:spcAft>
              <a:buClrTx/>
              <a:buSzTx/>
              <a:buFontTx/>
              <a:buNone/>
            </a:pP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200">
                <a:solidFill>
                  <a:srgbClr val="000000"/>
                </a:solidFill>
                <a:latin typeface="Arial" pitchFamily="34" charset="0"/>
              </a:rPr>
              <a:t>HTTP client</a:t>
            </a:r>
          </a:p>
          <a:p>
            <a:pPr algn="ctr">
              <a:lnSpc>
                <a:spcPct val="80000"/>
              </a:lnSpc>
              <a:spcBef>
                <a:spcPct val="50000"/>
              </a:spcBef>
              <a:spcAft>
                <a:spcPct val="0"/>
              </a:spcAft>
              <a:buClrTx/>
              <a:buSzTx/>
              <a:buFontTx/>
              <a:buNone/>
            </a:pPr>
            <a:r>
              <a:rPr lang="de-DE" altLang="de-DE" sz="1200">
                <a:solidFill>
                  <a:srgbClr val="000000"/>
                </a:solidFill>
                <a:latin typeface="Arial" pitchFamily="34" charset="0"/>
              </a:rPr>
              <a:t>Mail Client</a:t>
            </a:r>
            <a:endParaRPr lang="en-US" altLang="de-DE" sz="1200">
              <a:latin typeface="Arial" pitchFamily="34" charset="0"/>
            </a:endParaRPr>
          </a:p>
        </p:txBody>
      </p:sp>
      <p:sp>
        <p:nvSpPr>
          <p:cNvPr id="4127" name="Rectangle 50"/>
          <p:cNvSpPr>
            <a:spLocks noChangeArrowheads="1"/>
          </p:cNvSpPr>
          <p:nvPr/>
        </p:nvSpPr>
        <p:spPr bwMode="auto">
          <a:xfrm>
            <a:off x="4546600"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7196" name="Rectangle 62"/>
          <p:cNvSpPr>
            <a:spLocks noChangeArrowheads="1"/>
          </p:cNvSpPr>
          <p:nvPr/>
        </p:nvSpPr>
        <p:spPr bwMode="auto">
          <a:xfrm>
            <a:off x="468313" y="2060575"/>
            <a:ext cx="14938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b="1">
                <a:latin typeface="Tahoma" pitchFamily="34" charset="0"/>
              </a:rPr>
              <a:t>Visualization</a:t>
            </a:r>
          </a:p>
        </p:txBody>
      </p:sp>
      <p:sp>
        <p:nvSpPr>
          <p:cNvPr id="4137" name="Rectangle 68"/>
          <p:cNvSpPr>
            <a:spLocks noChangeArrowheads="1"/>
          </p:cNvSpPr>
          <p:nvPr/>
        </p:nvSpPr>
        <p:spPr bwMode="auto">
          <a:xfrm>
            <a:off x="1412875"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7198" name="Line 73"/>
          <p:cNvSpPr>
            <a:spLocks noChangeShapeType="1"/>
          </p:cNvSpPr>
          <p:nvPr/>
        </p:nvSpPr>
        <p:spPr bwMode="auto">
          <a:xfrm>
            <a:off x="2555875" y="1628775"/>
            <a:ext cx="0"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7201" name="Line 78"/>
          <p:cNvSpPr>
            <a:spLocks noChangeShapeType="1"/>
          </p:cNvSpPr>
          <p:nvPr/>
        </p:nvSpPr>
        <p:spPr bwMode="auto">
          <a:xfrm rot="5400000">
            <a:off x="6479382" y="2312194"/>
            <a:ext cx="1587"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7202" name="Text Box 79"/>
          <p:cNvSpPr txBox="1">
            <a:spLocks noChangeArrowheads="1"/>
          </p:cNvSpPr>
          <p:nvPr/>
        </p:nvSpPr>
        <p:spPr bwMode="auto">
          <a:xfrm>
            <a:off x="7402513" y="5157788"/>
            <a:ext cx="1254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Business Logic</a:t>
            </a:r>
            <a:br>
              <a:rPr lang="de-DE" altLang="de-DE" sz="1200">
                <a:solidFill>
                  <a:srgbClr val="FF3300"/>
                </a:solidFill>
                <a:latin typeface="Arial" pitchFamily="34" charset="0"/>
              </a:rPr>
            </a:br>
            <a:r>
              <a:rPr lang="de-DE" altLang="de-DE" sz="1200">
                <a:solidFill>
                  <a:srgbClr val="FF3300"/>
                </a:solidFill>
                <a:latin typeface="Arial" pitchFamily="34" charset="0"/>
              </a:rPr>
              <a:t>Tier / "App Tier"</a:t>
            </a:r>
          </a:p>
        </p:txBody>
      </p:sp>
      <p:sp>
        <p:nvSpPr>
          <p:cNvPr id="7203" name="Text Box 37"/>
          <p:cNvSpPr txBox="1">
            <a:spLocks noChangeArrowheads="1"/>
          </p:cNvSpPr>
          <p:nvPr/>
        </p:nvSpPr>
        <p:spPr bwMode="auto">
          <a:xfrm>
            <a:off x="4643438" y="5157788"/>
            <a:ext cx="11477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a:lnSpc>
                <a:spcPct val="100000"/>
              </a:lnSpc>
              <a:spcBef>
                <a:spcPct val="0"/>
              </a:spcBef>
              <a:spcAft>
                <a:spcPct val="0"/>
              </a:spcAft>
              <a:buClrTx/>
              <a:buSzTx/>
              <a:buFontTx/>
              <a:buNone/>
            </a:pPr>
            <a:r>
              <a:rPr lang="de-DE" altLang="de-DE" sz="1400" b="1">
                <a:latin typeface="Arial" pitchFamily="34" charset="0"/>
              </a:rPr>
              <a:t>Application</a:t>
            </a:r>
            <a:br>
              <a:rPr lang="de-DE" altLang="de-DE" sz="1400" b="1">
                <a:latin typeface="Arial" pitchFamily="34" charset="0"/>
              </a:rPr>
            </a:br>
            <a:r>
              <a:rPr lang="de-DE" altLang="de-DE" sz="1400" b="1">
                <a:latin typeface="Arial" pitchFamily="34" charset="0"/>
              </a:rPr>
              <a:t>Server</a:t>
            </a:r>
          </a:p>
        </p:txBody>
      </p:sp>
      <p:grpSp>
        <p:nvGrpSpPr>
          <p:cNvPr id="7204" name="Group 79"/>
          <p:cNvGrpSpPr>
            <a:grpSpLocks/>
          </p:cNvGrpSpPr>
          <p:nvPr/>
        </p:nvGrpSpPr>
        <p:grpSpPr bwMode="auto">
          <a:xfrm>
            <a:off x="179388" y="1643063"/>
            <a:ext cx="8821737" cy="1752600"/>
            <a:chOff x="113" y="1035"/>
            <a:chExt cx="5557" cy="1104"/>
          </a:xfrm>
        </p:grpSpPr>
        <p:sp>
          <p:nvSpPr>
            <p:cNvPr id="7205" name="Rechteck 78"/>
            <p:cNvSpPr>
              <a:spLocks noChangeArrowheads="1"/>
            </p:cNvSpPr>
            <p:nvPr/>
          </p:nvSpPr>
          <p:spPr bwMode="auto">
            <a:xfrm>
              <a:off x="2971" y="1526"/>
              <a:ext cx="2699" cy="180"/>
            </a:xfrm>
            <a:prstGeom prst="rect">
              <a:avLst/>
            </a:prstGeom>
            <a:solidFill>
              <a:srgbClr val="FFCC00"/>
            </a:solidFill>
            <a:ln w="3175" algn="ctr">
              <a:solidFill>
                <a:srgbClr val="A4BDC2"/>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 / Server Name</a:t>
              </a:r>
            </a:p>
          </p:txBody>
        </p:sp>
        <p:sp>
          <p:nvSpPr>
            <p:cNvPr id="7206" name="Rechteck 79"/>
            <p:cNvSpPr>
              <a:spLocks noChangeArrowheads="1"/>
            </p:cNvSpPr>
            <p:nvPr/>
          </p:nvSpPr>
          <p:spPr bwMode="auto">
            <a:xfrm>
              <a:off x="113" y="1525"/>
              <a:ext cx="1270" cy="181"/>
            </a:xfrm>
            <a:prstGeom prst="rect">
              <a:avLst/>
            </a:prstGeom>
            <a:solidFill>
              <a:srgbClr val="FFCC00"/>
            </a:solidFill>
            <a:ln w="3175" algn="ctr">
              <a:solidFill>
                <a:srgbClr val="969696"/>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a:t>
              </a:r>
            </a:p>
          </p:txBody>
        </p:sp>
        <p:sp>
          <p:nvSpPr>
            <p:cNvPr id="7207" name="Rechteck 84"/>
            <p:cNvSpPr>
              <a:spLocks noChangeArrowheads="1"/>
            </p:cNvSpPr>
            <p:nvPr/>
          </p:nvSpPr>
          <p:spPr bwMode="auto">
            <a:xfrm>
              <a:off x="3105" y="1035"/>
              <a:ext cx="990" cy="315"/>
            </a:xfrm>
            <a:prstGeom prst="rect">
              <a:avLst/>
            </a:prstGeom>
            <a:solidFill>
              <a:srgbClr val="FFCC00"/>
            </a:solidFill>
            <a:ln w="25400" algn="ctr">
              <a:solidFill>
                <a:schemeClr val="accent1"/>
              </a:solidFill>
              <a:miter lim="800000"/>
              <a:headEnd/>
              <a:tailEnd/>
            </a:ln>
            <a:effectLst>
              <a:outerShdw dist="38100" dir="2700000" algn="tl" rotWithShape="0">
                <a:srgbClr val="000000">
                  <a:alpha val="39998"/>
                </a:srgbClr>
              </a:outerShdw>
            </a:effectLst>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solidFill>
                    <a:schemeClr val="bg1"/>
                  </a:solidFill>
                  <a:latin typeface="Tahoma" pitchFamily="34" charset="0"/>
                </a:rPr>
                <a:t>DNS Server</a:t>
              </a:r>
            </a:p>
          </p:txBody>
        </p:sp>
        <p:cxnSp>
          <p:nvCxnSpPr>
            <p:cNvPr id="89" name="Gewinkelte Verbindung 88"/>
            <p:cNvCxnSpPr>
              <a:stCxn id="7207" idx="1"/>
            </p:cNvCxnSpPr>
            <p:nvPr/>
          </p:nvCxnSpPr>
          <p:spPr>
            <a:xfrm rot="10800000" flipV="1">
              <a:off x="2001" y="1192"/>
              <a:ext cx="1104" cy="947"/>
            </a:xfrm>
            <a:prstGeom prst="bentConnector3">
              <a:avLst>
                <a:gd name="adj1" fmla="val 9920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a:xfrm flipV="1">
              <a:off x="2217" y="1305"/>
              <a:ext cx="876" cy="8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3" name="Text Box 75"/>
          <p:cNvSpPr txBox="1">
            <a:spLocks noChangeArrowheads="1"/>
          </p:cNvSpPr>
          <p:nvPr/>
        </p:nvSpPr>
        <p:spPr bwMode="auto">
          <a:xfrm>
            <a:off x="250825" y="4786313"/>
            <a:ext cx="13447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62"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
        <p:nvSpPr>
          <p:cNvPr id="64" name="Text Box 77"/>
          <p:cNvSpPr txBox="1">
            <a:spLocks noChangeArrowheads="1"/>
          </p:cNvSpPr>
          <p:nvPr/>
        </p:nvSpPr>
        <p:spPr bwMode="auto">
          <a:xfrm>
            <a:off x="7458075" y="3860800"/>
            <a:ext cx="7970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eaLnBrk="1" hangingPunct="1">
              <a:lnSpc>
                <a:spcPct val="100000"/>
              </a:lnSpc>
              <a:buClrTx/>
              <a:buSzTx/>
              <a:buFontTx/>
              <a:buNone/>
              <a:defRPr sz="1200">
                <a:solidFill>
                  <a:srgbClr val="FF3300"/>
                </a:solidFill>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9pPr>
          </a:lstStyle>
          <a:p>
            <a:r>
              <a:rPr lang="de-DE" altLang="de-DE" dirty="0"/>
              <a:t>Web Tier</a:t>
            </a:r>
          </a:p>
        </p:txBody>
      </p:sp>
    </p:spTree>
  </p:cSld>
  <p:clrMapOvr>
    <a:masterClrMapping/>
  </p:clrMapOvr>
  <mc:AlternateContent xmlns:mc="http://schemas.openxmlformats.org/markup-compatibility/2006" xmlns:p14="http://schemas.microsoft.com/office/powerpoint/2010/main">
    <mc:Choice Requires="p14">
      <p:transition spd="slow" p14:dur="2000" advTm="107906"/>
    </mc:Choice>
    <mc:Fallback xmlns="">
      <p:transition spd="slow" advTm="107906"/>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4716463" y="2714625"/>
            <a:ext cx="4284662" cy="4000500"/>
          </a:xfrm>
          <a:prstGeom prst="rect">
            <a:avLst/>
          </a:prstGeom>
          <a:solidFill>
            <a:srgbClr val="F2F2F2"/>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8196" name="Rectangle 5"/>
          <p:cNvSpPr>
            <a:spLocks noGrp="1" noChangeArrowheads="1"/>
          </p:cNvSpPr>
          <p:nvPr>
            <p:ph type="title" idx="4294967295"/>
          </p:nvPr>
        </p:nvSpPr>
        <p:spPr>
          <a:xfrm>
            <a:off x="395288" y="44450"/>
            <a:ext cx="8280400" cy="806450"/>
          </a:xfrm>
        </p:spPr>
        <p:txBody>
          <a:bodyPr anchor="ctr"/>
          <a:lstStyle/>
          <a:p>
            <a:pPr eaLnBrk="1" hangingPunct="1"/>
            <a:r>
              <a:rPr lang="de-DE" altLang="de-DE" smtClean="0"/>
              <a:t>Architecture: Adding the "App Layer"</a:t>
            </a:r>
          </a:p>
        </p:txBody>
      </p:sp>
      <p:sp>
        <p:nvSpPr>
          <p:cNvPr id="8197" name="Line 8"/>
          <p:cNvSpPr>
            <a:spLocks noChangeShapeType="1"/>
          </p:cNvSpPr>
          <p:nvPr/>
        </p:nvSpPr>
        <p:spPr bwMode="auto">
          <a:xfrm>
            <a:off x="4143375" y="3962400"/>
            <a:ext cx="11430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198" name="Line 9"/>
          <p:cNvSpPr>
            <a:spLocks noChangeShapeType="1"/>
          </p:cNvSpPr>
          <p:nvPr/>
        </p:nvSpPr>
        <p:spPr bwMode="auto">
          <a:xfrm>
            <a:off x="1400175" y="3843338"/>
            <a:ext cx="914400" cy="158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8199" name="Group 10"/>
          <p:cNvGrpSpPr>
            <a:grpSpLocks/>
          </p:cNvGrpSpPr>
          <p:nvPr/>
        </p:nvGrpSpPr>
        <p:grpSpPr bwMode="auto">
          <a:xfrm>
            <a:off x="2357438" y="3357563"/>
            <a:ext cx="1971675" cy="1247775"/>
            <a:chOff x="1770" y="2055"/>
            <a:chExt cx="1242" cy="786"/>
          </a:xfrm>
        </p:grpSpPr>
        <p:sp>
          <p:nvSpPr>
            <p:cNvPr id="8240"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8241"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8242"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8243"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8244"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8245"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8246"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8247"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8248"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8249"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8250"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8251"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8252"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8253"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8200"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8201" name="Rectangle 26"/>
          <p:cNvSpPr>
            <a:spLocks noChangeArrowheads="1"/>
          </p:cNvSpPr>
          <p:nvPr/>
        </p:nvSpPr>
        <p:spPr bwMode="auto">
          <a:xfrm>
            <a:off x="3140075" y="37576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8202" name="Group 27"/>
          <p:cNvGrpSpPr>
            <a:grpSpLocks/>
          </p:cNvGrpSpPr>
          <p:nvPr/>
        </p:nvGrpSpPr>
        <p:grpSpPr bwMode="auto">
          <a:xfrm>
            <a:off x="584200" y="3395663"/>
            <a:ext cx="638175" cy="514350"/>
            <a:chOff x="840" y="2223"/>
            <a:chExt cx="402" cy="324"/>
          </a:xfrm>
        </p:grpSpPr>
        <p:sp>
          <p:nvSpPr>
            <p:cNvPr id="8234"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8235"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8236"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8237"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8238"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8239"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8203"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8204" name="server" descr="Horizontale Steine"/>
          <p:cNvSpPr>
            <a:spLocks noEditPoints="1" noChangeArrowheads="1"/>
          </p:cNvSpPr>
          <p:nvPr/>
        </p:nvSpPr>
        <p:spPr bwMode="auto">
          <a:xfrm>
            <a:off x="5594350" y="3600450"/>
            <a:ext cx="474663"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8205" name="server" descr="Horizontale Steine"/>
          <p:cNvSpPr>
            <a:spLocks noEditPoints="1" noChangeArrowheads="1"/>
          </p:cNvSpPr>
          <p:nvPr/>
        </p:nvSpPr>
        <p:spPr bwMode="auto">
          <a:xfrm>
            <a:off x="5624513" y="4648200"/>
            <a:ext cx="474662"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8207" name="Line 38"/>
          <p:cNvSpPr>
            <a:spLocks noChangeShapeType="1"/>
          </p:cNvSpPr>
          <p:nvPr/>
        </p:nvSpPr>
        <p:spPr bwMode="auto">
          <a:xfrm rot="10800000">
            <a:off x="4214813"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08" name="Rectangle 39"/>
          <p:cNvSpPr>
            <a:spLocks noChangeArrowheads="1"/>
          </p:cNvSpPr>
          <p:nvPr/>
        </p:nvSpPr>
        <p:spPr bwMode="auto">
          <a:xfrm>
            <a:off x="4810125" y="3657600"/>
            <a:ext cx="4635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8209" name="Line 40"/>
          <p:cNvSpPr>
            <a:spLocks noChangeShapeType="1"/>
          </p:cNvSpPr>
          <p:nvPr/>
        </p:nvSpPr>
        <p:spPr bwMode="auto">
          <a:xfrm rot="-5400000">
            <a:off x="5700713" y="4419600"/>
            <a:ext cx="457200" cy="0"/>
          </a:xfrm>
          <a:prstGeom prst="line">
            <a:avLst/>
          </a:prstGeom>
          <a:noFill/>
          <a:ln w="9525">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10" name="Line 41"/>
          <p:cNvSpPr>
            <a:spLocks noChangeShapeType="1"/>
          </p:cNvSpPr>
          <p:nvPr/>
        </p:nvSpPr>
        <p:spPr bwMode="auto">
          <a:xfrm rot="5400000">
            <a:off x="5547519" y="4418806"/>
            <a:ext cx="457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9"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8212"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8213" name="Line 44"/>
          <p:cNvSpPr>
            <a:spLocks noChangeShapeType="1"/>
          </p:cNvSpPr>
          <p:nvPr/>
        </p:nvSpPr>
        <p:spPr bwMode="auto">
          <a:xfrm>
            <a:off x="6081713" y="3810000"/>
            <a:ext cx="685800" cy="0"/>
          </a:xfrm>
          <a:prstGeom prst="line">
            <a:avLst/>
          </a:prstGeom>
          <a:noFill/>
          <a:ln w="12700">
            <a:solidFill>
              <a:schemeClr val="accent2"/>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8214" name="Text Box 45"/>
          <p:cNvSpPr txBox="1">
            <a:spLocks noChangeArrowheads="1"/>
          </p:cNvSpPr>
          <p:nvPr/>
        </p:nvSpPr>
        <p:spPr bwMode="auto">
          <a:xfrm>
            <a:off x="7156450" y="3146425"/>
            <a:ext cx="1279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Document root</a:t>
            </a:r>
            <a:br>
              <a:rPr lang="de-DE" altLang="de-DE" sz="1200" b="1">
                <a:latin typeface="Arial" pitchFamily="34" charset="0"/>
              </a:rPr>
            </a:br>
            <a:r>
              <a:rPr lang="de-DE" altLang="de-DE" sz="1200">
                <a:latin typeface="Arial" pitchFamily="34" charset="0"/>
              </a:rPr>
              <a:t>Static </a:t>
            </a:r>
            <a:br>
              <a:rPr lang="de-DE" altLang="de-DE" sz="1200">
                <a:latin typeface="Arial" pitchFamily="34" charset="0"/>
              </a:rPr>
            </a:br>
            <a:r>
              <a:rPr lang="de-DE" altLang="de-DE" sz="1200">
                <a:latin typeface="Arial" pitchFamily="34" charset="0"/>
              </a:rPr>
              <a:t>Documents</a:t>
            </a:r>
          </a:p>
        </p:txBody>
      </p:sp>
      <p:sp>
        <p:nvSpPr>
          <p:cNvPr id="8215" name="Line 46"/>
          <p:cNvSpPr>
            <a:spLocks noChangeShapeType="1"/>
          </p:cNvSpPr>
          <p:nvPr/>
        </p:nvSpPr>
        <p:spPr bwMode="auto">
          <a:xfrm rot="10800000">
            <a:off x="140017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8216" name="Rectangle 47"/>
          <p:cNvSpPr>
            <a:spLocks noChangeArrowheads="1"/>
          </p:cNvSpPr>
          <p:nvPr/>
        </p:nvSpPr>
        <p:spPr bwMode="auto">
          <a:xfrm>
            <a:off x="6275388" y="4648200"/>
            <a:ext cx="2325687"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400" b="1">
                <a:solidFill>
                  <a:srgbClr val="000000"/>
                </a:solidFill>
                <a:latin typeface="Arial" pitchFamily="34" charset="0"/>
              </a:rPr>
              <a:t>Server side Programs</a:t>
            </a:r>
          </a:p>
          <a:p>
            <a:pPr>
              <a:lnSpc>
                <a:spcPct val="80000"/>
              </a:lnSpc>
              <a:spcBef>
                <a:spcPct val="50000"/>
              </a:spcBef>
              <a:spcAft>
                <a:spcPct val="0"/>
              </a:spcAft>
              <a:buClrTx/>
              <a:buSzTx/>
              <a:buFontTx/>
              <a:buNone/>
            </a:pPr>
            <a:r>
              <a:rPr lang="de-DE" altLang="de-DE" sz="1200">
                <a:solidFill>
                  <a:srgbClr val="000000"/>
                </a:solidFill>
                <a:latin typeface="Arial" pitchFamily="34" charset="0"/>
              </a:rPr>
              <a:t>Dynamic Generation of WMS /WFS responses</a:t>
            </a:r>
            <a:endParaRPr lang="en-US" altLang="de-DE" sz="1200" b="1">
              <a:latin typeface="Arial" pitchFamily="34" charset="0"/>
            </a:endParaRPr>
          </a:p>
        </p:txBody>
      </p:sp>
      <p:sp>
        <p:nvSpPr>
          <p:cNvPr id="8217"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8218" name="Rectangle 49"/>
          <p:cNvSpPr>
            <a:spLocks noChangeArrowheads="1"/>
          </p:cNvSpPr>
          <p:nvPr/>
        </p:nvSpPr>
        <p:spPr bwMode="auto">
          <a:xfrm>
            <a:off x="142875" y="38671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80000"/>
              </a:lnSpc>
              <a:spcBef>
                <a:spcPct val="50000"/>
              </a:spcBef>
              <a:spcAft>
                <a:spcPct val="0"/>
              </a:spcAft>
              <a:buClrTx/>
              <a:buSzTx/>
              <a:buFontTx/>
              <a:buNone/>
            </a:pP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200">
                <a:solidFill>
                  <a:srgbClr val="000000"/>
                </a:solidFill>
                <a:latin typeface="Arial" pitchFamily="34" charset="0"/>
              </a:rPr>
              <a:t>HTTP client</a:t>
            </a:r>
          </a:p>
          <a:p>
            <a:pPr algn="ctr">
              <a:lnSpc>
                <a:spcPct val="80000"/>
              </a:lnSpc>
              <a:spcBef>
                <a:spcPct val="50000"/>
              </a:spcBef>
              <a:spcAft>
                <a:spcPct val="0"/>
              </a:spcAft>
              <a:buClrTx/>
              <a:buSzTx/>
              <a:buFontTx/>
              <a:buNone/>
            </a:pPr>
            <a:r>
              <a:rPr lang="de-DE" altLang="de-DE" sz="1200">
                <a:solidFill>
                  <a:srgbClr val="000000"/>
                </a:solidFill>
                <a:latin typeface="Arial" pitchFamily="34" charset="0"/>
              </a:rPr>
              <a:t>Mail Client</a:t>
            </a:r>
            <a:endParaRPr lang="en-US" altLang="de-DE" sz="1200">
              <a:latin typeface="Arial" pitchFamily="34" charset="0"/>
            </a:endParaRPr>
          </a:p>
        </p:txBody>
      </p:sp>
      <p:sp>
        <p:nvSpPr>
          <p:cNvPr id="4127" name="Rectangle 50"/>
          <p:cNvSpPr>
            <a:spLocks noChangeArrowheads="1"/>
          </p:cNvSpPr>
          <p:nvPr/>
        </p:nvSpPr>
        <p:spPr bwMode="auto">
          <a:xfrm>
            <a:off x="4546600"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8220" name="Rectangle 62"/>
          <p:cNvSpPr>
            <a:spLocks noChangeArrowheads="1"/>
          </p:cNvSpPr>
          <p:nvPr/>
        </p:nvSpPr>
        <p:spPr bwMode="auto">
          <a:xfrm>
            <a:off x="468313" y="2060575"/>
            <a:ext cx="14938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b="1">
                <a:latin typeface="Tahoma" pitchFamily="34" charset="0"/>
              </a:rPr>
              <a:t>Visualization</a:t>
            </a:r>
          </a:p>
        </p:txBody>
      </p:sp>
      <p:sp>
        <p:nvSpPr>
          <p:cNvPr id="4137" name="Rectangle 68"/>
          <p:cNvSpPr>
            <a:spLocks noChangeArrowheads="1"/>
          </p:cNvSpPr>
          <p:nvPr/>
        </p:nvSpPr>
        <p:spPr bwMode="auto">
          <a:xfrm>
            <a:off x="1412875"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8222" name="Line 73"/>
          <p:cNvSpPr>
            <a:spLocks noChangeShapeType="1"/>
          </p:cNvSpPr>
          <p:nvPr/>
        </p:nvSpPr>
        <p:spPr bwMode="auto">
          <a:xfrm>
            <a:off x="2555875" y="1628775"/>
            <a:ext cx="0"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23" name="Text Box 75"/>
          <p:cNvSpPr txBox="1">
            <a:spLocks noChangeArrowheads="1"/>
          </p:cNvSpPr>
          <p:nvPr/>
        </p:nvSpPr>
        <p:spPr bwMode="auto">
          <a:xfrm>
            <a:off x="250825" y="4786313"/>
            <a:ext cx="13447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8224" name="Text Box 77"/>
          <p:cNvSpPr txBox="1">
            <a:spLocks noChangeArrowheads="1"/>
          </p:cNvSpPr>
          <p:nvPr/>
        </p:nvSpPr>
        <p:spPr bwMode="auto">
          <a:xfrm>
            <a:off x="7458075" y="3860800"/>
            <a:ext cx="8061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Web</a:t>
            </a:r>
            <a:r>
              <a:rPr lang="de-DE" altLang="de-DE" sz="1400" b="1">
                <a:solidFill>
                  <a:srgbClr val="FF3300"/>
                </a:solidFill>
                <a:latin typeface="Arial" pitchFamily="34" charset="0"/>
              </a:rPr>
              <a:t> </a:t>
            </a:r>
            <a:r>
              <a:rPr lang="de-DE" altLang="de-DE" sz="1200">
                <a:solidFill>
                  <a:srgbClr val="FF3300"/>
                </a:solidFill>
                <a:latin typeface="Arial" pitchFamily="34" charset="0"/>
              </a:rPr>
              <a:t>Tier</a:t>
            </a:r>
          </a:p>
        </p:txBody>
      </p:sp>
      <p:sp>
        <p:nvSpPr>
          <p:cNvPr id="8225" name="Line 78"/>
          <p:cNvSpPr>
            <a:spLocks noChangeShapeType="1"/>
          </p:cNvSpPr>
          <p:nvPr/>
        </p:nvSpPr>
        <p:spPr bwMode="auto">
          <a:xfrm rot="5400000">
            <a:off x="6479382" y="2312194"/>
            <a:ext cx="1587"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8226" name="Text Box 79"/>
          <p:cNvSpPr txBox="1">
            <a:spLocks noChangeArrowheads="1"/>
          </p:cNvSpPr>
          <p:nvPr/>
        </p:nvSpPr>
        <p:spPr bwMode="auto">
          <a:xfrm>
            <a:off x="7402513" y="5157788"/>
            <a:ext cx="1254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eaLnBrk="1" hangingPunct="1">
              <a:lnSpc>
                <a:spcPct val="100000"/>
              </a:lnSpc>
              <a:buClrTx/>
              <a:buSzTx/>
              <a:buFontTx/>
              <a:buNone/>
              <a:defRPr sz="1200">
                <a:solidFill>
                  <a:srgbClr val="FF3300"/>
                </a:solidFill>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9pPr>
          </a:lstStyle>
          <a:p>
            <a:r>
              <a:rPr lang="de-DE" altLang="de-DE"/>
              <a:t>Business Logic</a:t>
            </a:r>
            <a:br>
              <a:rPr lang="de-DE" altLang="de-DE"/>
            </a:br>
            <a:r>
              <a:rPr lang="de-DE" altLang="de-DE"/>
              <a:t>Tier / "App Tier"</a:t>
            </a:r>
          </a:p>
        </p:txBody>
      </p:sp>
      <p:sp>
        <p:nvSpPr>
          <p:cNvPr id="8227" name="Text Box 37"/>
          <p:cNvSpPr txBox="1">
            <a:spLocks noChangeArrowheads="1"/>
          </p:cNvSpPr>
          <p:nvPr/>
        </p:nvSpPr>
        <p:spPr bwMode="auto">
          <a:xfrm>
            <a:off x="4643438" y="5157788"/>
            <a:ext cx="11477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a:lnSpc>
                <a:spcPct val="100000"/>
              </a:lnSpc>
              <a:spcBef>
                <a:spcPct val="0"/>
              </a:spcBef>
              <a:spcAft>
                <a:spcPct val="0"/>
              </a:spcAft>
              <a:buClrTx/>
              <a:buSzTx/>
              <a:buFontTx/>
              <a:buNone/>
            </a:pPr>
            <a:r>
              <a:rPr lang="de-DE" altLang="de-DE" sz="1400" b="1">
                <a:latin typeface="Arial" pitchFamily="34" charset="0"/>
              </a:rPr>
              <a:t>Application</a:t>
            </a:r>
            <a:br>
              <a:rPr lang="de-DE" altLang="de-DE" sz="1400" b="1">
                <a:latin typeface="Arial" pitchFamily="34" charset="0"/>
              </a:rPr>
            </a:br>
            <a:r>
              <a:rPr lang="de-DE" altLang="de-DE" sz="1400" b="1">
                <a:latin typeface="Arial" pitchFamily="34" charset="0"/>
              </a:rPr>
              <a:t>Server</a:t>
            </a:r>
          </a:p>
        </p:txBody>
      </p:sp>
      <p:grpSp>
        <p:nvGrpSpPr>
          <p:cNvPr id="8228" name="Group 61"/>
          <p:cNvGrpSpPr>
            <a:grpSpLocks/>
          </p:cNvGrpSpPr>
          <p:nvPr/>
        </p:nvGrpSpPr>
        <p:grpSpPr bwMode="auto">
          <a:xfrm>
            <a:off x="179388" y="1643063"/>
            <a:ext cx="8821737" cy="1752600"/>
            <a:chOff x="113" y="1035"/>
            <a:chExt cx="5557" cy="1104"/>
          </a:xfrm>
        </p:grpSpPr>
        <p:sp>
          <p:nvSpPr>
            <p:cNvPr id="8229" name="Rechteck 78"/>
            <p:cNvSpPr>
              <a:spLocks noChangeArrowheads="1"/>
            </p:cNvSpPr>
            <p:nvPr/>
          </p:nvSpPr>
          <p:spPr bwMode="auto">
            <a:xfrm>
              <a:off x="2971" y="1526"/>
              <a:ext cx="2699" cy="180"/>
            </a:xfrm>
            <a:prstGeom prst="rect">
              <a:avLst/>
            </a:prstGeom>
            <a:solidFill>
              <a:srgbClr val="FFCC00"/>
            </a:solidFill>
            <a:ln w="3175" algn="ctr">
              <a:solidFill>
                <a:srgbClr val="A4BDC2"/>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 / Server Name</a:t>
              </a:r>
            </a:p>
          </p:txBody>
        </p:sp>
        <p:sp>
          <p:nvSpPr>
            <p:cNvPr id="8230" name="Rechteck 79"/>
            <p:cNvSpPr>
              <a:spLocks noChangeArrowheads="1"/>
            </p:cNvSpPr>
            <p:nvPr/>
          </p:nvSpPr>
          <p:spPr bwMode="auto">
            <a:xfrm>
              <a:off x="113" y="1525"/>
              <a:ext cx="1270" cy="181"/>
            </a:xfrm>
            <a:prstGeom prst="rect">
              <a:avLst/>
            </a:prstGeom>
            <a:solidFill>
              <a:srgbClr val="FFCC00"/>
            </a:solidFill>
            <a:ln w="3175" algn="ctr">
              <a:solidFill>
                <a:srgbClr val="969696"/>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a:t>
              </a:r>
            </a:p>
          </p:txBody>
        </p:sp>
        <p:sp>
          <p:nvSpPr>
            <p:cNvPr id="8231" name="Rechteck 84"/>
            <p:cNvSpPr>
              <a:spLocks noChangeArrowheads="1"/>
            </p:cNvSpPr>
            <p:nvPr/>
          </p:nvSpPr>
          <p:spPr bwMode="auto">
            <a:xfrm>
              <a:off x="3105" y="1035"/>
              <a:ext cx="990" cy="315"/>
            </a:xfrm>
            <a:prstGeom prst="rect">
              <a:avLst/>
            </a:prstGeom>
            <a:solidFill>
              <a:srgbClr val="FFCC00"/>
            </a:solidFill>
            <a:ln w="25400" algn="ctr">
              <a:solidFill>
                <a:schemeClr val="accent1"/>
              </a:solidFill>
              <a:miter lim="800000"/>
              <a:headEnd/>
              <a:tailEnd/>
            </a:ln>
            <a:effectLst>
              <a:outerShdw dist="38100" dir="2700000" algn="tl" rotWithShape="0">
                <a:srgbClr val="000000">
                  <a:alpha val="39998"/>
                </a:srgbClr>
              </a:outerShdw>
            </a:effectLst>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solidFill>
                    <a:schemeClr val="bg1"/>
                  </a:solidFill>
                  <a:latin typeface="Tahoma" pitchFamily="34" charset="0"/>
                </a:rPr>
                <a:t>DNS Server</a:t>
              </a:r>
            </a:p>
          </p:txBody>
        </p:sp>
        <p:cxnSp>
          <p:nvCxnSpPr>
            <p:cNvPr id="89" name="Gewinkelte Verbindung 88"/>
            <p:cNvCxnSpPr>
              <a:stCxn id="8231" idx="1"/>
            </p:cNvCxnSpPr>
            <p:nvPr/>
          </p:nvCxnSpPr>
          <p:spPr>
            <a:xfrm rot="10800000" flipV="1">
              <a:off x="2001" y="1192"/>
              <a:ext cx="1104" cy="947"/>
            </a:xfrm>
            <a:prstGeom prst="bentConnector3">
              <a:avLst>
                <a:gd name="adj1" fmla="val 9920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a:xfrm flipV="1">
              <a:off x="2217" y="1305"/>
              <a:ext cx="876" cy="8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62"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4144"/>
    </mc:Choice>
    <mc:Fallback xmlns="">
      <p:transition spd="slow" advTm="4144"/>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179388" y="2714625"/>
            <a:ext cx="2016125" cy="4000500"/>
          </a:xfrm>
          <a:prstGeom prst="rect">
            <a:avLst/>
          </a:prstGeom>
          <a:solidFill>
            <a:srgbClr val="F5F5F5"/>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4716463" y="2714625"/>
            <a:ext cx="4284662" cy="4000500"/>
          </a:xfrm>
          <a:prstGeom prst="rect">
            <a:avLst/>
          </a:prstGeom>
          <a:solidFill>
            <a:srgbClr val="F2F2F2"/>
          </a:solidFill>
          <a:ln w="3175" algn="ctr">
            <a:solidFill>
              <a:srgbClr val="89A4A7"/>
            </a:solidFill>
            <a:miter lim="800000"/>
            <a:headEnd/>
            <a:tailEnd/>
          </a:ln>
          <a:effectLst>
            <a:outerShdw dist="38100" dir="2700000" algn="tl" rotWithShape="0">
              <a:srgbClr val="000000">
                <a:alpha val="39999"/>
              </a:srgbClr>
            </a:outerShdw>
          </a:effectLst>
        </p:spPr>
        <p:txBody>
          <a:bodyPr anchor="ctr"/>
          <a:lstStyle/>
          <a:p>
            <a:pPr algn="ctr" eaLnBrk="1" hangingPunct="1">
              <a:defRPr/>
            </a:pPr>
            <a:endParaRPr lang="de-DE" sz="1600">
              <a:solidFill>
                <a:schemeClr val="lt1"/>
              </a:solidFill>
              <a:latin typeface="+mn-lt"/>
            </a:endParaRPr>
          </a:p>
        </p:txBody>
      </p:sp>
      <p:sp>
        <p:nvSpPr>
          <p:cNvPr id="9220" name="Rectangle 5"/>
          <p:cNvSpPr>
            <a:spLocks noGrp="1" noChangeArrowheads="1"/>
          </p:cNvSpPr>
          <p:nvPr>
            <p:ph type="title" idx="4294967295"/>
          </p:nvPr>
        </p:nvSpPr>
        <p:spPr/>
        <p:txBody>
          <a:bodyPr anchor="ctr"/>
          <a:lstStyle/>
          <a:p>
            <a:pPr eaLnBrk="1" hangingPunct="1"/>
            <a:r>
              <a:rPr lang="de-DE" altLang="de-DE" smtClean="0"/>
              <a:t>Architecture: Adding the data layer</a:t>
            </a:r>
          </a:p>
        </p:txBody>
      </p:sp>
      <p:sp>
        <p:nvSpPr>
          <p:cNvPr id="9221" name="Line 8"/>
          <p:cNvSpPr>
            <a:spLocks noChangeShapeType="1"/>
          </p:cNvSpPr>
          <p:nvPr/>
        </p:nvSpPr>
        <p:spPr bwMode="auto">
          <a:xfrm>
            <a:off x="4143375" y="3962400"/>
            <a:ext cx="11430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22" name="Line 9"/>
          <p:cNvSpPr>
            <a:spLocks noChangeShapeType="1"/>
          </p:cNvSpPr>
          <p:nvPr/>
        </p:nvSpPr>
        <p:spPr bwMode="auto">
          <a:xfrm>
            <a:off x="1400175" y="3843338"/>
            <a:ext cx="914400" cy="158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9223" name="Group 10"/>
          <p:cNvGrpSpPr>
            <a:grpSpLocks/>
          </p:cNvGrpSpPr>
          <p:nvPr/>
        </p:nvGrpSpPr>
        <p:grpSpPr bwMode="auto">
          <a:xfrm>
            <a:off x="2357438" y="3357563"/>
            <a:ext cx="1971675" cy="1247775"/>
            <a:chOff x="1770" y="2055"/>
            <a:chExt cx="1242" cy="786"/>
          </a:xfrm>
        </p:grpSpPr>
        <p:sp>
          <p:nvSpPr>
            <p:cNvPr id="9273"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9274"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9275"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9276"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9277"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9278"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9279"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9280"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9281"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9282"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9283"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9284"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9285"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9286"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9224"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9225" name="Rectangle 26"/>
          <p:cNvSpPr>
            <a:spLocks noChangeArrowheads="1"/>
          </p:cNvSpPr>
          <p:nvPr/>
        </p:nvSpPr>
        <p:spPr bwMode="auto">
          <a:xfrm>
            <a:off x="3140075" y="37576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9226" name="Group 27"/>
          <p:cNvGrpSpPr>
            <a:grpSpLocks/>
          </p:cNvGrpSpPr>
          <p:nvPr/>
        </p:nvGrpSpPr>
        <p:grpSpPr bwMode="auto">
          <a:xfrm>
            <a:off x="584200" y="3395663"/>
            <a:ext cx="638175" cy="514350"/>
            <a:chOff x="840" y="2223"/>
            <a:chExt cx="402" cy="324"/>
          </a:xfrm>
        </p:grpSpPr>
        <p:sp>
          <p:nvSpPr>
            <p:cNvPr id="9267"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9268"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9269"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9270"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9271"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9272"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9227"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9231" name="Line 38"/>
          <p:cNvSpPr>
            <a:spLocks noChangeShapeType="1"/>
          </p:cNvSpPr>
          <p:nvPr/>
        </p:nvSpPr>
        <p:spPr bwMode="auto">
          <a:xfrm rot="10800000">
            <a:off x="4214813" y="3883025"/>
            <a:ext cx="10668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32" name="Rectangle 39"/>
          <p:cNvSpPr>
            <a:spLocks noChangeArrowheads="1"/>
          </p:cNvSpPr>
          <p:nvPr/>
        </p:nvSpPr>
        <p:spPr bwMode="auto">
          <a:xfrm>
            <a:off x="4810125" y="3657600"/>
            <a:ext cx="46355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9233" name="Line 40"/>
          <p:cNvSpPr>
            <a:spLocks noChangeShapeType="1"/>
          </p:cNvSpPr>
          <p:nvPr/>
        </p:nvSpPr>
        <p:spPr bwMode="auto">
          <a:xfrm rot="-5400000">
            <a:off x="5700713" y="4419600"/>
            <a:ext cx="457200"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34" name="Line 41"/>
          <p:cNvSpPr>
            <a:spLocks noChangeShapeType="1"/>
          </p:cNvSpPr>
          <p:nvPr/>
        </p:nvSpPr>
        <p:spPr bwMode="auto">
          <a:xfrm rot="5400000">
            <a:off x="5547519" y="4418806"/>
            <a:ext cx="457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19"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9236"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9237" name="Line 44"/>
          <p:cNvSpPr>
            <a:spLocks noChangeShapeType="1"/>
          </p:cNvSpPr>
          <p:nvPr/>
        </p:nvSpPr>
        <p:spPr bwMode="auto">
          <a:xfrm>
            <a:off x="6081713" y="3810000"/>
            <a:ext cx="685800" cy="0"/>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9238" name="Text Box 45"/>
          <p:cNvSpPr txBox="1">
            <a:spLocks noChangeArrowheads="1"/>
          </p:cNvSpPr>
          <p:nvPr/>
        </p:nvSpPr>
        <p:spPr bwMode="auto">
          <a:xfrm>
            <a:off x="7156450" y="3146425"/>
            <a:ext cx="12795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Document root</a:t>
            </a:r>
            <a:br>
              <a:rPr lang="de-DE" altLang="de-DE" sz="1200" b="1">
                <a:latin typeface="Arial" pitchFamily="34" charset="0"/>
              </a:rPr>
            </a:br>
            <a:r>
              <a:rPr lang="de-DE" altLang="de-DE" sz="1200">
                <a:latin typeface="Arial" pitchFamily="34" charset="0"/>
              </a:rPr>
              <a:t>Static </a:t>
            </a:r>
            <a:br>
              <a:rPr lang="de-DE" altLang="de-DE" sz="1200">
                <a:latin typeface="Arial" pitchFamily="34" charset="0"/>
              </a:rPr>
            </a:br>
            <a:r>
              <a:rPr lang="de-DE" altLang="de-DE" sz="1200">
                <a:latin typeface="Arial" pitchFamily="34" charset="0"/>
              </a:rPr>
              <a:t>Documents</a:t>
            </a:r>
          </a:p>
        </p:txBody>
      </p:sp>
      <p:sp>
        <p:nvSpPr>
          <p:cNvPr id="9239" name="Line 46"/>
          <p:cNvSpPr>
            <a:spLocks noChangeShapeType="1"/>
          </p:cNvSpPr>
          <p:nvPr/>
        </p:nvSpPr>
        <p:spPr bwMode="auto">
          <a:xfrm rot="10800000">
            <a:off x="1400175" y="3752850"/>
            <a:ext cx="838200" cy="15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40" name="Rectangle 47"/>
          <p:cNvSpPr>
            <a:spLocks noChangeArrowheads="1"/>
          </p:cNvSpPr>
          <p:nvPr/>
        </p:nvSpPr>
        <p:spPr bwMode="auto">
          <a:xfrm>
            <a:off x="6710809" y="4648200"/>
            <a:ext cx="2325687"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400" b="1" dirty="0">
                <a:solidFill>
                  <a:srgbClr val="000000"/>
                </a:solidFill>
                <a:latin typeface="Arial" pitchFamily="34" charset="0"/>
              </a:rPr>
              <a:t>Server </a:t>
            </a:r>
            <a:r>
              <a:rPr lang="de-DE" altLang="de-DE" sz="1400" b="1" dirty="0" err="1">
                <a:solidFill>
                  <a:srgbClr val="000000"/>
                </a:solidFill>
                <a:latin typeface="Arial" pitchFamily="34" charset="0"/>
              </a:rPr>
              <a:t>side</a:t>
            </a:r>
            <a:r>
              <a:rPr lang="de-DE" altLang="de-DE" sz="1400" b="1" dirty="0">
                <a:solidFill>
                  <a:srgbClr val="000000"/>
                </a:solidFill>
                <a:latin typeface="Arial" pitchFamily="34" charset="0"/>
              </a:rPr>
              <a:t> </a:t>
            </a:r>
            <a:r>
              <a:rPr lang="de-DE" altLang="de-DE" sz="1400" b="1" dirty="0" err="1">
                <a:solidFill>
                  <a:srgbClr val="000000"/>
                </a:solidFill>
                <a:latin typeface="Arial" pitchFamily="34" charset="0"/>
              </a:rPr>
              <a:t>Programs</a:t>
            </a:r>
            <a:endParaRPr lang="de-DE" altLang="de-DE" sz="1400" b="1" dirty="0">
              <a:solidFill>
                <a:srgbClr val="000000"/>
              </a:solidFill>
              <a:latin typeface="Arial" pitchFamily="34" charset="0"/>
            </a:endParaRPr>
          </a:p>
          <a:p>
            <a:pPr>
              <a:lnSpc>
                <a:spcPct val="80000"/>
              </a:lnSpc>
              <a:spcBef>
                <a:spcPct val="50000"/>
              </a:spcBef>
              <a:spcAft>
                <a:spcPct val="0"/>
              </a:spcAft>
              <a:buClrTx/>
              <a:buSzTx/>
              <a:buFontTx/>
              <a:buNone/>
            </a:pPr>
            <a:r>
              <a:rPr lang="de-DE" altLang="de-DE" sz="1200" dirty="0">
                <a:solidFill>
                  <a:srgbClr val="000000"/>
                </a:solidFill>
                <a:latin typeface="Arial" pitchFamily="34" charset="0"/>
              </a:rPr>
              <a:t>Dynamic Generation </a:t>
            </a:r>
            <a:r>
              <a:rPr lang="de-DE" altLang="de-DE" sz="1200" dirty="0" err="1">
                <a:solidFill>
                  <a:srgbClr val="000000"/>
                </a:solidFill>
                <a:latin typeface="Arial" pitchFamily="34" charset="0"/>
              </a:rPr>
              <a:t>of</a:t>
            </a:r>
            <a:r>
              <a:rPr lang="de-DE" altLang="de-DE" sz="1200" dirty="0">
                <a:solidFill>
                  <a:srgbClr val="000000"/>
                </a:solidFill>
                <a:latin typeface="Arial" pitchFamily="34" charset="0"/>
              </a:rPr>
              <a:t> WMS /WFS </a:t>
            </a:r>
            <a:r>
              <a:rPr lang="de-DE" altLang="de-DE" sz="1200" dirty="0" err="1">
                <a:solidFill>
                  <a:srgbClr val="000000"/>
                </a:solidFill>
                <a:latin typeface="Arial" pitchFamily="34" charset="0"/>
              </a:rPr>
              <a:t>responses</a:t>
            </a:r>
            <a:endParaRPr lang="en-US" altLang="de-DE" sz="1200" b="1" dirty="0">
              <a:latin typeface="Arial" pitchFamily="34" charset="0"/>
            </a:endParaRPr>
          </a:p>
        </p:txBody>
      </p:sp>
      <p:sp>
        <p:nvSpPr>
          <p:cNvPr id="9241"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9242" name="Rectangle 49"/>
          <p:cNvSpPr>
            <a:spLocks noChangeArrowheads="1"/>
          </p:cNvSpPr>
          <p:nvPr/>
        </p:nvSpPr>
        <p:spPr bwMode="auto">
          <a:xfrm>
            <a:off x="142875" y="3867150"/>
            <a:ext cx="1428750"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80000"/>
              </a:lnSpc>
              <a:spcBef>
                <a:spcPct val="50000"/>
              </a:spcBef>
              <a:spcAft>
                <a:spcPct val="0"/>
              </a:spcAft>
              <a:buClrTx/>
              <a:buSzTx/>
              <a:buFontTx/>
              <a:buNone/>
            </a:pP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200">
                <a:solidFill>
                  <a:srgbClr val="000000"/>
                </a:solidFill>
                <a:latin typeface="Arial" pitchFamily="34" charset="0"/>
              </a:rPr>
              <a:t>HTTP client</a:t>
            </a:r>
          </a:p>
          <a:p>
            <a:pPr algn="ctr">
              <a:lnSpc>
                <a:spcPct val="80000"/>
              </a:lnSpc>
              <a:spcBef>
                <a:spcPct val="50000"/>
              </a:spcBef>
              <a:spcAft>
                <a:spcPct val="0"/>
              </a:spcAft>
              <a:buClrTx/>
              <a:buSzTx/>
              <a:buFontTx/>
              <a:buNone/>
            </a:pPr>
            <a:r>
              <a:rPr lang="de-DE" altLang="de-DE" sz="1200">
                <a:solidFill>
                  <a:srgbClr val="000000"/>
                </a:solidFill>
                <a:latin typeface="Arial" pitchFamily="34" charset="0"/>
              </a:rPr>
              <a:t>Mail Client</a:t>
            </a:r>
            <a:endParaRPr lang="en-US" altLang="de-DE" sz="1200">
              <a:latin typeface="Arial" pitchFamily="34" charset="0"/>
            </a:endParaRPr>
          </a:p>
        </p:txBody>
      </p:sp>
      <p:sp>
        <p:nvSpPr>
          <p:cNvPr id="4127" name="Rectangle 50"/>
          <p:cNvSpPr>
            <a:spLocks noChangeArrowheads="1"/>
          </p:cNvSpPr>
          <p:nvPr/>
        </p:nvSpPr>
        <p:spPr bwMode="auto">
          <a:xfrm>
            <a:off x="4546600"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9245" name="Rectangle 52"/>
          <p:cNvSpPr>
            <a:spLocks noChangeArrowheads="1"/>
          </p:cNvSpPr>
          <p:nvPr/>
        </p:nvSpPr>
        <p:spPr bwMode="auto">
          <a:xfrm>
            <a:off x="4716016" y="5948363"/>
            <a:ext cx="718466"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400" b="1" dirty="0">
                <a:solidFill>
                  <a:srgbClr val="000000"/>
                </a:solidFill>
                <a:latin typeface="Tahoma" pitchFamily="34" charset="0"/>
              </a:rPr>
              <a:t>DBMS</a:t>
            </a:r>
            <a:endParaRPr lang="en-US" altLang="de-DE" sz="1400" b="1" dirty="0">
              <a:solidFill>
                <a:srgbClr val="000000"/>
              </a:solidFill>
              <a:latin typeface="Tahoma" pitchFamily="34" charset="0"/>
            </a:endParaRPr>
          </a:p>
        </p:txBody>
      </p:sp>
      <p:sp>
        <p:nvSpPr>
          <p:cNvPr id="9246" name="Line 53"/>
          <p:cNvSpPr>
            <a:spLocks noChangeShapeType="1"/>
          </p:cNvSpPr>
          <p:nvPr/>
        </p:nvSpPr>
        <p:spPr bwMode="auto">
          <a:xfrm rot="-5400000">
            <a:off x="5603875" y="5540375"/>
            <a:ext cx="673100"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247" name="Line 54"/>
          <p:cNvSpPr>
            <a:spLocks noChangeShapeType="1"/>
          </p:cNvSpPr>
          <p:nvPr/>
        </p:nvSpPr>
        <p:spPr bwMode="auto">
          <a:xfrm rot="16200000" flipH="1">
            <a:off x="5418931" y="5572919"/>
            <a:ext cx="746125" cy="793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4137" name="Rectangle 68"/>
          <p:cNvSpPr>
            <a:spLocks noChangeArrowheads="1"/>
          </p:cNvSpPr>
          <p:nvPr/>
        </p:nvSpPr>
        <p:spPr bwMode="auto">
          <a:xfrm>
            <a:off x="1412875" y="4076700"/>
            <a:ext cx="960438" cy="387350"/>
          </a:xfrm>
          <a:prstGeom prst="rect">
            <a:avLst/>
          </a:prstGeom>
          <a:noFill/>
          <a:ln>
            <a:noFill/>
          </a:ln>
          <a:extLst/>
        </p:spPr>
        <p:txBody>
          <a:bodyPr wrap="none" lIns="0" tIns="0" rIns="0" bIns="0">
            <a:spAutoFit/>
          </a:bodyPr>
          <a:lstStyle/>
          <a:p>
            <a:pPr defTabSz="762000">
              <a:lnSpc>
                <a:spcPct val="80000"/>
              </a:lnSpc>
              <a:spcBef>
                <a:spcPct val="50000"/>
              </a:spcBef>
              <a:defRPr/>
            </a:pPr>
            <a:r>
              <a:rPr lang="en-US" sz="1200" dirty="0">
                <a:solidFill>
                  <a:srgbClr val="000000"/>
                </a:solidFill>
              </a:rPr>
              <a:t>PNG, JPG, …</a:t>
            </a:r>
          </a:p>
          <a:p>
            <a:pPr defTabSz="762000">
              <a:lnSpc>
                <a:spcPct val="80000"/>
              </a:lnSpc>
              <a:spcBef>
                <a:spcPct val="50000"/>
              </a:spcBef>
              <a:defRPr/>
            </a:pPr>
            <a:r>
              <a:rPr lang="en-US" sz="1200" dirty="0">
                <a:solidFill>
                  <a:schemeClr val="accent6">
                    <a:lumMod val="50000"/>
                  </a:schemeClr>
                </a:solidFill>
              </a:rPr>
              <a:t>XML</a:t>
            </a:r>
            <a:r>
              <a:rPr lang="en-US" sz="1200" dirty="0">
                <a:solidFill>
                  <a:srgbClr val="000000"/>
                </a:solidFill>
              </a:rPr>
              <a:t> / SVG</a:t>
            </a:r>
            <a:endParaRPr lang="en-US" sz="1200" b="1" dirty="0"/>
          </a:p>
        </p:txBody>
      </p:sp>
      <p:sp>
        <p:nvSpPr>
          <p:cNvPr id="4138"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9250" name="Line 73"/>
          <p:cNvSpPr>
            <a:spLocks noChangeShapeType="1"/>
          </p:cNvSpPr>
          <p:nvPr/>
        </p:nvSpPr>
        <p:spPr bwMode="auto">
          <a:xfrm>
            <a:off x="2555875" y="1628775"/>
            <a:ext cx="0"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1" name="Line 74"/>
          <p:cNvSpPr>
            <a:spLocks noChangeShapeType="1"/>
          </p:cNvSpPr>
          <p:nvPr/>
        </p:nvSpPr>
        <p:spPr bwMode="auto">
          <a:xfrm rot="5400000">
            <a:off x="6479382" y="3464719"/>
            <a:ext cx="1587"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3" name="Text Box 76"/>
          <p:cNvSpPr txBox="1">
            <a:spLocks noChangeArrowheads="1"/>
          </p:cNvSpPr>
          <p:nvPr/>
        </p:nvSpPr>
        <p:spPr bwMode="auto">
          <a:xfrm>
            <a:off x="7451725" y="5942013"/>
            <a:ext cx="80778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eaLnBrk="1" hangingPunct="1">
              <a:lnSpc>
                <a:spcPct val="100000"/>
              </a:lnSpc>
              <a:buClrTx/>
              <a:buSzTx/>
              <a:buFontTx/>
              <a:buNone/>
              <a:defRPr sz="1200">
                <a:solidFill>
                  <a:srgbClr val="FF3300"/>
                </a:solidFill>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9pPr>
          </a:lstStyle>
          <a:p>
            <a:r>
              <a:rPr lang="de-DE" altLang="de-DE"/>
              <a:t>Data Tier</a:t>
            </a:r>
          </a:p>
        </p:txBody>
      </p:sp>
      <p:sp>
        <p:nvSpPr>
          <p:cNvPr id="9254" name="Text Box 77"/>
          <p:cNvSpPr txBox="1">
            <a:spLocks noChangeArrowheads="1"/>
          </p:cNvSpPr>
          <p:nvPr/>
        </p:nvSpPr>
        <p:spPr bwMode="auto">
          <a:xfrm>
            <a:off x="7458075" y="3860800"/>
            <a:ext cx="79701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Web Tier</a:t>
            </a:r>
          </a:p>
        </p:txBody>
      </p:sp>
      <p:sp>
        <p:nvSpPr>
          <p:cNvPr id="9255" name="Line 78"/>
          <p:cNvSpPr>
            <a:spLocks noChangeShapeType="1"/>
          </p:cNvSpPr>
          <p:nvPr/>
        </p:nvSpPr>
        <p:spPr bwMode="auto">
          <a:xfrm rot="5400000">
            <a:off x="6479382" y="2312194"/>
            <a:ext cx="1587" cy="4537075"/>
          </a:xfrm>
          <a:prstGeom prst="line">
            <a:avLst/>
          </a:prstGeom>
          <a:noFill/>
          <a:ln w="38100">
            <a:solidFill>
              <a:srgbClr val="FF3300"/>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9256" name="Text Box 79"/>
          <p:cNvSpPr txBox="1">
            <a:spLocks noChangeArrowheads="1"/>
          </p:cNvSpPr>
          <p:nvPr/>
        </p:nvSpPr>
        <p:spPr bwMode="auto">
          <a:xfrm>
            <a:off x="7402513" y="5157788"/>
            <a:ext cx="12541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de-DE"/>
            </a:defPPr>
            <a:lvl1pPr eaLnBrk="1" hangingPunct="1">
              <a:lnSpc>
                <a:spcPct val="100000"/>
              </a:lnSpc>
              <a:buClrTx/>
              <a:buSzTx/>
              <a:buFontTx/>
              <a:buNone/>
              <a:defRPr sz="1200">
                <a:solidFill>
                  <a:srgbClr val="FF3300"/>
                </a:solidFill>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latin typeface="Calibri" pitchFamily="34" charset="0"/>
                <a:ea typeface="Calibri" pitchFamily="34" charset="0"/>
                <a:cs typeface="Calibri" pitchFamily="34" charset="0"/>
              </a:defRPr>
            </a:lvl9pPr>
          </a:lstStyle>
          <a:p>
            <a:r>
              <a:rPr lang="de-DE" altLang="de-DE"/>
              <a:t>Business Logic</a:t>
            </a:r>
            <a:br>
              <a:rPr lang="de-DE" altLang="de-DE"/>
            </a:br>
            <a:r>
              <a:rPr lang="de-DE" altLang="de-DE"/>
              <a:t>Tier / "App Tier"</a:t>
            </a:r>
          </a:p>
        </p:txBody>
      </p:sp>
      <p:sp>
        <p:nvSpPr>
          <p:cNvPr id="9257" name="Text Box 37"/>
          <p:cNvSpPr txBox="1">
            <a:spLocks noChangeArrowheads="1"/>
          </p:cNvSpPr>
          <p:nvPr/>
        </p:nvSpPr>
        <p:spPr bwMode="auto">
          <a:xfrm>
            <a:off x="4643438" y="5157788"/>
            <a:ext cx="1147762"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r">
              <a:lnSpc>
                <a:spcPct val="100000"/>
              </a:lnSpc>
              <a:spcBef>
                <a:spcPct val="0"/>
              </a:spcBef>
              <a:spcAft>
                <a:spcPct val="0"/>
              </a:spcAft>
              <a:buClrTx/>
              <a:buSzTx/>
              <a:buFontTx/>
              <a:buNone/>
            </a:pPr>
            <a:r>
              <a:rPr lang="de-DE" altLang="de-DE" sz="1400" b="1" dirty="0" err="1">
                <a:latin typeface="Arial" pitchFamily="34" charset="0"/>
              </a:rPr>
              <a:t>Application</a:t>
            </a:r>
            <a:r>
              <a:rPr lang="de-DE" altLang="de-DE" sz="1400" b="1" dirty="0">
                <a:latin typeface="Arial" pitchFamily="34" charset="0"/>
              </a:rPr>
              <a:t/>
            </a:r>
            <a:br>
              <a:rPr lang="de-DE" altLang="de-DE" sz="1400" b="1" dirty="0">
                <a:latin typeface="Arial" pitchFamily="34" charset="0"/>
              </a:rPr>
            </a:br>
            <a:r>
              <a:rPr lang="de-DE" altLang="de-DE" sz="1400" b="1" dirty="0">
                <a:latin typeface="Arial" pitchFamily="34" charset="0"/>
              </a:rPr>
              <a:t>Server</a:t>
            </a:r>
          </a:p>
        </p:txBody>
      </p:sp>
      <p:grpSp>
        <p:nvGrpSpPr>
          <p:cNvPr id="9258" name="Group 81"/>
          <p:cNvGrpSpPr>
            <a:grpSpLocks/>
          </p:cNvGrpSpPr>
          <p:nvPr/>
        </p:nvGrpSpPr>
        <p:grpSpPr bwMode="auto">
          <a:xfrm>
            <a:off x="179388" y="1643063"/>
            <a:ext cx="8821737" cy="1752600"/>
            <a:chOff x="113" y="1035"/>
            <a:chExt cx="5557" cy="1104"/>
          </a:xfrm>
        </p:grpSpPr>
        <p:sp>
          <p:nvSpPr>
            <p:cNvPr id="9262" name="Rechteck 78"/>
            <p:cNvSpPr>
              <a:spLocks noChangeArrowheads="1"/>
            </p:cNvSpPr>
            <p:nvPr/>
          </p:nvSpPr>
          <p:spPr bwMode="auto">
            <a:xfrm>
              <a:off x="2971" y="1526"/>
              <a:ext cx="2699" cy="180"/>
            </a:xfrm>
            <a:prstGeom prst="rect">
              <a:avLst/>
            </a:prstGeom>
            <a:solidFill>
              <a:srgbClr val="FFCC00"/>
            </a:solidFill>
            <a:ln w="3175" algn="ctr">
              <a:solidFill>
                <a:srgbClr val="A4BDC2"/>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 / Server Name</a:t>
              </a:r>
            </a:p>
          </p:txBody>
        </p:sp>
        <p:sp>
          <p:nvSpPr>
            <p:cNvPr id="9263" name="Rechteck 79"/>
            <p:cNvSpPr>
              <a:spLocks noChangeArrowheads="1"/>
            </p:cNvSpPr>
            <p:nvPr/>
          </p:nvSpPr>
          <p:spPr bwMode="auto">
            <a:xfrm>
              <a:off x="113" y="1525"/>
              <a:ext cx="1270" cy="181"/>
            </a:xfrm>
            <a:prstGeom prst="rect">
              <a:avLst/>
            </a:prstGeom>
            <a:solidFill>
              <a:srgbClr val="FFCC00"/>
            </a:solidFill>
            <a:ln w="3175" algn="ctr">
              <a:solidFill>
                <a:srgbClr val="969696"/>
              </a:solidFill>
              <a:miter lim="800000"/>
              <a:headEnd/>
              <a:tailEnd/>
            </a:ln>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sz="1400" b="1">
                  <a:solidFill>
                    <a:schemeClr val="bg1"/>
                  </a:solidFill>
                  <a:latin typeface="Tahoma" pitchFamily="34" charset="0"/>
                </a:rPr>
                <a:t>IP address</a:t>
              </a:r>
            </a:p>
          </p:txBody>
        </p:sp>
        <p:sp>
          <p:nvSpPr>
            <p:cNvPr id="9264" name="Rechteck 84"/>
            <p:cNvSpPr>
              <a:spLocks noChangeArrowheads="1"/>
            </p:cNvSpPr>
            <p:nvPr/>
          </p:nvSpPr>
          <p:spPr bwMode="auto">
            <a:xfrm>
              <a:off x="3105" y="1035"/>
              <a:ext cx="990" cy="315"/>
            </a:xfrm>
            <a:prstGeom prst="rect">
              <a:avLst/>
            </a:prstGeom>
            <a:solidFill>
              <a:srgbClr val="FFCC00"/>
            </a:solidFill>
            <a:ln w="25400" algn="ctr">
              <a:solidFill>
                <a:schemeClr val="accent1"/>
              </a:solidFill>
              <a:miter lim="800000"/>
              <a:headEnd/>
              <a:tailEnd/>
            </a:ln>
            <a:effectLst>
              <a:outerShdw dist="38100" dir="2700000" algn="tl" rotWithShape="0">
                <a:srgbClr val="000000">
                  <a:alpha val="39998"/>
                </a:srgbClr>
              </a:outerShdw>
            </a:effectLst>
          </p:spPr>
          <p:txBody>
            <a:bodyPr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b="1">
                  <a:solidFill>
                    <a:schemeClr val="bg1"/>
                  </a:solidFill>
                  <a:latin typeface="Tahoma" pitchFamily="34" charset="0"/>
                </a:rPr>
                <a:t>DNS Server</a:t>
              </a:r>
            </a:p>
          </p:txBody>
        </p:sp>
        <p:cxnSp>
          <p:nvCxnSpPr>
            <p:cNvPr id="89" name="Gewinkelte Verbindung 88"/>
            <p:cNvCxnSpPr>
              <a:stCxn id="9264" idx="1"/>
            </p:cNvCxnSpPr>
            <p:nvPr/>
          </p:nvCxnSpPr>
          <p:spPr>
            <a:xfrm rot="10800000" flipV="1">
              <a:off x="2001" y="1192"/>
              <a:ext cx="1104" cy="947"/>
            </a:xfrm>
            <a:prstGeom prst="bentConnector3">
              <a:avLst>
                <a:gd name="adj1" fmla="val 99209"/>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a:xfrm flipV="1">
              <a:off x="2217" y="1305"/>
              <a:ext cx="876" cy="81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72" name="Text Box 75"/>
          <p:cNvSpPr txBox="1">
            <a:spLocks noChangeArrowheads="1"/>
          </p:cNvSpPr>
          <p:nvPr/>
        </p:nvSpPr>
        <p:spPr bwMode="auto">
          <a:xfrm>
            <a:off x="250825" y="4786313"/>
            <a:ext cx="13447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71"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
        <p:nvSpPr>
          <p:cNvPr id="74" name="Line 9"/>
          <p:cNvSpPr>
            <a:spLocks noChangeShapeType="1"/>
          </p:cNvSpPr>
          <p:nvPr/>
        </p:nvSpPr>
        <p:spPr bwMode="auto">
          <a:xfrm>
            <a:off x="5981764" y="6083012"/>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75" name="Line 46"/>
          <p:cNvSpPr>
            <a:spLocks noChangeShapeType="1"/>
          </p:cNvSpPr>
          <p:nvPr/>
        </p:nvSpPr>
        <p:spPr bwMode="auto">
          <a:xfrm rot="10800000">
            <a:off x="5981764" y="5994112"/>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pic>
        <p:nvPicPr>
          <p:cNvPr id="76" name="Grafik 75" descr="Database Server Icon png download - 577*800 - Free Transparent ..."/>
          <p:cNvPicPr/>
          <p:nvPr/>
        </p:nvPicPr>
        <p:blipFill>
          <a:blip r:embed="rId3" cstate="print">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6341333" y="5877272"/>
            <a:ext cx="462915" cy="411480"/>
          </a:xfrm>
          <a:prstGeom prst="rect">
            <a:avLst/>
          </a:prstGeom>
          <a:ln>
            <a:noFill/>
          </a:ln>
          <a:effectLst>
            <a:outerShdw blurRad="292100" dist="139700" dir="2700000" algn="tl" rotWithShape="0">
              <a:srgbClr val="333333">
                <a:alpha val="65000"/>
              </a:srgbClr>
            </a:outerShdw>
          </a:effectLst>
        </p:spPr>
      </p:pic>
      <p:pic>
        <p:nvPicPr>
          <p:cNvPr id="1032" name="Picture 8" descr="C:\Users\FRANZ-~1\AppData\Local\Temp\SNAGHTML411171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32262" y="3717032"/>
            <a:ext cx="943126" cy="348179"/>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Users\FRANZ-~1\AppData\Local\Temp\SNAGHTML413e83c.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25497" y="4659958"/>
            <a:ext cx="784815" cy="770751"/>
          </a:xfrm>
          <a:prstGeom prst="rect">
            <a:avLst/>
          </a:prstGeom>
          <a:noFill/>
          <a:extLst>
            <a:ext uri="{909E8E84-426E-40DD-AFC4-6F175D3DCCD1}">
              <a14:hiddenFill xmlns:a14="http://schemas.microsoft.com/office/drawing/2010/main">
                <a:solidFill>
                  <a:srgbClr val="FFFFFF"/>
                </a:solidFill>
              </a14:hiddenFill>
            </a:ext>
          </a:extLst>
        </p:spPr>
      </p:pic>
      <p:pic>
        <p:nvPicPr>
          <p:cNvPr id="79" name="Picture 8" descr="C:\Users\FRANZ-~1\AppData\Local\Temp\SNAGHTML411171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89411" y="5917941"/>
            <a:ext cx="943126" cy="34817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advTm="120446"/>
    </mc:Choice>
    <mc:Fallback xmlns="">
      <p:transition spd="slow" advTm="120446"/>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179388" y="2714625"/>
            <a:ext cx="2016125" cy="3873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0244"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sz="2400" smtClean="0"/>
              <a:t>Architecture: Adding desktop GIS for local Data preparation</a:t>
            </a:r>
          </a:p>
        </p:txBody>
      </p:sp>
      <p:sp>
        <p:nvSpPr>
          <p:cNvPr id="10245"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0246" name="Group 10"/>
          <p:cNvGrpSpPr>
            <a:grpSpLocks/>
          </p:cNvGrpSpPr>
          <p:nvPr/>
        </p:nvGrpSpPr>
        <p:grpSpPr bwMode="auto">
          <a:xfrm>
            <a:off x="2357438" y="3357563"/>
            <a:ext cx="1971675" cy="1247775"/>
            <a:chOff x="1770" y="2055"/>
            <a:chExt cx="1242" cy="786"/>
          </a:xfrm>
        </p:grpSpPr>
        <p:sp>
          <p:nvSpPr>
            <p:cNvPr id="10314"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5"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6"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0317"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0318"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0319"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0320"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0321"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0322"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0323"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0324"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0325"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0326"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0327"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0247"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248"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10249" name="Group 27"/>
          <p:cNvGrpSpPr>
            <a:grpSpLocks/>
          </p:cNvGrpSpPr>
          <p:nvPr/>
        </p:nvGrpSpPr>
        <p:grpSpPr bwMode="auto">
          <a:xfrm>
            <a:off x="-973138" y="3295650"/>
            <a:ext cx="638175" cy="514350"/>
            <a:chOff x="840" y="2223"/>
            <a:chExt cx="402" cy="324"/>
          </a:xfrm>
        </p:grpSpPr>
        <p:sp>
          <p:nvSpPr>
            <p:cNvPr id="10308"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9"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10"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1"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10312"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13"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10250"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0251" name="server" descr="Horizontale Steine"/>
          <p:cNvSpPr>
            <a:spLocks noEditPoints="1" noChangeArrowheads="1"/>
          </p:cNvSpPr>
          <p:nvPr/>
        </p:nvSpPr>
        <p:spPr bwMode="auto">
          <a:xfrm>
            <a:off x="-936625" y="4373563"/>
            <a:ext cx="474662"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10252"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
        <p:nvSpPr>
          <p:cNvPr id="10253"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54"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4119"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0256"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257"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9238"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0259"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0260"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4127"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0262"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0263"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64"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0265" name="Group 55"/>
          <p:cNvGrpSpPr>
            <a:grpSpLocks/>
          </p:cNvGrpSpPr>
          <p:nvPr/>
        </p:nvGrpSpPr>
        <p:grpSpPr bwMode="auto">
          <a:xfrm>
            <a:off x="-920750" y="5776913"/>
            <a:ext cx="638175" cy="514350"/>
            <a:chOff x="840" y="2223"/>
            <a:chExt cx="402" cy="324"/>
          </a:xfrm>
        </p:grpSpPr>
        <p:sp>
          <p:nvSpPr>
            <p:cNvPr id="10302" name="Freeform 56"/>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3" name="Rectangle 57"/>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04" name="Freeform 58"/>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5" name="Freeform 59"/>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10306" name="Rectangle 60"/>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07" name="Freeform 61"/>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10266" name="Rectangle 63"/>
          <p:cNvSpPr>
            <a:spLocks noChangeArrowheads="1"/>
          </p:cNvSpPr>
          <p:nvPr/>
        </p:nvSpPr>
        <p:spPr bwMode="auto">
          <a:xfrm>
            <a:off x="250825" y="5680075"/>
            <a:ext cx="160575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dirty="0">
                <a:latin typeface="Arial" pitchFamily="34" charset="0"/>
                <a:cs typeface="Arial" pitchFamily="34" charset="0"/>
              </a:rPr>
              <a:t>Data </a:t>
            </a:r>
            <a:r>
              <a:rPr lang="de-DE" altLang="de-DE" sz="1100" dirty="0" err="1" smtClean="0">
                <a:latin typeface="Arial" pitchFamily="34" charset="0"/>
                <a:cs typeface="Arial" pitchFamily="34" charset="0"/>
              </a:rPr>
              <a:t>collection</a:t>
            </a:r>
            <a:r>
              <a:rPr lang="de-DE" altLang="de-DE" sz="1100" dirty="0" smtClean="0">
                <a:latin typeface="Arial" pitchFamily="34" charset="0"/>
                <a:cs typeface="Arial" pitchFamily="34" charset="0"/>
              </a:rPr>
              <a:t>, </a:t>
            </a:r>
            <a:r>
              <a:rPr lang="de-DE" altLang="de-DE" sz="1100" dirty="0" err="1" smtClean="0">
                <a:latin typeface="Arial" pitchFamily="34" charset="0"/>
                <a:cs typeface="Arial" pitchFamily="34" charset="0"/>
              </a:rPr>
              <a:t>preparation</a:t>
            </a:r>
            <a:r>
              <a:rPr lang="de-DE" altLang="de-DE" sz="1100" dirty="0">
                <a:latin typeface="Arial" pitchFamily="34" charset="0"/>
                <a:cs typeface="Arial" pitchFamily="34" charset="0"/>
              </a:rPr>
              <a:t>, </a:t>
            </a:r>
            <a:r>
              <a:rPr lang="de-DE" altLang="de-DE" sz="1100" dirty="0" err="1">
                <a:latin typeface="Arial" pitchFamily="34" charset="0"/>
                <a:cs typeface="Arial" pitchFamily="34" charset="0"/>
              </a:rPr>
              <a:t>analysis</a:t>
            </a:r>
            <a:endParaRPr lang="de-DE" altLang="de-DE" sz="1100" dirty="0">
              <a:latin typeface="Arial" pitchFamily="34" charset="0"/>
              <a:cs typeface="Arial" pitchFamily="34" charset="0"/>
            </a:endParaRPr>
          </a:p>
        </p:txBody>
      </p:sp>
      <p:cxnSp>
        <p:nvCxnSpPr>
          <p:cNvPr id="10267"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sp>
        <p:nvSpPr>
          <p:cNvPr id="4138"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0269"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0"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1" name="Text Box 75"/>
          <p:cNvSpPr txBox="1">
            <a:spLocks noChangeArrowheads="1"/>
          </p:cNvSpPr>
          <p:nvPr/>
        </p:nvSpPr>
        <p:spPr bwMode="auto">
          <a:xfrm>
            <a:off x="250825" y="4292600"/>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0272" name="Text Box 76"/>
          <p:cNvSpPr txBox="1">
            <a:spLocks noChangeArrowheads="1"/>
          </p:cNvSpPr>
          <p:nvPr/>
        </p:nvSpPr>
        <p:spPr bwMode="auto">
          <a:xfrm>
            <a:off x="7235825" y="5942013"/>
            <a:ext cx="10454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dirty="0">
                <a:solidFill>
                  <a:srgbClr val="FF3300"/>
                </a:solidFill>
                <a:latin typeface="Arial" pitchFamily="34" charset="0"/>
              </a:rPr>
              <a:t>Data </a:t>
            </a:r>
            <a:r>
              <a:rPr lang="de-DE" altLang="de-DE" sz="1200" dirty="0" smtClean="0">
                <a:solidFill>
                  <a:srgbClr val="FF3300"/>
                </a:solidFill>
                <a:latin typeface="Arial" pitchFamily="34" charset="0"/>
              </a:rPr>
              <a:t>Tier</a:t>
            </a:r>
            <a:br>
              <a:rPr lang="de-DE" altLang="de-DE" sz="1200" dirty="0" smtClean="0">
                <a:solidFill>
                  <a:srgbClr val="FF3300"/>
                </a:solidFill>
                <a:latin typeface="Arial" pitchFamily="34" charset="0"/>
              </a:rPr>
            </a:br>
            <a:r>
              <a:rPr lang="de-DE" altLang="de-DE" sz="1200" dirty="0" smtClean="0">
                <a:solidFill>
                  <a:srgbClr val="FF3300"/>
                </a:solidFill>
                <a:latin typeface="Arial" pitchFamily="34" charset="0"/>
              </a:rPr>
              <a:t>like Geodata</a:t>
            </a:r>
            <a:endParaRPr lang="de-DE" altLang="de-DE" sz="1200" dirty="0">
              <a:solidFill>
                <a:srgbClr val="FF3300"/>
              </a:solidFill>
              <a:latin typeface="Arial" pitchFamily="34" charset="0"/>
            </a:endParaRPr>
          </a:p>
        </p:txBody>
      </p:sp>
      <p:sp>
        <p:nvSpPr>
          <p:cNvPr id="10273"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dirty="0">
                <a:solidFill>
                  <a:srgbClr val="FF3300"/>
                </a:solidFill>
                <a:latin typeface="Arial" pitchFamily="34" charset="0"/>
              </a:rPr>
              <a:t>Communication Tier,</a:t>
            </a:r>
            <a:br>
              <a:rPr lang="de-DE" altLang="de-DE" sz="1200" dirty="0">
                <a:solidFill>
                  <a:srgbClr val="FF3300"/>
                </a:solidFill>
                <a:latin typeface="Arial" pitchFamily="34" charset="0"/>
              </a:rPr>
            </a:br>
            <a:r>
              <a:rPr lang="de-DE" altLang="de-DE" sz="1200" dirty="0">
                <a:solidFill>
                  <a:srgbClr val="FF3300"/>
                </a:solidFill>
                <a:latin typeface="Arial" pitchFamily="34" charset="0"/>
              </a:rPr>
              <a:t>Web Tier</a:t>
            </a:r>
          </a:p>
        </p:txBody>
      </p:sp>
      <p:sp>
        <p:nvSpPr>
          <p:cNvPr id="10274"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5"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smtClean="0">
                <a:solidFill>
                  <a:srgbClr val="FF3300"/>
                </a:solidFill>
                <a:latin typeface="Arial" pitchFamily="34" charset="0"/>
              </a:rPr>
              <a:t>App Tier</a:t>
            </a:r>
            <a:r>
              <a:rPr lang="de-DE" altLang="de-DE" sz="1200">
                <a:solidFill>
                  <a:srgbClr val="FF3300"/>
                </a:solidFill>
                <a:latin typeface="Arial" pitchFamily="34" charset="0"/>
              </a:rPr>
              <a:t>,</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0276"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9267"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9268"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6434"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dirty="0">
                <a:solidFill>
                  <a:schemeClr val="accent1">
                    <a:lumMod val="50000"/>
                  </a:schemeClr>
                </a:solidFill>
                <a:latin typeface="Calibri" pitchFamily="34" charset="0"/>
              </a:rPr>
              <a:t>DNS Server</a:t>
            </a:r>
          </a:p>
        </p:txBody>
      </p:sp>
      <p:cxnSp>
        <p:nvCxnSpPr>
          <p:cNvPr id="89" name="Gewinkelte Verbindung 88"/>
          <p:cNvCxnSpPr>
            <a:stCxn id="16434"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0283"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84"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85"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84" name="Rechteck 83"/>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85" name="Rechteck 84"/>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86" name="Rechteck 85"/>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90" name="Rechteck 8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88" name="Rechteck 87"/>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0291"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2"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1" name="Rechteck 90"/>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87" name="Rechteck 86"/>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92" name="Rechteck 91"/>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a:t>
            </a:r>
            <a:r>
              <a:rPr lang="de-DE" sz="1000" dirty="0" smtClean="0">
                <a:solidFill>
                  <a:schemeClr val="tx1"/>
                </a:solidFill>
              </a:rPr>
              <a:t>System</a:t>
            </a:r>
            <a:br>
              <a:rPr lang="de-DE" sz="1000" dirty="0" smtClean="0">
                <a:solidFill>
                  <a:schemeClr val="tx1"/>
                </a:solidFill>
              </a:rPr>
            </a:br>
            <a:r>
              <a:rPr lang="de-DE" sz="1000" dirty="0" smtClean="0">
                <a:solidFill>
                  <a:schemeClr val="tx1"/>
                </a:solidFill>
              </a:rPr>
              <a:t>(GIS)</a:t>
            </a:r>
            <a:endParaRPr lang="de-DE" sz="1000" dirty="0">
              <a:solidFill>
                <a:schemeClr val="tx1"/>
              </a:solidFill>
            </a:endParaRPr>
          </a:p>
        </p:txBody>
      </p:sp>
      <p:sp>
        <p:nvSpPr>
          <p:cNvPr id="10296"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7"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8"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93"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0300"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4" name="Gewinkelte Verbindung 3"/>
          <p:cNvCxnSpPr>
            <a:stCxn id="92" idx="0"/>
            <a:endCxn id="10298"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94" name="Grafik 93" descr="Database Server Icon png download - 577*800 - Free Transparent ..."/>
          <p:cNvPicPr/>
          <p:nvPr/>
        </p:nvPicPr>
        <p:blipFill>
          <a:blip r:embed="rId2" cstate="print">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6515894" y="6022023"/>
            <a:ext cx="462915" cy="411480"/>
          </a:xfrm>
          <a:prstGeom prst="rect">
            <a:avLst/>
          </a:prstGeom>
          <a:ln>
            <a:noFill/>
          </a:ln>
          <a:effectLst>
            <a:outerShdw blurRad="292100" dist="139700" dir="2700000" algn="tl" rotWithShape="0">
              <a:srgbClr val="333333">
                <a:alpha val="65000"/>
              </a:srgbClr>
            </a:outerShdw>
          </a:effectLst>
        </p:spPr>
      </p:pic>
    </p:spTree>
  </p:cSld>
  <p:clrMapOvr>
    <a:masterClrMapping/>
  </p:clrMapOvr>
  <mc:AlternateContent xmlns:mc="http://schemas.openxmlformats.org/markup-compatibility/2006" xmlns:p14="http://schemas.microsoft.com/office/powerpoint/2010/main">
    <mc:Choice Requires="p14">
      <p:transition spd="slow" p14:dur="2000" advTm="106940"/>
    </mc:Choice>
    <mc:Fallback xmlns="">
      <p:transition spd="slow" advTm="10694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hteck 72"/>
          <p:cNvSpPr>
            <a:spLocks noChangeArrowheads="1"/>
          </p:cNvSpPr>
          <p:nvPr/>
        </p:nvSpPr>
        <p:spPr bwMode="auto">
          <a:xfrm>
            <a:off x="179388" y="2714625"/>
            <a:ext cx="2016125" cy="3873500"/>
          </a:xfrm>
          <a:prstGeom prst="rect">
            <a:avLst/>
          </a:prstGeom>
          <a:solidFill>
            <a:srgbClr val="F5F5F5"/>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2" name="Rechteck 72"/>
          <p:cNvSpPr>
            <a:spLocks noChangeArrowheads="1"/>
          </p:cNvSpPr>
          <p:nvPr/>
        </p:nvSpPr>
        <p:spPr bwMode="auto">
          <a:xfrm>
            <a:off x="4716463" y="2714625"/>
            <a:ext cx="4103687" cy="3873500"/>
          </a:xfrm>
          <a:prstGeom prst="rect">
            <a:avLst/>
          </a:prstGeom>
          <a:solidFill>
            <a:srgbClr val="F2F2F2"/>
          </a:solidFill>
          <a:ln w="3175" algn="ctr">
            <a:solidFill>
              <a:srgbClr val="89A4A7"/>
            </a:solidFill>
            <a:miter lim="800000"/>
            <a:headEnd/>
            <a:tailEnd/>
          </a:ln>
          <a:effectLst/>
        </p:spPr>
        <p:txBody>
          <a:bodyPr anchor="ctr"/>
          <a:lstStyle/>
          <a:p>
            <a:pPr algn="ctr" eaLnBrk="1" hangingPunct="1">
              <a:defRPr/>
            </a:pPr>
            <a:endParaRPr lang="de-DE" sz="1600">
              <a:solidFill>
                <a:schemeClr val="lt1"/>
              </a:solidFill>
              <a:latin typeface="+mn-lt"/>
            </a:endParaRPr>
          </a:p>
        </p:txBody>
      </p:sp>
      <p:sp>
        <p:nvSpPr>
          <p:cNvPr id="10244" name="Rectangle 5"/>
          <p:cNvSpPr>
            <a:spLocks noGrp="1" noChangeArrowheads="1"/>
          </p:cNvSpPr>
          <p:nvPr>
            <p:ph type="title" idx="4294967295"/>
          </p:nvPr>
        </p:nvSpPr>
        <p:spPr>
          <a:xfrm>
            <a:off x="539750" y="44450"/>
            <a:ext cx="8604250" cy="806450"/>
          </a:xfrm>
        </p:spPr>
        <p:txBody>
          <a:bodyPr anchor="ctr"/>
          <a:lstStyle/>
          <a:p>
            <a:pPr eaLnBrk="1" hangingPunct="1"/>
            <a:r>
              <a:rPr lang="de-DE" altLang="de-DE" sz="2400" dirty="0" err="1" smtClean="0"/>
              <a:t>Architecture</a:t>
            </a:r>
            <a:r>
              <a:rPr lang="de-DE" altLang="de-DE" sz="2400" dirty="0" smtClean="0"/>
              <a:t>: </a:t>
            </a:r>
            <a:r>
              <a:rPr lang="de-DE" altLang="de-DE" sz="2400" dirty="0" err="1" smtClean="0"/>
              <a:t>Our</a:t>
            </a:r>
            <a:r>
              <a:rPr lang="de-DE" altLang="de-DE" sz="2400" dirty="0" smtClean="0"/>
              <a:t> </a:t>
            </a:r>
            <a:r>
              <a:rPr lang="de-DE" altLang="de-DE" sz="2400" dirty="0" err="1" smtClean="0"/>
              <a:t>fields</a:t>
            </a:r>
            <a:r>
              <a:rPr lang="de-DE" altLang="de-DE" sz="2400" dirty="0" smtClean="0"/>
              <a:t> </a:t>
            </a:r>
            <a:r>
              <a:rPr lang="de-DE" altLang="de-DE" sz="2400" dirty="0" err="1" smtClean="0"/>
              <a:t>of</a:t>
            </a:r>
            <a:r>
              <a:rPr lang="de-DE" altLang="de-DE" sz="2400" dirty="0" smtClean="0"/>
              <a:t> </a:t>
            </a:r>
            <a:r>
              <a:rPr lang="de-DE" altLang="de-DE" sz="2400" dirty="0" err="1" smtClean="0"/>
              <a:t>work</a:t>
            </a:r>
            <a:r>
              <a:rPr lang="de-DE" altLang="de-DE" sz="2400" dirty="0" smtClean="0"/>
              <a:t> (in </a:t>
            </a:r>
            <a:r>
              <a:rPr lang="de-DE" altLang="de-DE" sz="2400" dirty="0" smtClean="0"/>
              <a:t>IRD/CIV</a:t>
            </a:r>
            <a:r>
              <a:rPr lang="de-DE" altLang="de-DE" sz="2400" dirty="0" smtClean="0"/>
              <a:t>)</a:t>
            </a:r>
          </a:p>
        </p:txBody>
      </p:sp>
      <p:sp>
        <p:nvSpPr>
          <p:cNvPr id="10245" name="Line 8"/>
          <p:cNvSpPr>
            <a:spLocks noChangeShapeType="1"/>
          </p:cNvSpPr>
          <p:nvPr/>
        </p:nvSpPr>
        <p:spPr bwMode="auto">
          <a:xfrm>
            <a:off x="4143375" y="3962400"/>
            <a:ext cx="14906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0246" name="Group 10"/>
          <p:cNvGrpSpPr>
            <a:grpSpLocks/>
          </p:cNvGrpSpPr>
          <p:nvPr/>
        </p:nvGrpSpPr>
        <p:grpSpPr bwMode="auto">
          <a:xfrm>
            <a:off x="2357438" y="3357563"/>
            <a:ext cx="1971675" cy="1247775"/>
            <a:chOff x="1770" y="2055"/>
            <a:chExt cx="1242" cy="786"/>
          </a:xfrm>
        </p:grpSpPr>
        <p:sp>
          <p:nvSpPr>
            <p:cNvPr id="10314" name="Freeform 11"/>
            <p:cNvSpPr>
              <a:spLocks/>
            </p:cNvSpPr>
            <p:nvPr/>
          </p:nvSpPr>
          <p:spPr bwMode="auto">
            <a:xfrm>
              <a:off x="1818" y="2103"/>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5" name="Freeform 12"/>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6" name="Freeform 13"/>
            <p:cNvSpPr>
              <a:spLocks/>
            </p:cNvSpPr>
            <p:nvPr/>
          </p:nvSpPr>
          <p:spPr bwMode="auto">
            <a:xfrm>
              <a:off x="1770" y="2055"/>
              <a:ext cx="1194" cy="738"/>
            </a:xfrm>
            <a:custGeom>
              <a:avLst/>
              <a:gdLst>
                <a:gd name="T0" fmla="*/ 2147483646 w 199"/>
                <a:gd name="T1" fmla="*/ 2147483646 h 123"/>
                <a:gd name="T2" fmla="*/ 0 w 199"/>
                <a:gd name="T3" fmla="*/ 2147483646 h 123"/>
                <a:gd name="T4" fmla="*/ 2147483646 w 199"/>
                <a:gd name="T5" fmla="*/ 2147483646 h 123"/>
                <a:gd name="T6" fmla="*/ 2147483646 w 199"/>
                <a:gd name="T7" fmla="*/ 2147483646 h 123"/>
                <a:gd name="T8" fmla="*/ 2147483646 w 199"/>
                <a:gd name="T9" fmla="*/ 2147483646 h 123"/>
                <a:gd name="T10" fmla="*/ 2147483646 w 199"/>
                <a:gd name="T11" fmla="*/ 2147483646 h 123"/>
                <a:gd name="T12" fmla="*/ 2147483646 w 199"/>
                <a:gd name="T13" fmla="*/ 2147483646 h 123"/>
                <a:gd name="T14" fmla="*/ 2147483646 w 199"/>
                <a:gd name="T15" fmla="*/ 2147483646 h 123"/>
                <a:gd name="T16" fmla="*/ 2147483646 w 199"/>
                <a:gd name="T17" fmla="*/ 2147483646 h 123"/>
                <a:gd name="T18" fmla="*/ 2147483646 w 199"/>
                <a:gd name="T19" fmla="*/ 2147483646 h 123"/>
                <a:gd name="T20" fmla="*/ 2147483646 w 199"/>
                <a:gd name="T21" fmla="*/ 2147483646 h 123"/>
                <a:gd name="T22" fmla="*/ 2147483646 w 199"/>
                <a:gd name="T23" fmla="*/ 2147483646 h 123"/>
                <a:gd name="T24" fmla="*/ 2147483646 w 199"/>
                <a:gd name="T25" fmla="*/ 2147483646 h 123"/>
                <a:gd name="T26" fmla="*/ 2147483646 w 199"/>
                <a:gd name="T27" fmla="*/ 2147483646 h 123"/>
                <a:gd name="T28" fmla="*/ 2147483646 w 199"/>
                <a:gd name="T29" fmla="*/ 2147483646 h 123"/>
                <a:gd name="T30" fmla="*/ 2147483646 w 199"/>
                <a:gd name="T31" fmla="*/ 2147483646 h 123"/>
                <a:gd name="T32" fmla="*/ 2147483646 w 199"/>
                <a:gd name="T33" fmla="*/ 2147483646 h 123"/>
                <a:gd name="T34" fmla="*/ 2147483646 w 199"/>
                <a:gd name="T35" fmla="*/ 2147483646 h 123"/>
                <a:gd name="T36" fmla="*/ 2147483646 w 199"/>
                <a:gd name="T37" fmla="*/ 2147483646 h 123"/>
                <a:gd name="T38" fmla="*/ 2147483646 w 199"/>
                <a:gd name="T39" fmla="*/ 2147483646 h 123"/>
                <a:gd name="T40" fmla="*/ 2147483646 w 199"/>
                <a:gd name="T41" fmla="*/ 2147483646 h 123"/>
                <a:gd name="T42" fmla="*/ 2147483646 w 199"/>
                <a:gd name="T43" fmla="*/ 2147483646 h 123"/>
                <a:gd name="T44" fmla="*/ 2147483646 w 199"/>
                <a:gd name="T45" fmla="*/ 2147483646 h 123"/>
                <a:gd name="T46" fmla="*/ 2147483646 w 199"/>
                <a:gd name="T47" fmla="*/ 0 h 123"/>
                <a:gd name="T48" fmla="*/ 2147483646 w 199"/>
                <a:gd name="T49" fmla="*/ 2147483646 h 123"/>
                <a:gd name="T50" fmla="*/ 2147483646 w 199"/>
                <a:gd name="T51" fmla="*/ 2147483646 h 123"/>
                <a:gd name="T52" fmla="*/ 2147483646 w 199"/>
                <a:gd name="T53" fmla="*/ 0 h 123"/>
                <a:gd name="T54" fmla="*/ 2147483646 w 199"/>
                <a:gd name="T55" fmla="*/ 2147483646 h 123"/>
                <a:gd name="T56" fmla="*/ 2147483646 w 199"/>
                <a:gd name="T57" fmla="*/ 2147483646 h 123"/>
                <a:gd name="T58" fmla="*/ 2147483646 w 199"/>
                <a:gd name="T59" fmla="*/ 2147483646 h 123"/>
                <a:gd name="T60" fmla="*/ 2147483646 w 199"/>
                <a:gd name="T61" fmla="*/ 2147483646 h 123"/>
                <a:gd name="T62" fmla="*/ 2147483646 w 199"/>
                <a:gd name="T63" fmla="*/ 2147483646 h 123"/>
                <a:gd name="T64" fmla="*/ 2147483646 w 199"/>
                <a:gd name="T65" fmla="*/ 2147483646 h 123"/>
                <a:gd name="T66" fmla="*/ 2147483646 w 199"/>
                <a:gd name="T67" fmla="*/ 2147483646 h 123"/>
                <a:gd name="T68" fmla="*/ 2147483646 w 199"/>
                <a:gd name="T69" fmla="*/ 2147483646 h 1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99"/>
                <a:gd name="T106" fmla="*/ 0 h 123"/>
                <a:gd name="T107" fmla="*/ 199 w 199"/>
                <a:gd name="T108" fmla="*/ 123 h 1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99" h="123">
                  <a:moveTo>
                    <a:pt x="18" y="41"/>
                  </a:moveTo>
                  <a:cubicBezTo>
                    <a:pt x="8" y="42"/>
                    <a:pt x="0" y="49"/>
                    <a:pt x="0" y="58"/>
                  </a:cubicBezTo>
                  <a:cubicBezTo>
                    <a:pt x="0" y="64"/>
                    <a:pt x="4" y="69"/>
                    <a:pt x="10" y="73"/>
                  </a:cubicBezTo>
                  <a:lnTo>
                    <a:pt x="10" y="72"/>
                  </a:lnTo>
                  <a:cubicBezTo>
                    <a:pt x="6" y="75"/>
                    <a:pt x="4" y="80"/>
                    <a:pt x="4" y="84"/>
                  </a:cubicBezTo>
                  <a:cubicBezTo>
                    <a:pt x="4" y="93"/>
                    <a:pt x="13" y="101"/>
                    <a:pt x="25" y="101"/>
                  </a:cubicBezTo>
                  <a:cubicBezTo>
                    <a:pt x="25" y="101"/>
                    <a:pt x="26" y="101"/>
                    <a:pt x="27" y="101"/>
                  </a:cubicBezTo>
                  <a:cubicBezTo>
                    <a:pt x="33" y="110"/>
                    <a:pt x="45" y="116"/>
                    <a:pt x="58" y="116"/>
                  </a:cubicBezTo>
                  <a:cubicBezTo>
                    <a:pt x="64" y="116"/>
                    <a:pt x="70" y="114"/>
                    <a:pt x="76" y="112"/>
                  </a:cubicBezTo>
                  <a:cubicBezTo>
                    <a:pt x="82" y="119"/>
                    <a:pt x="91" y="123"/>
                    <a:pt x="102" y="123"/>
                  </a:cubicBezTo>
                  <a:cubicBezTo>
                    <a:pt x="116" y="123"/>
                    <a:pt x="128" y="116"/>
                    <a:pt x="132" y="105"/>
                  </a:cubicBezTo>
                  <a:cubicBezTo>
                    <a:pt x="136" y="107"/>
                    <a:pt x="141" y="108"/>
                    <a:pt x="146" y="108"/>
                  </a:cubicBezTo>
                  <a:cubicBezTo>
                    <a:pt x="160" y="108"/>
                    <a:pt x="172" y="98"/>
                    <a:pt x="173" y="86"/>
                  </a:cubicBezTo>
                  <a:lnTo>
                    <a:pt x="172" y="86"/>
                  </a:lnTo>
                  <a:cubicBezTo>
                    <a:pt x="188" y="84"/>
                    <a:pt x="199" y="73"/>
                    <a:pt x="199" y="60"/>
                  </a:cubicBezTo>
                  <a:cubicBezTo>
                    <a:pt x="199" y="54"/>
                    <a:pt x="197" y="48"/>
                    <a:pt x="193" y="44"/>
                  </a:cubicBezTo>
                  <a:cubicBezTo>
                    <a:pt x="194" y="41"/>
                    <a:pt x="195" y="38"/>
                    <a:pt x="195" y="36"/>
                  </a:cubicBezTo>
                  <a:cubicBezTo>
                    <a:pt x="195" y="26"/>
                    <a:pt x="187" y="18"/>
                    <a:pt x="177" y="16"/>
                  </a:cubicBezTo>
                  <a:lnTo>
                    <a:pt x="177" y="15"/>
                  </a:lnTo>
                  <a:cubicBezTo>
                    <a:pt x="175" y="7"/>
                    <a:pt x="165" y="0"/>
                    <a:pt x="155" y="0"/>
                  </a:cubicBezTo>
                  <a:cubicBezTo>
                    <a:pt x="148" y="0"/>
                    <a:pt x="142" y="2"/>
                    <a:pt x="138" y="7"/>
                  </a:cubicBezTo>
                  <a:cubicBezTo>
                    <a:pt x="134" y="2"/>
                    <a:pt x="128" y="0"/>
                    <a:pt x="122" y="0"/>
                  </a:cubicBezTo>
                  <a:cubicBezTo>
                    <a:pt x="114" y="0"/>
                    <a:pt x="107" y="4"/>
                    <a:pt x="104" y="9"/>
                  </a:cubicBezTo>
                  <a:lnTo>
                    <a:pt x="104" y="10"/>
                  </a:lnTo>
                  <a:cubicBezTo>
                    <a:pt x="99" y="6"/>
                    <a:pt x="93" y="4"/>
                    <a:pt x="86" y="4"/>
                  </a:cubicBezTo>
                  <a:cubicBezTo>
                    <a:pt x="77" y="4"/>
                    <a:pt x="69" y="8"/>
                    <a:pt x="65" y="15"/>
                  </a:cubicBezTo>
                  <a:cubicBezTo>
                    <a:pt x="60" y="12"/>
                    <a:pt x="54" y="11"/>
                    <a:pt x="49" y="11"/>
                  </a:cubicBezTo>
                  <a:cubicBezTo>
                    <a:pt x="32" y="11"/>
                    <a:pt x="18" y="23"/>
                    <a:pt x="18" y="37"/>
                  </a:cubicBezTo>
                  <a:cubicBezTo>
                    <a:pt x="18" y="39"/>
                    <a:pt x="18" y="40"/>
                    <a:pt x="18" y="41"/>
                  </a:cubicBezTo>
                  <a:close/>
                </a:path>
              </a:pathLst>
            </a:custGeom>
            <a:solidFill>
              <a:srgbClr val="CCCCFF"/>
            </a:solidFill>
            <a:ln w="9525" cap="rnd">
              <a:solidFill>
                <a:srgbClr val="000000"/>
              </a:solidFill>
              <a:round/>
              <a:headEnd/>
              <a:tailEnd/>
            </a:ln>
          </p:spPr>
          <p:txBody>
            <a:bodyPr/>
            <a:lstStyle/>
            <a:p>
              <a:endParaRPr lang="de-DE"/>
            </a:p>
          </p:txBody>
        </p:sp>
        <p:sp>
          <p:nvSpPr>
            <p:cNvPr id="10317" name="Freeform 14"/>
            <p:cNvSpPr>
              <a:spLocks/>
            </p:cNvSpPr>
            <p:nvPr/>
          </p:nvSpPr>
          <p:spPr bwMode="auto">
            <a:xfrm>
              <a:off x="1830" y="2493"/>
              <a:ext cx="72" cy="12"/>
            </a:xfrm>
            <a:custGeom>
              <a:avLst/>
              <a:gdLst>
                <a:gd name="T0" fmla="*/ 0 w 12"/>
                <a:gd name="T1" fmla="*/ 0 h 2"/>
                <a:gd name="T2" fmla="*/ 2147483646 w 12"/>
                <a:gd name="T3" fmla="*/ 2147483646 h 2"/>
                <a:gd name="T4" fmla="*/ 2147483646 w 12"/>
                <a:gd name="T5" fmla="*/ 2147483646 h 2"/>
                <a:gd name="T6" fmla="*/ 0 60000 65536"/>
                <a:gd name="T7" fmla="*/ 0 60000 65536"/>
                <a:gd name="T8" fmla="*/ 0 60000 65536"/>
                <a:gd name="T9" fmla="*/ 0 w 12"/>
                <a:gd name="T10" fmla="*/ 0 h 2"/>
                <a:gd name="T11" fmla="*/ 12 w 12"/>
                <a:gd name="T12" fmla="*/ 2 h 2"/>
              </a:gdLst>
              <a:ahLst/>
              <a:cxnLst>
                <a:cxn ang="T6">
                  <a:pos x="T0" y="T1"/>
                </a:cxn>
                <a:cxn ang="T7">
                  <a:pos x="T2" y="T3"/>
                </a:cxn>
                <a:cxn ang="T8">
                  <a:pos x="T4" y="T5"/>
                </a:cxn>
              </a:cxnLst>
              <a:rect l="T9" t="T10" r="T11" b="T12"/>
              <a:pathLst>
                <a:path w="12" h="2">
                  <a:moveTo>
                    <a:pt x="0" y="0"/>
                  </a:moveTo>
                  <a:cubicBezTo>
                    <a:pt x="3" y="1"/>
                    <a:pt x="6" y="2"/>
                    <a:pt x="10" y="2"/>
                  </a:cubicBezTo>
                  <a:cubicBezTo>
                    <a:pt x="11" y="2"/>
                    <a:pt x="11" y="2"/>
                    <a:pt x="12" y="2"/>
                  </a:cubicBezTo>
                </a:path>
              </a:pathLst>
            </a:custGeom>
            <a:solidFill>
              <a:srgbClr val="CCCCFF"/>
            </a:solidFill>
            <a:ln w="9525" cap="rnd">
              <a:solidFill>
                <a:srgbClr val="000000"/>
              </a:solidFill>
              <a:round/>
              <a:headEnd/>
              <a:tailEnd/>
            </a:ln>
          </p:spPr>
          <p:txBody>
            <a:bodyPr/>
            <a:lstStyle/>
            <a:p>
              <a:endParaRPr lang="de-DE"/>
            </a:p>
          </p:txBody>
        </p:sp>
        <p:sp>
          <p:nvSpPr>
            <p:cNvPr id="10318" name="Freeform 15"/>
            <p:cNvSpPr>
              <a:spLocks/>
            </p:cNvSpPr>
            <p:nvPr/>
          </p:nvSpPr>
          <p:spPr bwMode="auto">
            <a:xfrm>
              <a:off x="1932" y="2655"/>
              <a:ext cx="30" cy="6"/>
            </a:xfrm>
            <a:custGeom>
              <a:avLst/>
              <a:gdLst>
                <a:gd name="T0" fmla="*/ 0 w 5"/>
                <a:gd name="T1" fmla="*/ 2147483646 h 1"/>
                <a:gd name="T2" fmla="*/ 2147483646 w 5"/>
                <a:gd name="T3" fmla="*/ 0 h 1"/>
                <a:gd name="T4" fmla="*/ 0 60000 65536"/>
                <a:gd name="T5" fmla="*/ 0 60000 65536"/>
                <a:gd name="T6" fmla="*/ 0 w 5"/>
                <a:gd name="T7" fmla="*/ 0 h 1"/>
                <a:gd name="T8" fmla="*/ 5 w 5"/>
                <a:gd name="T9" fmla="*/ 1 h 1"/>
              </a:gdLst>
              <a:ahLst/>
              <a:cxnLst>
                <a:cxn ang="T4">
                  <a:pos x="T0" y="T1"/>
                </a:cxn>
                <a:cxn ang="T5">
                  <a:pos x="T2" y="T3"/>
                </a:cxn>
              </a:cxnLst>
              <a:rect l="T6" t="T7" r="T8" b="T9"/>
              <a:pathLst>
                <a:path w="5" h="1">
                  <a:moveTo>
                    <a:pt x="0" y="1"/>
                  </a:moveTo>
                  <a:cubicBezTo>
                    <a:pt x="2" y="0"/>
                    <a:pt x="3" y="0"/>
                    <a:pt x="5" y="0"/>
                  </a:cubicBezTo>
                </a:path>
              </a:pathLst>
            </a:custGeom>
            <a:solidFill>
              <a:srgbClr val="CCCCFF"/>
            </a:solidFill>
            <a:ln w="9525" cap="rnd">
              <a:solidFill>
                <a:srgbClr val="000000"/>
              </a:solidFill>
              <a:round/>
              <a:headEnd/>
              <a:tailEnd/>
            </a:ln>
          </p:spPr>
          <p:txBody>
            <a:bodyPr/>
            <a:lstStyle/>
            <a:p>
              <a:endParaRPr lang="de-DE"/>
            </a:p>
          </p:txBody>
        </p:sp>
        <p:sp>
          <p:nvSpPr>
            <p:cNvPr id="10319" name="Freeform 16"/>
            <p:cNvSpPr>
              <a:spLocks/>
            </p:cNvSpPr>
            <p:nvPr/>
          </p:nvSpPr>
          <p:spPr bwMode="auto">
            <a:xfrm>
              <a:off x="2208" y="2697"/>
              <a:ext cx="18" cy="30"/>
            </a:xfrm>
            <a:custGeom>
              <a:avLst/>
              <a:gdLst>
                <a:gd name="T0" fmla="*/ 0 w 3"/>
                <a:gd name="T1" fmla="*/ 0 h 5"/>
                <a:gd name="T2" fmla="*/ 2147483646 w 3"/>
                <a:gd name="T3" fmla="*/ 2147483646 h 5"/>
                <a:gd name="T4" fmla="*/ 0 60000 65536"/>
                <a:gd name="T5" fmla="*/ 0 60000 65536"/>
                <a:gd name="T6" fmla="*/ 0 w 3"/>
                <a:gd name="T7" fmla="*/ 0 h 5"/>
                <a:gd name="T8" fmla="*/ 3 w 3"/>
                <a:gd name="T9" fmla="*/ 5 h 5"/>
              </a:gdLst>
              <a:ahLst/>
              <a:cxnLst>
                <a:cxn ang="T4">
                  <a:pos x="T0" y="T1"/>
                </a:cxn>
                <a:cxn ang="T5">
                  <a:pos x="T2" y="T3"/>
                </a:cxn>
              </a:cxnLst>
              <a:rect l="T6" t="T7" r="T8" b="T9"/>
              <a:pathLst>
                <a:path w="3" h="5">
                  <a:moveTo>
                    <a:pt x="0" y="0"/>
                  </a:moveTo>
                  <a:cubicBezTo>
                    <a:pt x="1" y="1"/>
                    <a:pt x="2" y="3"/>
                    <a:pt x="3" y="5"/>
                  </a:cubicBezTo>
                </a:path>
              </a:pathLst>
            </a:custGeom>
            <a:solidFill>
              <a:srgbClr val="CCCCFF"/>
            </a:solidFill>
            <a:ln w="9525" cap="rnd">
              <a:solidFill>
                <a:srgbClr val="000000"/>
              </a:solidFill>
              <a:round/>
              <a:headEnd/>
              <a:tailEnd/>
            </a:ln>
          </p:spPr>
          <p:txBody>
            <a:bodyPr/>
            <a:lstStyle/>
            <a:p>
              <a:endParaRPr lang="de-DE"/>
            </a:p>
          </p:txBody>
        </p:sp>
        <p:sp>
          <p:nvSpPr>
            <p:cNvPr id="10320" name="Freeform 17"/>
            <p:cNvSpPr>
              <a:spLocks/>
            </p:cNvSpPr>
            <p:nvPr/>
          </p:nvSpPr>
          <p:spPr bwMode="auto">
            <a:xfrm>
              <a:off x="2562" y="2649"/>
              <a:ext cx="6" cy="36"/>
            </a:xfrm>
            <a:custGeom>
              <a:avLst/>
              <a:gdLst>
                <a:gd name="T0" fmla="*/ 0 w 1"/>
                <a:gd name="T1" fmla="*/ 2147483646 h 6"/>
                <a:gd name="T2" fmla="*/ 2147483646 w 1"/>
                <a:gd name="T3" fmla="*/ 0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6"/>
                  </a:moveTo>
                  <a:cubicBezTo>
                    <a:pt x="0" y="4"/>
                    <a:pt x="1" y="2"/>
                    <a:pt x="1" y="0"/>
                  </a:cubicBezTo>
                </a:path>
              </a:pathLst>
            </a:custGeom>
            <a:solidFill>
              <a:srgbClr val="CCCCFF"/>
            </a:solidFill>
            <a:ln w="9525" cap="rnd">
              <a:solidFill>
                <a:srgbClr val="000000"/>
              </a:solidFill>
              <a:round/>
              <a:headEnd/>
              <a:tailEnd/>
            </a:ln>
          </p:spPr>
          <p:txBody>
            <a:bodyPr/>
            <a:lstStyle/>
            <a:p>
              <a:endParaRPr lang="de-DE"/>
            </a:p>
          </p:txBody>
        </p:sp>
        <p:sp>
          <p:nvSpPr>
            <p:cNvPr id="10321" name="Freeform 18"/>
            <p:cNvSpPr>
              <a:spLocks/>
            </p:cNvSpPr>
            <p:nvPr/>
          </p:nvSpPr>
          <p:spPr bwMode="auto">
            <a:xfrm>
              <a:off x="2718" y="2451"/>
              <a:ext cx="90" cy="120"/>
            </a:xfrm>
            <a:custGeom>
              <a:avLst/>
              <a:gdLst>
                <a:gd name="T0" fmla="*/ 2147483646 w 15"/>
                <a:gd name="T1" fmla="*/ 2147483646 h 20"/>
                <a:gd name="T2" fmla="*/ 2147483646 w 15"/>
                <a:gd name="T3" fmla="*/ 2147483646 h 20"/>
                <a:gd name="T4" fmla="*/ 0 w 15"/>
                <a:gd name="T5" fmla="*/ 0 h 20"/>
                <a:gd name="T6" fmla="*/ 0 60000 65536"/>
                <a:gd name="T7" fmla="*/ 0 60000 65536"/>
                <a:gd name="T8" fmla="*/ 0 60000 65536"/>
                <a:gd name="T9" fmla="*/ 0 w 15"/>
                <a:gd name="T10" fmla="*/ 0 h 20"/>
                <a:gd name="T11" fmla="*/ 15 w 15"/>
                <a:gd name="T12" fmla="*/ 20 h 20"/>
              </a:gdLst>
              <a:ahLst/>
              <a:cxnLst>
                <a:cxn ang="T6">
                  <a:pos x="T0" y="T1"/>
                </a:cxn>
                <a:cxn ang="T7">
                  <a:pos x="T2" y="T3"/>
                </a:cxn>
                <a:cxn ang="T8">
                  <a:pos x="T4" y="T5"/>
                </a:cxn>
              </a:cxnLst>
              <a:rect l="T9" t="T10" r="T11" b="T12"/>
              <a:pathLst>
                <a:path w="15" h="20">
                  <a:moveTo>
                    <a:pt x="15" y="20"/>
                  </a:moveTo>
                  <a:cubicBezTo>
                    <a:pt x="15" y="20"/>
                    <a:pt x="15" y="20"/>
                    <a:pt x="15" y="20"/>
                  </a:cubicBezTo>
                  <a:cubicBezTo>
                    <a:pt x="15" y="11"/>
                    <a:pt x="9" y="3"/>
                    <a:pt x="0" y="0"/>
                  </a:cubicBezTo>
                </a:path>
              </a:pathLst>
            </a:custGeom>
            <a:solidFill>
              <a:srgbClr val="CCCCFF"/>
            </a:solidFill>
            <a:ln w="9525" cap="rnd">
              <a:solidFill>
                <a:srgbClr val="000000"/>
              </a:solidFill>
              <a:round/>
              <a:headEnd/>
              <a:tailEnd/>
            </a:ln>
          </p:spPr>
          <p:txBody>
            <a:bodyPr/>
            <a:lstStyle/>
            <a:p>
              <a:endParaRPr lang="de-DE"/>
            </a:p>
          </p:txBody>
        </p:sp>
        <p:sp>
          <p:nvSpPr>
            <p:cNvPr id="10322" name="Freeform 19"/>
            <p:cNvSpPr>
              <a:spLocks/>
            </p:cNvSpPr>
            <p:nvPr/>
          </p:nvSpPr>
          <p:spPr bwMode="auto">
            <a:xfrm>
              <a:off x="2886" y="2319"/>
              <a:ext cx="42" cy="42"/>
            </a:xfrm>
            <a:custGeom>
              <a:avLst/>
              <a:gdLst>
                <a:gd name="T0" fmla="*/ 0 w 7"/>
                <a:gd name="T1" fmla="*/ 2147483646 h 7"/>
                <a:gd name="T2" fmla="*/ 2147483646 w 7"/>
                <a:gd name="T3" fmla="*/ 0 h 7"/>
                <a:gd name="T4" fmla="*/ 0 60000 65536"/>
                <a:gd name="T5" fmla="*/ 0 60000 65536"/>
                <a:gd name="T6" fmla="*/ 0 w 7"/>
                <a:gd name="T7" fmla="*/ 0 h 7"/>
                <a:gd name="T8" fmla="*/ 7 w 7"/>
                <a:gd name="T9" fmla="*/ 7 h 7"/>
              </a:gdLst>
              <a:ahLst/>
              <a:cxnLst>
                <a:cxn ang="T4">
                  <a:pos x="T0" y="T1"/>
                </a:cxn>
                <a:cxn ang="T5">
                  <a:pos x="T2" y="T3"/>
                </a:cxn>
              </a:cxnLst>
              <a:rect l="T6" t="T7" r="T8" b="T9"/>
              <a:pathLst>
                <a:path w="7" h="7">
                  <a:moveTo>
                    <a:pt x="0" y="7"/>
                  </a:moveTo>
                  <a:cubicBezTo>
                    <a:pt x="3" y="5"/>
                    <a:pt x="5" y="3"/>
                    <a:pt x="7" y="0"/>
                  </a:cubicBezTo>
                </a:path>
              </a:pathLst>
            </a:custGeom>
            <a:solidFill>
              <a:srgbClr val="CCCCFF"/>
            </a:solidFill>
            <a:ln w="9525" cap="rnd">
              <a:solidFill>
                <a:srgbClr val="000000"/>
              </a:solidFill>
              <a:round/>
              <a:headEnd/>
              <a:tailEnd/>
            </a:ln>
          </p:spPr>
          <p:txBody>
            <a:bodyPr/>
            <a:lstStyle/>
            <a:p>
              <a:endParaRPr lang="de-DE"/>
            </a:p>
          </p:txBody>
        </p:sp>
        <p:sp>
          <p:nvSpPr>
            <p:cNvPr id="10323" name="Freeform 20"/>
            <p:cNvSpPr>
              <a:spLocks/>
            </p:cNvSpPr>
            <p:nvPr/>
          </p:nvSpPr>
          <p:spPr bwMode="auto">
            <a:xfrm>
              <a:off x="2832" y="2145"/>
              <a:ext cx="1" cy="24"/>
            </a:xfrm>
            <a:custGeom>
              <a:avLst/>
              <a:gdLst>
                <a:gd name="T0" fmla="*/ 0 w 1"/>
                <a:gd name="T1" fmla="*/ 2147483646 h 4"/>
                <a:gd name="T2" fmla="*/ 0 w 1"/>
                <a:gd name="T3" fmla="*/ 2147483646 h 4"/>
                <a:gd name="T4" fmla="*/ 0 w 1"/>
                <a:gd name="T5" fmla="*/ 0 h 4"/>
                <a:gd name="T6" fmla="*/ 0 60000 65536"/>
                <a:gd name="T7" fmla="*/ 0 60000 65536"/>
                <a:gd name="T8" fmla="*/ 0 60000 65536"/>
                <a:gd name="T9" fmla="*/ 0 w 1"/>
                <a:gd name="T10" fmla="*/ 0 h 4"/>
                <a:gd name="T11" fmla="*/ 1 w 1"/>
                <a:gd name="T12" fmla="*/ 4 h 4"/>
              </a:gdLst>
              <a:ahLst/>
              <a:cxnLst>
                <a:cxn ang="T6">
                  <a:pos x="T0" y="T1"/>
                </a:cxn>
                <a:cxn ang="T7">
                  <a:pos x="T2" y="T3"/>
                </a:cxn>
                <a:cxn ang="T8">
                  <a:pos x="T4" y="T5"/>
                </a:cxn>
              </a:cxnLst>
              <a:rect l="T9" t="T10" r="T11" b="T12"/>
              <a:pathLst>
                <a:path w="1" h="4">
                  <a:moveTo>
                    <a:pt x="0" y="4"/>
                  </a:moveTo>
                  <a:cubicBezTo>
                    <a:pt x="0" y="4"/>
                    <a:pt x="0" y="4"/>
                    <a:pt x="0" y="4"/>
                  </a:cubicBezTo>
                  <a:cubicBezTo>
                    <a:pt x="0" y="3"/>
                    <a:pt x="0" y="2"/>
                    <a:pt x="0" y="0"/>
                  </a:cubicBezTo>
                </a:path>
              </a:pathLst>
            </a:custGeom>
            <a:solidFill>
              <a:srgbClr val="CCCCFF"/>
            </a:solidFill>
            <a:ln w="9525" cap="rnd">
              <a:solidFill>
                <a:srgbClr val="000000"/>
              </a:solidFill>
              <a:round/>
              <a:headEnd/>
              <a:tailEnd/>
            </a:ln>
          </p:spPr>
          <p:txBody>
            <a:bodyPr/>
            <a:lstStyle/>
            <a:p>
              <a:endParaRPr lang="de-DE"/>
            </a:p>
          </p:txBody>
        </p:sp>
        <p:sp>
          <p:nvSpPr>
            <p:cNvPr id="10324" name="Freeform 21"/>
            <p:cNvSpPr>
              <a:spLocks/>
            </p:cNvSpPr>
            <p:nvPr/>
          </p:nvSpPr>
          <p:spPr bwMode="auto">
            <a:xfrm>
              <a:off x="2574" y="2097"/>
              <a:ext cx="24" cy="24"/>
            </a:xfrm>
            <a:custGeom>
              <a:avLst/>
              <a:gdLst>
                <a:gd name="T0" fmla="*/ 2147483646 w 4"/>
                <a:gd name="T1" fmla="*/ 0 h 4"/>
                <a:gd name="T2" fmla="*/ 0 w 4"/>
                <a:gd name="T3" fmla="*/ 2147483646 h 4"/>
                <a:gd name="T4" fmla="*/ 0 60000 65536"/>
                <a:gd name="T5" fmla="*/ 0 60000 65536"/>
                <a:gd name="T6" fmla="*/ 0 w 4"/>
                <a:gd name="T7" fmla="*/ 0 h 4"/>
                <a:gd name="T8" fmla="*/ 4 w 4"/>
                <a:gd name="T9" fmla="*/ 4 h 4"/>
              </a:gdLst>
              <a:ahLst/>
              <a:cxnLst>
                <a:cxn ang="T4">
                  <a:pos x="T0" y="T1"/>
                </a:cxn>
                <a:cxn ang="T5">
                  <a:pos x="T2" y="T3"/>
                </a:cxn>
              </a:cxnLst>
              <a:rect l="T6" t="T7" r="T8" b="T9"/>
              <a:pathLst>
                <a:path w="4" h="4">
                  <a:moveTo>
                    <a:pt x="4" y="0"/>
                  </a:moveTo>
                  <a:cubicBezTo>
                    <a:pt x="2" y="1"/>
                    <a:pt x="1" y="3"/>
                    <a:pt x="0" y="4"/>
                  </a:cubicBezTo>
                </a:path>
              </a:pathLst>
            </a:custGeom>
            <a:solidFill>
              <a:srgbClr val="CCCCFF"/>
            </a:solidFill>
            <a:ln w="9525" cap="rnd">
              <a:solidFill>
                <a:srgbClr val="000000"/>
              </a:solidFill>
              <a:round/>
              <a:headEnd/>
              <a:tailEnd/>
            </a:ln>
          </p:spPr>
          <p:txBody>
            <a:bodyPr/>
            <a:lstStyle/>
            <a:p>
              <a:endParaRPr lang="de-DE"/>
            </a:p>
          </p:txBody>
        </p:sp>
        <p:sp>
          <p:nvSpPr>
            <p:cNvPr id="10325" name="Freeform 22"/>
            <p:cNvSpPr>
              <a:spLocks/>
            </p:cNvSpPr>
            <p:nvPr/>
          </p:nvSpPr>
          <p:spPr bwMode="auto">
            <a:xfrm>
              <a:off x="2382" y="2109"/>
              <a:ext cx="12" cy="24"/>
            </a:xfrm>
            <a:custGeom>
              <a:avLst/>
              <a:gdLst>
                <a:gd name="T0" fmla="*/ 2147483646 w 2"/>
                <a:gd name="T1" fmla="*/ 0 h 4"/>
                <a:gd name="T2" fmla="*/ 0 w 2"/>
                <a:gd name="T3" fmla="*/ 2147483646 h 4"/>
                <a:gd name="T4" fmla="*/ 0 60000 65536"/>
                <a:gd name="T5" fmla="*/ 0 60000 65536"/>
                <a:gd name="T6" fmla="*/ 0 w 2"/>
                <a:gd name="T7" fmla="*/ 0 h 4"/>
                <a:gd name="T8" fmla="*/ 2 w 2"/>
                <a:gd name="T9" fmla="*/ 4 h 4"/>
              </a:gdLst>
              <a:ahLst/>
              <a:cxnLst>
                <a:cxn ang="T4">
                  <a:pos x="T0" y="T1"/>
                </a:cxn>
                <a:cxn ang="T5">
                  <a:pos x="T2" y="T3"/>
                </a:cxn>
              </a:cxnLst>
              <a:rect l="T6" t="T7" r="T8" b="T9"/>
              <a:pathLst>
                <a:path w="2" h="4">
                  <a:moveTo>
                    <a:pt x="2" y="0"/>
                  </a:moveTo>
                  <a:cubicBezTo>
                    <a:pt x="1" y="2"/>
                    <a:pt x="0" y="3"/>
                    <a:pt x="0" y="4"/>
                  </a:cubicBezTo>
                </a:path>
              </a:pathLst>
            </a:custGeom>
            <a:solidFill>
              <a:srgbClr val="CCCCFF"/>
            </a:solidFill>
            <a:ln w="9525" cap="rnd">
              <a:solidFill>
                <a:srgbClr val="000000"/>
              </a:solidFill>
              <a:round/>
              <a:headEnd/>
              <a:tailEnd/>
            </a:ln>
          </p:spPr>
          <p:txBody>
            <a:bodyPr/>
            <a:lstStyle/>
            <a:p>
              <a:endParaRPr lang="de-DE"/>
            </a:p>
          </p:txBody>
        </p:sp>
        <p:sp>
          <p:nvSpPr>
            <p:cNvPr id="10326" name="Freeform 23"/>
            <p:cNvSpPr>
              <a:spLocks/>
            </p:cNvSpPr>
            <p:nvPr/>
          </p:nvSpPr>
          <p:spPr bwMode="auto">
            <a:xfrm>
              <a:off x="2160" y="2145"/>
              <a:ext cx="36" cy="24"/>
            </a:xfrm>
            <a:custGeom>
              <a:avLst/>
              <a:gdLst>
                <a:gd name="T0" fmla="*/ 2147483646 w 6"/>
                <a:gd name="T1" fmla="*/ 2147483646 h 4"/>
                <a:gd name="T2" fmla="*/ 0 w 6"/>
                <a:gd name="T3" fmla="*/ 0 h 4"/>
                <a:gd name="T4" fmla="*/ 0 60000 65536"/>
                <a:gd name="T5" fmla="*/ 0 60000 65536"/>
                <a:gd name="T6" fmla="*/ 0 w 6"/>
                <a:gd name="T7" fmla="*/ 0 h 4"/>
                <a:gd name="T8" fmla="*/ 6 w 6"/>
                <a:gd name="T9" fmla="*/ 4 h 4"/>
              </a:gdLst>
              <a:ahLst/>
              <a:cxnLst>
                <a:cxn ang="T4">
                  <a:pos x="T0" y="T1"/>
                </a:cxn>
                <a:cxn ang="T5">
                  <a:pos x="T2" y="T3"/>
                </a:cxn>
              </a:cxnLst>
              <a:rect l="T6" t="T7" r="T8" b="T9"/>
              <a:pathLst>
                <a:path w="6" h="4">
                  <a:moveTo>
                    <a:pt x="6" y="4"/>
                  </a:moveTo>
                  <a:cubicBezTo>
                    <a:pt x="4" y="2"/>
                    <a:pt x="2" y="1"/>
                    <a:pt x="0" y="0"/>
                  </a:cubicBezTo>
                </a:path>
              </a:pathLst>
            </a:custGeom>
            <a:solidFill>
              <a:srgbClr val="CCCCFF"/>
            </a:solidFill>
            <a:ln w="9525" cap="rnd">
              <a:solidFill>
                <a:srgbClr val="000000"/>
              </a:solidFill>
              <a:round/>
              <a:headEnd/>
              <a:tailEnd/>
            </a:ln>
          </p:spPr>
          <p:txBody>
            <a:bodyPr/>
            <a:lstStyle/>
            <a:p>
              <a:endParaRPr lang="de-DE"/>
            </a:p>
          </p:txBody>
        </p:sp>
        <p:sp>
          <p:nvSpPr>
            <p:cNvPr id="10327" name="Freeform 24"/>
            <p:cNvSpPr>
              <a:spLocks/>
            </p:cNvSpPr>
            <p:nvPr/>
          </p:nvSpPr>
          <p:spPr bwMode="auto">
            <a:xfrm>
              <a:off x="1878" y="2301"/>
              <a:ext cx="6" cy="24"/>
            </a:xfrm>
            <a:custGeom>
              <a:avLst/>
              <a:gdLst>
                <a:gd name="T0" fmla="*/ 0 w 1"/>
                <a:gd name="T1" fmla="*/ 0 h 4"/>
                <a:gd name="T2" fmla="*/ 2147483646 w 1"/>
                <a:gd name="T3" fmla="*/ 2147483646 h 4"/>
                <a:gd name="T4" fmla="*/ 0 60000 65536"/>
                <a:gd name="T5" fmla="*/ 0 60000 65536"/>
                <a:gd name="T6" fmla="*/ 0 w 1"/>
                <a:gd name="T7" fmla="*/ 0 h 4"/>
                <a:gd name="T8" fmla="*/ 1 w 1"/>
                <a:gd name="T9" fmla="*/ 4 h 4"/>
              </a:gdLst>
              <a:ahLst/>
              <a:cxnLst>
                <a:cxn ang="T4">
                  <a:pos x="T0" y="T1"/>
                </a:cxn>
                <a:cxn ang="T5">
                  <a:pos x="T2" y="T3"/>
                </a:cxn>
              </a:cxnLst>
              <a:rect l="T6" t="T7" r="T8" b="T9"/>
              <a:pathLst>
                <a:path w="1" h="4">
                  <a:moveTo>
                    <a:pt x="0" y="0"/>
                  </a:moveTo>
                  <a:cubicBezTo>
                    <a:pt x="0" y="1"/>
                    <a:pt x="0" y="3"/>
                    <a:pt x="1" y="4"/>
                  </a:cubicBezTo>
                </a:path>
              </a:pathLst>
            </a:custGeom>
            <a:solidFill>
              <a:srgbClr val="CCCCFF"/>
            </a:solidFill>
            <a:ln w="9525" cap="rnd">
              <a:solidFill>
                <a:srgbClr val="000000"/>
              </a:solidFill>
              <a:round/>
              <a:headEnd/>
              <a:tailEnd/>
            </a:ln>
          </p:spPr>
          <p:txBody>
            <a:bodyPr/>
            <a:lstStyle/>
            <a:p>
              <a:endParaRPr lang="de-DE"/>
            </a:p>
          </p:txBody>
        </p:sp>
      </p:grpSp>
      <p:sp>
        <p:nvSpPr>
          <p:cNvPr id="10247" name="Rectangle 25"/>
          <p:cNvSpPr>
            <a:spLocks noChangeArrowheads="1"/>
          </p:cNvSpPr>
          <p:nvPr/>
        </p:nvSpPr>
        <p:spPr bwMode="auto">
          <a:xfrm>
            <a:off x="3054350" y="3700463"/>
            <a:ext cx="10001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248" name="Rectangle 26"/>
          <p:cNvSpPr>
            <a:spLocks noChangeArrowheads="1"/>
          </p:cNvSpPr>
          <p:nvPr/>
        </p:nvSpPr>
        <p:spPr bwMode="auto">
          <a:xfrm>
            <a:off x="2898775" y="3795713"/>
            <a:ext cx="655638" cy="17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b="1">
                <a:solidFill>
                  <a:srgbClr val="000000"/>
                </a:solidFill>
                <a:latin typeface="Arial" pitchFamily="34" charset="0"/>
              </a:rPr>
              <a:t>Internet</a:t>
            </a:r>
            <a:endParaRPr lang="en-US" altLang="de-DE" b="1">
              <a:latin typeface="Arial" pitchFamily="34" charset="0"/>
            </a:endParaRPr>
          </a:p>
        </p:txBody>
      </p:sp>
      <p:grpSp>
        <p:nvGrpSpPr>
          <p:cNvPr id="10249" name="Group 27"/>
          <p:cNvGrpSpPr>
            <a:grpSpLocks/>
          </p:cNvGrpSpPr>
          <p:nvPr/>
        </p:nvGrpSpPr>
        <p:grpSpPr bwMode="auto">
          <a:xfrm>
            <a:off x="-973138" y="3295650"/>
            <a:ext cx="638175" cy="514350"/>
            <a:chOff x="840" y="2223"/>
            <a:chExt cx="402" cy="324"/>
          </a:xfrm>
        </p:grpSpPr>
        <p:sp>
          <p:nvSpPr>
            <p:cNvPr id="10308" name="Freeform 28"/>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9" name="Rectangle 29"/>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10" name="Freeform 30"/>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11" name="Freeform 31"/>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10312" name="Rectangle 32"/>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13" name="Freeform 33"/>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10250" name="Rectangle 34"/>
          <p:cNvSpPr>
            <a:spLocks noChangeArrowheads="1"/>
          </p:cNvSpPr>
          <p:nvPr/>
        </p:nvSpPr>
        <p:spPr bwMode="auto">
          <a:xfrm>
            <a:off x="1704975" y="3557588"/>
            <a:ext cx="46355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10251" name="server" descr="Horizontale Steine"/>
          <p:cNvSpPr>
            <a:spLocks noEditPoints="1" noChangeArrowheads="1"/>
          </p:cNvSpPr>
          <p:nvPr/>
        </p:nvSpPr>
        <p:spPr bwMode="auto">
          <a:xfrm>
            <a:off x="-936625" y="4373563"/>
            <a:ext cx="474662" cy="590550"/>
          </a:xfrm>
          <a:custGeom>
            <a:avLst/>
            <a:gdLst>
              <a:gd name="T0" fmla="*/ 0 w 21600"/>
              <a:gd name="T1" fmla="*/ 0 h 21600"/>
              <a:gd name="T2" fmla="*/ 2147483646 w 21600"/>
              <a:gd name="T3" fmla="*/ 0 h 21600"/>
              <a:gd name="T4" fmla="*/ 2147483646 w 21600"/>
              <a:gd name="T5" fmla="*/ 0 h 21600"/>
              <a:gd name="T6" fmla="*/ 2147483646 w 21600"/>
              <a:gd name="T7" fmla="*/ 2147483646 h 21600"/>
              <a:gd name="T8" fmla="*/ 2147483646 w 21600"/>
              <a:gd name="T9" fmla="*/ 2147483646 h 21600"/>
              <a:gd name="T10" fmla="*/ 2147483646 w 21600"/>
              <a:gd name="T11" fmla="*/ 2147483646 h 21600"/>
              <a:gd name="T12" fmla="*/ 0 w 21600"/>
              <a:gd name="T13" fmla="*/ 2147483646 h 21600"/>
              <a:gd name="T14" fmla="*/ 0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761 w 21600"/>
              <a:gd name="T25" fmla="*/ 22454 h 21600"/>
              <a:gd name="T26" fmla="*/ 21069 w 21600"/>
              <a:gd name="T27" fmla="*/ 2828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pattFill prst="horzBrick">
            <a:fgClr>
              <a:srgbClr val="FFFF00"/>
            </a:fgClr>
            <a:bgClr>
              <a:srgbClr val="FFFFFF"/>
            </a:bgClr>
          </a:pattFill>
          <a:ln w="9525">
            <a:solidFill>
              <a:srgbClr val="000000"/>
            </a:solidFill>
            <a:miter lim="800000"/>
            <a:headEnd/>
            <a:tailEnd/>
          </a:ln>
        </p:spPr>
        <p:txBody>
          <a:bodyPr/>
          <a:lstStyle/>
          <a:p>
            <a:endParaRPr lang="de-DE"/>
          </a:p>
        </p:txBody>
      </p:sp>
      <p:sp>
        <p:nvSpPr>
          <p:cNvPr id="10252" name="Text Box 37"/>
          <p:cNvSpPr txBox="1">
            <a:spLocks noChangeArrowheads="1"/>
          </p:cNvSpPr>
          <p:nvPr/>
        </p:nvSpPr>
        <p:spPr bwMode="auto">
          <a:xfrm>
            <a:off x="4845333" y="3000375"/>
            <a:ext cx="110363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200" b="1" dirty="0" smtClean="0">
                <a:latin typeface="Arial" pitchFamily="34" charset="0"/>
              </a:rPr>
              <a:t>HTTP Server</a:t>
            </a:r>
            <a:endParaRPr lang="de-DE" altLang="de-DE" sz="1200" b="1" dirty="0">
              <a:latin typeface="Arial" pitchFamily="34" charset="0"/>
            </a:endParaRPr>
          </a:p>
        </p:txBody>
      </p:sp>
      <p:sp>
        <p:nvSpPr>
          <p:cNvPr id="10253" name="Line 38"/>
          <p:cNvSpPr>
            <a:spLocks noChangeShapeType="1"/>
          </p:cNvSpPr>
          <p:nvPr/>
        </p:nvSpPr>
        <p:spPr bwMode="auto">
          <a:xfrm rot="10800000">
            <a:off x="4214813" y="3883025"/>
            <a:ext cx="14366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54" name="Rectangle 39"/>
          <p:cNvSpPr>
            <a:spLocks noChangeArrowheads="1"/>
          </p:cNvSpPr>
          <p:nvPr/>
        </p:nvSpPr>
        <p:spPr bwMode="auto">
          <a:xfrm>
            <a:off x="4356100" y="3500438"/>
            <a:ext cx="463550" cy="169862"/>
          </a:xfrm>
          <a:prstGeom prst="rect">
            <a:avLst/>
          </a:prstGeom>
          <a:solidFill>
            <a:schemeClr val="bg1">
              <a:alpha val="79999"/>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en-US" altLang="de-DE" sz="1400">
                <a:solidFill>
                  <a:srgbClr val="65653C"/>
                </a:solidFill>
                <a:latin typeface="Arial" pitchFamily="34" charset="0"/>
              </a:rPr>
              <a:t>HTTP</a:t>
            </a:r>
            <a:endParaRPr lang="en-US" altLang="de-DE" sz="2000" b="1">
              <a:solidFill>
                <a:srgbClr val="65653C"/>
              </a:solidFill>
              <a:latin typeface="Arial" pitchFamily="34" charset="0"/>
            </a:endParaRPr>
          </a:p>
        </p:txBody>
      </p:sp>
      <p:sp>
        <p:nvSpPr>
          <p:cNvPr id="4119" name="Rectangle 42"/>
          <p:cNvSpPr>
            <a:spLocks noChangeArrowheads="1"/>
          </p:cNvSpPr>
          <p:nvPr/>
        </p:nvSpPr>
        <p:spPr bwMode="auto">
          <a:xfrm>
            <a:off x="6084888" y="4300538"/>
            <a:ext cx="862012"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en-GB" sz="1200" dirty="0">
                <a:solidFill>
                  <a:schemeClr val="accent6">
                    <a:lumMod val="50000"/>
                  </a:schemeClr>
                </a:solidFill>
              </a:rPr>
              <a:t>CGI protocol</a:t>
            </a:r>
            <a:endParaRPr lang="en-GB" b="1" dirty="0">
              <a:solidFill>
                <a:schemeClr val="accent6">
                  <a:lumMod val="50000"/>
                </a:schemeClr>
              </a:solidFill>
            </a:endParaRPr>
          </a:p>
        </p:txBody>
      </p:sp>
      <p:sp>
        <p:nvSpPr>
          <p:cNvPr id="10256" name="AutoShape 43"/>
          <p:cNvSpPr>
            <a:spLocks noChangeArrowheads="1"/>
          </p:cNvSpPr>
          <p:nvPr/>
        </p:nvSpPr>
        <p:spPr bwMode="auto">
          <a:xfrm>
            <a:off x="6761163" y="3495675"/>
            <a:ext cx="196850" cy="442913"/>
          </a:xfrm>
          <a:prstGeom prst="can">
            <a:avLst>
              <a:gd name="adj" fmla="val 28042"/>
            </a:avLst>
          </a:prstGeom>
          <a:solidFill>
            <a:schemeClr val="accent1"/>
          </a:solidFill>
          <a:ln w="12700">
            <a:solidFill>
              <a:schemeClr val="accent2"/>
            </a:solidFill>
            <a:round/>
            <a:headEnd type="none" w="sm" len="sm"/>
            <a:tailEnd type="none" w="sm" len="sm"/>
          </a:ln>
        </p:spPr>
        <p:txBody>
          <a:bodyPr wrap="none" tIns="82800" anchor="ct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257" name="Line 44"/>
          <p:cNvSpPr>
            <a:spLocks noChangeShapeType="1"/>
          </p:cNvSpPr>
          <p:nvPr/>
        </p:nvSpPr>
        <p:spPr bwMode="auto">
          <a:xfrm flipV="1">
            <a:off x="6156325" y="3810000"/>
            <a:ext cx="611188" cy="4763"/>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sp>
        <p:nvSpPr>
          <p:cNvPr id="9238" name="Text Box 45"/>
          <p:cNvSpPr txBox="1">
            <a:spLocks noChangeArrowheads="1"/>
          </p:cNvSpPr>
          <p:nvPr/>
        </p:nvSpPr>
        <p:spPr bwMode="auto">
          <a:xfrm>
            <a:off x="7019925" y="3146425"/>
            <a:ext cx="1592263" cy="615950"/>
          </a:xfrm>
          <a:prstGeom prst="rect">
            <a:avLst/>
          </a:prstGeom>
          <a:noFill/>
          <a:ln>
            <a:noFill/>
          </a:ln>
          <a:extLst/>
        </p:spPr>
        <p:txBody>
          <a:bodyPr>
            <a:spAutoFit/>
          </a:bodyPr>
          <a:lstStyle>
            <a:lvl1pPr defTabSz="762000" eaLnBrk="0" hangingPunct="0">
              <a:defRPr>
                <a:solidFill>
                  <a:schemeClr val="tx1"/>
                </a:solidFill>
                <a:latin typeface="Arial" charset="0"/>
              </a:defRPr>
            </a:lvl1pPr>
            <a:lvl2pPr marL="742950" indent="-285750" defTabSz="762000" eaLnBrk="0" hangingPunct="0">
              <a:defRPr>
                <a:solidFill>
                  <a:schemeClr val="tx1"/>
                </a:solidFill>
                <a:latin typeface="Arial" charset="0"/>
              </a:defRPr>
            </a:lvl2pPr>
            <a:lvl3pPr marL="1143000" indent="-228600" defTabSz="762000" eaLnBrk="0" hangingPunct="0">
              <a:defRPr>
                <a:solidFill>
                  <a:schemeClr val="tx1"/>
                </a:solidFill>
                <a:latin typeface="Arial" charset="0"/>
              </a:defRPr>
            </a:lvl3pPr>
            <a:lvl4pPr marL="1600200" indent="-228600" defTabSz="762000" eaLnBrk="0" hangingPunct="0">
              <a:defRPr>
                <a:solidFill>
                  <a:schemeClr val="tx1"/>
                </a:solidFill>
                <a:latin typeface="Arial" charset="0"/>
              </a:defRPr>
            </a:lvl4pPr>
            <a:lvl5pPr marL="2057400" indent="-228600" defTabSz="762000" eaLnBrk="0" hangingPunct="0">
              <a:defRPr>
                <a:solidFill>
                  <a:schemeClr val="tx1"/>
                </a:solidFill>
                <a:latin typeface="Arial" charset="0"/>
              </a:defRPr>
            </a:lvl5pPr>
            <a:lvl6pPr marL="2514600" indent="-228600" defTabSz="762000" eaLnBrk="0" fontAlgn="base" hangingPunct="0">
              <a:spcBef>
                <a:spcPct val="0"/>
              </a:spcBef>
              <a:spcAft>
                <a:spcPct val="0"/>
              </a:spcAft>
              <a:defRPr>
                <a:solidFill>
                  <a:schemeClr val="tx1"/>
                </a:solidFill>
                <a:latin typeface="Arial" charset="0"/>
              </a:defRPr>
            </a:lvl6pPr>
            <a:lvl7pPr marL="2971800" indent="-228600" defTabSz="762000" eaLnBrk="0" fontAlgn="base" hangingPunct="0">
              <a:spcBef>
                <a:spcPct val="0"/>
              </a:spcBef>
              <a:spcAft>
                <a:spcPct val="0"/>
              </a:spcAft>
              <a:defRPr>
                <a:solidFill>
                  <a:schemeClr val="tx1"/>
                </a:solidFill>
                <a:latin typeface="Arial" charset="0"/>
              </a:defRPr>
            </a:lvl7pPr>
            <a:lvl8pPr marL="3429000" indent="-228600" defTabSz="762000" eaLnBrk="0" fontAlgn="base" hangingPunct="0">
              <a:spcBef>
                <a:spcPct val="0"/>
              </a:spcBef>
              <a:spcAft>
                <a:spcPct val="0"/>
              </a:spcAft>
              <a:defRPr>
                <a:solidFill>
                  <a:schemeClr val="tx1"/>
                </a:solidFill>
                <a:latin typeface="Arial" charset="0"/>
              </a:defRPr>
            </a:lvl8pPr>
            <a:lvl9pPr marL="3886200" indent="-228600" defTabSz="762000" eaLnBrk="0" fontAlgn="base" hangingPunct="0">
              <a:spcBef>
                <a:spcPct val="0"/>
              </a:spcBef>
              <a:spcAft>
                <a:spcPct val="0"/>
              </a:spcAft>
              <a:defRPr>
                <a:solidFill>
                  <a:schemeClr val="tx1"/>
                </a:solidFill>
                <a:latin typeface="Arial" charset="0"/>
              </a:defRPr>
            </a:lvl9pPr>
          </a:lstStyle>
          <a:p>
            <a:pPr>
              <a:defRPr/>
            </a:pPr>
            <a:r>
              <a:rPr lang="de-DE" sz="1200" dirty="0" err="1" smtClean="0">
                <a:solidFill>
                  <a:schemeClr val="accent1">
                    <a:lumMod val="75000"/>
                  </a:schemeClr>
                </a:solidFill>
              </a:rPr>
              <a:t>Document</a:t>
            </a:r>
            <a:r>
              <a:rPr lang="de-DE" sz="1200" dirty="0" smtClean="0">
                <a:solidFill>
                  <a:schemeClr val="accent1">
                    <a:lumMod val="75000"/>
                  </a:schemeClr>
                </a:solidFill>
              </a:rPr>
              <a:t> </a:t>
            </a:r>
            <a:r>
              <a:rPr lang="de-DE" sz="1200" dirty="0" err="1" smtClean="0">
                <a:solidFill>
                  <a:schemeClr val="accent1">
                    <a:lumMod val="75000"/>
                  </a:schemeClr>
                </a:solidFill>
              </a:rPr>
              <a:t>root</a:t>
            </a:r>
            <a:r>
              <a:rPr lang="de-DE" sz="1200" dirty="0" smtClean="0">
                <a:solidFill>
                  <a:schemeClr val="accent1">
                    <a:lumMod val="75000"/>
                  </a:schemeClr>
                </a:solidFill>
              </a:rPr>
              <a:t/>
            </a:r>
            <a:br>
              <a:rPr lang="de-DE" sz="1200" dirty="0" smtClean="0">
                <a:solidFill>
                  <a:schemeClr val="accent1">
                    <a:lumMod val="75000"/>
                  </a:schemeClr>
                </a:solidFill>
              </a:rPr>
            </a:br>
            <a:r>
              <a:rPr lang="de-DE" sz="1100" dirty="0" err="1" smtClean="0">
                <a:solidFill>
                  <a:schemeClr val="accent1">
                    <a:lumMod val="75000"/>
                  </a:schemeClr>
                </a:solidFill>
              </a:rPr>
              <a:t>Static</a:t>
            </a:r>
            <a:r>
              <a:rPr lang="de-DE" sz="1100" dirty="0" smtClean="0">
                <a:solidFill>
                  <a:schemeClr val="accent1">
                    <a:lumMod val="75000"/>
                  </a:schemeClr>
                </a:solidFill>
              </a:rPr>
              <a:t> </a:t>
            </a:r>
            <a:br>
              <a:rPr lang="de-DE" sz="1100" dirty="0" smtClean="0">
                <a:solidFill>
                  <a:schemeClr val="accent1">
                    <a:lumMod val="75000"/>
                  </a:schemeClr>
                </a:solidFill>
              </a:rPr>
            </a:br>
            <a:r>
              <a:rPr lang="de-DE" sz="1100" dirty="0" err="1" smtClean="0">
                <a:solidFill>
                  <a:schemeClr val="accent1">
                    <a:lumMod val="75000"/>
                  </a:schemeClr>
                </a:solidFill>
              </a:rPr>
              <a:t>resources</a:t>
            </a:r>
            <a:endParaRPr lang="de-DE" sz="1100" dirty="0" smtClean="0">
              <a:solidFill>
                <a:schemeClr val="accent1">
                  <a:lumMod val="75000"/>
                </a:schemeClr>
              </a:solidFill>
            </a:endParaRPr>
          </a:p>
        </p:txBody>
      </p:sp>
      <p:sp>
        <p:nvSpPr>
          <p:cNvPr id="10259" name="Rectangle 47"/>
          <p:cNvSpPr>
            <a:spLocks noChangeArrowheads="1"/>
          </p:cNvSpPr>
          <p:nvPr/>
        </p:nvSpPr>
        <p:spPr bwMode="auto">
          <a:xfrm>
            <a:off x="6567488" y="4776788"/>
            <a:ext cx="2325687"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a:solidFill>
                  <a:srgbClr val="000000"/>
                </a:solidFill>
                <a:latin typeface="Arial" pitchFamily="34" charset="0"/>
              </a:rPr>
              <a:t>Server side programs</a:t>
            </a:r>
            <a:r>
              <a:rPr lang="de-DE" altLang="de-DE" sz="1400">
                <a:solidFill>
                  <a:srgbClr val="000000"/>
                </a:solidFill>
                <a:latin typeface="Arial" pitchFamily="34" charset="0"/>
              </a:rPr>
              <a:t/>
            </a:r>
            <a:br>
              <a:rPr lang="de-DE" altLang="de-DE" sz="1400">
                <a:solidFill>
                  <a:srgbClr val="000000"/>
                </a:solidFill>
                <a:latin typeface="Arial" pitchFamily="34" charset="0"/>
              </a:rPr>
            </a:br>
            <a:r>
              <a:rPr lang="de-DE" altLang="de-DE" sz="1100">
                <a:solidFill>
                  <a:srgbClr val="000000"/>
                </a:solidFill>
                <a:latin typeface="Arial" pitchFamily="34" charset="0"/>
              </a:rPr>
              <a:t>Dynamic Generation of resources</a:t>
            </a:r>
            <a:endParaRPr lang="en-US" altLang="de-DE" sz="1100" b="1">
              <a:latin typeface="Arial" pitchFamily="34" charset="0"/>
            </a:endParaRPr>
          </a:p>
        </p:txBody>
      </p:sp>
      <p:sp>
        <p:nvSpPr>
          <p:cNvPr id="10260" name="Text Box 48"/>
          <p:cNvSpPr txBox="1">
            <a:spLocks noChangeArrowheads="1"/>
          </p:cNvSpPr>
          <p:nvPr/>
        </p:nvSpPr>
        <p:spPr bwMode="auto">
          <a:xfrm>
            <a:off x="285750" y="2762250"/>
            <a:ext cx="12001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a:lnSpc>
                <a:spcPct val="100000"/>
              </a:lnSpc>
              <a:spcBef>
                <a:spcPct val="0"/>
              </a:spcBef>
              <a:spcAft>
                <a:spcPct val="0"/>
              </a:spcAft>
              <a:buClrTx/>
              <a:buSzTx/>
              <a:buFontTx/>
              <a:buNone/>
            </a:pPr>
            <a:r>
              <a:rPr lang="de-DE" altLang="de-DE" sz="1400" b="1">
                <a:latin typeface="Arial" pitchFamily="34" charset="0"/>
              </a:rPr>
              <a:t>Client</a:t>
            </a:r>
          </a:p>
          <a:p>
            <a:pPr algn="ctr">
              <a:lnSpc>
                <a:spcPct val="100000"/>
              </a:lnSpc>
              <a:spcBef>
                <a:spcPct val="0"/>
              </a:spcBef>
              <a:spcAft>
                <a:spcPct val="0"/>
              </a:spcAft>
              <a:buClrTx/>
              <a:buSzTx/>
              <a:buFontTx/>
              <a:buNone/>
            </a:pPr>
            <a:r>
              <a:rPr lang="de-DE" altLang="de-DE" sz="1400">
                <a:latin typeface="Arial" pitchFamily="34" charset="0"/>
              </a:rPr>
              <a:t>"User Agent"</a:t>
            </a:r>
          </a:p>
        </p:txBody>
      </p:sp>
      <p:sp>
        <p:nvSpPr>
          <p:cNvPr id="4127" name="Rectangle 50"/>
          <p:cNvSpPr>
            <a:spLocks noChangeArrowheads="1"/>
          </p:cNvSpPr>
          <p:nvPr/>
        </p:nvSpPr>
        <p:spPr bwMode="auto">
          <a:xfrm>
            <a:off x="4356100" y="4076700"/>
            <a:ext cx="874713" cy="271463"/>
          </a:xfrm>
          <a:prstGeom prst="rect">
            <a:avLst/>
          </a:prstGeom>
          <a:solidFill>
            <a:schemeClr val="bg1">
              <a:alpha val="80000"/>
            </a:schemeClr>
          </a:solidFill>
          <a:ln>
            <a:noFill/>
          </a:ln>
          <a:extLst/>
        </p:spPr>
        <p:txBody>
          <a:bodyPr wrap="none" lIns="0" tIns="0" rIns="0" bIns="0">
            <a:spAutoFit/>
          </a:bodyPr>
          <a:lstStyle/>
          <a:p>
            <a:pPr defTabSz="762000">
              <a:lnSpc>
                <a:spcPct val="80000"/>
              </a:lnSpc>
              <a:spcBef>
                <a:spcPct val="50000"/>
              </a:spcBef>
              <a:defRPr/>
            </a:pPr>
            <a:r>
              <a:rPr lang="en-US" sz="1100" dirty="0">
                <a:solidFill>
                  <a:schemeClr val="tx1">
                    <a:lumMod val="90000"/>
                    <a:lumOff val="10000"/>
                  </a:schemeClr>
                </a:solidFill>
              </a:rPr>
              <a:t>PNG, JPG, …</a:t>
            </a:r>
            <a:br>
              <a:rPr lang="en-US" sz="1100" dirty="0">
                <a:solidFill>
                  <a:schemeClr val="tx1">
                    <a:lumMod val="90000"/>
                    <a:lumOff val="10000"/>
                  </a:schemeClr>
                </a:solidFill>
              </a:rPr>
            </a:br>
            <a:r>
              <a:rPr lang="en-US" sz="1100" dirty="0">
                <a:solidFill>
                  <a:schemeClr val="tx1">
                    <a:lumMod val="90000"/>
                    <a:lumOff val="10000"/>
                  </a:schemeClr>
                </a:solidFill>
              </a:rPr>
              <a:t>XML / SVG</a:t>
            </a:r>
          </a:p>
        </p:txBody>
      </p:sp>
      <p:sp>
        <p:nvSpPr>
          <p:cNvPr id="10262" name="Rectangle 52"/>
          <p:cNvSpPr>
            <a:spLocks noChangeArrowheads="1"/>
          </p:cNvSpPr>
          <p:nvPr/>
        </p:nvSpPr>
        <p:spPr bwMode="auto">
          <a:xfrm>
            <a:off x="4710113" y="5805488"/>
            <a:ext cx="6604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80000"/>
              </a:lnSpc>
              <a:spcBef>
                <a:spcPct val="50000"/>
              </a:spcBef>
              <a:spcAft>
                <a:spcPct val="0"/>
              </a:spcAft>
              <a:buClrTx/>
              <a:buSzTx/>
              <a:buFontTx/>
              <a:buNone/>
            </a:pPr>
            <a:r>
              <a:rPr lang="de-DE" altLang="de-DE" sz="1200" b="1">
                <a:solidFill>
                  <a:srgbClr val="000000"/>
                </a:solidFill>
                <a:latin typeface="Arial" pitchFamily="34" charset="0"/>
                <a:cs typeface="Arial" pitchFamily="34" charset="0"/>
              </a:rPr>
              <a:t>DBMS</a:t>
            </a:r>
            <a:br>
              <a:rPr lang="de-DE" altLang="de-DE" sz="1200" b="1">
                <a:solidFill>
                  <a:srgbClr val="000000"/>
                </a:solidFill>
                <a:latin typeface="Arial" pitchFamily="34" charset="0"/>
                <a:cs typeface="Arial" pitchFamily="34" charset="0"/>
              </a:rPr>
            </a:br>
            <a:r>
              <a:rPr lang="de-DE" altLang="de-DE" sz="1200" b="1">
                <a:solidFill>
                  <a:srgbClr val="000000"/>
                </a:solidFill>
                <a:latin typeface="Arial" pitchFamily="34" charset="0"/>
                <a:cs typeface="Arial" pitchFamily="34" charset="0"/>
              </a:rPr>
              <a:t>Server</a:t>
            </a:r>
            <a:endParaRPr lang="en-US" altLang="de-DE" sz="1200" b="1">
              <a:solidFill>
                <a:srgbClr val="000000"/>
              </a:solidFill>
              <a:latin typeface="Arial" pitchFamily="34" charset="0"/>
              <a:cs typeface="Arial" pitchFamily="34" charset="0"/>
            </a:endParaRPr>
          </a:p>
        </p:txBody>
      </p:sp>
      <p:sp>
        <p:nvSpPr>
          <p:cNvPr id="10263" name="Line 53"/>
          <p:cNvSpPr>
            <a:spLocks noChangeShapeType="1"/>
          </p:cNvSpPr>
          <p:nvPr/>
        </p:nvSpPr>
        <p:spPr bwMode="auto">
          <a:xfrm rot="-5400000">
            <a:off x="5649119" y="5664994"/>
            <a:ext cx="582612"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64" name="Line 54"/>
          <p:cNvSpPr>
            <a:spLocks noChangeShapeType="1"/>
          </p:cNvSpPr>
          <p:nvPr/>
        </p:nvSpPr>
        <p:spPr bwMode="auto">
          <a:xfrm rot="16200000" flipH="1">
            <a:off x="5418931" y="5572919"/>
            <a:ext cx="746125" cy="7938"/>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grpSp>
        <p:nvGrpSpPr>
          <p:cNvPr id="10265" name="Group 55"/>
          <p:cNvGrpSpPr>
            <a:grpSpLocks/>
          </p:cNvGrpSpPr>
          <p:nvPr/>
        </p:nvGrpSpPr>
        <p:grpSpPr bwMode="auto">
          <a:xfrm>
            <a:off x="-920750" y="5776913"/>
            <a:ext cx="638175" cy="514350"/>
            <a:chOff x="840" y="2223"/>
            <a:chExt cx="402" cy="324"/>
          </a:xfrm>
        </p:grpSpPr>
        <p:sp>
          <p:nvSpPr>
            <p:cNvPr id="10302" name="Freeform 56"/>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3" name="Rectangle 57"/>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04" name="Freeform 58"/>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10305" name="Freeform 59"/>
            <p:cNvSpPr>
              <a:spLocks/>
            </p:cNvSpPr>
            <p:nvPr/>
          </p:nvSpPr>
          <p:spPr bwMode="auto">
            <a:xfrm>
              <a:off x="840" y="2223"/>
              <a:ext cx="402" cy="324"/>
            </a:xfrm>
            <a:custGeom>
              <a:avLst/>
              <a:gdLst>
                <a:gd name="T0" fmla="*/ 2147483646 w 67"/>
                <a:gd name="T1" fmla="*/ 2147483646 h 54"/>
                <a:gd name="T2" fmla="*/ 2147483646 w 67"/>
                <a:gd name="T3" fmla="*/ 2147483646 h 54"/>
                <a:gd name="T4" fmla="*/ 2147483646 w 67"/>
                <a:gd name="T5" fmla="*/ 2147483646 h 54"/>
                <a:gd name="T6" fmla="*/ 2147483646 w 67"/>
                <a:gd name="T7" fmla="*/ 2147483646 h 54"/>
                <a:gd name="T8" fmla="*/ 2147483646 w 67"/>
                <a:gd name="T9" fmla="*/ 2147483646 h 54"/>
                <a:gd name="T10" fmla="*/ 2147483646 w 67"/>
                <a:gd name="T11" fmla="*/ 0 h 54"/>
                <a:gd name="T12" fmla="*/ 2147483646 w 67"/>
                <a:gd name="T13" fmla="*/ 0 h 54"/>
                <a:gd name="T14" fmla="*/ 2147483646 w 67"/>
                <a:gd name="T15" fmla="*/ 0 h 54"/>
                <a:gd name="T16" fmla="*/ 2147483646 w 67"/>
                <a:gd name="T17" fmla="*/ 2147483646 h 54"/>
                <a:gd name="T18" fmla="*/ 2147483646 w 67"/>
                <a:gd name="T19" fmla="*/ 2147483646 h 54"/>
                <a:gd name="T20" fmla="*/ 2147483646 w 67"/>
                <a:gd name="T21" fmla="*/ 2147483646 h 54"/>
                <a:gd name="T22" fmla="*/ 2147483646 w 67"/>
                <a:gd name="T23" fmla="*/ 2147483646 h 54"/>
                <a:gd name="T24" fmla="*/ 2147483646 w 67"/>
                <a:gd name="T25" fmla="*/ 2147483646 h 54"/>
                <a:gd name="T26" fmla="*/ 0 w 67"/>
                <a:gd name="T27" fmla="*/ 2147483646 h 54"/>
                <a:gd name="T28" fmla="*/ 0 w 67"/>
                <a:gd name="T29" fmla="*/ 2147483646 h 54"/>
                <a:gd name="T30" fmla="*/ 2147483646 w 67"/>
                <a:gd name="T31" fmla="*/ 2147483646 h 54"/>
                <a:gd name="T32" fmla="*/ 2147483646 w 67"/>
                <a:gd name="T33" fmla="*/ 2147483646 h 54"/>
                <a:gd name="T34" fmla="*/ 2147483646 w 67"/>
                <a:gd name="T35" fmla="*/ 2147483646 h 54"/>
                <a:gd name="T36" fmla="*/ 2147483646 w 67"/>
                <a:gd name="T37" fmla="*/ 2147483646 h 5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7"/>
                <a:gd name="T58" fmla="*/ 0 h 54"/>
                <a:gd name="T59" fmla="*/ 67 w 67"/>
                <a:gd name="T60" fmla="*/ 54 h 5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7" h="54">
                  <a:moveTo>
                    <a:pt x="53" y="39"/>
                  </a:moveTo>
                  <a:lnTo>
                    <a:pt x="53" y="34"/>
                  </a:lnTo>
                  <a:lnTo>
                    <a:pt x="61" y="34"/>
                  </a:lnTo>
                  <a:lnTo>
                    <a:pt x="61" y="27"/>
                  </a:lnTo>
                  <a:lnTo>
                    <a:pt x="61" y="17"/>
                  </a:lnTo>
                  <a:lnTo>
                    <a:pt x="61" y="0"/>
                  </a:lnTo>
                  <a:lnTo>
                    <a:pt x="34" y="0"/>
                  </a:lnTo>
                  <a:lnTo>
                    <a:pt x="7" y="0"/>
                  </a:lnTo>
                  <a:lnTo>
                    <a:pt x="7" y="17"/>
                  </a:lnTo>
                  <a:lnTo>
                    <a:pt x="7" y="27"/>
                  </a:lnTo>
                  <a:lnTo>
                    <a:pt x="7" y="34"/>
                  </a:lnTo>
                  <a:lnTo>
                    <a:pt x="15" y="34"/>
                  </a:lnTo>
                  <a:lnTo>
                    <a:pt x="15" y="39"/>
                  </a:lnTo>
                  <a:lnTo>
                    <a:pt x="0" y="39"/>
                  </a:lnTo>
                  <a:lnTo>
                    <a:pt x="0" y="54"/>
                  </a:lnTo>
                  <a:lnTo>
                    <a:pt x="34" y="54"/>
                  </a:lnTo>
                  <a:lnTo>
                    <a:pt x="67" y="54"/>
                  </a:lnTo>
                  <a:lnTo>
                    <a:pt x="67" y="39"/>
                  </a:lnTo>
                  <a:lnTo>
                    <a:pt x="53" y="39"/>
                  </a:lnTo>
                  <a:close/>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sp>
          <p:nvSpPr>
            <p:cNvPr id="10306" name="Rectangle 60"/>
            <p:cNvSpPr>
              <a:spLocks noChangeArrowheads="1"/>
            </p:cNvSpPr>
            <p:nvPr/>
          </p:nvSpPr>
          <p:spPr bwMode="auto">
            <a:xfrm>
              <a:off x="930" y="2427"/>
              <a:ext cx="228" cy="30"/>
            </a:xfrm>
            <a:prstGeom prst="rect">
              <a:avLst/>
            </a:prstGeom>
            <a:gradFill rotWithShape="0">
              <a:gsLst>
                <a:gs pos="0">
                  <a:srgbClr val="FFFF99"/>
                </a:gs>
                <a:gs pos="100000">
                  <a:schemeClr val="bg1"/>
                </a:gs>
              </a:gsLst>
              <a:lin ang="0" scaled="1"/>
            </a:gradFill>
            <a:ln w="9525" cap="rnd">
              <a:solidFill>
                <a:srgbClr val="000000"/>
              </a:solidFill>
              <a:round/>
              <a:headEnd/>
              <a:tailEnd/>
            </a:ln>
          </p:spPr>
          <p:txBody>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endParaRPr lang="de-DE" altLang="de-DE">
                <a:latin typeface="Arial" pitchFamily="34" charset="0"/>
              </a:endParaRPr>
            </a:p>
          </p:txBody>
        </p:sp>
        <p:sp>
          <p:nvSpPr>
            <p:cNvPr id="10307" name="Freeform 61"/>
            <p:cNvSpPr>
              <a:spLocks noEditPoints="1"/>
            </p:cNvSpPr>
            <p:nvPr/>
          </p:nvSpPr>
          <p:spPr bwMode="auto">
            <a:xfrm>
              <a:off x="930" y="2259"/>
              <a:ext cx="288" cy="222"/>
            </a:xfrm>
            <a:custGeom>
              <a:avLst/>
              <a:gdLst>
                <a:gd name="T0" fmla="*/ 0 w 48"/>
                <a:gd name="T1" fmla="*/ 2147483646 h 37"/>
                <a:gd name="T2" fmla="*/ 0 w 48"/>
                <a:gd name="T3" fmla="*/ 0 h 37"/>
                <a:gd name="T4" fmla="*/ 2147483646 w 48"/>
                <a:gd name="T5" fmla="*/ 0 h 37"/>
                <a:gd name="T6" fmla="*/ 2147483646 w 48"/>
                <a:gd name="T7" fmla="*/ 2147483646 h 37"/>
                <a:gd name="T8" fmla="*/ 0 w 48"/>
                <a:gd name="T9" fmla="*/ 2147483646 h 37"/>
                <a:gd name="T10" fmla="*/ 2147483646 w 48"/>
                <a:gd name="T11" fmla="*/ 2147483646 h 37"/>
                <a:gd name="T12" fmla="*/ 2147483646 w 48"/>
                <a:gd name="T13" fmla="*/ 2147483646 h 37"/>
                <a:gd name="T14" fmla="*/ 2147483646 w 48"/>
                <a:gd name="T15" fmla="*/ 2147483646 h 37"/>
                <a:gd name="T16" fmla="*/ 2147483646 w 48"/>
                <a:gd name="T17" fmla="*/ 2147483646 h 37"/>
                <a:gd name="T18" fmla="*/ 2147483646 w 48"/>
                <a:gd name="T19" fmla="*/ 214748364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
                <a:gd name="T31" fmla="*/ 0 h 37"/>
                <a:gd name="T32" fmla="*/ 48 w 48"/>
                <a:gd name="T33" fmla="*/ 37 h 3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 h="37">
                  <a:moveTo>
                    <a:pt x="0" y="23"/>
                  </a:moveTo>
                  <a:lnTo>
                    <a:pt x="0" y="0"/>
                  </a:lnTo>
                  <a:lnTo>
                    <a:pt x="38" y="0"/>
                  </a:lnTo>
                  <a:lnTo>
                    <a:pt x="38" y="23"/>
                  </a:lnTo>
                  <a:lnTo>
                    <a:pt x="0" y="23"/>
                  </a:lnTo>
                  <a:moveTo>
                    <a:pt x="29" y="37"/>
                  </a:moveTo>
                  <a:lnTo>
                    <a:pt x="29" y="35"/>
                  </a:lnTo>
                  <a:lnTo>
                    <a:pt x="48" y="35"/>
                  </a:lnTo>
                  <a:lnTo>
                    <a:pt x="48" y="37"/>
                  </a:lnTo>
                  <a:lnTo>
                    <a:pt x="29" y="37"/>
                  </a:lnTo>
                </a:path>
              </a:pathLst>
            </a:custGeom>
            <a:gradFill rotWithShape="0">
              <a:gsLst>
                <a:gs pos="0">
                  <a:srgbClr val="FFFF99"/>
                </a:gs>
                <a:gs pos="100000">
                  <a:schemeClr val="bg1"/>
                </a:gs>
              </a:gsLst>
              <a:lin ang="0" scaled="1"/>
            </a:gradFill>
            <a:ln w="9525" cap="rnd">
              <a:solidFill>
                <a:srgbClr val="000000"/>
              </a:solidFill>
              <a:round/>
              <a:headEnd/>
              <a:tailEnd/>
            </a:ln>
          </p:spPr>
          <p:txBody>
            <a:bodyPr/>
            <a:lstStyle/>
            <a:p>
              <a:endParaRPr lang="de-DE"/>
            </a:p>
          </p:txBody>
        </p:sp>
      </p:grpSp>
      <p:sp>
        <p:nvSpPr>
          <p:cNvPr id="10266" name="Rectangle 63"/>
          <p:cNvSpPr>
            <a:spLocks noChangeArrowheads="1"/>
          </p:cNvSpPr>
          <p:nvPr/>
        </p:nvSpPr>
        <p:spPr bwMode="auto">
          <a:xfrm>
            <a:off x="250825" y="5680075"/>
            <a:ext cx="160575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50000"/>
              </a:spcBef>
              <a:spcAft>
                <a:spcPct val="0"/>
              </a:spcAft>
              <a:buClrTx/>
              <a:buSzTx/>
              <a:buFontTx/>
              <a:buNone/>
            </a:pPr>
            <a:r>
              <a:rPr lang="de-DE" altLang="de-DE" sz="1100" dirty="0">
                <a:latin typeface="Arial" pitchFamily="34" charset="0"/>
                <a:cs typeface="Arial" pitchFamily="34" charset="0"/>
              </a:rPr>
              <a:t>Data </a:t>
            </a:r>
            <a:r>
              <a:rPr lang="de-DE" altLang="de-DE" sz="1100" dirty="0" err="1" smtClean="0">
                <a:latin typeface="Arial" pitchFamily="34" charset="0"/>
                <a:cs typeface="Arial" pitchFamily="34" charset="0"/>
              </a:rPr>
              <a:t>collection</a:t>
            </a:r>
            <a:r>
              <a:rPr lang="de-DE" altLang="de-DE" sz="1100" dirty="0" smtClean="0">
                <a:latin typeface="Arial" pitchFamily="34" charset="0"/>
                <a:cs typeface="Arial" pitchFamily="34" charset="0"/>
              </a:rPr>
              <a:t>, </a:t>
            </a:r>
            <a:r>
              <a:rPr lang="de-DE" altLang="de-DE" sz="1100" dirty="0" err="1" smtClean="0">
                <a:latin typeface="Arial" pitchFamily="34" charset="0"/>
                <a:cs typeface="Arial" pitchFamily="34" charset="0"/>
              </a:rPr>
              <a:t>preparation</a:t>
            </a:r>
            <a:r>
              <a:rPr lang="de-DE" altLang="de-DE" sz="1100" dirty="0">
                <a:latin typeface="Arial" pitchFamily="34" charset="0"/>
                <a:cs typeface="Arial" pitchFamily="34" charset="0"/>
              </a:rPr>
              <a:t>, </a:t>
            </a:r>
            <a:r>
              <a:rPr lang="de-DE" altLang="de-DE" sz="1100" dirty="0" err="1">
                <a:latin typeface="Arial" pitchFamily="34" charset="0"/>
                <a:cs typeface="Arial" pitchFamily="34" charset="0"/>
              </a:rPr>
              <a:t>analysis</a:t>
            </a:r>
            <a:endParaRPr lang="de-DE" altLang="de-DE" sz="1100" dirty="0">
              <a:latin typeface="Arial" pitchFamily="34" charset="0"/>
              <a:cs typeface="Arial" pitchFamily="34" charset="0"/>
            </a:endParaRPr>
          </a:p>
        </p:txBody>
      </p:sp>
      <p:cxnSp>
        <p:nvCxnSpPr>
          <p:cNvPr id="10267" name="AutoShape 65"/>
          <p:cNvCxnSpPr>
            <a:cxnSpLocks noChangeShapeType="1"/>
          </p:cNvCxnSpPr>
          <p:nvPr/>
        </p:nvCxnSpPr>
        <p:spPr bwMode="auto">
          <a:xfrm rot="10800000" flipV="1">
            <a:off x="-1254125" y="5907088"/>
            <a:ext cx="1358900" cy="2197100"/>
          </a:xfrm>
          <a:prstGeom prst="bentConnector2">
            <a:avLst/>
          </a:prstGeom>
          <a:noFill/>
          <a:ln w="9525">
            <a:solidFill>
              <a:schemeClr val="accent2"/>
            </a:solidFill>
            <a:miter lim="800000"/>
            <a:headEnd/>
            <a:tailEnd type="triangle" w="med" len="med"/>
          </a:ln>
          <a:extLst>
            <a:ext uri="{909E8E84-426E-40DD-AFC4-6F175D3DCCD1}">
              <a14:hiddenFill xmlns:a14="http://schemas.microsoft.com/office/drawing/2010/main">
                <a:noFill/>
              </a14:hiddenFill>
            </a:ext>
          </a:extLst>
        </p:spPr>
      </p:cxnSp>
      <p:sp>
        <p:nvSpPr>
          <p:cNvPr id="4138" name="Rectangle 69"/>
          <p:cNvSpPr>
            <a:spLocks noChangeArrowheads="1"/>
          </p:cNvSpPr>
          <p:nvPr/>
        </p:nvSpPr>
        <p:spPr bwMode="auto">
          <a:xfrm>
            <a:off x="6156325" y="5491163"/>
            <a:ext cx="307975" cy="147637"/>
          </a:xfrm>
          <a:prstGeom prst="rect">
            <a:avLst/>
          </a:prstGeom>
          <a:noFill/>
          <a:ln>
            <a:noFill/>
          </a:ln>
          <a:extLst/>
        </p:spPr>
        <p:txBody>
          <a:bodyPr wrap="none" lIns="0" tIns="0" rIns="0" bIns="0">
            <a:spAutoFit/>
          </a:bodyPr>
          <a:lstStyle/>
          <a:p>
            <a:pPr defTabSz="762000">
              <a:lnSpc>
                <a:spcPct val="80000"/>
              </a:lnSpc>
              <a:spcBef>
                <a:spcPct val="50000"/>
              </a:spcBef>
              <a:defRPr/>
            </a:pPr>
            <a:r>
              <a:rPr lang="de-DE" sz="1200" dirty="0">
                <a:solidFill>
                  <a:schemeClr val="accent6">
                    <a:lumMod val="50000"/>
                  </a:schemeClr>
                </a:solidFill>
              </a:rPr>
              <a:t>SQL</a:t>
            </a:r>
            <a:endParaRPr lang="en-US" b="1" dirty="0">
              <a:solidFill>
                <a:schemeClr val="accent6">
                  <a:lumMod val="50000"/>
                </a:schemeClr>
              </a:solidFill>
            </a:endParaRPr>
          </a:p>
        </p:txBody>
      </p:sp>
      <p:sp>
        <p:nvSpPr>
          <p:cNvPr id="10269" name="Line 73"/>
          <p:cNvSpPr>
            <a:spLocks noChangeShapeType="1"/>
          </p:cNvSpPr>
          <p:nvPr/>
        </p:nvSpPr>
        <p:spPr bwMode="auto">
          <a:xfrm>
            <a:off x="2268538" y="1628775"/>
            <a:ext cx="0" cy="4537075"/>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0" name="Line 74"/>
          <p:cNvSpPr>
            <a:spLocks noChangeShapeType="1"/>
          </p:cNvSpPr>
          <p:nvPr/>
        </p:nvSpPr>
        <p:spPr bwMode="auto">
          <a:xfrm rot="5400000">
            <a:off x="6804819" y="3788569"/>
            <a:ext cx="0" cy="3887788"/>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1" name="Text Box 75"/>
          <p:cNvSpPr txBox="1">
            <a:spLocks noChangeArrowheads="1"/>
          </p:cNvSpPr>
          <p:nvPr/>
        </p:nvSpPr>
        <p:spPr bwMode="auto">
          <a:xfrm>
            <a:off x="250825" y="4292600"/>
            <a:ext cx="13446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a:solidFill>
                  <a:srgbClr val="FF3300"/>
                </a:solidFill>
                <a:latin typeface="Arial" pitchFamily="34" charset="0"/>
              </a:rPr>
              <a:t>Presentation Tier</a:t>
            </a:r>
          </a:p>
        </p:txBody>
      </p:sp>
      <p:sp>
        <p:nvSpPr>
          <p:cNvPr id="10272" name="Text Box 76"/>
          <p:cNvSpPr txBox="1">
            <a:spLocks noChangeArrowheads="1"/>
          </p:cNvSpPr>
          <p:nvPr/>
        </p:nvSpPr>
        <p:spPr bwMode="auto">
          <a:xfrm>
            <a:off x="7235825" y="5942013"/>
            <a:ext cx="10454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dirty="0">
                <a:solidFill>
                  <a:srgbClr val="FF3300"/>
                </a:solidFill>
                <a:latin typeface="Arial" pitchFamily="34" charset="0"/>
              </a:rPr>
              <a:t>Data </a:t>
            </a:r>
            <a:r>
              <a:rPr lang="de-DE" altLang="de-DE" sz="1200" dirty="0" smtClean="0">
                <a:solidFill>
                  <a:srgbClr val="FF3300"/>
                </a:solidFill>
                <a:latin typeface="Arial" pitchFamily="34" charset="0"/>
              </a:rPr>
              <a:t>Tier</a:t>
            </a:r>
            <a:br>
              <a:rPr lang="de-DE" altLang="de-DE" sz="1200" dirty="0" smtClean="0">
                <a:solidFill>
                  <a:srgbClr val="FF3300"/>
                </a:solidFill>
                <a:latin typeface="Arial" pitchFamily="34" charset="0"/>
              </a:rPr>
            </a:br>
            <a:r>
              <a:rPr lang="de-DE" altLang="de-DE" sz="1200" dirty="0" smtClean="0">
                <a:solidFill>
                  <a:srgbClr val="FF3300"/>
                </a:solidFill>
                <a:latin typeface="Arial" pitchFamily="34" charset="0"/>
              </a:rPr>
              <a:t>like Geodata</a:t>
            </a:r>
            <a:endParaRPr lang="de-DE" altLang="de-DE" sz="1200" dirty="0">
              <a:solidFill>
                <a:srgbClr val="FF3300"/>
              </a:solidFill>
              <a:latin typeface="Arial" pitchFamily="34" charset="0"/>
            </a:endParaRPr>
          </a:p>
        </p:txBody>
      </p:sp>
      <p:sp>
        <p:nvSpPr>
          <p:cNvPr id="10273" name="Text Box 77"/>
          <p:cNvSpPr txBox="1">
            <a:spLocks noChangeArrowheads="1"/>
          </p:cNvSpPr>
          <p:nvPr/>
        </p:nvSpPr>
        <p:spPr bwMode="auto">
          <a:xfrm>
            <a:off x="7235825" y="3860800"/>
            <a:ext cx="158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dirty="0">
                <a:solidFill>
                  <a:srgbClr val="FF3300"/>
                </a:solidFill>
                <a:latin typeface="Arial" pitchFamily="34" charset="0"/>
              </a:rPr>
              <a:t>Communication Tier,</a:t>
            </a:r>
            <a:br>
              <a:rPr lang="de-DE" altLang="de-DE" sz="1200" dirty="0">
                <a:solidFill>
                  <a:srgbClr val="FF3300"/>
                </a:solidFill>
                <a:latin typeface="Arial" pitchFamily="34" charset="0"/>
              </a:rPr>
            </a:br>
            <a:r>
              <a:rPr lang="de-DE" altLang="de-DE" sz="1200" dirty="0">
                <a:solidFill>
                  <a:srgbClr val="FF3300"/>
                </a:solidFill>
                <a:latin typeface="Arial" pitchFamily="34" charset="0"/>
              </a:rPr>
              <a:t>Web Tier</a:t>
            </a:r>
          </a:p>
        </p:txBody>
      </p:sp>
      <p:sp>
        <p:nvSpPr>
          <p:cNvPr id="10274" name="Line 78"/>
          <p:cNvSpPr>
            <a:spLocks noChangeShapeType="1"/>
          </p:cNvSpPr>
          <p:nvPr/>
        </p:nvSpPr>
        <p:spPr bwMode="auto">
          <a:xfrm rot="5400000">
            <a:off x="6771482" y="2602706"/>
            <a:ext cx="0" cy="3954463"/>
          </a:xfrm>
          <a:prstGeom prst="line">
            <a:avLst/>
          </a:prstGeom>
          <a:noFill/>
          <a:ln w="38100">
            <a:solidFill>
              <a:srgbClr val="FF3300">
                <a:alpha val="69019"/>
              </a:srgbClr>
            </a:solidFill>
            <a:prstDash val="dash"/>
            <a:round/>
            <a:headEnd/>
            <a:tailEnd/>
          </a:ln>
          <a:extLst>
            <a:ext uri="{909E8E84-426E-40DD-AFC4-6F175D3DCCD1}">
              <a14:hiddenFill xmlns:a14="http://schemas.microsoft.com/office/drawing/2010/main">
                <a:noFill/>
              </a14:hiddenFill>
            </a:ext>
          </a:extLst>
        </p:spPr>
        <p:txBody>
          <a:bodyPr/>
          <a:lstStyle/>
          <a:p>
            <a:endParaRPr lang="de-DE"/>
          </a:p>
        </p:txBody>
      </p:sp>
      <p:sp>
        <p:nvSpPr>
          <p:cNvPr id="10275" name="Text Box 79"/>
          <p:cNvSpPr txBox="1">
            <a:spLocks noChangeArrowheads="1"/>
          </p:cNvSpPr>
          <p:nvPr/>
        </p:nvSpPr>
        <p:spPr bwMode="auto">
          <a:xfrm>
            <a:off x="7235825" y="5157788"/>
            <a:ext cx="1765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eaLnBrk="1" hangingPunct="1">
              <a:lnSpc>
                <a:spcPct val="100000"/>
              </a:lnSpc>
              <a:spcBef>
                <a:spcPct val="0"/>
              </a:spcBef>
              <a:spcAft>
                <a:spcPct val="0"/>
              </a:spcAft>
              <a:buClrTx/>
              <a:buSzTx/>
              <a:buFontTx/>
              <a:buNone/>
            </a:pPr>
            <a:r>
              <a:rPr lang="de-DE" altLang="de-DE" sz="1200" smtClean="0">
                <a:solidFill>
                  <a:srgbClr val="FF3300"/>
                </a:solidFill>
                <a:latin typeface="Arial" pitchFamily="34" charset="0"/>
              </a:rPr>
              <a:t>App Tier</a:t>
            </a:r>
            <a:r>
              <a:rPr lang="de-DE" altLang="de-DE" sz="1200">
                <a:solidFill>
                  <a:srgbClr val="FF3300"/>
                </a:solidFill>
                <a:latin typeface="Arial" pitchFamily="34" charset="0"/>
              </a:rPr>
              <a:t>,</a:t>
            </a:r>
            <a:br>
              <a:rPr lang="de-DE" altLang="de-DE" sz="1200">
                <a:solidFill>
                  <a:srgbClr val="FF3300"/>
                </a:solidFill>
                <a:latin typeface="Arial" pitchFamily="34" charset="0"/>
              </a:rPr>
            </a:br>
            <a:r>
              <a:rPr lang="de-DE" altLang="de-DE" sz="1200">
                <a:solidFill>
                  <a:srgbClr val="FF3300"/>
                </a:solidFill>
                <a:latin typeface="Arial" pitchFamily="34" charset="0"/>
              </a:rPr>
              <a:t>Business Logic Tier</a:t>
            </a:r>
          </a:p>
        </p:txBody>
      </p:sp>
      <p:sp>
        <p:nvSpPr>
          <p:cNvPr id="10276" name="Text Box 37"/>
          <p:cNvSpPr txBox="1">
            <a:spLocks noChangeArrowheads="1"/>
          </p:cNvSpPr>
          <p:nvPr/>
        </p:nvSpPr>
        <p:spPr bwMode="auto">
          <a:xfrm>
            <a:off x="4710113" y="4581525"/>
            <a:ext cx="10255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defTabSz="76200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defTabSz="7620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defTabSz="7620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defTabSz="7620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nSpc>
                <a:spcPct val="100000"/>
              </a:lnSpc>
              <a:spcBef>
                <a:spcPct val="0"/>
              </a:spcBef>
              <a:spcAft>
                <a:spcPct val="0"/>
              </a:spcAft>
              <a:buClrTx/>
              <a:buSzTx/>
              <a:buFontTx/>
              <a:buNone/>
            </a:pPr>
            <a:r>
              <a:rPr lang="de-DE" altLang="de-DE" sz="1200" b="1">
                <a:latin typeface="Arial" pitchFamily="34" charset="0"/>
              </a:rPr>
              <a:t>Application</a:t>
            </a:r>
            <a:br>
              <a:rPr lang="de-DE" altLang="de-DE" sz="1200" b="1">
                <a:latin typeface="Arial" pitchFamily="34" charset="0"/>
              </a:rPr>
            </a:br>
            <a:r>
              <a:rPr lang="de-DE" altLang="de-DE" sz="1200" b="1">
                <a:latin typeface="Arial" pitchFamily="34" charset="0"/>
              </a:rPr>
              <a:t>Server</a:t>
            </a:r>
          </a:p>
        </p:txBody>
      </p:sp>
      <p:sp>
        <p:nvSpPr>
          <p:cNvPr id="9267" name="Rechteck 78"/>
          <p:cNvSpPr>
            <a:spLocks noChangeArrowheads="1"/>
          </p:cNvSpPr>
          <p:nvPr/>
        </p:nvSpPr>
        <p:spPr bwMode="auto">
          <a:xfrm>
            <a:off x="4716463" y="2422525"/>
            <a:ext cx="4103687" cy="285750"/>
          </a:xfrm>
          <a:prstGeom prst="rect">
            <a:avLst/>
          </a:prstGeom>
          <a:solidFill>
            <a:srgbClr val="FFCC00"/>
          </a:solidFill>
          <a:ln w="3175" algn="ctr">
            <a:solidFill>
              <a:srgbClr val="A4BDC2"/>
            </a:solidFill>
            <a:miter lim="800000"/>
            <a:headEnd/>
            <a:tailEnd/>
          </a:ln>
        </p:spPr>
        <p:txBody>
          <a:bodyPr anchor="ctr"/>
          <a:lstStyle/>
          <a:p>
            <a:pPr algn="ctr" eaLnBrk="1" hangingPunct="1">
              <a:defRPr/>
            </a:pPr>
            <a:r>
              <a:rPr lang="de-DE" sz="1400" dirty="0">
                <a:solidFill>
                  <a:schemeClr val="accent1">
                    <a:lumMod val="50000"/>
                  </a:schemeClr>
                </a:solidFill>
                <a:latin typeface="Calibri" pitchFamily="34" charset="0"/>
              </a:rPr>
              <a:t>IP </a:t>
            </a:r>
            <a:r>
              <a:rPr lang="de-DE" sz="1400" dirty="0" err="1">
                <a:solidFill>
                  <a:schemeClr val="accent1">
                    <a:lumMod val="50000"/>
                  </a:schemeClr>
                </a:solidFill>
                <a:latin typeface="Calibri" pitchFamily="34" charset="0"/>
              </a:rPr>
              <a:t>address</a:t>
            </a:r>
            <a:r>
              <a:rPr lang="de-DE" sz="1400" dirty="0">
                <a:solidFill>
                  <a:schemeClr val="accent1">
                    <a:lumMod val="50000"/>
                  </a:schemeClr>
                </a:solidFill>
                <a:latin typeface="Calibri" pitchFamily="34" charset="0"/>
              </a:rPr>
              <a:t> / Server Name / Host </a:t>
            </a:r>
            <a:r>
              <a:rPr lang="de-DE" sz="1400" dirty="0" err="1">
                <a:solidFill>
                  <a:schemeClr val="accent1">
                    <a:lumMod val="50000"/>
                  </a:schemeClr>
                </a:solidFill>
                <a:latin typeface="Calibri" pitchFamily="34" charset="0"/>
              </a:rPr>
              <a:t>name</a:t>
            </a:r>
            <a:endParaRPr lang="de-DE" sz="1400" dirty="0">
              <a:solidFill>
                <a:schemeClr val="accent1">
                  <a:lumMod val="50000"/>
                </a:schemeClr>
              </a:solidFill>
              <a:latin typeface="Calibri" pitchFamily="34" charset="0"/>
            </a:endParaRPr>
          </a:p>
        </p:txBody>
      </p:sp>
      <p:sp>
        <p:nvSpPr>
          <p:cNvPr id="9268" name="Rechteck 79"/>
          <p:cNvSpPr>
            <a:spLocks noChangeArrowheads="1"/>
          </p:cNvSpPr>
          <p:nvPr/>
        </p:nvSpPr>
        <p:spPr bwMode="auto">
          <a:xfrm>
            <a:off x="179388" y="2420938"/>
            <a:ext cx="2016125" cy="287337"/>
          </a:xfrm>
          <a:prstGeom prst="rect">
            <a:avLst/>
          </a:prstGeom>
          <a:solidFill>
            <a:srgbClr val="FFCC00"/>
          </a:solidFill>
          <a:ln w="3175" algn="ctr">
            <a:solidFill>
              <a:srgbClr val="969696"/>
            </a:solidFill>
            <a:miter lim="800000"/>
            <a:headEnd/>
            <a:tailEnd/>
          </a:ln>
        </p:spPr>
        <p:txBody>
          <a:bodyPr anchor="ctr"/>
          <a:lstStyle/>
          <a:p>
            <a:pPr algn="ctr" eaLnBrk="1" hangingPunct="1">
              <a:defRPr/>
            </a:pPr>
            <a:r>
              <a:rPr lang="de-DE" sz="1400">
                <a:solidFill>
                  <a:schemeClr val="accent1">
                    <a:lumMod val="50000"/>
                  </a:schemeClr>
                </a:solidFill>
                <a:latin typeface="Calibri" pitchFamily="34" charset="0"/>
              </a:rPr>
              <a:t>IP address</a:t>
            </a:r>
          </a:p>
        </p:txBody>
      </p:sp>
      <p:sp>
        <p:nvSpPr>
          <p:cNvPr id="16434" name="Rechteck 84"/>
          <p:cNvSpPr>
            <a:spLocks noChangeArrowheads="1"/>
          </p:cNvSpPr>
          <p:nvPr/>
        </p:nvSpPr>
        <p:spPr bwMode="auto">
          <a:xfrm>
            <a:off x="4929188" y="1643063"/>
            <a:ext cx="1571625" cy="500062"/>
          </a:xfrm>
          <a:prstGeom prst="rect">
            <a:avLst/>
          </a:prstGeom>
          <a:solidFill>
            <a:srgbClr val="FFCC00"/>
          </a:solidFill>
          <a:ln w="25400" algn="ctr">
            <a:solidFill>
              <a:schemeClr val="accent1"/>
            </a:solidFill>
            <a:miter lim="800000"/>
            <a:headEnd/>
            <a:tailEnd/>
          </a:ln>
          <a:effectLst/>
        </p:spPr>
        <p:txBody>
          <a:bodyPr anchor="ctr"/>
          <a:lstStyle/>
          <a:p>
            <a:pPr algn="ctr" eaLnBrk="1" hangingPunct="1">
              <a:defRPr/>
            </a:pPr>
            <a:r>
              <a:rPr lang="de-DE" sz="1600" dirty="0">
                <a:solidFill>
                  <a:schemeClr val="accent1">
                    <a:lumMod val="50000"/>
                  </a:schemeClr>
                </a:solidFill>
                <a:latin typeface="Calibri" pitchFamily="34" charset="0"/>
              </a:rPr>
              <a:t>DNS Server</a:t>
            </a:r>
          </a:p>
        </p:txBody>
      </p:sp>
      <p:cxnSp>
        <p:nvCxnSpPr>
          <p:cNvPr id="89" name="Gewinkelte Verbindung 88"/>
          <p:cNvCxnSpPr>
            <a:stCxn id="16434" idx="1"/>
          </p:cNvCxnSpPr>
          <p:nvPr/>
        </p:nvCxnSpPr>
        <p:spPr bwMode="auto">
          <a:xfrm rot="10800000" flipV="1">
            <a:off x="3176588" y="1892300"/>
            <a:ext cx="1752600" cy="1503363"/>
          </a:xfrm>
          <a:prstGeom prst="bentConnector3">
            <a:avLst>
              <a:gd name="adj1" fmla="val 99209"/>
            </a:avLst>
          </a:prstGeom>
          <a:ln>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5" name="Gewinkelte Verbindung 94"/>
          <p:cNvCxnSpPr/>
          <p:nvPr/>
        </p:nvCxnSpPr>
        <p:spPr bwMode="auto">
          <a:xfrm flipV="1">
            <a:off x="3519488" y="2071688"/>
            <a:ext cx="1390650" cy="1285875"/>
          </a:xfrm>
          <a:prstGeom prst="bentConnector3">
            <a:avLst>
              <a:gd name="adj1" fmla="val -28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0283" name="Line 9"/>
          <p:cNvSpPr>
            <a:spLocks noChangeShapeType="1"/>
          </p:cNvSpPr>
          <p:nvPr/>
        </p:nvSpPr>
        <p:spPr bwMode="auto">
          <a:xfrm>
            <a:off x="6156325" y="6227763"/>
            <a:ext cx="427038"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84" name="Line 46"/>
          <p:cNvSpPr>
            <a:spLocks noChangeShapeType="1"/>
          </p:cNvSpPr>
          <p:nvPr/>
        </p:nvSpPr>
        <p:spPr bwMode="auto">
          <a:xfrm rot="10800000">
            <a:off x="6156325" y="6138863"/>
            <a:ext cx="425450"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85" name="Rectangle 38"/>
          <p:cNvSpPr>
            <a:spLocks noChangeArrowheads="1"/>
          </p:cNvSpPr>
          <p:nvPr/>
        </p:nvSpPr>
        <p:spPr bwMode="auto">
          <a:xfrm>
            <a:off x="4716463" y="3814763"/>
            <a:ext cx="287337"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84" name="Rechteck 83"/>
          <p:cNvSpPr/>
          <p:nvPr/>
        </p:nvSpPr>
        <p:spPr>
          <a:xfrm>
            <a:off x="471488" y="3357563"/>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85" name="Rechteck 84"/>
          <p:cNvSpPr/>
          <p:nvPr/>
        </p:nvSpPr>
        <p:spPr>
          <a:xfrm>
            <a:off x="395288" y="3429000"/>
            <a:ext cx="1004887"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86" name="Rechteck 85"/>
          <p:cNvSpPr/>
          <p:nvPr/>
        </p:nvSpPr>
        <p:spPr>
          <a:xfrm>
            <a:off x="323850" y="3500438"/>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a:solidFill>
                  <a:schemeClr val="tx1"/>
                </a:solidFill>
              </a:rPr>
              <a:t>HTTP-Client</a:t>
            </a:r>
          </a:p>
        </p:txBody>
      </p:sp>
      <p:sp>
        <p:nvSpPr>
          <p:cNvPr id="90" name="Rechteck 89"/>
          <p:cNvSpPr/>
          <p:nvPr/>
        </p:nvSpPr>
        <p:spPr>
          <a:xfrm>
            <a:off x="5803900" y="47244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88" name="Rechteck 87"/>
          <p:cNvSpPr/>
          <p:nvPr/>
        </p:nvSpPr>
        <p:spPr>
          <a:xfrm>
            <a:off x="5651500" y="4805363"/>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10291" name="Line 40"/>
          <p:cNvSpPr>
            <a:spLocks noChangeShapeType="1"/>
          </p:cNvSpPr>
          <p:nvPr/>
        </p:nvSpPr>
        <p:spPr bwMode="auto">
          <a:xfrm rot="16200000" flipV="1">
            <a:off x="5627687" y="4492626"/>
            <a:ext cx="614363" cy="11112"/>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2" name="Line 41"/>
          <p:cNvSpPr>
            <a:spLocks noChangeShapeType="1"/>
          </p:cNvSpPr>
          <p:nvPr/>
        </p:nvSpPr>
        <p:spPr bwMode="auto">
          <a:xfrm rot="5400000">
            <a:off x="5469731" y="4498182"/>
            <a:ext cx="61436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91" name="Rechteck 90"/>
          <p:cNvSpPr/>
          <p:nvPr/>
        </p:nvSpPr>
        <p:spPr>
          <a:xfrm>
            <a:off x="5651500" y="5956300"/>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87" name="Rechteck 86"/>
          <p:cNvSpPr/>
          <p:nvPr/>
        </p:nvSpPr>
        <p:spPr>
          <a:xfrm>
            <a:off x="5634038" y="3652838"/>
            <a:ext cx="501650" cy="5683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sz="1000" dirty="0">
              <a:solidFill>
                <a:srgbClr val="FFFF00"/>
              </a:solidFill>
            </a:endParaRPr>
          </a:p>
        </p:txBody>
      </p:sp>
      <p:sp>
        <p:nvSpPr>
          <p:cNvPr id="92" name="Rechteck 91"/>
          <p:cNvSpPr/>
          <p:nvPr/>
        </p:nvSpPr>
        <p:spPr>
          <a:xfrm>
            <a:off x="323850" y="5084763"/>
            <a:ext cx="1004888" cy="504825"/>
          </a:xfrm>
          <a:prstGeom prst="rect">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000" dirty="0" err="1">
                <a:solidFill>
                  <a:schemeClr val="tx1"/>
                </a:solidFill>
              </a:rPr>
              <a:t>Local</a:t>
            </a:r>
            <a:r>
              <a:rPr lang="de-DE" sz="1000" dirty="0">
                <a:solidFill>
                  <a:schemeClr val="tx1"/>
                </a:solidFill>
              </a:rPr>
              <a:t> </a:t>
            </a:r>
            <a:r>
              <a:rPr lang="de-DE" sz="1000" dirty="0" smtClean="0">
                <a:solidFill>
                  <a:schemeClr val="tx1"/>
                </a:solidFill>
              </a:rPr>
              <a:t>System</a:t>
            </a:r>
            <a:br>
              <a:rPr lang="de-DE" sz="1000" dirty="0" smtClean="0">
                <a:solidFill>
                  <a:schemeClr val="tx1"/>
                </a:solidFill>
              </a:rPr>
            </a:br>
            <a:r>
              <a:rPr lang="de-DE" sz="1000" dirty="0" smtClean="0">
                <a:solidFill>
                  <a:schemeClr val="tx1"/>
                </a:solidFill>
              </a:rPr>
              <a:t>(GIS)</a:t>
            </a:r>
            <a:endParaRPr lang="de-DE" sz="1000" dirty="0">
              <a:solidFill>
                <a:schemeClr val="tx1"/>
              </a:solidFill>
            </a:endParaRPr>
          </a:p>
        </p:txBody>
      </p:sp>
      <p:sp>
        <p:nvSpPr>
          <p:cNvPr id="10296" name="Line 46"/>
          <p:cNvSpPr>
            <a:spLocks noChangeShapeType="1"/>
          </p:cNvSpPr>
          <p:nvPr/>
        </p:nvSpPr>
        <p:spPr bwMode="auto">
          <a:xfrm rot="10800000">
            <a:off x="1328738" y="3754438"/>
            <a:ext cx="1131887"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7" name="Line 9"/>
          <p:cNvSpPr>
            <a:spLocks noChangeShapeType="1"/>
          </p:cNvSpPr>
          <p:nvPr/>
        </p:nvSpPr>
        <p:spPr bwMode="auto">
          <a:xfrm>
            <a:off x="1355725" y="3843338"/>
            <a:ext cx="1001713" cy="0"/>
          </a:xfrm>
          <a:prstGeom prst="line">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0298" name="Rectangle 38"/>
          <p:cNvSpPr>
            <a:spLocks noChangeArrowheads="1"/>
          </p:cNvSpPr>
          <p:nvPr/>
        </p:nvSpPr>
        <p:spPr bwMode="auto">
          <a:xfrm>
            <a:off x="1924050" y="3681413"/>
            <a:ext cx="287338" cy="215900"/>
          </a:xfrm>
          <a:prstGeom prst="rect">
            <a:avLst/>
          </a:prstGeom>
          <a:solidFill>
            <a:schemeClr val="accent1"/>
          </a:solidFill>
          <a:ln w="9525">
            <a:solidFill>
              <a:schemeClr val="tx1"/>
            </a:solidFill>
            <a:miter lim="800000"/>
            <a:headEnd/>
            <a:tailEnd/>
          </a:ln>
        </p:spPr>
        <p:txBody>
          <a:bodyPr wrap="none" anchor="ctr"/>
          <a:lstStyle>
            <a:lvl1pPr>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1pPr>
            <a:lvl2pPr marL="742950" indent="-285750">
              <a:lnSpc>
                <a:spcPct val="105000"/>
              </a:lnSpc>
              <a:spcBef>
                <a:spcPct val="20000"/>
              </a:spcBef>
              <a:spcAft>
                <a:spcPct val="20000"/>
              </a:spcAft>
              <a:buClr>
                <a:schemeClr val="hlink"/>
              </a:buClr>
              <a:buSzPct val="65000"/>
              <a:buFont typeface="Wingdings" pitchFamily="2" charset="2"/>
              <a:buChar char="¡"/>
              <a:defRPr sz="1600">
                <a:solidFill>
                  <a:schemeClr val="tx1"/>
                </a:solidFill>
                <a:latin typeface="Calibri" pitchFamily="34" charset="0"/>
                <a:ea typeface="Calibri" pitchFamily="34" charset="0"/>
                <a:cs typeface="Calibri" pitchFamily="34" charset="0"/>
              </a:defRPr>
            </a:lvl2pPr>
            <a:lvl3pPr marL="11430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3pPr>
            <a:lvl4pPr marL="1600200" indent="-228600">
              <a:lnSpc>
                <a:spcPct val="105000"/>
              </a:lnSpc>
              <a:spcBef>
                <a:spcPct val="20000"/>
              </a:spcBef>
              <a:spcAft>
                <a:spcPct val="20000"/>
              </a:spcAft>
              <a:buClr>
                <a:schemeClr val="hlink"/>
              </a:buClr>
              <a:buSzPct val="75000"/>
              <a:buFont typeface="Wingdings" pitchFamily="2" charset="2"/>
              <a:buChar char="¡"/>
              <a:defRPr sz="1600">
                <a:solidFill>
                  <a:schemeClr val="tx1"/>
                </a:solidFill>
                <a:latin typeface="Calibri" pitchFamily="34" charset="0"/>
                <a:ea typeface="Calibri" pitchFamily="34" charset="0"/>
                <a:cs typeface="Calibri" pitchFamily="34" charset="0"/>
              </a:defRPr>
            </a:lvl4pPr>
            <a:lvl5pPr marL="2057400" indent="-22860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5pPr>
            <a:lvl6pPr marL="25146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6pPr>
            <a:lvl7pPr marL="29718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7pPr>
            <a:lvl8pPr marL="34290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8pPr>
            <a:lvl9pPr marL="3886200" indent="-228600" eaLnBrk="0" fontAlgn="base" hangingPunct="0">
              <a:lnSpc>
                <a:spcPct val="105000"/>
              </a:lnSpc>
              <a:spcBef>
                <a:spcPct val="20000"/>
              </a:spcBef>
              <a:spcAft>
                <a:spcPct val="20000"/>
              </a:spcAft>
              <a:buClr>
                <a:schemeClr val="accent1"/>
              </a:buClr>
              <a:buSzPct val="70000"/>
              <a:buFont typeface="Wingdings" pitchFamily="2" charset="2"/>
              <a:buChar char="n"/>
              <a:defRPr sz="1600">
                <a:solidFill>
                  <a:schemeClr val="tx1"/>
                </a:solidFill>
                <a:latin typeface="Calibri" pitchFamily="34" charset="0"/>
                <a:ea typeface="Calibri" pitchFamily="34" charset="0"/>
                <a:cs typeface="Calibri" pitchFamily="34" charset="0"/>
              </a:defRPr>
            </a:lvl9pPr>
          </a:lstStyle>
          <a:p>
            <a:pPr algn="ctr" eaLnBrk="1" hangingPunct="1">
              <a:lnSpc>
                <a:spcPct val="100000"/>
              </a:lnSpc>
              <a:spcBef>
                <a:spcPct val="0"/>
              </a:spcBef>
              <a:spcAft>
                <a:spcPct val="0"/>
              </a:spcAft>
              <a:buClrTx/>
              <a:buSzTx/>
              <a:buFontTx/>
              <a:buNone/>
            </a:pPr>
            <a:r>
              <a:rPr lang="de-DE" altLang="de-DE">
                <a:latin typeface="Arial" pitchFamily="34" charset="0"/>
              </a:rPr>
              <a:t>80</a:t>
            </a:r>
          </a:p>
        </p:txBody>
      </p:sp>
      <p:sp>
        <p:nvSpPr>
          <p:cNvPr id="93" name="AutoShape 51"/>
          <p:cNvSpPr>
            <a:spLocks noChangeArrowheads="1"/>
          </p:cNvSpPr>
          <p:nvPr/>
        </p:nvSpPr>
        <p:spPr bwMode="auto">
          <a:xfrm>
            <a:off x="1568450" y="5262563"/>
            <a:ext cx="266700" cy="220662"/>
          </a:xfrm>
          <a:prstGeom prst="can">
            <a:avLst>
              <a:gd name="adj" fmla="val 18796"/>
            </a:avLst>
          </a:prstGeom>
          <a:solidFill>
            <a:schemeClr val="accent1"/>
          </a:solidFill>
          <a:ln w="12700">
            <a:solidFill>
              <a:schemeClr val="accent1">
                <a:lumMod val="20000"/>
                <a:lumOff val="80000"/>
              </a:schemeClr>
            </a:solidFill>
            <a:round/>
            <a:headEnd type="none" w="sm" len="sm"/>
            <a:tailEnd type="none" w="sm" len="sm"/>
          </a:ln>
        </p:spPr>
        <p:txBody>
          <a:bodyPr tIns="82800" anchor="ctr">
            <a:spAutoFit/>
          </a:bodyPr>
          <a:lstStyle/>
          <a:p>
            <a:pPr eaLnBrk="1" hangingPunct="1">
              <a:defRPr/>
            </a:pPr>
            <a:endParaRPr lang="de-DE" sz="1600"/>
          </a:p>
        </p:txBody>
      </p:sp>
      <p:sp>
        <p:nvSpPr>
          <p:cNvPr id="10300" name="Line 44"/>
          <p:cNvSpPr>
            <a:spLocks noChangeShapeType="1"/>
          </p:cNvSpPr>
          <p:nvPr/>
        </p:nvSpPr>
        <p:spPr bwMode="auto">
          <a:xfrm flipV="1">
            <a:off x="1312863" y="5386388"/>
            <a:ext cx="255587" cy="1587"/>
          </a:xfrm>
          <a:prstGeom prst="line">
            <a:avLst/>
          </a:prstGeom>
          <a:noFill/>
          <a:ln w="12700">
            <a:solidFill>
              <a:srgbClr val="FF3300"/>
            </a:solidFill>
            <a:round/>
            <a:headEnd type="triangle" w="med" len="med"/>
            <a:tailEnd type="triangle" w="med" len="med"/>
          </a:ln>
          <a:extLst>
            <a:ext uri="{909E8E84-426E-40DD-AFC4-6F175D3DCCD1}">
              <a14:hiddenFill xmlns:a14="http://schemas.microsoft.com/office/drawing/2010/main">
                <a:noFill/>
              </a14:hiddenFill>
            </a:ext>
          </a:extLst>
        </p:spPr>
        <p:txBody>
          <a:bodyPr tIns="82800">
            <a:spAutoFit/>
          </a:bodyPr>
          <a:lstStyle/>
          <a:p>
            <a:endParaRPr lang="de-DE"/>
          </a:p>
        </p:txBody>
      </p:sp>
      <p:cxnSp>
        <p:nvCxnSpPr>
          <p:cNvPr id="4" name="Gewinkelte Verbindung 3"/>
          <p:cNvCxnSpPr>
            <a:stCxn id="92" idx="0"/>
            <a:endCxn id="10298" idx="2"/>
          </p:cNvCxnSpPr>
          <p:nvPr/>
        </p:nvCxnSpPr>
        <p:spPr>
          <a:xfrm rot="5400000" flipH="1" flipV="1">
            <a:off x="852488" y="3870325"/>
            <a:ext cx="1187450" cy="1241425"/>
          </a:xfrm>
          <a:prstGeom prst="bentConnector3">
            <a:avLst>
              <a:gd name="adj1" fmla="val 13128"/>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94" name="Grafik 93" descr="Database Server Icon png download - 577*800 - Free Transparent ..."/>
          <p:cNvPicPr/>
          <p:nvPr/>
        </p:nvPicPr>
        <p:blipFill>
          <a:blip r:embed="rId2" cstate="print">
            <a:clrChange>
              <a:clrFrom>
                <a:srgbClr val="EFEFEF"/>
              </a:clrFrom>
              <a:clrTo>
                <a:srgbClr val="EFEFEF">
                  <a:alpha val="0"/>
                </a:srgbClr>
              </a:clrTo>
            </a:clrChange>
            <a:extLst>
              <a:ext uri="{28A0092B-C50C-407E-A947-70E740481C1C}">
                <a14:useLocalDpi xmlns:a14="http://schemas.microsoft.com/office/drawing/2010/main" val="0"/>
              </a:ext>
            </a:extLst>
          </a:blip>
          <a:srcRect/>
          <a:stretch>
            <a:fillRect/>
          </a:stretch>
        </p:blipFill>
        <p:spPr bwMode="auto">
          <a:xfrm>
            <a:off x="6515894" y="6022023"/>
            <a:ext cx="462915" cy="411480"/>
          </a:xfrm>
          <a:prstGeom prst="rect">
            <a:avLst/>
          </a:prstGeom>
          <a:ln>
            <a:noFill/>
          </a:ln>
          <a:effectLst>
            <a:outerShdw blurRad="292100" dist="139700" dir="2700000" algn="tl" rotWithShape="0">
              <a:srgbClr val="333333">
                <a:alpha val="65000"/>
              </a:srgbClr>
            </a:outerShdw>
          </a:effectLst>
        </p:spPr>
      </p:pic>
      <p:sp>
        <p:nvSpPr>
          <p:cNvPr id="3" name="Ellipse 2"/>
          <p:cNvSpPr/>
          <p:nvPr/>
        </p:nvSpPr>
        <p:spPr>
          <a:xfrm>
            <a:off x="250825" y="3481388"/>
            <a:ext cx="829096" cy="829096"/>
          </a:xfrm>
          <a:prstGeom prst="ellipse">
            <a:avLst/>
          </a:prstGeom>
          <a:solidFill>
            <a:srgbClr val="CC9900">
              <a:alpha val="49020"/>
            </a:srgb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00" b="1" dirty="0" smtClean="0">
                <a:solidFill>
                  <a:schemeClr val="accent5">
                    <a:lumMod val="50000"/>
                  </a:schemeClr>
                </a:solidFill>
              </a:rPr>
              <a:t>HTML</a:t>
            </a:r>
            <a:endParaRPr lang="de-DE" sz="1200" b="1" dirty="0">
              <a:solidFill>
                <a:schemeClr val="accent5">
                  <a:lumMod val="50000"/>
                </a:schemeClr>
              </a:solidFill>
            </a:endParaRPr>
          </a:p>
        </p:txBody>
      </p:sp>
      <p:sp>
        <p:nvSpPr>
          <p:cNvPr id="96" name="Ellipse 95"/>
          <p:cNvSpPr/>
          <p:nvPr/>
        </p:nvSpPr>
        <p:spPr>
          <a:xfrm>
            <a:off x="898315" y="3508165"/>
            <a:ext cx="829096" cy="829096"/>
          </a:xfrm>
          <a:prstGeom prst="ellipse">
            <a:avLst/>
          </a:prstGeom>
          <a:solidFill>
            <a:srgbClr val="CC9900">
              <a:alpha val="49020"/>
            </a:srgb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00" b="1" dirty="0" smtClean="0">
                <a:solidFill>
                  <a:schemeClr val="accent5">
                    <a:lumMod val="50000"/>
                  </a:schemeClr>
                </a:solidFill>
              </a:rPr>
              <a:t>CSS</a:t>
            </a:r>
            <a:endParaRPr lang="de-DE" sz="1200" b="1" dirty="0">
              <a:solidFill>
                <a:schemeClr val="accent5">
                  <a:lumMod val="50000"/>
                </a:schemeClr>
              </a:solidFill>
            </a:endParaRPr>
          </a:p>
        </p:txBody>
      </p:sp>
      <p:sp>
        <p:nvSpPr>
          <p:cNvPr id="97" name="Ellipse 96"/>
          <p:cNvSpPr/>
          <p:nvPr/>
        </p:nvSpPr>
        <p:spPr>
          <a:xfrm>
            <a:off x="508582" y="4033838"/>
            <a:ext cx="860263" cy="829096"/>
          </a:xfrm>
          <a:prstGeom prst="ellipse">
            <a:avLst/>
          </a:prstGeom>
          <a:solidFill>
            <a:srgbClr val="CC9900">
              <a:alpha val="49020"/>
            </a:srgb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100" b="1" dirty="0" smtClean="0">
                <a:solidFill>
                  <a:schemeClr val="accent5">
                    <a:lumMod val="50000"/>
                  </a:schemeClr>
                </a:solidFill>
              </a:rPr>
              <a:t>JavaScript</a:t>
            </a:r>
            <a:endParaRPr lang="de-DE" sz="1100" b="1" dirty="0">
              <a:solidFill>
                <a:schemeClr val="accent5">
                  <a:lumMod val="50000"/>
                </a:schemeClr>
              </a:solidFill>
            </a:endParaRPr>
          </a:p>
        </p:txBody>
      </p:sp>
      <p:sp>
        <p:nvSpPr>
          <p:cNvPr id="5" name="Rechteck 4"/>
          <p:cNvSpPr/>
          <p:nvPr/>
        </p:nvSpPr>
        <p:spPr>
          <a:xfrm>
            <a:off x="5247641" y="4033838"/>
            <a:ext cx="1289719" cy="1585912"/>
          </a:xfrm>
          <a:prstGeom prst="rect">
            <a:avLst/>
          </a:prstGeom>
          <a:solidFill>
            <a:srgbClr val="CC9900">
              <a:alpha val="5607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23782"/>
      </p:ext>
    </p:extLst>
  </p:cSld>
  <p:clrMapOvr>
    <a:masterClrMapping/>
  </p:clrMapOvr>
  <mc:AlternateContent xmlns:mc="http://schemas.openxmlformats.org/markup-compatibility/2006" xmlns:p14="http://schemas.microsoft.com/office/powerpoint/2010/main">
    <mc:Choice Requires="p14">
      <p:transition spd="slow" p14:dur="2000" advTm="106940"/>
    </mc:Choice>
    <mc:Fallback xmlns="">
      <p:transition spd="slow" advTm="106940"/>
    </mc:Fallback>
  </mc:AlternateContent>
  <p:timing>
    <p:tnLst>
      <p:par>
        <p:cTn id="1" dur="indefinite" restart="never" nodeType="tmRoot"/>
      </p:par>
    </p:tnLst>
  </p:timing>
</p:sld>
</file>

<file path=ppt/theme/theme1.xml><?xml version="1.0" encoding="utf-8"?>
<a:theme xmlns:a="http://schemas.openxmlformats.org/drawingml/2006/main" name="Achsen">
  <a:themeElements>
    <a:clrScheme name="Achsen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chsen">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chsen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chsen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chsen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chsen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chsen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chsen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chsen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chsen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HFT_FJB01</Template>
  <TotalTime>0</TotalTime>
  <Words>2912</Words>
  <Application>Microsoft Office PowerPoint</Application>
  <PresentationFormat>Bildschirmpräsentation (4:3)</PresentationFormat>
  <Paragraphs>663</Paragraphs>
  <Slides>34</Slides>
  <Notes>4</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34</vt:i4>
      </vt:variant>
    </vt:vector>
  </HeadingPairs>
  <TitlesOfParts>
    <vt:vector size="42" baseType="lpstr">
      <vt:lpstr>Arial</vt:lpstr>
      <vt:lpstr>Calibri</vt:lpstr>
      <vt:lpstr>Courier New</vt:lpstr>
      <vt:lpstr>Monotype Sorts</vt:lpstr>
      <vt:lpstr>Tahoma</vt:lpstr>
      <vt:lpstr>Times New Roman</vt:lpstr>
      <vt:lpstr>Wingdings</vt:lpstr>
      <vt:lpstr>Achsen</vt:lpstr>
      <vt:lpstr>  Architectures of Web Applications, underlying Standards and Protocols</vt:lpstr>
      <vt:lpstr>PowerPoint-Präsentation</vt:lpstr>
      <vt:lpstr>Architecture: The client-server principle</vt:lpstr>
      <vt:lpstr>Architecture: Addressing client and host</vt:lpstr>
      <vt:lpstr>Architecture</vt:lpstr>
      <vt:lpstr>Architecture: Adding the "App Layer"</vt:lpstr>
      <vt:lpstr>Architecture: Adding the data layer</vt:lpstr>
      <vt:lpstr>Architecture: Adding desktop GIS for local Data preparation</vt:lpstr>
      <vt:lpstr>Architecture: Our fields of work (in IRD/CIV)</vt:lpstr>
      <vt:lpstr>PowerPoint-Präsentation</vt:lpstr>
      <vt:lpstr>PowerPoint-Präsentation</vt:lpstr>
      <vt:lpstr>The idea: Small but powerful standards</vt:lpstr>
      <vt:lpstr>Architecture: The protocols</vt:lpstr>
      <vt:lpstr>Architecture: Representational State Transfer</vt:lpstr>
      <vt:lpstr>Architecture: Asynchronous JavaScript and XML</vt:lpstr>
      <vt:lpstr>Architecture: Some relevant OGC-Standards</vt:lpstr>
      <vt:lpstr>PowerPoint-Präsentation</vt:lpstr>
      <vt:lpstr>Ports</vt:lpstr>
      <vt:lpstr>PowerPoint-Präsentation</vt:lpstr>
      <vt:lpstr>Firewall</vt:lpstr>
      <vt:lpstr>Your Take-Away: Acronyms used</vt:lpstr>
      <vt:lpstr>PowerPoint-Präsentation</vt:lpstr>
      <vt:lpstr>A (Geo-) Web Service Example: Contour Lines</vt:lpstr>
      <vt:lpstr>A (Geo-) Web Service Example: Contour Lines by WMS</vt:lpstr>
      <vt:lpstr>A (Geo-) Web Service Example: Contour Lines by WFS</vt:lpstr>
      <vt:lpstr>PowerPoint-Präsentation</vt:lpstr>
      <vt:lpstr>Design principals</vt:lpstr>
      <vt:lpstr>Scenario</vt:lpstr>
      <vt:lpstr>PowerPoint-Präsentation</vt:lpstr>
      <vt:lpstr>Summary: Evolution of Geospatial Systems</vt:lpstr>
      <vt:lpstr>Summary / Keywords</vt:lpstr>
      <vt:lpstr>PowerPoint-Präsentation</vt:lpstr>
      <vt:lpstr>Explain!</vt:lpstr>
      <vt:lpstr>Packages</vt:lpstr>
    </vt:vector>
  </TitlesOfParts>
  <Company>HfT Stuttgart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Dr. Franz-Josef Behr</dc:creator>
  <cp:lastModifiedBy>FJ Behr</cp:lastModifiedBy>
  <cp:revision>212</cp:revision>
  <cp:lastPrinted>2019-11-13T16:46:39Z</cp:lastPrinted>
  <dcterms:created xsi:type="dcterms:W3CDTF">2008-10-23T20:16:40Z</dcterms:created>
  <dcterms:modified xsi:type="dcterms:W3CDTF">2023-03-07T22:24:30Z</dcterms:modified>
</cp:coreProperties>
</file>