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224"/>
  </p:notesMasterIdLst>
  <p:handoutMasterIdLst>
    <p:handoutMasterId r:id="rId225"/>
  </p:handoutMasterIdLst>
  <p:sldIdLst>
    <p:sldId id="256" r:id="rId2"/>
    <p:sldId id="586" r:id="rId3"/>
    <p:sldId id="597" r:id="rId4"/>
    <p:sldId id="587" r:id="rId5"/>
    <p:sldId id="424" r:id="rId6"/>
    <p:sldId id="623" r:id="rId7"/>
    <p:sldId id="613" r:id="rId8"/>
    <p:sldId id="596" r:id="rId9"/>
    <p:sldId id="588" r:id="rId10"/>
    <p:sldId id="590" r:id="rId11"/>
    <p:sldId id="589" r:id="rId12"/>
    <p:sldId id="614" r:id="rId13"/>
    <p:sldId id="602" r:id="rId14"/>
    <p:sldId id="425" r:id="rId15"/>
    <p:sldId id="437" r:id="rId16"/>
    <p:sldId id="438" r:id="rId17"/>
    <p:sldId id="426" r:id="rId18"/>
    <p:sldId id="525" r:id="rId19"/>
    <p:sldId id="526" r:id="rId20"/>
    <p:sldId id="527" r:id="rId21"/>
    <p:sldId id="257" r:id="rId22"/>
    <p:sldId id="534" r:id="rId23"/>
    <p:sldId id="533" r:id="rId24"/>
    <p:sldId id="566" r:id="rId25"/>
    <p:sldId id="569" r:id="rId26"/>
    <p:sldId id="493" r:id="rId27"/>
    <p:sldId id="429" r:id="rId28"/>
    <p:sldId id="624" r:id="rId29"/>
    <p:sldId id="523" r:id="rId30"/>
    <p:sldId id="524" r:id="rId31"/>
    <p:sldId id="553" r:id="rId32"/>
    <p:sldId id="603" r:id="rId33"/>
    <p:sldId id="430" r:id="rId34"/>
    <p:sldId id="433" r:id="rId35"/>
    <p:sldId id="535" r:id="rId36"/>
    <p:sldId id="532" r:id="rId37"/>
    <p:sldId id="531" r:id="rId38"/>
    <p:sldId id="466" r:id="rId39"/>
    <p:sldId id="467" r:id="rId40"/>
    <p:sldId id="591" r:id="rId41"/>
    <p:sldId id="604" r:id="rId42"/>
    <p:sldId id="434" r:id="rId43"/>
    <p:sldId id="567" r:id="rId44"/>
    <p:sldId id="585" r:id="rId45"/>
    <p:sldId id="445" r:id="rId46"/>
    <p:sldId id="447" r:id="rId47"/>
    <p:sldId id="472" r:id="rId48"/>
    <p:sldId id="448" r:id="rId49"/>
    <p:sldId id="471" r:id="rId50"/>
    <p:sldId id="449" r:id="rId51"/>
    <p:sldId id="450" r:id="rId52"/>
    <p:sldId id="451" r:id="rId53"/>
    <p:sldId id="605" r:id="rId54"/>
    <p:sldId id="494" r:id="rId55"/>
    <p:sldId id="473" r:id="rId56"/>
    <p:sldId id="593" r:id="rId57"/>
    <p:sldId id="479" r:id="rId58"/>
    <p:sldId id="474" r:id="rId59"/>
    <p:sldId id="550" r:id="rId60"/>
    <p:sldId id="476" r:id="rId61"/>
    <p:sldId id="551" r:id="rId62"/>
    <p:sldId id="477" r:id="rId63"/>
    <p:sldId id="552" r:id="rId64"/>
    <p:sldId id="570" r:id="rId65"/>
    <p:sldId id="478" r:id="rId66"/>
    <p:sldId id="571" r:id="rId67"/>
    <p:sldId id="572" r:id="rId68"/>
    <p:sldId id="592" r:id="rId69"/>
    <p:sldId id="606" r:id="rId70"/>
    <p:sldId id="435" r:id="rId71"/>
    <p:sldId id="483" r:id="rId72"/>
    <p:sldId id="484" r:id="rId73"/>
    <p:sldId id="574" r:id="rId74"/>
    <p:sldId id="485" r:id="rId75"/>
    <p:sldId id="486" r:id="rId76"/>
    <p:sldId id="487" r:id="rId77"/>
    <p:sldId id="495" r:id="rId78"/>
    <p:sldId id="488" r:id="rId79"/>
    <p:sldId id="575" r:id="rId80"/>
    <p:sldId id="576" r:id="rId81"/>
    <p:sldId id="496" r:id="rId82"/>
    <p:sldId id="573" r:id="rId83"/>
    <p:sldId id="594" r:id="rId84"/>
    <p:sldId id="607" r:id="rId85"/>
    <p:sldId id="436" r:id="rId86"/>
    <p:sldId id="274" r:id="rId87"/>
    <p:sldId id="562" r:id="rId88"/>
    <p:sldId id="294" r:id="rId89"/>
    <p:sldId id="558" r:id="rId90"/>
    <p:sldId id="564" r:id="rId91"/>
    <p:sldId id="439" r:id="rId92"/>
    <p:sldId id="440" r:id="rId93"/>
    <p:sldId id="441" r:id="rId94"/>
    <p:sldId id="442" r:id="rId95"/>
    <p:sldId id="443" r:id="rId96"/>
    <p:sldId id="452" r:id="rId97"/>
    <p:sldId id="453" r:id="rId98"/>
    <p:sldId id="577" r:id="rId99"/>
    <p:sldId id="595" r:id="rId100"/>
    <p:sldId id="608" r:id="rId101"/>
    <p:sldId id="295" r:id="rId102"/>
    <p:sldId id="563" r:id="rId103"/>
    <p:sldId id="277" r:id="rId104"/>
    <p:sldId id="498" r:id="rId105"/>
    <p:sldId id="463" r:id="rId106"/>
    <p:sldId id="578" r:id="rId107"/>
    <p:sldId id="579" r:id="rId108"/>
    <p:sldId id="464" r:id="rId109"/>
    <p:sldId id="609" r:id="rId110"/>
    <p:sldId id="278" r:id="rId111"/>
    <p:sldId id="282" r:id="rId112"/>
    <p:sldId id="465" r:id="rId113"/>
    <p:sldId id="509" r:id="rId114"/>
    <p:sldId id="510" r:id="rId115"/>
    <p:sldId id="284" r:id="rId116"/>
    <p:sldId id="502" r:id="rId117"/>
    <p:sldId id="503" r:id="rId118"/>
    <p:sldId id="280" r:id="rId119"/>
    <p:sldId id="544" r:id="rId120"/>
    <p:sldId id="259" r:id="rId121"/>
    <p:sldId id="470" r:id="rId122"/>
    <p:sldId id="643" r:id="rId123"/>
    <p:sldId id="260" r:id="rId124"/>
    <p:sldId id="469" r:id="rId125"/>
    <p:sldId id="601" r:id="rId126"/>
    <p:sldId id="261" r:id="rId127"/>
    <p:sldId id="616" r:id="rId128"/>
    <p:sldId id="281" r:id="rId129"/>
    <p:sldId id="615" r:id="rId130"/>
    <p:sldId id="559" r:id="rId131"/>
    <p:sldId id="600" r:id="rId132"/>
    <p:sldId id="283" r:id="rId133"/>
    <p:sldId id="580" r:id="rId134"/>
    <p:sldId id="455" r:id="rId135"/>
    <p:sldId id="286" r:id="rId136"/>
    <p:sldId id="456" r:id="rId137"/>
    <p:sldId id="543" r:id="rId138"/>
    <p:sldId id="492" r:id="rId139"/>
    <p:sldId id="610" r:id="rId140"/>
    <p:sldId id="285" r:id="rId141"/>
    <p:sldId id="287" r:id="rId142"/>
    <p:sldId id="541" r:id="rId143"/>
    <p:sldId id="519" r:id="rId144"/>
    <p:sldId id="581" r:id="rId145"/>
    <p:sldId id="518" r:id="rId146"/>
    <p:sldId id="631" r:id="rId147"/>
    <p:sldId id="632" r:id="rId148"/>
    <p:sldId id="633" r:id="rId149"/>
    <p:sldId id="556" r:id="rId150"/>
    <p:sldId id="511" r:id="rId151"/>
    <p:sldId id="634" r:id="rId152"/>
    <p:sldId id="635" r:id="rId153"/>
    <p:sldId id="629" r:id="rId154"/>
    <p:sldId id="617" r:id="rId155"/>
    <p:sldId id="542" r:id="rId156"/>
    <p:sldId id="630" r:id="rId157"/>
    <p:sldId id="599" r:id="rId158"/>
    <p:sldId id="598" r:id="rId159"/>
    <p:sldId id="557" r:id="rId160"/>
    <p:sldId id="513" r:id="rId161"/>
    <p:sldId id="536" r:id="rId162"/>
    <p:sldId id="537" r:id="rId163"/>
    <p:sldId id="612" r:id="rId164"/>
    <p:sldId id="637" r:id="rId165"/>
    <p:sldId id="288" r:id="rId166"/>
    <p:sldId id="636" r:id="rId167"/>
    <p:sldId id="638" r:id="rId168"/>
    <p:sldId id="499" r:id="rId169"/>
    <p:sldId id="619" r:id="rId170"/>
    <p:sldId id="620" r:id="rId171"/>
    <p:sldId id="639" r:id="rId172"/>
    <p:sldId id="296" r:id="rId173"/>
    <p:sldId id="548" r:id="rId174"/>
    <p:sldId id="549" r:id="rId175"/>
    <p:sldId id="545" r:id="rId176"/>
    <p:sldId id="299" r:id="rId177"/>
    <p:sldId id="618" r:id="rId178"/>
    <p:sldId id="628" r:id="rId179"/>
    <p:sldId id="505" r:id="rId180"/>
    <p:sldId id="504" r:id="rId181"/>
    <p:sldId id="516" r:id="rId182"/>
    <p:sldId id="517" r:id="rId183"/>
    <p:sldId id="546" r:id="rId184"/>
    <p:sldId id="547" r:id="rId185"/>
    <p:sldId id="506" r:id="rId186"/>
    <p:sldId id="520" r:id="rId187"/>
    <p:sldId id="538" r:id="rId188"/>
    <p:sldId id="611" r:id="rId189"/>
    <p:sldId id="289" r:id="rId190"/>
    <p:sldId id="501" r:id="rId191"/>
    <p:sldId id="507" r:id="rId192"/>
    <p:sldId id="457" r:id="rId193"/>
    <p:sldId id="458" r:id="rId194"/>
    <p:sldId id="459" r:id="rId195"/>
    <p:sldId id="481" r:id="rId196"/>
    <p:sldId id="460" r:id="rId197"/>
    <p:sldId id="500" r:id="rId198"/>
    <p:sldId id="461" r:id="rId199"/>
    <p:sldId id="462" r:id="rId200"/>
    <p:sldId id="521" r:id="rId201"/>
    <p:sldId id="621" r:id="rId202"/>
    <p:sldId id="480" r:id="rId203"/>
    <p:sldId id="568" r:id="rId204"/>
    <p:sldId id="584" r:id="rId205"/>
    <p:sldId id="626" r:id="rId206"/>
    <p:sldId id="582" r:id="rId207"/>
    <p:sldId id="627" r:id="rId208"/>
    <p:sldId id="583" r:id="rId209"/>
    <p:sldId id="622" r:id="rId210"/>
    <p:sldId id="508" r:id="rId211"/>
    <p:sldId id="640" r:id="rId212"/>
    <p:sldId id="290" r:id="rId213"/>
    <p:sldId id="641" r:id="rId214"/>
    <p:sldId id="565" r:id="rId215"/>
    <p:sldId id="561" r:id="rId216"/>
    <p:sldId id="642" r:id="rId217"/>
    <p:sldId id="291" r:id="rId218"/>
    <p:sldId id="292" r:id="rId219"/>
    <p:sldId id="625" r:id="rId220"/>
    <p:sldId id="301" r:id="rId221"/>
    <p:sldId id="482" r:id="rId222"/>
    <p:sldId id="444" r:id="rId223"/>
  </p:sldIdLst>
  <p:sldSz cx="9144000" cy="6858000" type="screen4x3"/>
  <p:notesSz cx="6797675" cy="9926638"/>
  <p:defaultTextStyle>
    <a:defPPr>
      <a:defRPr lang="de-DE"/>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Standardabschnitt" id="{2E6D0324-522E-453A-A2F1-1482B227C266}">
          <p14:sldIdLst>
            <p14:sldId id="256"/>
            <p14:sldId id="586"/>
            <p14:sldId id="597"/>
            <p14:sldId id="587"/>
            <p14:sldId id="424"/>
            <p14:sldId id="623"/>
            <p14:sldId id="613"/>
            <p14:sldId id="596"/>
            <p14:sldId id="588"/>
            <p14:sldId id="590"/>
            <p14:sldId id="589"/>
            <p14:sldId id="614"/>
          </p14:sldIdLst>
        </p14:section>
        <p14:section name="Strategische Planung" id="{59CC8E25-46FD-4AF8-829B-E92F9FDEC886}">
          <p14:sldIdLst>
            <p14:sldId id="602"/>
            <p14:sldId id="425"/>
            <p14:sldId id="437"/>
            <p14:sldId id="438"/>
            <p14:sldId id="426"/>
            <p14:sldId id="525"/>
            <p14:sldId id="526"/>
            <p14:sldId id="527"/>
            <p14:sldId id="257"/>
            <p14:sldId id="534"/>
            <p14:sldId id="533"/>
            <p14:sldId id="566"/>
            <p14:sldId id="569"/>
            <p14:sldId id="493"/>
            <p14:sldId id="429"/>
            <p14:sldId id="624"/>
            <p14:sldId id="523"/>
            <p14:sldId id="524"/>
            <p14:sldId id="553"/>
            <p14:sldId id="603"/>
            <p14:sldId id="430"/>
            <p14:sldId id="433"/>
            <p14:sldId id="535"/>
            <p14:sldId id="532"/>
            <p14:sldId id="531"/>
            <p14:sldId id="466"/>
            <p14:sldId id="467"/>
            <p14:sldId id="591"/>
          </p14:sldIdLst>
        </p14:section>
        <p14:section name="Ist-Erhebung und Anforderungsanalyse" id="{AA18ED26-A83A-43F0-9124-AA2F67A4CA11}">
          <p14:sldIdLst>
            <p14:sldId id="604"/>
            <p14:sldId id="434"/>
            <p14:sldId id="567"/>
            <p14:sldId id="585"/>
            <p14:sldId id="445"/>
            <p14:sldId id="447"/>
            <p14:sldId id="472"/>
            <p14:sldId id="448"/>
            <p14:sldId id="471"/>
            <p14:sldId id="449"/>
            <p14:sldId id="450"/>
            <p14:sldId id="451"/>
          </p14:sldIdLst>
        </p14:section>
        <p14:section name="Ist-Analyse" id="{BFD66657-3253-4E1C-9175-A3EE7DD892E3}">
          <p14:sldIdLst>
            <p14:sldId id="605"/>
            <p14:sldId id="494"/>
            <p14:sldId id="473"/>
            <p14:sldId id="593"/>
            <p14:sldId id="479"/>
            <p14:sldId id="474"/>
            <p14:sldId id="550"/>
            <p14:sldId id="476"/>
            <p14:sldId id="551"/>
            <p14:sldId id="477"/>
            <p14:sldId id="552"/>
            <p14:sldId id="570"/>
            <p14:sldId id="478"/>
            <p14:sldId id="571"/>
            <p14:sldId id="572"/>
            <p14:sldId id="592"/>
          </p14:sldIdLst>
        </p14:section>
        <p14:section name="Konzeptuelle Modellierung" id="{028ADD93-1872-4272-90C0-4303367D4A7D}">
          <p14:sldIdLst>
            <p14:sldId id="606"/>
            <p14:sldId id="435"/>
            <p14:sldId id="483"/>
            <p14:sldId id="484"/>
            <p14:sldId id="574"/>
            <p14:sldId id="485"/>
            <p14:sldId id="486"/>
            <p14:sldId id="487"/>
            <p14:sldId id="495"/>
            <p14:sldId id="488"/>
            <p14:sldId id="575"/>
            <p14:sldId id="576"/>
            <p14:sldId id="496"/>
            <p14:sldId id="573"/>
            <p14:sldId id="594"/>
          </p14:sldIdLst>
        </p14:section>
        <p14:section name="Fachliche Konzeptentwicklung" id="{57C391D4-FF04-4B58-8D9E-B3801FA4AC5B}">
          <p14:sldIdLst>
            <p14:sldId id="607"/>
            <p14:sldId id="436"/>
            <p14:sldId id="274"/>
            <p14:sldId id="562"/>
            <p14:sldId id="294"/>
            <p14:sldId id="558"/>
            <p14:sldId id="564"/>
            <p14:sldId id="439"/>
            <p14:sldId id="440"/>
            <p14:sldId id="441"/>
            <p14:sldId id="442"/>
            <p14:sldId id="443"/>
            <p14:sldId id="452"/>
            <p14:sldId id="453"/>
            <p14:sldId id="577"/>
            <p14:sldId id="595"/>
          </p14:sldIdLst>
        </p14:section>
        <p14:section name="Informationstechnische Konzeptentwicklung" id="{4DD4993B-57CE-440C-8964-74DAF453EC57}">
          <p14:sldIdLst>
            <p14:sldId id="608"/>
            <p14:sldId id="295"/>
            <p14:sldId id="563"/>
            <p14:sldId id="277"/>
            <p14:sldId id="498"/>
            <p14:sldId id="463"/>
            <p14:sldId id="578"/>
            <p14:sldId id="579"/>
            <p14:sldId id="464"/>
          </p14:sldIdLst>
        </p14:section>
        <p14:section name="Kosten-Nutzen-Betrachtung" id="{F517092A-AA4D-48C4-B6DA-477A3E489562}">
          <p14:sldIdLst>
            <p14:sldId id="609"/>
            <p14:sldId id="278"/>
            <p14:sldId id="282"/>
            <p14:sldId id="465"/>
            <p14:sldId id="509"/>
            <p14:sldId id="510"/>
            <p14:sldId id="284"/>
            <p14:sldId id="502"/>
            <p14:sldId id="503"/>
            <p14:sldId id="280"/>
            <p14:sldId id="544"/>
            <p14:sldId id="259"/>
            <p14:sldId id="470"/>
            <p14:sldId id="643"/>
            <p14:sldId id="260"/>
            <p14:sldId id="469"/>
            <p14:sldId id="601"/>
            <p14:sldId id="261"/>
            <p14:sldId id="616"/>
            <p14:sldId id="281"/>
            <p14:sldId id="615"/>
            <p14:sldId id="559"/>
            <p14:sldId id="600"/>
            <p14:sldId id="283"/>
            <p14:sldId id="580"/>
            <p14:sldId id="455"/>
            <p14:sldId id="286"/>
            <p14:sldId id="456"/>
            <p14:sldId id="543"/>
            <p14:sldId id="492"/>
          </p14:sldIdLst>
        </p14:section>
        <p14:section name="Systemauswahl" id="{3C38A678-5418-4934-9A09-6F3E315C50AE}">
          <p14:sldIdLst/>
        </p14:section>
        <p14:section name="Ausschreibung" id="{643995B3-6BDA-4678-BA1D-03F6D9FC25CB}">
          <p14:sldIdLst>
            <p14:sldId id="610"/>
            <p14:sldId id="285"/>
            <p14:sldId id="287"/>
            <p14:sldId id="541"/>
            <p14:sldId id="519"/>
            <p14:sldId id="581"/>
            <p14:sldId id="518"/>
            <p14:sldId id="631"/>
            <p14:sldId id="632"/>
            <p14:sldId id="633"/>
            <p14:sldId id="556"/>
            <p14:sldId id="511"/>
            <p14:sldId id="634"/>
            <p14:sldId id="635"/>
            <p14:sldId id="629"/>
            <p14:sldId id="617"/>
            <p14:sldId id="542"/>
            <p14:sldId id="630"/>
            <p14:sldId id="599"/>
            <p14:sldId id="598"/>
            <p14:sldId id="557"/>
            <p14:sldId id="513"/>
            <p14:sldId id="536"/>
            <p14:sldId id="537"/>
          </p14:sldIdLst>
        </p14:section>
        <p14:section name="Angebotsbewertung" id="{4A8B8631-37B7-4D24-BE77-90B4061A2551}">
          <p14:sldIdLst>
            <p14:sldId id="612"/>
            <p14:sldId id="637"/>
            <p14:sldId id="288"/>
            <p14:sldId id="636"/>
            <p14:sldId id="638"/>
            <p14:sldId id="499"/>
            <p14:sldId id="619"/>
          </p14:sldIdLst>
        </p14:section>
        <p14:section name="Abschnitt ohne Titel" id="{C228F560-9390-47DC-ACEC-2671833DC277}">
          <p14:sldIdLst>
            <p14:sldId id="620"/>
            <p14:sldId id="639"/>
          </p14:sldIdLst>
        </p14:section>
        <p14:section name="Systemtest" id="{C4BF1A31-6310-4817-B279-89E74365D3BD}">
          <p14:sldIdLst>
            <p14:sldId id="296"/>
            <p14:sldId id="548"/>
            <p14:sldId id="549"/>
            <p14:sldId id="545"/>
          </p14:sldIdLst>
        </p14:section>
        <p14:section name="Entscheid und Empfehlung" id="{63F80BE5-9E02-4FC6-A940-29A83E867B86}">
          <p14:sldIdLst>
            <p14:sldId id="299"/>
            <p14:sldId id="618"/>
            <p14:sldId id="628"/>
            <p14:sldId id="505"/>
            <p14:sldId id="504"/>
            <p14:sldId id="516"/>
            <p14:sldId id="517"/>
            <p14:sldId id="546"/>
            <p14:sldId id="547"/>
            <p14:sldId id="506"/>
            <p14:sldId id="520"/>
            <p14:sldId id="538"/>
          </p14:sldIdLst>
        </p14:section>
        <p14:section name="Systemeinführung" id="{A68FE5EA-9528-4E78-B273-974A28FA63B9}">
          <p14:sldIdLst>
            <p14:sldId id="611"/>
            <p14:sldId id="289"/>
            <p14:sldId id="501"/>
            <p14:sldId id="507"/>
            <p14:sldId id="457"/>
            <p14:sldId id="458"/>
            <p14:sldId id="459"/>
            <p14:sldId id="481"/>
            <p14:sldId id="460"/>
            <p14:sldId id="500"/>
            <p14:sldId id="461"/>
            <p14:sldId id="462"/>
            <p14:sldId id="521"/>
          </p14:sldIdLst>
        </p14:section>
        <p14:section name="Datenerfassung und Übernahme" id="{46F404FE-C6E4-4B6C-9C29-B499C0FBE471}">
          <p14:sldIdLst>
            <p14:sldId id="621"/>
            <p14:sldId id="480"/>
            <p14:sldId id="568"/>
            <p14:sldId id="584"/>
            <p14:sldId id="626"/>
            <p14:sldId id="582"/>
            <p14:sldId id="627"/>
            <p14:sldId id="583"/>
          </p14:sldIdLst>
        </p14:section>
        <p14:section name="Systembetrieb" id="{AFD76601-11F3-4D95-AC4C-059E07D25CFC}">
          <p14:sldIdLst>
            <p14:sldId id="622"/>
            <p14:sldId id="508"/>
            <p14:sldId id="640"/>
            <p14:sldId id="290"/>
            <p14:sldId id="641"/>
            <p14:sldId id="565"/>
            <p14:sldId id="561"/>
            <p14:sldId id="642"/>
            <p14:sldId id="291"/>
            <p14:sldId id="292"/>
            <p14:sldId id="625"/>
            <p14:sldId id="301"/>
            <p14:sldId id="482"/>
            <p14:sldId id="44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9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C0C0C0"/>
    <a:srgbClr val="C84104"/>
    <a:srgbClr val="EAEAEA"/>
    <a:srgbClr val="FF0000"/>
    <a:srgbClr val="FFFF66"/>
    <a:srgbClr val="99FF33"/>
    <a:srgbClr val="B8D1DE"/>
    <a:srgbClr val="00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676" autoAdjust="0"/>
  </p:normalViewPr>
  <p:slideViewPr>
    <p:cSldViewPr>
      <p:cViewPr varScale="1">
        <p:scale>
          <a:sx n="106" d="100"/>
          <a:sy n="106" d="100"/>
        </p:scale>
        <p:origin x="176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604"/>
    </p:cViewPr>
  </p:sorterViewPr>
  <p:notesViewPr>
    <p:cSldViewPr>
      <p:cViewPr varScale="1">
        <p:scale>
          <a:sx n="55" d="100"/>
          <a:sy n="55" d="100"/>
        </p:scale>
        <p:origin x="-1661" y="-93"/>
      </p:cViewPr>
      <p:guideLst>
        <p:guide orient="horz" pos="2160"/>
        <p:guide pos="290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notesMaster" Target="notesMasters/notes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114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2946401" cy="49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21" tIns="0" rIns="19021" bIns="0" numCol="1" anchor="t" anchorCtr="0" compatLnSpc="1">
            <a:prstTxWarp prst="textNoShape">
              <a:avLst/>
            </a:prstTxWarp>
          </a:bodyPr>
          <a:lstStyle>
            <a:lvl1pPr defTabSz="912813" eaLnBrk="0" hangingPunct="0">
              <a:defRPr sz="1000" i="1">
                <a:latin typeface="Times New Roman" pitchFamily="18" charset="0"/>
                <a:cs typeface="+mn-cs"/>
              </a:defRPr>
            </a:lvl1pPr>
          </a:lstStyle>
          <a:p>
            <a:pPr>
              <a:defRPr/>
            </a:pPr>
            <a:endParaRPr lang="de-DE" altLang="de-DE"/>
          </a:p>
        </p:txBody>
      </p:sp>
      <p:sp>
        <p:nvSpPr>
          <p:cNvPr id="2051" name="Rectangle 3"/>
          <p:cNvSpPr>
            <a:spLocks noGrp="1" noChangeArrowheads="1"/>
          </p:cNvSpPr>
          <p:nvPr>
            <p:ph type="dt" idx="1"/>
          </p:nvPr>
        </p:nvSpPr>
        <p:spPr bwMode="auto">
          <a:xfrm>
            <a:off x="3851275" y="-1588"/>
            <a:ext cx="2946400" cy="49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21" tIns="0" rIns="19021" bIns="0" numCol="1" anchor="t" anchorCtr="0" compatLnSpc="1">
            <a:prstTxWarp prst="textNoShape">
              <a:avLst/>
            </a:prstTxWarp>
          </a:bodyPr>
          <a:lstStyle>
            <a:lvl1pPr algn="r" defTabSz="912813" eaLnBrk="0" hangingPunct="0">
              <a:defRPr sz="1000" i="1">
                <a:latin typeface="Times New Roman" pitchFamily="18" charset="0"/>
                <a:cs typeface="+mn-cs"/>
              </a:defRPr>
            </a:lvl1pPr>
          </a:lstStyle>
          <a:p>
            <a:pPr>
              <a:defRPr/>
            </a:pPr>
            <a:endParaRPr lang="de-DE" altLang="de-DE"/>
          </a:p>
        </p:txBody>
      </p:sp>
      <p:sp>
        <p:nvSpPr>
          <p:cNvPr id="160772" name="Rectangle 4"/>
          <p:cNvSpPr>
            <a:spLocks noGrp="1" noRot="1" noChangeAspect="1" noChangeArrowheads="1" noTextEdit="1"/>
          </p:cNvSpPr>
          <p:nvPr>
            <p:ph type="sldImg" idx="2"/>
          </p:nvPr>
        </p:nvSpPr>
        <p:spPr bwMode="auto">
          <a:xfrm>
            <a:off x="927100" y="750888"/>
            <a:ext cx="4941888" cy="3708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6463" y="4716463"/>
            <a:ext cx="4983162"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7" tIns="45969" rIns="91937" bIns="45969"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2054" name="Rectangle 6"/>
          <p:cNvSpPr>
            <a:spLocks noGrp="1" noChangeArrowheads="1"/>
          </p:cNvSpPr>
          <p:nvPr>
            <p:ph type="ftr" sz="quarter" idx="4"/>
          </p:nvPr>
        </p:nvSpPr>
        <p:spPr bwMode="auto">
          <a:xfrm>
            <a:off x="-1588" y="9428163"/>
            <a:ext cx="2946401"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21" tIns="0" rIns="19021" bIns="0" numCol="1" anchor="b" anchorCtr="0" compatLnSpc="1">
            <a:prstTxWarp prst="textNoShape">
              <a:avLst/>
            </a:prstTxWarp>
          </a:bodyPr>
          <a:lstStyle>
            <a:lvl1pPr defTabSz="912813" eaLnBrk="0" hangingPunct="0">
              <a:defRPr sz="1000" i="1">
                <a:latin typeface="Times New Roman" pitchFamily="18" charset="0"/>
                <a:cs typeface="+mn-cs"/>
              </a:defRPr>
            </a:lvl1pPr>
          </a:lstStyle>
          <a:p>
            <a:pPr>
              <a:defRPr/>
            </a:pPr>
            <a:endParaRPr lang="de-DE" altLang="de-DE"/>
          </a:p>
        </p:txBody>
      </p:sp>
      <p:sp>
        <p:nvSpPr>
          <p:cNvPr id="2055" name="Rectangle 7"/>
          <p:cNvSpPr>
            <a:spLocks noGrp="1" noChangeArrowheads="1"/>
          </p:cNvSpPr>
          <p:nvPr>
            <p:ph type="sldNum" sz="quarter" idx="5"/>
          </p:nvPr>
        </p:nvSpPr>
        <p:spPr bwMode="auto">
          <a:xfrm>
            <a:off x="3851275" y="9428163"/>
            <a:ext cx="29464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21" tIns="0" rIns="19021" bIns="0" numCol="1" anchor="b" anchorCtr="0" compatLnSpc="1">
            <a:prstTxWarp prst="textNoShape">
              <a:avLst/>
            </a:prstTxWarp>
          </a:bodyPr>
          <a:lstStyle>
            <a:lvl1pPr algn="r" defTabSz="912813" eaLnBrk="0" hangingPunct="0">
              <a:defRPr sz="1000" i="1">
                <a:latin typeface="Times New Roman" pitchFamily="18" charset="0"/>
                <a:cs typeface="+mn-cs"/>
              </a:defRPr>
            </a:lvl1pPr>
          </a:lstStyle>
          <a:p>
            <a:pPr>
              <a:defRPr/>
            </a:pPr>
            <a:fld id="{F6D753AA-F1CF-4579-AFD0-7B8906D98DB6}" type="slidenum">
              <a:rPr lang="de-DE" altLang="de-DE"/>
              <a:pPr>
                <a:defRPr/>
              </a:pPr>
              <a:t>‹Nr.›</a:t>
            </a:fld>
            <a:endParaRPr lang="de-DE" altLang="de-DE"/>
          </a:p>
        </p:txBody>
      </p:sp>
    </p:spTree>
    <p:extLst>
      <p:ext uri="{BB962C8B-B14F-4D97-AF65-F5344CB8AC3E}">
        <p14:creationId xmlns:p14="http://schemas.microsoft.com/office/powerpoint/2010/main" val="10952655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e.wikipedia.org/wiki/Projektauftra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lvl1pPr defTabSz="912813" eaLnBrk="0" hangingPunct="0">
              <a:defRPr sz="2000">
                <a:solidFill>
                  <a:schemeClr val="tx1"/>
                </a:solidFill>
                <a:latin typeface="Arial" charset="0"/>
              </a:defRPr>
            </a:lvl1pPr>
            <a:lvl2pPr marL="742950" indent="-285750" defTabSz="912813" eaLnBrk="0" hangingPunct="0">
              <a:defRPr sz="2000">
                <a:solidFill>
                  <a:schemeClr val="tx1"/>
                </a:solidFill>
                <a:latin typeface="Arial" charset="0"/>
              </a:defRPr>
            </a:lvl2pPr>
            <a:lvl3pPr marL="1143000" indent="-228600" defTabSz="912813" eaLnBrk="0" hangingPunct="0">
              <a:defRPr sz="2000">
                <a:solidFill>
                  <a:schemeClr val="tx1"/>
                </a:solidFill>
                <a:latin typeface="Arial" charset="0"/>
              </a:defRPr>
            </a:lvl3pPr>
            <a:lvl4pPr marL="1600200" indent="-228600" defTabSz="912813" eaLnBrk="0" hangingPunct="0">
              <a:defRPr sz="2000">
                <a:solidFill>
                  <a:schemeClr val="tx1"/>
                </a:solidFill>
                <a:latin typeface="Arial" charset="0"/>
              </a:defRPr>
            </a:lvl4pPr>
            <a:lvl5pPr marL="2057400" indent="-228600" defTabSz="912813" eaLnBrk="0" hangingPunct="0">
              <a:defRPr sz="2000">
                <a:solidFill>
                  <a:schemeClr val="tx1"/>
                </a:solidFill>
                <a:latin typeface="Arial" charset="0"/>
              </a:defRPr>
            </a:lvl5pPr>
            <a:lvl6pPr marL="2514600" indent="-228600" defTabSz="912813" eaLnBrk="0" fontAlgn="base" hangingPunct="0">
              <a:spcBef>
                <a:spcPct val="0"/>
              </a:spcBef>
              <a:spcAft>
                <a:spcPct val="0"/>
              </a:spcAft>
              <a:defRPr sz="2000">
                <a:solidFill>
                  <a:schemeClr val="tx1"/>
                </a:solidFill>
                <a:latin typeface="Arial" charset="0"/>
              </a:defRPr>
            </a:lvl6pPr>
            <a:lvl7pPr marL="2971800" indent="-228600" defTabSz="912813" eaLnBrk="0" fontAlgn="base" hangingPunct="0">
              <a:spcBef>
                <a:spcPct val="0"/>
              </a:spcBef>
              <a:spcAft>
                <a:spcPct val="0"/>
              </a:spcAft>
              <a:defRPr sz="2000">
                <a:solidFill>
                  <a:schemeClr val="tx1"/>
                </a:solidFill>
                <a:latin typeface="Arial" charset="0"/>
              </a:defRPr>
            </a:lvl7pPr>
            <a:lvl8pPr marL="3429000" indent="-228600" defTabSz="912813" eaLnBrk="0" fontAlgn="base" hangingPunct="0">
              <a:spcBef>
                <a:spcPct val="0"/>
              </a:spcBef>
              <a:spcAft>
                <a:spcPct val="0"/>
              </a:spcAft>
              <a:defRPr sz="2000">
                <a:solidFill>
                  <a:schemeClr val="tx1"/>
                </a:solidFill>
                <a:latin typeface="Arial" charset="0"/>
              </a:defRPr>
            </a:lvl8pPr>
            <a:lvl9pPr marL="3886200" indent="-228600" defTabSz="912813" eaLnBrk="0" fontAlgn="base" hangingPunct="0">
              <a:spcBef>
                <a:spcPct val="0"/>
              </a:spcBef>
              <a:spcAft>
                <a:spcPct val="0"/>
              </a:spcAft>
              <a:defRPr sz="2000">
                <a:solidFill>
                  <a:schemeClr val="tx1"/>
                </a:solidFill>
                <a:latin typeface="Arial" charset="0"/>
              </a:defRPr>
            </a:lvl9pPr>
          </a:lstStyle>
          <a:p>
            <a:pPr>
              <a:defRPr/>
            </a:pPr>
            <a:fld id="{046A7BE6-5752-40A5-BA5B-452EE95E3CD0}" type="slidenum">
              <a:rPr lang="de-DE" altLang="de-DE" sz="1000" smtClean="0">
                <a:latin typeface="Times New Roman" pitchFamily="18" charset="0"/>
              </a:rPr>
              <a:pPr>
                <a:defRPr/>
              </a:pPr>
              <a:t>1</a:t>
            </a:fld>
            <a:endParaRPr lang="de-DE" altLang="de-DE" sz="1000" smtClean="0">
              <a:latin typeface="Times New Roman" pitchFamily="18" charset="0"/>
            </a:endParaRPr>
          </a:p>
        </p:txBody>
      </p:sp>
      <p:sp>
        <p:nvSpPr>
          <p:cNvPr id="161795" name="Rectangle 2"/>
          <p:cNvSpPr>
            <a:spLocks noGrp="1" noRot="1" noChangeAspect="1" noChangeArrowheads="1" noTextEdit="1"/>
          </p:cNvSpPr>
          <p:nvPr>
            <p:ph type="sldImg"/>
          </p:nvPr>
        </p:nvSpPr>
        <p:spPr>
          <a:ln cap="flat"/>
        </p:spPr>
      </p:sp>
      <p:sp>
        <p:nvSpPr>
          <p:cNvPr id="161796" name="Rectangle 3"/>
          <p:cNvSpPr>
            <a:spLocks noGrp="1" noChangeArrowheads="1"/>
          </p:cNvSpPr>
          <p:nvPr>
            <p:ph type="body" idx="1"/>
          </p:nvPr>
        </p:nvSpPr>
        <p:spPr>
          <a:noFill/>
        </p:spPr>
        <p:txBody>
          <a:bodyPr/>
          <a:lstStyle/>
          <a:p>
            <a:endParaRPr lang="de-DE" alt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D753AA-F1CF-4579-AFD0-7B8906D98DB6}" type="slidenum">
              <a:rPr lang="de-DE" altLang="de-DE" smtClean="0"/>
              <a:pPr>
                <a:defRPr/>
              </a:pPr>
              <a:t>165</a:t>
            </a:fld>
            <a:endParaRPr lang="de-DE" altLang="de-DE"/>
          </a:p>
        </p:txBody>
      </p:sp>
    </p:spTree>
    <p:extLst>
      <p:ext uri="{BB962C8B-B14F-4D97-AF65-F5344CB8AC3E}">
        <p14:creationId xmlns:p14="http://schemas.microsoft.com/office/powerpoint/2010/main" val="3603067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hangingPunct="0"/>
            <a:r>
              <a:rPr lang="de-DE" sz="1200" kern="1200" dirty="0" smtClean="0">
                <a:solidFill>
                  <a:schemeClr val="tx1"/>
                </a:solidFill>
                <a:effectLst/>
                <a:latin typeface="Times New Roman" pitchFamily="18" charset="0"/>
                <a:ea typeface="+mn-ea"/>
                <a:cs typeface="+mn-cs"/>
              </a:rPr>
              <a:t>Festlegung von </a:t>
            </a:r>
            <a:r>
              <a:rPr lang="de-DE" sz="1200" kern="1200" dirty="0" err="1" smtClean="0">
                <a:solidFill>
                  <a:schemeClr val="tx1"/>
                </a:solidFill>
                <a:effectLst/>
                <a:latin typeface="Times New Roman" pitchFamily="18" charset="0"/>
                <a:ea typeface="+mn-ea"/>
                <a:cs typeface="+mn-cs"/>
              </a:rPr>
              <a:t>Kriteriengruppen</a:t>
            </a:r>
            <a:r>
              <a:rPr lang="de-DE" sz="1200" kern="1200" dirty="0" smtClean="0">
                <a:solidFill>
                  <a:schemeClr val="tx1"/>
                </a:solidFill>
                <a:effectLst/>
                <a:latin typeface="Times New Roman" pitchFamily="18" charset="0"/>
                <a:ea typeface="+mn-ea"/>
                <a:cs typeface="+mn-cs"/>
              </a:rPr>
              <a:t> (GIS-Basissystem, Datenhaltung, Betriebssystem, Vernetzungskonzept, ...) und zugehörigen Gewichten.</a:t>
            </a:r>
          </a:p>
          <a:p>
            <a:pPr lvl="0" hangingPunct="0"/>
            <a:r>
              <a:rPr lang="de-DE" sz="1200" kern="1200" dirty="0" smtClean="0">
                <a:solidFill>
                  <a:schemeClr val="tx1"/>
                </a:solidFill>
                <a:effectLst/>
                <a:latin typeface="Times New Roman" pitchFamily="18" charset="0"/>
                <a:ea typeface="+mn-ea"/>
                <a:cs typeface="+mn-cs"/>
              </a:rPr>
              <a:t>Festlegung von Einzelkriterien und Gewichten für die angebotenen Leistungen. Die genaue Festlegung sollte durch die betroffenen Organisationseinheiten mitbestimmt und mitgetragen werden.</a:t>
            </a:r>
          </a:p>
          <a:p>
            <a:pPr lvl="0" hangingPunct="0"/>
            <a:r>
              <a:rPr lang="de-DE" sz="1200" kern="1200" dirty="0" smtClean="0">
                <a:solidFill>
                  <a:schemeClr val="tx1"/>
                </a:solidFill>
                <a:effectLst/>
                <a:latin typeface="Times New Roman" pitchFamily="18" charset="0"/>
                <a:ea typeface="+mn-ea"/>
                <a:cs typeface="+mn-cs"/>
              </a:rPr>
              <a:t>Auswertung der Angebote anhand der </a:t>
            </a:r>
            <a:r>
              <a:rPr lang="de-DE" sz="1200" kern="1200" dirty="0" err="1" smtClean="0">
                <a:solidFill>
                  <a:schemeClr val="tx1"/>
                </a:solidFill>
                <a:effectLst/>
                <a:latin typeface="Times New Roman" pitchFamily="18" charset="0"/>
                <a:ea typeface="+mn-ea"/>
                <a:cs typeface="+mn-cs"/>
              </a:rPr>
              <a:t>Kriterienliste</a:t>
            </a:r>
            <a:r>
              <a:rPr lang="de-DE" sz="1200" kern="1200" dirty="0" smtClean="0">
                <a:solidFill>
                  <a:schemeClr val="tx1"/>
                </a:solidFill>
                <a:effectLst/>
                <a:latin typeface="Times New Roman" pitchFamily="18" charset="0"/>
                <a:ea typeface="+mn-ea"/>
                <a:cs typeface="+mn-cs"/>
              </a:rPr>
              <a:t> durch die Projektmitarbeiter. Kritische, nicht eindeutig bewertbare Angebotspositionen werden gesammelt und in der Projektgruppe besprochen.</a:t>
            </a:r>
          </a:p>
          <a:p>
            <a:pPr lvl="0" hangingPunct="0"/>
            <a:r>
              <a:rPr lang="de-DE" sz="1200" kern="1200" dirty="0" smtClean="0">
                <a:solidFill>
                  <a:schemeClr val="tx1"/>
                </a:solidFill>
                <a:effectLst/>
                <a:latin typeface="Times New Roman" pitchFamily="18" charset="0"/>
                <a:ea typeface="+mn-ea"/>
                <a:cs typeface="+mn-cs"/>
              </a:rPr>
              <a:t>Gegebenenfalls Durchführung einer Sensitivitätsanalyse.</a:t>
            </a:r>
          </a:p>
          <a:p>
            <a:pPr lvl="0" hangingPunct="0"/>
            <a:r>
              <a:rPr lang="de-DE" sz="1200" kern="1200" dirty="0" smtClean="0">
                <a:solidFill>
                  <a:schemeClr val="tx1"/>
                </a:solidFill>
                <a:effectLst/>
                <a:latin typeface="Times New Roman" pitchFamily="18" charset="0"/>
                <a:ea typeface="+mn-ea"/>
                <a:cs typeface="+mn-cs"/>
              </a:rPr>
              <a:t>Erstellung einer Rangfolge und Präsentation der Ergebnisse als Empfehlung für die Durchführung des Systemtests.</a:t>
            </a:r>
          </a:p>
          <a:p>
            <a:endParaRPr lang="de-DE" dirty="0"/>
          </a:p>
        </p:txBody>
      </p:sp>
      <p:sp>
        <p:nvSpPr>
          <p:cNvPr id="4" name="Foliennummernplatzhalter 3"/>
          <p:cNvSpPr>
            <a:spLocks noGrp="1"/>
          </p:cNvSpPr>
          <p:nvPr>
            <p:ph type="sldNum" sz="quarter" idx="10"/>
          </p:nvPr>
        </p:nvSpPr>
        <p:spPr/>
        <p:txBody>
          <a:bodyPr/>
          <a:lstStyle/>
          <a:p>
            <a:pPr>
              <a:defRPr/>
            </a:pPr>
            <a:fld id="{F6D753AA-F1CF-4579-AFD0-7B8906D98DB6}" type="slidenum">
              <a:rPr lang="de-DE" altLang="de-DE" smtClean="0"/>
              <a:pPr>
                <a:defRPr/>
              </a:pPr>
              <a:t>168</a:t>
            </a:fld>
            <a:endParaRPr lang="de-DE" altLang="de-DE"/>
          </a:p>
        </p:txBody>
      </p:sp>
    </p:spTree>
    <p:extLst>
      <p:ext uri="{BB962C8B-B14F-4D97-AF65-F5344CB8AC3E}">
        <p14:creationId xmlns:p14="http://schemas.microsoft.com/office/powerpoint/2010/main" val="1524184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altLang="de-DE" dirty="0" smtClean="0"/>
              <a:t>http://www.gis-news.de/knowhow/datenerfassung/</a:t>
            </a:r>
          </a:p>
          <a:p>
            <a:endParaRPr lang="de-DE" dirty="0"/>
          </a:p>
        </p:txBody>
      </p:sp>
      <p:sp>
        <p:nvSpPr>
          <p:cNvPr id="4" name="Foliennummernplatzhalter 3"/>
          <p:cNvSpPr>
            <a:spLocks noGrp="1"/>
          </p:cNvSpPr>
          <p:nvPr>
            <p:ph type="sldNum" sz="quarter" idx="10"/>
          </p:nvPr>
        </p:nvSpPr>
        <p:spPr/>
        <p:txBody>
          <a:bodyPr/>
          <a:lstStyle/>
          <a:p>
            <a:pPr>
              <a:defRPr/>
            </a:pPr>
            <a:fld id="{F6D753AA-F1CF-4579-AFD0-7B8906D98DB6}" type="slidenum">
              <a:rPr lang="de-DE" altLang="de-DE" smtClean="0"/>
              <a:pPr>
                <a:defRPr/>
              </a:pPr>
              <a:t>202</a:t>
            </a:fld>
            <a:endParaRPr lang="de-DE" altLang="de-DE"/>
          </a:p>
        </p:txBody>
      </p:sp>
    </p:spTree>
    <p:extLst>
      <p:ext uri="{BB962C8B-B14F-4D97-AF65-F5344CB8AC3E}">
        <p14:creationId xmlns:p14="http://schemas.microsoft.com/office/powerpoint/2010/main" val="1494726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Times New Roman" pitchFamily="18" charset="0"/>
                <a:ea typeface="+mn-ea"/>
                <a:cs typeface="+mn-cs"/>
              </a:rPr>
              <a:t>Nach Abschluss der Systeminstallation und mit beginnendem Aufbau der Datenbank geht das System in die produktive Nutzung über. Die Umsetzung des fachtechnischen und informationstechnischen Entwurfs ist unter Berücksichtigung der aktuellen </a:t>
            </a:r>
            <a:r>
              <a:rPr lang="de-DE" sz="1200" kern="1200" dirty="0" err="1" smtClean="0">
                <a:solidFill>
                  <a:schemeClr val="tx1"/>
                </a:solidFill>
                <a:effectLst/>
                <a:latin typeface="Times New Roman" pitchFamily="18" charset="0"/>
                <a:ea typeface="+mn-ea"/>
                <a:cs typeface="+mn-cs"/>
              </a:rPr>
              <a:t>Unter­nehmensziele</a:t>
            </a:r>
            <a:r>
              <a:rPr lang="de-DE" sz="1200" kern="1200" dirty="0" smtClean="0">
                <a:solidFill>
                  <a:schemeClr val="tx1"/>
                </a:solidFill>
                <a:effectLst/>
                <a:latin typeface="Times New Roman" pitchFamily="18" charset="0"/>
                <a:ea typeface="+mn-ea"/>
                <a:cs typeface="+mn-cs"/>
              </a:rPr>
              <a:t> zu verifizieren, der Systembetrieb muss gewährleistet sein, neue Anforderungen sind aufzunehmen, zu bewerten und umzusetzen.</a:t>
            </a:r>
            <a:endParaRPr lang="de-DE" dirty="0"/>
          </a:p>
        </p:txBody>
      </p:sp>
      <p:sp>
        <p:nvSpPr>
          <p:cNvPr id="4" name="Foliennummernplatzhalter 3"/>
          <p:cNvSpPr>
            <a:spLocks noGrp="1"/>
          </p:cNvSpPr>
          <p:nvPr>
            <p:ph type="sldNum" sz="quarter" idx="10"/>
          </p:nvPr>
        </p:nvSpPr>
        <p:spPr/>
        <p:txBody>
          <a:bodyPr/>
          <a:lstStyle/>
          <a:p>
            <a:pPr>
              <a:defRPr/>
            </a:pPr>
            <a:fld id="{F6D753AA-F1CF-4579-AFD0-7B8906D98DB6}" type="slidenum">
              <a:rPr lang="de-DE" altLang="de-DE" smtClean="0"/>
              <a:pPr>
                <a:defRPr/>
              </a:pPr>
              <a:t>210</a:t>
            </a:fld>
            <a:endParaRPr lang="de-DE" altLang="de-DE"/>
          </a:p>
        </p:txBody>
      </p:sp>
    </p:spTree>
    <p:extLst>
      <p:ext uri="{BB962C8B-B14F-4D97-AF65-F5344CB8AC3E}">
        <p14:creationId xmlns:p14="http://schemas.microsoft.com/office/powerpoint/2010/main" val="2387911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hangingPunct="0">
              <a:buFont typeface="Arial" panose="020B0604020202020204" pitchFamily="34" charset="0"/>
              <a:buChar char="•"/>
            </a:pPr>
            <a:r>
              <a:rPr lang="de-DE" sz="1200" i="1" kern="1200" dirty="0" smtClean="0">
                <a:solidFill>
                  <a:schemeClr val="tx1"/>
                </a:solidFill>
                <a:effectLst/>
                <a:latin typeface="Times New Roman" pitchFamily="18" charset="0"/>
                <a:ea typeface="+mn-ea"/>
                <a:cs typeface="+mn-cs"/>
              </a:rPr>
              <a:t>Allgemeines Projektmanagement</a:t>
            </a:r>
            <a:r>
              <a:rPr lang="de-DE" sz="1200" kern="1200" dirty="0" smtClean="0">
                <a:solidFill>
                  <a:schemeClr val="tx1"/>
                </a:solidFill>
                <a:effectLst/>
                <a:latin typeface="Times New Roman" pitchFamily="18" charset="0"/>
                <a:ea typeface="+mn-ea"/>
                <a:cs typeface="+mn-cs"/>
              </a:rPr>
              <a:t>: Die übergeordnete Überwachung, Planung, Koordinierung, Budgetierung und Kontrolle der Gesamtinstallation sowie die Wahrnehmung und Abstimmung von Anforderungen der beteiligten Organisationseinheiten werden durch den Projektleiter oder die Projektgruppe wahrgenommen.</a:t>
            </a:r>
          </a:p>
          <a:p>
            <a:pPr marL="171450" lvl="0" indent="-171450" hangingPunct="0">
              <a:buFont typeface="Arial" panose="020B0604020202020204" pitchFamily="34" charset="0"/>
              <a:buChar char="•"/>
            </a:pPr>
            <a:r>
              <a:rPr lang="de-DE" sz="1200" i="1" kern="1200" dirty="0" smtClean="0">
                <a:solidFill>
                  <a:schemeClr val="tx1"/>
                </a:solidFill>
                <a:effectLst/>
                <a:latin typeface="Times New Roman" pitchFamily="18" charset="0"/>
                <a:ea typeface="+mn-ea"/>
                <a:cs typeface="+mn-cs"/>
              </a:rPr>
              <a:t>Anwenderbetreuung</a:t>
            </a:r>
            <a:r>
              <a:rPr lang="de-DE" sz="1200" kern="1200" dirty="0" smtClean="0">
                <a:solidFill>
                  <a:schemeClr val="tx1"/>
                </a:solidFill>
                <a:effectLst/>
                <a:latin typeface="Times New Roman" pitchFamily="18" charset="0"/>
                <a:ea typeface="+mn-ea"/>
                <a:cs typeface="+mn-cs"/>
              </a:rPr>
              <a:t>: Anwender benötigen Unterstützung bei der grafisch-interaktiven Bearbeitung, bei der Nutzung von Auskunftsarbeitsplätzen und Konvertierungssoftware sowie bei komplexeren Analysevorgängen. Als Teil der Anwenderbetreuung kann auch die Weiterbildung der Mitarbeiter sowie die Ausbildung neuer Mitarbeiter gesehen werden.</a:t>
            </a:r>
          </a:p>
          <a:p>
            <a:pPr marL="171450" lvl="0" indent="-171450" hangingPunct="0">
              <a:buFont typeface="Arial" panose="020B0604020202020204" pitchFamily="34" charset="0"/>
              <a:buChar char="•"/>
            </a:pPr>
            <a:r>
              <a:rPr lang="de-DE" sz="1200" i="1" kern="1200" dirty="0" smtClean="0">
                <a:solidFill>
                  <a:schemeClr val="tx1"/>
                </a:solidFill>
                <a:effectLst/>
                <a:latin typeface="Times New Roman" pitchFamily="18" charset="0"/>
                <a:ea typeface="+mn-ea"/>
                <a:cs typeface="+mn-cs"/>
              </a:rPr>
              <a:t>Datenmanagement</a:t>
            </a:r>
            <a:r>
              <a:rPr lang="de-DE" sz="1200" kern="1200" dirty="0" smtClean="0">
                <a:solidFill>
                  <a:schemeClr val="tx1"/>
                </a:solidFill>
                <a:effectLst/>
                <a:latin typeface="Times New Roman" pitchFamily="18" charset="0"/>
                <a:ea typeface="+mn-ea"/>
                <a:cs typeface="+mn-cs"/>
              </a:rPr>
              <a:t>: Die Übernahme, Erfassung und Pflege der Daten wird hinsichtlich Datenqualität und Termineinhaltung überwacht. Bei Bedarf sind notwendige Maßnahmen einzuleiten. Diese können z. B. darin bestehen, zusätzliche oder andere Dienstleistungsunternehmen zu beauftragen, um die Erfassung zu beschleunigen. Das </a:t>
            </a:r>
            <a:r>
              <a:rPr lang="de-DE" sz="1200" b="1" kern="1200" dirty="0" smtClean="0">
                <a:solidFill>
                  <a:schemeClr val="tx1"/>
                </a:solidFill>
                <a:effectLst/>
                <a:latin typeface="Times New Roman" pitchFamily="18" charset="0"/>
                <a:ea typeface="+mn-ea"/>
                <a:cs typeface="+mn-cs"/>
              </a:rPr>
              <a:t>Datenmodell </a:t>
            </a:r>
            <a:r>
              <a:rPr lang="de-DE" sz="1200" kern="1200" dirty="0" smtClean="0">
                <a:solidFill>
                  <a:schemeClr val="tx1"/>
                </a:solidFill>
                <a:effectLst/>
                <a:latin typeface="Times New Roman" pitchFamily="18" charset="0"/>
                <a:ea typeface="+mn-ea"/>
                <a:cs typeface="+mn-cs"/>
              </a:rPr>
              <a:t>ist bei Bedarf </a:t>
            </a:r>
            <a:r>
              <a:rPr lang="de-DE" sz="1200" b="1" kern="1200" dirty="0" smtClean="0">
                <a:solidFill>
                  <a:schemeClr val="tx1"/>
                </a:solidFill>
                <a:effectLst/>
                <a:latin typeface="Times New Roman" pitchFamily="18" charset="0"/>
                <a:ea typeface="+mn-ea"/>
                <a:cs typeface="+mn-cs"/>
              </a:rPr>
              <a:t>anzupassen </a:t>
            </a:r>
            <a:r>
              <a:rPr lang="de-DE" sz="1200" kern="1200" dirty="0" smtClean="0">
                <a:solidFill>
                  <a:schemeClr val="tx1"/>
                </a:solidFill>
                <a:effectLst/>
                <a:latin typeface="Times New Roman" pitchFamily="18" charset="0"/>
                <a:ea typeface="+mn-ea"/>
                <a:cs typeface="+mn-cs"/>
              </a:rPr>
              <a:t>oder zu </a:t>
            </a:r>
            <a:r>
              <a:rPr lang="de-DE" sz="1200" b="1" kern="1200" dirty="0" smtClean="0">
                <a:solidFill>
                  <a:schemeClr val="tx1"/>
                </a:solidFill>
                <a:effectLst/>
                <a:latin typeface="Times New Roman" pitchFamily="18" charset="0"/>
                <a:ea typeface="+mn-ea"/>
                <a:cs typeface="+mn-cs"/>
              </a:rPr>
              <a:t>erweitern</a:t>
            </a:r>
            <a:r>
              <a:rPr lang="de-DE" sz="1200" kern="1200" dirty="0" smtClean="0">
                <a:solidFill>
                  <a:schemeClr val="tx1"/>
                </a:solidFill>
                <a:effectLst/>
                <a:latin typeface="Times New Roman" pitchFamily="18" charset="0"/>
                <a:ea typeface="+mn-ea"/>
                <a:cs typeface="+mn-cs"/>
              </a:rPr>
              <a:t>. Oftmals werden zunächst zu viele Attribute in das Datenmodell aufgenommen, sodass eine Reduktion auf ein wirtschaftlich sinnvolles Maß notwendig sein kann.</a:t>
            </a:r>
          </a:p>
          <a:p>
            <a:pPr marL="171450" lvl="0" indent="-171450" hangingPunct="0">
              <a:buFont typeface="Arial" panose="020B0604020202020204" pitchFamily="34" charset="0"/>
              <a:buChar char="•"/>
            </a:pPr>
            <a:r>
              <a:rPr lang="de-DE" sz="1200" i="1" kern="1200" dirty="0" smtClean="0">
                <a:solidFill>
                  <a:schemeClr val="tx1"/>
                </a:solidFill>
                <a:effectLst/>
                <a:latin typeface="Times New Roman" pitchFamily="18" charset="0"/>
                <a:ea typeface="+mn-ea"/>
                <a:cs typeface="+mn-cs"/>
              </a:rPr>
              <a:t>Datenbankmanagement</a:t>
            </a:r>
            <a:r>
              <a:rPr lang="de-DE" sz="1200" kern="1200" dirty="0" smtClean="0">
                <a:solidFill>
                  <a:schemeClr val="tx1"/>
                </a:solidFill>
                <a:effectLst/>
                <a:latin typeface="Times New Roman" pitchFamily="18" charset="0"/>
                <a:ea typeface="+mn-ea"/>
                <a:cs typeface="+mn-cs"/>
              </a:rPr>
              <a:t>: Das Datenhaltungssystem benötigt Pflege und Optimierung. Bei Bedarf werden beispielweise ein Anlegen und Reorganisieren von Indizes, ein Zurücksetzen einzelner Prozesse oder eine Wiederherstellung der gesamten Datenbank durchgeführt.</a:t>
            </a:r>
          </a:p>
          <a:p>
            <a:pPr marL="171450" lvl="0" indent="-171450" hangingPunct="0">
              <a:buFont typeface="Arial" panose="020B0604020202020204" pitchFamily="34" charset="0"/>
              <a:buChar char="•"/>
            </a:pPr>
            <a:r>
              <a:rPr lang="de-DE" sz="1200" i="1" kern="1200" dirty="0" smtClean="0">
                <a:solidFill>
                  <a:schemeClr val="tx1"/>
                </a:solidFill>
                <a:effectLst/>
                <a:latin typeface="Times New Roman" pitchFamily="18" charset="0"/>
                <a:ea typeface="+mn-ea"/>
                <a:cs typeface="+mn-cs"/>
              </a:rPr>
              <a:t>Inventarisierung</a:t>
            </a:r>
            <a:r>
              <a:rPr lang="de-DE" sz="1200" kern="1200" dirty="0" smtClean="0">
                <a:solidFill>
                  <a:schemeClr val="tx1"/>
                </a:solidFill>
                <a:effectLst/>
                <a:latin typeface="Times New Roman" pitchFamily="18" charset="0"/>
                <a:ea typeface="+mn-ea"/>
                <a:cs typeface="+mn-cs"/>
              </a:rPr>
              <a:t>: Sowohl für die Abnahme einzelner Systembausteine wie für die geplante Weiterentwicklung der Installation ist es sehr wichtig, alle </a:t>
            </a:r>
            <a:r>
              <a:rPr lang="de-DE" sz="1200" kern="1200" dirty="0" err="1" smtClean="0">
                <a:solidFill>
                  <a:schemeClr val="tx1"/>
                </a:solidFill>
                <a:effectLst/>
                <a:latin typeface="Times New Roman" pitchFamily="18" charset="0"/>
                <a:ea typeface="+mn-ea"/>
                <a:cs typeface="+mn-cs"/>
              </a:rPr>
              <a:t>Infrastruktur­komponenten</a:t>
            </a:r>
            <a:r>
              <a:rPr lang="de-DE" sz="1200" kern="1200" dirty="0" smtClean="0">
                <a:solidFill>
                  <a:schemeClr val="tx1"/>
                </a:solidFill>
                <a:effectLst/>
                <a:latin typeface="Times New Roman" pitchFamily="18" charset="0"/>
                <a:ea typeface="+mn-ea"/>
                <a:cs typeface="+mn-cs"/>
              </a:rPr>
              <a:t> (engl. </a:t>
            </a:r>
            <a:r>
              <a:rPr lang="de-DE" sz="1200" i="1" kern="1200" dirty="0" err="1" smtClean="0">
                <a:solidFill>
                  <a:schemeClr val="tx1"/>
                </a:solidFill>
                <a:effectLst/>
                <a:latin typeface="Times New Roman" pitchFamily="18" charset="0"/>
                <a:ea typeface="+mn-ea"/>
                <a:cs typeface="+mn-cs"/>
              </a:rPr>
              <a:t>configuration</a:t>
            </a:r>
            <a:r>
              <a:rPr lang="de-DE" sz="1200" i="1" kern="1200" dirty="0" smtClean="0">
                <a:solidFill>
                  <a:schemeClr val="tx1"/>
                </a:solidFill>
                <a:effectLst/>
                <a:latin typeface="Times New Roman" pitchFamily="18" charset="0"/>
                <a:ea typeface="+mn-ea"/>
                <a:cs typeface="+mn-cs"/>
              </a:rPr>
              <a:t> </a:t>
            </a:r>
            <a:r>
              <a:rPr lang="de-DE" sz="1200" i="1" kern="1200" dirty="0" err="1" smtClean="0">
                <a:solidFill>
                  <a:schemeClr val="tx1"/>
                </a:solidFill>
                <a:effectLst/>
                <a:latin typeface="Times New Roman" pitchFamily="18" charset="0"/>
                <a:ea typeface="+mn-ea"/>
                <a:cs typeface="+mn-cs"/>
              </a:rPr>
              <a:t>items</a:t>
            </a:r>
            <a:r>
              <a:rPr lang="de-DE" sz="1200" kern="1200" dirty="0" smtClean="0">
                <a:solidFill>
                  <a:schemeClr val="tx1"/>
                </a:solidFill>
                <a:effectLst/>
                <a:latin typeface="Times New Roman" pitchFamily="18" charset="0"/>
                <a:ea typeface="+mn-ea"/>
                <a:cs typeface="+mn-cs"/>
              </a:rPr>
              <a:t>, CIs) zu dokumentieren. ITIL sieht die Speicherung dieser Informationen in einer logischen Datenbank, der </a:t>
            </a:r>
            <a:r>
              <a:rPr lang="de-DE" sz="1200" kern="1200" dirty="0" err="1" smtClean="0">
                <a:solidFill>
                  <a:schemeClr val="tx1"/>
                </a:solidFill>
                <a:effectLst/>
                <a:latin typeface="Times New Roman" pitchFamily="18" charset="0"/>
                <a:ea typeface="+mn-ea"/>
                <a:cs typeface="+mn-cs"/>
              </a:rPr>
              <a:t>Configuration</a:t>
            </a:r>
            <a:r>
              <a:rPr lang="de-DE" sz="1200" kern="1200" dirty="0" smtClean="0">
                <a:solidFill>
                  <a:schemeClr val="tx1"/>
                </a:solidFill>
                <a:effectLst/>
                <a:latin typeface="Times New Roman" pitchFamily="18" charset="0"/>
                <a:ea typeface="+mn-ea"/>
                <a:cs typeface="+mn-cs"/>
              </a:rPr>
              <a:t> Management Database (CMDB) vor. Ziel ist es, Infrastrukturinformationen über Software, Hardware, Dokumentation, Dienstleistungsvereinbarungen) schnell aufzufinden und auf dieser Grundlage effektive Entscheidungen treffen zu können.</a:t>
            </a:r>
          </a:p>
          <a:p>
            <a:pPr lvl="0" hangingPunct="0"/>
            <a:r>
              <a:rPr lang="de-DE" sz="1200" i="1" kern="1200" dirty="0" smtClean="0">
                <a:solidFill>
                  <a:schemeClr val="tx1"/>
                </a:solidFill>
                <a:effectLst/>
                <a:latin typeface="Times New Roman" pitchFamily="18" charset="0"/>
                <a:ea typeface="+mn-ea"/>
                <a:cs typeface="+mn-cs"/>
              </a:rPr>
              <a:t>Nutzerverwaltung</a:t>
            </a:r>
            <a:r>
              <a:rPr lang="de-DE" sz="1200" kern="1200" dirty="0" smtClean="0">
                <a:solidFill>
                  <a:schemeClr val="tx1"/>
                </a:solidFill>
                <a:effectLst/>
                <a:latin typeface="Times New Roman" pitchFamily="18" charset="0"/>
                <a:ea typeface="+mn-ea"/>
                <a:cs typeface="+mn-cs"/>
              </a:rPr>
              <a:t>: Neue Anwender werden Benutzerklassen zugeordnet und für die Systemnutzung zugelassen. Für ausscheidende Mitarbeiter muss ein geordneter Abschluss ihrer Nutzerzulassung erfolgen. Ihre Nutzerdaten sind zu sichern, zu löschen oder an Nachfolger zu übergeben.</a:t>
            </a:r>
          </a:p>
          <a:p>
            <a:pPr lvl="0" hangingPunct="0"/>
            <a:r>
              <a:rPr lang="de-DE" sz="1200" i="1" kern="1200" dirty="0" smtClean="0">
                <a:solidFill>
                  <a:schemeClr val="tx1"/>
                </a:solidFill>
                <a:effectLst/>
                <a:latin typeface="Times New Roman" pitchFamily="18" charset="0"/>
                <a:ea typeface="+mn-ea"/>
                <a:cs typeface="+mn-cs"/>
              </a:rPr>
              <a:t>Sicherheitsmanagement</a:t>
            </a:r>
            <a:r>
              <a:rPr lang="de-DE" sz="1200" kern="1200" dirty="0" smtClean="0">
                <a:solidFill>
                  <a:schemeClr val="tx1"/>
                </a:solidFill>
                <a:effectLst/>
                <a:latin typeface="Times New Roman" pitchFamily="18" charset="0"/>
                <a:ea typeface="+mn-ea"/>
                <a:cs typeface="+mn-cs"/>
              </a:rPr>
              <a:t>: Datenschutz und Datensicherheit werden in ihrem Vollzug einer stetigen Kontrolle unterworfen. Entwickelte Dokumente und Verfahrensanweisungen sind fortzuschreiben.</a:t>
            </a:r>
          </a:p>
          <a:p>
            <a:pPr lvl="0" hangingPunct="0"/>
            <a:r>
              <a:rPr lang="de-DE" sz="1200" i="1" kern="1200" dirty="0" smtClean="0">
                <a:solidFill>
                  <a:schemeClr val="tx1"/>
                </a:solidFill>
                <a:effectLst/>
                <a:latin typeface="Times New Roman" pitchFamily="18" charset="0"/>
                <a:ea typeface="+mn-ea"/>
                <a:cs typeface="+mn-cs"/>
              </a:rPr>
              <a:t>Netzwerkmanagement</a:t>
            </a:r>
            <a:r>
              <a:rPr lang="de-DE" sz="1200" kern="1200" dirty="0" smtClean="0">
                <a:solidFill>
                  <a:schemeClr val="tx1"/>
                </a:solidFill>
                <a:effectLst/>
                <a:latin typeface="Times New Roman" pitchFamily="18" charset="0"/>
                <a:ea typeface="+mn-ea"/>
                <a:cs typeface="+mn-cs"/>
              </a:rPr>
              <a:t>: Kommunikationseinrichtungen sind zu warten, Adressen, Hostnamen und eventuell Firewall-Einrichtungen sind aktuell zu halten.</a:t>
            </a:r>
          </a:p>
          <a:p>
            <a:pPr lvl="0" hangingPunct="0"/>
            <a:r>
              <a:rPr lang="de-DE" sz="1200" i="1" kern="1200" dirty="0" smtClean="0">
                <a:solidFill>
                  <a:schemeClr val="tx1"/>
                </a:solidFill>
                <a:effectLst/>
                <a:latin typeface="Times New Roman" pitchFamily="18" charset="0"/>
                <a:ea typeface="+mn-ea"/>
                <a:cs typeface="+mn-cs"/>
              </a:rPr>
              <a:t>Performancemanagement</a:t>
            </a:r>
            <a:r>
              <a:rPr lang="de-DE" sz="1200" kern="1200" dirty="0" smtClean="0">
                <a:solidFill>
                  <a:schemeClr val="tx1"/>
                </a:solidFill>
                <a:effectLst/>
                <a:latin typeface="Times New Roman" pitchFamily="18" charset="0"/>
                <a:ea typeface="+mn-ea"/>
                <a:cs typeface="+mn-cs"/>
              </a:rPr>
              <a:t>: Untersucht werden unter anderem Antwortzeitverhalten und Netzbelastung, um dann durch Anpassung von Hardware, Software oder durch Optimierung des Datenhaltungssystems Verbesserungen herbeizuführen.</a:t>
            </a:r>
          </a:p>
          <a:p>
            <a:pPr lvl="0" hangingPunct="0"/>
            <a:r>
              <a:rPr lang="de-DE" sz="1200" i="1" kern="1200" dirty="0" smtClean="0">
                <a:solidFill>
                  <a:schemeClr val="tx1"/>
                </a:solidFill>
                <a:effectLst/>
                <a:latin typeface="Times New Roman" pitchFamily="18" charset="0"/>
                <a:ea typeface="+mn-ea"/>
                <a:cs typeface="+mn-cs"/>
              </a:rPr>
              <a:t>Konfigurations- und Änderungsmanagement</a:t>
            </a:r>
            <a:r>
              <a:rPr lang="de-DE" sz="1200" kern="1200" dirty="0" smtClean="0">
                <a:solidFill>
                  <a:schemeClr val="tx1"/>
                </a:solidFill>
                <a:effectLst/>
                <a:latin typeface="Times New Roman" pitchFamily="18" charset="0"/>
                <a:ea typeface="+mn-ea"/>
                <a:cs typeface="+mn-cs"/>
              </a:rPr>
              <a:t>: Neue Aufgaben, Anforderungen und Nutzer erfordern eine Anpassung der Systemkonfiguration durch Bereitstellung der benötigten Ressourcen.</a:t>
            </a:r>
          </a:p>
          <a:p>
            <a:pPr lvl="0" hangingPunct="0"/>
            <a:r>
              <a:rPr lang="de-DE" sz="1200" i="1" kern="1200" dirty="0" smtClean="0">
                <a:solidFill>
                  <a:schemeClr val="tx1"/>
                </a:solidFill>
                <a:effectLst/>
                <a:latin typeface="Times New Roman" pitchFamily="18" charset="0"/>
                <a:ea typeface="+mn-ea"/>
                <a:cs typeface="+mn-cs"/>
              </a:rPr>
              <a:t>Softwarepflege</a:t>
            </a:r>
            <a:r>
              <a:rPr lang="de-DE" sz="1200" kern="1200" dirty="0" smtClean="0">
                <a:solidFill>
                  <a:schemeClr val="tx1"/>
                </a:solidFill>
                <a:effectLst/>
                <a:latin typeface="Times New Roman" pitchFamily="18" charset="0"/>
                <a:ea typeface="+mn-ea"/>
                <a:cs typeface="+mn-cs"/>
              </a:rPr>
              <a:t>: Aufgrund der Wartungsanträge (Kap. 11.4) sind Spezifikationen zu entwickeln und Angebote einzuholen. Nach Vergabe und Durchführung der Arbeiten erfolgen Installation, Kontrolle und Abnahme. Soweit die Softwarepflege unternehmensintern durchgeführt wird, können Angebotsphase und Vergabe entfallen.</a:t>
            </a:r>
          </a:p>
          <a:p>
            <a:pPr lvl="0" hangingPunct="0"/>
            <a:r>
              <a:rPr lang="de-DE" sz="1200" i="1" kern="1200" dirty="0" smtClean="0">
                <a:solidFill>
                  <a:schemeClr val="tx1"/>
                </a:solidFill>
                <a:effectLst/>
                <a:latin typeface="Times New Roman" pitchFamily="18" charset="0"/>
                <a:ea typeface="+mn-ea"/>
                <a:cs typeface="+mn-cs"/>
              </a:rPr>
              <a:t>Operating</a:t>
            </a:r>
            <a:r>
              <a:rPr lang="de-DE" sz="1200" kern="1200" dirty="0" smtClean="0">
                <a:solidFill>
                  <a:schemeClr val="tx1"/>
                </a:solidFill>
                <a:effectLst/>
                <a:latin typeface="Times New Roman" pitchFamily="18" charset="0"/>
                <a:ea typeface="+mn-ea"/>
                <a:cs typeface="+mn-cs"/>
              </a:rPr>
              <a:t>: Zum allgemeinen Operating gehören der Sicherungsdienst, die Betreuung von Rechnern und Peripherie, von betriebssystemnaher und GIS-spezifischer Software sowie die Softwareverteilung bei anfallenden Versionswechseln oder bei der Installation neuer Komponenten.</a:t>
            </a:r>
          </a:p>
          <a:p>
            <a:pPr lvl="0" hangingPunct="0"/>
            <a:r>
              <a:rPr lang="de-DE" sz="1200" i="1" kern="1200" dirty="0" smtClean="0">
                <a:solidFill>
                  <a:schemeClr val="tx1"/>
                </a:solidFill>
                <a:effectLst/>
                <a:latin typeface="Times New Roman" pitchFamily="18" charset="0"/>
                <a:ea typeface="+mn-ea"/>
                <a:cs typeface="+mn-cs"/>
              </a:rPr>
              <a:t>Kostenkontrolle</a:t>
            </a:r>
            <a:r>
              <a:rPr lang="de-DE" sz="1200" kern="1200" dirty="0" smtClean="0">
                <a:solidFill>
                  <a:schemeClr val="tx1"/>
                </a:solidFill>
                <a:effectLst/>
                <a:latin typeface="Times New Roman" pitchFamily="18" charset="0"/>
                <a:ea typeface="+mn-ea"/>
                <a:cs typeface="+mn-cs"/>
              </a:rPr>
              <a:t>: Die Budgets für Softwarepflege, Verbrauchsmaterialien, Schulungen usw. sind zu überwachen.</a:t>
            </a:r>
          </a:p>
          <a:p>
            <a:endParaRPr lang="de-DE" dirty="0"/>
          </a:p>
        </p:txBody>
      </p:sp>
      <p:sp>
        <p:nvSpPr>
          <p:cNvPr id="4" name="Foliennummernplatzhalter 3"/>
          <p:cNvSpPr>
            <a:spLocks noGrp="1"/>
          </p:cNvSpPr>
          <p:nvPr>
            <p:ph type="sldNum" sz="quarter" idx="10"/>
          </p:nvPr>
        </p:nvSpPr>
        <p:spPr/>
        <p:txBody>
          <a:bodyPr/>
          <a:lstStyle/>
          <a:p>
            <a:pPr>
              <a:defRPr/>
            </a:pPr>
            <a:fld id="{F6D753AA-F1CF-4579-AFD0-7B8906D98DB6}" type="slidenum">
              <a:rPr lang="de-DE" altLang="de-DE" smtClean="0"/>
              <a:pPr>
                <a:defRPr/>
              </a:pPr>
              <a:t>212</a:t>
            </a:fld>
            <a:endParaRPr lang="de-DE" altLang="de-DE"/>
          </a:p>
        </p:txBody>
      </p:sp>
    </p:spTree>
    <p:extLst>
      <p:ext uri="{BB962C8B-B14F-4D97-AF65-F5344CB8AC3E}">
        <p14:creationId xmlns:p14="http://schemas.microsoft.com/office/powerpoint/2010/main" val="222867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lvl1pPr defTabSz="912813" eaLnBrk="0" hangingPunct="0">
              <a:defRPr sz="2000">
                <a:solidFill>
                  <a:schemeClr val="tx1"/>
                </a:solidFill>
                <a:latin typeface="Arial" charset="0"/>
              </a:defRPr>
            </a:lvl1pPr>
            <a:lvl2pPr marL="742950" indent="-285750" defTabSz="912813" eaLnBrk="0" hangingPunct="0">
              <a:defRPr sz="2000">
                <a:solidFill>
                  <a:schemeClr val="tx1"/>
                </a:solidFill>
                <a:latin typeface="Arial" charset="0"/>
              </a:defRPr>
            </a:lvl2pPr>
            <a:lvl3pPr marL="1143000" indent="-228600" defTabSz="912813" eaLnBrk="0" hangingPunct="0">
              <a:defRPr sz="2000">
                <a:solidFill>
                  <a:schemeClr val="tx1"/>
                </a:solidFill>
                <a:latin typeface="Arial" charset="0"/>
              </a:defRPr>
            </a:lvl3pPr>
            <a:lvl4pPr marL="1600200" indent="-228600" defTabSz="912813" eaLnBrk="0" hangingPunct="0">
              <a:defRPr sz="2000">
                <a:solidFill>
                  <a:schemeClr val="tx1"/>
                </a:solidFill>
                <a:latin typeface="Arial" charset="0"/>
              </a:defRPr>
            </a:lvl4pPr>
            <a:lvl5pPr marL="2057400" indent="-228600" defTabSz="912813" eaLnBrk="0" hangingPunct="0">
              <a:defRPr sz="2000">
                <a:solidFill>
                  <a:schemeClr val="tx1"/>
                </a:solidFill>
                <a:latin typeface="Arial" charset="0"/>
              </a:defRPr>
            </a:lvl5pPr>
            <a:lvl6pPr marL="2514600" indent="-228600" defTabSz="912813" eaLnBrk="0" fontAlgn="base" hangingPunct="0">
              <a:spcBef>
                <a:spcPct val="0"/>
              </a:spcBef>
              <a:spcAft>
                <a:spcPct val="0"/>
              </a:spcAft>
              <a:defRPr sz="2000">
                <a:solidFill>
                  <a:schemeClr val="tx1"/>
                </a:solidFill>
                <a:latin typeface="Arial" charset="0"/>
              </a:defRPr>
            </a:lvl6pPr>
            <a:lvl7pPr marL="2971800" indent="-228600" defTabSz="912813" eaLnBrk="0" fontAlgn="base" hangingPunct="0">
              <a:spcBef>
                <a:spcPct val="0"/>
              </a:spcBef>
              <a:spcAft>
                <a:spcPct val="0"/>
              </a:spcAft>
              <a:defRPr sz="2000">
                <a:solidFill>
                  <a:schemeClr val="tx1"/>
                </a:solidFill>
                <a:latin typeface="Arial" charset="0"/>
              </a:defRPr>
            </a:lvl7pPr>
            <a:lvl8pPr marL="3429000" indent="-228600" defTabSz="912813" eaLnBrk="0" fontAlgn="base" hangingPunct="0">
              <a:spcBef>
                <a:spcPct val="0"/>
              </a:spcBef>
              <a:spcAft>
                <a:spcPct val="0"/>
              </a:spcAft>
              <a:defRPr sz="2000">
                <a:solidFill>
                  <a:schemeClr val="tx1"/>
                </a:solidFill>
                <a:latin typeface="Arial" charset="0"/>
              </a:defRPr>
            </a:lvl8pPr>
            <a:lvl9pPr marL="3886200" indent="-228600" defTabSz="912813" eaLnBrk="0" fontAlgn="base" hangingPunct="0">
              <a:spcBef>
                <a:spcPct val="0"/>
              </a:spcBef>
              <a:spcAft>
                <a:spcPct val="0"/>
              </a:spcAft>
              <a:defRPr sz="2000">
                <a:solidFill>
                  <a:schemeClr val="tx1"/>
                </a:solidFill>
                <a:latin typeface="Arial" charset="0"/>
              </a:defRPr>
            </a:lvl9pPr>
          </a:lstStyle>
          <a:p>
            <a:pPr>
              <a:defRPr/>
            </a:pPr>
            <a:fld id="{87F2553E-FA2B-4430-8AB8-1CE1BCCBA97B}" type="slidenum">
              <a:rPr lang="de-DE" altLang="de-DE" sz="1000" smtClean="0">
                <a:latin typeface="Times New Roman" pitchFamily="18" charset="0"/>
              </a:rPr>
              <a:pPr>
                <a:defRPr/>
              </a:pPr>
              <a:t>14</a:t>
            </a:fld>
            <a:endParaRPr lang="de-DE" altLang="de-DE" sz="1000" smtClean="0">
              <a:latin typeface="Times New Roman" pitchFamily="18" charset="0"/>
            </a:endParaRPr>
          </a:p>
        </p:txBody>
      </p:sp>
      <p:sp>
        <p:nvSpPr>
          <p:cNvPr id="162819" name="Rectangle 2"/>
          <p:cNvSpPr>
            <a:spLocks noGrp="1" noRot="1" noChangeAspect="1" noChangeArrowheads="1" noTextEdit="1"/>
          </p:cNvSpPr>
          <p:nvPr>
            <p:ph type="sldImg"/>
          </p:nvPr>
        </p:nvSpPr>
        <p:spPr>
          <a:ln cap="flat"/>
        </p:spPr>
      </p:sp>
      <p:sp>
        <p:nvSpPr>
          <p:cNvPr id="162820" name="Rectangle 3"/>
          <p:cNvSpPr>
            <a:spLocks noGrp="1" noChangeArrowheads="1"/>
          </p:cNvSpPr>
          <p:nvPr>
            <p:ph type="body" idx="1"/>
          </p:nvPr>
        </p:nvSpPr>
        <p:spPr>
          <a:noFill/>
        </p:spPr>
        <p:txBody>
          <a:bodyPr/>
          <a:lstStyle/>
          <a:p>
            <a:pPr algn="just">
              <a:spcBef>
                <a:spcPct val="24000"/>
              </a:spcBef>
              <a:spcAft>
                <a:spcPct val="24000"/>
              </a:spcAft>
            </a:pPr>
            <a:r>
              <a:rPr lang="de-DE" altLang="de-DE" smtClean="0">
                <a:latin typeface="Arial" charset="0"/>
              </a:rPr>
              <a:t>Anregungen zur GIS-Einführung im kommunalen Umfeld gehen häufig von der operationellen Ebene aus, d. h. die projektauslösenden Ideen entstehen in und durch einzelne Mitarbeiter in Ämtern und Abteilungen. Probleme bei der Erledigung von Aufgaben oder in der Bearbeitung zunehmend umfangreicherer Informationssammlungen werden erkannt und sind Ausgangspunkt für die Suche nach  zeitgemäßen Lösungen unter Nutzung der Informationstechnologie.</a:t>
            </a:r>
          </a:p>
          <a:p>
            <a:pPr algn="just">
              <a:spcBef>
                <a:spcPct val="24000"/>
              </a:spcBef>
              <a:spcAft>
                <a:spcPct val="24000"/>
              </a:spcAft>
            </a:pPr>
            <a:r>
              <a:rPr lang="de-DE" altLang="de-DE" smtClean="0">
                <a:latin typeface="Arial" charset="0"/>
              </a:rPr>
              <a:t>Da die Systemeinführung Auswirkungen auf die personellen und finanziellen Ressourcen einer Kommune haben wird, darf auch eine erste, strategische Planung nur dann fortgesetzt werden, wenn auf organisatorischer und politischer Leitungsebene die Unterstützung des Vorhabens wahrscheinlich ist. Hier werden Gespräche mit weiteren Abteilungen und Leitungsgremien helfen, den Umfang des Projekts und die zu integrierenden Bereiche herauszuarbeiten.</a:t>
            </a:r>
          </a:p>
          <a:p>
            <a:pPr algn="just">
              <a:spcBef>
                <a:spcPct val="24000"/>
              </a:spcBef>
              <a:spcAft>
                <a:spcPct val="24000"/>
              </a:spcAft>
            </a:pPr>
            <a:r>
              <a:rPr lang="de-DE" altLang="de-DE" smtClean="0">
                <a:latin typeface="Arial" charset="0"/>
              </a:rPr>
              <a:t>In einer Kurzanalyse wird die Situation möglichst objektiv mit den wahrgenommenen Problemfaktoren beschrieben, Problemlösungsansätze werden skizziert, Projektrisiken gegebenenfalls benannt, und der Nutzen der Problemlösung wird dargestellt. Das Ergebnis der Kurzanalyse wird als Projektantrag</a:t>
            </a:r>
            <a:r>
              <a:rPr lang="de-DE" altLang="de-DE" i="1" smtClean="0">
                <a:latin typeface="Arial" charset="0"/>
              </a:rPr>
              <a:t> </a:t>
            </a:r>
            <a:r>
              <a:rPr lang="de-DE" altLang="de-DE" smtClean="0">
                <a:latin typeface="Arial" charset="0"/>
              </a:rPr>
              <a:t>für die Durchführung der strategischen Planung formuliert.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p:txBody>
          <a:bodyPr/>
          <a:lstStyle>
            <a:lvl1pPr defTabSz="912813" eaLnBrk="0" hangingPunct="0">
              <a:defRPr sz="2000">
                <a:solidFill>
                  <a:schemeClr val="tx1"/>
                </a:solidFill>
                <a:latin typeface="Arial" charset="0"/>
              </a:defRPr>
            </a:lvl1pPr>
            <a:lvl2pPr marL="742950" indent="-285750" defTabSz="912813" eaLnBrk="0" hangingPunct="0">
              <a:defRPr sz="2000">
                <a:solidFill>
                  <a:schemeClr val="tx1"/>
                </a:solidFill>
                <a:latin typeface="Arial" charset="0"/>
              </a:defRPr>
            </a:lvl2pPr>
            <a:lvl3pPr marL="1143000" indent="-228600" defTabSz="912813" eaLnBrk="0" hangingPunct="0">
              <a:defRPr sz="2000">
                <a:solidFill>
                  <a:schemeClr val="tx1"/>
                </a:solidFill>
                <a:latin typeface="Arial" charset="0"/>
              </a:defRPr>
            </a:lvl3pPr>
            <a:lvl4pPr marL="1600200" indent="-228600" defTabSz="912813" eaLnBrk="0" hangingPunct="0">
              <a:defRPr sz="2000">
                <a:solidFill>
                  <a:schemeClr val="tx1"/>
                </a:solidFill>
                <a:latin typeface="Arial" charset="0"/>
              </a:defRPr>
            </a:lvl4pPr>
            <a:lvl5pPr marL="2057400" indent="-228600" defTabSz="912813" eaLnBrk="0" hangingPunct="0">
              <a:defRPr sz="2000">
                <a:solidFill>
                  <a:schemeClr val="tx1"/>
                </a:solidFill>
                <a:latin typeface="Arial" charset="0"/>
              </a:defRPr>
            </a:lvl5pPr>
            <a:lvl6pPr marL="2514600" indent="-228600" defTabSz="912813" eaLnBrk="0" fontAlgn="base" hangingPunct="0">
              <a:spcBef>
                <a:spcPct val="0"/>
              </a:spcBef>
              <a:spcAft>
                <a:spcPct val="0"/>
              </a:spcAft>
              <a:defRPr sz="2000">
                <a:solidFill>
                  <a:schemeClr val="tx1"/>
                </a:solidFill>
                <a:latin typeface="Arial" charset="0"/>
              </a:defRPr>
            </a:lvl6pPr>
            <a:lvl7pPr marL="2971800" indent="-228600" defTabSz="912813" eaLnBrk="0" fontAlgn="base" hangingPunct="0">
              <a:spcBef>
                <a:spcPct val="0"/>
              </a:spcBef>
              <a:spcAft>
                <a:spcPct val="0"/>
              </a:spcAft>
              <a:defRPr sz="2000">
                <a:solidFill>
                  <a:schemeClr val="tx1"/>
                </a:solidFill>
                <a:latin typeface="Arial" charset="0"/>
              </a:defRPr>
            </a:lvl7pPr>
            <a:lvl8pPr marL="3429000" indent="-228600" defTabSz="912813" eaLnBrk="0" fontAlgn="base" hangingPunct="0">
              <a:spcBef>
                <a:spcPct val="0"/>
              </a:spcBef>
              <a:spcAft>
                <a:spcPct val="0"/>
              </a:spcAft>
              <a:defRPr sz="2000">
                <a:solidFill>
                  <a:schemeClr val="tx1"/>
                </a:solidFill>
                <a:latin typeface="Arial" charset="0"/>
              </a:defRPr>
            </a:lvl8pPr>
            <a:lvl9pPr marL="3886200" indent="-228600" defTabSz="912813" eaLnBrk="0" fontAlgn="base" hangingPunct="0">
              <a:spcBef>
                <a:spcPct val="0"/>
              </a:spcBef>
              <a:spcAft>
                <a:spcPct val="0"/>
              </a:spcAft>
              <a:defRPr sz="2000">
                <a:solidFill>
                  <a:schemeClr val="tx1"/>
                </a:solidFill>
                <a:latin typeface="Arial" charset="0"/>
              </a:defRPr>
            </a:lvl9pPr>
          </a:lstStyle>
          <a:p>
            <a:pPr>
              <a:defRPr/>
            </a:pPr>
            <a:fld id="{C979283A-5C9F-4214-9A50-2A14DC533559}" type="slidenum">
              <a:rPr lang="de-DE" altLang="de-DE" sz="1000" smtClean="0">
                <a:latin typeface="Times New Roman" pitchFamily="18" charset="0"/>
              </a:rPr>
              <a:pPr>
                <a:defRPr/>
              </a:pPr>
              <a:t>17</a:t>
            </a:fld>
            <a:endParaRPr lang="de-DE" altLang="de-DE" sz="1000" smtClean="0">
              <a:latin typeface="Times New Roman" pitchFamily="18" charset="0"/>
            </a:endParaRPr>
          </a:p>
        </p:txBody>
      </p:sp>
      <p:sp>
        <p:nvSpPr>
          <p:cNvPr id="163843" name="Rectangle 2"/>
          <p:cNvSpPr>
            <a:spLocks noGrp="1" noRot="1" noChangeAspect="1" noChangeArrowheads="1" noTextEdit="1"/>
          </p:cNvSpPr>
          <p:nvPr>
            <p:ph type="sldImg"/>
          </p:nvPr>
        </p:nvSpPr>
        <p:spPr>
          <a:ln cap="flat"/>
        </p:spPr>
      </p:sp>
      <p:sp>
        <p:nvSpPr>
          <p:cNvPr id="163844"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97BBECA5-6E64-4BED-94EB-C59732EF65A9}" type="slidenum">
              <a:rPr lang="de-DE" altLang="de-DE" smtClean="0"/>
              <a:pPr>
                <a:defRPr/>
              </a:pPr>
              <a:t>25</a:t>
            </a:fld>
            <a:endParaRPr lang="de-DE" altLang="de-DE"/>
          </a:p>
        </p:txBody>
      </p:sp>
    </p:spTree>
    <p:extLst>
      <p:ext uri="{BB962C8B-B14F-4D97-AF65-F5344CB8AC3E}">
        <p14:creationId xmlns:p14="http://schemas.microsoft.com/office/powerpoint/2010/main" val="199324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p:txBody>
          <a:bodyPr/>
          <a:lstStyle>
            <a:lvl1pPr defTabSz="912813" eaLnBrk="0" hangingPunct="0">
              <a:defRPr sz="2000">
                <a:solidFill>
                  <a:schemeClr val="tx1"/>
                </a:solidFill>
                <a:latin typeface="Arial" charset="0"/>
              </a:defRPr>
            </a:lvl1pPr>
            <a:lvl2pPr marL="742950" indent="-285750" defTabSz="912813" eaLnBrk="0" hangingPunct="0">
              <a:defRPr sz="2000">
                <a:solidFill>
                  <a:schemeClr val="tx1"/>
                </a:solidFill>
                <a:latin typeface="Arial" charset="0"/>
              </a:defRPr>
            </a:lvl2pPr>
            <a:lvl3pPr marL="1143000" indent="-228600" defTabSz="912813" eaLnBrk="0" hangingPunct="0">
              <a:defRPr sz="2000">
                <a:solidFill>
                  <a:schemeClr val="tx1"/>
                </a:solidFill>
                <a:latin typeface="Arial" charset="0"/>
              </a:defRPr>
            </a:lvl3pPr>
            <a:lvl4pPr marL="1600200" indent="-228600" defTabSz="912813" eaLnBrk="0" hangingPunct="0">
              <a:defRPr sz="2000">
                <a:solidFill>
                  <a:schemeClr val="tx1"/>
                </a:solidFill>
                <a:latin typeface="Arial" charset="0"/>
              </a:defRPr>
            </a:lvl4pPr>
            <a:lvl5pPr marL="2057400" indent="-228600" defTabSz="912813" eaLnBrk="0" hangingPunct="0">
              <a:defRPr sz="2000">
                <a:solidFill>
                  <a:schemeClr val="tx1"/>
                </a:solidFill>
                <a:latin typeface="Arial" charset="0"/>
              </a:defRPr>
            </a:lvl5pPr>
            <a:lvl6pPr marL="2514600" indent="-228600" defTabSz="912813" eaLnBrk="0" fontAlgn="base" hangingPunct="0">
              <a:spcBef>
                <a:spcPct val="0"/>
              </a:spcBef>
              <a:spcAft>
                <a:spcPct val="0"/>
              </a:spcAft>
              <a:defRPr sz="2000">
                <a:solidFill>
                  <a:schemeClr val="tx1"/>
                </a:solidFill>
                <a:latin typeface="Arial" charset="0"/>
              </a:defRPr>
            </a:lvl6pPr>
            <a:lvl7pPr marL="2971800" indent="-228600" defTabSz="912813" eaLnBrk="0" fontAlgn="base" hangingPunct="0">
              <a:spcBef>
                <a:spcPct val="0"/>
              </a:spcBef>
              <a:spcAft>
                <a:spcPct val="0"/>
              </a:spcAft>
              <a:defRPr sz="2000">
                <a:solidFill>
                  <a:schemeClr val="tx1"/>
                </a:solidFill>
                <a:latin typeface="Arial" charset="0"/>
              </a:defRPr>
            </a:lvl7pPr>
            <a:lvl8pPr marL="3429000" indent="-228600" defTabSz="912813" eaLnBrk="0" fontAlgn="base" hangingPunct="0">
              <a:spcBef>
                <a:spcPct val="0"/>
              </a:spcBef>
              <a:spcAft>
                <a:spcPct val="0"/>
              </a:spcAft>
              <a:defRPr sz="2000">
                <a:solidFill>
                  <a:schemeClr val="tx1"/>
                </a:solidFill>
                <a:latin typeface="Arial" charset="0"/>
              </a:defRPr>
            </a:lvl8pPr>
            <a:lvl9pPr marL="3886200" indent="-228600" defTabSz="912813" eaLnBrk="0" fontAlgn="base" hangingPunct="0">
              <a:spcBef>
                <a:spcPct val="0"/>
              </a:spcBef>
              <a:spcAft>
                <a:spcPct val="0"/>
              </a:spcAft>
              <a:defRPr sz="2000">
                <a:solidFill>
                  <a:schemeClr val="tx1"/>
                </a:solidFill>
                <a:latin typeface="Arial" charset="0"/>
              </a:defRPr>
            </a:lvl9pPr>
          </a:lstStyle>
          <a:p>
            <a:pPr>
              <a:defRPr/>
            </a:pPr>
            <a:fld id="{659B536B-0C92-4753-A71A-7DE5FEFEC0E8}" type="slidenum">
              <a:rPr lang="de-DE" altLang="de-DE" sz="1000" smtClean="0">
                <a:latin typeface="Times New Roman" pitchFamily="18" charset="0"/>
              </a:rPr>
              <a:pPr>
                <a:defRPr/>
              </a:pPr>
              <a:t>27</a:t>
            </a:fld>
            <a:endParaRPr lang="de-DE" altLang="de-DE" sz="1000" smtClean="0">
              <a:latin typeface="Times New Roman" pitchFamily="18"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pPr>
              <a:lnSpc>
                <a:spcPct val="90000"/>
              </a:lnSpc>
            </a:pPr>
            <a:r>
              <a:rPr lang="de-DE" altLang="de-DE" sz="1000" i="1" smtClean="0"/>
              <a:t>Wikipedia: Im Projektmanagement bezeichnet der Begriff Lenkungsausschuss das oberste beschlussfassende Gremium einer Projektorganisation (Aufbauorganisation), das die Vertreter möglichst aller Beteiligten am Projekt ("stakeholder") - zumindest jedoch den Projektleiter und den Geschäftsverantwortlichen - umfasst.</a:t>
            </a:r>
          </a:p>
          <a:p>
            <a:pPr>
              <a:lnSpc>
                <a:spcPct val="90000"/>
              </a:lnSpc>
            </a:pPr>
            <a:endParaRPr lang="de-DE" altLang="de-DE" sz="1000" i="1" smtClean="0"/>
          </a:p>
          <a:p>
            <a:pPr>
              <a:lnSpc>
                <a:spcPct val="90000"/>
              </a:lnSpc>
            </a:pPr>
            <a:r>
              <a:rPr lang="de-DE" altLang="de-DE" sz="1000" i="1" smtClean="0"/>
              <a:t>Alternative Bezeichnungen sind Steering Committee, Steuerungsausschuss, Lenkungskreis, Controlboard oder auch Entscheidungsgremium.</a:t>
            </a:r>
          </a:p>
          <a:p>
            <a:pPr>
              <a:lnSpc>
                <a:spcPct val="90000"/>
              </a:lnSpc>
            </a:pPr>
            <a:endParaRPr lang="de-DE" altLang="de-DE" sz="1000" i="1" smtClean="0"/>
          </a:p>
          <a:p>
            <a:pPr>
              <a:lnSpc>
                <a:spcPct val="90000"/>
              </a:lnSpc>
            </a:pPr>
            <a:r>
              <a:rPr lang="de-DE" altLang="de-DE" sz="1000" i="1" smtClean="0"/>
              <a:t>Formulieren des </a:t>
            </a:r>
            <a:r>
              <a:rPr lang="de-DE" altLang="de-DE" sz="1000" i="1" smtClean="0">
                <a:hlinkClick r:id="rId3" tooltip="Projektauftrag"/>
              </a:rPr>
              <a:t>Projektauftrags</a:t>
            </a:r>
            <a:r>
              <a:rPr lang="de-DE" altLang="de-DE" sz="1000" i="1" smtClean="0"/>
              <a:t> inklusive grober Zielsetzungen und geforderter Randbedingungen zur Projektdurchführung </a:t>
            </a:r>
          </a:p>
          <a:p>
            <a:pPr>
              <a:lnSpc>
                <a:spcPct val="90000"/>
              </a:lnSpc>
            </a:pPr>
            <a:r>
              <a:rPr lang="de-DE" altLang="de-DE" sz="1000" i="1" smtClean="0"/>
              <a:t>Ernennen des Projektleiters </a:t>
            </a:r>
          </a:p>
          <a:p>
            <a:pPr>
              <a:lnSpc>
                <a:spcPct val="90000"/>
              </a:lnSpc>
            </a:pPr>
            <a:r>
              <a:rPr lang="de-DE" altLang="de-DE" sz="1000" i="1" smtClean="0"/>
              <a:t>Ressourcenzuteilung </a:t>
            </a:r>
          </a:p>
          <a:p>
            <a:pPr>
              <a:lnSpc>
                <a:spcPct val="90000"/>
              </a:lnSpc>
            </a:pPr>
            <a:r>
              <a:rPr lang="de-DE" altLang="de-DE" sz="1000" i="1" smtClean="0"/>
              <a:t>Projektstopp bzw. - unterbrechung </a:t>
            </a:r>
          </a:p>
          <a:p>
            <a:pPr>
              <a:lnSpc>
                <a:spcPct val="90000"/>
              </a:lnSpc>
            </a:pPr>
            <a:r>
              <a:rPr lang="de-DE" altLang="de-DE" sz="1000" i="1" smtClean="0"/>
              <a:t>Budgetfreigabe und -zuweisung </a:t>
            </a:r>
          </a:p>
          <a:p>
            <a:pPr>
              <a:lnSpc>
                <a:spcPct val="90000"/>
              </a:lnSpc>
            </a:pPr>
            <a:r>
              <a:rPr lang="de-DE" altLang="de-DE" sz="1000" i="1" smtClean="0"/>
              <a:t>Freigabe von Projektphasen </a:t>
            </a:r>
          </a:p>
          <a:p>
            <a:pPr>
              <a:lnSpc>
                <a:spcPct val="90000"/>
              </a:lnSpc>
            </a:pPr>
            <a:r>
              <a:rPr lang="de-DE" altLang="de-DE" sz="1000" i="1" smtClean="0"/>
              <a:t>Festlegen des Beratungsausschuss </a:t>
            </a:r>
          </a:p>
          <a:p>
            <a:pPr>
              <a:lnSpc>
                <a:spcPct val="90000"/>
              </a:lnSpc>
            </a:pPr>
            <a:r>
              <a:rPr lang="de-DE" altLang="de-DE" sz="1000" i="1" smtClean="0"/>
              <a:t>Einordnen des Projekts in die Unternehmensorganisation sowie Vergabe der Leitungsbefugnis an den Projektleiter </a:t>
            </a:r>
          </a:p>
          <a:p>
            <a:pPr>
              <a:lnSpc>
                <a:spcPct val="90000"/>
              </a:lnSpc>
            </a:pPr>
            <a:r>
              <a:rPr lang="de-DE" altLang="de-DE" sz="1000" i="1" smtClean="0"/>
              <a:t>Bestimmung nötiger Projektstufen sowie Zwischenentscheidung beim Erreichen dieser </a:t>
            </a:r>
          </a:p>
          <a:p>
            <a:pPr>
              <a:lnSpc>
                <a:spcPct val="90000"/>
              </a:lnSpc>
            </a:pPr>
            <a:r>
              <a:rPr lang="de-DE" altLang="de-DE" sz="1000" i="1" smtClean="0"/>
              <a:t>Treffen von Entscheidungen, die außerhalb der Kompetenz des Projektleiters liegen </a:t>
            </a:r>
          </a:p>
          <a:p>
            <a:pPr>
              <a:lnSpc>
                <a:spcPct val="90000"/>
              </a:lnSpc>
            </a:pPr>
            <a:r>
              <a:rPr lang="de-DE" altLang="de-DE" sz="1000" i="1" smtClean="0"/>
              <a:t>Setzen von Prioritäten, im Falle von gleichzeitigen Teilaufgaben (Bestimmen der Reihenfolge) </a:t>
            </a:r>
          </a:p>
          <a:p>
            <a:pPr>
              <a:lnSpc>
                <a:spcPct val="90000"/>
              </a:lnSpc>
            </a:pPr>
            <a:r>
              <a:rPr lang="de-DE" altLang="de-DE" sz="1000" i="1" smtClean="0"/>
              <a:t>Unterstützung des Projektleiters </a:t>
            </a:r>
          </a:p>
          <a:p>
            <a:pPr>
              <a:lnSpc>
                <a:spcPct val="90000"/>
              </a:lnSpc>
            </a:pPr>
            <a:r>
              <a:rPr lang="de-DE" altLang="de-DE" sz="1000" i="1" smtClean="0"/>
              <a:t>Durchsetzen übergeordneter Unternehmensinteressen </a:t>
            </a:r>
          </a:p>
          <a:p>
            <a:pPr>
              <a:lnSpc>
                <a:spcPct val="90000"/>
              </a:lnSpc>
            </a:pPr>
            <a:endParaRPr lang="de-DE" altLang="de-DE" sz="1000" i="1"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smtClean="0">
                <a:solidFill>
                  <a:schemeClr val="tx1"/>
                </a:solidFill>
                <a:latin typeface="Times New Roman" pitchFamily="18" charset="0"/>
                <a:ea typeface="+mn-ea"/>
                <a:cs typeface="+mn-cs"/>
              </a:rPr>
              <a:t>So gesehen begleitet das RE</a:t>
            </a:r>
          </a:p>
          <a:p>
            <a:r>
              <a:rPr lang="de-DE" sz="1200" b="0" i="0" u="none" strike="noStrike" kern="1200" baseline="0" smtClean="0">
                <a:solidFill>
                  <a:schemeClr val="tx1"/>
                </a:solidFill>
                <a:latin typeface="Times New Roman" pitchFamily="18" charset="0"/>
                <a:ea typeface="+mn-ea"/>
                <a:cs typeface="+mn-cs"/>
              </a:rPr>
              <a:t>ein Projekt zwischen unterschiedlichen Fachgruppen, um die Kommunikation aufrecht zu</a:t>
            </a:r>
          </a:p>
          <a:p>
            <a:r>
              <a:rPr lang="de-DE" sz="1200" b="0" i="0" u="none" strike="noStrike" kern="1200" baseline="0" smtClean="0">
                <a:solidFill>
                  <a:schemeClr val="tx1"/>
                </a:solidFill>
                <a:latin typeface="Times New Roman" pitchFamily="18" charset="0"/>
                <a:ea typeface="+mn-ea"/>
                <a:cs typeface="+mn-cs"/>
              </a:rPr>
              <a:t>erhalten und die Anforderungen aller Teilnehmer zu verdeutlichen.</a:t>
            </a:r>
            <a:endParaRPr lang="de-DE"/>
          </a:p>
        </p:txBody>
      </p:sp>
      <p:sp>
        <p:nvSpPr>
          <p:cNvPr id="4" name="Foliennummernplatzhalter 3"/>
          <p:cNvSpPr>
            <a:spLocks noGrp="1"/>
          </p:cNvSpPr>
          <p:nvPr>
            <p:ph type="sldNum" sz="quarter" idx="10"/>
          </p:nvPr>
        </p:nvSpPr>
        <p:spPr/>
        <p:txBody>
          <a:bodyPr/>
          <a:lstStyle/>
          <a:p>
            <a:pPr>
              <a:defRPr/>
            </a:pPr>
            <a:fld id="{F6D753AA-F1CF-4579-AFD0-7B8906D98DB6}" type="slidenum">
              <a:rPr lang="de-DE" altLang="de-DE" smtClean="0"/>
              <a:pPr>
                <a:defRPr/>
              </a:pPr>
              <a:t>43</a:t>
            </a:fld>
            <a:endParaRPr lang="de-DE" altLang="de-DE"/>
          </a:p>
        </p:txBody>
      </p:sp>
    </p:spTree>
    <p:extLst>
      <p:ext uri="{BB962C8B-B14F-4D97-AF65-F5344CB8AC3E}">
        <p14:creationId xmlns:p14="http://schemas.microsoft.com/office/powerpoint/2010/main" val="305310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p:txBody>
          <a:bodyPr/>
          <a:lstStyle>
            <a:lvl1pPr defTabSz="912813" eaLnBrk="0" hangingPunct="0">
              <a:defRPr sz="2000">
                <a:solidFill>
                  <a:schemeClr val="tx1"/>
                </a:solidFill>
                <a:latin typeface="Arial" charset="0"/>
              </a:defRPr>
            </a:lvl1pPr>
            <a:lvl2pPr marL="742950" indent="-285750" defTabSz="912813" eaLnBrk="0" hangingPunct="0">
              <a:defRPr sz="2000">
                <a:solidFill>
                  <a:schemeClr val="tx1"/>
                </a:solidFill>
                <a:latin typeface="Arial" charset="0"/>
              </a:defRPr>
            </a:lvl2pPr>
            <a:lvl3pPr marL="1143000" indent="-228600" defTabSz="912813" eaLnBrk="0" hangingPunct="0">
              <a:defRPr sz="2000">
                <a:solidFill>
                  <a:schemeClr val="tx1"/>
                </a:solidFill>
                <a:latin typeface="Arial" charset="0"/>
              </a:defRPr>
            </a:lvl3pPr>
            <a:lvl4pPr marL="1600200" indent="-228600" defTabSz="912813" eaLnBrk="0" hangingPunct="0">
              <a:defRPr sz="2000">
                <a:solidFill>
                  <a:schemeClr val="tx1"/>
                </a:solidFill>
                <a:latin typeface="Arial" charset="0"/>
              </a:defRPr>
            </a:lvl4pPr>
            <a:lvl5pPr marL="2057400" indent="-228600" defTabSz="912813" eaLnBrk="0" hangingPunct="0">
              <a:defRPr sz="2000">
                <a:solidFill>
                  <a:schemeClr val="tx1"/>
                </a:solidFill>
                <a:latin typeface="Arial" charset="0"/>
              </a:defRPr>
            </a:lvl5pPr>
            <a:lvl6pPr marL="2514600" indent="-228600" defTabSz="912813" eaLnBrk="0" fontAlgn="base" hangingPunct="0">
              <a:spcBef>
                <a:spcPct val="0"/>
              </a:spcBef>
              <a:spcAft>
                <a:spcPct val="0"/>
              </a:spcAft>
              <a:defRPr sz="2000">
                <a:solidFill>
                  <a:schemeClr val="tx1"/>
                </a:solidFill>
                <a:latin typeface="Arial" charset="0"/>
              </a:defRPr>
            </a:lvl6pPr>
            <a:lvl7pPr marL="2971800" indent="-228600" defTabSz="912813" eaLnBrk="0" fontAlgn="base" hangingPunct="0">
              <a:spcBef>
                <a:spcPct val="0"/>
              </a:spcBef>
              <a:spcAft>
                <a:spcPct val="0"/>
              </a:spcAft>
              <a:defRPr sz="2000">
                <a:solidFill>
                  <a:schemeClr val="tx1"/>
                </a:solidFill>
                <a:latin typeface="Arial" charset="0"/>
              </a:defRPr>
            </a:lvl7pPr>
            <a:lvl8pPr marL="3429000" indent="-228600" defTabSz="912813" eaLnBrk="0" fontAlgn="base" hangingPunct="0">
              <a:spcBef>
                <a:spcPct val="0"/>
              </a:spcBef>
              <a:spcAft>
                <a:spcPct val="0"/>
              </a:spcAft>
              <a:defRPr sz="2000">
                <a:solidFill>
                  <a:schemeClr val="tx1"/>
                </a:solidFill>
                <a:latin typeface="Arial" charset="0"/>
              </a:defRPr>
            </a:lvl8pPr>
            <a:lvl9pPr marL="3886200" indent="-228600" defTabSz="912813" eaLnBrk="0" fontAlgn="base" hangingPunct="0">
              <a:spcBef>
                <a:spcPct val="0"/>
              </a:spcBef>
              <a:spcAft>
                <a:spcPct val="0"/>
              </a:spcAft>
              <a:defRPr sz="2000">
                <a:solidFill>
                  <a:schemeClr val="tx1"/>
                </a:solidFill>
                <a:latin typeface="Arial" charset="0"/>
              </a:defRPr>
            </a:lvl9pPr>
          </a:lstStyle>
          <a:p>
            <a:pPr>
              <a:defRPr/>
            </a:pPr>
            <a:fld id="{C8944D44-7345-4664-B3C1-2BFB6A8068AF}" type="slidenum">
              <a:rPr lang="de-DE" altLang="de-DE" sz="1000" smtClean="0">
                <a:latin typeface="Times New Roman" pitchFamily="18" charset="0"/>
              </a:rPr>
              <a:pPr>
                <a:defRPr/>
              </a:pPr>
              <a:t>111</a:t>
            </a:fld>
            <a:endParaRPr lang="de-DE" altLang="de-DE" sz="1000" smtClean="0">
              <a:latin typeface="Times New Roman" pitchFamily="18" charset="0"/>
            </a:endParaRPr>
          </a:p>
        </p:txBody>
      </p:sp>
      <p:sp>
        <p:nvSpPr>
          <p:cNvPr id="165891" name="Rectangle 2"/>
          <p:cNvSpPr>
            <a:spLocks noGrp="1" noRot="1" noChangeAspect="1" noChangeArrowheads="1" noTextEdit="1"/>
          </p:cNvSpPr>
          <p:nvPr>
            <p:ph type="sldImg"/>
          </p:nvPr>
        </p:nvSpPr>
        <p:spPr>
          <a:ln cap="flat"/>
        </p:spPr>
      </p:sp>
      <p:sp>
        <p:nvSpPr>
          <p:cNvPr id="165892" name="Rectangle 3"/>
          <p:cNvSpPr>
            <a:spLocks noGrp="1" noChangeArrowheads="1"/>
          </p:cNvSpPr>
          <p:nvPr>
            <p:ph type="body" idx="1"/>
          </p:nvPr>
        </p:nvSpPr>
        <p:spPr>
          <a:xfrm>
            <a:off x="906463" y="4867275"/>
            <a:ext cx="4983162" cy="4467225"/>
          </a:xfrm>
          <a:noFill/>
        </p:spPr>
        <p:txBody>
          <a:bodyPr/>
          <a:lstStyle/>
          <a:p>
            <a:r>
              <a:rPr lang="de-DE" altLang="de-DE" sz="1000" smtClean="0"/>
              <a:t>Projektmanagement: Kosten für interne und externe Projektmitarbeiter, für anfallende Beratungs, Koordinierungs, Kontroll und Leitungsaufgaben.</a:t>
            </a:r>
          </a:p>
          <a:p>
            <a:r>
              <a:rPr lang="de-DE" altLang="de-DE" sz="1000" smtClean="0"/>
              <a:t>Hardware: Dazu zählen GIS-Arbeitsplätze einschließlich der nötigen Peripheriegeräte, Server, Ausgabegeräte einschließlich Installation. Die Hardwarewartung beinhaltet die Sicherstellung der Hardwarefunktionalität durch kurzfristige Reparatur sowie Ersatz gestörter Bauteile. Die Kosten eines solchen Wartungsvertrags betragen je nach Leistungsumfang 5% bis 20% der Anschaffungskosten pro Jahr. Dabei kann die zugesagte Reaktionszeit zwischen Anwenderanfrage und Herstellerunterstützung deutliche Kostenunterschiede verursachen.</a:t>
            </a:r>
          </a:p>
          <a:p>
            <a:r>
              <a:rPr lang="de-DE" altLang="de-DE" sz="1000" smtClean="0"/>
              <a:t>Software: Es fallen Kosten für Betriebssystem, GISBasissystem, Datenhaltungssystem, Anwendungspakete, notwenige Modifikationen und Datenkonvertierungsprogramme an. Die Softwarewartung umfasst, je nach vertraglicher Regelung, die Bereitstellung von Korrekturen (bug fixes) oder Weiterentwicklungen der gelieferten Software sowie die Aktualisierung der Dokumentation. Die Kosten eines solchen Wartungsvertrages umfassen etwa 12  20% der Lizenzkosten pro Jahr. Zumeist ist telefonische Unterstützung (Hotline) inbegriffen.</a:t>
            </a:r>
          </a:p>
          <a:p>
            <a:r>
              <a:rPr lang="de-DE" altLang="de-DE" sz="1000" smtClean="0"/>
              <a:t>Kommunikationskomponenten: Hier sind Kosten für Übertragungseinrichtungen, Installationskosten und Netzwerksoftware (einschließlich Pflegekosten!) zu erwarten.</a:t>
            </a:r>
          </a:p>
          <a:p>
            <a:r>
              <a:rPr lang="de-DE" altLang="de-DE" sz="1000" smtClean="0"/>
              <a:t>Systembetrieb: Neben Pflege und Wartungskosten entstehen Kosten für Systembetreuung, Anwenderunterstützung, Installation neuer Versionen, Energie und Verbrauchsmaterialien wie Plotterpapier.</a:t>
            </a:r>
          </a:p>
          <a:p>
            <a:r>
              <a:rPr lang="de-DE" altLang="de-DE" sz="1000" smtClean="0"/>
              <a:t>Datenersterfassung: Je nach Art der Datenersterfassung können verschiedene Kostenkomponenten für Prüfung und Strukturierung der Erfassungsunterlagen, Datenerfassung, VorOrtErhebung und Einmessung, externe Datenerfassung einscließlich Qualitätskontrolle der erfassten Daten usw. auftreten. Für die Datenfortführung ist mit ähnlichen Kostenkomponenten wie bei der Ersterfassung zu rechnen.</a:t>
            </a:r>
          </a:p>
          <a:p>
            <a:r>
              <a:rPr lang="de-DE" altLang="de-DE" sz="1000" smtClean="0"/>
              <a:t>Ausbildung: Schulungsbedarf wird sich sich kontinuierlich entsprechend den für die einzelnen Zielgruppen geplanten Ausbildungsvorhaben ergeben.</a:t>
            </a:r>
          </a:p>
          <a:p>
            <a:endParaRPr lang="de-DE" altLang="de-DE"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Plant ein öffentlicher Auftraggeber die Vergabe eines Auftrags in einem einstufigen Vergabeverfahren unterhalb der EU-Schwellenwerte, und gibt diese einer unbeschränkten Zahl an Unternehmen bekannt, liegt eine öffentliche Ausschreibung vor.</a:t>
            </a:r>
            <a:endParaRPr lang="de-DE" dirty="0"/>
          </a:p>
        </p:txBody>
      </p:sp>
      <p:sp>
        <p:nvSpPr>
          <p:cNvPr id="4" name="Foliennummernplatzhalter 3"/>
          <p:cNvSpPr>
            <a:spLocks noGrp="1"/>
          </p:cNvSpPr>
          <p:nvPr>
            <p:ph type="sldNum" sz="quarter" idx="10"/>
          </p:nvPr>
        </p:nvSpPr>
        <p:spPr/>
        <p:txBody>
          <a:bodyPr/>
          <a:lstStyle/>
          <a:p>
            <a:pPr>
              <a:defRPr/>
            </a:pPr>
            <a:fld id="{F6D753AA-F1CF-4579-AFD0-7B8906D98DB6}" type="slidenum">
              <a:rPr lang="de-DE" altLang="de-DE" smtClean="0"/>
              <a:pPr>
                <a:defRPr/>
              </a:pPr>
              <a:t>150</a:t>
            </a:fld>
            <a:endParaRPr lang="de-DE" altLang="de-DE"/>
          </a:p>
        </p:txBody>
      </p:sp>
    </p:spTree>
    <p:extLst>
      <p:ext uri="{BB962C8B-B14F-4D97-AF65-F5344CB8AC3E}">
        <p14:creationId xmlns:p14="http://schemas.microsoft.com/office/powerpoint/2010/main" val="3376882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hangingPunct="0"/>
            <a:r>
              <a:rPr lang="de-DE" sz="1200" kern="1200" dirty="0" smtClean="0">
                <a:solidFill>
                  <a:schemeClr val="tx1"/>
                </a:solidFill>
                <a:effectLst/>
                <a:latin typeface="Times New Roman" pitchFamily="18" charset="0"/>
                <a:ea typeface="+mn-ea"/>
                <a:cs typeface="+mn-cs"/>
              </a:rPr>
              <a:t>Diese Projektphase ist ein Verfahrensschritt, der viele Ansatzpunkte für unkontrollierte und subjektive Einflüsse bietet. Durch die Festlegung eines methodischen Vorgehens wird versucht, eine objektivierbare, nachvollziehbare Entscheidung zu erreichen. </a:t>
            </a:r>
          </a:p>
          <a:p>
            <a:pPr hangingPunct="0"/>
            <a:r>
              <a:rPr lang="de-DE" sz="1200" kern="1200" dirty="0" smtClean="0">
                <a:solidFill>
                  <a:schemeClr val="tx1"/>
                </a:solidFill>
                <a:effectLst/>
                <a:latin typeface="Times New Roman" pitchFamily="18" charset="0"/>
                <a:ea typeface="+mn-ea"/>
                <a:cs typeface="+mn-cs"/>
              </a:rPr>
              <a:t>Die Methodik allein ist jedoch noch nicht ausreichend. Eine objektive, nachvollziehbare Systemauswahl setzt Sorgfalt bei der Festlegung der heranzuziehenden Bewertungskriterien voraus. Ebenso ist der Wille zur Objektivität unabdingbare Voraussetzung – es gibt auch Systementscheidungen, die sich an subjektiven Empfindungen und nicht an festgelegten Kriterien orientieren.</a:t>
            </a:r>
          </a:p>
          <a:p>
            <a:endParaRPr lang="de-DE" dirty="0"/>
          </a:p>
        </p:txBody>
      </p:sp>
      <p:sp>
        <p:nvSpPr>
          <p:cNvPr id="4" name="Foliennummernplatzhalter 3"/>
          <p:cNvSpPr>
            <a:spLocks noGrp="1"/>
          </p:cNvSpPr>
          <p:nvPr>
            <p:ph type="sldNum" sz="quarter" idx="10"/>
          </p:nvPr>
        </p:nvSpPr>
        <p:spPr/>
        <p:txBody>
          <a:bodyPr/>
          <a:lstStyle/>
          <a:p>
            <a:pPr>
              <a:defRPr/>
            </a:pPr>
            <a:fld id="{F6D753AA-F1CF-4579-AFD0-7B8906D98DB6}" type="slidenum">
              <a:rPr lang="de-DE" altLang="de-DE" smtClean="0"/>
              <a:pPr>
                <a:defRPr/>
              </a:pPr>
              <a:t>164</a:t>
            </a:fld>
            <a:endParaRPr lang="de-DE" altLang="de-DE"/>
          </a:p>
        </p:txBody>
      </p:sp>
    </p:spTree>
    <p:extLst>
      <p:ext uri="{BB962C8B-B14F-4D97-AF65-F5344CB8AC3E}">
        <p14:creationId xmlns:p14="http://schemas.microsoft.com/office/powerpoint/2010/main" val="3937037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21DE9B3E-3E4B-4BFE-A41E-C63C2AE0047B}" type="slidenum">
              <a:rPr lang="de-DE" altLang="de-DE"/>
              <a:pPr>
                <a:defRPr/>
              </a:pPr>
              <a:t>‹Nr.›</a:t>
            </a:fld>
            <a:endParaRPr lang="de-DE" altLang="de-DE"/>
          </a:p>
        </p:txBody>
      </p:sp>
    </p:spTree>
    <p:extLst>
      <p:ext uri="{BB962C8B-B14F-4D97-AF65-F5344CB8AC3E}">
        <p14:creationId xmlns:p14="http://schemas.microsoft.com/office/powerpoint/2010/main" val="1993075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A31264BD-23AA-4B30-8174-99AC085EDAC2}" type="slidenum">
              <a:rPr lang="de-DE" altLang="de-DE"/>
              <a:pPr>
                <a:defRPr/>
              </a:pPr>
              <a:t>‹Nr.›</a:t>
            </a:fld>
            <a:endParaRPr lang="de-DE" altLang="de-DE"/>
          </a:p>
        </p:txBody>
      </p:sp>
    </p:spTree>
    <p:extLst>
      <p:ext uri="{BB962C8B-B14F-4D97-AF65-F5344CB8AC3E}">
        <p14:creationId xmlns:p14="http://schemas.microsoft.com/office/powerpoint/2010/main" val="196594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D12A35E0-90EA-4F95-81B4-1F73EC1C1AE7}" type="slidenum">
              <a:rPr lang="de-DE" altLang="de-DE"/>
              <a:pPr>
                <a:defRPr/>
              </a:pPr>
              <a:t>‹Nr.›</a:t>
            </a:fld>
            <a:endParaRPr lang="de-DE" altLang="de-DE"/>
          </a:p>
        </p:txBody>
      </p:sp>
    </p:spTree>
    <p:extLst>
      <p:ext uri="{BB962C8B-B14F-4D97-AF65-F5344CB8AC3E}">
        <p14:creationId xmlns:p14="http://schemas.microsoft.com/office/powerpoint/2010/main" val="1309052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92850" y="609600"/>
            <a:ext cx="1868488" cy="5562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2625" y="609600"/>
            <a:ext cx="5457825" cy="55626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F622757E-E62B-4E84-B9B6-A7BE78631614}" type="slidenum">
              <a:rPr lang="de-DE" altLang="de-DE"/>
              <a:pPr>
                <a:defRPr/>
              </a:pPr>
              <a:t>‹Nr.›</a:t>
            </a:fld>
            <a:endParaRPr lang="de-DE" altLang="de-DE"/>
          </a:p>
        </p:txBody>
      </p:sp>
    </p:spTree>
    <p:extLst>
      <p:ext uri="{BB962C8B-B14F-4D97-AF65-F5344CB8AC3E}">
        <p14:creationId xmlns:p14="http://schemas.microsoft.com/office/powerpoint/2010/main" val="1888729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2625" y="609600"/>
            <a:ext cx="7477125" cy="6858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2625" y="1671638"/>
            <a:ext cx="3662363" cy="45005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97388" y="1671638"/>
            <a:ext cx="3663950" cy="217328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497388" y="3997325"/>
            <a:ext cx="3663950" cy="21748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7" name="Foliennummernplatzhalter 4"/>
          <p:cNvSpPr>
            <a:spLocks noGrp="1"/>
          </p:cNvSpPr>
          <p:nvPr>
            <p:ph type="sldNum" sz="quarter" idx="11"/>
          </p:nvPr>
        </p:nvSpPr>
        <p:spPr>
          <a:ln/>
        </p:spPr>
        <p:txBody>
          <a:bodyPr/>
          <a:lstStyle>
            <a:lvl1pPr>
              <a:defRPr/>
            </a:lvl1pPr>
          </a:lstStyle>
          <a:p>
            <a:pPr>
              <a:defRPr/>
            </a:pPr>
            <a:fld id="{EA622CF9-FAE5-4E1E-905A-9835E4238790}" type="slidenum">
              <a:rPr lang="de-DE" altLang="de-DE"/>
              <a:pPr>
                <a:defRPr/>
              </a:pPr>
              <a:t>‹Nr.›</a:t>
            </a:fld>
            <a:endParaRPr lang="de-DE" altLang="de-DE"/>
          </a:p>
        </p:txBody>
      </p:sp>
    </p:spTree>
    <p:extLst>
      <p:ext uri="{BB962C8B-B14F-4D97-AF65-F5344CB8AC3E}">
        <p14:creationId xmlns:p14="http://schemas.microsoft.com/office/powerpoint/2010/main" val="2033415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2625" y="609600"/>
            <a:ext cx="7477125" cy="6858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2625" y="1671638"/>
            <a:ext cx="3662363" cy="45005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97388" y="1671638"/>
            <a:ext cx="3663950" cy="45005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F27F6EED-BC3E-4640-B433-7CD3BB31F0B8}" type="slidenum">
              <a:rPr lang="de-DE" altLang="de-DE"/>
              <a:pPr>
                <a:defRPr/>
              </a:pPr>
              <a:t>‹Nr.›</a:t>
            </a:fld>
            <a:endParaRPr lang="de-DE" altLang="de-DE"/>
          </a:p>
        </p:txBody>
      </p:sp>
    </p:spTree>
    <p:extLst>
      <p:ext uri="{BB962C8B-B14F-4D97-AF65-F5344CB8AC3E}">
        <p14:creationId xmlns:p14="http://schemas.microsoft.com/office/powerpoint/2010/main" val="102352857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EB76D4B7-8035-4C74-B85C-B3FE1832B579}" type="slidenum">
              <a:rPr lang="de-DE" altLang="de-DE"/>
              <a:pPr>
                <a:defRPr/>
              </a:pPr>
              <a:t>‹Nr.›</a:t>
            </a:fld>
            <a:endParaRPr lang="de-DE" altLang="de-DE"/>
          </a:p>
        </p:txBody>
      </p:sp>
    </p:spTree>
    <p:extLst>
      <p:ext uri="{BB962C8B-B14F-4D97-AF65-F5344CB8AC3E}">
        <p14:creationId xmlns:p14="http://schemas.microsoft.com/office/powerpoint/2010/main" val="1844323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2984971"/>
            <a:ext cx="7772400" cy="1362075"/>
          </a:xfrm>
        </p:spPr>
        <p:txBody>
          <a:bodyPr anchor="t"/>
          <a:lstStyle>
            <a:lvl1pPr algn="ctr">
              <a:defRPr sz="3600" b="1" cap="none" baseline="0">
                <a:latin typeface="Calibri" panose="020F0502020204030204" pitchFamily="34" charset="0"/>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722313" y="1484784"/>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5" name="Foliennummernplatzhalter 4"/>
          <p:cNvSpPr>
            <a:spLocks noGrp="1"/>
          </p:cNvSpPr>
          <p:nvPr>
            <p:ph type="sldNum" sz="quarter" idx="11"/>
          </p:nvPr>
        </p:nvSpPr>
        <p:spPr>
          <a:ln/>
        </p:spPr>
        <p:txBody>
          <a:bodyPr/>
          <a:lstStyle>
            <a:lvl1pPr>
              <a:defRPr/>
            </a:lvl1pPr>
          </a:lstStyle>
          <a:p>
            <a:pPr>
              <a:defRPr/>
            </a:pPr>
            <a:fld id="{3F476BF8-DF78-4C49-BEDB-B19E10FF8F18}" type="slidenum">
              <a:rPr lang="de-DE" altLang="de-DE"/>
              <a:pPr>
                <a:defRPr/>
              </a:pPr>
              <a:t>‹Nr.›</a:t>
            </a:fld>
            <a:endParaRPr lang="de-DE" altLang="de-DE"/>
          </a:p>
        </p:txBody>
      </p:sp>
    </p:spTree>
    <p:extLst>
      <p:ext uri="{BB962C8B-B14F-4D97-AF65-F5344CB8AC3E}">
        <p14:creationId xmlns:p14="http://schemas.microsoft.com/office/powerpoint/2010/main" val="321492032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1052736"/>
            <a:ext cx="7772400" cy="504055"/>
          </a:xfrm>
        </p:spPr>
        <p:txBody>
          <a:bodyPr anchor="t"/>
          <a:lstStyle>
            <a:lvl1pPr algn="ctr">
              <a:defRPr sz="2800" b="1" cap="none" baseline="0">
                <a:latin typeface="Calibri" panose="020F0502020204030204" pitchFamily="34" charset="0"/>
              </a:defRPr>
            </a:lvl1pPr>
          </a:lstStyle>
          <a:p>
            <a:r>
              <a:rPr lang="de-DE" smtClean="0"/>
              <a:t>Titelmasterformat durch Klicken bearbeiten</a:t>
            </a:r>
            <a:endParaRPr lang="de-DE" dirty="0"/>
          </a:p>
        </p:txBody>
      </p:sp>
      <p:sp>
        <p:nvSpPr>
          <p:cNvPr id="6" name="Inhaltsplatzhalter 2"/>
          <p:cNvSpPr>
            <a:spLocks noGrp="1"/>
          </p:cNvSpPr>
          <p:nvPr>
            <p:ph idx="12"/>
          </p:nvPr>
        </p:nvSpPr>
        <p:spPr>
          <a:xfrm>
            <a:off x="1474713" y="4689078"/>
            <a:ext cx="6769696" cy="133221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Textplatzhalter 2"/>
          <p:cNvSpPr>
            <a:spLocks noGrp="1"/>
          </p:cNvSpPr>
          <p:nvPr>
            <p:ph type="body" idx="1"/>
          </p:nvPr>
        </p:nvSpPr>
        <p:spPr>
          <a:xfrm>
            <a:off x="1331639" y="2236801"/>
            <a:ext cx="6984778" cy="369332"/>
          </a:xfrm>
          <a:ln>
            <a:solidFill>
              <a:schemeClr val="bg1">
                <a:lumMod val="65000"/>
              </a:schemeClr>
            </a:solidFill>
            <a:prstDash val="dash"/>
          </a:ln>
        </p:spPr>
        <p:txBody>
          <a:bodyPr>
            <a:spAutoFit/>
          </a:bodyPr>
          <a:lstStyle>
            <a:lvl1pPr marL="0" indent="0" algn="l">
              <a:spcBef>
                <a:spcPts val="0"/>
              </a:spcBef>
              <a:buNone/>
              <a:defRPr sz="1800">
                <a:latin typeface="Courier New" panose="02070309020205020404" pitchFamily="49" charset="0"/>
                <a:cs typeface="Courier New" panose="02070309020205020404" pitchFamily="49"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9" name="Textplatzhalter 2"/>
          <p:cNvSpPr>
            <a:spLocks noGrp="1"/>
          </p:cNvSpPr>
          <p:nvPr>
            <p:ph type="body" idx="13"/>
          </p:nvPr>
        </p:nvSpPr>
        <p:spPr>
          <a:xfrm>
            <a:off x="1331640" y="3933056"/>
            <a:ext cx="6984778" cy="369332"/>
          </a:xfrm>
          <a:ln>
            <a:noFill/>
            <a:prstDash val="dash"/>
          </a:ln>
        </p:spPr>
        <p:txBody>
          <a:bodyPr>
            <a:spAutoFit/>
          </a:bodyPr>
          <a:lstStyle>
            <a:lvl1pPr marL="0" indent="0" algn="ctr">
              <a:buNone/>
              <a:defRPr sz="1800">
                <a:latin typeface="Calibri" panose="020F0502020204030204" pitchFamily="34" charset="0"/>
                <a:cs typeface="Courier New" panose="02070309020205020404" pitchFamily="49"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8" name="Datumsplatzhalter 3"/>
          <p:cNvSpPr>
            <a:spLocks noGrp="1"/>
          </p:cNvSpPr>
          <p:nvPr>
            <p:ph type="dt" sz="half" idx="14"/>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10" name="Foliennummernplatzhalter 4"/>
          <p:cNvSpPr>
            <a:spLocks noGrp="1"/>
          </p:cNvSpPr>
          <p:nvPr>
            <p:ph type="sldNum" sz="quarter" idx="15"/>
          </p:nvPr>
        </p:nvSpPr>
        <p:spPr>
          <a:ln/>
        </p:spPr>
        <p:txBody>
          <a:bodyPr/>
          <a:lstStyle>
            <a:lvl1pPr>
              <a:defRPr/>
            </a:lvl1pPr>
          </a:lstStyle>
          <a:p>
            <a:pPr>
              <a:defRPr/>
            </a:pPr>
            <a:fld id="{AB4BD45E-BF84-472D-B384-3ED128A23FAE}" type="slidenum">
              <a:rPr lang="de-DE" altLang="de-DE"/>
              <a:pPr>
                <a:defRPr/>
              </a:pPr>
              <a:t>‹Nr.›</a:t>
            </a:fld>
            <a:endParaRPr lang="de-DE" altLang="de-DE"/>
          </a:p>
        </p:txBody>
      </p:sp>
    </p:spTree>
    <p:extLst>
      <p:ext uri="{BB962C8B-B14F-4D97-AF65-F5344CB8AC3E}">
        <p14:creationId xmlns:p14="http://schemas.microsoft.com/office/powerpoint/2010/main" val="396881207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2625" y="1671638"/>
            <a:ext cx="3662363"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97388" y="1671638"/>
            <a:ext cx="3663950"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BCAEA776-60A8-4A1F-A741-E53DF6C0BAAA}" type="slidenum">
              <a:rPr lang="de-DE" altLang="de-DE"/>
              <a:pPr>
                <a:defRPr/>
              </a:pPr>
              <a:t>‹Nr.›</a:t>
            </a:fld>
            <a:endParaRPr lang="de-DE" altLang="de-DE"/>
          </a:p>
        </p:txBody>
      </p:sp>
    </p:spTree>
    <p:extLst>
      <p:ext uri="{BB962C8B-B14F-4D97-AF65-F5344CB8AC3E}">
        <p14:creationId xmlns:p14="http://schemas.microsoft.com/office/powerpoint/2010/main" val="96613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8" name="Foliennummernplatzhalter 4"/>
          <p:cNvSpPr>
            <a:spLocks noGrp="1"/>
          </p:cNvSpPr>
          <p:nvPr>
            <p:ph type="sldNum" sz="quarter" idx="11"/>
          </p:nvPr>
        </p:nvSpPr>
        <p:spPr>
          <a:ln/>
        </p:spPr>
        <p:txBody>
          <a:bodyPr/>
          <a:lstStyle>
            <a:lvl1pPr>
              <a:defRPr/>
            </a:lvl1pPr>
          </a:lstStyle>
          <a:p>
            <a:pPr>
              <a:defRPr/>
            </a:pPr>
            <a:fld id="{156824F4-11CC-47F3-92CA-7471F0649BA7}" type="slidenum">
              <a:rPr lang="de-DE" altLang="de-DE"/>
              <a:pPr>
                <a:defRPr/>
              </a:pPr>
              <a:t>‹Nr.›</a:t>
            </a:fld>
            <a:endParaRPr lang="de-DE" altLang="de-DE"/>
          </a:p>
        </p:txBody>
      </p:sp>
    </p:spTree>
    <p:extLst>
      <p:ext uri="{BB962C8B-B14F-4D97-AF65-F5344CB8AC3E}">
        <p14:creationId xmlns:p14="http://schemas.microsoft.com/office/powerpoint/2010/main" val="69558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4" name="Foliennummernplatzhalter 4"/>
          <p:cNvSpPr>
            <a:spLocks noGrp="1"/>
          </p:cNvSpPr>
          <p:nvPr>
            <p:ph type="sldNum" sz="quarter" idx="11"/>
          </p:nvPr>
        </p:nvSpPr>
        <p:spPr>
          <a:xfrm>
            <a:off x="7132638" y="6324600"/>
            <a:ext cx="1831975" cy="381000"/>
          </a:xfrm>
        </p:spPr>
        <p:txBody>
          <a:bodyPr/>
          <a:lstStyle>
            <a:lvl1pPr>
              <a:defRPr/>
            </a:lvl1pPr>
          </a:lstStyle>
          <a:p>
            <a:pPr>
              <a:defRPr/>
            </a:pPr>
            <a:fld id="{966BF9BB-A4CA-4019-87C6-1DBA2F7BDEC3}" type="slidenum">
              <a:rPr lang="de-DE" altLang="de-DE"/>
              <a:pPr>
                <a:defRPr/>
              </a:pPr>
              <a:t>‹Nr.›</a:t>
            </a:fld>
            <a:endParaRPr lang="de-DE" altLang="de-DE"/>
          </a:p>
        </p:txBody>
      </p:sp>
    </p:spTree>
    <p:extLst>
      <p:ext uri="{BB962C8B-B14F-4D97-AF65-F5344CB8AC3E}">
        <p14:creationId xmlns:p14="http://schemas.microsoft.com/office/powerpoint/2010/main" val="2425505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3" name="Foliennummernplatzhalter 4"/>
          <p:cNvSpPr>
            <a:spLocks noGrp="1"/>
          </p:cNvSpPr>
          <p:nvPr>
            <p:ph type="sldNum" sz="quarter" idx="11"/>
          </p:nvPr>
        </p:nvSpPr>
        <p:spPr>
          <a:ln/>
        </p:spPr>
        <p:txBody>
          <a:bodyPr/>
          <a:lstStyle>
            <a:lvl1pPr>
              <a:defRPr/>
            </a:lvl1pPr>
          </a:lstStyle>
          <a:p>
            <a:pPr>
              <a:defRPr/>
            </a:pPr>
            <a:fld id="{D8E1DB6C-C019-4000-A829-E2DF876D8F95}" type="slidenum">
              <a:rPr lang="de-DE" altLang="de-DE"/>
              <a:pPr>
                <a:defRPr/>
              </a:pPr>
              <a:t>‹Nr.›</a:t>
            </a:fld>
            <a:endParaRPr lang="de-DE" altLang="de-DE"/>
          </a:p>
        </p:txBody>
      </p:sp>
    </p:spTree>
    <p:extLst>
      <p:ext uri="{BB962C8B-B14F-4D97-AF65-F5344CB8AC3E}">
        <p14:creationId xmlns:p14="http://schemas.microsoft.com/office/powerpoint/2010/main" val="372937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a:ln/>
        </p:spPr>
        <p:txBody>
          <a:bodyPr/>
          <a:lstStyle>
            <a:lvl1pPr>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6" name="Foliennummernplatzhalter 4"/>
          <p:cNvSpPr>
            <a:spLocks noGrp="1"/>
          </p:cNvSpPr>
          <p:nvPr>
            <p:ph type="sldNum" sz="quarter" idx="11"/>
          </p:nvPr>
        </p:nvSpPr>
        <p:spPr>
          <a:ln/>
        </p:spPr>
        <p:txBody>
          <a:bodyPr/>
          <a:lstStyle>
            <a:lvl1pPr>
              <a:defRPr/>
            </a:lvl1pPr>
          </a:lstStyle>
          <a:p>
            <a:pPr>
              <a:defRPr/>
            </a:pPr>
            <a:fld id="{C100815F-C022-4889-8B41-6C50809F8B5D}" type="slidenum">
              <a:rPr lang="de-DE" altLang="de-DE"/>
              <a:pPr>
                <a:defRPr/>
              </a:pPr>
              <a:t>‹Nr.›</a:t>
            </a:fld>
            <a:endParaRPr lang="de-DE" altLang="de-DE"/>
          </a:p>
        </p:txBody>
      </p:sp>
    </p:spTree>
    <p:extLst>
      <p:ext uri="{BB962C8B-B14F-4D97-AF65-F5344CB8AC3E}">
        <p14:creationId xmlns:p14="http://schemas.microsoft.com/office/powerpoint/2010/main" val="3484619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7"/>
          <p:cNvSpPr>
            <a:spLocks noChangeArrowheads="1"/>
          </p:cNvSpPr>
          <p:nvPr/>
        </p:nvSpPr>
        <p:spPr bwMode="auto">
          <a:xfrm>
            <a:off x="0" y="0"/>
            <a:ext cx="250825" cy="6858000"/>
          </a:xfrm>
          <a:prstGeom prst="rect">
            <a:avLst/>
          </a:prstGeom>
          <a:solidFill>
            <a:srgbClr val="C84104"/>
          </a:solidFill>
          <a:ln>
            <a:noFill/>
          </a:ln>
          <a:extLst/>
        </p:spPr>
        <p:txBody>
          <a:bodyPr wrap="none" anchor="ct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50000"/>
              </a:spcBef>
              <a:spcAft>
                <a:spcPct val="0"/>
              </a:spcAft>
              <a:defRPr sz="2000">
                <a:solidFill>
                  <a:schemeClr val="tx1"/>
                </a:solidFill>
                <a:latin typeface="Tahoma" pitchFamily="34" charset="0"/>
              </a:defRPr>
            </a:lvl6pPr>
            <a:lvl7pPr marL="2971800" indent="-228600" eaLnBrk="0" fontAlgn="base" hangingPunct="0">
              <a:spcBef>
                <a:spcPct val="50000"/>
              </a:spcBef>
              <a:spcAft>
                <a:spcPct val="0"/>
              </a:spcAft>
              <a:defRPr sz="2000">
                <a:solidFill>
                  <a:schemeClr val="tx1"/>
                </a:solidFill>
                <a:latin typeface="Tahoma" pitchFamily="34" charset="0"/>
              </a:defRPr>
            </a:lvl7pPr>
            <a:lvl8pPr marL="3429000" indent="-228600" eaLnBrk="0" fontAlgn="base" hangingPunct="0">
              <a:spcBef>
                <a:spcPct val="50000"/>
              </a:spcBef>
              <a:spcAft>
                <a:spcPct val="0"/>
              </a:spcAft>
              <a:defRPr sz="2000">
                <a:solidFill>
                  <a:schemeClr val="tx1"/>
                </a:solidFill>
                <a:latin typeface="Tahoma" pitchFamily="34" charset="0"/>
              </a:defRPr>
            </a:lvl8pPr>
            <a:lvl9pPr marL="3886200" indent="-228600" eaLnBrk="0" fontAlgn="base" hangingPunct="0">
              <a:spcBef>
                <a:spcPct val="50000"/>
              </a:spcBef>
              <a:spcAft>
                <a:spcPct val="0"/>
              </a:spcAft>
              <a:defRPr sz="2000">
                <a:solidFill>
                  <a:schemeClr val="tx1"/>
                </a:solidFill>
                <a:latin typeface="Tahoma" pitchFamily="34" charset="0"/>
              </a:defRPr>
            </a:lvl9pPr>
          </a:lstStyle>
          <a:p>
            <a:pPr eaLnBrk="0" hangingPunct="0">
              <a:defRPr/>
            </a:pPr>
            <a:endParaRPr lang="de-DE" altLang="de-DE" smtClean="0">
              <a:cs typeface="+mn-cs"/>
            </a:endParaRPr>
          </a:p>
        </p:txBody>
      </p:sp>
      <p:sp>
        <p:nvSpPr>
          <p:cNvPr id="1028" name="Rectangle 8"/>
          <p:cNvSpPr>
            <a:spLocks noChangeArrowheads="1"/>
          </p:cNvSpPr>
          <p:nvPr/>
        </p:nvSpPr>
        <p:spPr bwMode="auto">
          <a:xfrm rot="16200000">
            <a:off x="-1166017" y="2934494"/>
            <a:ext cx="2566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50000"/>
              </a:spcBef>
              <a:spcAft>
                <a:spcPct val="0"/>
              </a:spcAft>
              <a:defRPr sz="2000">
                <a:solidFill>
                  <a:schemeClr val="tx1"/>
                </a:solidFill>
                <a:latin typeface="Tahoma" pitchFamily="34" charset="0"/>
              </a:defRPr>
            </a:lvl6pPr>
            <a:lvl7pPr marL="2971800" indent="-228600" eaLnBrk="0" fontAlgn="base" hangingPunct="0">
              <a:spcBef>
                <a:spcPct val="50000"/>
              </a:spcBef>
              <a:spcAft>
                <a:spcPct val="0"/>
              </a:spcAft>
              <a:defRPr sz="2000">
                <a:solidFill>
                  <a:schemeClr val="tx1"/>
                </a:solidFill>
                <a:latin typeface="Tahoma" pitchFamily="34" charset="0"/>
              </a:defRPr>
            </a:lvl7pPr>
            <a:lvl8pPr marL="3429000" indent="-228600" eaLnBrk="0" fontAlgn="base" hangingPunct="0">
              <a:spcBef>
                <a:spcPct val="50000"/>
              </a:spcBef>
              <a:spcAft>
                <a:spcPct val="0"/>
              </a:spcAft>
              <a:defRPr sz="2000">
                <a:solidFill>
                  <a:schemeClr val="tx1"/>
                </a:solidFill>
                <a:latin typeface="Tahoma" pitchFamily="34" charset="0"/>
              </a:defRPr>
            </a:lvl8pPr>
            <a:lvl9pPr marL="3886200" indent="-228600" eaLnBrk="0" fontAlgn="base" hangingPunct="0">
              <a:spcBef>
                <a:spcPct val="50000"/>
              </a:spcBef>
              <a:spcAft>
                <a:spcPct val="0"/>
              </a:spcAft>
              <a:defRPr sz="2000">
                <a:solidFill>
                  <a:schemeClr val="tx1"/>
                </a:solidFill>
                <a:latin typeface="Tahoma" pitchFamily="34" charset="0"/>
              </a:defRPr>
            </a:lvl9pPr>
          </a:lstStyle>
          <a:p>
            <a:pPr>
              <a:spcBef>
                <a:spcPct val="20000"/>
              </a:spcBef>
              <a:defRPr/>
            </a:pPr>
            <a:r>
              <a:rPr lang="de-DE" altLang="de-DE" sz="1400" dirty="0" smtClean="0">
                <a:solidFill>
                  <a:schemeClr val="bg1"/>
                </a:solidFill>
                <a:latin typeface="Calibri" panose="020F0502020204030204" pitchFamily="34" charset="0"/>
                <a:cs typeface="+mn-cs"/>
              </a:rPr>
              <a:t>Systemanalyse und -beschaffung</a:t>
            </a:r>
          </a:p>
        </p:txBody>
      </p:sp>
      <p:sp>
        <p:nvSpPr>
          <p:cNvPr id="1029" name="Rectangle 9"/>
          <p:cNvSpPr>
            <a:spLocks noChangeArrowheads="1"/>
          </p:cNvSpPr>
          <p:nvPr/>
        </p:nvSpPr>
        <p:spPr bwMode="auto">
          <a:xfrm>
            <a:off x="-108520" y="5013176"/>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000">
                <a:solidFill>
                  <a:schemeClr val="tx1"/>
                </a:solidFill>
                <a:latin typeface="Tahoma" pitchFamily="34" charset="0"/>
              </a:defRPr>
            </a:lvl1pPr>
            <a:lvl2pPr marL="742950" indent="-285750">
              <a:defRPr sz="2000">
                <a:solidFill>
                  <a:schemeClr val="tx1"/>
                </a:solidFill>
                <a:latin typeface="Tahoma" pitchFamily="34" charset="0"/>
              </a:defRPr>
            </a:lvl2pPr>
            <a:lvl3pPr marL="1143000" indent="-228600">
              <a:defRPr sz="2000">
                <a:solidFill>
                  <a:schemeClr val="tx1"/>
                </a:solidFill>
                <a:latin typeface="Tahoma" pitchFamily="34" charset="0"/>
              </a:defRPr>
            </a:lvl3pPr>
            <a:lvl4pPr marL="1600200" indent="-228600">
              <a:defRPr sz="2000">
                <a:solidFill>
                  <a:schemeClr val="tx1"/>
                </a:solidFill>
                <a:latin typeface="Tahoma" pitchFamily="34" charset="0"/>
              </a:defRPr>
            </a:lvl4pPr>
            <a:lvl5pPr marL="2057400" indent="-228600">
              <a:defRPr sz="2000">
                <a:solidFill>
                  <a:schemeClr val="tx1"/>
                </a:solidFill>
                <a:latin typeface="Tahoma" pitchFamily="34" charset="0"/>
              </a:defRPr>
            </a:lvl5pPr>
            <a:lvl6pPr marL="2514600" indent="-228600" eaLnBrk="0" fontAlgn="base" hangingPunct="0">
              <a:spcBef>
                <a:spcPct val="50000"/>
              </a:spcBef>
              <a:spcAft>
                <a:spcPct val="0"/>
              </a:spcAft>
              <a:defRPr sz="2000">
                <a:solidFill>
                  <a:schemeClr val="tx1"/>
                </a:solidFill>
                <a:latin typeface="Tahoma" pitchFamily="34" charset="0"/>
              </a:defRPr>
            </a:lvl6pPr>
            <a:lvl7pPr marL="2971800" indent="-228600" eaLnBrk="0" fontAlgn="base" hangingPunct="0">
              <a:spcBef>
                <a:spcPct val="50000"/>
              </a:spcBef>
              <a:spcAft>
                <a:spcPct val="0"/>
              </a:spcAft>
              <a:defRPr sz="2000">
                <a:solidFill>
                  <a:schemeClr val="tx1"/>
                </a:solidFill>
                <a:latin typeface="Tahoma" pitchFamily="34" charset="0"/>
              </a:defRPr>
            </a:lvl7pPr>
            <a:lvl8pPr marL="3429000" indent="-228600" eaLnBrk="0" fontAlgn="base" hangingPunct="0">
              <a:spcBef>
                <a:spcPct val="50000"/>
              </a:spcBef>
              <a:spcAft>
                <a:spcPct val="0"/>
              </a:spcAft>
              <a:defRPr sz="2000">
                <a:solidFill>
                  <a:schemeClr val="tx1"/>
                </a:solidFill>
                <a:latin typeface="Tahoma" pitchFamily="34" charset="0"/>
              </a:defRPr>
            </a:lvl8pPr>
            <a:lvl9pPr marL="3886200" indent="-228600" eaLnBrk="0" fontAlgn="base" hangingPunct="0">
              <a:spcBef>
                <a:spcPct val="50000"/>
              </a:spcBef>
              <a:spcAft>
                <a:spcPct val="0"/>
              </a:spcAft>
              <a:defRPr sz="2000">
                <a:solidFill>
                  <a:schemeClr val="tx1"/>
                </a:solidFill>
                <a:latin typeface="Tahoma" pitchFamily="34" charset="0"/>
              </a:defRPr>
            </a:lvl9pPr>
          </a:lstStyle>
          <a:p>
            <a:pPr algn="r">
              <a:spcBef>
                <a:spcPct val="20000"/>
              </a:spcBef>
              <a:defRPr/>
            </a:pPr>
            <a:fld id="{0912A2BA-211A-4602-A195-CC4795B76F0D}" type="slidenum">
              <a:rPr lang="de-DE" altLang="de-DE" sz="1100" smtClean="0">
                <a:solidFill>
                  <a:schemeClr val="bg1"/>
                </a:solidFill>
                <a:latin typeface="+mn-lt"/>
                <a:cs typeface="+mn-cs"/>
              </a:rPr>
              <a:pPr algn="r">
                <a:spcBef>
                  <a:spcPct val="20000"/>
                </a:spcBef>
                <a:defRPr/>
              </a:pPr>
              <a:t>‹Nr.›</a:t>
            </a:fld>
            <a:endParaRPr lang="de-DE" altLang="de-DE" sz="1100" dirty="0" smtClean="0">
              <a:solidFill>
                <a:schemeClr val="bg1"/>
              </a:solidFill>
              <a:latin typeface="+mn-lt"/>
              <a:cs typeface="+mn-cs"/>
            </a:endParaRPr>
          </a:p>
        </p:txBody>
      </p:sp>
      <p:pic>
        <p:nvPicPr>
          <p:cNvPr id="1030" name="Picture 11" descr="HFT_EK1_CMYK_maxH16mm"/>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56550" y="290513"/>
            <a:ext cx="11160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
          <p:cNvSpPr>
            <a:spLocks noGrp="1" noChangeArrowheads="1"/>
          </p:cNvSpPr>
          <p:nvPr>
            <p:ph type="title"/>
          </p:nvPr>
        </p:nvSpPr>
        <p:spPr bwMode="auto">
          <a:xfrm>
            <a:off x="682625" y="609600"/>
            <a:ext cx="7477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Klicken Sie, um das Titelformat zu bearbeiten</a:t>
            </a:r>
          </a:p>
        </p:txBody>
      </p:sp>
      <p:sp>
        <p:nvSpPr>
          <p:cNvPr id="1032" name="Rectangle 5"/>
          <p:cNvSpPr>
            <a:spLocks noGrp="1" noChangeArrowheads="1"/>
          </p:cNvSpPr>
          <p:nvPr>
            <p:ph type="body" idx="1"/>
          </p:nvPr>
        </p:nvSpPr>
        <p:spPr bwMode="auto">
          <a:xfrm>
            <a:off x="682625" y="1671638"/>
            <a:ext cx="747871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CH" smtClean="0"/>
              <a:t>Klicken Sie, um die Formate des Vorlagentextes zu bearbeiten</a:t>
            </a:r>
          </a:p>
          <a:p>
            <a:pPr lvl="1"/>
            <a:r>
              <a:rPr lang="de-CH" altLang="de-CH" smtClean="0"/>
              <a:t>Zweite Ebene</a:t>
            </a:r>
          </a:p>
          <a:p>
            <a:pPr lvl="2"/>
            <a:r>
              <a:rPr lang="de-CH" altLang="de-CH" smtClean="0"/>
              <a:t>Dritte Ebene</a:t>
            </a:r>
          </a:p>
          <a:p>
            <a:pPr lvl="3"/>
            <a:r>
              <a:rPr lang="de-CH" altLang="de-CH" smtClean="0"/>
              <a:t>Vierte Ebene</a:t>
            </a:r>
          </a:p>
          <a:p>
            <a:pPr lvl="4"/>
            <a:r>
              <a:rPr lang="de-CH" altLang="de-CH" smtClean="0"/>
              <a:t>Fünfte Ebene</a:t>
            </a:r>
          </a:p>
        </p:txBody>
      </p:sp>
      <p:sp>
        <p:nvSpPr>
          <p:cNvPr id="11" name="Datumsplatzhalter 3"/>
          <p:cNvSpPr>
            <a:spLocks noGrp="1"/>
          </p:cNvSpPr>
          <p:nvPr>
            <p:ph type="dt" sz="half" idx="2"/>
          </p:nvPr>
        </p:nvSpPr>
        <p:spPr bwMode="auto">
          <a:xfrm>
            <a:off x="323850" y="6440488"/>
            <a:ext cx="2116138"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900">
                <a:solidFill>
                  <a:schemeClr val="bg2"/>
                </a:solidFill>
                <a:latin typeface="+mj-lt"/>
                <a:cs typeface="+mn-cs"/>
              </a:defRPr>
            </a:lvl1pPr>
          </a:lstStyle>
          <a:p>
            <a:pPr>
              <a:defRPr/>
            </a:pPr>
            <a:r>
              <a:rPr lang="en-US" altLang="en-US"/>
              <a:t>Prof. </a:t>
            </a:r>
            <a:r>
              <a:rPr lang="de-DE" altLang="en-US"/>
              <a:t>Dr.-Ing. </a:t>
            </a:r>
            <a:r>
              <a:rPr lang="en-US" altLang="en-US"/>
              <a:t>Franz-Josef Behr</a:t>
            </a:r>
            <a:endParaRPr lang="en-US" altLang="en-US">
              <a:solidFill>
                <a:schemeClr val="tx1"/>
              </a:solidFill>
            </a:endParaRPr>
          </a:p>
        </p:txBody>
      </p:sp>
      <p:sp>
        <p:nvSpPr>
          <p:cNvPr id="12" name="Foliennummernplatzhalter 4"/>
          <p:cNvSpPr>
            <a:spLocks noGrp="1"/>
          </p:cNvSpPr>
          <p:nvPr>
            <p:ph type="sldNum" sz="quarter" idx="4"/>
          </p:nvPr>
        </p:nvSpPr>
        <p:spPr bwMode="auto">
          <a:xfrm>
            <a:off x="6329363" y="6324600"/>
            <a:ext cx="1831975" cy="3810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900">
                <a:solidFill>
                  <a:srgbClr val="000066"/>
                </a:solidFill>
                <a:latin typeface="+mj-lt"/>
                <a:cs typeface="+mn-cs"/>
              </a:defRPr>
            </a:lvl1pPr>
          </a:lstStyle>
          <a:p>
            <a:pPr>
              <a:defRPr/>
            </a:pPr>
            <a:fld id="{E8228AE7-B258-47A0-822C-28191109E126}"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8" r:id="rId7"/>
    <p:sldLayoutId id="2147483761" r:id="rId8"/>
    <p:sldLayoutId id="2147483762" r:id="rId9"/>
    <p:sldLayoutId id="2147483763" r:id="rId10"/>
    <p:sldLayoutId id="2147483764" r:id="rId11"/>
    <p:sldLayoutId id="2147483765" r:id="rId12"/>
    <p:sldLayoutId id="2147483766" r:id="rId13"/>
    <p:sldLayoutId id="2147483767" r:id="rId14"/>
  </p:sldLayoutIdLst>
  <p:hf hdr="0" dt="0"/>
  <p:txStyles>
    <p:title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p:titleStyle>
    <p:bodyStyle>
      <a:lvl1pPr marL="342900" indent="-342900" algn="l" rtl="0" eaLnBrk="0" fontAlgn="base" hangingPunct="0">
        <a:spcBef>
          <a:spcPct val="35000"/>
        </a:spcBef>
        <a:spcAft>
          <a:spcPct val="0"/>
        </a:spcAft>
        <a:buChar char="•"/>
        <a:defRPr sz="1600">
          <a:solidFill>
            <a:srgbClr val="000072"/>
          </a:solidFill>
          <a:latin typeface="+mn-lt"/>
          <a:ea typeface="+mn-ea"/>
          <a:cs typeface="+mn-cs"/>
        </a:defRPr>
      </a:lvl1pPr>
      <a:lvl2pPr marL="742950" indent="-285750" algn="l" rtl="0" eaLnBrk="0" fontAlgn="base" hangingPunct="0">
        <a:spcBef>
          <a:spcPct val="35000"/>
        </a:spcBef>
        <a:spcAft>
          <a:spcPct val="0"/>
        </a:spcAft>
        <a:buChar char="–"/>
        <a:defRPr sz="1600">
          <a:solidFill>
            <a:srgbClr val="000072"/>
          </a:solidFill>
          <a:latin typeface="+mn-lt"/>
        </a:defRPr>
      </a:lvl2pPr>
      <a:lvl3pPr marL="1085850" indent="-228600" algn="l" rtl="0" eaLnBrk="0" fontAlgn="base" hangingPunct="0">
        <a:spcBef>
          <a:spcPct val="35000"/>
        </a:spcBef>
        <a:spcAft>
          <a:spcPct val="0"/>
        </a:spcAft>
        <a:buChar char="•"/>
        <a:defRPr sz="1600">
          <a:solidFill>
            <a:srgbClr val="000072"/>
          </a:solidFill>
          <a:latin typeface="+mn-lt"/>
        </a:defRPr>
      </a:lvl3pPr>
      <a:lvl4pPr marL="1428750" indent="-228600" algn="l" rtl="0" eaLnBrk="0" fontAlgn="base" hangingPunct="0">
        <a:spcBef>
          <a:spcPct val="35000"/>
        </a:spcBef>
        <a:spcAft>
          <a:spcPct val="0"/>
        </a:spcAft>
        <a:buChar char="–"/>
        <a:defRPr sz="1600">
          <a:solidFill>
            <a:srgbClr val="000072"/>
          </a:solidFill>
          <a:latin typeface="+mn-lt"/>
        </a:defRPr>
      </a:lvl4pPr>
      <a:lvl5pPr marL="1771650" indent="-228600" algn="l" rtl="0" eaLnBrk="0" fontAlgn="base" hangingPunct="0">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creativecommons.org/licenses/by-nc-sa/3.0/d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slide" Target="slide2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http://www.adv-online.de/AdV-Produkte/Bezugsbedingungen/"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50.xml"/><Relationship Id="rId1" Type="http://schemas.openxmlformats.org/officeDocument/2006/relationships/slideLayout" Target="../slideLayouts/slideLayout2.xml"/><Relationship Id="rId5" Type="http://schemas.openxmlformats.org/officeDocument/2006/relationships/slide" Target="slide54.xml"/><Relationship Id="rId4" Type="http://schemas.openxmlformats.org/officeDocument/2006/relationships/slide" Target="slide5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s://geospatial.blogs.com/geospatial/2018/12/latest-report-estimates-400000-underground-utility-damage-events-per-year-in-north-america.html" TargetMode="External"/><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ec.europa.eu/eu2020/pdf/COMPLET%20%20DE%20SG-2010-80021-06-00-DE-TRA-00.pdf"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wmf"/><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41.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https://www.dtad.de/details/Geografische_Informationssysteme_GIS_oder_gleichwertiges_System_34117_Kassel-12354610_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hyperlink" Target="https://www.gesetze-im-internet.de/vgv_2016/" TargetMode="External"/><Relationship Id="rId2" Type="http://schemas.openxmlformats.org/officeDocument/2006/relationships/hyperlink" Target="http://www.gesetze-im-internet.de/gwb/__119.html" TargetMode="Externa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hyperlink" Target="https://www.cio.bund.de/SharedDocs/Publikationen/DE/IT-Beschaffung/ufab_2018_download.pdf;jsessionid=857F162F77ED611C5462E5FEBE7A301C.2_cid350?__blob=publicationFile" TargetMode="External"/><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hyperlink" Target="https://www.cio.bund.de/Web/DE/IT-Beschaffung/UfAB/ufab_node.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66.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0.png"/><Relationship Id="rId5" Type="http://schemas.openxmlformats.org/officeDocument/2006/relationships/image" Target="../media/image79.wmf"/><Relationship Id="rId4" Type="http://schemas.openxmlformats.org/officeDocument/2006/relationships/oleObject" Target="../embeddings/oleObject1.bin"/></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wmf"/><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hyperlink" Target="https://www.cio.bund.de/Web/DE/IT-Beschaffung/EVB-IT-und-BVB/Aktuelle_EVB-IT/aktuelle_evb_it_node.html" TargetMode="Externa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9.x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hyperlink" Target="https://www.cio.bund.de/Web/DE/Architekturen-und-Standards/SAGA/SAGA%205-aktuelle%20Version/saga_5_aktuelle_version_inhalt.html" TargetMode="External"/><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www.gis-news.de/" TargetMode="External"/><Relationship Id="rId2" Type="http://schemas.openxmlformats.org/officeDocument/2006/relationships/hyperlink" Target="http://www.amazon.de/exec/obidos/ASIN/3879073503/gismanagementhom" TargetMode="External"/><Relationship Id="rId1" Type="http://schemas.openxmlformats.org/officeDocument/2006/relationships/slideLayout" Target="../slideLayouts/slideLayout2.xml"/><Relationship Id="rId4" Type="http://schemas.openxmlformats.org/officeDocument/2006/relationships/hyperlink" Target="http://www.gis-management.d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72.xml"/><Relationship Id="rId13" Type="http://schemas.openxmlformats.org/officeDocument/2006/relationships/slide" Target="slide85.xml"/><Relationship Id="rId3" Type="http://schemas.openxmlformats.org/officeDocument/2006/relationships/slide" Target="slide212.xml"/><Relationship Id="rId7" Type="http://schemas.openxmlformats.org/officeDocument/2006/relationships/slide" Target="slide165.xml"/><Relationship Id="rId12" Type="http://schemas.openxmlformats.org/officeDocument/2006/relationships/slide" Target="slide42.xml"/><Relationship Id="rId17" Type="http://schemas.openxmlformats.org/officeDocument/2006/relationships/slide" Target="slide109.xml"/><Relationship Id="rId2" Type="http://schemas.openxmlformats.org/officeDocument/2006/relationships/slide" Target="slide192.xml"/><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41.xml"/><Relationship Id="rId11" Type="http://schemas.openxmlformats.org/officeDocument/2006/relationships/slide" Target="slide110.xml"/><Relationship Id="rId5" Type="http://schemas.openxmlformats.org/officeDocument/2006/relationships/slide" Target="slide193.xml"/><Relationship Id="rId15" Type="http://schemas.openxmlformats.org/officeDocument/2006/relationships/slide" Target="slide101.xml"/><Relationship Id="rId10" Type="http://schemas.openxmlformats.org/officeDocument/2006/relationships/slide" Target="slide140.xml"/><Relationship Id="rId4" Type="http://schemas.openxmlformats.org/officeDocument/2006/relationships/slide" Target="slide202.xml"/><Relationship Id="rId9" Type="http://schemas.openxmlformats.org/officeDocument/2006/relationships/slide" Target="slide176.xml"/><Relationship Id="rId14" Type="http://schemas.openxmlformats.org/officeDocument/2006/relationships/slide" Target="slide7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76064" y="3150096"/>
            <a:ext cx="7772400" cy="1143000"/>
          </a:xfrm>
        </p:spPr>
        <p:txBody>
          <a:bodyPr/>
          <a:lstStyle/>
          <a:p>
            <a:pPr algn="r" eaLnBrk="1" hangingPunct="1"/>
            <a:r>
              <a:rPr lang="de-DE" altLang="de-DE" dirty="0" smtClean="0">
                <a:solidFill>
                  <a:schemeClr val="tx1"/>
                </a:solidFill>
                <a:cs typeface="Times New Roman" pitchFamily="18" charset="0"/>
              </a:rPr>
              <a:t>Vorgehensmodell</a:t>
            </a:r>
            <a:br>
              <a:rPr lang="de-DE" altLang="de-DE" dirty="0" smtClean="0">
                <a:solidFill>
                  <a:schemeClr val="tx1"/>
                </a:solidFill>
                <a:cs typeface="Times New Roman" pitchFamily="18" charset="0"/>
              </a:rPr>
            </a:br>
            <a:r>
              <a:rPr lang="de-DE" altLang="de-DE" dirty="0" smtClean="0">
                <a:solidFill>
                  <a:schemeClr val="tx1"/>
                </a:solidFill>
                <a:cs typeface="Times New Roman" pitchFamily="18" charset="0"/>
              </a:rPr>
              <a:t>Systemanalyse und -beschaffung</a:t>
            </a:r>
            <a:endParaRPr lang="de-DE" altLang="de-DE" sz="2000" dirty="0" smtClean="0">
              <a:solidFill>
                <a:schemeClr val="tx1"/>
              </a:solidFill>
            </a:endParaRPr>
          </a:p>
        </p:txBody>
      </p:sp>
      <p:sp>
        <p:nvSpPr>
          <p:cNvPr id="3075" name="Rectangle 3"/>
          <p:cNvSpPr>
            <a:spLocks noGrp="1" noChangeArrowheads="1"/>
          </p:cNvSpPr>
          <p:nvPr>
            <p:ph type="subTitle" idx="1"/>
          </p:nvPr>
        </p:nvSpPr>
        <p:spPr>
          <a:xfrm>
            <a:off x="2347664" y="4419600"/>
            <a:ext cx="6400800" cy="1752600"/>
          </a:xfrm>
        </p:spPr>
        <p:txBody>
          <a:bodyPr/>
          <a:lstStyle/>
          <a:p>
            <a:pPr algn="r" eaLnBrk="1" hangingPunct="1">
              <a:lnSpc>
                <a:spcPct val="80000"/>
              </a:lnSpc>
            </a:pPr>
            <a:r>
              <a:rPr lang="de-DE" altLang="de-DE" smtClean="0"/>
              <a:t>Prof. Dr.-Ing. Franz-Josef Behr</a:t>
            </a:r>
            <a:br>
              <a:rPr lang="de-DE" altLang="de-DE" smtClean="0"/>
            </a:br>
            <a:endParaRPr lang="de-DE" altLang="de-DE" smtClean="0"/>
          </a:p>
          <a:p>
            <a:pPr algn="r" eaLnBrk="1" hangingPunct="1">
              <a:lnSpc>
                <a:spcPct val="80000"/>
              </a:lnSpc>
            </a:pPr>
            <a:r>
              <a:rPr lang="de-DE" altLang="de-DE" smtClean="0"/>
              <a:t>Hochschule für Technik Stuttgart</a:t>
            </a:r>
          </a:p>
          <a:p>
            <a:pPr algn="r" eaLnBrk="1" hangingPunct="1">
              <a:lnSpc>
                <a:spcPct val="80000"/>
              </a:lnSpc>
            </a:pPr>
            <a:r>
              <a:rPr lang="de-DE" altLang="de-DE" smtClean="0">
                <a:solidFill>
                  <a:schemeClr val="tx2"/>
                </a:solidFill>
              </a:rPr>
              <a:t>franz-josef.behr@hft-stuttgart.de</a:t>
            </a:r>
          </a:p>
        </p:txBody>
      </p:sp>
      <p:pic>
        <p:nvPicPr>
          <p:cNvPr id="3076" name="Picture 6" descr="ma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763786"/>
            <a:ext cx="32004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7" y="6015849"/>
            <a:ext cx="936104" cy="40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2123728" y="6505401"/>
            <a:ext cx="68040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100">
                <a:solidFill>
                  <a:schemeClr val="tx1"/>
                </a:solidFill>
                <a:latin typeface="Arial" charset="0"/>
              </a:rPr>
              <a:t>Eigene Inhalte sind unter einer Creative Commons-Lizenz CC BY-NC-SA lizenziert.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Organisationseinheiten</a:t>
            </a:r>
          </a:p>
        </p:txBody>
      </p:sp>
      <p:sp>
        <p:nvSpPr>
          <p:cNvPr id="3" name="Inhaltsplatzhalter 2"/>
          <p:cNvSpPr>
            <a:spLocks noGrp="1"/>
          </p:cNvSpPr>
          <p:nvPr>
            <p:ph idx="1"/>
          </p:nvPr>
        </p:nvSpPr>
        <p:spPr/>
        <p:txBody>
          <a:bodyPr/>
          <a:lstStyle/>
          <a:p>
            <a:r>
              <a:rPr lang="de-DE" b="1" dirty="0" smtClean="0"/>
              <a:t>Linienstellen</a:t>
            </a:r>
            <a:r>
              <a:rPr lang="de-DE" dirty="0" smtClean="0"/>
              <a:t>: vertikal </a:t>
            </a:r>
            <a:r>
              <a:rPr lang="de-DE" dirty="0"/>
              <a:t>und mit Weisungsbefugnis der jeweiligen Aufgabenträger in eine Hierarchie eingebunden. Sie bestehen aus </a:t>
            </a:r>
            <a:r>
              <a:rPr lang="de-DE" b="1" dirty="0" smtClean="0"/>
              <a:t>Stellen </a:t>
            </a:r>
            <a:r>
              <a:rPr lang="de-DE" b="1" dirty="0"/>
              <a:t>mit Weisungsbefugnis</a:t>
            </a:r>
            <a:r>
              <a:rPr lang="de-DE" dirty="0" smtClean="0"/>
              <a:t>, die </a:t>
            </a:r>
            <a:r>
              <a:rPr lang="de-DE" dirty="0"/>
              <a:t>Führungsaufgaben </a:t>
            </a:r>
            <a:r>
              <a:rPr lang="de-DE" dirty="0" smtClean="0"/>
              <a:t>ausführen </a:t>
            </a:r>
            <a:r>
              <a:rPr lang="de-DE" dirty="0"/>
              <a:t>und Entscheidungen </a:t>
            </a:r>
            <a:r>
              <a:rPr lang="de-DE" dirty="0" err="1" smtClean="0"/>
              <a:t>teffen</a:t>
            </a:r>
            <a:r>
              <a:rPr lang="de-DE" dirty="0" smtClean="0"/>
              <a:t>) </a:t>
            </a:r>
            <a:r>
              <a:rPr lang="de-DE" dirty="0"/>
              <a:t>und </a:t>
            </a:r>
            <a:r>
              <a:rPr lang="de-DE" b="1" dirty="0"/>
              <a:t>Ausführungsstellen</a:t>
            </a:r>
            <a:r>
              <a:rPr lang="de-DE" dirty="0"/>
              <a:t> (erhalten </a:t>
            </a:r>
            <a:r>
              <a:rPr lang="de-DE" dirty="0" smtClean="0"/>
              <a:t>die </a:t>
            </a:r>
            <a:r>
              <a:rPr lang="de-DE" dirty="0"/>
              <a:t>Weisungen und haben sie umzusetzen)</a:t>
            </a:r>
          </a:p>
          <a:p>
            <a:r>
              <a:rPr lang="de-DE" b="1" dirty="0" smtClean="0"/>
              <a:t>Stabsstellen</a:t>
            </a:r>
            <a:r>
              <a:rPr lang="de-DE" dirty="0" smtClean="0"/>
              <a:t>: horizontal </a:t>
            </a:r>
            <a:r>
              <a:rPr lang="de-DE" dirty="0"/>
              <a:t>und ohne Weisungsbefugnis. Sie bestehen aus Stäben (sind einer Instanz oder mehreren Instanzen zugeordnet, keine Entscheidungs- oder Weisungsbefugnisse, nur Vorschlagsrecht) und Assistenzen (keine ständigen, sondern nur fallweise Aufgaben, zugeordnet zu Instanz)</a:t>
            </a:r>
          </a:p>
          <a:p>
            <a:r>
              <a:rPr lang="de-DE" b="1" dirty="0"/>
              <a:t>Hauptamtliche </a:t>
            </a:r>
            <a:r>
              <a:rPr lang="de-DE" b="1" dirty="0" smtClean="0"/>
              <a:t>Gremien</a:t>
            </a:r>
            <a:r>
              <a:rPr lang="de-DE" dirty="0" smtClean="0"/>
              <a:t>: haben </a:t>
            </a:r>
            <a:r>
              <a:rPr lang="de-DE" dirty="0"/>
              <a:t>Weisungsbefugnis. Sie bestehen aus </a:t>
            </a:r>
            <a:r>
              <a:rPr lang="de-DE" dirty="0" smtClean="0"/>
              <a:t>Leitungsgruppen und </a:t>
            </a:r>
            <a:r>
              <a:rPr lang="de-DE" dirty="0"/>
              <a:t>Projektgruppen (Personen aus unterschiedlichen Tätigkeitsbereichen die zeitlich befristet miteinander Projekte durchführen).</a:t>
            </a:r>
          </a:p>
          <a:p>
            <a:r>
              <a:rPr lang="de-DE" b="1" dirty="0"/>
              <a:t>Nebenamtliche </a:t>
            </a:r>
            <a:r>
              <a:rPr lang="de-DE" b="1" dirty="0" smtClean="0"/>
              <a:t>Gremien</a:t>
            </a:r>
            <a:r>
              <a:rPr lang="de-DE" dirty="0" smtClean="0"/>
              <a:t>: ohne Weisungsbefugnis</a:t>
            </a:r>
            <a:r>
              <a:rPr lang="de-DE" dirty="0"/>
              <a:t>. Sie bestehen aus Kollegium (Organisationseinheiten zur Erfüllung von Sonderaufgaben, zeitlich befristet) und Ausschüssen (Organisationseinheiten zur nebenamtlichen Verrichtung von Daueraufgaben, zeitlich unbefristet). </a:t>
            </a:r>
            <a:endParaRPr lang="de-DE" sz="1200"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10</a:t>
            </a:fld>
            <a:endParaRPr lang="de-DE" altLang="de-DE"/>
          </a:p>
        </p:txBody>
      </p:sp>
      <p:sp>
        <p:nvSpPr>
          <p:cNvPr id="7" name="Rechteck 6"/>
          <p:cNvSpPr/>
          <p:nvPr/>
        </p:nvSpPr>
        <p:spPr>
          <a:xfrm>
            <a:off x="755576" y="6093296"/>
            <a:ext cx="6912768" cy="276999"/>
          </a:xfrm>
          <a:prstGeom prst="rect">
            <a:avLst/>
          </a:prstGeom>
        </p:spPr>
        <p:txBody>
          <a:bodyPr wrap="square">
            <a:spAutoFit/>
          </a:bodyPr>
          <a:lstStyle/>
          <a:p>
            <a:pPr lvl="0" eaLnBrk="0" hangingPunct="0">
              <a:spcBef>
                <a:spcPct val="35000"/>
              </a:spcBef>
            </a:pPr>
            <a:r>
              <a:rPr lang="de-DE" sz="1200" kern="0">
                <a:solidFill>
                  <a:srgbClr val="000072"/>
                </a:solidFill>
                <a:latin typeface="Calibri"/>
                <a:cs typeface="+mn-cs"/>
              </a:rPr>
              <a:t>[https://wirtschaftslexikon.gabler.de/definition/aufbauorganisation-31264/wikipedia]</a:t>
            </a:r>
          </a:p>
        </p:txBody>
      </p:sp>
    </p:spTree>
    <p:extLst>
      <p:ext uri="{BB962C8B-B14F-4D97-AF65-F5344CB8AC3E}">
        <p14:creationId xmlns:p14="http://schemas.microsoft.com/office/powerpoint/2010/main" val="1846508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63490" name="Rectangle 2"/>
          <p:cNvSpPr>
            <a:spLocks noGrp="1" noChangeArrowheads="1"/>
          </p:cNvSpPr>
          <p:nvPr>
            <p:ph type="title" idx="4294967295"/>
          </p:nvPr>
        </p:nvSpPr>
        <p:spPr>
          <a:xfrm>
            <a:off x="722313" y="2714997"/>
            <a:ext cx="7772400" cy="1362075"/>
          </a:xfrm>
        </p:spPr>
        <p:txBody>
          <a:bodyPr/>
          <a:lstStyle/>
          <a:p>
            <a:pPr algn="r"/>
            <a:r>
              <a:rPr lang="de-DE" altLang="de-DE" dirty="0" smtClean="0"/>
              <a:t>Informationstechnische</a:t>
            </a:r>
            <a:br>
              <a:rPr lang="de-DE" altLang="de-DE" dirty="0" smtClean="0"/>
            </a:br>
            <a:r>
              <a:rPr lang="de-DE" altLang="de-DE" dirty="0" smtClean="0"/>
              <a:t>Konzeptentwicklung</a:t>
            </a:r>
            <a:endParaRPr lang="de-DE" dirty="0">
              <a:solidFill>
                <a:schemeClr val="tx1">
                  <a:lumMod val="75000"/>
                  <a:lumOff val="25000"/>
                </a:schemeClr>
              </a:solidFill>
            </a:endParaRPr>
          </a:p>
        </p:txBody>
      </p:sp>
    </p:spTree>
    <p:extLst>
      <p:ext uri="{BB962C8B-B14F-4D97-AF65-F5344CB8AC3E}">
        <p14:creationId xmlns:p14="http://schemas.microsoft.com/office/powerpoint/2010/main" val="224428187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de-DE" altLang="de-DE" dirty="0" smtClean="0"/>
              <a:t>Informationstechnische Konzeptentwicklung</a:t>
            </a:r>
          </a:p>
        </p:txBody>
      </p:sp>
      <p:sp>
        <p:nvSpPr>
          <p:cNvPr id="69635" name="Rectangle 3"/>
          <p:cNvSpPr>
            <a:spLocks noGrp="1" noChangeArrowheads="1"/>
          </p:cNvSpPr>
          <p:nvPr>
            <p:ph idx="1"/>
          </p:nvPr>
        </p:nvSpPr>
        <p:spPr>
          <a:xfrm>
            <a:off x="4267200" y="1981200"/>
            <a:ext cx="4267200" cy="4267200"/>
          </a:xfrm>
        </p:spPr>
        <p:txBody>
          <a:bodyPr/>
          <a:lstStyle/>
          <a:p>
            <a:pPr eaLnBrk="1" hangingPunct="1"/>
            <a:r>
              <a:rPr lang="de-DE" altLang="de-DE" dirty="0" smtClean="0"/>
              <a:t>Festlegung aller IT-relevanten Einzelheiten</a:t>
            </a:r>
          </a:p>
          <a:p>
            <a:pPr eaLnBrk="1" hangingPunct="1"/>
            <a:endParaRPr lang="de-DE" altLang="de-DE" dirty="0" smtClean="0"/>
          </a:p>
          <a:p>
            <a:pPr eaLnBrk="1" hangingPunct="1"/>
            <a:r>
              <a:rPr lang="de-DE" altLang="de-DE" dirty="0" smtClean="0"/>
              <a:t>Rahmenbedingungen für diese Projektphase:</a:t>
            </a:r>
          </a:p>
          <a:p>
            <a:pPr lvl="1" eaLnBrk="1" hangingPunct="1"/>
            <a:r>
              <a:rPr lang="de-DE" altLang="de-DE" dirty="0" smtClean="0"/>
              <a:t>Organisationsform des Projekts</a:t>
            </a:r>
          </a:p>
          <a:p>
            <a:pPr lvl="1" eaLnBrk="1" hangingPunct="1"/>
            <a:r>
              <a:rPr lang="de-DE" altLang="de-DE" dirty="0" smtClean="0"/>
              <a:t>Vorliegendes Fachkonzept</a:t>
            </a:r>
          </a:p>
          <a:p>
            <a:pPr lvl="1" eaLnBrk="1" hangingPunct="1"/>
            <a:r>
              <a:rPr lang="de-DE" altLang="de-DE" dirty="0" smtClean="0"/>
              <a:t>IT-Rahmenkonzept des Unternehmens</a:t>
            </a:r>
          </a:p>
          <a:p>
            <a:pPr lvl="1" eaLnBrk="1" hangingPunct="1"/>
            <a:r>
              <a:rPr lang="de-DE" altLang="de-DE" dirty="0" smtClean="0"/>
              <a:t>interne / externe Standards</a:t>
            </a:r>
          </a:p>
          <a:p>
            <a:pPr lvl="1" eaLnBrk="1" hangingPunct="1"/>
            <a:r>
              <a:rPr lang="de-DE" altLang="de-DE" dirty="0" smtClean="0"/>
              <a:t>vorhandene IT-Infrastruktur</a:t>
            </a:r>
          </a:p>
        </p:txBody>
      </p:sp>
      <p:sp>
        <p:nvSpPr>
          <p:cNvPr id="6" name="Foliennummernplatzhalter 4"/>
          <p:cNvSpPr>
            <a:spLocks noGrp="1"/>
          </p:cNvSpPr>
          <p:nvPr>
            <p:ph type="sldNum" sz="quarter" idx="11"/>
          </p:nvPr>
        </p:nvSpPr>
        <p:spPr/>
        <p:txBody>
          <a:bodyPr/>
          <a:lstStyle/>
          <a:p>
            <a:pPr>
              <a:defRPr/>
            </a:pPr>
            <a:fld id="{204D5BC8-C9B6-4EFC-8266-D082D6287A25}" type="slidenum">
              <a:rPr lang="de-DE" altLang="de-DE"/>
              <a:pPr>
                <a:defRPr/>
              </a:pPr>
              <a:t>101</a:t>
            </a:fld>
            <a:endParaRPr lang="de-DE" altLang="de-DE"/>
          </a:p>
        </p:txBody>
      </p:sp>
      <p:pic>
        <p:nvPicPr>
          <p:cNvPr id="69637"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900" y="2667000"/>
            <a:ext cx="28956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625" y="609600"/>
            <a:ext cx="8281863" cy="685800"/>
          </a:xfrm>
        </p:spPr>
        <p:txBody>
          <a:bodyPr/>
          <a:lstStyle/>
          <a:p>
            <a:r>
              <a:rPr lang="de-DE" dirty="0" smtClean="0"/>
              <a:t>Entwurf einer geeigneten IT</a:t>
            </a:r>
            <a:r>
              <a:rPr lang="en-US" dirty="0"/>
              <a:t>‑</a:t>
            </a:r>
            <a:r>
              <a:rPr lang="de-DE" dirty="0"/>
              <a:t>Infrastruktur (</a:t>
            </a:r>
            <a:r>
              <a:rPr lang="de-DE" dirty="0" err="1"/>
              <a:t>GeoIT</a:t>
            </a:r>
            <a:r>
              <a:rPr lang="de-DE" dirty="0"/>
              <a:t>-Infrastruktur)</a:t>
            </a:r>
          </a:p>
        </p:txBody>
      </p:sp>
      <p:sp>
        <p:nvSpPr>
          <p:cNvPr id="3" name="Inhaltsplatzhalter 2"/>
          <p:cNvSpPr>
            <a:spLocks noGrp="1"/>
          </p:cNvSpPr>
          <p:nvPr>
            <p:ph idx="1"/>
          </p:nvPr>
        </p:nvSpPr>
        <p:spPr/>
        <p:txBody>
          <a:bodyPr/>
          <a:lstStyle/>
          <a:p>
            <a:r>
              <a:rPr lang="de-DE" dirty="0" smtClean="0"/>
              <a:t>"Der </a:t>
            </a:r>
            <a:r>
              <a:rPr lang="de-DE" dirty="0"/>
              <a:t>Geodatenmanager ermittelt Datenumfang, Zugriffsrechte, Fassaden und Rollenmodell zur Nutzung von Geodaten in einer Organisation und </a:t>
            </a:r>
            <a:r>
              <a:rPr lang="de-DE" b="1" dirty="0"/>
              <a:t>entwickelt eine an die Mainstream</a:t>
            </a:r>
            <a:r>
              <a:rPr lang="en-US" b="1" dirty="0"/>
              <a:t>‑</a:t>
            </a:r>
            <a:r>
              <a:rPr lang="de-DE" b="1" dirty="0"/>
              <a:t>IT ausgerichtete und auf Normen und Standards basierende Architektur</a:t>
            </a:r>
            <a:r>
              <a:rPr lang="de-DE" dirty="0"/>
              <a:t> für eine geeignete </a:t>
            </a:r>
            <a:r>
              <a:rPr lang="de-DE" dirty="0" err="1"/>
              <a:t>GeoIT</a:t>
            </a:r>
            <a:r>
              <a:rPr lang="de-DE" dirty="0"/>
              <a:t>-Infrastruktur. Dies umfasst das Systemdesign von Netzwerken, Servern, Datenbankmanagement, Applikationstechnologie und bezieht moderne IT</a:t>
            </a:r>
            <a:r>
              <a:rPr lang="en-US" dirty="0"/>
              <a:t>‑</a:t>
            </a:r>
            <a:r>
              <a:rPr lang="de-DE" dirty="0"/>
              <a:t>Konzepte (SOA, </a:t>
            </a:r>
            <a:r>
              <a:rPr lang="de-DE" dirty="0" smtClean="0"/>
              <a:t>ROA</a:t>
            </a:r>
            <a:r>
              <a:rPr lang="de-DE" baseline="30000" dirty="0" smtClean="0"/>
              <a:t>[1]</a:t>
            </a:r>
            <a:r>
              <a:rPr lang="de-DE" dirty="0" smtClean="0"/>
              <a:t>, </a:t>
            </a:r>
            <a:r>
              <a:rPr lang="de-DE" dirty="0"/>
              <a:t>etc.) mit Betriebs- und Sicherheitskonzepten (ITSM) </a:t>
            </a:r>
            <a:r>
              <a:rPr lang="de-DE" dirty="0" smtClean="0"/>
              <a:t>ein.</a:t>
            </a:r>
            <a:br>
              <a:rPr lang="de-DE" dirty="0" smtClean="0"/>
            </a:br>
            <a:r>
              <a:rPr lang="de-DE" dirty="0" smtClean="0"/>
              <a:t/>
            </a:r>
            <a:br>
              <a:rPr lang="de-DE" dirty="0" smtClean="0"/>
            </a:br>
            <a:r>
              <a:rPr lang="de-DE" dirty="0" smtClean="0"/>
              <a:t>Darüber </a:t>
            </a:r>
            <a:r>
              <a:rPr lang="de-DE" dirty="0"/>
              <a:t>hinaus trifft er Entscheidungen zum Aufbau und Betrieb der erforderlichen </a:t>
            </a:r>
            <a:r>
              <a:rPr lang="de-DE" dirty="0" err="1"/>
              <a:t>Geo</a:t>
            </a:r>
            <a:r>
              <a:rPr lang="en-US" dirty="0"/>
              <a:t>‑</a:t>
            </a:r>
            <a:r>
              <a:rPr lang="de-DE" dirty="0"/>
              <a:t>IT wie GIS, Soft-/Hardware sowie weiterer zentraler technischer Komponenten (Geoportale, Geokataloge, etc</a:t>
            </a:r>
            <a:r>
              <a:rPr lang="de-DE" dirty="0" smtClean="0"/>
              <a:t>.)." </a:t>
            </a:r>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102</a:t>
            </a:fld>
            <a:endParaRPr lang="de-DE" altLang="de-DE"/>
          </a:p>
        </p:txBody>
      </p:sp>
      <p:sp>
        <p:nvSpPr>
          <p:cNvPr id="5" name="Rechteck 4"/>
          <p:cNvSpPr/>
          <p:nvPr/>
        </p:nvSpPr>
        <p:spPr>
          <a:xfrm>
            <a:off x="1043608" y="5662409"/>
            <a:ext cx="7560840" cy="600164"/>
          </a:xfrm>
          <a:prstGeom prst="rect">
            <a:avLst/>
          </a:prstGeom>
        </p:spPr>
        <p:txBody>
          <a:bodyPr wrap="square">
            <a:spAutoFit/>
          </a:bodyPr>
          <a:lstStyle/>
          <a:p>
            <a:r>
              <a:rPr lang="de-DE" altLang="de-DE" sz="1100" dirty="0" smtClean="0">
                <a:latin typeface="+mn-lt"/>
              </a:rPr>
              <a:t>André </a:t>
            </a:r>
            <a:r>
              <a:rPr lang="de-DE" altLang="de-DE" sz="1100" dirty="0" err="1" smtClean="0">
                <a:latin typeface="+mn-lt"/>
              </a:rPr>
              <a:t>Caffier</a:t>
            </a:r>
            <a:r>
              <a:rPr lang="de-DE" altLang="de-DE" sz="1100" dirty="0" smtClean="0">
                <a:latin typeface="+mn-lt"/>
              </a:rPr>
              <a:t>, Dieter Heß, Hartmut Müller, Martin Scheu, Markus Seifert und Robert </a:t>
            </a:r>
            <a:r>
              <a:rPr lang="de-DE" altLang="de-DE" sz="1100" dirty="0" err="1" smtClean="0">
                <a:latin typeface="+mn-lt"/>
              </a:rPr>
              <a:t>Seuß</a:t>
            </a:r>
            <a:r>
              <a:rPr lang="de-DE" altLang="de-DE" sz="1100" dirty="0" smtClean="0">
                <a:latin typeface="+mn-lt"/>
              </a:rPr>
              <a:t>: </a:t>
            </a:r>
            <a:r>
              <a:rPr lang="de-DE" sz="1100" dirty="0" smtClean="0">
                <a:latin typeface="+mn-lt"/>
              </a:rPr>
              <a:t>Geodatenmanagement. </a:t>
            </a:r>
            <a:r>
              <a:rPr lang="de-DE" sz="1100" dirty="0" err="1" smtClean="0">
                <a:latin typeface="+mn-lt"/>
              </a:rPr>
              <a:t>ZfV</a:t>
            </a:r>
            <a:r>
              <a:rPr lang="de-DE" sz="1100" dirty="0" smtClean="0">
                <a:latin typeface="+mn-lt"/>
              </a:rPr>
              <a:t> 4/2017, DOI 10.12902/zfv-0175-2017 </a:t>
            </a:r>
          </a:p>
          <a:p>
            <a:r>
              <a:rPr lang="de-DE" sz="1100" baseline="30000" dirty="0"/>
              <a:t>[1</a:t>
            </a:r>
            <a:r>
              <a:rPr lang="de-DE" sz="1100" baseline="30000" dirty="0" smtClean="0"/>
              <a:t>]  </a:t>
            </a:r>
            <a:r>
              <a:rPr lang="de-DE" sz="1100" dirty="0" smtClean="0">
                <a:latin typeface="+mn-lt"/>
              </a:rPr>
              <a:t>Return </a:t>
            </a:r>
            <a:r>
              <a:rPr lang="de-DE" sz="1100" dirty="0">
                <a:latin typeface="+mn-lt"/>
              </a:rPr>
              <a:t>on </a:t>
            </a:r>
            <a:r>
              <a:rPr lang="de-DE" sz="1100" dirty="0" smtClean="0">
                <a:latin typeface="+mn-lt"/>
              </a:rPr>
              <a:t>Assets (Unternehmensrendite)</a:t>
            </a:r>
            <a:endParaRPr lang="de-DE" sz="1100" dirty="0">
              <a:latin typeface="+mn-lt"/>
            </a:endParaRPr>
          </a:p>
        </p:txBody>
      </p:sp>
    </p:spTree>
    <p:extLst>
      <p:ext uri="{BB962C8B-B14F-4D97-AF65-F5344CB8AC3E}">
        <p14:creationId xmlns:p14="http://schemas.microsoft.com/office/powerpoint/2010/main" val="169705985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de-DE" altLang="de-DE" smtClean="0"/>
              <a:t>IT-Konzept: Inhalt</a:t>
            </a:r>
          </a:p>
        </p:txBody>
      </p:sp>
      <p:sp>
        <p:nvSpPr>
          <p:cNvPr id="70659" name="Rectangle 3"/>
          <p:cNvSpPr>
            <a:spLocks noGrp="1" noChangeArrowheads="1"/>
          </p:cNvSpPr>
          <p:nvPr>
            <p:ph idx="1"/>
          </p:nvPr>
        </p:nvSpPr>
        <p:spPr/>
        <p:txBody>
          <a:bodyPr/>
          <a:lstStyle/>
          <a:p>
            <a:pPr eaLnBrk="1" hangingPunct="1"/>
            <a:r>
              <a:rPr lang="de-DE" altLang="de-DE" dirty="0" smtClean="0"/>
              <a:t>Festlegung zentrale / dezentrale GIS-Systemkomponenten</a:t>
            </a:r>
          </a:p>
          <a:p>
            <a:pPr eaLnBrk="1" hangingPunct="1"/>
            <a:r>
              <a:rPr lang="de-DE" altLang="de-DE" dirty="0" smtClean="0"/>
              <a:t>Betriebssystemumgebungen (ggf. unterschiedlich für Server / Clients)</a:t>
            </a:r>
          </a:p>
          <a:p>
            <a:pPr eaLnBrk="1" hangingPunct="1"/>
            <a:r>
              <a:rPr lang="de-DE" altLang="de-DE" dirty="0" smtClean="0"/>
              <a:t>Kommunikationsinfrastruktur</a:t>
            </a:r>
          </a:p>
          <a:p>
            <a:pPr eaLnBrk="1" hangingPunct="1"/>
            <a:r>
              <a:rPr lang="de-DE" altLang="de-DE" dirty="0" smtClean="0"/>
              <a:t>Systemschnittstellen, Wege zur Verfahrensintegration</a:t>
            </a:r>
          </a:p>
          <a:p>
            <a:pPr eaLnBrk="1" hangingPunct="1"/>
            <a:r>
              <a:rPr lang="de-DE" altLang="de-DE" dirty="0" smtClean="0"/>
              <a:t>Vorgaben zur Implementierung (Eigenentwicklung vs. Turnkey-Lösung)</a:t>
            </a:r>
          </a:p>
          <a:p>
            <a:pPr eaLnBrk="1" hangingPunct="1"/>
            <a:r>
              <a:rPr lang="de-DE" altLang="de-DE" dirty="0" smtClean="0"/>
              <a:t>Sicherheitskonzept (u.a. für Intranet / Internet)</a:t>
            </a:r>
          </a:p>
          <a:p>
            <a:pPr eaLnBrk="1" hangingPunct="1"/>
            <a:r>
              <a:rPr lang="de-DE" altLang="de-DE" dirty="0" smtClean="0"/>
              <a:t>Datensicherungskonzept</a:t>
            </a:r>
          </a:p>
        </p:txBody>
      </p:sp>
      <p:sp>
        <p:nvSpPr>
          <p:cNvPr id="5" name="Foliennummernplatzhalter 4"/>
          <p:cNvSpPr>
            <a:spLocks noGrp="1"/>
          </p:cNvSpPr>
          <p:nvPr>
            <p:ph type="sldNum" sz="quarter" idx="11"/>
          </p:nvPr>
        </p:nvSpPr>
        <p:spPr/>
        <p:txBody>
          <a:bodyPr/>
          <a:lstStyle/>
          <a:p>
            <a:pPr>
              <a:defRPr/>
            </a:pPr>
            <a:fld id="{800B1333-E721-4C11-BE30-7BF53EB9216A}" type="slidenum">
              <a:rPr lang="de-DE" altLang="de-DE"/>
              <a:pPr>
                <a:defRPr/>
              </a:pPr>
              <a:t>103</a:t>
            </a:fld>
            <a:endParaRPr lang="de-DE" altLang="de-DE"/>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de-DE" altLang="de-DE" smtClean="0"/>
              <a:t>Arbeitsplätze</a:t>
            </a:r>
          </a:p>
        </p:txBody>
      </p:sp>
      <p:sp>
        <p:nvSpPr>
          <p:cNvPr id="71683" name="Rectangle 3"/>
          <p:cNvSpPr>
            <a:spLocks noGrp="1" noChangeArrowheads="1"/>
          </p:cNvSpPr>
          <p:nvPr>
            <p:ph idx="1"/>
          </p:nvPr>
        </p:nvSpPr>
        <p:spPr/>
        <p:txBody>
          <a:bodyPr/>
          <a:lstStyle/>
          <a:p>
            <a:pPr eaLnBrk="1" hangingPunct="1"/>
            <a:r>
              <a:rPr lang="de-DE" altLang="de-DE" dirty="0" smtClean="0"/>
              <a:t>Desktop-GIS / graphisch-interaktiver </a:t>
            </a:r>
            <a:r>
              <a:rPr lang="de-DE" altLang="de-DE" dirty="0" err="1" smtClean="0"/>
              <a:t>Arbeitplatz</a:t>
            </a:r>
            <a:endParaRPr lang="de-DE" altLang="de-DE" dirty="0" smtClean="0"/>
          </a:p>
          <a:p>
            <a:pPr eaLnBrk="1" hangingPunct="1"/>
            <a:r>
              <a:rPr lang="de-DE" altLang="de-DE" dirty="0" smtClean="0"/>
              <a:t>DB-Server</a:t>
            </a:r>
          </a:p>
          <a:p>
            <a:pPr eaLnBrk="1" hangingPunct="1"/>
            <a:endParaRPr lang="de-DE" altLang="de-DE" dirty="0" smtClean="0"/>
          </a:p>
          <a:p>
            <a:pPr eaLnBrk="1" hangingPunct="1"/>
            <a:r>
              <a:rPr lang="de-DE" altLang="de-DE" dirty="0" smtClean="0"/>
              <a:t>Web-Server</a:t>
            </a:r>
          </a:p>
          <a:p>
            <a:pPr eaLnBrk="1" hangingPunct="1"/>
            <a:r>
              <a:rPr lang="de-DE" altLang="de-DE" dirty="0" smtClean="0"/>
              <a:t>Web-Client</a:t>
            </a:r>
          </a:p>
          <a:p>
            <a:pPr eaLnBrk="1" hangingPunct="1"/>
            <a:endParaRPr lang="de-DE" altLang="de-DE" dirty="0" smtClean="0"/>
          </a:p>
          <a:p>
            <a:pPr eaLnBrk="1" hangingPunct="1"/>
            <a:r>
              <a:rPr lang="de-DE" altLang="de-DE" dirty="0" smtClean="0"/>
              <a:t>Mobile Clients</a:t>
            </a:r>
          </a:p>
          <a:p>
            <a:pPr eaLnBrk="1" hangingPunct="1"/>
            <a:endParaRPr lang="de-DE" altLang="de-DE" dirty="0" smtClean="0"/>
          </a:p>
        </p:txBody>
      </p:sp>
      <p:sp>
        <p:nvSpPr>
          <p:cNvPr id="5" name="Foliennummernplatzhalter 4"/>
          <p:cNvSpPr>
            <a:spLocks noGrp="1"/>
          </p:cNvSpPr>
          <p:nvPr>
            <p:ph type="sldNum" sz="quarter" idx="11"/>
          </p:nvPr>
        </p:nvSpPr>
        <p:spPr/>
        <p:txBody>
          <a:bodyPr/>
          <a:lstStyle/>
          <a:p>
            <a:pPr>
              <a:defRPr/>
            </a:pPr>
            <a:fld id="{1AC09CCD-53A1-47B3-9A63-405F588F19A3}" type="slidenum">
              <a:rPr lang="de-DE" altLang="de-DE"/>
              <a:pPr>
                <a:defRPr/>
              </a:pPr>
              <a:t>104</a:t>
            </a:fld>
            <a:endParaRPr lang="de-DE" altLang="de-DE"/>
          </a:p>
        </p:txBody>
      </p:sp>
    </p:spTree>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de-DE" altLang="de-DE" smtClean="0"/>
              <a:t>Konfigurationsalternativen</a:t>
            </a:r>
          </a:p>
        </p:txBody>
      </p:sp>
      <p:sp>
        <p:nvSpPr>
          <p:cNvPr id="72707" name="Rectangle 3"/>
          <p:cNvSpPr>
            <a:spLocks noGrp="1" noChangeArrowheads="1"/>
          </p:cNvSpPr>
          <p:nvPr>
            <p:ph idx="1"/>
          </p:nvPr>
        </p:nvSpPr>
        <p:spPr/>
        <p:txBody>
          <a:bodyPr/>
          <a:lstStyle/>
          <a:p>
            <a:pPr eaLnBrk="1" hangingPunct="1"/>
            <a:r>
              <a:rPr lang="de-DE" altLang="de-DE" dirty="0" smtClean="0">
                <a:cs typeface="Times New Roman" pitchFamily="18" charset="0"/>
              </a:rPr>
              <a:t>kleinere GIS-Installationen oder begrenzte finanzielle Ressourcen: </a:t>
            </a:r>
            <a:r>
              <a:rPr lang="de-DE" altLang="de-DE" i="1" dirty="0" smtClean="0">
                <a:cs typeface="Times New Roman" pitchFamily="18" charset="0"/>
              </a:rPr>
              <a:t>eine</a:t>
            </a:r>
            <a:r>
              <a:rPr lang="de-DE" altLang="de-DE" dirty="0" smtClean="0">
                <a:cs typeface="Times New Roman" pitchFamily="18" charset="0"/>
              </a:rPr>
              <a:t> Arbeitsstation (GIAP und Datenbank-Server)</a:t>
            </a:r>
          </a:p>
          <a:p>
            <a:pPr lvl="1" eaLnBrk="1" hangingPunct="1"/>
            <a:r>
              <a:rPr lang="de-DE" altLang="de-DE" dirty="0" smtClean="0">
                <a:cs typeface="Times New Roman" pitchFamily="18" charset="0"/>
              </a:rPr>
              <a:t>Problem: keine Ausfallsicherheit</a:t>
            </a:r>
          </a:p>
          <a:p>
            <a:pPr algn="just" eaLnBrk="1" hangingPunct="1"/>
            <a:r>
              <a:rPr lang="de-DE" altLang="de-DE" dirty="0" smtClean="0">
                <a:cs typeface="Times New Roman" pitchFamily="18" charset="0"/>
              </a:rPr>
              <a:t>Mehrplatzlösungen, in der Regel anzustreben</a:t>
            </a:r>
          </a:p>
          <a:p>
            <a:pPr lvl="1" algn="just" eaLnBrk="1" hangingPunct="1"/>
            <a:r>
              <a:rPr lang="de-DE" altLang="de-DE" dirty="0" smtClean="0">
                <a:cs typeface="Times New Roman" pitchFamily="18" charset="0"/>
              </a:rPr>
              <a:t>Ausfallsicherheit</a:t>
            </a:r>
          </a:p>
          <a:p>
            <a:pPr lvl="1" eaLnBrk="1" hangingPunct="1"/>
            <a:r>
              <a:rPr lang="de-DE" altLang="de-DE" dirty="0" smtClean="0">
                <a:cs typeface="Times New Roman" pitchFamily="18" charset="0"/>
              </a:rPr>
              <a:t>Datenhaltung</a:t>
            </a:r>
          </a:p>
          <a:p>
            <a:pPr lvl="2" eaLnBrk="1" hangingPunct="1"/>
            <a:r>
              <a:rPr lang="de-DE" altLang="de-DE" dirty="0" smtClean="0">
                <a:cs typeface="Times New Roman" pitchFamily="18" charset="0"/>
              </a:rPr>
              <a:t>zentral oder </a:t>
            </a:r>
          </a:p>
          <a:p>
            <a:pPr lvl="2" eaLnBrk="1" hangingPunct="1"/>
            <a:r>
              <a:rPr lang="de-DE" altLang="de-DE" dirty="0" smtClean="0">
                <a:cs typeface="Times New Roman" pitchFamily="18" charset="0"/>
              </a:rPr>
              <a:t>gegebenenfalls organisations-übergreifend gemeinsam mit Partnern vorgenommen werden.</a:t>
            </a:r>
          </a:p>
          <a:p>
            <a:pPr eaLnBrk="1" hangingPunct="1"/>
            <a:endParaRPr lang="de-DE" altLang="de-DE" dirty="0" smtClean="0">
              <a:cs typeface="Times New Roman" pitchFamily="18" charset="0"/>
            </a:endParaRPr>
          </a:p>
        </p:txBody>
      </p:sp>
      <p:sp>
        <p:nvSpPr>
          <p:cNvPr id="5" name="Foliennummernplatzhalter 4"/>
          <p:cNvSpPr>
            <a:spLocks noGrp="1"/>
          </p:cNvSpPr>
          <p:nvPr>
            <p:ph type="sldNum" sz="quarter" idx="11"/>
          </p:nvPr>
        </p:nvSpPr>
        <p:spPr/>
        <p:txBody>
          <a:bodyPr/>
          <a:lstStyle/>
          <a:p>
            <a:pPr>
              <a:defRPr/>
            </a:pPr>
            <a:fld id="{228DCB6B-7C5F-407F-A3B5-35BF01E3A4FB}" type="slidenum">
              <a:rPr lang="de-DE" altLang="de-DE"/>
              <a:pPr>
                <a:defRPr/>
              </a:pPr>
              <a:t>105</a:t>
            </a:fld>
            <a:endParaRPr lang="de-DE" altLang="de-DE"/>
          </a:p>
        </p:txBody>
      </p:sp>
      <p:pic>
        <p:nvPicPr>
          <p:cNvPr id="126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5013176"/>
            <a:ext cx="496252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Architektur-Konzept (Varianten)</a:t>
            </a:r>
            <a:endParaRPr lang="de-DE" dirty="0"/>
          </a:p>
        </p:txBody>
      </p:sp>
      <p:sp>
        <p:nvSpPr>
          <p:cNvPr id="3" name="Foliennummernplatzhalter 2"/>
          <p:cNvSpPr>
            <a:spLocks noGrp="1"/>
          </p:cNvSpPr>
          <p:nvPr>
            <p:ph type="sldNum" sz="quarter" idx="11"/>
          </p:nvPr>
        </p:nvSpPr>
        <p:spPr/>
        <p:txBody>
          <a:bodyPr/>
          <a:lstStyle/>
          <a:p>
            <a:pPr>
              <a:defRPr/>
            </a:pPr>
            <a:fld id="{966BF9BB-A4CA-4019-87C6-1DBA2F7BDEC3}" type="slidenum">
              <a:rPr lang="de-DE" altLang="de-DE" smtClean="0"/>
              <a:pPr>
                <a:defRPr/>
              </a:pPr>
              <a:t>106</a:t>
            </a:fld>
            <a:endParaRPr lang="de-DE" altLang="de-DE"/>
          </a:p>
        </p:txBody>
      </p:sp>
      <p:pic>
        <p:nvPicPr>
          <p:cNvPr id="4" name="Grafik 3"/>
          <p:cNvPicPr/>
          <p:nvPr/>
        </p:nvPicPr>
        <p:blipFill>
          <a:blip r:embed="rId2"/>
          <a:stretch>
            <a:fillRect/>
          </a:stretch>
        </p:blipFill>
        <p:spPr>
          <a:xfrm>
            <a:off x="530349" y="1772816"/>
            <a:ext cx="4257675" cy="1123950"/>
          </a:xfrm>
          <a:prstGeom prst="rect">
            <a:avLst/>
          </a:prstGeom>
        </p:spPr>
      </p:pic>
      <p:pic>
        <p:nvPicPr>
          <p:cNvPr id="5" name="Grafik 4"/>
          <p:cNvPicPr/>
          <p:nvPr/>
        </p:nvPicPr>
        <p:blipFill>
          <a:blip r:embed="rId3"/>
          <a:stretch>
            <a:fillRect/>
          </a:stretch>
        </p:blipFill>
        <p:spPr>
          <a:xfrm>
            <a:off x="5324033" y="1268760"/>
            <a:ext cx="3640455" cy="4324350"/>
          </a:xfrm>
          <a:prstGeom prst="rect">
            <a:avLst/>
          </a:prstGeom>
        </p:spPr>
      </p:pic>
      <p:pic>
        <p:nvPicPr>
          <p:cNvPr id="6" name="Grafik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48" y="3140968"/>
            <a:ext cx="3865834" cy="211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483738" y="5445224"/>
            <a:ext cx="4808341" cy="1200329"/>
          </a:xfrm>
          <a:prstGeom prst="rect">
            <a:avLst/>
          </a:prstGeom>
        </p:spPr>
        <p:txBody>
          <a:bodyPr wrap="square">
            <a:spAutoFit/>
          </a:bodyPr>
          <a:lstStyle/>
          <a:p>
            <a:pPr>
              <a:defRPr/>
            </a:pPr>
            <a:r>
              <a:rPr lang="de-DE" sz="1200" dirty="0">
                <a:latin typeface="+mn-lt"/>
                <a:cs typeface="Courier New" panose="02070309020205020404" pitchFamily="49" charset="0"/>
              </a:rPr>
              <a:t>Datenhaltungsfunktionen werden durch einen RDBMS-Server vorgehalten, weitere GIS-Arbeitsstationen bedienen sich als Clients seiner Dienste. Ein Webserver stellt Daten und Dienste für das Internet zur Verfügung. Er ist jedoch durch Firewalls abgeschirmt, die um ihn herum einen Sicherheitsbereich (demilitarisierte Zone, </a:t>
            </a:r>
            <a:r>
              <a:rPr lang="de-DE" sz="1200" b="1" dirty="0">
                <a:latin typeface="+mn-lt"/>
                <a:cs typeface="Courier New" panose="02070309020205020404" pitchFamily="49" charset="0"/>
              </a:rPr>
              <a:t>DMZ</a:t>
            </a:r>
            <a:r>
              <a:rPr lang="de-DE" sz="1200" dirty="0">
                <a:latin typeface="+mn-lt"/>
                <a:cs typeface="Courier New" panose="02070309020205020404" pitchFamily="49" charset="0"/>
              </a:rPr>
              <a:t>) herstellen, um das Intranet vor unerwünschten Zugriffen von außen zu schützen.</a:t>
            </a:r>
          </a:p>
        </p:txBody>
      </p:sp>
    </p:spTree>
    <p:extLst>
      <p:ext uri="{BB962C8B-B14F-4D97-AF65-F5344CB8AC3E}">
        <p14:creationId xmlns:p14="http://schemas.microsoft.com/office/powerpoint/2010/main" val="4465613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Sicherheitskonzept</a:t>
            </a:r>
          </a:p>
        </p:txBody>
      </p:sp>
      <p:sp>
        <p:nvSpPr>
          <p:cNvPr id="5" name="Inhaltsplatzhalter 4"/>
          <p:cNvSpPr>
            <a:spLocks noGrp="1"/>
          </p:cNvSpPr>
          <p:nvPr>
            <p:ph idx="1"/>
          </p:nvPr>
        </p:nvSpPr>
        <p:spPr/>
        <p:txBody>
          <a:bodyPr/>
          <a:lstStyle/>
          <a:p>
            <a:r>
              <a:rPr lang="de-DE" dirty="0"/>
              <a:t>dient der Verhinderung von Fehlern und der Reduzierung der Auswirkungen von</a:t>
            </a:r>
          </a:p>
          <a:p>
            <a:pPr lvl="1"/>
            <a:r>
              <a:rPr lang="de-DE" dirty="0"/>
              <a:t>fahrlässigen Handlungen, wie einer versehentlichen Löschung,</a:t>
            </a:r>
          </a:p>
          <a:p>
            <a:pPr lvl="1"/>
            <a:r>
              <a:rPr lang="de-DE" dirty="0"/>
              <a:t>kriminellen Handlungen (Sabotage durch Programm- und Datenmanipulationen, Spionage, Software- oder Datendiebstahl),</a:t>
            </a:r>
          </a:p>
          <a:p>
            <a:pPr lvl="1"/>
            <a:r>
              <a:rPr lang="de-DE" dirty="0"/>
              <a:t>Software- und Hardwarefehlern (beispielsweise Festplattenfehler),</a:t>
            </a:r>
          </a:p>
          <a:p>
            <a:pPr lvl="1"/>
            <a:r>
              <a:rPr lang="de-DE" dirty="0"/>
              <a:t>Umgebungseinflüssen (Brand, Luftverschmutzung, Überspannung, Wasser</a:t>
            </a:r>
            <a:r>
              <a:rPr lang="de-DE" dirty="0" smtClean="0"/>
              <a:t>)</a:t>
            </a:r>
          </a:p>
          <a:p>
            <a:r>
              <a:rPr lang="de-DE" dirty="0"/>
              <a:t>durch organisatorische, bauliche und technische Maßnahmen </a:t>
            </a:r>
          </a:p>
          <a:p>
            <a:endParaRPr lang="de-DE" dirty="0"/>
          </a:p>
        </p:txBody>
      </p:sp>
      <p:sp>
        <p:nvSpPr>
          <p:cNvPr id="3" name="Foliennummernplatzhalter 2"/>
          <p:cNvSpPr>
            <a:spLocks noGrp="1"/>
          </p:cNvSpPr>
          <p:nvPr>
            <p:ph type="sldNum" sz="quarter" idx="11"/>
          </p:nvPr>
        </p:nvSpPr>
        <p:spPr/>
        <p:txBody>
          <a:bodyPr/>
          <a:lstStyle/>
          <a:p>
            <a:pPr>
              <a:defRPr/>
            </a:pPr>
            <a:fld id="{966BF9BB-A4CA-4019-87C6-1DBA2F7BDEC3}" type="slidenum">
              <a:rPr lang="de-DE" altLang="de-DE" smtClean="0"/>
              <a:pPr>
                <a:defRPr/>
              </a:pPr>
              <a:t>107</a:t>
            </a:fld>
            <a:endParaRPr lang="de-DE" altLang="de-DE"/>
          </a:p>
        </p:txBody>
      </p:sp>
    </p:spTree>
    <p:extLst>
      <p:ext uri="{BB962C8B-B14F-4D97-AF65-F5344CB8AC3E}">
        <p14:creationId xmlns:p14="http://schemas.microsoft.com/office/powerpoint/2010/main" val="2254855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Grp="1" noChangeArrowheads="1"/>
          </p:cNvSpPr>
          <p:nvPr>
            <p:ph type="title"/>
          </p:nvPr>
        </p:nvSpPr>
        <p:spPr/>
        <p:txBody>
          <a:bodyPr/>
          <a:lstStyle/>
          <a:p>
            <a:pPr eaLnBrk="1" hangingPunct="1"/>
            <a:r>
              <a:rPr lang="de-DE" altLang="de-DE" smtClean="0"/>
              <a:t>Eigenentwicklung oder schlüsselfertige Lösungen</a:t>
            </a:r>
          </a:p>
        </p:txBody>
      </p:sp>
      <p:sp>
        <p:nvSpPr>
          <p:cNvPr id="73731" name="Rectangle 1027"/>
          <p:cNvSpPr>
            <a:spLocks noGrp="1" noChangeArrowheads="1"/>
          </p:cNvSpPr>
          <p:nvPr>
            <p:ph idx="1"/>
          </p:nvPr>
        </p:nvSpPr>
        <p:spPr>
          <a:xfrm>
            <a:off x="806896" y="1898601"/>
            <a:ext cx="8229600" cy="522287"/>
          </a:xfrm>
        </p:spPr>
        <p:txBody>
          <a:bodyPr/>
          <a:lstStyle/>
          <a:p>
            <a:pPr eaLnBrk="1" hangingPunct="1">
              <a:lnSpc>
                <a:spcPct val="90000"/>
              </a:lnSpc>
            </a:pPr>
            <a:r>
              <a:rPr lang="de-DE" altLang="de-DE" sz="1800" dirty="0" smtClean="0"/>
              <a:t>Varianten mit unterschiedlicher Bindung an </a:t>
            </a:r>
          </a:p>
          <a:p>
            <a:pPr lvl="1" eaLnBrk="1" hangingPunct="1">
              <a:lnSpc>
                <a:spcPct val="90000"/>
              </a:lnSpc>
            </a:pPr>
            <a:r>
              <a:rPr lang="de-DE" altLang="de-DE" dirty="0" smtClean="0"/>
              <a:t>Systemanbieter,</a:t>
            </a:r>
          </a:p>
          <a:p>
            <a:pPr lvl="1" eaLnBrk="1" hangingPunct="1">
              <a:lnSpc>
                <a:spcPct val="90000"/>
              </a:lnSpc>
            </a:pPr>
            <a:r>
              <a:rPr lang="de-DE" altLang="de-DE" dirty="0" smtClean="0"/>
              <a:t>Arbeitsgruppen</a:t>
            </a:r>
          </a:p>
          <a:p>
            <a:pPr eaLnBrk="1" hangingPunct="1">
              <a:lnSpc>
                <a:spcPct val="90000"/>
              </a:lnSpc>
            </a:pPr>
            <a:r>
              <a:rPr lang="de-DE" altLang="de-DE" sz="1800" dirty="0" smtClean="0"/>
              <a:t>Mit unterschiedlichen Budgetfolgen</a:t>
            </a:r>
          </a:p>
        </p:txBody>
      </p:sp>
      <p:sp>
        <p:nvSpPr>
          <p:cNvPr id="6" name="Foliennummernplatzhalter 4"/>
          <p:cNvSpPr>
            <a:spLocks noGrp="1"/>
          </p:cNvSpPr>
          <p:nvPr>
            <p:ph type="sldNum" sz="quarter" idx="11"/>
          </p:nvPr>
        </p:nvSpPr>
        <p:spPr/>
        <p:txBody>
          <a:bodyPr/>
          <a:lstStyle/>
          <a:p>
            <a:pPr>
              <a:defRPr/>
            </a:pPr>
            <a:fld id="{D4101EE8-26D3-4BA9-94CA-9AF7B5CF6D06}" type="slidenum">
              <a:rPr lang="de-DE" altLang="de-DE"/>
              <a:pPr>
                <a:defRPr/>
              </a:pPr>
              <a:t>108</a:t>
            </a:fld>
            <a:endParaRPr lang="de-DE" altLang="de-DE"/>
          </a:p>
        </p:txBody>
      </p:sp>
      <p:pic>
        <p:nvPicPr>
          <p:cNvPr id="7" name="Grafik 6"/>
          <p:cNvPicPr/>
          <p:nvPr/>
        </p:nvPicPr>
        <p:blipFill>
          <a:blip r:embed="rId2"/>
          <a:stretch>
            <a:fillRect/>
          </a:stretch>
        </p:blipFill>
        <p:spPr>
          <a:xfrm>
            <a:off x="1619672" y="3501008"/>
            <a:ext cx="5040560" cy="2952329"/>
          </a:xfrm>
          <a:prstGeom prst="rect">
            <a:avLst/>
          </a:prstGeom>
        </p:spPr>
      </p:pic>
    </p:spTree>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63490" name="Rectangle 2"/>
          <p:cNvSpPr>
            <a:spLocks noGrp="1" noChangeArrowheads="1"/>
          </p:cNvSpPr>
          <p:nvPr>
            <p:ph type="title" idx="4294967295"/>
          </p:nvPr>
        </p:nvSpPr>
        <p:spPr>
          <a:xfrm>
            <a:off x="722313" y="2714997"/>
            <a:ext cx="7772400" cy="1362075"/>
          </a:xfrm>
        </p:spPr>
        <p:txBody>
          <a:bodyPr/>
          <a:lstStyle/>
          <a:p>
            <a:pPr algn="r"/>
            <a:r>
              <a:rPr lang="de-DE" altLang="de-DE" dirty="0" smtClean="0"/>
              <a:t>Kosten-Nutzen-Betrachtung</a:t>
            </a:r>
            <a:endParaRPr lang="de-DE" dirty="0">
              <a:solidFill>
                <a:schemeClr val="tx1">
                  <a:lumMod val="75000"/>
                  <a:lumOff val="25000"/>
                </a:schemeClr>
              </a:solidFill>
            </a:endParaRPr>
          </a:p>
        </p:txBody>
      </p:sp>
    </p:spTree>
    <p:extLst>
      <p:ext uri="{BB962C8B-B14F-4D97-AF65-F5344CB8AC3E}">
        <p14:creationId xmlns:p14="http://schemas.microsoft.com/office/powerpoint/2010/main" val="674117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Konzeptionelle </a:t>
            </a:r>
            <a:r>
              <a:rPr lang="de-DE" smtClean="0"/>
              <a:t>Vorstellungen</a:t>
            </a:r>
            <a:endParaRPr lang="de-DE"/>
          </a:p>
        </p:txBody>
      </p:sp>
      <p:sp>
        <p:nvSpPr>
          <p:cNvPr id="3" name="Inhaltsplatzhalter 2"/>
          <p:cNvSpPr>
            <a:spLocks noGrp="1"/>
          </p:cNvSpPr>
          <p:nvPr>
            <p:ph idx="1"/>
          </p:nvPr>
        </p:nvSpPr>
        <p:spPr>
          <a:xfrm>
            <a:off x="682625" y="1671638"/>
            <a:ext cx="8461375" cy="4500562"/>
          </a:xfrm>
        </p:spPr>
        <p:txBody>
          <a:bodyPr/>
          <a:lstStyle/>
          <a:p>
            <a:r>
              <a:rPr lang="de-DE" dirty="0"/>
              <a:t>Ansatz 1: </a:t>
            </a:r>
            <a:r>
              <a:rPr lang="de-DE" sz="1200" dirty="0" smtClean="0"/>
              <a:t>[http</a:t>
            </a:r>
            <a:r>
              <a:rPr lang="de-DE" sz="1200" dirty="0"/>
              <a:t>://www.manager-wiki.com/strategie-grundlagen/85-die-4-ebenen-unternehmerischen-denkens-und-handelns</a:t>
            </a:r>
            <a:r>
              <a:rPr lang="de-DE" dirty="0" smtClean="0"/>
              <a:t>]</a:t>
            </a:r>
          </a:p>
          <a:p>
            <a:endParaRPr lang="de-DE" dirty="0"/>
          </a:p>
          <a:p>
            <a:pPr lvl="1"/>
            <a:r>
              <a:rPr lang="de-DE" b="1" dirty="0" smtClean="0"/>
              <a:t>Geistige </a:t>
            </a:r>
            <a:r>
              <a:rPr lang="de-DE" b="1" dirty="0"/>
              <a:t>Ebene</a:t>
            </a:r>
            <a:r>
              <a:rPr lang="de-DE" dirty="0"/>
              <a:t>: </a:t>
            </a:r>
            <a:r>
              <a:rPr lang="de-DE" dirty="0" smtClean="0"/>
              <a:t>Sinn, Wertegerüst, betriebswirtschaftliche Grundsätze.</a:t>
            </a:r>
            <a:endParaRPr lang="de-DE" dirty="0"/>
          </a:p>
          <a:p>
            <a:pPr lvl="1"/>
            <a:r>
              <a:rPr lang="de-DE" b="1" dirty="0" smtClean="0"/>
              <a:t>Strategische </a:t>
            </a:r>
            <a:r>
              <a:rPr lang="de-DE" b="1" dirty="0"/>
              <a:t>Ebene</a:t>
            </a:r>
            <a:r>
              <a:rPr lang="de-DE" dirty="0"/>
              <a:t>: vorhandenen Kräfte und Mittel zur Erreichung eines langfristigen oder übergeordneten Zieles optimal </a:t>
            </a:r>
            <a:r>
              <a:rPr lang="de-DE" dirty="0" smtClean="0"/>
              <a:t>einzusetzen.</a:t>
            </a:r>
            <a:endParaRPr lang="de-DE" dirty="0"/>
          </a:p>
          <a:p>
            <a:pPr lvl="1"/>
            <a:r>
              <a:rPr lang="de-DE" b="1" dirty="0" smtClean="0"/>
              <a:t>Operative </a:t>
            </a:r>
            <a:r>
              <a:rPr lang="de-DE" b="1" dirty="0"/>
              <a:t>Ebene</a:t>
            </a:r>
            <a:r>
              <a:rPr lang="de-DE" dirty="0"/>
              <a:t>: alle Produktions-, Kommunikations-, Informations-, und Denkprozesse, die der Durchführung des Geschäftsauftrages </a:t>
            </a:r>
            <a:r>
              <a:rPr lang="de-DE" dirty="0" smtClean="0"/>
              <a:t>dienen.</a:t>
            </a:r>
            <a:endParaRPr lang="de-DE" dirty="0"/>
          </a:p>
          <a:p>
            <a:pPr lvl="1"/>
            <a:r>
              <a:rPr lang="de-DE" b="1" dirty="0" smtClean="0"/>
              <a:t>Finanzielle </a:t>
            </a:r>
            <a:r>
              <a:rPr lang="de-DE" b="1" dirty="0"/>
              <a:t>Ebene</a:t>
            </a:r>
            <a:r>
              <a:rPr lang="de-DE" dirty="0"/>
              <a:t>: </a:t>
            </a:r>
            <a:r>
              <a:rPr lang="de-DE" dirty="0" smtClean="0"/>
              <a:t>Finanzanalyse, -planung, Controlling, Buchhaltung, Kostenmanagement</a:t>
            </a:r>
          </a:p>
          <a:p>
            <a:pPr lvl="1"/>
            <a:endParaRPr lang="de-DE" dirty="0" smtClean="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11</a:t>
            </a:fld>
            <a:endParaRPr lang="de-DE" altLang="de-DE"/>
          </a:p>
        </p:txBody>
      </p:sp>
      <p:sp>
        <p:nvSpPr>
          <p:cNvPr id="6" name="Rechteck 5"/>
          <p:cNvSpPr/>
          <p:nvPr/>
        </p:nvSpPr>
        <p:spPr>
          <a:xfrm rot="16200000">
            <a:off x="7172306" y="4797151"/>
            <a:ext cx="3666388" cy="276999"/>
          </a:xfrm>
          <a:prstGeom prst="rect">
            <a:avLst/>
          </a:prstGeom>
        </p:spPr>
        <p:txBody>
          <a:bodyPr wrap="none">
            <a:spAutoFit/>
          </a:bodyPr>
          <a:lstStyle/>
          <a:p>
            <a:pPr marL="342900" lvl="0" indent="-342900" eaLnBrk="0" hangingPunct="0">
              <a:spcBef>
                <a:spcPct val="35000"/>
              </a:spcBef>
              <a:buFontTx/>
              <a:buChar char="•"/>
            </a:pPr>
            <a:r>
              <a:rPr lang="de-DE" sz="1200" kern="0">
                <a:solidFill>
                  <a:srgbClr val="000072"/>
                </a:solidFill>
                <a:latin typeface="Calibri"/>
                <a:cs typeface="+mn-cs"/>
              </a:rPr>
              <a:t>[https://olev.de/o/operativ_usw.htm 2019-03-17]</a:t>
            </a:r>
            <a:endParaRPr lang="de-DE" sz="1600" kern="0">
              <a:solidFill>
                <a:srgbClr val="000072"/>
              </a:solidFill>
              <a:latin typeface="Calibri"/>
              <a:cs typeface="+mn-cs"/>
            </a:endParaRPr>
          </a:p>
        </p:txBody>
      </p:sp>
    </p:spTree>
    <p:extLst>
      <p:ext uri="{BB962C8B-B14F-4D97-AF65-F5344CB8AC3E}">
        <p14:creationId xmlns:p14="http://schemas.microsoft.com/office/powerpoint/2010/main" val="334467190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de-DE" altLang="de-DE" smtClean="0"/>
              <a:t>Kosten-Nutzen-Betrachtung</a:t>
            </a:r>
          </a:p>
        </p:txBody>
      </p:sp>
      <p:sp>
        <p:nvSpPr>
          <p:cNvPr id="76803" name="Rectangle 3"/>
          <p:cNvSpPr>
            <a:spLocks noGrp="1" noChangeArrowheads="1"/>
          </p:cNvSpPr>
          <p:nvPr>
            <p:ph idx="1"/>
          </p:nvPr>
        </p:nvSpPr>
        <p:spPr>
          <a:xfrm>
            <a:off x="758329" y="1412875"/>
            <a:ext cx="3309615" cy="4608513"/>
          </a:xfrm>
        </p:spPr>
        <p:txBody>
          <a:bodyPr/>
          <a:lstStyle/>
          <a:p>
            <a:pPr eaLnBrk="1" hangingPunct="1"/>
            <a:r>
              <a:rPr lang="de-DE" dirty="0" smtClean="0"/>
              <a:t>Auch bei IT-Beschaffungen sind Grundsätze </a:t>
            </a:r>
            <a:r>
              <a:rPr lang="de-DE" dirty="0"/>
              <a:t>der Wirtschaftlichkeit und Sparsamkeit zu beachten und durch entsprechende </a:t>
            </a:r>
            <a:r>
              <a:rPr lang="de-DE" dirty="0" smtClean="0"/>
              <a:t>Wirtschaftlichkeits-untersuchungen </a:t>
            </a:r>
            <a:r>
              <a:rPr lang="de-DE" dirty="0"/>
              <a:t>nachzuweisen (siehe § 7 Abs. 1 und 2 BHO) </a:t>
            </a:r>
            <a:endParaRPr lang="de-DE" dirty="0" smtClean="0"/>
          </a:p>
          <a:p>
            <a:pPr eaLnBrk="1" hangingPunct="1"/>
            <a:r>
              <a:rPr lang="de-DE" altLang="de-DE" dirty="0" smtClean="0"/>
              <a:t>Speziell GIS-Einführung: hoher Investitionsbedarf, langfristige Bindung</a:t>
            </a:r>
          </a:p>
          <a:p>
            <a:pPr eaLnBrk="1" hangingPunct="1"/>
            <a:r>
              <a:rPr lang="de-DE" altLang="de-DE" dirty="0" smtClean="0"/>
              <a:t>==&gt; besondere Bedeutung der Betrachtung von Nutzen und Kosten</a:t>
            </a:r>
          </a:p>
          <a:p>
            <a:pPr eaLnBrk="1" hangingPunct="1"/>
            <a:endParaRPr lang="de-DE" altLang="de-DE" dirty="0" smtClean="0"/>
          </a:p>
          <a:p>
            <a:pPr eaLnBrk="1" hangingPunct="1"/>
            <a:r>
              <a:rPr lang="de-DE" altLang="de-DE" dirty="0" smtClean="0"/>
              <a:t>Partizipative Durchführung (siehe Grafik) </a:t>
            </a:r>
          </a:p>
        </p:txBody>
      </p:sp>
      <p:sp>
        <p:nvSpPr>
          <p:cNvPr id="6" name="Foliennummernplatzhalter 4"/>
          <p:cNvSpPr>
            <a:spLocks noGrp="1"/>
          </p:cNvSpPr>
          <p:nvPr>
            <p:ph type="sldNum" sz="quarter" idx="11"/>
          </p:nvPr>
        </p:nvSpPr>
        <p:spPr/>
        <p:txBody>
          <a:bodyPr/>
          <a:lstStyle/>
          <a:p>
            <a:pPr>
              <a:defRPr/>
            </a:pPr>
            <a:fld id="{4C32BAAF-932A-439B-8F8C-F3DC3485E9BB}" type="slidenum">
              <a:rPr lang="de-DE" altLang="de-DE"/>
              <a:pPr>
                <a:defRPr/>
              </a:pPr>
              <a:t>110</a:t>
            </a:fld>
            <a:endParaRPr lang="de-DE" altLang="de-DE"/>
          </a:p>
        </p:txBody>
      </p:sp>
      <p:pic>
        <p:nvPicPr>
          <p:cNvPr id="76805"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2664" y="1570038"/>
            <a:ext cx="4495800" cy="437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de-DE" altLang="de-DE" smtClean="0"/>
              <a:t>Kosten I</a:t>
            </a:r>
          </a:p>
        </p:txBody>
      </p:sp>
      <p:sp>
        <p:nvSpPr>
          <p:cNvPr id="77827" name="Rectangle 3"/>
          <p:cNvSpPr>
            <a:spLocks noGrp="1" noChangeArrowheads="1"/>
          </p:cNvSpPr>
          <p:nvPr>
            <p:ph idx="1"/>
          </p:nvPr>
        </p:nvSpPr>
        <p:spPr>
          <a:xfrm>
            <a:off x="1447800" y="1676400"/>
            <a:ext cx="6019800" cy="4267200"/>
          </a:xfrm>
        </p:spPr>
        <p:txBody>
          <a:bodyPr/>
          <a:lstStyle/>
          <a:p>
            <a:pPr eaLnBrk="1" hangingPunct="1">
              <a:lnSpc>
                <a:spcPct val="90000"/>
              </a:lnSpc>
            </a:pPr>
            <a:r>
              <a:rPr lang="de-DE" altLang="de-DE" i="1" smtClean="0"/>
              <a:t>Projektmanagement</a:t>
            </a:r>
          </a:p>
          <a:p>
            <a:pPr eaLnBrk="1" hangingPunct="1">
              <a:lnSpc>
                <a:spcPct val="90000"/>
              </a:lnSpc>
            </a:pPr>
            <a:r>
              <a:rPr lang="de-DE" altLang="de-DE" i="1" smtClean="0"/>
              <a:t>Hardwarekomponenten</a:t>
            </a:r>
          </a:p>
          <a:p>
            <a:pPr eaLnBrk="1" hangingPunct="1">
              <a:lnSpc>
                <a:spcPct val="90000"/>
              </a:lnSpc>
            </a:pPr>
            <a:r>
              <a:rPr lang="de-DE" altLang="de-DE" b="1" i="1" smtClean="0"/>
              <a:t>Softwarekomponenten</a:t>
            </a:r>
          </a:p>
          <a:p>
            <a:pPr eaLnBrk="1" hangingPunct="1">
              <a:lnSpc>
                <a:spcPct val="90000"/>
              </a:lnSpc>
            </a:pPr>
            <a:r>
              <a:rPr lang="de-DE" altLang="de-DE" i="1" smtClean="0"/>
              <a:t>Kommunikationskomponenten</a:t>
            </a:r>
          </a:p>
          <a:p>
            <a:pPr eaLnBrk="1" hangingPunct="1">
              <a:lnSpc>
                <a:spcPct val="90000"/>
              </a:lnSpc>
            </a:pPr>
            <a:r>
              <a:rPr lang="de-DE" altLang="de-DE" i="1" smtClean="0"/>
              <a:t>Wartung und Pflege</a:t>
            </a:r>
          </a:p>
          <a:p>
            <a:pPr eaLnBrk="1" hangingPunct="1">
              <a:lnSpc>
                <a:spcPct val="90000"/>
              </a:lnSpc>
            </a:pPr>
            <a:r>
              <a:rPr lang="de-DE" altLang="de-DE" i="1" smtClean="0"/>
              <a:t>Systembetrieb</a:t>
            </a:r>
          </a:p>
          <a:p>
            <a:pPr eaLnBrk="1" hangingPunct="1">
              <a:lnSpc>
                <a:spcPct val="90000"/>
              </a:lnSpc>
            </a:pPr>
            <a:r>
              <a:rPr lang="de-DE" altLang="de-DE" b="1" i="1" smtClean="0"/>
              <a:t>Ersterfassung / Datenübernahme</a:t>
            </a:r>
          </a:p>
          <a:p>
            <a:pPr eaLnBrk="1" hangingPunct="1">
              <a:lnSpc>
                <a:spcPct val="90000"/>
              </a:lnSpc>
            </a:pPr>
            <a:r>
              <a:rPr lang="de-DE" altLang="de-DE" i="1" smtClean="0"/>
              <a:t>Fortführung</a:t>
            </a:r>
          </a:p>
          <a:p>
            <a:pPr eaLnBrk="1" hangingPunct="1">
              <a:lnSpc>
                <a:spcPct val="90000"/>
              </a:lnSpc>
            </a:pPr>
            <a:r>
              <a:rPr lang="de-DE" altLang="de-DE" i="1" smtClean="0"/>
              <a:t>Ausbildung</a:t>
            </a:r>
          </a:p>
        </p:txBody>
      </p:sp>
      <p:sp>
        <p:nvSpPr>
          <p:cNvPr id="7" name="Foliennummernplatzhalter 4"/>
          <p:cNvSpPr>
            <a:spLocks noGrp="1"/>
          </p:cNvSpPr>
          <p:nvPr>
            <p:ph type="sldNum" sz="quarter" idx="11"/>
          </p:nvPr>
        </p:nvSpPr>
        <p:spPr/>
        <p:txBody>
          <a:bodyPr/>
          <a:lstStyle/>
          <a:p>
            <a:pPr>
              <a:defRPr/>
            </a:pPr>
            <a:fld id="{4B595546-8279-41CC-8C3C-CECA2A3862D5}" type="slidenum">
              <a:rPr lang="de-DE" altLang="de-DE"/>
              <a:pPr>
                <a:defRPr/>
              </a:pPr>
              <a:t>111</a:t>
            </a:fld>
            <a:endParaRPr lang="de-DE" altLang="de-DE"/>
          </a:p>
        </p:txBody>
      </p:sp>
      <p:pic>
        <p:nvPicPr>
          <p:cNvPr id="77829"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2362200"/>
            <a:ext cx="444500"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830"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3573463"/>
            <a:ext cx="444500"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050"/>
          <p:cNvSpPr>
            <a:spLocks noGrp="1" noChangeArrowheads="1"/>
          </p:cNvSpPr>
          <p:nvPr>
            <p:ph type="title"/>
          </p:nvPr>
        </p:nvSpPr>
        <p:spPr/>
        <p:txBody>
          <a:bodyPr/>
          <a:lstStyle/>
          <a:p>
            <a:pPr eaLnBrk="1" hangingPunct="1"/>
            <a:r>
              <a:rPr lang="de-DE" altLang="de-DE" smtClean="0"/>
              <a:t>Kosten II</a:t>
            </a:r>
          </a:p>
        </p:txBody>
      </p:sp>
      <p:sp>
        <p:nvSpPr>
          <p:cNvPr id="78851" name="Rectangle 2051"/>
          <p:cNvSpPr>
            <a:spLocks noGrp="1" noChangeArrowheads="1"/>
          </p:cNvSpPr>
          <p:nvPr>
            <p:ph idx="1"/>
          </p:nvPr>
        </p:nvSpPr>
        <p:spPr/>
        <p:txBody>
          <a:bodyPr/>
          <a:lstStyle/>
          <a:p>
            <a:pPr eaLnBrk="1" hangingPunct="1">
              <a:lnSpc>
                <a:spcPct val="90000"/>
              </a:lnSpc>
            </a:pPr>
            <a:r>
              <a:rPr lang="de-DE" altLang="de-DE" i="1" smtClean="0"/>
              <a:t>Datenersterfassung</a:t>
            </a:r>
            <a:r>
              <a:rPr lang="de-DE" altLang="de-DE" smtClean="0"/>
              <a:t> / </a:t>
            </a:r>
            <a:r>
              <a:rPr lang="de-DE" altLang="de-DE" i="1" smtClean="0"/>
              <a:t>Datenübernahme </a:t>
            </a:r>
          </a:p>
          <a:p>
            <a:pPr eaLnBrk="1" hangingPunct="1">
              <a:lnSpc>
                <a:spcPct val="90000"/>
              </a:lnSpc>
            </a:pPr>
            <a:r>
              <a:rPr lang="de-DE" altLang="de-DE" i="1" smtClean="0"/>
              <a:t>Software</a:t>
            </a:r>
            <a:r>
              <a:rPr lang="de-DE" altLang="de-DE" smtClean="0"/>
              <a:t>: Betriebssystem, GIS-Basissystem, Datenhaltungssystem, Anwendungspakete, notwendige Modifikationen und Datenkonvertierungsprogramme, Softwarewartung.</a:t>
            </a:r>
          </a:p>
          <a:p>
            <a:pPr eaLnBrk="1" hangingPunct="1">
              <a:lnSpc>
                <a:spcPct val="90000"/>
              </a:lnSpc>
            </a:pPr>
            <a:r>
              <a:rPr lang="de-DE" altLang="de-DE" i="1" smtClean="0"/>
              <a:t>Projektmanagement</a:t>
            </a:r>
            <a:r>
              <a:rPr lang="de-DE" altLang="de-DE" smtClean="0"/>
              <a:t>: interne und externe Projektmitarbeiter, Beratungs, Koordinierungs, Kontroll- und Leitungsaufgaben.</a:t>
            </a:r>
          </a:p>
          <a:p>
            <a:pPr eaLnBrk="1" hangingPunct="1">
              <a:lnSpc>
                <a:spcPct val="90000"/>
              </a:lnSpc>
            </a:pPr>
            <a:r>
              <a:rPr lang="de-DE" altLang="de-DE" i="1" smtClean="0"/>
              <a:t>Hardware</a:t>
            </a:r>
            <a:r>
              <a:rPr lang="de-DE" altLang="de-DE" smtClean="0"/>
              <a:t>: GIS-Arbeitsplätze einschließlich Peripherie, Server, Ausgabegeräte einschließlich Installation und Hardwarewartung</a:t>
            </a:r>
            <a:endParaRPr lang="de-DE" altLang="de-DE" i="1" smtClean="0"/>
          </a:p>
          <a:p>
            <a:pPr eaLnBrk="1" hangingPunct="1">
              <a:lnSpc>
                <a:spcPct val="90000"/>
              </a:lnSpc>
            </a:pPr>
            <a:r>
              <a:rPr lang="de-DE" altLang="de-DE" i="1" smtClean="0"/>
              <a:t>Kommunikationskomponenten</a:t>
            </a:r>
            <a:r>
              <a:rPr lang="de-DE" altLang="de-DE" smtClean="0"/>
              <a:t>: Übertragungseinrichtungen, Installation und Netzwerksoftware (einschließlich Pflegekosten!)</a:t>
            </a:r>
          </a:p>
          <a:p>
            <a:pPr eaLnBrk="1" hangingPunct="1">
              <a:lnSpc>
                <a:spcPct val="90000"/>
              </a:lnSpc>
            </a:pPr>
            <a:r>
              <a:rPr lang="de-DE" altLang="de-DE" i="1" smtClean="0">
                <a:hlinkClick r:id="rId2" action="ppaction://hlinksldjump"/>
              </a:rPr>
              <a:t>Systembetrieb</a:t>
            </a:r>
            <a:r>
              <a:rPr lang="de-DE" altLang="de-DE" smtClean="0"/>
              <a:t>: Systembetreuung, Anwenderunterstützung, Wartungsmanagement, Energie und Verbrauchsmaterialien</a:t>
            </a:r>
          </a:p>
          <a:p>
            <a:pPr eaLnBrk="1" hangingPunct="1">
              <a:lnSpc>
                <a:spcPct val="90000"/>
              </a:lnSpc>
            </a:pPr>
            <a:r>
              <a:rPr lang="de-DE" altLang="de-DE" i="1" smtClean="0">
                <a:hlinkClick r:id="rId3" action="ppaction://hlinksldjump"/>
              </a:rPr>
              <a:t>Ausbildung</a:t>
            </a:r>
            <a:endParaRPr lang="de-DE" altLang="de-DE" i="1" smtClean="0"/>
          </a:p>
          <a:p>
            <a:pPr eaLnBrk="1" hangingPunct="1">
              <a:lnSpc>
                <a:spcPct val="90000"/>
              </a:lnSpc>
            </a:pPr>
            <a:endParaRPr lang="de-DE" altLang="de-DE" smtClean="0"/>
          </a:p>
        </p:txBody>
      </p:sp>
      <p:sp>
        <p:nvSpPr>
          <p:cNvPr id="5" name="Foliennummernplatzhalter 4"/>
          <p:cNvSpPr>
            <a:spLocks noGrp="1"/>
          </p:cNvSpPr>
          <p:nvPr>
            <p:ph type="sldNum" sz="quarter" idx="11"/>
          </p:nvPr>
        </p:nvSpPr>
        <p:spPr/>
        <p:txBody>
          <a:bodyPr/>
          <a:lstStyle/>
          <a:p>
            <a:pPr>
              <a:defRPr/>
            </a:pPr>
            <a:fld id="{9787D5EB-F567-4440-AF92-D92D1A184CFA}" type="slidenum">
              <a:rPr lang="de-DE" altLang="de-DE"/>
              <a:pPr>
                <a:defRPr/>
              </a:pPr>
              <a:t>112</a:t>
            </a:fld>
            <a:endParaRPr lang="de-DE" altLang="de-DE"/>
          </a:p>
        </p:txBody>
      </p:sp>
    </p:spTree>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p:cNvSpPr>
            <a:spLocks noGrp="1"/>
          </p:cNvSpPr>
          <p:nvPr>
            <p:ph type="title"/>
          </p:nvPr>
        </p:nvSpPr>
        <p:spPr/>
        <p:txBody>
          <a:bodyPr/>
          <a:lstStyle/>
          <a:p>
            <a:r>
              <a:rPr lang="de-DE" altLang="de-DE" smtClean="0"/>
              <a:t>Schätzwerte Erstübernahme ALKIS- und ATKIS-Daten 			</a:t>
            </a:r>
            <a:r>
              <a:rPr lang="de-DE" altLang="de-DE" sz="1800" smtClean="0"/>
              <a:t>[nach AdV 2010]</a:t>
            </a:r>
            <a:endParaRPr lang="de-DE" altLang="de-DE" smtClean="0"/>
          </a:p>
        </p:txBody>
      </p:sp>
      <p:graphicFrame>
        <p:nvGraphicFramePr>
          <p:cNvPr id="5" name="Inhaltsplatzhalter 4"/>
          <p:cNvGraphicFramePr>
            <a:graphicFrameLocks noGrp="1"/>
          </p:cNvGraphicFramePr>
          <p:nvPr>
            <p:ph idx="1"/>
          </p:nvPr>
        </p:nvGraphicFramePr>
        <p:xfrm>
          <a:off x="755650" y="2420938"/>
          <a:ext cx="6985000" cy="2194560"/>
        </p:xfrm>
        <a:graphic>
          <a:graphicData uri="http://schemas.openxmlformats.org/drawingml/2006/table">
            <a:tbl>
              <a:tblPr firstRow="1" firstCol="1" bandRow="1">
                <a:tableStyleId>{5C22544A-7EE6-4342-B048-85BDC9FD1C3A}</a:tableStyleId>
              </a:tblPr>
              <a:tblGrid>
                <a:gridCol w="1078985">
                  <a:extLst>
                    <a:ext uri="{9D8B030D-6E8A-4147-A177-3AD203B41FA5}">
                      <a16:colId xmlns:a16="http://schemas.microsoft.com/office/drawing/2014/main" val="20000"/>
                    </a:ext>
                  </a:extLst>
                </a:gridCol>
                <a:gridCol w="5906015">
                  <a:extLst>
                    <a:ext uri="{9D8B030D-6E8A-4147-A177-3AD203B41FA5}">
                      <a16:colId xmlns:a16="http://schemas.microsoft.com/office/drawing/2014/main" val="20001"/>
                    </a:ext>
                  </a:extLst>
                </a:gridCol>
              </a:tblGrid>
              <a:tr h="731308">
                <a:tc>
                  <a:txBody>
                    <a:bodyPr/>
                    <a:lstStyle/>
                    <a:p>
                      <a:pPr algn="just" hangingPunct="0">
                        <a:spcBef>
                          <a:spcPts val="900"/>
                        </a:spcBef>
                        <a:spcAft>
                          <a:spcPts val="300"/>
                        </a:spcAft>
                      </a:pPr>
                      <a:r>
                        <a:rPr lang="de-DE" sz="1600" spc="-10">
                          <a:effectLst/>
                        </a:rPr>
                        <a:t>Gemeinde</a:t>
                      </a:r>
                      <a:endParaRPr lang="de-DE" sz="1800">
                        <a:effectLst/>
                        <a:latin typeface="Calibri"/>
                        <a:ea typeface="Times New Roman"/>
                        <a:cs typeface="Times New Roman"/>
                      </a:endParaRPr>
                    </a:p>
                  </a:txBody>
                  <a:tcPr marL="68582" marR="68582" marT="0" marB="0"/>
                </a:tc>
                <a:tc>
                  <a:txBody>
                    <a:bodyPr/>
                    <a:lstStyle/>
                    <a:p>
                      <a:pPr algn="just" hangingPunct="0">
                        <a:spcBef>
                          <a:spcPts val="900"/>
                        </a:spcBef>
                        <a:spcAft>
                          <a:spcPts val="300"/>
                        </a:spcAft>
                      </a:pPr>
                      <a:r>
                        <a:rPr lang="de-DE" sz="1600" b="0" spc="-10">
                          <a:solidFill>
                            <a:schemeClr val="tx1"/>
                          </a:solidFill>
                          <a:effectLst/>
                        </a:rPr>
                        <a:t>2.000 Flurstücke, 1.500 Gebäude, 27 km</a:t>
                      </a:r>
                      <a:r>
                        <a:rPr lang="de-DE" sz="1600" b="0" spc="-10" baseline="30000">
                          <a:solidFill>
                            <a:schemeClr val="tx1"/>
                          </a:solidFill>
                          <a:effectLst/>
                        </a:rPr>
                        <a:t>2</a:t>
                      </a:r>
                      <a:r>
                        <a:rPr lang="de-DE" sz="1600" b="0" spc="-10">
                          <a:solidFill>
                            <a:schemeClr val="tx1"/>
                          </a:solidFill>
                          <a:effectLst/>
                        </a:rPr>
                        <a:t>: Für Flurstücke und Gebäude aus ALKIS, NAS-Format: 6.300,00 €, Basis-DLM: 202,50 €, DGM1: 2.160,00 €</a:t>
                      </a:r>
                      <a:endParaRPr lang="de-DE" sz="1800" b="0">
                        <a:solidFill>
                          <a:schemeClr val="tx1"/>
                        </a:solidFill>
                        <a:effectLst/>
                        <a:latin typeface="Calibri"/>
                        <a:ea typeface="Times New Roman"/>
                        <a:cs typeface="Times New Roman"/>
                      </a:endParaRPr>
                    </a:p>
                  </a:txBody>
                  <a:tcPr marL="68582" marR="68582" marT="0" marB="0">
                    <a:solidFill>
                      <a:schemeClr val="bg1">
                        <a:lumMod val="85000"/>
                      </a:schemeClr>
                    </a:solidFill>
                  </a:tcPr>
                </a:tc>
                <a:extLst>
                  <a:ext uri="{0D108BD9-81ED-4DB2-BD59-A6C34878D82A}">
                    <a16:rowId xmlns:a16="http://schemas.microsoft.com/office/drawing/2014/main" val="10000"/>
                  </a:ext>
                </a:extLst>
              </a:tr>
              <a:tr h="731308">
                <a:tc>
                  <a:txBody>
                    <a:bodyPr/>
                    <a:lstStyle/>
                    <a:p>
                      <a:pPr algn="just" hangingPunct="0">
                        <a:spcBef>
                          <a:spcPts val="900"/>
                        </a:spcBef>
                        <a:spcAft>
                          <a:spcPts val="300"/>
                        </a:spcAft>
                      </a:pPr>
                      <a:r>
                        <a:rPr lang="de-DE" sz="1600" spc="-10">
                          <a:effectLst/>
                        </a:rPr>
                        <a:t>Stadt</a:t>
                      </a:r>
                      <a:endParaRPr lang="de-DE" sz="1800">
                        <a:effectLst/>
                        <a:latin typeface="Calibri"/>
                        <a:ea typeface="Times New Roman"/>
                        <a:cs typeface="Times New Roman"/>
                      </a:endParaRPr>
                    </a:p>
                  </a:txBody>
                  <a:tcPr marL="68582" marR="68582" marT="0" marB="0"/>
                </a:tc>
                <a:tc>
                  <a:txBody>
                    <a:bodyPr/>
                    <a:lstStyle/>
                    <a:p>
                      <a:pPr algn="just" hangingPunct="0">
                        <a:spcBef>
                          <a:spcPts val="900"/>
                        </a:spcBef>
                        <a:spcAft>
                          <a:spcPts val="300"/>
                        </a:spcAft>
                      </a:pPr>
                      <a:r>
                        <a:rPr lang="de-DE" sz="1600" b="0" spc="-10">
                          <a:solidFill>
                            <a:schemeClr val="tx1"/>
                          </a:solidFill>
                          <a:effectLst/>
                        </a:rPr>
                        <a:t>63.000 Flurstücke, 60.000 Gebäude, 160 km</a:t>
                      </a:r>
                      <a:r>
                        <a:rPr lang="de-DE" sz="1600" b="0" spc="-10" baseline="30000">
                          <a:solidFill>
                            <a:schemeClr val="tx1"/>
                          </a:solidFill>
                          <a:effectLst/>
                        </a:rPr>
                        <a:t>2</a:t>
                      </a:r>
                      <a:r>
                        <a:rPr lang="de-DE" sz="1600" b="0" spc="-10">
                          <a:solidFill>
                            <a:schemeClr val="tx1"/>
                          </a:solidFill>
                          <a:effectLst/>
                        </a:rPr>
                        <a:t>: Für Flurstücke und Gebäude aus ALKIS, NAS-Format: 56.700,00 €, Basis-DLM: 1200,00 €, DGM1: 12.800,00 €</a:t>
                      </a:r>
                      <a:endParaRPr lang="de-DE" sz="1800" b="0">
                        <a:solidFill>
                          <a:schemeClr val="tx1"/>
                        </a:solidFill>
                        <a:effectLst/>
                        <a:latin typeface="Calibri"/>
                        <a:ea typeface="Times New Roman"/>
                        <a:cs typeface="Times New Roman"/>
                      </a:endParaRPr>
                    </a:p>
                  </a:txBody>
                  <a:tcPr marL="68582" marR="68582" marT="0" marB="0">
                    <a:solidFill>
                      <a:schemeClr val="bg1">
                        <a:lumMod val="85000"/>
                      </a:schemeClr>
                    </a:solidFill>
                  </a:tcPr>
                </a:tc>
                <a:extLst>
                  <a:ext uri="{0D108BD9-81ED-4DB2-BD59-A6C34878D82A}">
                    <a16:rowId xmlns:a16="http://schemas.microsoft.com/office/drawing/2014/main" val="10001"/>
                  </a:ext>
                </a:extLst>
              </a:tr>
              <a:tr h="731308">
                <a:tc>
                  <a:txBody>
                    <a:bodyPr/>
                    <a:lstStyle/>
                    <a:p>
                      <a:pPr algn="just" hangingPunct="0">
                        <a:spcBef>
                          <a:spcPts val="900"/>
                        </a:spcBef>
                        <a:spcAft>
                          <a:spcPts val="300"/>
                        </a:spcAft>
                      </a:pPr>
                      <a:r>
                        <a:rPr lang="de-DE" sz="1600" spc="-10">
                          <a:effectLst/>
                        </a:rPr>
                        <a:t>Landkreis</a:t>
                      </a:r>
                      <a:endParaRPr lang="de-DE" sz="1800">
                        <a:effectLst/>
                        <a:latin typeface="Calibri"/>
                        <a:ea typeface="Times New Roman"/>
                        <a:cs typeface="Times New Roman"/>
                      </a:endParaRPr>
                    </a:p>
                  </a:txBody>
                  <a:tcPr marL="68582" marR="68582" marT="0" marB="0"/>
                </a:tc>
                <a:tc>
                  <a:txBody>
                    <a:bodyPr/>
                    <a:lstStyle/>
                    <a:p>
                      <a:pPr algn="just" hangingPunct="0">
                        <a:spcBef>
                          <a:spcPts val="900"/>
                        </a:spcBef>
                        <a:spcAft>
                          <a:spcPts val="300"/>
                        </a:spcAft>
                      </a:pPr>
                      <a:r>
                        <a:rPr lang="de-DE" sz="1600" b="0" spc="-10">
                          <a:solidFill>
                            <a:schemeClr val="tx1"/>
                          </a:solidFill>
                          <a:effectLst/>
                        </a:rPr>
                        <a:t>160.000 Flurstücke, 85.000 Gebäude, 562 km</a:t>
                      </a:r>
                      <a:r>
                        <a:rPr lang="de-DE" sz="1600" b="0" spc="-10" baseline="30000">
                          <a:solidFill>
                            <a:schemeClr val="tx1"/>
                          </a:solidFill>
                          <a:effectLst/>
                        </a:rPr>
                        <a:t>2</a:t>
                      </a:r>
                      <a:r>
                        <a:rPr lang="de-DE" sz="1600" b="0" spc="-10">
                          <a:solidFill>
                            <a:schemeClr val="tx1"/>
                          </a:solidFill>
                          <a:effectLst/>
                        </a:rPr>
                        <a:t>: Für Flurstücke und Gebäude aus ALKIS, NAS-Format: 74.250,00 €, Basis-DLM: 2107,50 €,  DGM1: 22.480,00 €</a:t>
                      </a:r>
                      <a:endParaRPr lang="de-DE" sz="1800" b="0">
                        <a:solidFill>
                          <a:schemeClr val="tx1"/>
                        </a:solidFill>
                        <a:effectLst/>
                        <a:latin typeface="Calibri"/>
                        <a:ea typeface="Times New Roman"/>
                        <a:cs typeface="Times New Roman"/>
                      </a:endParaRPr>
                    </a:p>
                  </a:txBody>
                  <a:tcPr marL="68582" marR="68582" marT="0" marB="0">
                    <a:solidFill>
                      <a:schemeClr val="bg1">
                        <a:lumMod val="85000"/>
                      </a:schemeClr>
                    </a:solidFill>
                  </a:tcPr>
                </a:tc>
                <a:extLst>
                  <a:ext uri="{0D108BD9-81ED-4DB2-BD59-A6C34878D82A}">
                    <a16:rowId xmlns:a16="http://schemas.microsoft.com/office/drawing/2014/main" val="10002"/>
                  </a:ext>
                </a:extLst>
              </a:tr>
            </a:tbl>
          </a:graphicData>
        </a:graphic>
      </p:graphicFrame>
      <p:sp>
        <p:nvSpPr>
          <p:cNvPr id="4" name="Foliennummernplatzhalter 3"/>
          <p:cNvSpPr>
            <a:spLocks noGrp="1"/>
          </p:cNvSpPr>
          <p:nvPr>
            <p:ph type="sldNum" sz="quarter" idx="11"/>
          </p:nvPr>
        </p:nvSpPr>
        <p:spPr/>
        <p:txBody>
          <a:bodyPr/>
          <a:lstStyle/>
          <a:p>
            <a:pPr>
              <a:defRPr/>
            </a:pPr>
            <a:fld id="{E079E12E-5819-415D-BA1A-9D8B9976E27E}" type="slidenum">
              <a:rPr lang="de-DE" altLang="de-DE" smtClean="0"/>
              <a:pPr>
                <a:defRPr/>
              </a:pPr>
              <a:t>113</a:t>
            </a:fld>
            <a:endParaRPr lang="de-DE" altLang="de-DE"/>
          </a:p>
        </p:txBody>
      </p:sp>
      <p:sp>
        <p:nvSpPr>
          <p:cNvPr id="6" name="Rechteck 5"/>
          <p:cNvSpPr/>
          <p:nvPr/>
        </p:nvSpPr>
        <p:spPr>
          <a:xfrm>
            <a:off x="684213" y="5229225"/>
            <a:ext cx="7488237" cy="1384995"/>
          </a:xfrm>
          <a:prstGeom prst="rect">
            <a:avLst/>
          </a:prstGeom>
          <a:solidFill>
            <a:schemeClr val="bg1"/>
          </a:solidFill>
        </p:spPr>
        <p:txBody>
          <a:bodyPr>
            <a:spAutoFit/>
          </a:bodyPr>
          <a:lstStyle/>
          <a:p>
            <a:pPr eaLnBrk="0" hangingPunct="0">
              <a:defRPr/>
            </a:pPr>
            <a:r>
              <a:rPr lang="de-DE" sz="1400" cap="small" dirty="0">
                <a:latin typeface="Calibri" panose="020F0502020204030204" pitchFamily="34" charset="0"/>
                <a:cs typeface="+mn-cs"/>
              </a:rPr>
              <a:t>Arbeitsgemeinschaft der Vermessungsverwaltungen der Länder der Bundesrepublik Deutschland (</a:t>
            </a:r>
            <a:r>
              <a:rPr lang="de-DE" sz="1400" cap="small" dirty="0" err="1">
                <a:latin typeface="Calibri" panose="020F0502020204030204" pitchFamily="34" charset="0"/>
                <a:cs typeface="+mn-cs"/>
              </a:rPr>
              <a:t>AdV</a:t>
            </a:r>
            <a:r>
              <a:rPr lang="de-DE" sz="1400" cap="small" dirty="0">
                <a:latin typeface="Calibri" panose="020F0502020204030204" pitchFamily="34" charset="0"/>
                <a:cs typeface="+mn-cs"/>
              </a:rPr>
              <a:t>)</a:t>
            </a:r>
            <a:r>
              <a:rPr lang="de-DE" sz="1400" dirty="0">
                <a:latin typeface="Calibri" panose="020F0502020204030204" pitchFamily="34" charset="0"/>
                <a:cs typeface="+mn-cs"/>
              </a:rPr>
              <a:t> (2010): Richtlinie über Gebühren für die Bereitstellung und Nutzung von Geobasisdaten der Vermessungsverwaltungen der Länder der Bundesrepublik Deutschland (</a:t>
            </a:r>
            <a:r>
              <a:rPr lang="de-DE" sz="1400" dirty="0" err="1">
                <a:latin typeface="Calibri" panose="020F0502020204030204" pitchFamily="34" charset="0"/>
                <a:cs typeface="+mn-cs"/>
              </a:rPr>
              <a:t>AdV</a:t>
            </a:r>
            <a:r>
              <a:rPr lang="de-DE" sz="1400" dirty="0">
                <a:latin typeface="Calibri" panose="020F0502020204030204" pitchFamily="34" charset="0"/>
                <a:cs typeface="+mn-cs"/>
              </a:rPr>
              <a:t>-Gebührenrichtlinie) vom 23. 09. 2010 (Version 2.1). http://www.adv-online.de/AdV-Produkte/Bezugsbedingungen/Lizenzvereinbarungen-Gebuehrenrichtlinien/ [2014-02-01</a:t>
            </a:r>
            <a:r>
              <a:rPr lang="de-DE" sz="1400" dirty="0" smtClean="0">
                <a:latin typeface="Calibri" panose="020F0502020204030204" pitchFamily="34" charset="0"/>
                <a:cs typeface="+mn-cs"/>
              </a:rPr>
              <a:t>]</a:t>
            </a:r>
          </a:p>
          <a:p>
            <a:pPr eaLnBrk="0" hangingPunct="0">
              <a:defRPr/>
            </a:pPr>
            <a:r>
              <a:rPr lang="de-DE" sz="1400">
                <a:latin typeface="Calibri" panose="020F0502020204030204" pitchFamily="34" charset="0"/>
                <a:cs typeface="+mn-cs"/>
              </a:rPr>
              <a:t>Aktuell: </a:t>
            </a:r>
            <a:r>
              <a:rPr lang="de-DE" sz="1400">
                <a:latin typeface="Calibri" panose="020F0502020204030204" pitchFamily="34" charset="0"/>
                <a:cs typeface="+mn-cs"/>
                <a:hlinkClick r:id="rId2"/>
              </a:rPr>
              <a:t>http://www.adv-online.de/AdV-Produkte/Bezugsbedingungen</a:t>
            </a:r>
            <a:r>
              <a:rPr lang="de-DE" sz="1400" smtClean="0">
                <a:latin typeface="Calibri" panose="020F0502020204030204" pitchFamily="34" charset="0"/>
                <a:cs typeface="+mn-cs"/>
                <a:hlinkClick r:id="rId2"/>
              </a:rPr>
              <a:t>/</a:t>
            </a:r>
            <a:r>
              <a:rPr lang="de-DE" sz="1400" smtClean="0">
                <a:latin typeface="Calibri" panose="020F0502020204030204" pitchFamily="34" charset="0"/>
                <a:cs typeface="+mn-cs"/>
              </a:rPr>
              <a:t> [2020-05-04]</a:t>
            </a:r>
            <a:endParaRPr lang="de-DE" sz="1400" dirty="0">
              <a:latin typeface="Calibri" panose="020F0502020204030204" pitchFamily="34" charset="0"/>
              <a:cs typeface="+mn-cs"/>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1"/>
          <p:cNvSpPr>
            <a:spLocks noGrp="1"/>
          </p:cNvSpPr>
          <p:nvPr>
            <p:ph type="title"/>
          </p:nvPr>
        </p:nvSpPr>
        <p:spPr/>
        <p:txBody>
          <a:bodyPr/>
          <a:lstStyle/>
          <a:p>
            <a:r>
              <a:rPr lang="de-DE" altLang="de-DE" smtClean="0"/>
              <a:t>Beispielhafte Kostenschätzung für Datenersterfassung</a:t>
            </a:r>
          </a:p>
        </p:txBody>
      </p:sp>
      <p:graphicFrame>
        <p:nvGraphicFramePr>
          <p:cNvPr id="5" name="Inhaltsplatzhalter 4"/>
          <p:cNvGraphicFramePr>
            <a:graphicFrameLocks noGrp="1"/>
          </p:cNvGraphicFramePr>
          <p:nvPr>
            <p:ph idx="1"/>
          </p:nvPr>
        </p:nvGraphicFramePr>
        <p:xfrm>
          <a:off x="684213" y="1844675"/>
          <a:ext cx="7204075" cy="4392613"/>
        </p:xfrm>
        <a:graphic>
          <a:graphicData uri="http://schemas.openxmlformats.org/drawingml/2006/table">
            <a:tbl>
              <a:tblPr firstRow="1" firstCol="1" bandRow="1">
                <a:tableStyleId>{5C22544A-7EE6-4342-B048-85BDC9FD1C3A}</a:tableStyleId>
              </a:tblPr>
              <a:tblGrid>
                <a:gridCol w="3149237">
                  <a:extLst>
                    <a:ext uri="{9D8B030D-6E8A-4147-A177-3AD203B41FA5}">
                      <a16:colId xmlns:a16="http://schemas.microsoft.com/office/drawing/2014/main" val="20000"/>
                    </a:ext>
                  </a:extLst>
                </a:gridCol>
                <a:gridCol w="933731">
                  <a:extLst>
                    <a:ext uri="{9D8B030D-6E8A-4147-A177-3AD203B41FA5}">
                      <a16:colId xmlns:a16="http://schemas.microsoft.com/office/drawing/2014/main" val="20001"/>
                    </a:ext>
                  </a:extLst>
                </a:gridCol>
                <a:gridCol w="717855">
                  <a:extLst>
                    <a:ext uri="{9D8B030D-6E8A-4147-A177-3AD203B41FA5}">
                      <a16:colId xmlns:a16="http://schemas.microsoft.com/office/drawing/2014/main" val="20002"/>
                    </a:ext>
                  </a:extLst>
                </a:gridCol>
                <a:gridCol w="1257979">
                  <a:extLst>
                    <a:ext uri="{9D8B030D-6E8A-4147-A177-3AD203B41FA5}">
                      <a16:colId xmlns:a16="http://schemas.microsoft.com/office/drawing/2014/main" val="20003"/>
                    </a:ext>
                  </a:extLst>
                </a:gridCol>
                <a:gridCol w="1145273">
                  <a:extLst>
                    <a:ext uri="{9D8B030D-6E8A-4147-A177-3AD203B41FA5}">
                      <a16:colId xmlns:a16="http://schemas.microsoft.com/office/drawing/2014/main" val="20004"/>
                    </a:ext>
                  </a:extLst>
                </a:gridCol>
              </a:tblGrid>
              <a:tr h="931367">
                <a:tc>
                  <a:txBody>
                    <a:bodyPr/>
                    <a:lstStyle/>
                    <a:p>
                      <a:pPr algn="just" hangingPunct="0">
                        <a:spcBef>
                          <a:spcPts val="900"/>
                        </a:spcBef>
                        <a:spcAft>
                          <a:spcPts val="300"/>
                        </a:spcAft>
                      </a:pPr>
                      <a:r>
                        <a:rPr lang="de-DE" sz="1600" b="0" spc="-10">
                          <a:effectLst/>
                        </a:rPr>
                        <a:t>Datenart</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Länge / Anzahl</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Einheit</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Kosten / Einheit [€]</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Kosten [€] </a:t>
                      </a:r>
                      <a:endParaRPr lang="de-DE" sz="1800" b="0">
                        <a:effectLst/>
                        <a:latin typeface="Calibri"/>
                        <a:ea typeface="Times New Roman"/>
                        <a:cs typeface="Times New Roman"/>
                      </a:endParaRPr>
                    </a:p>
                  </a:txBody>
                  <a:tcPr marL="68570" marR="68570" marT="0" marB="0"/>
                </a:tc>
                <a:extLst>
                  <a:ext uri="{0D108BD9-81ED-4DB2-BD59-A6C34878D82A}">
                    <a16:rowId xmlns:a16="http://schemas.microsoft.com/office/drawing/2014/main" val="10000"/>
                  </a:ext>
                </a:extLst>
              </a:tr>
              <a:tr h="254957">
                <a:tc>
                  <a:txBody>
                    <a:bodyPr/>
                    <a:lstStyle/>
                    <a:p>
                      <a:pPr algn="just" hangingPunct="0">
                        <a:spcBef>
                          <a:spcPts val="900"/>
                        </a:spcBef>
                        <a:spcAft>
                          <a:spcPts val="300"/>
                        </a:spcAft>
                      </a:pPr>
                      <a:r>
                        <a:rPr lang="de-DE" sz="1600" b="0" spc="-10">
                          <a:effectLst/>
                        </a:rPr>
                        <a:t>Kanalhaltung</a:t>
                      </a:r>
                      <a:r>
                        <a:rPr lang="de-DE" sz="1600" b="0" spc="-10" baseline="30000">
                          <a:effectLst/>
                        </a:rPr>
                        <a:t>a)</a:t>
                      </a:r>
                      <a:r>
                        <a:rPr lang="de-DE" sz="1600" b="0" spc="-10">
                          <a:effectLst/>
                        </a:rPr>
                        <a:t>:</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150</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km</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1.470,00</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220.500,00</a:t>
                      </a:r>
                      <a:endParaRPr lang="de-DE" sz="1800" b="0">
                        <a:effectLst/>
                        <a:latin typeface="Calibri"/>
                        <a:ea typeface="Times New Roman"/>
                        <a:cs typeface="Times New Roman"/>
                      </a:endParaRPr>
                    </a:p>
                  </a:txBody>
                  <a:tcPr marL="68570" marR="68570" marT="0" marB="0"/>
                </a:tc>
                <a:extLst>
                  <a:ext uri="{0D108BD9-81ED-4DB2-BD59-A6C34878D82A}">
                    <a16:rowId xmlns:a16="http://schemas.microsoft.com/office/drawing/2014/main" val="10001"/>
                  </a:ext>
                </a:extLst>
              </a:tr>
              <a:tr h="279135">
                <a:tc>
                  <a:txBody>
                    <a:bodyPr/>
                    <a:lstStyle/>
                    <a:p>
                      <a:pPr algn="just" hangingPunct="0">
                        <a:spcBef>
                          <a:spcPts val="900"/>
                        </a:spcBef>
                        <a:spcAft>
                          <a:spcPts val="300"/>
                        </a:spcAft>
                      </a:pPr>
                      <a:r>
                        <a:rPr lang="de-DE" sz="1600" b="0" spc="-10">
                          <a:effectLst/>
                        </a:rPr>
                        <a:t>Kanalschächte</a:t>
                      </a:r>
                      <a:r>
                        <a:rPr lang="de-DE" sz="1600" b="0" spc="-10" baseline="30000">
                          <a:effectLst/>
                        </a:rPr>
                        <a:t>a)</a:t>
                      </a:r>
                      <a:r>
                        <a:rPr lang="de-DE" sz="1600" b="0" spc="-10">
                          <a:effectLst/>
                        </a:rPr>
                        <a:t>:</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4.000</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Stück</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38,93</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155.720,00</a:t>
                      </a:r>
                      <a:endParaRPr lang="de-DE" sz="1800" b="0">
                        <a:effectLst/>
                        <a:latin typeface="Calibri"/>
                        <a:ea typeface="Times New Roman"/>
                        <a:cs typeface="Times New Roman"/>
                      </a:endParaRPr>
                    </a:p>
                  </a:txBody>
                  <a:tcPr marL="68570" marR="68570" marT="0" marB="0"/>
                </a:tc>
                <a:extLst>
                  <a:ext uri="{0D108BD9-81ED-4DB2-BD59-A6C34878D82A}">
                    <a16:rowId xmlns:a16="http://schemas.microsoft.com/office/drawing/2014/main" val="10002"/>
                  </a:ext>
                </a:extLst>
              </a:tr>
              <a:tr h="279135">
                <a:tc>
                  <a:txBody>
                    <a:bodyPr/>
                    <a:lstStyle/>
                    <a:p>
                      <a:pPr algn="just" hangingPunct="0">
                        <a:spcBef>
                          <a:spcPts val="900"/>
                        </a:spcBef>
                        <a:spcAft>
                          <a:spcPts val="300"/>
                        </a:spcAft>
                      </a:pPr>
                      <a:r>
                        <a:rPr lang="de-DE" sz="1600" b="0" spc="-10">
                          <a:effectLst/>
                        </a:rPr>
                        <a:t>Wasserversorgungsleitung</a:t>
                      </a:r>
                      <a:r>
                        <a:rPr lang="de-DE" sz="1600" b="0" spc="-10" baseline="30000">
                          <a:effectLst/>
                        </a:rPr>
                        <a:t>a)</a:t>
                      </a:r>
                      <a:r>
                        <a:rPr lang="de-DE" sz="1600" b="0" spc="-10">
                          <a:effectLst/>
                        </a:rPr>
                        <a:t>:</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95</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km</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650,00</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61.750,00</a:t>
                      </a:r>
                      <a:endParaRPr lang="de-DE" sz="1800" b="0">
                        <a:effectLst/>
                        <a:latin typeface="Calibri"/>
                        <a:ea typeface="Times New Roman"/>
                        <a:cs typeface="Times New Roman"/>
                      </a:endParaRPr>
                    </a:p>
                  </a:txBody>
                  <a:tcPr marL="68570" marR="68570" marT="0" marB="0"/>
                </a:tc>
                <a:extLst>
                  <a:ext uri="{0D108BD9-81ED-4DB2-BD59-A6C34878D82A}">
                    <a16:rowId xmlns:a16="http://schemas.microsoft.com/office/drawing/2014/main" val="10003"/>
                  </a:ext>
                </a:extLst>
              </a:tr>
              <a:tr h="279135">
                <a:tc>
                  <a:txBody>
                    <a:bodyPr/>
                    <a:lstStyle/>
                    <a:p>
                      <a:pPr algn="just" hangingPunct="0">
                        <a:spcBef>
                          <a:spcPts val="900"/>
                        </a:spcBef>
                        <a:spcAft>
                          <a:spcPts val="300"/>
                        </a:spcAft>
                      </a:pPr>
                      <a:r>
                        <a:rPr lang="de-DE" sz="1600" b="0" spc="-10">
                          <a:effectLst/>
                        </a:rPr>
                        <a:t>Hausanschlussleitungen Wasser:</a:t>
                      </a:r>
                      <a:r>
                        <a:rPr lang="de-DE" sz="1600" b="0" spc="-10" baseline="30000">
                          <a:effectLst/>
                        </a:rPr>
                        <a:t>b)</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5.700</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Stück</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10,00</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57.000,00</a:t>
                      </a:r>
                      <a:endParaRPr lang="de-DE" sz="1800" b="0">
                        <a:effectLst/>
                        <a:latin typeface="Calibri"/>
                        <a:ea typeface="Times New Roman"/>
                        <a:cs typeface="Times New Roman"/>
                      </a:endParaRPr>
                    </a:p>
                  </a:txBody>
                  <a:tcPr marL="68570" marR="68570" marT="0" marB="0"/>
                </a:tc>
                <a:extLst>
                  <a:ext uri="{0D108BD9-81ED-4DB2-BD59-A6C34878D82A}">
                    <a16:rowId xmlns:a16="http://schemas.microsoft.com/office/drawing/2014/main" val="10004"/>
                  </a:ext>
                </a:extLst>
              </a:tr>
              <a:tr h="279135">
                <a:tc>
                  <a:txBody>
                    <a:bodyPr/>
                    <a:lstStyle/>
                    <a:p>
                      <a:pPr algn="just" hangingPunct="0">
                        <a:spcBef>
                          <a:spcPts val="900"/>
                        </a:spcBef>
                        <a:spcAft>
                          <a:spcPts val="300"/>
                        </a:spcAft>
                      </a:pPr>
                      <a:r>
                        <a:rPr lang="de-DE" sz="1600" b="0" spc="-10">
                          <a:effectLst/>
                        </a:rPr>
                        <a:t>Hauptleitung Gas:</a:t>
                      </a:r>
                      <a:r>
                        <a:rPr lang="de-DE" sz="1600" b="0" spc="-10" baseline="30000">
                          <a:effectLst/>
                        </a:rPr>
                        <a:t>b)</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300</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km</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450,00</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135.000,00</a:t>
                      </a:r>
                      <a:endParaRPr lang="de-DE" sz="1800" b="0">
                        <a:effectLst/>
                        <a:latin typeface="Calibri"/>
                        <a:ea typeface="Times New Roman"/>
                        <a:cs typeface="Times New Roman"/>
                      </a:endParaRPr>
                    </a:p>
                  </a:txBody>
                  <a:tcPr marL="68570" marR="68570" marT="0" marB="0"/>
                </a:tc>
                <a:extLst>
                  <a:ext uri="{0D108BD9-81ED-4DB2-BD59-A6C34878D82A}">
                    <a16:rowId xmlns:a16="http://schemas.microsoft.com/office/drawing/2014/main" val="10005"/>
                  </a:ext>
                </a:extLst>
              </a:tr>
              <a:tr h="279135">
                <a:tc>
                  <a:txBody>
                    <a:bodyPr/>
                    <a:lstStyle/>
                    <a:p>
                      <a:pPr algn="just" hangingPunct="0">
                        <a:spcBef>
                          <a:spcPts val="900"/>
                        </a:spcBef>
                        <a:spcAft>
                          <a:spcPts val="300"/>
                        </a:spcAft>
                      </a:pPr>
                      <a:r>
                        <a:rPr lang="de-DE" sz="1600" b="0" spc="-10">
                          <a:effectLst/>
                        </a:rPr>
                        <a:t>Hausanschlüsse Gas:</a:t>
                      </a:r>
                      <a:r>
                        <a:rPr lang="de-DE" sz="1600" b="0" spc="-10" baseline="30000">
                          <a:effectLst/>
                        </a:rPr>
                        <a:t>b)</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9.600</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Stück</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9,00</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86.400,00</a:t>
                      </a:r>
                      <a:endParaRPr lang="de-DE" sz="1800" b="0">
                        <a:effectLst/>
                        <a:latin typeface="Calibri"/>
                        <a:ea typeface="Times New Roman"/>
                        <a:cs typeface="Times New Roman"/>
                      </a:endParaRPr>
                    </a:p>
                  </a:txBody>
                  <a:tcPr marL="68570" marR="68570" marT="0" marB="0"/>
                </a:tc>
                <a:extLst>
                  <a:ext uri="{0D108BD9-81ED-4DB2-BD59-A6C34878D82A}">
                    <a16:rowId xmlns:a16="http://schemas.microsoft.com/office/drawing/2014/main" val="10006"/>
                  </a:ext>
                </a:extLst>
              </a:tr>
              <a:tr h="243847">
                <a:tc>
                  <a:txBody>
                    <a:bodyPr/>
                    <a:lstStyle/>
                    <a:p>
                      <a:pPr algn="just" hangingPunct="0">
                        <a:spcBef>
                          <a:spcPts val="900"/>
                        </a:spcBef>
                        <a:spcAft>
                          <a:spcPts val="300"/>
                        </a:spcAft>
                      </a:pPr>
                      <a:r>
                        <a:rPr lang="de-DE" sz="1600" b="0" spc="-10">
                          <a:effectLst/>
                        </a:rPr>
                        <a:t>Hauptleitung Kabel:</a:t>
                      </a:r>
                      <a:r>
                        <a:rPr lang="de-DE" sz="1600" b="0" spc="-10" baseline="30000">
                          <a:effectLst/>
                        </a:rPr>
                        <a:t>b)</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248</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km</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750,00</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186.000,00</a:t>
                      </a:r>
                      <a:endParaRPr lang="de-DE" sz="1800" b="0">
                        <a:effectLst/>
                        <a:latin typeface="Calibri"/>
                        <a:ea typeface="Times New Roman"/>
                        <a:cs typeface="Times New Roman"/>
                      </a:endParaRPr>
                    </a:p>
                  </a:txBody>
                  <a:tcPr marL="68570" marR="68570" marT="0" marB="0"/>
                </a:tc>
                <a:extLst>
                  <a:ext uri="{0D108BD9-81ED-4DB2-BD59-A6C34878D82A}">
                    <a16:rowId xmlns:a16="http://schemas.microsoft.com/office/drawing/2014/main" val="10007"/>
                  </a:ext>
                </a:extLst>
              </a:tr>
              <a:tr h="243847">
                <a:tc>
                  <a:txBody>
                    <a:bodyPr/>
                    <a:lstStyle/>
                    <a:p>
                      <a:pPr algn="just" hangingPunct="0">
                        <a:spcBef>
                          <a:spcPts val="900"/>
                        </a:spcBef>
                        <a:spcAft>
                          <a:spcPts val="300"/>
                        </a:spcAft>
                      </a:pPr>
                      <a:r>
                        <a:rPr lang="de-DE" sz="1600" b="0" spc="-10">
                          <a:effectLst/>
                        </a:rPr>
                        <a:t>Freileitungen:</a:t>
                      </a:r>
                      <a:r>
                        <a:rPr lang="de-DE" sz="1600" b="0" spc="-10" baseline="30000">
                          <a:effectLst/>
                        </a:rPr>
                        <a:t>b)</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214</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km</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350,00</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74.900,00</a:t>
                      </a:r>
                      <a:endParaRPr lang="de-DE" sz="1800" b="0">
                        <a:effectLst/>
                        <a:latin typeface="Calibri"/>
                        <a:ea typeface="Times New Roman"/>
                        <a:cs typeface="Times New Roman"/>
                      </a:endParaRPr>
                    </a:p>
                  </a:txBody>
                  <a:tcPr marL="68570" marR="68570" marT="0" marB="0"/>
                </a:tc>
                <a:extLst>
                  <a:ext uri="{0D108BD9-81ED-4DB2-BD59-A6C34878D82A}">
                    <a16:rowId xmlns:a16="http://schemas.microsoft.com/office/drawing/2014/main" val="10008"/>
                  </a:ext>
                </a:extLst>
              </a:tr>
              <a:tr h="243847">
                <a:tc>
                  <a:txBody>
                    <a:bodyPr/>
                    <a:lstStyle/>
                    <a:p>
                      <a:pPr algn="just" hangingPunct="0">
                        <a:spcBef>
                          <a:spcPts val="900"/>
                        </a:spcBef>
                        <a:spcAft>
                          <a:spcPts val="300"/>
                        </a:spcAft>
                      </a:pPr>
                      <a:r>
                        <a:rPr lang="de-DE" sz="1600" b="0" spc="-10">
                          <a:effectLst/>
                        </a:rPr>
                        <a:t>Hausanschlüsse Kabel:</a:t>
                      </a:r>
                      <a:r>
                        <a:rPr lang="de-DE" sz="1600" b="0" spc="-10" baseline="30000">
                          <a:effectLst/>
                        </a:rPr>
                        <a:t>b)</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4.250</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Stück</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12,00</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51.000,00</a:t>
                      </a:r>
                      <a:endParaRPr lang="de-DE" sz="1800" b="0">
                        <a:effectLst/>
                        <a:latin typeface="Calibri"/>
                        <a:ea typeface="Times New Roman"/>
                        <a:cs typeface="Times New Roman"/>
                      </a:endParaRPr>
                    </a:p>
                  </a:txBody>
                  <a:tcPr marL="68570" marR="68570" marT="0" marB="0"/>
                </a:tc>
                <a:extLst>
                  <a:ext uri="{0D108BD9-81ED-4DB2-BD59-A6C34878D82A}">
                    <a16:rowId xmlns:a16="http://schemas.microsoft.com/office/drawing/2014/main" val="10009"/>
                  </a:ext>
                </a:extLst>
              </a:tr>
              <a:tr h="268049">
                <a:tc>
                  <a:txBody>
                    <a:bodyPr/>
                    <a:lstStyle/>
                    <a:p>
                      <a:pPr algn="just" hangingPunct="0">
                        <a:spcBef>
                          <a:spcPts val="900"/>
                        </a:spcBef>
                        <a:spcAft>
                          <a:spcPts val="300"/>
                        </a:spcAft>
                      </a:pPr>
                      <a:r>
                        <a:rPr lang="de-DE" sz="1600" b="0" spc="-10">
                          <a:effectLst/>
                        </a:rPr>
                        <a:t>Hausanschlüsse Freileitung:</a:t>
                      </a:r>
                      <a:r>
                        <a:rPr lang="de-DE" sz="1600" b="0" spc="-10" baseline="30000">
                          <a:effectLst/>
                        </a:rPr>
                        <a:t>b)</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3.000</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Stück</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6,00</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18.000,00</a:t>
                      </a:r>
                      <a:endParaRPr lang="de-DE" sz="1800" b="0">
                        <a:effectLst/>
                        <a:latin typeface="Calibri"/>
                        <a:ea typeface="Times New Roman"/>
                        <a:cs typeface="Times New Roman"/>
                      </a:endParaRPr>
                    </a:p>
                  </a:txBody>
                  <a:tcPr marL="68570" marR="68570" marT="0" marB="0"/>
                </a:tc>
                <a:extLst>
                  <a:ext uri="{0D108BD9-81ED-4DB2-BD59-A6C34878D82A}">
                    <a16:rowId xmlns:a16="http://schemas.microsoft.com/office/drawing/2014/main" val="10010"/>
                  </a:ext>
                </a:extLst>
              </a:tr>
              <a:tr h="279135">
                <a:tc>
                  <a:txBody>
                    <a:bodyPr/>
                    <a:lstStyle/>
                    <a:p>
                      <a:pPr algn="just" hangingPunct="0">
                        <a:spcBef>
                          <a:spcPts val="900"/>
                        </a:spcBef>
                        <a:spcAft>
                          <a:spcPts val="300"/>
                        </a:spcAft>
                      </a:pPr>
                      <a:r>
                        <a:rPr lang="de-DE" sz="1600" b="0" spc="-10">
                          <a:effectLst/>
                        </a:rPr>
                        <a:t>Flurstücke mit Gebäude:</a:t>
                      </a:r>
                      <a:r>
                        <a:rPr lang="de-DE" sz="1600" b="0" spc="-10" baseline="30000">
                          <a:effectLst/>
                        </a:rPr>
                        <a:t>c)</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17.900</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Stück</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0,54</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9.666,00</a:t>
                      </a:r>
                      <a:endParaRPr lang="de-DE" sz="1800" b="0">
                        <a:effectLst/>
                        <a:latin typeface="Calibri"/>
                        <a:ea typeface="Times New Roman"/>
                        <a:cs typeface="Times New Roman"/>
                      </a:endParaRPr>
                    </a:p>
                  </a:txBody>
                  <a:tcPr marL="68570" marR="68570" marT="0" marB="0"/>
                </a:tc>
                <a:extLst>
                  <a:ext uri="{0D108BD9-81ED-4DB2-BD59-A6C34878D82A}">
                    <a16:rowId xmlns:a16="http://schemas.microsoft.com/office/drawing/2014/main" val="10011"/>
                  </a:ext>
                </a:extLst>
              </a:tr>
              <a:tr h="531889">
                <a:tc>
                  <a:txBody>
                    <a:bodyPr/>
                    <a:lstStyle/>
                    <a:p>
                      <a:pPr algn="just" hangingPunct="0">
                        <a:spcBef>
                          <a:spcPts val="900"/>
                        </a:spcBef>
                        <a:spcAft>
                          <a:spcPts val="300"/>
                        </a:spcAft>
                      </a:pPr>
                      <a:r>
                        <a:rPr lang="de-DE" sz="1600" b="0" spc="-10">
                          <a:effectLst/>
                        </a:rPr>
                        <a:t>Georeferenzierung gescannter Bestandspläne:</a:t>
                      </a:r>
                      <a:r>
                        <a:rPr lang="de-DE" sz="1600" b="0" spc="-10" baseline="30000">
                          <a:effectLst/>
                        </a:rPr>
                        <a:t>b)</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1.367</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Stück</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20,00</a:t>
                      </a:r>
                      <a:endParaRPr lang="de-DE" sz="1800" b="0">
                        <a:effectLst/>
                        <a:latin typeface="Calibri"/>
                        <a:ea typeface="Times New Roman"/>
                        <a:cs typeface="Times New Roman"/>
                      </a:endParaRPr>
                    </a:p>
                  </a:txBody>
                  <a:tcPr marL="68570" marR="68570" marT="0" marB="0"/>
                </a:tc>
                <a:tc>
                  <a:txBody>
                    <a:bodyPr/>
                    <a:lstStyle/>
                    <a:p>
                      <a:pPr algn="r" hangingPunct="0">
                        <a:spcBef>
                          <a:spcPts val="900"/>
                        </a:spcBef>
                        <a:spcAft>
                          <a:spcPts val="300"/>
                        </a:spcAft>
                      </a:pPr>
                      <a:r>
                        <a:rPr lang="de-DE" sz="1600" b="0" spc="-10">
                          <a:effectLst/>
                        </a:rPr>
                        <a:t>27.340,00</a:t>
                      </a:r>
                      <a:endParaRPr lang="de-DE" sz="1800" b="0">
                        <a:effectLst/>
                        <a:latin typeface="Calibri"/>
                        <a:ea typeface="Times New Roman"/>
                        <a:cs typeface="Times New Roman"/>
                      </a:endParaRPr>
                    </a:p>
                  </a:txBody>
                  <a:tcPr marL="68570" marR="68570" marT="0" marB="0"/>
                </a:tc>
                <a:extLst>
                  <a:ext uri="{0D108BD9-81ED-4DB2-BD59-A6C34878D82A}">
                    <a16:rowId xmlns:a16="http://schemas.microsoft.com/office/drawing/2014/main" val="10012"/>
                  </a:ext>
                </a:extLst>
              </a:tr>
            </a:tbl>
          </a:graphicData>
        </a:graphic>
      </p:graphicFrame>
      <p:sp>
        <p:nvSpPr>
          <p:cNvPr id="4" name="Foliennummernplatzhalter 3"/>
          <p:cNvSpPr>
            <a:spLocks noGrp="1"/>
          </p:cNvSpPr>
          <p:nvPr>
            <p:ph type="sldNum" sz="quarter" idx="11"/>
          </p:nvPr>
        </p:nvSpPr>
        <p:spPr/>
        <p:txBody>
          <a:bodyPr/>
          <a:lstStyle/>
          <a:p>
            <a:pPr>
              <a:defRPr/>
            </a:pPr>
            <a:fld id="{DCF76FF6-ED01-4F65-9FD9-BA3C98651E91}" type="slidenum">
              <a:rPr lang="de-DE" altLang="de-DE" smtClean="0"/>
              <a:pPr>
                <a:defRPr/>
              </a:pPr>
              <a:t>114</a:t>
            </a:fld>
            <a:endParaRPr lang="de-DE" altLang="de-DE"/>
          </a:p>
        </p:txBody>
      </p:sp>
      <p:sp>
        <p:nvSpPr>
          <p:cNvPr id="6" name="Rechteck 5"/>
          <p:cNvSpPr/>
          <p:nvPr/>
        </p:nvSpPr>
        <p:spPr>
          <a:xfrm>
            <a:off x="611188" y="6308725"/>
            <a:ext cx="7993062" cy="523875"/>
          </a:xfrm>
          <a:prstGeom prst="rect">
            <a:avLst/>
          </a:prstGeom>
          <a:solidFill>
            <a:schemeClr val="bg1"/>
          </a:solidFill>
        </p:spPr>
        <p:txBody>
          <a:bodyPr>
            <a:spAutoFit/>
          </a:bodyPr>
          <a:lstStyle/>
          <a:p>
            <a:pPr eaLnBrk="0" hangingPunct="0">
              <a:defRPr/>
            </a:pPr>
            <a:r>
              <a:rPr lang="de-DE" sz="1400" baseline="30000">
                <a:latin typeface="Calibri" panose="020F0502020204030204" pitchFamily="34" charset="0"/>
                <a:cs typeface="+mn-cs"/>
              </a:rPr>
              <a:t>a)</a:t>
            </a:r>
            <a:r>
              <a:rPr lang="de-DE" sz="1400" cap="small">
                <a:latin typeface="Calibri" panose="020F0502020204030204" pitchFamily="34" charset="0"/>
                <a:cs typeface="+mn-cs"/>
              </a:rPr>
              <a:t>Oschmann </a:t>
            </a:r>
            <a:r>
              <a:rPr lang="de-DE" sz="1400">
                <a:latin typeface="Calibri" panose="020F0502020204030204" pitchFamily="34" charset="0"/>
                <a:cs typeface="+mn-cs"/>
              </a:rPr>
              <a:t>2009, </a:t>
            </a:r>
            <a:r>
              <a:rPr lang="de-DE" sz="1400" baseline="30000">
                <a:latin typeface="Calibri" panose="020F0502020204030204" pitchFamily="34" charset="0"/>
                <a:cs typeface="+mn-cs"/>
              </a:rPr>
              <a:t>b)</a:t>
            </a:r>
            <a:r>
              <a:rPr lang="de-DE" sz="1400">
                <a:latin typeface="Calibri" panose="020F0502020204030204" pitchFamily="34" charset="0"/>
                <a:cs typeface="+mn-cs"/>
              </a:rPr>
              <a:t> eigene Schätzung, </a:t>
            </a:r>
            <a:r>
              <a:rPr lang="de-DE" sz="1400" baseline="30000">
                <a:latin typeface="Calibri" panose="020F0502020204030204" pitchFamily="34" charset="0"/>
                <a:cs typeface="+mn-cs"/>
              </a:rPr>
              <a:t>c)</a:t>
            </a:r>
            <a:r>
              <a:rPr lang="de-DE" sz="1400">
                <a:latin typeface="Calibri" panose="020F0502020204030204" pitchFamily="34" charset="0"/>
                <a:cs typeface="+mn-cs"/>
              </a:rPr>
              <a:t>gemäß </a:t>
            </a:r>
            <a:r>
              <a:rPr lang="de-DE" sz="1400" cap="small">
                <a:latin typeface="Calibri" panose="020F0502020204030204" pitchFamily="34" charset="0"/>
                <a:cs typeface="+mn-cs"/>
              </a:rPr>
              <a:t>AdV</a:t>
            </a:r>
            <a:r>
              <a:rPr lang="de-DE" sz="1400">
                <a:latin typeface="Calibri" panose="020F0502020204030204" pitchFamily="34" charset="0"/>
                <a:cs typeface="+mn-cs"/>
              </a:rPr>
              <a:t> (2010);für Leitungs­netze: Konstruktive Erfassung auf Basis von Bestandsplänen miot Maßangaben, inkl. Bemaßung</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de-DE" altLang="de-DE" smtClean="0"/>
              <a:t>Kosten III</a:t>
            </a:r>
          </a:p>
        </p:txBody>
      </p:sp>
      <p:sp>
        <p:nvSpPr>
          <p:cNvPr id="81923" name="Rectangle 3"/>
          <p:cNvSpPr>
            <a:spLocks noGrp="1" noChangeArrowheads="1"/>
          </p:cNvSpPr>
          <p:nvPr>
            <p:ph idx="1"/>
          </p:nvPr>
        </p:nvSpPr>
        <p:spPr>
          <a:xfrm>
            <a:off x="685800" y="1600200"/>
            <a:ext cx="8077200" cy="533400"/>
          </a:xfrm>
        </p:spPr>
        <p:txBody>
          <a:bodyPr/>
          <a:lstStyle/>
          <a:p>
            <a:pPr eaLnBrk="1" hangingPunct="1"/>
            <a:r>
              <a:rPr lang="de-DE" altLang="de-DE" smtClean="0"/>
              <a:t>Beispielhafte Kostenzusammenstellung, Kommune, 45000 Einw.</a:t>
            </a:r>
          </a:p>
        </p:txBody>
      </p:sp>
      <p:sp>
        <p:nvSpPr>
          <p:cNvPr id="6" name="Foliennummernplatzhalter 4"/>
          <p:cNvSpPr>
            <a:spLocks noGrp="1"/>
          </p:cNvSpPr>
          <p:nvPr>
            <p:ph type="sldNum" sz="quarter" idx="11"/>
          </p:nvPr>
        </p:nvSpPr>
        <p:spPr/>
        <p:txBody>
          <a:bodyPr/>
          <a:lstStyle/>
          <a:p>
            <a:pPr>
              <a:defRPr/>
            </a:pPr>
            <a:fld id="{FD01DDCD-008E-412C-B4D3-79F9EC2C348D}" type="slidenum">
              <a:rPr lang="de-DE" altLang="de-DE"/>
              <a:pPr>
                <a:defRPr/>
              </a:pPr>
              <a:t>115</a:t>
            </a:fld>
            <a:endParaRPr lang="de-DE" altLang="de-DE"/>
          </a:p>
        </p:txBody>
      </p:sp>
      <p:pic>
        <p:nvPicPr>
          <p:cNvPr id="8192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361" y="2491800"/>
            <a:ext cx="5183807" cy="331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Lst>
        </p:spPr>
      </p:pic>
      <p:pic>
        <p:nvPicPr>
          <p:cNvPr id="819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564904"/>
            <a:ext cx="1799728" cy="2705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1"/>
          <p:cNvSpPr>
            <a:spLocks noGrp="1"/>
          </p:cNvSpPr>
          <p:nvPr>
            <p:ph type="title"/>
          </p:nvPr>
        </p:nvSpPr>
        <p:spPr/>
        <p:txBody>
          <a:bodyPr/>
          <a:lstStyle/>
          <a:p>
            <a:pPr eaLnBrk="1" hangingPunct="1"/>
            <a:endParaRPr lang="de-DE" altLang="de-DE" smtClean="0"/>
          </a:p>
        </p:txBody>
      </p:sp>
      <p:graphicFrame>
        <p:nvGraphicFramePr>
          <p:cNvPr id="5" name="Inhaltsplatzhalter 4"/>
          <p:cNvGraphicFramePr>
            <a:graphicFrameLocks noGrp="1"/>
          </p:cNvGraphicFramePr>
          <p:nvPr>
            <p:ph idx="1"/>
          </p:nvPr>
        </p:nvGraphicFramePr>
        <p:xfrm>
          <a:off x="682625" y="1927225"/>
          <a:ext cx="7705726" cy="4165602"/>
        </p:xfrm>
        <a:graphic>
          <a:graphicData uri="http://schemas.openxmlformats.org/drawingml/2006/table">
            <a:tbl>
              <a:tblPr firstRow="1" firstCol="1" bandRow="1">
                <a:tableStyleId>{5C22544A-7EE6-4342-B048-85BDC9FD1C3A}</a:tableStyleId>
              </a:tblPr>
              <a:tblGrid>
                <a:gridCol w="2160484">
                  <a:extLst>
                    <a:ext uri="{9D8B030D-6E8A-4147-A177-3AD203B41FA5}">
                      <a16:colId xmlns:a16="http://schemas.microsoft.com/office/drawing/2014/main" val="20000"/>
                    </a:ext>
                  </a:extLst>
                </a:gridCol>
                <a:gridCol w="1237289">
                  <a:extLst>
                    <a:ext uri="{9D8B030D-6E8A-4147-A177-3AD203B41FA5}">
                      <a16:colId xmlns:a16="http://schemas.microsoft.com/office/drawing/2014/main" val="20001"/>
                    </a:ext>
                  </a:extLst>
                </a:gridCol>
                <a:gridCol w="1603661">
                  <a:extLst>
                    <a:ext uri="{9D8B030D-6E8A-4147-A177-3AD203B41FA5}">
                      <a16:colId xmlns:a16="http://schemas.microsoft.com/office/drawing/2014/main" val="20002"/>
                    </a:ext>
                  </a:extLst>
                </a:gridCol>
                <a:gridCol w="1603661">
                  <a:extLst>
                    <a:ext uri="{9D8B030D-6E8A-4147-A177-3AD203B41FA5}">
                      <a16:colId xmlns:a16="http://schemas.microsoft.com/office/drawing/2014/main" val="20003"/>
                    </a:ext>
                  </a:extLst>
                </a:gridCol>
                <a:gridCol w="1100631">
                  <a:extLst>
                    <a:ext uri="{9D8B030D-6E8A-4147-A177-3AD203B41FA5}">
                      <a16:colId xmlns:a16="http://schemas.microsoft.com/office/drawing/2014/main" val="20004"/>
                    </a:ext>
                  </a:extLst>
                </a:gridCol>
              </a:tblGrid>
              <a:tr h="243880">
                <a:tc>
                  <a:txBody>
                    <a:bodyPr/>
                    <a:lstStyle/>
                    <a:p>
                      <a:pPr algn="just" hangingPunct="0">
                        <a:spcBef>
                          <a:spcPts val="600"/>
                        </a:spcBef>
                        <a:spcAft>
                          <a:spcPts val="300"/>
                        </a:spcAft>
                      </a:pPr>
                      <a:r>
                        <a:rPr lang="de-DE" sz="1600" b="0" spc="-10" dirty="0">
                          <a:effectLst/>
                        </a:rPr>
                        <a:t>Jahr</a:t>
                      </a:r>
                      <a:endParaRPr lang="de-DE" sz="1800" b="0" dirty="0">
                        <a:effectLst/>
                        <a:latin typeface="Calibri"/>
                        <a:ea typeface="Times New Roman"/>
                        <a:cs typeface="Times New Roman"/>
                      </a:endParaRPr>
                    </a:p>
                  </a:txBody>
                  <a:tcPr marL="68588" marR="68588" marT="0" marB="0"/>
                </a:tc>
                <a:tc>
                  <a:txBody>
                    <a:bodyPr/>
                    <a:lstStyle/>
                    <a:p>
                      <a:pPr algn="r" hangingPunct="0">
                        <a:spcBef>
                          <a:spcPts val="600"/>
                        </a:spcBef>
                        <a:spcAft>
                          <a:spcPts val="300"/>
                        </a:spcAft>
                      </a:pPr>
                      <a:r>
                        <a:rPr lang="de-DE" sz="1600" b="0" spc="-10">
                          <a:effectLst/>
                        </a:rPr>
                        <a:t>x</a:t>
                      </a:r>
                      <a:endParaRPr lang="de-DE" sz="1800" b="0">
                        <a:effectLst/>
                        <a:latin typeface="Calibri"/>
                        <a:ea typeface="Times New Roman"/>
                        <a:cs typeface="Times New Roman"/>
                      </a:endParaRPr>
                    </a:p>
                  </a:txBody>
                  <a:tcPr marL="68588" marR="68588" marT="0" marB="0"/>
                </a:tc>
                <a:tc>
                  <a:txBody>
                    <a:bodyPr/>
                    <a:lstStyle/>
                    <a:p>
                      <a:pPr algn="r" hangingPunct="0">
                        <a:spcBef>
                          <a:spcPts val="600"/>
                        </a:spcBef>
                        <a:spcAft>
                          <a:spcPts val="300"/>
                        </a:spcAft>
                      </a:pPr>
                      <a:r>
                        <a:rPr lang="de-DE" sz="1600" b="0" spc="-10">
                          <a:effectLst/>
                        </a:rPr>
                        <a:t>x+1</a:t>
                      </a:r>
                      <a:endParaRPr lang="de-DE" sz="1800" b="0">
                        <a:effectLst/>
                        <a:latin typeface="Calibri"/>
                        <a:ea typeface="Times New Roman"/>
                        <a:cs typeface="Times New Roman"/>
                      </a:endParaRPr>
                    </a:p>
                  </a:txBody>
                  <a:tcPr marL="68588" marR="68588" marT="0" marB="0"/>
                </a:tc>
                <a:tc>
                  <a:txBody>
                    <a:bodyPr/>
                    <a:lstStyle/>
                    <a:p>
                      <a:pPr algn="r" hangingPunct="0">
                        <a:spcBef>
                          <a:spcPts val="600"/>
                        </a:spcBef>
                        <a:spcAft>
                          <a:spcPts val="300"/>
                        </a:spcAft>
                      </a:pPr>
                      <a:r>
                        <a:rPr lang="de-DE" sz="1600" b="0" spc="-10">
                          <a:effectLst/>
                        </a:rPr>
                        <a:t>x+2</a:t>
                      </a:r>
                      <a:endParaRPr lang="de-DE" sz="1800" b="0">
                        <a:effectLst/>
                        <a:latin typeface="Calibri"/>
                        <a:ea typeface="Times New Roman"/>
                        <a:cs typeface="Times New Roman"/>
                      </a:endParaRPr>
                    </a:p>
                  </a:txBody>
                  <a:tcPr marL="68588" marR="68588" marT="0" marB="0"/>
                </a:tc>
                <a:tc>
                  <a:txBody>
                    <a:bodyPr/>
                    <a:lstStyle/>
                    <a:p>
                      <a:pPr algn="r" hangingPunct="0">
                        <a:spcBef>
                          <a:spcPts val="600"/>
                        </a:spcBef>
                        <a:spcAft>
                          <a:spcPts val="300"/>
                        </a:spcAft>
                      </a:pPr>
                      <a:r>
                        <a:rPr lang="de-DE" sz="1600" b="0" spc="-10">
                          <a:effectLst/>
                        </a:rPr>
                        <a:t>x+3</a:t>
                      </a:r>
                      <a:endParaRPr lang="de-DE" sz="1800" b="0">
                        <a:effectLst/>
                        <a:latin typeface="Calibri"/>
                        <a:ea typeface="Times New Roman"/>
                        <a:cs typeface="Times New Roman"/>
                      </a:endParaRPr>
                    </a:p>
                  </a:txBody>
                  <a:tcPr marL="68588" marR="68588" marT="0" marB="0"/>
                </a:tc>
                <a:extLst>
                  <a:ext uri="{0D108BD9-81ED-4DB2-BD59-A6C34878D82A}">
                    <a16:rowId xmlns:a16="http://schemas.microsoft.com/office/drawing/2014/main" val="10000"/>
                  </a:ext>
                </a:extLst>
              </a:tr>
              <a:tr h="243880">
                <a:tc>
                  <a:txBody>
                    <a:bodyPr/>
                    <a:lstStyle/>
                    <a:p>
                      <a:pPr algn="just" hangingPunct="0">
                        <a:spcBef>
                          <a:spcPts val="300"/>
                        </a:spcBef>
                        <a:spcAft>
                          <a:spcPts val="300"/>
                        </a:spcAft>
                      </a:pPr>
                      <a:r>
                        <a:rPr lang="de-DE" sz="1600" b="0" spc="-10">
                          <a:effectLst/>
                        </a:rPr>
                        <a:t>Lizenzkosten</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117.555</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 </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 </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 </a:t>
                      </a:r>
                      <a:endParaRPr lang="de-DE" sz="1800" b="0">
                        <a:effectLst/>
                        <a:latin typeface="Calibri"/>
                        <a:ea typeface="Times New Roman"/>
                        <a:cs typeface="Times New Roman"/>
                      </a:endParaRPr>
                    </a:p>
                  </a:txBody>
                  <a:tcPr marL="68588" marR="68588" marT="0" marB="0"/>
                </a:tc>
                <a:extLst>
                  <a:ext uri="{0D108BD9-81ED-4DB2-BD59-A6C34878D82A}">
                    <a16:rowId xmlns:a16="http://schemas.microsoft.com/office/drawing/2014/main" val="10001"/>
                  </a:ext>
                </a:extLst>
              </a:tr>
              <a:tr h="366181">
                <a:tc>
                  <a:txBody>
                    <a:bodyPr/>
                    <a:lstStyle/>
                    <a:p>
                      <a:pPr algn="just" hangingPunct="0">
                        <a:spcBef>
                          <a:spcPts val="300"/>
                        </a:spcBef>
                        <a:spcAft>
                          <a:spcPts val="300"/>
                        </a:spcAft>
                      </a:pPr>
                      <a:r>
                        <a:rPr lang="de-DE" sz="1600" b="0" spc="-10">
                          <a:effectLst/>
                        </a:rPr>
                        <a:t>Softwarewartung</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 </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21.160</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21.160</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21.160</a:t>
                      </a:r>
                      <a:endParaRPr lang="de-DE" sz="1800" b="0">
                        <a:effectLst/>
                        <a:latin typeface="Calibri"/>
                        <a:ea typeface="Times New Roman"/>
                        <a:cs typeface="Times New Roman"/>
                      </a:endParaRPr>
                    </a:p>
                  </a:txBody>
                  <a:tcPr marL="68588" marR="68588" marT="0" marB="0"/>
                </a:tc>
                <a:extLst>
                  <a:ext uri="{0D108BD9-81ED-4DB2-BD59-A6C34878D82A}">
                    <a16:rowId xmlns:a16="http://schemas.microsoft.com/office/drawing/2014/main" val="10002"/>
                  </a:ext>
                </a:extLst>
              </a:tr>
              <a:tr h="366181">
                <a:tc>
                  <a:txBody>
                    <a:bodyPr/>
                    <a:lstStyle/>
                    <a:p>
                      <a:pPr algn="just" hangingPunct="0">
                        <a:spcBef>
                          <a:spcPts val="300"/>
                        </a:spcBef>
                        <a:spcAft>
                          <a:spcPts val="300"/>
                        </a:spcAft>
                      </a:pPr>
                      <a:r>
                        <a:rPr lang="de-DE" sz="1600" b="0" spc="-10">
                          <a:effectLst/>
                        </a:rPr>
                        <a:t>Hardwarekosten</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43.000</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 </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 </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 </a:t>
                      </a:r>
                      <a:endParaRPr lang="de-DE" sz="1800" b="0">
                        <a:effectLst/>
                        <a:latin typeface="Calibri"/>
                        <a:ea typeface="Times New Roman"/>
                        <a:cs typeface="Times New Roman"/>
                      </a:endParaRPr>
                    </a:p>
                  </a:txBody>
                  <a:tcPr marL="68588" marR="68588" marT="0" marB="0"/>
                </a:tc>
                <a:extLst>
                  <a:ext uri="{0D108BD9-81ED-4DB2-BD59-A6C34878D82A}">
                    <a16:rowId xmlns:a16="http://schemas.microsoft.com/office/drawing/2014/main" val="10003"/>
                  </a:ext>
                </a:extLst>
              </a:tr>
              <a:tr h="366181">
                <a:tc>
                  <a:txBody>
                    <a:bodyPr/>
                    <a:lstStyle/>
                    <a:p>
                      <a:pPr algn="just" hangingPunct="0">
                        <a:spcBef>
                          <a:spcPts val="300"/>
                        </a:spcBef>
                        <a:spcAft>
                          <a:spcPts val="300"/>
                        </a:spcAft>
                      </a:pPr>
                      <a:r>
                        <a:rPr lang="de-DE" sz="1600" b="0" spc="-10">
                          <a:effectLst/>
                        </a:rPr>
                        <a:t>Hardwarewartung</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 </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dirty="0">
                          <a:effectLst/>
                        </a:rPr>
                        <a:t>2.150</a:t>
                      </a:r>
                      <a:endParaRPr lang="de-DE" sz="1800" b="0" dirty="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2.150</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2.150</a:t>
                      </a:r>
                      <a:endParaRPr lang="de-DE" sz="1800" b="0">
                        <a:effectLst/>
                        <a:latin typeface="Calibri"/>
                        <a:ea typeface="Times New Roman"/>
                        <a:cs typeface="Times New Roman"/>
                      </a:endParaRPr>
                    </a:p>
                  </a:txBody>
                  <a:tcPr marL="68588" marR="68588" marT="0" marB="0"/>
                </a:tc>
                <a:extLst>
                  <a:ext uri="{0D108BD9-81ED-4DB2-BD59-A6C34878D82A}">
                    <a16:rowId xmlns:a16="http://schemas.microsoft.com/office/drawing/2014/main" val="10004"/>
                  </a:ext>
                </a:extLst>
              </a:tr>
              <a:tr h="243880">
                <a:tc>
                  <a:txBody>
                    <a:bodyPr/>
                    <a:lstStyle/>
                    <a:p>
                      <a:pPr algn="just" hangingPunct="0">
                        <a:spcBef>
                          <a:spcPts val="300"/>
                        </a:spcBef>
                        <a:spcAft>
                          <a:spcPts val="300"/>
                        </a:spcAft>
                      </a:pPr>
                      <a:r>
                        <a:rPr lang="de-DE" sz="1600" b="0" spc="-10">
                          <a:effectLst/>
                        </a:rPr>
                        <a:t>Ausbildung</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15.000</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5.000</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5.000</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5.000</a:t>
                      </a:r>
                      <a:endParaRPr lang="de-DE" sz="1800" b="0">
                        <a:effectLst/>
                        <a:latin typeface="Calibri"/>
                        <a:ea typeface="Times New Roman"/>
                        <a:cs typeface="Times New Roman"/>
                      </a:endParaRPr>
                    </a:p>
                  </a:txBody>
                  <a:tcPr marL="68588" marR="68588" marT="0" marB="0"/>
                </a:tc>
                <a:extLst>
                  <a:ext uri="{0D108BD9-81ED-4DB2-BD59-A6C34878D82A}">
                    <a16:rowId xmlns:a16="http://schemas.microsoft.com/office/drawing/2014/main" val="10005"/>
                  </a:ext>
                </a:extLst>
              </a:tr>
              <a:tr h="366181">
                <a:tc>
                  <a:txBody>
                    <a:bodyPr/>
                    <a:lstStyle/>
                    <a:p>
                      <a:pPr algn="just" hangingPunct="0">
                        <a:spcBef>
                          <a:spcPts val="300"/>
                        </a:spcBef>
                        <a:spcAft>
                          <a:spcPts val="300"/>
                        </a:spcAft>
                      </a:pPr>
                      <a:r>
                        <a:rPr lang="de-DE" sz="1600" b="0" spc="-10">
                          <a:effectLst/>
                        </a:rPr>
                        <a:t>Systembetreuung</a:t>
                      </a:r>
                      <a:endParaRPr lang="de-DE" sz="1800" b="0">
                        <a:effectLst/>
                        <a:latin typeface="Calibri"/>
                        <a:ea typeface="Times New Roman"/>
                        <a:cs typeface="Times New Roman"/>
                      </a:endParaRPr>
                    </a:p>
                  </a:txBody>
                  <a:tcPr marL="68588" marR="68588" marT="0" marB="0"/>
                </a:tc>
                <a:tc gridSpan="4">
                  <a:txBody>
                    <a:bodyPr/>
                    <a:lstStyle/>
                    <a:p>
                      <a:pPr algn="just" hangingPunct="0">
                        <a:spcBef>
                          <a:spcPts val="300"/>
                        </a:spcBef>
                        <a:spcAft>
                          <a:spcPts val="300"/>
                        </a:spcAft>
                      </a:pPr>
                      <a:r>
                        <a:rPr lang="de-DE" sz="1600" b="0" spc="-10">
                          <a:effectLst/>
                        </a:rPr>
                        <a:t>– wird durch vorhandene Mitarbeiter abgedeckt –</a:t>
                      </a:r>
                      <a:endParaRPr lang="de-DE" sz="1800" b="0">
                        <a:effectLst/>
                        <a:latin typeface="Calibri"/>
                        <a:ea typeface="Times New Roman"/>
                        <a:cs typeface="Times New Roman"/>
                      </a:endParaRPr>
                    </a:p>
                  </a:txBody>
                  <a:tcPr marL="68588" marR="68588" marT="0" marB="0"/>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6"/>
                  </a:ext>
                </a:extLst>
              </a:tr>
              <a:tr h="480491">
                <a:tc>
                  <a:txBody>
                    <a:bodyPr/>
                    <a:lstStyle/>
                    <a:p>
                      <a:pPr algn="just" hangingPunct="0">
                        <a:spcBef>
                          <a:spcPts val="300"/>
                        </a:spcBef>
                        <a:spcAft>
                          <a:spcPts val="300"/>
                        </a:spcAft>
                      </a:pPr>
                      <a:r>
                        <a:rPr lang="de-DE" sz="1600" b="0" spc="-10">
                          <a:effectLst/>
                        </a:rPr>
                        <a:t>ALK-Erstübernahme</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4.450</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 </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 </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 </a:t>
                      </a:r>
                      <a:endParaRPr lang="de-DE" sz="1800" b="0">
                        <a:effectLst/>
                        <a:latin typeface="Calibri"/>
                        <a:ea typeface="Times New Roman"/>
                        <a:cs typeface="Times New Roman"/>
                      </a:endParaRPr>
                    </a:p>
                  </a:txBody>
                  <a:tcPr marL="68588" marR="68588" marT="0" marB="0"/>
                </a:tc>
                <a:extLst>
                  <a:ext uri="{0D108BD9-81ED-4DB2-BD59-A6C34878D82A}">
                    <a16:rowId xmlns:a16="http://schemas.microsoft.com/office/drawing/2014/main" val="10007"/>
                  </a:ext>
                </a:extLst>
              </a:tr>
              <a:tr h="243880">
                <a:tc>
                  <a:txBody>
                    <a:bodyPr/>
                    <a:lstStyle/>
                    <a:p>
                      <a:pPr algn="just" hangingPunct="0">
                        <a:spcBef>
                          <a:spcPts val="300"/>
                        </a:spcBef>
                        <a:spcAft>
                          <a:spcPts val="300"/>
                        </a:spcAft>
                      </a:pPr>
                      <a:r>
                        <a:rPr lang="de-DE" sz="1600" b="0" spc="-10">
                          <a:effectLst/>
                        </a:rPr>
                        <a:t>ALK-Aktualisierung</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 </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405</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405</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405</a:t>
                      </a:r>
                      <a:endParaRPr lang="de-DE" sz="1800" b="0">
                        <a:effectLst/>
                        <a:latin typeface="Calibri"/>
                        <a:ea typeface="Times New Roman"/>
                        <a:cs typeface="Times New Roman"/>
                      </a:endParaRPr>
                    </a:p>
                  </a:txBody>
                  <a:tcPr marL="68588" marR="68588" marT="0" marB="0"/>
                </a:tc>
                <a:extLst>
                  <a:ext uri="{0D108BD9-81ED-4DB2-BD59-A6C34878D82A}">
                    <a16:rowId xmlns:a16="http://schemas.microsoft.com/office/drawing/2014/main" val="10008"/>
                  </a:ext>
                </a:extLst>
              </a:tr>
              <a:tr h="276616">
                <a:tc>
                  <a:txBody>
                    <a:bodyPr/>
                    <a:lstStyle/>
                    <a:p>
                      <a:pPr algn="just" hangingPunct="0">
                        <a:spcBef>
                          <a:spcPts val="300"/>
                        </a:spcBef>
                        <a:spcAft>
                          <a:spcPts val="300"/>
                        </a:spcAft>
                      </a:pPr>
                      <a:r>
                        <a:rPr lang="de-DE" sz="1600" b="0" spc="-10">
                          <a:effectLst/>
                        </a:rPr>
                        <a:t>ALB-Erstübernahme</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2.300</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 </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 </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 </a:t>
                      </a:r>
                      <a:endParaRPr lang="de-DE" sz="1800" b="0">
                        <a:effectLst/>
                        <a:latin typeface="Calibri"/>
                        <a:ea typeface="Times New Roman"/>
                        <a:cs typeface="Times New Roman"/>
                      </a:endParaRPr>
                    </a:p>
                  </a:txBody>
                  <a:tcPr marL="68588" marR="68588" marT="0" marB="0"/>
                </a:tc>
                <a:extLst>
                  <a:ext uri="{0D108BD9-81ED-4DB2-BD59-A6C34878D82A}">
                    <a16:rowId xmlns:a16="http://schemas.microsoft.com/office/drawing/2014/main" val="10009"/>
                  </a:ext>
                </a:extLst>
              </a:tr>
              <a:tr h="480491">
                <a:tc>
                  <a:txBody>
                    <a:bodyPr/>
                    <a:lstStyle/>
                    <a:p>
                      <a:pPr algn="just" hangingPunct="0">
                        <a:spcBef>
                          <a:spcPts val="300"/>
                        </a:spcBef>
                        <a:spcAft>
                          <a:spcPts val="300"/>
                        </a:spcAft>
                      </a:pPr>
                      <a:r>
                        <a:rPr lang="de-DE" sz="1600" b="0" spc="-10">
                          <a:effectLst/>
                        </a:rPr>
                        <a:t>ALB-Aktualisierung</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 </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1.184</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1.184</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1.184</a:t>
                      </a:r>
                      <a:endParaRPr lang="de-DE" sz="1800" b="0">
                        <a:effectLst/>
                        <a:latin typeface="Calibri"/>
                        <a:ea typeface="Times New Roman"/>
                        <a:cs typeface="Times New Roman"/>
                      </a:endParaRPr>
                    </a:p>
                  </a:txBody>
                  <a:tcPr marL="68588" marR="68588" marT="0" marB="0"/>
                </a:tc>
                <a:extLst>
                  <a:ext uri="{0D108BD9-81ED-4DB2-BD59-A6C34878D82A}">
                    <a16:rowId xmlns:a16="http://schemas.microsoft.com/office/drawing/2014/main" val="10010"/>
                  </a:ext>
                </a:extLst>
              </a:tr>
              <a:tr h="243880">
                <a:tc>
                  <a:txBody>
                    <a:bodyPr/>
                    <a:lstStyle/>
                    <a:p>
                      <a:pPr algn="just" hangingPunct="0">
                        <a:spcBef>
                          <a:spcPts val="300"/>
                        </a:spcBef>
                        <a:spcAft>
                          <a:spcPts val="300"/>
                        </a:spcAft>
                      </a:pPr>
                      <a:r>
                        <a:rPr lang="de-DE" sz="1600" b="0" spc="-10">
                          <a:effectLst/>
                        </a:rPr>
                        <a:t>Datenersterfassung</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3.304</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3.304</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 </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 </a:t>
                      </a:r>
                      <a:endParaRPr lang="de-DE" sz="1800" b="0">
                        <a:effectLst/>
                        <a:latin typeface="Calibri"/>
                        <a:ea typeface="Times New Roman"/>
                        <a:cs typeface="Times New Roman"/>
                      </a:endParaRPr>
                    </a:p>
                  </a:txBody>
                  <a:tcPr marL="68588" marR="68588" marT="0" marB="0"/>
                </a:tc>
                <a:extLst>
                  <a:ext uri="{0D108BD9-81ED-4DB2-BD59-A6C34878D82A}">
                    <a16:rowId xmlns:a16="http://schemas.microsoft.com/office/drawing/2014/main" val="10011"/>
                  </a:ext>
                </a:extLst>
              </a:tr>
              <a:tr h="243880">
                <a:tc>
                  <a:txBody>
                    <a:bodyPr/>
                    <a:lstStyle/>
                    <a:p>
                      <a:pPr algn="just" hangingPunct="0">
                        <a:spcBef>
                          <a:spcPts val="300"/>
                        </a:spcBef>
                        <a:spcAft>
                          <a:spcPts val="300"/>
                        </a:spcAft>
                      </a:pPr>
                      <a:r>
                        <a:rPr lang="de-DE" sz="1600" b="0" spc="-10">
                          <a:effectLst/>
                        </a:rPr>
                        <a:t>Summe</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185.609</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33.203</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a:effectLst/>
                        </a:rPr>
                        <a:t>29.899</a:t>
                      </a:r>
                      <a:endParaRPr lang="de-DE" sz="1800" b="0">
                        <a:effectLst/>
                        <a:latin typeface="Calibri"/>
                        <a:ea typeface="Times New Roman"/>
                        <a:cs typeface="Times New Roman"/>
                      </a:endParaRPr>
                    </a:p>
                  </a:txBody>
                  <a:tcPr marL="68588" marR="68588" marT="0" marB="0"/>
                </a:tc>
                <a:tc>
                  <a:txBody>
                    <a:bodyPr/>
                    <a:lstStyle/>
                    <a:p>
                      <a:pPr algn="r" hangingPunct="0">
                        <a:spcBef>
                          <a:spcPts val="300"/>
                        </a:spcBef>
                        <a:spcAft>
                          <a:spcPts val="300"/>
                        </a:spcAft>
                      </a:pPr>
                      <a:r>
                        <a:rPr lang="de-DE" sz="1600" b="0" spc="-10" dirty="0">
                          <a:effectLst/>
                        </a:rPr>
                        <a:t>29.899</a:t>
                      </a:r>
                      <a:endParaRPr lang="de-DE" sz="1800" b="0" dirty="0">
                        <a:effectLst/>
                        <a:latin typeface="Calibri"/>
                        <a:ea typeface="Times New Roman"/>
                        <a:cs typeface="Times New Roman"/>
                      </a:endParaRPr>
                    </a:p>
                  </a:txBody>
                  <a:tcPr marL="68588" marR="68588" marT="0" marB="0"/>
                </a:tc>
                <a:extLst>
                  <a:ext uri="{0D108BD9-81ED-4DB2-BD59-A6C34878D82A}">
                    <a16:rowId xmlns:a16="http://schemas.microsoft.com/office/drawing/2014/main" val="10012"/>
                  </a:ext>
                </a:extLst>
              </a:tr>
            </a:tbl>
          </a:graphicData>
        </a:graphic>
      </p:graphicFrame>
      <p:sp>
        <p:nvSpPr>
          <p:cNvPr id="4" name="Foliennummernplatzhalter 3"/>
          <p:cNvSpPr>
            <a:spLocks noGrp="1"/>
          </p:cNvSpPr>
          <p:nvPr>
            <p:ph type="sldNum" sz="quarter" idx="11"/>
          </p:nvPr>
        </p:nvSpPr>
        <p:spPr/>
        <p:txBody>
          <a:bodyPr/>
          <a:lstStyle/>
          <a:p>
            <a:pPr>
              <a:defRPr/>
            </a:pPr>
            <a:fld id="{F1EA98FE-45CF-4337-A092-099CD056C1E7}" type="slidenum">
              <a:rPr lang="de-DE" altLang="de-DE" smtClean="0"/>
              <a:pPr>
                <a:defRPr/>
              </a:pPr>
              <a:t>116</a:t>
            </a:fld>
            <a:endParaRPr lang="de-DE" altLang="de-DE"/>
          </a:p>
        </p:txBody>
      </p:sp>
      <p:sp>
        <p:nvSpPr>
          <p:cNvPr id="83034" name="Rechteck 5"/>
          <p:cNvSpPr>
            <a:spLocks noChangeArrowheads="1"/>
          </p:cNvSpPr>
          <p:nvPr/>
        </p:nvSpPr>
        <p:spPr bwMode="auto">
          <a:xfrm>
            <a:off x="539750" y="549275"/>
            <a:ext cx="835342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800">
                <a:solidFill>
                  <a:schemeClr val="tx1"/>
                </a:solidFill>
                <a:latin typeface="Arial" charset="0"/>
              </a:rPr>
              <a:t>Beispiel für Kostenzusammenstellung (Angaben in €/Jahr, x = Jahr der Systeminstallation).</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el 1"/>
          <p:cNvSpPr>
            <a:spLocks noGrp="1"/>
          </p:cNvSpPr>
          <p:nvPr>
            <p:ph type="title"/>
          </p:nvPr>
        </p:nvSpPr>
        <p:spPr/>
        <p:txBody>
          <a:bodyPr/>
          <a:lstStyle/>
          <a:p>
            <a:r>
              <a:rPr lang="de-DE" altLang="de-DE" smtClean="0"/>
              <a:t>Nutzenkategorien</a:t>
            </a:r>
          </a:p>
        </p:txBody>
      </p:sp>
      <p:sp>
        <p:nvSpPr>
          <p:cNvPr id="83971" name="Inhaltsplatzhalter 2"/>
          <p:cNvSpPr>
            <a:spLocks noGrp="1"/>
          </p:cNvSpPr>
          <p:nvPr>
            <p:ph idx="1"/>
          </p:nvPr>
        </p:nvSpPr>
        <p:spPr>
          <a:xfrm>
            <a:off x="682625" y="2636838"/>
            <a:ext cx="7478713" cy="3535362"/>
          </a:xfrm>
        </p:spPr>
        <p:txBody>
          <a:bodyPr/>
          <a:lstStyle/>
          <a:p>
            <a:pPr eaLnBrk="1" hangingPunct="1"/>
            <a:r>
              <a:rPr lang="de-DE" altLang="de-DE" smtClean="0">
                <a:hlinkClick r:id="rId2" action="ppaction://hlinksldjump"/>
              </a:rPr>
              <a:t>Nutzen durch erhöhte Produktivität</a:t>
            </a:r>
            <a:endParaRPr lang="de-DE" altLang="de-DE" smtClean="0"/>
          </a:p>
          <a:p>
            <a:pPr eaLnBrk="1" hangingPunct="1"/>
            <a:r>
              <a:rPr lang="de-DE" altLang="de-DE" smtClean="0">
                <a:hlinkClick r:id="rId3" action="ppaction://hlinksldjump"/>
              </a:rPr>
              <a:t>Operationeller Nutzen</a:t>
            </a:r>
            <a:endParaRPr lang="de-DE" altLang="de-DE" smtClean="0"/>
          </a:p>
          <a:p>
            <a:pPr eaLnBrk="1" hangingPunct="1"/>
            <a:r>
              <a:rPr lang="de-DE" altLang="de-DE" smtClean="0">
                <a:hlinkClick r:id="rId4" action="ppaction://hlinksldjump"/>
              </a:rPr>
              <a:t>Strategischer Nutzen</a:t>
            </a:r>
            <a:endParaRPr lang="de-DE" altLang="de-DE" smtClean="0"/>
          </a:p>
          <a:p>
            <a:pPr eaLnBrk="1" hangingPunct="1"/>
            <a:r>
              <a:rPr lang="de-DE" altLang="de-DE" smtClean="0">
                <a:hlinkClick r:id="rId5" action="ppaction://hlinksldjump"/>
              </a:rPr>
              <a:t>Externer Nutzen</a:t>
            </a:r>
            <a:endParaRPr lang="de-DE" altLang="de-DE" smtClean="0"/>
          </a:p>
          <a:p>
            <a:endParaRPr lang="de-DE" altLang="de-DE" smtClean="0"/>
          </a:p>
        </p:txBody>
      </p:sp>
      <p:sp>
        <p:nvSpPr>
          <p:cNvPr id="4" name="Foliennummernplatzhalter 3"/>
          <p:cNvSpPr>
            <a:spLocks noGrp="1"/>
          </p:cNvSpPr>
          <p:nvPr>
            <p:ph type="sldNum" sz="quarter" idx="11"/>
          </p:nvPr>
        </p:nvSpPr>
        <p:spPr/>
        <p:txBody>
          <a:bodyPr/>
          <a:lstStyle/>
          <a:p>
            <a:pPr>
              <a:defRPr/>
            </a:pPr>
            <a:fld id="{54F75FEF-2A61-4246-AB13-7436F1279AF7}" type="slidenum">
              <a:rPr lang="de-DE" altLang="de-DE" smtClean="0"/>
              <a:pPr>
                <a:defRPr/>
              </a:pPr>
              <a:t>117</a:t>
            </a:fld>
            <a:endParaRPr lang="de-DE" altLang="de-DE"/>
          </a:p>
        </p:txBody>
      </p:sp>
      <p:sp>
        <p:nvSpPr>
          <p:cNvPr id="83973" name="Rectangle 5"/>
          <p:cNvSpPr>
            <a:spLocks noChangeArrowheads="1"/>
          </p:cNvSpPr>
          <p:nvPr/>
        </p:nvSpPr>
        <p:spPr bwMode="auto">
          <a:xfrm>
            <a:off x="685800" y="1557338"/>
            <a:ext cx="734218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800">
                <a:solidFill>
                  <a:schemeClr val="tx1"/>
                </a:solidFill>
                <a:latin typeface="Arial" charset="0"/>
              </a:rPr>
              <a:t>Kenntnis der Nutzenkategorien: ermöglicht das Erkennen der eigenen Nutzenpotentiale!</a:t>
            </a:r>
          </a:p>
        </p:txBody>
      </p:sp>
      <p:sp>
        <p:nvSpPr>
          <p:cNvPr id="83974" name="Rechteck 6"/>
          <p:cNvSpPr>
            <a:spLocks noChangeArrowheads="1"/>
          </p:cNvSpPr>
          <p:nvPr/>
        </p:nvSpPr>
        <p:spPr bwMode="auto">
          <a:xfrm>
            <a:off x="684213" y="5300663"/>
            <a:ext cx="7127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800">
                <a:solidFill>
                  <a:schemeClr val="tx1"/>
                </a:solidFill>
                <a:latin typeface="Arial" charset="0"/>
              </a:rPr>
              <a:t>Weitere Beispiele: “Strategisches GIS-Management”, S. 209ff.</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de-DE" altLang="de-DE" smtClean="0"/>
              <a:t>Nutzen durch erhöhte Produktivität</a:t>
            </a:r>
          </a:p>
        </p:txBody>
      </p:sp>
      <p:sp>
        <p:nvSpPr>
          <p:cNvPr id="84995" name="Rectangle 3"/>
          <p:cNvSpPr>
            <a:spLocks noGrp="1" noChangeArrowheads="1"/>
          </p:cNvSpPr>
          <p:nvPr>
            <p:ph idx="1"/>
          </p:nvPr>
        </p:nvSpPr>
        <p:spPr>
          <a:xfrm>
            <a:off x="766763" y="3387725"/>
            <a:ext cx="8229600" cy="2552700"/>
          </a:xfrm>
        </p:spPr>
        <p:txBody>
          <a:bodyPr/>
          <a:lstStyle/>
          <a:p>
            <a:pPr eaLnBrk="1" hangingPunct="1"/>
            <a:r>
              <a:rPr lang="de-DE" altLang="de-DE" sz="1800" smtClean="0"/>
              <a:t>Vermeidung von mehrfacher Fortführung identischer Daten / Planunterlagen</a:t>
            </a:r>
          </a:p>
          <a:p>
            <a:pPr eaLnBrk="1" hangingPunct="1"/>
            <a:r>
              <a:rPr lang="de-DE" altLang="de-DE" sz="1800" smtClean="0"/>
              <a:t>automatisierte statistische Auswertungen</a:t>
            </a:r>
          </a:p>
          <a:p>
            <a:pPr eaLnBrk="1" hangingPunct="1"/>
            <a:r>
              <a:rPr lang="de-DE" altLang="de-DE" sz="1800" smtClean="0"/>
              <a:t>reduzierter Aufwand für Schaffung und Laufendhaltung von Geo-Basisdaten (ALK, ALB, ...) durch automatisierte Übernahme</a:t>
            </a:r>
          </a:p>
          <a:p>
            <a:pPr eaLnBrk="1" hangingPunct="1"/>
            <a:r>
              <a:rPr lang="de-DE" altLang="de-DE" sz="1800" smtClean="0"/>
              <a:t>geringerer Aufwand für Planerstellung und -fortführung</a:t>
            </a:r>
          </a:p>
          <a:p>
            <a:pPr eaLnBrk="1" hangingPunct="1"/>
            <a:r>
              <a:rPr lang="de-DE" altLang="de-DE" sz="1800" smtClean="0"/>
              <a:t>digitale Informationsbereitstellung bei lokalen, dezentralen und mobilen Systemen (u.a. Internet).</a:t>
            </a:r>
          </a:p>
        </p:txBody>
      </p:sp>
      <p:sp>
        <p:nvSpPr>
          <p:cNvPr id="6" name="Foliennummernplatzhalter 4"/>
          <p:cNvSpPr>
            <a:spLocks noGrp="1"/>
          </p:cNvSpPr>
          <p:nvPr>
            <p:ph type="sldNum" sz="quarter" idx="11"/>
          </p:nvPr>
        </p:nvSpPr>
        <p:spPr/>
        <p:txBody>
          <a:bodyPr/>
          <a:lstStyle/>
          <a:p>
            <a:pPr>
              <a:defRPr/>
            </a:pPr>
            <a:fld id="{0CD13A34-DF5D-4190-8609-9AE877557582}" type="slidenum">
              <a:rPr lang="de-DE" altLang="de-DE"/>
              <a:pPr>
                <a:defRPr/>
              </a:pPr>
              <a:t>118</a:t>
            </a:fld>
            <a:endParaRPr lang="de-DE" altLang="de-DE"/>
          </a:p>
        </p:txBody>
      </p:sp>
      <p:sp>
        <p:nvSpPr>
          <p:cNvPr id="78853" name="Rectangle 4"/>
          <p:cNvSpPr>
            <a:spLocks noChangeArrowheads="1"/>
          </p:cNvSpPr>
          <p:nvPr/>
        </p:nvSpPr>
        <p:spPr bwMode="auto">
          <a:xfrm>
            <a:off x="755650" y="1647825"/>
            <a:ext cx="8116888" cy="1304925"/>
          </a:xfrm>
          <a:prstGeom prst="rect">
            <a:avLst/>
          </a:prstGeom>
          <a:solidFill>
            <a:schemeClr val="bg1">
              <a:lumMod val="95000"/>
            </a:schemeClr>
          </a:solidFill>
          <a:ln w="12700">
            <a:solidFill>
              <a:schemeClr val="folHlink"/>
            </a:solidFill>
            <a:miter lim="800000"/>
            <a:headEnd/>
            <a:tailEnd/>
          </a:ln>
          <a:effectLst>
            <a:outerShdw dist="107763" dir="2700000" algn="ctr" rotWithShape="0">
              <a:schemeClr val="bg2">
                <a:alpha val="50000"/>
              </a:schemeClr>
            </a:outerShdw>
          </a:effectLst>
        </p:spPr>
        <p:txBody>
          <a:bodyPr lIns="152400" tIns="152400" rIns="152400" bIns="152400">
            <a:spAutoFit/>
          </a:bodyPr>
          <a:lstStyle>
            <a:lvl1pPr>
              <a:spcBef>
                <a:spcPct val="35000"/>
              </a:spcBef>
              <a:buChar char="•"/>
              <a:defRPr sz="1600">
                <a:solidFill>
                  <a:srgbClr val="000072"/>
                </a:solidFill>
                <a:latin typeface="Calibri" pitchFamily="34" charset="0"/>
              </a:defRPr>
            </a:lvl1pPr>
            <a:lvl2pPr marL="742950" indent="-285750">
              <a:spcBef>
                <a:spcPct val="35000"/>
              </a:spcBef>
              <a:buChar char="–"/>
              <a:defRPr sz="1600">
                <a:solidFill>
                  <a:srgbClr val="000072"/>
                </a:solidFill>
                <a:latin typeface="Calibri" pitchFamily="34" charset="0"/>
              </a:defRPr>
            </a:lvl2pPr>
            <a:lvl3pPr marL="1143000" indent="-228600">
              <a:spcBef>
                <a:spcPct val="35000"/>
              </a:spcBef>
              <a:buChar char="•"/>
              <a:defRPr sz="1600">
                <a:solidFill>
                  <a:srgbClr val="000072"/>
                </a:solidFill>
                <a:latin typeface="Calibri" pitchFamily="34" charset="0"/>
              </a:defRPr>
            </a:lvl3pPr>
            <a:lvl4pPr marL="1600200" indent="-228600">
              <a:spcBef>
                <a:spcPct val="35000"/>
              </a:spcBef>
              <a:buChar char="–"/>
              <a:defRPr sz="1600">
                <a:solidFill>
                  <a:srgbClr val="000072"/>
                </a:solidFill>
                <a:latin typeface="Calibri" pitchFamily="34" charset="0"/>
              </a:defRPr>
            </a:lvl4pPr>
            <a:lvl5pPr marL="2057400" indent="-22860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0" hangingPunct="0">
              <a:lnSpc>
                <a:spcPct val="90000"/>
              </a:lnSpc>
              <a:spcBef>
                <a:spcPct val="0"/>
              </a:spcBef>
              <a:buFontTx/>
              <a:buNone/>
              <a:defRPr/>
            </a:pPr>
            <a:r>
              <a:rPr lang="de-DE" altLang="de-DE" sz="1800" smtClean="0">
                <a:solidFill>
                  <a:schemeClr val="tx1"/>
                </a:solidFill>
                <a:latin typeface="+mn-lt"/>
                <a:cs typeface="+mn-cs"/>
              </a:rPr>
              <a:t>Einsparung in Bereichen, in denen bislang Kosten entstehen. Dies gilt insbesondere für die mögliche Reduzierung des Arbeitsaufwands durch Erhöhung der Produktivität. Beschleunigung von Arbeitsabläufen, Reduzierung des Arbeitsvolumens etc.</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el 1"/>
          <p:cNvSpPr>
            <a:spLocks noGrp="1"/>
          </p:cNvSpPr>
          <p:nvPr>
            <p:ph type="title"/>
          </p:nvPr>
        </p:nvSpPr>
        <p:spPr/>
        <p:txBody>
          <a:bodyPr/>
          <a:lstStyle/>
          <a:p>
            <a:endParaRPr lang="de-DE" altLang="de-DE" smtClean="0"/>
          </a:p>
        </p:txBody>
      </p:sp>
      <p:sp>
        <p:nvSpPr>
          <p:cNvPr id="86019" name="Inhaltsplatzhalter 2"/>
          <p:cNvSpPr>
            <a:spLocks noGrp="1"/>
          </p:cNvSpPr>
          <p:nvPr>
            <p:ph idx="1"/>
          </p:nvPr>
        </p:nvSpPr>
        <p:spPr/>
        <p:txBody>
          <a:bodyPr/>
          <a:lstStyle/>
          <a:p>
            <a:r>
              <a:rPr lang="de-DE" altLang="de-DE" smtClean="0"/>
              <a:t>Ein Vergleich des Zeitbedarfs zwischen analoger Fortführung des Kartenwerks und digitaler Fortschreibung ergibt Faktoren zwischen 3:1 und 10:1.</a:t>
            </a:r>
            <a:br>
              <a:rPr lang="de-DE" altLang="de-DE" smtClean="0"/>
            </a:br>
            <a:r>
              <a:rPr lang="de-DE" altLang="de-DE" smtClean="0"/>
              <a:t>					M. SCHMITT (1997)</a:t>
            </a:r>
          </a:p>
          <a:p>
            <a:endParaRPr lang="de-DE" altLang="de-DE" smtClean="0"/>
          </a:p>
          <a:p>
            <a:r>
              <a:rPr lang="de-DE" altLang="de-DE" smtClean="0"/>
              <a:t>Automatic data cleaning took 23 weeks instead of an estimated five-year manual process.</a:t>
            </a:r>
            <a:br>
              <a:rPr lang="de-DE" altLang="de-DE" smtClean="0"/>
            </a:br>
            <a:r>
              <a:rPr lang="de-DE" altLang="de-DE" smtClean="0"/>
              <a:t>			THE LONDON BOROUGH OF ENFIELD (2010) </a:t>
            </a:r>
          </a:p>
          <a:p>
            <a:endParaRPr lang="de-DE" altLang="de-DE" smtClean="0"/>
          </a:p>
        </p:txBody>
      </p:sp>
      <p:sp>
        <p:nvSpPr>
          <p:cNvPr id="4" name="Foliennummernplatzhalter 3"/>
          <p:cNvSpPr>
            <a:spLocks noGrp="1"/>
          </p:cNvSpPr>
          <p:nvPr>
            <p:ph type="sldNum" sz="quarter" idx="11"/>
          </p:nvPr>
        </p:nvSpPr>
        <p:spPr/>
        <p:txBody>
          <a:bodyPr/>
          <a:lstStyle/>
          <a:p>
            <a:pPr>
              <a:defRPr/>
            </a:pPr>
            <a:fld id="{9AD652DF-D930-48E0-8B11-196ED7073CA3}" type="slidenum">
              <a:rPr lang="de-DE" altLang="de-DE" smtClean="0"/>
              <a:pPr>
                <a:defRPr/>
              </a:pPr>
              <a:t>119</a:t>
            </a:fld>
            <a:endParaRPr lang="de-DE" alt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Konzeptionelle </a:t>
            </a:r>
            <a:r>
              <a:rPr lang="de-DE" smtClean="0"/>
              <a:t>Vorstellungen</a:t>
            </a:r>
            <a:endParaRPr lang="de-DE"/>
          </a:p>
        </p:txBody>
      </p:sp>
      <p:sp>
        <p:nvSpPr>
          <p:cNvPr id="3" name="Inhaltsplatzhalter 2"/>
          <p:cNvSpPr>
            <a:spLocks noGrp="1"/>
          </p:cNvSpPr>
          <p:nvPr>
            <p:ph idx="1"/>
          </p:nvPr>
        </p:nvSpPr>
        <p:spPr>
          <a:xfrm>
            <a:off x="682625" y="1671638"/>
            <a:ext cx="8461375" cy="4500562"/>
          </a:xfrm>
        </p:spPr>
        <p:txBody>
          <a:bodyPr/>
          <a:lstStyle/>
          <a:p>
            <a:r>
              <a:rPr lang="de-DE" dirty="0" smtClean="0"/>
              <a:t>Ansatz </a:t>
            </a:r>
            <a:r>
              <a:rPr lang="de-DE" dirty="0"/>
              <a:t>2</a:t>
            </a:r>
            <a:r>
              <a:rPr lang="de-DE" dirty="0" smtClean="0"/>
              <a:t>:</a:t>
            </a:r>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12</a:t>
            </a:fld>
            <a:endParaRPr lang="de-DE" altLang="de-DE"/>
          </a:p>
        </p:txBody>
      </p:sp>
      <p:pic>
        <p:nvPicPr>
          <p:cNvPr id="126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454064"/>
            <a:ext cx="6232277" cy="2481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rot="16200000">
            <a:off x="6756375" y="3323494"/>
            <a:ext cx="3397084" cy="276999"/>
          </a:xfrm>
          <a:prstGeom prst="rect">
            <a:avLst/>
          </a:prstGeom>
        </p:spPr>
        <p:txBody>
          <a:bodyPr wrap="none">
            <a:spAutoFit/>
          </a:bodyPr>
          <a:lstStyle/>
          <a:p>
            <a:pPr lvl="0" eaLnBrk="0" hangingPunct="0">
              <a:spcBef>
                <a:spcPct val="35000"/>
              </a:spcBef>
            </a:pPr>
            <a:r>
              <a:rPr lang="de-DE" sz="1200" kern="0" dirty="0">
                <a:solidFill>
                  <a:srgbClr val="000072"/>
                </a:solidFill>
                <a:latin typeface="Calibri"/>
                <a:cs typeface="+mn-cs"/>
              </a:rPr>
              <a:t>[https://olev.de/o/operativ_usw.htm 2019-03-17]</a:t>
            </a:r>
            <a:endParaRPr lang="de-DE" sz="1600" kern="0" dirty="0">
              <a:solidFill>
                <a:srgbClr val="000072"/>
              </a:solidFill>
              <a:latin typeface="Calibri"/>
              <a:cs typeface="+mn-cs"/>
            </a:endParaRPr>
          </a:p>
        </p:txBody>
      </p:sp>
    </p:spTree>
    <p:extLst>
      <p:ext uri="{BB962C8B-B14F-4D97-AF65-F5344CB8AC3E}">
        <p14:creationId xmlns:p14="http://schemas.microsoft.com/office/powerpoint/2010/main" val="263592277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de-DE" altLang="de-DE" smtClean="0"/>
              <a:t>Operationeller Nutzen</a:t>
            </a:r>
          </a:p>
        </p:txBody>
      </p:sp>
      <p:sp>
        <p:nvSpPr>
          <p:cNvPr id="87043" name="Rectangle 3"/>
          <p:cNvSpPr>
            <a:spLocks noGrp="1" noChangeArrowheads="1"/>
          </p:cNvSpPr>
          <p:nvPr>
            <p:ph idx="1"/>
          </p:nvPr>
        </p:nvSpPr>
        <p:spPr>
          <a:xfrm>
            <a:off x="685800" y="3048000"/>
            <a:ext cx="8077200" cy="3276600"/>
          </a:xfrm>
        </p:spPr>
        <p:txBody>
          <a:bodyPr/>
          <a:lstStyle/>
          <a:p>
            <a:pPr eaLnBrk="1" hangingPunct="1"/>
            <a:r>
              <a:rPr lang="de-DE" altLang="de-DE" smtClean="0"/>
              <a:t>Erhöhung Qualität</a:t>
            </a:r>
          </a:p>
          <a:p>
            <a:pPr eaLnBrk="1" hangingPunct="1"/>
            <a:r>
              <a:rPr lang="de-DE" altLang="de-DE" smtClean="0"/>
              <a:t>Verbesserung Aktualität</a:t>
            </a:r>
          </a:p>
          <a:p>
            <a:pPr eaLnBrk="1" hangingPunct="1"/>
            <a:r>
              <a:rPr lang="de-DE" altLang="de-DE" smtClean="0"/>
              <a:t>Benutzerfreundlichkeit,</a:t>
            </a:r>
          </a:p>
          <a:p>
            <a:pPr eaLnBrk="1" hangingPunct="1"/>
            <a:r>
              <a:rPr lang="de-DE" altLang="de-DE" smtClean="0"/>
              <a:t>anwendungsadäquate Präsentation</a:t>
            </a:r>
          </a:p>
          <a:p>
            <a:pPr eaLnBrk="1" hangingPunct="1"/>
            <a:r>
              <a:rPr lang="de-DE" altLang="de-DE" smtClean="0"/>
              <a:t>Kopplung mit weiteren IT-Anwendungen, z.B. Netzberechnungsprogrammen, </a:t>
            </a:r>
          </a:p>
          <a:p>
            <a:pPr eaLnBrk="1" hangingPunct="1"/>
            <a:r>
              <a:rPr lang="de-DE" altLang="de-DE" smtClean="0"/>
              <a:t>Flexibilität und Schnelligkeit</a:t>
            </a:r>
          </a:p>
          <a:p>
            <a:pPr eaLnBrk="1" hangingPunct="1"/>
            <a:r>
              <a:rPr lang="de-DE" altLang="de-DE" smtClean="0"/>
              <a:t>thematische Karten, GIS-basierte Analysen und Reports,</a:t>
            </a:r>
          </a:p>
          <a:p>
            <a:pPr eaLnBrk="1" hangingPunct="1"/>
            <a:r>
              <a:rPr lang="de-DE" altLang="de-DE" smtClean="0"/>
              <a:t>beschleunigte Auskunft für Kunden, Bürger</a:t>
            </a:r>
          </a:p>
        </p:txBody>
      </p:sp>
      <p:sp>
        <p:nvSpPr>
          <p:cNvPr id="6" name="Foliennummernplatzhalter 4"/>
          <p:cNvSpPr>
            <a:spLocks noGrp="1"/>
          </p:cNvSpPr>
          <p:nvPr>
            <p:ph type="sldNum" sz="quarter" idx="11"/>
          </p:nvPr>
        </p:nvSpPr>
        <p:spPr/>
        <p:txBody>
          <a:bodyPr/>
          <a:lstStyle/>
          <a:p>
            <a:pPr>
              <a:defRPr/>
            </a:pPr>
            <a:fld id="{815A59D1-C148-46B5-9C9D-56CE494A65D5}" type="slidenum">
              <a:rPr lang="de-DE" altLang="de-DE"/>
              <a:pPr>
                <a:defRPr/>
              </a:pPr>
              <a:t>120</a:t>
            </a:fld>
            <a:endParaRPr lang="de-DE" altLang="de-DE"/>
          </a:p>
        </p:txBody>
      </p:sp>
      <p:sp>
        <p:nvSpPr>
          <p:cNvPr id="79877" name="Rectangle 4"/>
          <p:cNvSpPr>
            <a:spLocks noChangeArrowheads="1"/>
          </p:cNvSpPr>
          <p:nvPr/>
        </p:nvSpPr>
        <p:spPr bwMode="auto">
          <a:xfrm>
            <a:off x="725488" y="1563688"/>
            <a:ext cx="7799387" cy="1055687"/>
          </a:xfrm>
          <a:prstGeom prst="rect">
            <a:avLst/>
          </a:prstGeom>
          <a:solidFill>
            <a:schemeClr val="bg1">
              <a:lumMod val="95000"/>
            </a:schemeClr>
          </a:solidFill>
          <a:ln w="12700">
            <a:solidFill>
              <a:schemeClr val="folHlink"/>
            </a:solidFill>
            <a:miter lim="800000"/>
            <a:headEnd/>
            <a:tailEnd/>
          </a:ln>
          <a:effectLst>
            <a:outerShdw dist="107763" dir="2700000" algn="ctr" rotWithShape="0">
              <a:schemeClr val="bg2">
                <a:alpha val="50000"/>
              </a:schemeClr>
            </a:outerShdw>
          </a:effectLst>
        </p:spPr>
        <p:txBody>
          <a:bodyPr lIns="152400" tIns="152400" rIns="152400" bIns="152400">
            <a:spAutoFit/>
          </a:bodyPr>
          <a:lstStyle>
            <a:lvl1pPr>
              <a:spcBef>
                <a:spcPct val="35000"/>
              </a:spcBef>
              <a:buChar char="•"/>
              <a:defRPr sz="1600">
                <a:solidFill>
                  <a:srgbClr val="000072"/>
                </a:solidFill>
                <a:latin typeface="Calibri" pitchFamily="34" charset="0"/>
              </a:defRPr>
            </a:lvl1pPr>
            <a:lvl2pPr marL="742950" indent="-285750">
              <a:spcBef>
                <a:spcPct val="35000"/>
              </a:spcBef>
              <a:buChar char="–"/>
              <a:defRPr sz="1600">
                <a:solidFill>
                  <a:srgbClr val="000072"/>
                </a:solidFill>
                <a:latin typeface="Calibri" pitchFamily="34" charset="0"/>
              </a:defRPr>
            </a:lvl2pPr>
            <a:lvl3pPr marL="1143000" indent="-228600">
              <a:spcBef>
                <a:spcPct val="35000"/>
              </a:spcBef>
              <a:buChar char="•"/>
              <a:defRPr sz="1600">
                <a:solidFill>
                  <a:srgbClr val="000072"/>
                </a:solidFill>
                <a:latin typeface="Calibri" pitchFamily="34" charset="0"/>
              </a:defRPr>
            </a:lvl3pPr>
            <a:lvl4pPr marL="1600200" indent="-228600">
              <a:spcBef>
                <a:spcPct val="35000"/>
              </a:spcBef>
              <a:buChar char="–"/>
              <a:defRPr sz="1600">
                <a:solidFill>
                  <a:srgbClr val="000072"/>
                </a:solidFill>
                <a:latin typeface="Calibri" pitchFamily="34" charset="0"/>
              </a:defRPr>
            </a:lvl4pPr>
            <a:lvl5pPr marL="2057400" indent="-22860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0" hangingPunct="0">
              <a:lnSpc>
                <a:spcPct val="90000"/>
              </a:lnSpc>
              <a:spcBef>
                <a:spcPct val="0"/>
              </a:spcBef>
              <a:buFontTx/>
              <a:buNone/>
              <a:defRPr/>
            </a:pPr>
            <a:r>
              <a:rPr lang="de-DE" altLang="de-DE" sz="1800" smtClean="0">
                <a:solidFill>
                  <a:schemeClr val="tx1"/>
                </a:solidFill>
                <a:latin typeface="+mn-lt"/>
                <a:cs typeface="+mn-cs"/>
              </a:rPr>
              <a:t>... wirkungsvollen Unterstützung der Arbeitsprozesse. Er entspricht einer Erhöhung der Leistungsfähigkeit der Organisation durch höheren Personaleinsatz.</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ChangeArrowheads="1"/>
          </p:cNvSpPr>
          <p:nvPr>
            <p:ph type="title"/>
          </p:nvPr>
        </p:nvSpPr>
        <p:spPr/>
        <p:txBody>
          <a:bodyPr/>
          <a:lstStyle/>
          <a:p>
            <a:pPr eaLnBrk="1" hangingPunct="1"/>
            <a:r>
              <a:rPr lang="de-DE" altLang="de-DE" smtClean="0"/>
              <a:t>Nutzenvorteil: Qualität, Fortführungsaufwand</a:t>
            </a:r>
          </a:p>
        </p:txBody>
      </p:sp>
      <p:sp>
        <p:nvSpPr>
          <p:cNvPr id="88067" name="Rectangle 1027"/>
          <p:cNvSpPr>
            <a:spLocks noGrp="1" noChangeArrowheads="1"/>
          </p:cNvSpPr>
          <p:nvPr>
            <p:ph idx="1"/>
          </p:nvPr>
        </p:nvSpPr>
        <p:spPr>
          <a:xfrm>
            <a:off x="827088" y="1700213"/>
            <a:ext cx="7783512" cy="3633787"/>
          </a:xfrm>
        </p:spPr>
        <p:txBody>
          <a:bodyPr/>
          <a:lstStyle/>
          <a:p>
            <a:pPr eaLnBrk="1" hangingPunct="1"/>
            <a:r>
              <a:rPr lang="de-DE" altLang="de-DE" smtClean="0"/>
              <a:t>Im Falle manueller Planerstellung:</a:t>
            </a:r>
          </a:p>
          <a:p>
            <a:pPr eaLnBrk="1" hangingPunct="1"/>
            <a:r>
              <a:rPr lang="de-DE" altLang="de-DE" smtClean="0"/>
              <a:t>Wegfall regelmäßiger Planerneuerung</a:t>
            </a:r>
          </a:p>
          <a:p>
            <a:pPr eaLnBrk="1" hangingPunct="1"/>
            <a:r>
              <a:rPr lang="de-DE" altLang="de-DE" smtClean="0"/>
              <a:t>Lesbarkeit</a:t>
            </a:r>
          </a:p>
        </p:txBody>
      </p:sp>
      <p:sp>
        <p:nvSpPr>
          <p:cNvPr id="6" name="Foliennummernplatzhalter 4"/>
          <p:cNvSpPr>
            <a:spLocks noGrp="1"/>
          </p:cNvSpPr>
          <p:nvPr>
            <p:ph type="sldNum" sz="quarter" idx="11"/>
          </p:nvPr>
        </p:nvSpPr>
        <p:spPr/>
        <p:txBody>
          <a:bodyPr/>
          <a:lstStyle/>
          <a:p>
            <a:pPr>
              <a:defRPr/>
            </a:pPr>
            <a:fld id="{2D37BC59-DC76-4BEB-9FFC-F29FF28CE9DD}" type="slidenum">
              <a:rPr lang="de-DE" altLang="de-DE"/>
              <a:pPr>
                <a:defRPr/>
              </a:pPr>
              <a:t>121</a:t>
            </a:fld>
            <a:endParaRPr lang="de-DE" altLang="de-DE"/>
          </a:p>
        </p:txBody>
      </p:sp>
      <p:pic>
        <p:nvPicPr>
          <p:cNvPr id="88069"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95588"/>
            <a:ext cx="5486400" cy="380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122</a:t>
            </a:fld>
            <a:endParaRPr lang="de-DE" altLang="de-DE"/>
          </a:p>
        </p:txBody>
      </p:sp>
      <p:pic>
        <p:nvPicPr>
          <p:cNvPr id="5" name="Grafik 4"/>
          <p:cNvPicPr>
            <a:picLocks noChangeAspect="1"/>
          </p:cNvPicPr>
          <p:nvPr/>
        </p:nvPicPr>
        <p:blipFill>
          <a:blip r:embed="rId2"/>
          <a:stretch>
            <a:fillRect/>
          </a:stretch>
        </p:blipFill>
        <p:spPr>
          <a:xfrm>
            <a:off x="1547664" y="1124744"/>
            <a:ext cx="6172517" cy="4718292"/>
          </a:xfrm>
          <a:prstGeom prst="rect">
            <a:avLst/>
          </a:prstGeom>
        </p:spPr>
      </p:pic>
    </p:spTree>
    <p:extLst>
      <p:ext uri="{BB962C8B-B14F-4D97-AF65-F5344CB8AC3E}">
        <p14:creationId xmlns:p14="http://schemas.microsoft.com/office/powerpoint/2010/main" val="298175018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de-DE" altLang="de-DE" smtClean="0"/>
              <a:t>Strategischer Nutzen</a:t>
            </a:r>
          </a:p>
        </p:txBody>
      </p:sp>
      <p:sp>
        <p:nvSpPr>
          <p:cNvPr id="89091" name="Rectangle 3"/>
          <p:cNvSpPr>
            <a:spLocks noGrp="1" noChangeArrowheads="1"/>
          </p:cNvSpPr>
          <p:nvPr>
            <p:ph idx="1"/>
          </p:nvPr>
        </p:nvSpPr>
        <p:spPr/>
        <p:txBody>
          <a:bodyPr/>
          <a:lstStyle/>
          <a:p>
            <a:pPr eaLnBrk="1" hangingPunct="1"/>
            <a:r>
              <a:rPr lang="de-DE" altLang="de-DE" smtClean="0"/>
              <a:t>Grundlage: Unternehmensziele </a:t>
            </a:r>
          </a:p>
          <a:p>
            <a:pPr eaLnBrk="1" hangingPunct="1"/>
            <a:r>
              <a:rPr lang="de-DE" altLang="de-DE" smtClean="0"/>
              <a:t>Optimierung der Betriebsprozesse</a:t>
            </a:r>
          </a:p>
          <a:p>
            <a:pPr lvl="1" eaLnBrk="1" hangingPunct="1"/>
            <a:r>
              <a:rPr lang="de-DE" altLang="de-DE" smtClean="0"/>
              <a:t>Investitionsmittelplanung, Instandhaltungsplanung</a:t>
            </a:r>
          </a:p>
          <a:p>
            <a:pPr lvl="1" eaLnBrk="1" hangingPunct="1"/>
            <a:r>
              <a:rPr lang="de-DE" altLang="de-DE" smtClean="0"/>
              <a:t>Optimierung finanzwirtschaftlicher Vorgänge</a:t>
            </a:r>
          </a:p>
          <a:p>
            <a:pPr eaLnBrk="1" hangingPunct="1"/>
            <a:r>
              <a:rPr lang="de-DE" altLang="de-DE" smtClean="0"/>
              <a:t>Verbesserung der Wettbewerbsfähigkeit</a:t>
            </a:r>
          </a:p>
          <a:p>
            <a:pPr eaLnBrk="1" hangingPunct="1"/>
            <a:r>
              <a:rPr lang="de-DE" altLang="de-DE" smtClean="0"/>
              <a:t>stärkere Kundenorientierung / Bürgernähe, verbessertes Image, z.B. durch Internetpräsenz</a:t>
            </a:r>
          </a:p>
          <a:p>
            <a:pPr eaLnBrk="1" hangingPunct="1"/>
            <a:r>
              <a:rPr lang="de-DE" altLang="de-DE" smtClean="0"/>
              <a:t>Übereinstimmung mit Gesetzen, Standards, techn. Regeln</a:t>
            </a:r>
          </a:p>
          <a:p>
            <a:pPr eaLnBrk="1" hangingPunct="1"/>
            <a:r>
              <a:rPr lang="de-DE" altLang="de-DE" smtClean="0"/>
              <a:t>Umsetzung technologischer Änderungen</a:t>
            </a:r>
          </a:p>
        </p:txBody>
      </p:sp>
      <p:sp>
        <p:nvSpPr>
          <p:cNvPr id="5" name="Foliennummernplatzhalter 4"/>
          <p:cNvSpPr>
            <a:spLocks noGrp="1"/>
          </p:cNvSpPr>
          <p:nvPr>
            <p:ph type="sldNum" sz="quarter" idx="11"/>
          </p:nvPr>
        </p:nvSpPr>
        <p:spPr/>
        <p:txBody>
          <a:bodyPr/>
          <a:lstStyle/>
          <a:p>
            <a:pPr>
              <a:defRPr/>
            </a:pPr>
            <a:fld id="{42246B5A-E7CA-4453-A420-33E5F876A933}" type="slidenum">
              <a:rPr lang="de-DE" altLang="de-DE"/>
              <a:pPr>
                <a:defRPr/>
              </a:pPr>
              <a:t>123</a:t>
            </a:fld>
            <a:endParaRPr lang="de-DE" altLang="de-DE"/>
          </a:p>
        </p:txBody>
      </p:sp>
      <p:sp>
        <p:nvSpPr>
          <p:cNvPr id="2" name="Rechteck 1"/>
          <p:cNvSpPr/>
          <p:nvPr/>
        </p:nvSpPr>
        <p:spPr>
          <a:xfrm>
            <a:off x="755650" y="5181600"/>
            <a:ext cx="7920038" cy="923925"/>
          </a:xfrm>
          <a:prstGeom prst="rect">
            <a:avLst/>
          </a:prstGeom>
        </p:spPr>
        <p:txBody>
          <a:bodyPr>
            <a:spAutoFit/>
          </a:bodyPr>
          <a:lstStyle/>
          <a:p>
            <a:pPr eaLnBrk="0" hangingPunct="0">
              <a:defRPr/>
            </a:pPr>
            <a:r>
              <a:rPr lang="en-GB" sz="1800" dirty="0">
                <a:latin typeface="+mn-lt"/>
                <a:cs typeface="+mn-cs"/>
              </a:rPr>
              <a:t>Geographic information is critical to promote economic development,</a:t>
            </a:r>
            <a:br>
              <a:rPr lang="en-GB" sz="1800" dirty="0">
                <a:latin typeface="+mn-lt"/>
                <a:cs typeface="+mn-cs"/>
              </a:rPr>
            </a:br>
            <a:r>
              <a:rPr lang="en-GB" sz="1800" dirty="0">
                <a:latin typeface="+mn-lt"/>
                <a:cs typeface="+mn-cs"/>
              </a:rPr>
              <a:t>improve our stewardship of natural resources, and protect the environment.</a:t>
            </a:r>
            <a:br>
              <a:rPr lang="en-GB" sz="1800" dirty="0">
                <a:latin typeface="+mn-lt"/>
                <a:cs typeface="+mn-cs"/>
              </a:rPr>
            </a:br>
            <a:r>
              <a:rPr lang="en-GB" sz="1800" dirty="0">
                <a:latin typeface="+mn-lt"/>
                <a:cs typeface="+mn-cs"/>
              </a:rPr>
              <a:t>			</a:t>
            </a:r>
            <a:r>
              <a:rPr lang="de-DE" sz="1800" cap="small" dirty="0">
                <a:latin typeface="+mn-lt"/>
                <a:cs typeface="+mn-cs"/>
              </a:rPr>
              <a:t>The White House, Executive Order 12906</a:t>
            </a:r>
            <a:r>
              <a:rPr lang="en-GB" sz="1800" dirty="0">
                <a:latin typeface="+mn-lt"/>
                <a:cs typeface="+mn-cs"/>
              </a:rPr>
              <a:t> </a:t>
            </a:r>
            <a:r>
              <a:rPr lang="en-GB" sz="1800">
                <a:latin typeface="+mn-lt"/>
                <a:cs typeface="+mn-cs"/>
              </a:rPr>
              <a:t>(1994)</a:t>
            </a:r>
            <a:endParaRPr lang="de-DE" sz="1800" dirty="0">
              <a:latin typeface="+mn-lt"/>
              <a:cs typeface="+mn-cs"/>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ChangeArrowheads="1"/>
          </p:cNvSpPr>
          <p:nvPr>
            <p:ph type="title"/>
          </p:nvPr>
        </p:nvSpPr>
        <p:spPr/>
        <p:txBody>
          <a:bodyPr/>
          <a:lstStyle/>
          <a:p>
            <a:pPr eaLnBrk="1" hangingPunct="1"/>
            <a:r>
              <a:rPr lang="de-DE" altLang="de-DE" smtClean="0"/>
              <a:t>Strategischer Nutzen: Grundlage für Investitonsentscheidungen</a:t>
            </a:r>
            <a:br>
              <a:rPr lang="de-DE" altLang="de-DE" smtClean="0"/>
            </a:br>
            <a:endParaRPr lang="de-DE" altLang="de-DE" smtClean="0"/>
          </a:p>
        </p:txBody>
      </p:sp>
      <p:sp>
        <p:nvSpPr>
          <p:cNvPr id="6" name="Foliennummernplatzhalter 4"/>
          <p:cNvSpPr>
            <a:spLocks noGrp="1"/>
          </p:cNvSpPr>
          <p:nvPr>
            <p:ph type="sldNum" sz="quarter" idx="11"/>
          </p:nvPr>
        </p:nvSpPr>
        <p:spPr/>
        <p:txBody>
          <a:bodyPr/>
          <a:lstStyle/>
          <a:p>
            <a:pPr>
              <a:defRPr/>
            </a:pPr>
            <a:fld id="{54B61855-D08C-4920-B53E-7FDED8EC2F20}" type="slidenum">
              <a:rPr lang="de-DE" altLang="de-DE"/>
              <a:pPr>
                <a:defRPr/>
              </a:pPr>
              <a:t>124</a:t>
            </a:fld>
            <a:endParaRPr lang="de-DE" altLang="de-DE"/>
          </a:p>
        </p:txBody>
      </p:sp>
      <p:pic>
        <p:nvPicPr>
          <p:cNvPr id="90116" name="Picture 8" descr="C:\Users\behr\AppData\Local\Temp\SNAGHTML2e7bab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73238"/>
            <a:ext cx="8218488"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5580112" y="6525344"/>
            <a:ext cx="3096344" cy="338554"/>
          </a:xfrm>
          <a:prstGeom prst="rect">
            <a:avLst/>
          </a:prstGeom>
          <a:noFill/>
        </p:spPr>
        <p:txBody>
          <a:bodyPr wrap="square" rtlCol="0">
            <a:spAutoFit/>
          </a:bodyPr>
          <a:lstStyle/>
          <a:p>
            <a:r>
              <a:rPr lang="de-DE" sz="1600" dirty="0" smtClean="0"/>
              <a:t>Quelle: Fränkischer Tag, </a:t>
            </a:r>
            <a:r>
              <a:rPr lang="de-DE" sz="1600" dirty="0" err="1" smtClean="0"/>
              <a:t>n.s</a:t>
            </a:r>
            <a:r>
              <a:rPr lang="de-DE" sz="1600" dirty="0" smtClean="0"/>
              <a:t>.</a:t>
            </a:r>
            <a:endParaRPr lang="de-DE" sz="1600" dirty="0"/>
          </a:p>
        </p:txBody>
      </p:sp>
    </p:spTree>
  </p:cSld>
  <p:clrMapOvr>
    <a:masterClrMapping/>
  </p:clrMapOvr>
  <p:transition spd="slow"/>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400.000 Schäden bei Baumaßnahmen</a:t>
            </a:r>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125</a:t>
            </a:fld>
            <a:endParaRPr lang="de-DE" altLang="de-DE"/>
          </a:p>
        </p:txBody>
      </p:sp>
      <p:pic>
        <p:nvPicPr>
          <p:cNvPr id="121858" name="Picture 2" descr="C:\Users\FRANZ-~1\AppData\Local\Temp\SNAGHTMLa08876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62682"/>
            <a:ext cx="5050532" cy="3474767"/>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683568" y="6237312"/>
            <a:ext cx="8460432" cy="523220"/>
          </a:xfrm>
          <a:prstGeom prst="rect">
            <a:avLst/>
          </a:prstGeom>
        </p:spPr>
        <p:txBody>
          <a:bodyPr wrap="square">
            <a:spAutoFit/>
          </a:bodyPr>
          <a:lstStyle/>
          <a:p>
            <a:r>
              <a:rPr lang="de-DE" sz="1400" dirty="0">
                <a:latin typeface="+mn-lt"/>
                <a:hlinkClick r:id="rId3"/>
              </a:rPr>
              <a:t>https://</a:t>
            </a:r>
            <a:r>
              <a:rPr lang="de-DE" sz="1400" dirty="0" smtClean="0">
                <a:latin typeface="+mn-lt"/>
                <a:hlinkClick r:id="rId3"/>
              </a:rPr>
              <a:t>geospatial.blogs.com/geospatial/2018/12/latest-report-estimates-400000-underground-utility-damage-events-per-year-in-north-america.html</a:t>
            </a:r>
            <a:r>
              <a:rPr lang="de-DE" sz="1400" dirty="0" smtClean="0">
                <a:latin typeface="+mn-lt"/>
              </a:rPr>
              <a:t> [2019-10-14]</a:t>
            </a:r>
            <a:endParaRPr lang="de-DE" sz="1400" dirty="0">
              <a:latin typeface="+mn-lt"/>
            </a:endParaRPr>
          </a:p>
        </p:txBody>
      </p:sp>
      <p:pic>
        <p:nvPicPr>
          <p:cNvPr id="1218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304" y="4760884"/>
            <a:ext cx="5060633" cy="1090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60794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de-DE" altLang="de-DE" smtClean="0">
                <a:latin typeface="+mn-lt"/>
              </a:rPr>
              <a:t>Externer Nutzen</a:t>
            </a:r>
          </a:p>
        </p:txBody>
      </p:sp>
      <p:sp>
        <p:nvSpPr>
          <p:cNvPr id="91139" name="Rectangle 3"/>
          <p:cNvSpPr>
            <a:spLocks noGrp="1" noChangeArrowheads="1"/>
          </p:cNvSpPr>
          <p:nvPr>
            <p:ph idx="1"/>
          </p:nvPr>
        </p:nvSpPr>
        <p:spPr>
          <a:xfrm>
            <a:off x="827088" y="1556792"/>
            <a:ext cx="7783512" cy="5112568"/>
          </a:xfrm>
        </p:spPr>
        <p:txBody>
          <a:bodyPr/>
          <a:lstStyle/>
          <a:p>
            <a:pPr eaLnBrk="1" hangingPunct="1">
              <a:lnSpc>
                <a:spcPct val="80000"/>
              </a:lnSpc>
            </a:pPr>
            <a:r>
              <a:rPr lang="de-DE" altLang="de-DE" dirty="0" smtClean="0"/>
              <a:t>Nutzen für</a:t>
            </a:r>
          </a:p>
          <a:p>
            <a:pPr lvl="1" eaLnBrk="1" hangingPunct="1">
              <a:lnSpc>
                <a:spcPct val="80000"/>
              </a:lnSpc>
            </a:pPr>
            <a:r>
              <a:rPr lang="de-DE" altLang="de-DE" dirty="0" smtClean="0"/>
              <a:t>weitere städtische Abteilungen und Stellen</a:t>
            </a:r>
          </a:p>
          <a:p>
            <a:pPr lvl="1" eaLnBrk="1" hangingPunct="1">
              <a:lnSpc>
                <a:spcPct val="80000"/>
              </a:lnSpc>
            </a:pPr>
            <a:r>
              <a:rPr lang="de-DE" altLang="de-DE" dirty="0" smtClean="0"/>
              <a:t>weitere staatliche Einrichtungen</a:t>
            </a:r>
          </a:p>
          <a:p>
            <a:pPr lvl="1" eaLnBrk="1" hangingPunct="1">
              <a:lnSpc>
                <a:spcPct val="80000"/>
              </a:lnSpc>
            </a:pPr>
            <a:r>
              <a:rPr lang="de-DE" altLang="de-DE" dirty="0" smtClean="0"/>
              <a:t>Bürger, Baufirmen, Planer, Ingenieurbüros</a:t>
            </a:r>
          </a:p>
          <a:p>
            <a:pPr eaLnBrk="1" hangingPunct="1">
              <a:lnSpc>
                <a:spcPct val="80000"/>
              </a:lnSpc>
            </a:pPr>
            <a:r>
              <a:rPr lang="de-DE" altLang="de-DE" dirty="0" smtClean="0"/>
              <a:t>durch</a:t>
            </a:r>
          </a:p>
          <a:p>
            <a:pPr lvl="1" eaLnBrk="1" hangingPunct="1">
              <a:lnSpc>
                <a:spcPct val="80000"/>
              </a:lnSpc>
            </a:pPr>
            <a:r>
              <a:rPr lang="de-DE" altLang="de-DE" dirty="0" smtClean="0"/>
              <a:t>neue Produkte</a:t>
            </a:r>
          </a:p>
          <a:p>
            <a:pPr lvl="1" eaLnBrk="1" hangingPunct="1">
              <a:lnSpc>
                <a:spcPct val="80000"/>
              </a:lnSpc>
            </a:pPr>
            <a:r>
              <a:rPr lang="de-DE" altLang="de-DE" dirty="0" smtClean="0"/>
              <a:t>intensivierte Dienstleistung</a:t>
            </a:r>
          </a:p>
          <a:p>
            <a:pPr lvl="1" eaLnBrk="1" hangingPunct="1">
              <a:lnSpc>
                <a:spcPct val="80000"/>
              </a:lnSpc>
            </a:pPr>
            <a:r>
              <a:rPr lang="de-DE" altLang="de-DE" dirty="0" smtClean="0"/>
              <a:t>verbesserte, </a:t>
            </a:r>
            <a:r>
              <a:rPr lang="de-DE" altLang="de-DE" dirty="0" err="1" smtClean="0"/>
              <a:t>fundiertere</a:t>
            </a:r>
            <a:r>
              <a:rPr lang="de-DE" altLang="de-DE" dirty="0" smtClean="0"/>
              <a:t> Entscheidungen</a:t>
            </a:r>
          </a:p>
        </p:txBody>
      </p:sp>
      <p:sp>
        <p:nvSpPr>
          <p:cNvPr id="6" name="Foliennummernplatzhalter 4"/>
          <p:cNvSpPr>
            <a:spLocks noGrp="1"/>
          </p:cNvSpPr>
          <p:nvPr>
            <p:ph type="sldNum" sz="quarter" idx="11"/>
          </p:nvPr>
        </p:nvSpPr>
        <p:spPr/>
        <p:txBody>
          <a:bodyPr/>
          <a:lstStyle/>
          <a:p>
            <a:pPr>
              <a:defRPr/>
            </a:pPr>
            <a:fld id="{09B88218-CE8A-4C56-BDEC-AE32EDD67090}" type="slidenum">
              <a:rPr lang="de-DE" altLang="de-DE"/>
              <a:pPr>
                <a:defRPr/>
              </a:pPr>
              <a:t>126</a:t>
            </a:fld>
            <a:endParaRPr lang="de-DE" altLang="de-DE"/>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de-DE" altLang="de-DE" smtClean="0">
                <a:latin typeface="+mn-lt"/>
              </a:rPr>
              <a:t>Externer Nutzen</a:t>
            </a:r>
          </a:p>
        </p:txBody>
      </p:sp>
      <p:sp>
        <p:nvSpPr>
          <p:cNvPr id="6" name="Foliennummernplatzhalter 4"/>
          <p:cNvSpPr>
            <a:spLocks noGrp="1"/>
          </p:cNvSpPr>
          <p:nvPr>
            <p:ph type="sldNum" sz="quarter" idx="11"/>
          </p:nvPr>
        </p:nvSpPr>
        <p:spPr/>
        <p:txBody>
          <a:bodyPr/>
          <a:lstStyle/>
          <a:p>
            <a:pPr>
              <a:defRPr/>
            </a:pPr>
            <a:fld id="{09B88218-CE8A-4C56-BDEC-AE32EDD67090}" type="slidenum">
              <a:rPr lang="de-DE" altLang="de-DE"/>
              <a:pPr>
                <a:defRPr/>
              </a:pPr>
              <a:t>127</a:t>
            </a:fld>
            <a:endParaRPr lang="de-DE" altLang="de-DE"/>
          </a:p>
        </p:txBody>
      </p:sp>
      <p:sp>
        <p:nvSpPr>
          <p:cNvPr id="72709" name="Rectangle 4"/>
          <p:cNvSpPr>
            <a:spLocks noChangeArrowheads="1"/>
          </p:cNvSpPr>
          <p:nvPr/>
        </p:nvSpPr>
        <p:spPr bwMode="auto">
          <a:xfrm>
            <a:off x="722313" y="1341438"/>
            <a:ext cx="7810500" cy="274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2400" tIns="152400" rIns="152400" bIns="152400">
            <a:spAutoFit/>
          </a:bodyPr>
          <a:lstStyle>
            <a:lvl1pPr>
              <a:spcBef>
                <a:spcPct val="35000"/>
              </a:spcBef>
              <a:buChar char="•"/>
              <a:defRPr sz="1600">
                <a:solidFill>
                  <a:srgbClr val="000072"/>
                </a:solidFill>
                <a:latin typeface="Calibri" pitchFamily="34" charset="0"/>
              </a:defRPr>
            </a:lvl1pPr>
            <a:lvl2pPr marL="742950" indent="-285750">
              <a:spcBef>
                <a:spcPct val="35000"/>
              </a:spcBef>
              <a:buChar char="–"/>
              <a:defRPr sz="1600">
                <a:solidFill>
                  <a:srgbClr val="000072"/>
                </a:solidFill>
                <a:latin typeface="Calibri" pitchFamily="34" charset="0"/>
              </a:defRPr>
            </a:lvl2pPr>
            <a:lvl3pPr marL="1143000" indent="-228600">
              <a:spcBef>
                <a:spcPct val="35000"/>
              </a:spcBef>
              <a:buChar char="•"/>
              <a:defRPr sz="1600">
                <a:solidFill>
                  <a:srgbClr val="000072"/>
                </a:solidFill>
                <a:latin typeface="Calibri" pitchFamily="34" charset="0"/>
              </a:defRPr>
            </a:lvl3pPr>
            <a:lvl4pPr marL="1600200" indent="-228600">
              <a:spcBef>
                <a:spcPct val="35000"/>
              </a:spcBef>
              <a:buChar char="–"/>
              <a:defRPr sz="1600">
                <a:solidFill>
                  <a:srgbClr val="000072"/>
                </a:solidFill>
                <a:latin typeface="Calibri" pitchFamily="34" charset="0"/>
              </a:defRPr>
            </a:lvl4pPr>
            <a:lvl5pPr marL="2057400" indent="-22860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0" hangingPunct="0">
              <a:lnSpc>
                <a:spcPct val="90000"/>
              </a:lnSpc>
              <a:spcBef>
                <a:spcPct val="0"/>
              </a:spcBef>
              <a:buFontTx/>
              <a:buNone/>
              <a:defRPr/>
            </a:pPr>
            <a:r>
              <a:rPr lang="de-DE" altLang="de-DE" dirty="0" smtClean="0">
                <a:solidFill>
                  <a:schemeClr val="tx1"/>
                </a:solidFill>
                <a:latin typeface="+mn-lt"/>
                <a:cs typeface="+mn-cs"/>
              </a:rPr>
              <a:t>„Das Liegenschaftsinformationssystem ... garantiert einen reibungslosen Grundstücksmarkt mit einem Umsatzvolumen von ca. 2 Milliarden DM / Jahr.“ [1]</a:t>
            </a:r>
          </a:p>
          <a:p>
            <a:pPr eaLnBrk="0" hangingPunct="0">
              <a:lnSpc>
                <a:spcPct val="90000"/>
              </a:lnSpc>
              <a:spcBef>
                <a:spcPct val="0"/>
              </a:spcBef>
              <a:buFontTx/>
              <a:buNone/>
              <a:defRPr/>
            </a:pPr>
            <a:endParaRPr lang="de-DE" altLang="de-DE" dirty="0" smtClean="0">
              <a:solidFill>
                <a:schemeClr val="tx1"/>
              </a:solidFill>
              <a:latin typeface="+mn-lt"/>
              <a:cs typeface="+mn-cs"/>
            </a:endParaRPr>
          </a:p>
          <a:p>
            <a:pPr eaLnBrk="0" hangingPunct="0">
              <a:lnSpc>
                <a:spcPct val="90000"/>
              </a:lnSpc>
              <a:spcBef>
                <a:spcPct val="0"/>
              </a:spcBef>
              <a:buFontTx/>
              <a:buNone/>
              <a:defRPr/>
            </a:pPr>
            <a:r>
              <a:rPr lang="de-DE" altLang="de-DE" dirty="0" smtClean="0">
                <a:solidFill>
                  <a:schemeClr val="tx1"/>
                </a:solidFill>
                <a:latin typeface="+mn-lt"/>
                <a:cs typeface="+mn-cs"/>
              </a:rPr>
              <a:t>„Insgesamt […] eine wesentliche Verbesserung der Nutzungsmöglichkeiten von Geodaten für Bürger, Wirtschaft und Verwaltung in Österreich.“</a:t>
            </a:r>
            <a:r>
              <a:rPr lang="de-DE" dirty="0"/>
              <a:t>[2]</a:t>
            </a:r>
            <a:endParaRPr lang="de-DE" altLang="de-DE" dirty="0" smtClean="0">
              <a:solidFill>
                <a:schemeClr val="tx1"/>
              </a:solidFill>
              <a:latin typeface="+mn-lt"/>
              <a:cs typeface="+mn-cs"/>
            </a:endParaRPr>
          </a:p>
          <a:p>
            <a:pPr eaLnBrk="0" hangingPunct="0">
              <a:lnSpc>
                <a:spcPct val="90000"/>
              </a:lnSpc>
              <a:spcBef>
                <a:spcPct val="0"/>
              </a:spcBef>
              <a:buFontTx/>
              <a:buNone/>
              <a:defRPr/>
            </a:pPr>
            <a:endParaRPr lang="de-DE" altLang="de-DE" dirty="0">
              <a:solidFill>
                <a:schemeClr val="tx1"/>
              </a:solidFill>
              <a:latin typeface="+mn-lt"/>
              <a:cs typeface="+mn-cs"/>
            </a:endParaRPr>
          </a:p>
          <a:p>
            <a:pPr eaLnBrk="0" hangingPunct="0">
              <a:lnSpc>
                <a:spcPct val="90000"/>
              </a:lnSpc>
              <a:spcBef>
                <a:spcPct val="0"/>
              </a:spcBef>
              <a:buFontTx/>
              <a:buNone/>
              <a:defRPr/>
            </a:pPr>
            <a:r>
              <a:rPr lang="de-DE" altLang="de-DE" dirty="0" smtClean="0">
                <a:solidFill>
                  <a:schemeClr val="tx1"/>
                </a:solidFill>
                <a:latin typeface="+mn-lt"/>
                <a:cs typeface="+mn-cs"/>
              </a:rPr>
              <a:t>„Das </a:t>
            </a:r>
            <a:r>
              <a:rPr lang="de-DE" altLang="de-DE" dirty="0">
                <a:solidFill>
                  <a:schemeClr val="tx1"/>
                </a:solidFill>
                <a:latin typeface="+mn-lt"/>
                <a:cs typeface="+mn-cs"/>
              </a:rPr>
              <a:t>zentrale Ziel der Strategie Europa 2020 besteht darin, die europäischen Volkswirtschaften wieder auf den Weg zu einem starken und nachhaltigen Wachstum zu bringen. […] Beispiele sind Geoinformationen, Statistiken, Wetterdaten, Daten von öffentlich finanzierten Forschungsprojekten und digitalisierte Bücher aus Bibliotheken</a:t>
            </a:r>
            <a:r>
              <a:rPr lang="de-DE" altLang="de-DE" dirty="0" smtClean="0">
                <a:solidFill>
                  <a:schemeClr val="tx1"/>
                </a:solidFill>
                <a:latin typeface="+mn-lt"/>
                <a:cs typeface="+mn-cs"/>
              </a:rPr>
              <a:t>.“ [3]</a:t>
            </a:r>
            <a:endParaRPr lang="de-DE" altLang="de-DE" dirty="0">
              <a:solidFill>
                <a:schemeClr val="tx1"/>
              </a:solidFill>
              <a:latin typeface="+mn-lt"/>
              <a:cs typeface="+mn-cs"/>
            </a:endParaRPr>
          </a:p>
          <a:p>
            <a:pPr eaLnBrk="0" hangingPunct="0">
              <a:lnSpc>
                <a:spcPct val="90000"/>
              </a:lnSpc>
              <a:spcBef>
                <a:spcPct val="0"/>
              </a:spcBef>
              <a:buFontTx/>
              <a:buNone/>
              <a:defRPr/>
            </a:pPr>
            <a:endParaRPr lang="de-DE" altLang="de-DE" dirty="0" smtClean="0">
              <a:solidFill>
                <a:schemeClr val="tx1"/>
              </a:solidFill>
              <a:latin typeface="+mn-lt"/>
              <a:cs typeface="+mn-cs"/>
            </a:endParaRPr>
          </a:p>
        </p:txBody>
      </p:sp>
      <p:sp>
        <p:nvSpPr>
          <p:cNvPr id="3" name="Rechteck 2"/>
          <p:cNvSpPr/>
          <p:nvPr/>
        </p:nvSpPr>
        <p:spPr>
          <a:xfrm>
            <a:off x="827584" y="5046275"/>
            <a:ext cx="7632848" cy="1200329"/>
          </a:xfrm>
          <a:prstGeom prst="rect">
            <a:avLst/>
          </a:prstGeom>
        </p:spPr>
        <p:txBody>
          <a:bodyPr wrap="square">
            <a:spAutoFit/>
          </a:bodyPr>
          <a:lstStyle/>
          <a:p>
            <a:r>
              <a:rPr lang="de-DE" sz="1200" cap="small" dirty="0" smtClean="0">
                <a:latin typeface="+mn-lt"/>
              </a:rPr>
              <a:t>[1] Pilz</a:t>
            </a:r>
            <a:r>
              <a:rPr lang="de-DE" sz="1200" cap="small" dirty="0">
                <a:latin typeface="+mn-lt"/>
              </a:rPr>
              <a:t>, W.</a:t>
            </a:r>
            <a:r>
              <a:rPr lang="de-DE" sz="1200" dirty="0">
                <a:latin typeface="+mn-lt"/>
              </a:rPr>
              <a:t> (2000): Das Katasteramt Darmstadt-Dieburg - aktiver Teilnehmer am Geodatenmarkt. </a:t>
            </a:r>
            <a:r>
              <a:rPr lang="de-DE" sz="1200" dirty="0" err="1">
                <a:latin typeface="+mn-lt"/>
              </a:rPr>
              <a:t>Proc</a:t>
            </a:r>
            <a:r>
              <a:rPr lang="de-DE" sz="1200" dirty="0">
                <a:latin typeface="+mn-lt"/>
              </a:rPr>
              <a:t>. 4. Workshop Kommunale Geoinformationssysteme. Techn. Universität Darmstadt, März </a:t>
            </a:r>
            <a:r>
              <a:rPr lang="de-DE" sz="1200" dirty="0" smtClean="0">
                <a:latin typeface="+mn-lt"/>
              </a:rPr>
              <a:t>2000</a:t>
            </a:r>
          </a:p>
          <a:p>
            <a:r>
              <a:rPr lang="de-DE" sz="1200" dirty="0" smtClean="0">
                <a:latin typeface="+mn-lt"/>
              </a:rPr>
              <a:t>[2] Thomas</a:t>
            </a:r>
            <a:r>
              <a:rPr lang="de-DE" sz="1200" dirty="0">
                <a:latin typeface="+mn-lt"/>
              </a:rPr>
              <a:t>, Ebert: Neun Länder ein Geo-Service, </a:t>
            </a:r>
            <a:r>
              <a:rPr lang="de-DE" sz="1200" dirty="0" err="1">
                <a:latin typeface="+mn-lt"/>
              </a:rPr>
              <a:t>GeoBit</a:t>
            </a:r>
            <a:r>
              <a:rPr lang="de-DE" sz="1200" dirty="0">
                <a:latin typeface="+mn-lt"/>
              </a:rPr>
              <a:t> </a:t>
            </a:r>
            <a:r>
              <a:rPr lang="de-DE" sz="1200" dirty="0" smtClean="0">
                <a:latin typeface="+mn-lt"/>
              </a:rPr>
              <a:t>10,2004</a:t>
            </a:r>
          </a:p>
          <a:p>
            <a:r>
              <a:rPr lang="de-DE" altLang="de-DE" sz="1200" dirty="0" smtClean="0">
                <a:latin typeface="+mn-lt"/>
              </a:rPr>
              <a:t>[3] Mitteilung der Kommission an das europäische Parlament (2011): </a:t>
            </a:r>
            <a:r>
              <a:rPr lang="de-DE" sz="1200" dirty="0">
                <a:latin typeface="+mn-lt"/>
              </a:rPr>
              <a:t>EUROPA 2020 Eine Strategie für intelligentes, nachhaltiges und integratives Wachstum. </a:t>
            </a:r>
            <a:r>
              <a:rPr lang="de-DE" sz="1200" dirty="0">
                <a:latin typeface="+mn-lt"/>
                <a:hlinkClick r:id="rId2"/>
              </a:rPr>
              <a:t>https://</a:t>
            </a:r>
            <a:r>
              <a:rPr lang="de-DE" sz="1200" dirty="0" smtClean="0">
                <a:latin typeface="+mn-lt"/>
                <a:hlinkClick r:id="rId2"/>
              </a:rPr>
              <a:t>ec.europa.eu/eu2020/pdf/COMPLET%20%20DE%20SG-2010-80021-06-00-DE-TRA-00.pdf</a:t>
            </a:r>
            <a:r>
              <a:rPr lang="de-DE" sz="1200" dirty="0" smtClean="0">
                <a:latin typeface="+mn-lt"/>
              </a:rPr>
              <a:t> [2020-05-03]</a:t>
            </a:r>
            <a:endParaRPr lang="de-DE" sz="1200" dirty="0">
              <a:latin typeface="+mn-lt"/>
            </a:endParaRPr>
          </a:p>
        </p:txBody>
      </p:sp>
    </p:spTree>
    <p:extLst>
      <p:ext uri="{BB962C8B-B14F-4D97-AF65-F5344CB8AC3E}">
        <p14:creationId xmlns:p14="http://schemas.microsoft.com/office/powerpoint/2010/main" val="384004857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de-DE" altLang="de-DE" smtClean="0"/>
              <a:t>Externer Nutzen - Problem</a:t>
            </a:r>
          </a:p>
        </p:txBody>
      </p:sp>
      <p:sp>
        <p:nvSpPr>
          <p:cNvPr id="92163" name="Rectangle 3"/>
          <p:cNvSpPr>
            <a:spLocks noGrp="1" noChangeArrowheads="1"/>
          </p:cNvSpPr>
          <p:nvPr>
            <p:ph idx="1"/>
          </p:nvPr>
        </p:nvSpPr>
        <p:spPr>
          <a:xfrm>
            <a:off x="684213" y="1412875"/>
            <a:ext cx="7926387" cy="2798763"/>
          </a:xfrm>
        </p:spPr>
        <p:txBody>
          <a:bodyPr/>
          <a:lstStyle/>
          <a:p>
            <a:pPr eaLnBrk="1" hangingPunct="1"/>
            <a:r>
              <a:rPr lang="de-DE" altLang="de-DE" smtClean="0"/>
              <a:t>Für die Nutzung vieler Dienstleistungen und Informationen sind keine oder zumindest keine deckenden Kosten zu zahlen (vgl. Erwartungshaltung bei Internetnetnutzung).</a:t>
            </a:r>
          </a:p>
          <a:p>
            <a:pPr eaLnBrk="1" hangingPunct="1"/>
            <a:r>
              <a:rPr lang="de-DE" altLang="de-DE" smtClean="0"/>
              <a:t>Wirtschaftswissenschaftlich begründeter Kostenrahmen für das Gut „Information"fehlt [Martiny 1989:13].</a:t>
            </a:r>
          </a:p>
          <a:p>
            <a:pPr eaLnBrk="1" hangingPunct="1"/>
            <a:r>
              <a:rPr lang="de-DE" altLang="de-DE" smtClean="0"/>
              <a:t>Einfluss des auch politisch motivierten Open Data-Ansatzes </a:t>
            </a:r>
          </a:p>
          <a:p>
            <a:pPr eaLnBrk="1" hangingPunct="1"/>
            <a:endParaRPr lang="de-DE" altLang="de-DE" smtClean="0"/>
          </a:p>
          <a:p>
            <a:pPr eaLnBrk="1" hangingPunct="1"/>
            <a:r>
              <a:rPr lang="de-DE" altLang="de-DE" smtClean="0"/>
              <a:t>==&gt; Diese Kosten bzw. der monetäre Nutzen sind im Rahmen des Projekts zu schätzen!</a:t>
            </a:r>
          </a:p>
        </p:txBody>
      </p:sp>
      <p:sp>
        <p:nvSpPr>
          <p:cNvPr id="6" name="Foliennummernplatzhalter 4"/>
          <p:cNvSpPr>
            <a:spLocks noGrp="1"/>
          </p:cNvSpPr>
          <p:nvPr>
            <p:ph type="sldNum" sz="quarter" idx="11"/>
          </p:nvPr>
        </p:nvSpPr>
        <p:spPr/>
        <p:txBody>
          <a:bodyPr/>
          <a:lstStyle/>
          <a:p>
            <a:pPr>
              <a:defRPr/>
            </a:pPr>
            <a:fld id="{1250D475-55FB-4541-8DDC-64B1E7505104}" type="slidenum">
              <a:rPr lang="de-DE" altLang="de-DE"/>
              <a:pPr>
                <a:defRPr/>
              </a:pPr>
              <a:t>128</a:t>
            </a:fld>
            <a:endParaRPr lang="de-DE" altLang="de-DE"/>
          </a:p>
        </p:txBody>
      </p:sp>
      <p:sp>
        <p:nvSpPr>
          <p:cNvPr id="84997" name="Rectangle 4"/>
          <p:cNvSpPr>
            <a:spLocks noChangeArrowheads="1"/>
          </p:cNvSpPr>
          <p:nvPr/>
        </p:nvSpPr>
        <p:spPr bwMode="auto">
          <a:xfrm>
            <a:off x="684213" y="4522788"/>
            <a:ext cx="7861300" cy="1138237"/>
          </a:xfrm>
          <a:prstGeom prst="rect">
            <a:avLst/>
          </a:prstGeom>
          <a:solidFill>
            <a:schemeClr val="bg1">
              <a:lumMod val="95000"/>
            </a:schemeClr>
          </a:solidFill>
          <a:ln w="12700">
            <a:solidFill>
              <a:schemeClr val="folHlink"/>
            </a:solidFill>
            <a:miter lim="800000"/>
            <a:headEnd/>
            <a:tailEnd/>
          </a:ln>
          <a:effectLst>
            <a:outerShdw dist="107763" dir="2700000" algn="ctr" rotWithShape="0">
              <a:schemeClr val="bg2">
                <a:alpha val="50000"/>
              </a:schemeClr>
            </a:outerShdw>
          </a:effectLst>
        </p:spPr>
        <p:txBody>
          <a:bodyPr lIns="152400" tIns="152400" rIns="152400" bIns="152400">
            <a:spAutoFit/>
          </a:bodyPr>
          <a:lstStyle>
            <a:lvl1pPr>
              <a:spcBef>
                <a:spcPct val="35000"/>
              </a:spcBef>
              <a:buChar char="•"/>
              <a:defRPr sz="1600">
                <a:solidFill>
                  <a:srgbClr val="000072"/>
                </a:solidFill>
                <a:latin typeface="Calibri" pitchFamily="34" charset="0"/>
              </a:defRPr>
            </a:lvl1pPr>
            <a:lvl2pPr marL="742950" indent="-285750">
              <a:spcBef>
                <a:spcPct val="35000"/>
              </a:spcBef>
              <a:buChar char="–"/>
              <a:defRPr sz="1600">
                <a:solidFill>
                  <a:srgbClr val="000072"/>
                </a:solidFill>
                <a:latin typeface="Calibri" pitchFamily="34" charset="0"/>
              </a:defRPr>
            </a:lvl2pPr>
            <a:lvl3pPr marL="1143000" indent="-228600">
              <a:spcBef>
                <a:spcPct val="35000"/>
              </a:spcBef>
              <a:buChar char="•"/>
              <a:defRPr sz="1600">
                <a:solidFill>
                  <a:srgbClr val="000072"/>
                </a:solidFill>
                <a:latin typeface="Calibri" pitchFamily="34" charset="0"/>
              </a:defRPr>
            </a:lvl3pPr>
            <a:lvl4pPr marL="1600200" indent="-228600">
              <a:spcBef>
                <a:spcPct val="35000"/>
              </a:spcBef>
              <a:buChar char="–"/>
              <a:defRPr sz="1600">
                <a:solidFill>
                  <a:srgbClr val="000072"/>
                </a:solidFill>
                <a:latin typeface="Calibri" pitchFamily="34" charset="0"/>
              </a:defRPr>
            </a:lvl4pPr>
            <a:lvl5pPr marL="2057400" indent="-22860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0" hangingPunct="0">
              <a:lnSpc>
                <a:spcPct val="90000"/>
              </a:lnSpc>
              <a:spcBef>
                <a:spcPct val="0"/>
              </a:spcBef>
              <a:buFontTx/>
              <a:buNone/>
              <a:defRPr/>
            </a:pPr>
            <a:r>
              <a:rPr lang="de-DE" altLang="de-DE" sz="2000" smtClean="0">
                <a:solidFill>
                  <a:schemeClr val="tx1"/>
                </a:solidFill>
                <a:latin typeface="+mn-lt"/>
                <a:cs typeface="+mn-cs"/>
              </a:rPr>
              <a:t>Wesentlich für den externen Nutzen ist, dass der externe Nutzen vorhanden ist, unabhängig davon, ob die Information tatsächlich bezahlt wird oder nicht.</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129</a:t>
            </a:fld>
            <a:endParaRPr lang="de-DE" altLang="de-DE"/>
          </a:p>
        </p:txBody>
      </p:sp>
      <p:sp>
        <p:nvSpPr>
          <p:cNvPr id="5" name="Rechteck 4"/>
          <p:cNvSpPr/>
          <p:nvPr/>
        </p:nvSpPr>
        <p:spPr>
          <a:xfrm>
            <a:off x="755576" y="2780928"/>
            <a:ext cx="7272808" cy="1538883"/>
          </a:xfrm>
          <a:prstGeom prst="rect">
            <a:avLst/>
          </a:prstGeom>
        </p:spPr>
        <p:txBody>
          <a:bodyPr wrap="square">
            <a:spAutoFit/>
          </a:bodyPr>
          <a:lstStyle/>
          <a:p>
            <a:r>
              <a:rPr lang="en-US" dirty="0"/>
              <a:t>"What is the value of human companionship or gathering together on Easter? What is the value of knowing that your elderly parents are safe from a highly infectious disease</a:t>
            </a:r>
            <a:r>
              <a:rPr lang="en-US" dirty="0" smtClean="0"/>
              <a:t>?“</a:t>
            </a:r>
          </a:p>
          <a:p>
            <a:endParaRPr lang="en-US" dirty="0"/>
          </a:p>
          <a:p>
            <a:r>
              <a:rPr lang="en-US" sz="1200" i="1" dirty="0"/>
              <a:t>https://www.thepublicdiscourse.com/2020/04/62062/</a:t>
            </a:r>
            <a:endParaRPr lang="en-US" sz="1200" dirty="0">
              <a:effectLst/>
            </a:endParaRPr>
          </a:p>
        </p:txBody>
      </p:sp>
      <p:sp>
        <p:nvSpPr>
          <p:cNvPr id="6" name="Rechteck 5"/>
          <p:cNvSpPr/>
          <p:nvPr/>
        </p:nvSpPr>
        <p:spPr>
          <a:xfrm>
            <a:off x="755576" y="908720"/>
            <a:ext cx="7272808" cy="707886"/>
          </a:xfrm>
          <a:prstGeom prst="rect">
            <a:avLst/>
          </a:prstGeom>
        </p:spPr>
        <p:txBody>
          <a:bodyPr wrap="square">
            <a:spAutoFit/>
          </a:bodyPr>
          <a:lstStyle/>
          <a:p>
            <a:r>
              <a:rPr lang="en-US" dirty="0" smtClean="0"/>
              <a:t>Was </a:t>
            </a:r>
            <a:r>
              <a:rPr lang="en-US" dirty="0" err="1" smtClean="0"/>
              <a:t>ist</a:t>
            </a:r>
            <a:r>
              <a:rPr lang="en-US" dirty="0" smtClean="0"/>
              <a:t> der Wert </a:t>
            </a:r>
            <a:r>
              <a:rPr lang="en-US" dirty="0" err="1" smtClean="0"/>
              <a:t>eines</a:t>
            </a:r>
            <a:r>
              <a:rPr lang="en-US" dirty="0" smtClean="0"/>
              <a:t> </a:t>
            </a:r>
            <a:r>
              <a:rPr lang="en-US" dirty="0" err="1" smtClean="0"/>
              <a:t>Rotkehlchens</a:t>
            </a:r>
            <a:r>
              <a:rPr lang="en-US" dirty="0" smtClean="0"/>
              <a:t>?</a:t>
            </a:r>
          </a:p>
          <a:p>
            <a:endParaRPr lang="en-US" dirty="0"/>
          </a:p>
        </p:txBody>
      </p:sp>
      <p:sp>
        <p:nvSpPr>
          <p:cNvPr id="2" name="Rechteck 1"/>
          <p:cNvSpPr/>
          <p:nvPr/>
        </p:nvSpPr>
        <p:spPr>
          <a:xfrm>
            <a:off x="755576" y="1556792"/>
            <a:ext cx="6912768" cy="276999"/>
          </a:xfrm>
          <a:prstGeom prst="rect">
            <a:avLst/>
          </a:prstGeom>
        </p:spPr>
        <p:txBody>
          <a:bodyPr wrap="square">
            <a:spAutoFit/>
          </a:bodyPr>
          <a:lstStyle/>
          <a:p>
            <a:r>
              <a:rPr lang="de-DE" sz="1200" i="1" dirty="0"/>
              <a:t>https://www.wissenschaft.de/umwelt-natur/wie-viel-euro-ist-ein-rotkehlchen-wert/</a:t>
            </a:r>
          </a:p>
        </p:txBody>
      </p:sp>
    </p:spTree>
    <p:extLst>
      <p:ext uri="{BB962C8B-B14F-4D97-AF65-F5344CB8AC3E}">
        <p14:creationId xmlns:p14="http://schemas.microsoft.com/office/powerpoint/2010/main" val="3397619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63490" name="Rectangle 2"/>
          <p:cNvSpPr>
            <a:spLocks noGrp="1" noChangeArrowheads="1"/>
          </p:cNvSpPr>
          <p:nvPr>
            <p:ph type="title" idx="4294967295"/>
          </p:nvPr>
        </p:nvSpPr>
        <p:spPr>
          <a:xfrm>
            <a:off x="722313" y="2714997"/>
            <a:ext cx="7772400" cy="1362075"/>
          </a:xfrm>
        </p:spPr>
        <p:txBody>
          <a:bodyPr/>
          <a:lstStyle/>
          <a:p>
            <a:pPr algn="r"/>
            <a:r>
              <a:rPr lang="de-DE" dirty="0" smtClean="0">
                <a:solidFill>
                  <a:schemeClr val="tx1">
                    <a:lumMod val="75000"/>
                    <a:lumOff val="25000"/>
                  </a:schemeClr>
                </a:solidFill>
              </a:rPr>
              <a:t>Strategische Planung</a:t>
            </a:r>
            <a:endParaRPr lang="de-DE" dirty="0">
              <a:solidFill>
                <a:schemeClr val="tx1">
                  <a:lumMod val="75000"/>
                  <a:lumOff val="25000"/>
                </a:schemeClr>
              </a:solidFill>
            </a:endParaRPr>
          </a:p>
        </p:txBody>
      </p:sp>
    </p:spTree>
    <p:extLst>
      <p:ext uri="{BB962C8B-B14F-4D97-AF65-F5344CB8AC3E}">
        <p14:creationId xmlns:p14="http://schemas.microsoft.com/office/powerpoint/2010/main" val="132007008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el 1"/>
          <p:cNvSpPr>
            <a:spLocks noGrp="1"/>
          </p:cNvSpPr>
          <p:nvPr>
            <p:ph type="title"/>
          </p:nvPr>
        </p:nvSpPr>
        <p:spPr/>
        <p:txBody>
          <a:bodyPr/>
          <a:lstStyle/>
          <a:p>
            <a:r>
              <a:rPr lang="de-DE" altLang="de-DE" smtClean="0"/>
              <a:t>Beispiel: Main social benefits SDI Poland</a:t>
            </a:r>
          </a:p>
        </p:txBody>
      </p:sp>
      <p:sp>
        <p:nvSpPr>
          <p:cNvPr id="93187" name="Inhaltsplatzhalter 2"/>
          <p:cNvSpPr>
            <a:spLocks noGrp="1"/>
          </p:cNvSpPr>
          <p:nvPr>
            <p:ph idx="1"/>
          </p:nvPr>
        </p:nvSpPr>
        <p:spPr>
          <a:xfrm>
            <a:off x="665163" y="1700213"/>
            <a:ext cx="7478712" cy="4500562"/>
          </a:xfrm>
        </p:spPr>
        <p:txBody>
          <a:bodyPr/>
          <a:lstStyle/>
          <a:p>
            <a:r>
              <a:rPr lang="en-US" altLang="de-DE" dirty="0" smtClean="0"/>
              <a:t>Saving time of beneficiaries (entrepreneurs, individuals and public administration units) who can use public services available via Internet.</a:t>
            </a:r>
          </a:p>
          <a:p>
            <a:r>
              <a:rPr lang="en-US" altLang="de-DE" dirty="0" smtClean="0"/>
              <a:t>Saving fuel as online public services eliminate the need of driving to the public sector authorities.</a:t>
            </a:r>
          </a:p>
          <a:p>
            <a:r>
              <a:rPr lang="en-US" altLang="de-DE" dirty="0" smtClean="0"/>
              <a:t>Enlarging the Internet usage rate.</a:t>
            </a:r>
          </a:p>
          <a:p>
            <a:r>
              <a:rPr lang="en-US" altLang="de-DE" dirty="0" smtClean="0"/>
              <a:t>Easier access to electronic registers.</a:t>
            </a:r>
          </a:p>
          <a:p>
            <a:r>
              <a:rPr lang="en-US" altLang="de-DE" dirty="0" smtClean="0"/>
              <a:t>More efficient investment processes.</a:t>
            </a:r>
          </a:p>
          <a:p>
            <a:r>
              <a:rPr lang="en-US" altLang="de-DE" dirty="0" smtClean="0"/>
              <a:t>Lover costs and less delays in spatial planning (and thus lower costs and time needed to complete an investment), owing to more accurate information.</a:t>
            </a:r>
          </a:p>
          <a:p>
            <a:r>
              <a:rPr lang="en-US" altLang="de-DE" dirty="0" smtClean="0"/>
              <a:t>More efficient rescue services.</a:t>
            </a:r>
          </a:p>
          <a:p>
            <a:endParaRPr lang="de-DE" altLang="de-DE" dirty="0" smtClean="0"/>
          </a:p>
        </p:txBody>
      </p:sp>
      <p:sp>
        <p:nvSpPr>
          <p:cNvPr id="4" name="Foliennummernplatzhalter 3"/>
          <p:cNvSpPr>
            <a:spLocks noGrp="1"/>
          </p:cNvSpPr>
          <p:nvPr>
            <p:ph type="sldNum" sz="quarter" idx="11"/>
          </p:nvPr>
        </p:nvSpPr>
        <p:spPr/>
        <p:txBody>
          <a:bodyPr/>
          <a:lstStyle/>
          <a:p>
            <a:pPr>
              <a:defRPr/>
            </a:pPr>
            <a:fld id="{266826BF-56FA-44E8-B907-6349E7F9473B}" type="slidenum">
              <a:rPr lang="de-DE" altLang="de-DE" smtClean="0"/>
              <a:pPr>
                <a:defRPr/>
              </a:pPr>
              <a:t>130</a:t>
            </a:fld>
            <a:endParaRPr lang="de-DE" altLang="de-DE"/>
          </a:p>
        </p:txBody>
      </p:sp>
      <p:sp>
        <p:nvSpPr>
          <p:cNvPr id="5" name="Rechteck 4"/>
          <p:cNvSpPr/>
          <p:nvPr/>
        </p:nvSpPr>
        <p:spPr>
          <a:xfrm>
            <a:off x="684213" y="5732463"/>
            <a:ext cx="8351837" cy="307975"/>
          </a:xfrm>
          <a:prstGeom prst="rect">
            <a:avLst/>
          </a:prstGeom>
        </p:spPr>
        <p:txBody>
          <a:bodyPr>
            <a:spAutoFit/>
          </a:bodyPr>
          <a:lstStyle/>
          <a:p>
            <a:pPr>
              <a:defRPr/>
            </a:pPr>
            <a:r>
              <a:rPr lang="de-DE" sz="1400" dirty="0">
                <a:latin typeface="+mn-lt"/>
                <a:cs typeface="Arial" pitchFamily="34" charset="0"/>
              </a:rPr>
              <a:t>https://www.geoportal.gov.pl/en/o-geoportalu/informacje-o-projekcie [</a:t>
            </a:r>
            <a:r>
              <a:rPr lang="de-DE" sz="1400" dirty="0" smtClean="0">
                <a:latin typeface="+mn-lt"/>
                <a:cs typeface="Arial" pitchFamily="34" charset="0"/>
              </a:rPr>
              <a:t>2020-05-04]</a:t>
            </a:r>
            <a:endParaRPr lang="de-DE" sz="1400" dirty="0">
              <a:latin typeface="+mn-lt"/>
              <a:cs typeface="Arial" pitchFamily="34"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131</a:t>
            </a:fld>
            <a:endParaRPr lang="de-DE" altLang="de-DE"/>
          </a:p>
        </p:txBody>
      </p:sp>
      <p:pic>
        <p:nvPicPr>
          <p:cNvPr id="1218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279" y="789085"/>
            <a:ext cx="4489783" cy="3629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8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420888"/>
            <a:ext cx="5328592" cy="405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618151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de-DE" altLang="de-DE" smtClean="0"/>
              <a:t>Nutzenerhebung: Ergebnis</a:t>
            </a:r>
          </a:p>
        </p:txBody>
      </p:sp>
      <p:sp>
        <p:nvSpPr>
          <p:cNvPr id="94211" name="Rectangle 3"/>
          <p:cNvSpPr>
            <a:spLocks noGrp="1" noChangeArrowheads="1"/>
          </p:cNvSpPr>
          <p:nvPr>
            <p:ph idx="1"/>
          </p:nvPr>
        </p:nvSpPr>
        <p:spPr>
          <a:xfrm>
            <a:off x="755650" y="2564903"/>
            <a:ext cx="4032374" cy="4608513"/>
          </a:xfrm>
        </p:spPr>
        <p:txBody>
          <a:bodyPr/>
          <a:lstStyle/>
          <a:p>
            <a:pPr eaLnBrk="1" hangingPunct="1"/>
            <a:r>
              <a:rPr lang="de-DE" altLang="de-DE" dirty="0" smtClean="0"/>
              <a:t>monetäre Schätzwerte</a:t>
            </a:r>
          </a:p>
          <a:p>
            <a:pPr lvl="1" eaLnBrk="1" hangingPunct="1"/>
            <a:r>
              <a:rPr lang="de-DE" altLang="de-DE" dirty="0" smtClean="0"/>
              <a:t>pro Abteilung</a:t>
            </a:r>
          </a:p>
          <a:p>
            <a:pPr lvl="1" eaLnBrk="1" hangingPunct="1"/>
            <a:r>
              <a:rPr lang="de-DE" altLang="de-DE" dirty="0" smtClean="0"/>
              <a:t>pro Informationsprodukt</a:t>
            </a:r>
          </a:p>
          <a:p>
            <a:pPr lvl="1" eaLnBrk="1" hangingPunct="1"/>
            <a:r>
              <a:rPr lang="de-DE" altLang="de-DE" dirty="0" smtClean="0"/>
              <a:t>pro Nutzenkategorie</a:t>
            </a:r>
          </a:p>
          <a:p>
            <a:pPr lvl="1" eaLnBrk="1" hangingPunct="1"/>
            <a:endParaRPr lang="de-DE" altLang="de-DE" dirty="0" smtClean="0"/>
          </a:p>
          <a:p>
            <a:pPr eaLnBrk="1" hangingPunct="1"/>
            <a:r>
              <a:rPr lang="de-DE" altLang="de-DE" dirty="0" smtClean="0"/>
              <a:t>Aggregation</a:t>
            </a:r>
            <a:br>
              <a:rPr lang="de-DE" altLang="de-DE" dirty="0" smtClean="0"/>
            </a:br>
            <a:r>
              <a:rPr lang="de-DE" altLang="de-DE" dirty="0" smtClean="0"/>
              <a:t/>
            </a:r>
            <a:br>
              <a:rPr lang="de-DE" altLang="de-DE" dirty="0" smtClean="0"/>
            </a:br>
            <a:r>
              <a:rPr lang="de-DE" altLang="de-DE" dirty="0" smtClean="0"/>
              <a:t>==&gt; Grundlage u.a. für Priorisierung von GIS-Applikationen</a:t>
            </a:r>
          </a:p>
        </p:txBody>
      </p:sp>
      <p:sp>
        <p:nvSpPr>
          <p:cNvPr id="6" name="Foliennummernplatzhalter 4"/>
          <p:cNvSpPr>
            <a:spLocks noGrp="1"/>
          </p:cNvSpPr>
          <p:nvPr>
            <p:ph type="sldNum" sz="quarter" idx="11"/>
          </p:nvPr>
        </p:nvSpPr>
        <p:spPr/>
        <p:txBody>
          <a:bodyPr/>
          <a:lstStyle/>
          <a:p>
            <a:pPr>
              <a:defRPr/>
            </a:pPr>
            <a:fld id="{A962CCD4-0F2B-43BF-B340-8BA0D3C900BC}" type="slidenum">
              <a:rPr lang="de-DE" altLang="de-DE"/>
              <a:pPr>
                <a:defRPr/>
              </a:pPr>
              <a:t>132</a:t>
            </a:fld>
            <a:endParaRPr lang="de-DE" altLang="de-DE"/>
          </a:p>
        </p:txBody>
      </p:sp>
      <p:pic>
        <p:nvPicPr>
          <p:cNvPr id="128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930169"/>
            <a:ext cx="523875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133</a:t>
            </a:fld>
            <a:endParaRPr lang="de-DE" altLang="de-DE"/>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00808"/>
            <a:ext cx="7368451"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228009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ChangeArrowheads="1"/>
          </p:cNvSpPr>
          <p:nvPr>
            <p:ph type="title"/>
          </p:nvPr>
        </p:nvSpPr>
        <p:spPr/>
        <p:txBody>
          <a:bodyPr/>
          <a:lstStyle/>
          <a:p>
            <a:pPr eaLnBrk="1" hangingPunct="1"/>
            <a:r>
              <a:rPr lang="de-DE" altLang="de-DE" smtClean="0"/>
              <a:t>Nutzenmodell: Beispiel</a:t>
            </a:r>
          </a:p>
        </p:txBody>
      </p:sp>
      <p:sp>
        <p:nvSpPr>
          <p:cNvPr id="95235" name="Rectangle 1027"/>
          <p:cNvSpPr>
            <a:spLocks noGrp="1" noChangeArrowheads="1"/>
          </p:cNvSpPr>
          <p:nvPr>
            <p:ph idx="1"/>
          </p:nvPr>
        </p:nvSpPr>
        <p:spPr>
          <a:xfrm>
            <a:off x="735013" y="1295400"/>
            <a:ext cx="4845050" cy="457200"/>
          </a:xfrm>
        </p:spPr>
        <p:txBody>
          <a:bodyPr/>
          <a:lstStyle/>
          <a:p>
            <a:pPr eaLnBrk="1" hangingPunct="1"/>
            <a:r>
              <a:rPr lang="de-DE" altLang="de-DE" smtClean="0"/>
              <a:t>Kreisstadt, mit Wasserwerk, 45000 Einw.</a:t>
            </a:r>
          </a:p>
        </p:txBody>
      </p:sp>
      <p:sp>
        <p:nvSpPr>
          <p:cNvPr id="6" name="Foliennummernplatzhalter 4"/>
          <p:cNvSpPr>
            <a:spLocks noGrp="1"/>
          </p:cNvSpPr>
          <p:nvPr>
            <p:ph type="sldNum" sz="quarter" idx="11"/>
          </p:nvPr>
        </p:nvSpPr>
        <p:spPr/>
        <p:txBody>
          <a:bodyPr/>
          <a:lstStyle/>
          <a:p>
            <a:pPr>
              <a:defRPr/>
            </a:pPr>
            <a:fld id="{B6CCE207-775D-463F-B884-E282F806169F}" type="slidenum">
              <a:rPr lang="de-DE" altLang="de-DE"/>
              <a:pPr>
                <a:defRPr/>
              </a:pPr>
              <a:t>134</a:t>
            </a:fld>
            <a:endParaRPr lang="de-DE" altLang="de-DE"/>
          </a:p>
        </p:txBody>
      </p:sp>
      <p:pic>
        <p:nvPicPr>
          <p:cNvPr id="95237" name="Grafik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2054225"/>
            <a:ext cx="7775575"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de-DE" altLang="de-DE" smtClean="0"/>
              <a:t>Kosten-Nutzen-Vergleich</a:t>
            </a:r>
          </a:p>
        </p:txBody>
      </p:sp>
      <p:sp>
        <p:nvSpPr>
          <p:cNvPr id="96259" name="Rectangle 3"/>
          <p:cNvSpPr>
            <a:spLocks noGrp="1" noChangeArrowheads="1"/>
          </p:cNvSpPr>
          <p:nvPr>
            <p:ph idx="1"/>
          </p:nvPr>
        </p:nvSpPr>
        <p:spPr/>
        <p:txBody>
          <a:bodyPr/>
          <a:lstStyle/>
          <a:p>
            <a:pPr eaLnBrk="1" hangingPunct="1"/>
            <a:r>
              <a:rPr lang="de-DE" altLang="de-DE" smtClean="0"/>
              <a:t>Vergleich geschätzter Kosten und monetärer Ergebnisse der Nutzenanalyse</a:t>
            </a:r>
          </a:p>
          <a:p>
            <a:pPr eaLnBrk="1" hangingPunct="1"/>
            <a:r>
              <a:rPr lang="de-DE" altLang="de-DE" smtClean="0"/>
              <a:t>Durchschnittsperiode von beispielsweise 10 Jahren</a:t>
            </a:r>
          </a:p>
          <a:p>
            <a:pPr eaLnBrk="1" hangingPunct="1"/>
            <a:r>
              <a:rPr lang="de-DE" altLang="de-DE" smtClean="0"/>
              <a:t>==&gt; Ermittlung Break-even-point und andere betriebswirtschaftliche Parameter</a:t>
            </a:r>
            <a:br>
              <a:rPr lang="de-DE" altLang="de-DE" smtClean="0"/>
            </a:br>
            <a:endParaRPr lang="de-DE" altLang="de-DE" smtClean="0"/>
          </a:p>
          <a:p>
            <a:pPr eaLnBrk="1" hangingPunct="1"/>
            <a:r>
              <a:rPr lang="de-DE" altLang="de-DE" smtClean="0"/>
              <a:t>Kürzere Perioden bei der GIS-Einführung wenig sinnvoll, da in den ersten Jahren sehr hoher Kapitaleinsatz für Datenersterfassung nötig</a:t>
            </a:r>
          </a:p>
          <a:p>
            <a:pPr eaLnBrk="1" hangingPunct="1"/>
            <a:r>
              <a:rPr lang="de-DE" altLang="de-DE" smtClean="0"/>
              <a:t>Lebensdauer einer Hardwaregeneration nur ca. 3 - 5 Jahre!</a:t>
            </a:r>
          </a:p>
        </p:txBody>
      </p:sp>
      <p:sp>
        <p:nvSpPr>
          <p:cNvPr id="5" name="Foliennummernplatzhalter 4"/>
          <p:cNvSpPr>
            <a:spLocks noGrp="1"/>
          </p:cNvSpPr>
          <p:nvPr>
            <p:ph type="sldNum" sz="quarter" idx="11"/>
          </p:nvPr>
        </p:nvSpPr>
        <p:spPr/>
        <p:txBody>
          <a:bodyPr/>
          <a:lstStyle/>
          <a:p>
            <a:pPr>
              <a:defRPr/>
            </a:pPr>
            <a:fld id="{563BCDCA-DB29-47B1-AB46-F6F52F470A6D}" type="slidenum">
              <a:rPr lang="de-DE" altLang="de-DE"/>
              <a:pPr>
                <a:defRPr/>
              </a:pPr>
              <a:t>135</a:t>
            </a:fld>
            <a:endParaRPr lang="de-DE" altLang="de-DE"/>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Grafik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71675"/>
            <a:ext cx="7767638"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Rectangle 1026"/>
          <p:cNvSpPr>
            <a:spLocks noGrp="1" noChangeArrowheads="1"/>
          </p:cNvSpPr>
          <p:nvPr>
            <p:ph type="title"/>
          </p:nvPr>
        </p:nvSpPr>
        <p:spPr/>
        <p:txBody>
          <a:bodyPr/>
          <a:lstStyle/>
          <a:p>
            <a:pPr eaLnBrk="1" hangingPunct="1"/>
            <a:r>
              <a:rPr lang="de-DE" altLang="de-DE" smtClean="0"/>
              <a:t>Kosten-Nutzen-Vergleich: Beispiel</a:t>
            </a:r>
          </a:p>
        </p:txBody>
      </p:sp>
      <p:sp>
        <p:nvSpPr>
          <p:cNvPr id="8" name="Foliennummernplatzhalter 4"/>
          <p:cNvSpPr>
            <a:spLocks noGrp="1"/>
          </p:cNvSpPr>
          <p:nvPr>
            <p:ph type="sldNum" sz="quarter" idx="11"/>
          </p:nvPr>
        </p:nvSpPr>
        <p:spPr/>
        <p:txBody>
          <a:bodyPr/>
          <a:lstStyle/>
          <a:p>
            <a:pPr>
              <a:defRPr/>
            </a:pPr>
            <a:fld id="{46EE6942-C7E5-4A1E-B4B7-1B66BB1E24D3}" type="slidenum">
              <a:rPr lang="de-DE" altLang="de-DE"/>
              <a:pPr>
                <a:defRPr/>
              </a:pPr>
              <a:t>136</a:t>
            </a:fld>
            <a:endParaRPr lang="de-DE" altLang="de-DE"/>
          </a:p>
        </p:txBody>
      </p:sp>
      <p:sp>
        <p:nvSpPr>
          <p:cNvPr id="77829" name="Rectangle 1030"/>
          <p:cNvSpPr>
            <a:spLocks noChangeArrowheads="1"/>
          </p:cNvSpPr>
          <p:nvPr/>
        </p:nvSpPr>
        <p:spPr bwMode="auto">
          <a:xfrm>
            <a:off x="735013" y="1316038"/>
            <a:ext cx="6429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35000"/>
              </a:spcBef>
              <a:buChar char="•"/>
              <a:defRPr sz="1600">
                <a:solidFill>
                  <a:srgbClr val="000072"/>
                </a:solidFill>
                <a:latin typeface="Calibri" pitchFamily="34" charset="0"/>
              </a:defRPr>
            </a:lvl1pPr>
            <a:lvl2pPr marL="742950" indent="-285750">
              <a:spcBef>
                <a:spcPct val="35000"/>
              </a:spcBef>
              <a:buChar char="–"/>
              <a:defRPr sz="1600">
                <a:solidFill>
                  <a:srgbClr val="000072"/>
                </a:solidFill>
                <a:latin typeface="Calibri" pitchFamily="34" charset="0"/>
              </a:defRPr>
            </a:lvl2pPr>
            <a:lvl3pPr marL="1143000" indent="-228600">
              <a:spcBef>
                <a:spcPct val="35000"/>
              </a:spcBef>
              <a:buChar char="•"/>
              <a:defRPr sz="1600">
                <a:solidFill>
                  <a:srgbClr val="000072"/>
                </a:solidFill>
                <a:latin typeface="Calibri" pitchFamily="34" charset="0"/>
              </a:defRPr>
            </a:lvl3pPr>
            <a:lvl4pPr marL="1600200" indent="-228600">
              <a:spcBef>
                <a:spcPct val="35000"/>
              </a:spcBef>
              <a:buChar char="–"/>
              <a:defRPr sz="1600">
                <a:solidFill>
                  <a:srgbClr val="000072"/>
                </a:solidFill>
                <a:latin typeface="Calibri" pitchFamily="34" charset="0"/>
              </a:defRPr>
            </a:lvl4pPr>
            <a:lvl5pPr marL="2057400" indent="-22860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20000"/>
              </a:spcBef>
              <a:defRPr/>
            </a:pPr>
            <a:r>
              <a:rPr lang="de-DE" altLang="de-DE" sz="2000" dirty="0" smtClean="0">
                <a:solidFill>
                  <a:schemeClr val="tx1"/>
                </a:solidFill>
                <a:latin typeface="+mn-lt"/>
                <a:cs typeface="+mn-cs"/>
              </a:rPr>
              <a:t>Kreisstadt, mit Wasserwerk, 45000 </a:t>
            </a:r>
            <a:r>
              <a:rPr lang="de-DE" altLang="de-DE" sz="2000" dirty="0" err="1" smtClean="0">
                <a:solidFill>
                  <a:schemeClr val="tx1"/>
                </a:solidFill>
                <a:latin typeface="+mn-lt"/>
                <a:cs typeface="+mn-cs"/>
              </a:rPr>
              <a:t>Einw</a:t>
            </a:r>
            <a:r>
              <a:rPr lang="de-DE" altLang="de-DE" sz="2000" dirty="0" smtClean="0">
                <a:solidFill>
                  <a:schemeClr val="tx1"/>
                </a:solidFill>
                <a:latin typeface="+mn-lt"/>
                <a:cs typeface="+mn-cs"/>
              </a:rPr>
              <a:t>.</a:t>
            </a:r>
          </a:p>
        </p:txBody>
      </p:sp>
      <p:sp>
        <p:nvSpPr>
          <p:cNvPr id="97286" name="Text Box 1031"/>
          <p:cNvSpPr txBox="1">
            <a:spLocks noChangeArrowheads="1"/>
          </p:cNvSpPr>
          <p:nvPr/>
        </p:nvSpPr>
        <p:spPr bwMode="auto">
          <a:xfrm>
            <a:off x="4648200" y="3063875"/>
            <a:ext cx="2146300" cy="396875"/>
          </a:xfrm>
          <a:prstGeom prst="rect">
            <a:avLst/>
          </a:prstGeom>
          <a:noFill/>
          <a:ln>
            <a:noFill/>
          </a:ln>
          <a:effectLst/>
          <a:extLst>
            <a:ext uri="{909E8E84-426E-40DD-AFC4-6F175D3DCCD1}">
              <a14:hiddenFill xmlns:a14="http://schemas.microsoft.com/office/drawing/2010/main">
                <a:solidFill>
                  <a:srgbClr val="819DBC"/>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2000">
                <a:solidFill>
                  <a:schemeClr val="tx1"/>
                </a:solidFill>
                <a:latin typeface="Arial" charset="0"/>
              </a:rPr>
              <a:t>Break-even-Point</a:t>
            </a:r>
          </a:p>
        </p:txBody>
      </p:sp>
      <p:sp>
        <p:nvSpPr>
          <p:cNvPr id="97287" name="AutoShape 1032"/>
          <p:cNvSpPr>
            <a:spLocks noChangeArrowheads="1"/>
          </p:cNvSpPr>
          <p:nvPr/>
        </p:nvSpPr>
        <p:spPr bwMode="auto">
          <a:xfrm>
            <a:off x="5324475" y="3495675"/>
            <a:ext cx="114300" cy="571500"/>
          </a:xfrm>
          <a:prstGeom prst="downArrow">
            <a:avLst>
              <a:gd name="adj1" fmla="val 50000"/>
              <a:gd name="adj2" fmla="val 125000"/>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1"/>
          <p:cNvSpPr>
            <a:spLocks noGrp="1"/>
          </p:cNvSpPr>
          <p:nvPr>
            <p:ph type="title"/>
          </p:nvPr>
        </p:nvSpPr>
        <p:spPr/>
        <p:txBody>
          <a:bodyPr/>
          <a:lstStyle/>
          <a:p>
            <a:r>
              <a:rPr lang="de-DE" altLang="de-DE" dirty="0" smtClean="0"/>
              <a:t>Gewinnschwelle (Break-even Point)</a:t>
            </a:r>
          </a:p>
        </p:txBody>
      </p:sp>
      <p:sp>
        <p:nvSpPr>
          <p:cNvPr id="98307" name="Inhaltsplatzhalter 2"/>
          <p:cNvSpPr>
            <a:spLocks noGrp="1"/>
          </p:cNvSpPr>
          <p:nvPr>
            <p:ph idx="1"/>
          </p:nvPr>
        </p:nvSpPr>
        <p:spPr/>
        <p:txBody>
          <a:bodyPr/>
          <a:lstStyle/>
          <a:p>
            <a:r>
              <a:rPr lang="de-DE" altLang="de-DE" dirty="0" smtClean="0"/>
              <a:t>der Punkt, an dem Erlös und Kosten einer Produktion (oder eines Produktes) gleich hoch sind und somit weder Verlust noch Gewinn erwirtschaftet wird. Vereinfachend kann man sagen, dass an der Gewinnschwelle der Deckungsbeitrag aller abgesetzten Produkte identisch mit den Fixkosten ist. Wird die Gewinnschwelle überschritten, macht man Gewinne, wird sie unterschritten, macht man Verluste. </a:t>
            </a:r>
            <a:br>
              <a:rPr lang="de-DE" altLang="de-DE" dirty="0" smtClean="0"/>
            </a:br>
            <a:r>
              <a:rPr lang="de-DE" altLang="de-DE" dirty="0" smtClean="0"/>
              <a:t>		</a:t>
            </a:r>
            <a:r>
              <a:rPr lang="de-DE" altLang="de-DE" sz="1400" i="1" dirty="0" smtClean="0"/>
              <a:t>Wikipedia [http://de.wikipedia.org/wiki/Gewinnschwelle]</a:t>
            </a:r>
          </a:p>
          <a:p>
            <a:endParaRPr lang="de-DE" altLang="de-DE" dirty="0" smtClean="0"/>
          </a:p>
          <a:p>
            <a:endParaRPr lang="de-DE" altLang="de-DE" dirty="0"/>
          </a:p>
          <a:p>
            <a:endParaRPr lang="de-DE" altLang="de-DE" dirty="0" smtClean="0"/>
          </a:p>
          <a:p>
            <a:r>
              <a:rPr lang="de-DE" altLang="de-DE" dirty="0" smtClean="0"/>
              <a:t>der Zeitpunkt, zu dem die kumulierten Einzahlungen erstmals die kumulierten Auszahlungen überschreitet.</a:t>
            </a:r>
            <a:br>
              <a:rPr lang="de-DE" altLang="de-DE" dirty="0" smtClean="0"/>
            </a:br>
            <a:r>
              <a:rPr lang="de-DE" altLang="de-DE" dirty="0" smtClean="0"/>
              <a:t>		</a:t>
            </a:r>
            <a:r>
              <a:rPr lang="de-DE" altLang="de-DE" sz="1400" i="1" dirty="0" smtClean="0"/>
              <a:t>Springer Gabler Verlag (Herausgeber), Gabler Wirtschaftslexikon, Stichwort: Break-Even-Point, online im Internet: http://wirtschaftslexikon.gabler.de/Archiv/57585/break-even-point-v6.html</a:t>
            </a:r>
          </a:p>
        </p:txBody>
      </p:sp>
      <p:sp>
        <p:nvSpPr>
          <p:cNvPr id="4" name="Foliennummernplatzhalter 3"/>
          <p:cNvSpPr>
            <a:spLocks noGrp="1"/>
          </p:cNvSpPr>
          <p:nvPr>
            <p:ph type="sldNum" sz="quarter" idx="11"/>
          </p:nvPr>
        </p:nvSpPr>
        <p:spPr/>
        <p:txBody>
          <a:bodyPr/>
          <a:lstStyle/>
          <a:p>
            <a:pPr>
              <a:defRPr/>
            </a:pPr>
            <a:fld id="{496758ED-A65E-442F-B007-78346E9335C9}" type="slidenum">
              <a:rPr lang="de-DE" altLang="de-DE" smtClean="0"/>
              <a:pPr>
                <a:defRPr/>
              </a:pPr>
              <a:t>137</a:t>
            </a:fld>
            <a:endParaRPr lang="de-DE" altLang="de-DE"/>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de-DE" altLang="de-DE" smtClean="0"/>
              <a:t>Praxis</a:t>
            </a:r>
          </a:p>
        </p:txBody>
      </p:sp>
      <p:sp>
        <p:nvSpPr>
          <p:cNvPr id="78851" name="Rectangle 3"/>
          <p:cNvSpPr>
            <a:spLocks noGrp="1" noChangeArrowheads="1"/>
          </p:cNvSpPr>
          <p:nvPr>
            <p:ph idx="1"/>
          </p:nvPr>
        </p:nvSpPr>
        <p:spPr>
          <a:xfrm>
            <a:off x="755650" y="1412875"/>
            <a:ext cx="7488238" cy="4608513"/>
          </a:xfrm>
        </p:spPr>
        <p:txBody>
          <a:bodyPr/>
          <a:lstStyle/>
          <a:p>
            <a:pPr eaLnBrk="1" hangingPunct="1">
              <a:defRPr/>
            </a:pPr>
            <a:r>
              <a:rPr lang="de-DE" altLang="de-DE" dirty="0" smtClean="0">
                <a:cs typeface="Times New Roman" pitchFamily="18" charset="0"/>
              </a:rPr>
              <a:t>Nehmen wir an, Sie seien als GIS-Projektleiter bei einem Ingenieurbüro tätig, das als Dienstleister für Kommunen und Versorgungsunternehmen tätig ist.</a:t>
            </a:r>
          </a:p>
          <a:p>
            <a:pPr eaLnBrk="1" hangingPunct="1">
              <a:buFont typeface="Wingdings" pitchFamily="2" charset="2"/>
              <a:buNone/>
              <a:defRPr/>
            </a:pPr>
            <a:r>
              <a:rPr lang="de-DE" altLang="de-DE" dirty="0" smtClean="0">
                <a:cs typeface="Times New Roman" pitchFamily="18" charset="0"/>
              </a:rPr>
              <a:t> </a:t>
            </a:r>
          </a:p>
          <a:p>
            <a:pPr eaLnBrk="1" hangingPunct="1">
              <a:defRPr/>
            </a:pPr>
            <a:r>
              <a:rPr lang="de-DE" altLang="de-DE" dirty="0" smtClean="0">
                <a:cs typeface="Times New Roman" pitchFamily="18" charset="0"/>
              </a:rPr>
              <a:t>Um einen Auftrag bei einem lokalen </a:t>
            </a:r>
            <a:r>
              <a:rPr lang="de-DE" altLang="de-DE" b="1" dirty="0" smtClean="0">
                <a:cs typeface="Times New Roman" pitchFamily="18" charset="0"/>
              </a:rPr>
              <a:t>Energieversorgungsunternehmen</a:t>
            </a:r>
            <a:r>
              <a:rPr lang="de-DE" altLang="de-DE" dirty="0" smtClean="0">
                <a:cs typeface="Times New Roman" pitchFamily="18" charset="0"/>
              </a:rPr>
              <a:t> zu erhalten, müssen Sie signifikante Nutzenpotentiale dem potentiellen Kunden nahe bringen.</a:t>
            </a:r>
          </a:p>
          <a:p>
            <a:pPr eaLnBrk="1" hangingPunct="1">
              <a:buFont typeface="Wingdings" pitchFamily="2" charset="2"/>
              <a:buNone/>
              <a:defRPr/>
            </a:pPr>
            <a:r>
              <a:rPr lang="de-DE" altLang="de-DE" dirty="0" smtClean="0">
                <a:cs typeface="Times New Roman" pitchFamily="18" charset="0"/>
              </a:rPr>
              <a:t> </a:t>
            </a:r>
          </a:p>
          <a:p>
            <a:pPr eaLnBrk="1" hangingPunct="1">
              <a:defRPr/>
            </a:pPr>
            <a:r>
              <a:rPr lang="de-DE" altLang="de-DE" dirty="0" smtClean="0">
                <a:cs typeface="Times New Roman" pitchFamily="18" charset="0"/>
              </a:rPr>
              <a:t>Nennen Sie verschiedene, mögliche </a:t>
            </a:r>
            <a:r>
              <a:rPr lang="de-DE" altLang="de-DE" b="1" dirty="0" smtClean="0">
                <a:cs typeface="Times New Roman" pitchFamily="18" charset="0"/>
              </a:rPr>
              <a:t>Nutzenaspekte</a:t>
            </a:r>
            <a:r>
              <a:rPr lang="de-DE" altLang="de-DE" dirty="0" smtClean="0">
                <a:cs typeface="Times New Roman" pitchFamily="18" charset="0"/>
              </a:rPr>
              <a:t> für vier verschiedene </a:t>
            </a:r>
            <a:r>
              <a:rPr lang="de-DE" altLang="de-DE" b="1" dirty="0" smtClean="0">
                <a:cs typeface="Times New Roman" pitchFamily="18" charset="0"/>
              </a:rPr>
              <a:t>Nutzenkategorien</a:t>
            </a:r>
            <a:r>
              <a:rPr lang="de-DE" altLang="de-DE" dirty="0" smtClean="0">
                <a:cs typeface="Times New Roman" pitchFamily="18" charset="0"/>
              </a:rPr>
              <a:t>, die sie als Argumente ins Feld führen können!</a:t>
            </a:r>
            <a:r>
              <a:rPr lang="de-DE" altLang="de-DE" dirty="0" smtClean="0"/>
              <a:t> </a:t>
            </a:r>
          </a:p>
          <a:p>
            <a:pPr eaLnBrk="1" hangingPunct="1">
              <a:defRPr/>
            </a:pPr>
            <a:endParaRPr lang="de-DE" altLang="de-DE" dirty="0"/>
          </a:p>
          <a:p>
            <a:pPr marL="0" indent="0" eaLnBrk="1" hangingPunct="1">
              <a:buFontTx/>
              <a:buNone/>
              <a:defRPr/>
            </a:pPr>
            <a:endParaRPr lang="de-DE" altLang="de-DE" dirty="0"/>
          </a:p>
          <a:p>
            <a:pPr marL="0" indent="0" eaLnBrk="1" hangingPunct="1">
              <a:buFontTx/>
              <a:buNone/>
              <a:defRPr/>
            </a:pPr>
            <a:endParaRPr lang="de-DE" altLang="de-DE" dirty="0" smtClean="0"/>
          </a:p>
          <a:p>
            <a:pPr marL="0" indent="0" eaLnBrk="1" hangingPunct="1">
              <a:buFontTx/>
              <a:buNone/>
              <a:defRPr/>
            </a:pPr>
            <a:endParaRPr lang="de-DE" altLang="de-DE" dirty="0"/>
          </a:p>
          <a:p>
            <a:pPr marL="0" indent="0" eaLnBrk="1" hangingPunct="1">
              <a:buFontTx/>
              <a:buNone/>
              <a:defRPr/>
            </a:pPr>
            <a:r>
              <a:rPr lang="de-DE" altLang="de-DE" dirty="0" smtClean="0"/>
              <a:t>Gerne können Sie auch ein anderes </a:t>
            </a:r>
            <a:r>
              <a:rPr lang="de-DE" altLang="de-DE" smtClean="0"/>
              <a:t>Anwendungsszenario diskutieren</a:t>
            </a:r>
            <a:r>
              <a:rPr lang="de-DE" altLang="de-DE" dirty="0" smtClean="0"/>
              <a:t>!</a:t>
            </a:r>
          </a:p>
        </p:txBody>
      </p:sp>
      <p:sp>
        <p:nvSpPr>
          <p:cNvPr id="5" name="Foliennummernplatzhalter 4"/>
          <p:cNvSpPr>
            <a:spLocks noGrp="1"/>
          </p:cNvSpPr>
          <p:nvPr>
            <p:ph type="sldNum" sz="quarter" idx="11"/>
          </p:nvPr>
        </p:nvSpPr>
        <p:spPr/>
        <p:txBody>
          <a:bodyPr/>
          <a:lstStyle/>
          <a:p>
            <a:pPr>
              <a:defRPr/>
            </a:pPr>
            <a:fld id="{B140287F-6EFF-4969-9E73-5F9E3781E970}" type="slidenum">
              <a:rPr lang="de-DE" altLang="de-DE"/>
              <a:pPr>
                <a:defRPr/>
              </a:pPr>
              <a:t>138</a:t>
            </a:fld>
            <a:endParaRPr lang="de-DE" altLang="de-DE"/>
          </a:p>
        </p:txBody>
      </p:sp>
    </p:spTree>
  </p:cSld>
  <p:clrMapOvr>
    <a:masterClrMapping/>
  </p:clrMapOvr>
  <p:transition spd="slow"/>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63490" name="Rectangle 2"/>
          <p:cNvSpPr>
            <a:spLocks noGrp="1" noChangeArrowheads="1"/>
          </p:cNvSpPr>
          <p:nvPr>
            <p:ph type="title" idx="4294967295"/>
          </p:nvPr>
        </p:nvSpPr>
        <p:spPr>
          <a:xfrm>
            <a:off x="722313" y="2714997"/>
            <a:ext cx="7772400" cy="1362075"/>
          </a:xfrm>
        </p:spPr>
        <p:txBody>
          <a:bodyPr/>
          <a:lstStyle/>
          <a:p>
            <a:pPr algn="r"/>
            <a:r>
              <a:rPr lang="de-DE" altLang="de-DE" dirty="0" smtClean="0"/>
              <a:t>Systemausschreibung und</a:t>
            </a:r>
            <a:br>
              <a:rPr lang="de-DE" altLang="de-DE" dirty="0" smtClean="0"/>
            </a:br>
            <a:r>
              <a:rPr lang="de-DE" altLang="de-DE" dirty="0" smtClean="0"/>
              <a:t>Systembeschaffung</a:t>
            </a:r>
            <a:endParaRPr lang="de-DE" dirty="0">
              <a:solidFill>
                <a:schemeClr val="tx1">
                  <a:lumMod val="75000"/>
                  <a:lumOff val="25000"/>
                </a:schemeClr>
              </a:solidFill>
            </a:endParaRPr>
          </a:p>
        </p:txBody>
      </p:sp>
    </p:spTree>
    <p:extLst>
      <p:ext uri="{BB962C8B-B14F-4D97-AF65-F5344CB8AC3E}">
        <p14:creationId xmlns:p14="http://schemas.microsoft.com/office/powerpoint/2010/main" val="674117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de-DE" altLang="de-DE" smtClean="0"/>
              <a:t>Strategische Planung</a:t>
            </a:r>
          </a:p>
        </p:txBody>
      </p:sp>
      <p:sp>
        <p:nvSpPr>
          <p:cNvPr id="5" name="Foliennummernplatzhalter 4"/>
          <p:cNvSpPr>
            <a:spLocks noGrp="1"/>
          </p:cNvSpPr>
          <p:nvPr>
            <p:ph type="sldNum" sz="quarter" idx="11"/>
          </p:nvPr>
        </p:nvSpPr>
        <p:spPr/>
        <p:txBody>
          <a:bodyPr/>
          <a:lstStyle/>
          <a:p>
            <a:pPr>
              <a:defRPr/>
            </a:pPr>
            <a:fld id="{83FC64DF-DC88-4F35-8DDB-174C49060B7A}" type="slidenum">
              <a:rPr lang="de-DE" altLang="de-DE"/>
              <a:pPr>
                <a:defRPr/>
              </a:pPr>
              <a:t>14</a:t>
            </a:fld>
            <a:endParaRPr lang="de-DE" altLang="de-DE"/>
          </a:p>
        </p:txBody>
      </p:sp>
      <p:pic>
        <p:nvPicPr>
          <p:cNvPr id="6148"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1905000"/>
            <a:ext cx="3754438" cy="365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Rechteck 1"/>
          <p:cNvSpPr>
            <a:spLocks noChangeArrowheads="1"/>
          </p:cNvSpPr>
          <p:nvPr/>
        </p:nvSpPr>
        <p:spPr bwMode="auto">
          <a:xfrm>
            <a:off x="6372225" y="2125663"/>
            <a:ext cx="17347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mtClean="0">
                <a:solidFill>
                  <a:schemeClr val="tx1"/>
                </a:solidFill>
                <a:latin typeface="Arial" charset="0"/>
              </a:rPr>
              <a:t>operative </a:t>
            </a:r>
            <a:r>
              <a:rPr lang="de-DE" altLang="de-DE">
                <a:solidFill>
                  <a:schemeClr val="tx1"/>
                </a:solidFill>
                <a:latin typeface="Arial" charset="0"/>
              </a:rPr>
              <a:t>Ebene </a:t>
            </a:r>
          </a:p>
        </p:txBody>
      </p:sp>
      <p:sp>
        <p:nvSpPr>
          <p:cNvPr id="3" name="Pfeil nach links 2"/>
          <p:cNvSpPr/>
          <p:nvPr/>
        </p:nvSpPr>
        <p:spPr bwMode="auto">
          <a:xfrm>
            <a:off x="5724525" y="2276475"/>
            <a:ext cx="576263" cy="111125"/>
          </a:xfrm>
          <a:prstGeom prst="leftArrow">
            <a:avLst/>
          </a:prstGeom>
          <a:solidFill>
            <a:schemeClr val="bg1">
              <a:lumMod val="75000"/>
            </a:schemeClr>
          </a:solidFill>
          <a:ln w="9525" cap="flat" cmpd="sng" algn="ctr">
            <a:solidFill>
              <a:schemeClr val="tx1">
                <a:lumMod val="85000"/>
                <a:lumOff val="15000"/>
              </a:schemeClr>
            </a:solidFill>
            <a:prstDash val="solid"/>
            <a:round/>
            <a:headEnd type="none" w="med" len="med"/>
            <a:tailEnd type="none" w="med" len="med"/>
          </a:ln>
          <a:effectLst/>
        </p:spPr>
        <p:txBody>
          <a:bodyPr>
            <a:spAutoFit/>
          </a:bodyPr>
          <a:lstStyle/>
          <a:p>
            <a:pPr eaLnBrk="0" hangingPunct="0">
              <a:spcBef>
                <a:spcPct val="50000"/>
              </a:spcBef>
              <a:defRPr/>
            </a:pPr>
            <a:endParaRPr lang="de-DE" sz="1600">
              <a:latin typeface="Calibri" charset="0"/>
              <a:cs typeface="+mn-cs"/>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de-DE" altLang="de-DE" smtClean="0"/>
              <a:t>Systemauswahl</a:t>
            </a:r>
          </a:p>
        </p:txBody>
      </p:sp>
      <p:sp>
        <p:nvSpPr>
          <p:cNvPr id="6" name="Foliennummernplatzhalter 4"/>
          <p:cNvSpPr>
            <a:spLocks noGrp="1"/>
          </p:cNvSpPr>
          <p:nvPr>
            <p:ph type="sldNum" sz="quarter" idx="11"/>
          </p:nvPr>
        </p:nvSpPr>
        <p:spPr/>
        <p:txBody>
          <a:bodyPr/>
          <a:lstStyle/>
          <a:p>
            <a:pPr>
              <a:defRPr/>
            </a:pPr>
            <a:fld id="{75AC9BF4-6019-41A8-A73D-FE0FBD5895FB}" type="slidenum">
              <a:rPr lang="de-DE" altLang="de-DE"/>
              <a:pPr>
                <a:defRPr/>
              </a:pPr>
              <a:t>140</a:t>
            </a:fld>
            <a:endParaRPr lang="de-DE" altLang="de-DE"/>
          </a:p>
        </p:txBody>
      </p:sp>
      <p:pic>
        <p:nvPicPr>
          <p:cNvPr id="100356"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628800"/>
            <a:ext cx="2203723" cy="124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rafik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509" y="3623394"/>
            <a:ext cx="4088507" cy="3045966"/>
          </a:xfrm>
          <a:prstGeom prst="rect">
            <a:avLst/>
          </a:prstGeom>
          <a:noFill/>
          <a:ln>
            <a:noFill/>
          </a:ln>
        </p:spPr>
      </p:pic>
      <p:pic>
        <p:nvPicPr>
          <p:cNvPr id="8" name="Grafik 7"/>
          <p:cNvPicPr/>
          <p:nvPr/>
        </p:nvPicPr>
        <p:blipFill>
          <a:blip r:embed="rId4"/>
          <a:stretch>
            <a:fillRect/>
          </a:stretch>
        </p:blipFill>
        <p:spPr>
          <a:xfrm>
            <a:off x="4427984" y="917658"/>
            <a:ext cx="4104456" cy="4671581"/>
          </a:xfrm>
          <a:prstGeom prst="rect">
            <a:avLst/>
          </a:prstGeom>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de-DE" altLang="de-DE" smtClean="0"/>
              <a:t>Inhalt der Systemausschreibung</a:t>
            </a:r>
          </a:p>
        </p:txBody>
      </p:sp>
      <p:sp>
        <p:nvSpPr>
          <p:cNvPr id="101379" name="Rectangle 3"/>
          <p:cNvSpPr>
            <a:spLocks noGrp="1" noChangeArrowheads="1"/>
          </p:cNvSpPr>
          <p:nvPr>
            <p:ph idx="1"/>
          </p:nvPr>
        </p:nvSpPr>
        <p:spPr>
          <a:xfrm>
            <a:off x="685800" y="3709988"/>
            <a:ext cx="8077200" cy="2239962"/>
          </a:xfrm>
        </p:spPr>
        <p:txBody>
          <a:bodyPr/>
          <a:lstStyle/>
          <a:p>
            <a:pPr eaLnBrk="1" hangingPunct="1"/>
            <a:endParaRPr lang="de-DE" altLang="de-DE" i="1" smtClean="0"/>
          </a:p>
          <a:p>
            <a:pPr eaLnBrk="1" hangingPunct="1"/>
            <a:r>
              <a:rPr lang="de-DE" altLang="de-DE" i="1" smtClean="0"/>
              <a:t>Pflichtenheft</a:t>
            </a:r>
            <a:r>
              <a:rPr lang="de-DE" altLang="de-DE" smtClean="0"/>
              <a:t>: vollständige und detaillierte Beschreibung aller geforderten Funktionen und Leistungen des zu beschaffenden oder zu entwickelnden Systems </a:t>
            </a:r>
            <a:r>
              <a:rPr lang="de-DE" altLang="de-DE" i="1" smtClean="0"/>
              <a:t>aus Anwendersicht</a:t>
            </a:r>
          </a:p>
          <a:p>
            <a:pPr eaLnBrk="1" hangingPunct="1"/>
            <a:endParaRPr lang="de-DE" altLang="de-DE" i="1" smtClean="0"/>
          </a:p>
          <a:p>
            <a:pPr eaLnBrk="1" hangingPunct="1"/>
            <a:r>
              <a:rPr lang="de-DE" altLang="de-DE" i="1" smtClean="0"/>
              <a:t>Ausschreibungstext</a:t>
            </a:r>
            <a:r>
              <a:rPr lang="de-DE" altLang="de-DE" smtClean="0"/>
              <a:t>: Angaben zur ausschreibenden Stelle, zum organisatorischen Umfeld, zur Anwendungsumgebung, "Mengengerüste", zeitliche Vorgaben und Vertragsbedingungen (" Vergabeunterlagen")</a:t>
            </a:r>
          </a:p>
          <a:p>
            <a:pPr eaLnBrk="1" hangingPunct="1"/>
            <a:endParaRPr lang="de-DE" altLang="de-DE" i="1" smtClean="0"/>
          </a:p>
        </p:txBody>
      </p:sp>
      <p:sp>
        <p:nvSpPr>
          <p:cNvPr id="11" name="Foliennummernplatzhalter 4"/>
          <p:cNvSpPr>
            <a:spLocks noGrp="1"/>
          </p:cNvSpPr>
          <p:nvPr>
            <p:ph type="sldNum" sz="quarter" idx="11"/>
          </p:nvPr>
        </p:nvSpPr>
        <p:spPr/>
        <p:txBody>
          <a:bodyPr/>
          <a:lstStyle/>
          <a:p>
            <a:pPr>
              <a:defRPr/>
            </a:pPr>
            <a:fld id="{C2FC00AC-8848-4B53-9D6F-70FDEDC1B7FA}" type="slidenum">
              <a:rPr lang="de-DE" altLang="de-DE"/>
              <a:pPr>
                <a:defRPr/>
              </a:pPr>
              <a:t>141</a:t>
            </a:fld>
            <a:endParaRPr lang="de-DE" altLang="de-DE"/>
          </a:p>
        </p:txBody>
      </p:sp>
      <p:pic>
        <p:nvPicPr>
          <p:cNvPr id="10138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1752600"/>
            <a:ext cx="237648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82" name="Rectangle 6"/>
          <p:cNvSpPr>
            <a:spLocks noChangeArrowheads="1"/>
          </p:cNvSpPr>
          <p:nvPr/>
        </p:nvSpPr>
        <p:spPr bwMode="auto">
          <a:xfrm>
            <a:off x="5719763" y="2600325"/>
            <a:ext cx="2857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342900" indent="-342900" eaLnBrk="0" hangingPunct="0">
              <a:spcBef>
                <a:spcPct val="35000"/>
              </a:spcBef>
              <a:buChar char="•"/>
              <a:defRPr sz="1600">
                <a:solidFill>
                  <a:srgbClr val="000072"/>
                </a:solidFill>
                <a:latin typeface="Calibri" pitchFamily="34" charset="0"/>
              </a:defRPr>
            </a:lvl1pPr>
            <a:lvl2pPr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lvl="1">
              <a:spcBef>
                <a:spcPct val="20000"/>
              </a:spcBef>
              <a:buClr>
                <a:srgbClr val="0033CC"/>
              </a:buClr>
              <a:buFontTx/>
              <a:buNone/>
            </a:pPr>
            <a:r>
              <a:rPr lang="de-DE" altLang="de-DE" sz="2000">
                <a:solidFill>
                  <a:srgbClr val="0033CC"/>
                </a:solidFill>
                <a:latin typeface="Arial" charset="0"/>
              </a:rPr>
              <a:t>Ausschreibungstext</a:t>
            </a:r>
          </a:p>
        </p:txBody>
      </p:sp>
      <p:sp>
        <p:nvSpPr>
          <p:cNvPr id="101383" name="Rectangle 7"/>
          <p:cNvSpPr>
            <a:spLocks noChangeArrowheads="1"/>
          </p:cNvSpPr>
          <p:nvPr/>
        </p:nvSpPr>
        <p:spPr bwMode="auto">
          <a:xfrm>
            <a:off x="3635375" y="2600325"/>
            <a:ext cx="158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342900" indent="-342900"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2000">
                <a:solidFill>
                  <a:srgbClr val="0033CC"/>
                </a:solidFill>
                <a:latin typeface="Arial" charset="0"/>
              </a:rPr>
              <a:t>Pflichtenheft</a:t>
            </a:r>
          </a:p>
        </p:txBody>
      </p:sp>
      <p:sp>
        <p:nvSpPr>
          <p:cNvPr id="101384" name="Rectangle 8"/>
          <p:cNvSpPr>
            <a:spLocks noChangeArrowheads="1"/>
          </p:cNvSpPr>
          <p:nvPr/>
        </p:nvSpPr>
        <p:spPr bwMode="auto">
          <a:xfrm>
            <a:off x="4572000" y="1736725"/>
            <a:ext cx="2682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342900" indent="-342900"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2000">
                <a:solidFill>
                  <a:srgbClr val="0033CC"/>
                </a:solidFill>
                <a:latin typeface="Arial" charset="0"/>
              </a:rPr>
              <a:t>Systemausschreibung</a:t>
            </a:r>
          </a:p>
        </p:txBody>
      </p:sp>
      <p:sp>
        <p:nvSpPr>
          <p:cNvPr id="101385" name="Line 9"/>
          <p:cNvSpPr>
            <a:spLocks noChangeShapeType="1"/>
          </p:cNvSpPr>
          <p:nvPr/>
        </p:nvSpPr>
        <p:spPr bwMode="auto">
          <a:xfrm flipH="1">
            <a:off x="4787900" y="2133600"/>
            <a:ext cx="720725"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endParaRPr lang="de-DE"/>
          </a:p>
        </p:txBody>
      </p:sp>
      <p:sp>
        <p:nvSpPr>
          <p:cNvPr id="101386" name="Line 10"/>
          <p:cNvSpPr>
            <a:spLocks noChangeShapeType="1"/>
          </p:cNvSpPr>
          <p:nvPr/>
        </p:nvSpPr>
        <p:spPr bwMode="auto">
          <a:xfrm>
            <a:off x="6156325" y="2133600"/>
            <a:ext cx="576263"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de-DE"/>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2625" y="404813"/>
            <a:ext cx="7993063" cy="685800"/>
          </a:xfrm>
        </p:spPr>
        <p:txBody>
          <a:bodyPr/>
          <a:lstStyle/>
          <a:p>
            <a:pPr eaLnBrk="1" hangingPunct="1"/>
            <a:r>
              <a:rPr lang="de-DE" altLang="de-DE" dirty="0" smtClean="0"/>
              <a:t>Das Pflichtenheft</a:t>
            </a:r>
          </a:p>
        </p:txBody>
      </p:sp>
      <p:sp>
        <p:nvSpPr>
          <p:cNvPr id="102403" name="Rectangle 4"/>
          <p:cNvSpPr>
            <a:spLocks noChangeArrowheads="1"/>
          </p:cNvSpPr>
          <p:nvPr/>
        </p:nvSpPr>
        <p:spPr bwMode="auto">
          <a:xfrm>
            <a:off x="684213" y="2306638"/>
            <a:ext cx="7740650" cy="369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800">
                <a:solidFill>
                  <a:schemeClr val="tx1"/>
                </a:solidFill>
                <a:latin typeface="Tahoma" pitchFamily="34" charset="0"/>
              </a:rPr>
              <a:t> </a:t>
            </a:r>
          </a:p>
        </p:txBody>
      </p:sp>
      <p:sp>
        <p:nvSpPr>
          <p:cNvPr id="102404" name="Inhaltsplatzhalter 1"/>
          <p:cNvSpPr>
            <a:spLocks noGrp="1"/>
          </p:cNvSpPr>
          <p:nvPr>
            <p:ph idx="1"/>
          </p:nvPr>
        </p:nvSpPr>
        <p:spPr/>
        <p:txBody>
          <a:bodyPr/>
          <a:lstStyle/>
          <a:p>
            <a:pPr eaLnBrk="1" hangingPunct="1"/>
            <a:r>
              <a:rPr lang="de-DE" altLang="de-DE" dirty="0" smtClean="0"/>
              <a:t>… stellt eine vollständige und detaillierte Beschreibung aller geforderten Funktionen und Leistungen des zu entwickelnden Systems dar.</a:t>
            </a:r>
          </a:p>
          <a:p>
            <a:pPr eaLnBrk="1" hangingPunct="1"/>
            <a:endParaRPr lang="de-DE" altLang="de-DE" dirty="0" smtClean="0"/>
          </a:p>
          <a:p>
            <a:pPr eaLnBrk="1" hangingPunct="1"/>
            <a:r>
              <a:rPr lang="de-DE" altLang="de-DE" dirty="0" smtClean="0"/>
              <a:t>… ist eine „schriftliche Unterlage, die alle technischen, wirtschaftlichen und rechtlichen Einzelheiten einer Ausschreibung enthält.“ </a:t>
            </a:r>
            <a:r>
              <a:rPr lang="de-DE" altLang="de-DE" sz="1200" dirty="0" smtClean="0"/>
              <a:t>http://wirtschaftslexikon.gabler.de/Archiv/57740/pflichtenheft-v8.html [2013-10-18]</a:t>
            </a:r>
          </a:p>
          <a:p>
            <a:pPr eaLnBrk="1" hangingPunct="1"/>
            <a:endParaRPr lang="de-DE" altLang="de-DE" dirty="0" smtClean="0"/>
          </a:p>
        </p:txBody>
      </p:sp>
    </p:spTree>
  </p:cSld>
  <p:clrMapOvr>
    <a:masterClrMapping/>
  </p:clrMapOvr>
  <p:transition spd="slow"/>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el 1"/>
          <p:cNvSpPr>
            <a:spLocks noGrp="1"/>
          </p:cNvSpPr>
          <p:nvPr>
            <p:ph type="title"/>
          </p:nvPr>
        </p:nvSpPr>
        <p:spPr/>
        <p:txBody>
          <a:bodyPr/>
          <a:lstStyle/>
          <a:p>
            <a:r>
              <a:rPr lang="de-DE" altLang="de-DE" dirty="0" smtClean="0"/>
              <a:t>Gliederung Pflichtenheft (Beispiel)</a:t>
            </a:r>
          </a:p>
        </p:txBody>
      </p:sp>
      <p:sp>
        <p:nvSpPr>
          <p:cNvPr id="4" name="Foliennummernplatzhalter 3"/>
          <p:cNvSpPr>
            <a:spLocks noGrp="1"/>
          </p:cNvSpPr>
          <p:nvPr>
            <p:ph type="sldNum" sz="quarter" idx="11"/>
          </p:nvPr>
        </p:nvSpPr>
        <p:spPr/>
        <p:txBody>
          <a:bodyPr/>
          <a:lstStyle/>
          <a:p>
            <a:pPr>
              <a:defRPr/>
            </a:pPr>
            <a:fld id="{19A670B0-79FA-46A1-AA4C-1F3F3CDE8FD5}" type="slidenum">
              <a:rPr lang="de-DE" altLang="de-DE" smtClean="0"/>
              <a:pPr>
                <a:defRPr/>
              </a:pPr>
              <a:t>143</a:t>
            </a:fld>
            <a:endParaRPr lang="de-DE" altLang="de-DE"/>
          </a:p>
        </p:txBody>
      </p:sp>
      <p:sp>
        <p:nvSpPr>
          <p:cNvPr id="3" name="Rechteck 2"/>
          <p:cNvSpPr/>
          <p:nvPr/>
        </p:nvSpPr>
        <p:spPr>
          <a:xfrm>
            <a:off x="683568" y="2060848"/>
            <a:ext cx="7200800" cy="3293209"/>
          </a:xfrm>
          <a:prstGeom prst="rect">
            <a:avLst/>
          </a:prstGeom>
        </p:spPr>
        <p:txBody>
          <a:bodyPr wrap="square">
            <a:spAutoFit/>
          </a:bodyPr>
          <a:lstStyle/>
          <a:p>
            <a:pPr hangingPunct="0"/>
            <a:r>
              <a:rPr lang="de-DE" sz="1600" dirty="0">
                <a:latin typeface="+mn-lt"/>
              </a:rPr>
              <a:t>1.	Einleitung</a:t>
            </a:r>
          </a:p>
          <a:p>
            <a:pPr hangingPunct="0"/>
            <a:r>
              <a:rPr lang="de-DE" sz="1600" dirty="0">
                <a:latin typeface="+mn-lt"/>
              </a:rPr>
              <a:t>2.	IT-Konzept</a:t>
            </a:r>
          </a:p>
          <a:p>
            <a:pPr hangingPunct="0"/>
            <a:r>
              <a:rPr lang="de-DE" sz="1600" dirty="0">
                <a:latin typeface="+mn-lt"/>
              </a:rPr>
              <a:t>3.	Systemsoftware</a:t>
            </a:r>
          </a:p>
          <a:p>
            <a:pPr hangingPunct="0"/>
            <a:r>
              <a:rPr lang="de-DE" sz="1600" dirty="0">
                <a:latin typeface="+mn-lt"/>
              </a:rPr>
              <a:t>4.	Datenhaltungssystem</a:t>
            </a:r>
          </a:p>
          <a:p>
            <a:pPr hangingPunct="0"/>
            <a:r>
              <a:rPr lang="de-DE" sz="1600" dirty="0">
                <a:latin typeface="+mn-lt"/>
              </a:rPr>
              <a:t>5.	GIS-Anwendungssoftware</a:t>
            </a:r>
          </a:p>
          <a:p>
            <a:pPr hangingPunct="0"/>
            <a:r>
              <a:rPr lang="de-DE" sz="1600" dirty="0">
                <a:latin typeface="+mn-lt"/>
              </a:rPr>
              <a:t>6.	Schnittstellen zu bestehenden und geplanten Anwendungen</a:t>
            </a:r>
          </a:p>
          <a:p>
            <a:pPr hangingPunct="0"/>
            <a:r>
              <a:rPr lang="de-DE" sz="1600" dirty="0">
                <a:latin typeface="+mn-lt"/>
              </a:rPr>
              <a:t>7.	Entwicklungsumgebung</a:t>
            </a:r>
          </a:p>
          <a:p>
            <a:pPr hangingPunct="0"/>
            <a:r>
              <a:rPr lang="de-DE" sz="1600" dirty="0">
                <a:latin typeface="+mn-lt"/>
              </a:rPr>
              <a:t>8.	Leistungsfähigkeit des Gesamtsystems</a:t>
            </a:r>
          </a:p>
          <a:p>
            <a:pPr hangingPunct="0"/>
            <a:r>
              <a:rPr lang="de-DE" sz="1600" dirty="0">
                <a:latin typeface="+mn-lt"/>
              </a:rPr>
              <a:t>9.	Ergonomie</a:t>
            </a:r>
          </a:p>
          <a:p>
            <a:pPr hangingPunct="0"/>
            <a:r>
              <a:rPr lang="de-DE" sz="1600" dirty="0">
                <a:latin typeface="+mn-lt"/>
              </a:rPr>
              <a:t>10.	Datenschutz und Datensicherheit</a:t>
            </a:r>
          </a:p>
          <a:p>
            <a:pPr hangingPunct="0"/>
            <a:r>
              <a:rPr lang="de-DE" sz="1600" dirty="0">
                <a:latin typeface="+mn-lt"/>
              </a:rPr>
              <a:t>11.	Schulung</a:t>
            </a:r>
          </a:p>
          <a:p>
            <a:pPr hangingPunct="0"/>
            <a:r>
              <a:rPr lang="de-DE" sz="1600" dirty="0">
                <a:latin typeface="+mn-lt"/>
              </a:rPr>
              <a:t>12.	Wartung</a:t>
            </a:r>
          </a:p>
          <a:p>
            <a:r>
              <a:rPr lang="de-DE" sz="1600" dirty="0">
                <a:latin typeface="+mn-lt"/>
              </a:rPr>
              <a:t>13.	Softwarepflege</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Gliederung </a:t>
            </a:r>
            <a:r>
              <a:rPr lang="de-DE" altLang="de-DE" dirty="0" smtClean="0"/>
              <a:t>Ausschreibungstext (Beispiel</a:t>
            </a:r>
            <a:r>
              <a:rPr lang="de-DE" altLang="de-DE" dirty="0"/>
              <a:t>)</a:t>
            </a:r>
            <a:endParaRPr lang="de-DE" dirty="0"/>
          </a:p>
        </p:txBody>
      </p:sp>
      <p:sp>
        <p:nvSpPr>
          <p:cNvPr id="3" name="Inhaltsplatzhalter 2"/>
          <p:cNvSpPr>
            <a:spLocks noGrp="1"/>
          </p:cNvSpPr>
          <p:nvPr>
            <p:ph idx="1"/>
          </p:nvPr>
        </p:nvSpPr>
        <p:spPr/>
        <p:txBody>
          <a:bodyPr/>
          <a:lstStyle/>
          <a:p>
            <a:r>
              <a:rPr lang="de-DE" dirty="0"/>
              <a:t>Strukturierung der Vergabeunterlagen gemäß Unterlage für Ausschreibung und Bewertung von IT-Leistungen (</a:t>
            </a:r>
            <a:r>
              <a:rPr lang="de-DE" dirty="0" err="1"/>
              <a:t>UfAB</a:t>
            </a:r>
            <a:r>
              <a:rPr lang="de-DE" dirty="0"/>
              <a:t> V) (BMI 2018</a:t>
            </a:r>
            <a:r>
              <a:rPr lang="de-DE" dirty="0" smtClean="0"/>
              <a:t>)</a:t>
            </a:r>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144</a:t>
            </a:fld>
            <a:endParaRPr lang="de-DE" altLang="de-DE"/>
          </a:p>
        </p:txBody>
      </p:sp>
      <p:pic>
        <p:nvPicPr>
          <p:cNvPr id="129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955" y="2420888"/>
            <a:ext cx="6029325"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3563888" y="2166972"/>
            <a:ext cx="4572000" cy="253916"/>
          </a:xfrm>
          <a:prstGeom prst="rect">
            <a:avLst/>
          </a:prstGeom>
        </p:spPr>
        <p:txBody>
          <a:bodyPr>
            <a:spAutoFit/>
          </a:bodyPr>
          <a:lstStyle/>
          <a:p>
            <a:r>
              <a:rPr lang="de-DE" sz="1050" dirty="0" smtClean="0"/>
              <a:t>[https</a:t>
            </a:r>
            <a:r>
              <a:rPr lang="de-DE" sz="1050" dirty="0"/>
              <a:t>://</a:t>
            </a:r>
            <a:r>
              <a:rPr lang="de-DE" sz="1050" dirty="0" smtClean="0"/>
              <a:t>www.cio.bund.de/Web/DE/IT-Beschaffung/UfAB/ufab_node.html]</a:t>
            </a:r>
            <a:endParaRPr lang="de-DE" sz="1050" dirty="0"/>
          </a:p>
        </p:txBody>
      </p:sp>
    </p:spTree>
    <p:extLst>
      <p:ext uri="{BB962C8B-B14F-4D97-AF65-F5344CB8AC3E}">
        <p14:creationId xmlns:p14="http://schemas.microsoft.com/office/powerpoint/2010/main" val="317908360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el 1"/>
          <p:cNvSpPr>
            <a:spLocks noGrp="1"/>
          </p:cNvSpPr>
          <p:nvPr>
            <p:ph type="title"/>
          </p:nvPr>
        </p:nvSpPr>
        <p:spPr/>
        <p:txBody>
          <a:bodyPr/>
          <a:lstStyle/>
          <a:p>
            <a:r>
              <a:rPr lang="de-DE" altLang="de-DE" smtClean="0"/>
              <a:t>Pflichtenheft: A- und B-Kriterien</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025261665"/>
              </p:ext>
            </p:extLst>
          </p:nvPr>
        </p:nvGraphicFramePr>
        <p:xfrm>
          <a:off x="1043608" y="3751263"/>
          <a:ext cx="5689600" cy="1737360"/>
        </p:xfrm>
        <a:graphic>
          <a:graphicData uri="http://schemas.openxmlformats.org/drawingml/2006/table">
            <a:tbl>
              <a:tblPr firstRow="1" firstCol="1" bandRow="1">
                <a:tableStyleId>{5C22544A-7EE6-4342-B048-85BDC9FD1C3A}</a:tableStyleId>
              </a:tblPr>
              <a:tblGrid>
                <a:gridCol w="1080304">
                  <a:extLst>
                    <a:ext uri="{9D8B030D-6E8A-4147-A177-3AD203B41FA5}">
                      <a16:colId xmlns:a16="http://schemas.microsoft.com/office/drawing/2014/main" val="20000"/>
                    </a:ext>
                  </a:extLst>
                </a:gridCol>
                <a:gridCol w="4609296">
                  <a:extLst>
                    <a:ext uri="{9D8B030D-6E8A-4147-A177-3AD203B41FA5}">
                      <a16:colId xmlns:a16="http://schemas.microsoft.com/office/drawing/2014/main" val="20001"/>
                    </a:ext>
                  </a:extLst>
                </a:gridCol>
              </a:tblGrid>
              <a:tr h="0">
                <a:tc>
                  <a:txBody>
                    <a:bodyPr/>
                    <a:lstStyle/>
                    <a:p>
                      <a:pPr algn="just" hangingPunct="0">
                        <a:spcBef>
                          <a:spcPts val="900"/>
                        </a:spcBef>
                        <a:spcAft>
                          <a:spcPts val="300"/>
                        </a:spcAft>
                      </a:pPr>
                      <a:r>
                        <a:rPr lang="de-DE" sz="1400" dirty="0" smtClean="0">
                          <a:effectLst/>
                        </a:rPr>
                        <a:t>Nummer</a:t>
                      </a:r>
                      <a:endParaRPr lang="de-DE" sz="1600" dirty="0">
                        <a:effectLst/>
                        <a:latin typeface="Calibri"/>
                        <a:ea typeface="Times New Roman"/>
                        <a:cs typeface="Times New Roman"/>
                      </a:endParaRPr>
                    </a:p>
                  </a:txBody>
                  <a:tcPr marL="68592" marR="68592" marT="0" marB="0"/>
                </a:tc>
                <a:tc>
                  <a:txBody>
                    <a:bodyPr/>
                    <a:lstStyle/>
                    <a:p>
                      <a:pPr algn="just" hangingPunct="0">
                        <a:spcBef>
                          <a:spcPts val="900"/>
                        </a:spcBef>
                        <a:spcAft>
                          <a:spcPts val="300"/>
                        </a:spcAft>
                      </a:pPr>
                      <a:r>
                        <a:rPr lang="de-DE" sz="1600" smtClean="0">
                          <a:effectLst/>
                          <a:latin typeface="Calibri"/>
                          <a:ea typeface="Times New Roman"/>
                          <a:cs typeface="Times New Roman"/>
                        </a:rPr>
                        <a:t>Kriterium</a:t>
                      </a:r>
                      <a:endParaRPr lang="de-DE" sz="1600">
                        <a:effectLst/>
                        <a:latin typeface="Calibri"/>
                        <a:ea typeface="Times New Roman"/>
                        <a:cs typeface="Times New Roman"/>
                      </a:endParaRPr>
                    </a:p>
                  </a:txBody>
                  <a:tcPr marL="68592" marR="68592" marT="0" marB="0"/>
                </a:tc>
                <a:extLst>
                  <a:ext uri="{0D108BD9-81ED-4DB2-BD59-A6C34878D82A}">
                    <a16:rowId xmlns:a16="http://schemas.microsoft.com/office/drawing/2014/main" val="10000"/>
                  </a:ext>
                </a:extLst>
              </a:tr>
              <a:tr h="0">
                <a:tc>
                  <a:txBody>
                    <a:bodyPr/>
                    <a:lstStyle/>
                    <a:p>
                      <a:pPr algn="just" hangingPunct="0">
                        <a:spcBef>
                          <a:spcPts val="900"/>
                        </a:spcBef>
                        <a:spcAft>
                          <a:spcPts val="300"/>
                        </a:spcAft>
                      </a:pPr>
                      <a:r>
                        <a:rPr lang="de-DE" sz="1400" smtClean="0">
                          <a:effectLst/>
                          <a:latin typeface="Calibri" panose="020F0502020204030204" pitchFamily="34" charset="0"/>
                          <a:ea typeface="Times New Roman"/>
                          <a:cs typeface="Times New Roman"/>
                        </a:rPr>
                        <a:t>A5.1</a:t>
                      </a:r>
                      <a:endParaRPr lang="de-DE" sz="1400">
                        <a:effectLst/>
                        <a:latin typeface="Calibri" panose="020F0502020204030204" pitchFamily="34" charset="0"/>
                        <a:ea typeface="Times New Roman"/>
                        <a:cs typeface="Times New Roman"/>
                      </a:endParaRPr>
                    </a:p>
                  </a:txBody>
                  <a:tcPr marL="68592" marR="68592" marT="0" marB="0"/>
                </a:tc>
                <a:tc>
                  <a:txBody>
                    <a:bodyPr/>
                    <a:lstStyle/>
                    <a:p>
                      <a:pPr algn="just" hangingPunct="0">
                        <a:spcBef>
                          <a:spcPts val="900"/>
                        </a:spcBef>
                        <a:spcAft>
                          <a:spcPts val="300"/>
                        </a:spcAft>
                      </a:pPr>
                      <a:r>
                        <a:rPr lang="de-DE" sz="1400" smtClean="0">
                          <a:effectLst/>
                          <a:latin typeface="Calibri" panose="020F0502020204030204" pitchFamily="34" charset="0"/>
                          <a:ea typeface="Times New Roman"/>
                          <a:cs typeface="Times New Roman"/>
                        </a:rPr>
                        <a:t>Unterstützt das angebotene System die Spezifikation „OpenGIS Web Map Service (WMS) Implementation“?</a:t>
                      </a:r>
                      <a:endParaRPr lang="de-DE" sz="1400">
                        <a:effectLst/>
                        <a:latin typeface="Calibri" panose="020F0502020204030204" pitchFamily="34" charset="0"/>
                        <a:ea typeface="Times New Roman"/>
                        <a:cs typeface="Times New Roman"/>
                      </a:endParaRPr>
                    </a:p>
                  </a:txBody>
                  <a:tcPr marL="68592" marR="68592" marT="0" marB="0"/>
                </a:tc>
                <a:extLst>
                  <a:ext uri="{0D108BD9-81ED-4DB2-BD59-A6C34878D82A}">
                    <a16:rowId xmlns:a16="http://schemas.microsoft.com/office/drawing/2014/main" val="10001"/>
                  </a:ext>
                </a:extLst>
              </a:tr>
              <a:tr h="0">
                <a:tc>
                  <a:txBody>
                    <a:bodyPr/>
                    <a:lstStyle/>
                    <a:p>
                      <a:pPr algn="just" hangingPunct="0">
                        <a:spcBef>
                          <a:spcPts val="900"/>
                        </a:spcBef>
                        <a:spcAft>
                          <a:spcPts val="300"/>
                        </a:spcAft>
                      </a:pPr>
                      <a:r>
                        <a:rPr lang="de-DE" sz="1400">
                          <a:effectLst/>
                        </a:rPr>
                        <a:t>B5.1</a:t>
                      </a:r>
                      <a:endParaRPr lang="de-DE" sz="1600">
                        <a:effectLst/>
                        <a:latin typeface="Calibri"/>
                        <a:ea typeface="Times New Roman"/>
                        <a:cs typeface="Times New Roman"/>
                      </a:endParaRPr>
                    </a:p>
                  </a:txBody>
                  <a:tcPr marL="68592" marR="68592" marT="0" marB="0"/>
                </a:tc>
                <a:tc>
                  <a:txBody>
                    <a:bodyPr/>
                    <a:lstStyle/>
                    <a:p>
                      <a:pPr algn="just" hangingPunct="0">
                        <a:spcBef>
                          <a:spcPts val="900"/>
                        </a:spcBef>
                        <a:spcAft>
                          <a:spcPts val="300"/>
                        </a:spcAft>
                      </a:pPr>
                      <a:r>
                        <a:rPr lang="de-DE" sz="1400" dirty="0">
                          <a:effectLst/>
                        </a:rPr>
                        <a:t>Welche Version des </a:t>
                      </a:r>
                      <a:r>
                        <a:rPr lang="de-DE" sz="1400" dirty="0" smtClean="0">
                          <a:effectLst/>
                        </a:rPr>
                        <a:t>Standards </a:t>
                      </a:r>
                      <a:r>
                        <a:rPr lang="de-DE" sz="1400" dirty="0">
                          <a:effectLst/>
                        </a:rPr>
                        <a:t>wird unterstützt?</a:t>
                      </a:r>
                      <a:endParaRPr lang="de-DE" sz="1600" dirty="0">
                        <a:effectLst/>
                        <a:latin typeface="Calibri"/>
                        <a:ea typeface="Times New Roman"/>
                        <a:cs typeface="Times New Roman"/>
                      </a:endParaRPr>
                    </a:p>
                  </a:txBody>
                  <a:tcPr marL="68592" marR="68592" marT="0" marB="0"/>
                </a:tc>
                <a:extLst>
                  <a:ext uri="{0D108BD9-81ED-4DB2-BD59-A6C34878D82A}">
                    <a16:rowId xmlns:a16="http://schemas.microsoft.com/office/drawing/2014/main" val="10002"/>
                  </a:ext>
                </a:extLst>
              </a:tr>
              <a:tr h="0">
                <a:tc>
                  <a:txBody>
                    <a:bodyPr/>
                    <a:lstStyle/>
                    <a:p>
                      <a:pPr algn="just" hangingPunct="0">
                        <a:spcBef>
                          <a:spcPts val="900"/>
                        </a:spcBef>
                        <a:spcAft>
                          <a:spcPts val="300"/>
                        </a:spcAft>
                      </a:pPr>
                      <a:r>
                        <a:rPr lang="de-DE" sz="1400">
                          <a:effectLst/>
                        </a:rPr>
                        <a:t>B5.2</a:t>
                      </a:r>
                      <a:endParaRPr lang="de-DE" sz="1600">
                        <a:effectLst/>
                        <a:latin typeface="Calibri"/>
                        <a:ea typeface="Times New Roman"/>
                        <a:cs typeface="Times New Roman"/>
                      </a:endParaRPr>
                    </a:p>
                  </a:txBody>
                  <a:tcPr marL="68592" marR="68592" marT="0" marB="0"/>
                </a:tc>
                <a:tc>
                  <a:txBody>
                    <a:bodyPr/>
                    <a:lstStyle/>
                    <a:p>
                      <a:pPr algn="just" hangingPunct="0">
                        <a:spcBef>
                          <a:spcPts val="900"/>
                        </a:spcBef>
                        <a:spcAft>
                          <a:spcPts val="300"/>
                        </a:spcAft>
                      </a:pPr>
                      <a:r>
                        <a:rPr lang="de-DE" sz="1400" dirty="0">
                          <a:effectLst/>
                        </a:rPr>
                        <a:t>Wird dabei die optionale </a:t>
                      </a:r>
                      <a:r>
                        <a:rPr lang="de-DE" sz="1400" dirty="0" err="1">
                          <a:effectLst/>
                        </a:rPr>
                        <a:t>GetFeatureInfo</a:t>
                      </a:r>
                      <a:r>
                        <a:rPr lang="de-DE" sz="1400" dirty="0">
                          <a:effectLst/>
                        </a:rPr>
                        <a:t>-Operation unterstützt?</a:t>
                      </a:r>
                      <a:endParaRPr lang="de-DE" sz="1600" dirty="0">
                        <a:effectLst/>
                        <a:latin typeface="Calibri"/>
                        <a:ea typeface="Times New Roman"/>
                        <a:cs typeface="Times New Roman"/>
                      </a:endParaRPr>
                    </a:p>
                  </a:txBody>
                  <a:tcPr marL="68592" marR="68592" marT="0" marB="0"/>
                </a:tc>
                <a:extLst>
                  <a:ext uri="{0D108BD9-81ED-4DB2-BD59-A6C34878D82A}">
                    <a16:rowId xmlns:a16="http://schemas.microsoft.com/office/drawing/2014/main" val="10003"/>
                  </a:ext>
                </a:extLst>
              </a:tr>
              <a:tr h="0">
                <a:tc>
                  <a:txBody>
                    <a:bodyPr/>
                    <a:lstStyle/>
                    <a:p>
                      <a:pPr algn="just" hangingPunct="0">
                        <a:spcBef>
                          <a:spcPts val="900"/>
                        </a:spcBef>
                        <a:spcAft>
                          <a:spcPts val="300"/>
                        </a:spcAft>
                      </a:pPr>
                      <a:r>
                        <a:rPr lang="de-DE" sz="1400">
                          <a:effectLst/>
                        </a:rPr>
                        <a:t>B5.3</a:t>
                      </a:r>
                      <a:endParaRPr lang="de-DE" sz="1600">
                        <a:effectLst/>
                        <a:latin typeface="Calibri"/>
                        <a:ea typeface="Times New Roman"/>
                        <a:cs typeface="Times New Roman"/>
                      </a:endParaRPr>
                    </a:p>
                  </a:txBody>
                  <a:tcPr marL="68592" marR="68592" marT="0" marB="0"/>
                </a:tc>
                <a:tc>
                  <a:txBody>
                    <a:bodyPr/>
                    <a:lstStyle/>
                    <a:p>
                      <a:pPr algn="just" hangingPunct="0">
                        <a:spcBef>
                          <a:spcPts val="900"/>
                        </a:spcBef>
                        <a:spcAft>
                          <a:spcPts val="300"/>
                        </a:spcAft>
                      </a:pPr>
                      <a:r>
                        <a:rPr lang="de-DE" sz="1400" noProof="0" dirty="0" smtClean="0">
                          <a:effectLst/>
                        </a:rPr>
                        <a:t>Wird dabei </a:t>
                      </a:r>
                      <a:r>
                        <a:rPr lang="en-US" sz="1400" dirty="0" smtClean="0">
                          <a:effectLst/>
                        </a:rPr>
                        <a:t>die "</a:t>
                      </a:r>
                      <a:r>
                        <a:rPr lang="en-US" sz="1400" dirty="0" err="1" smtClean="0">
                          <a:effectLst/>
                        </a:rPr>
                        <a:t>OpenGIS</a:t>
                      </a:r>
                      <a:r>
                        <a:rPr lang="en-US" sz="1400" dirty="0" smtClean="0">
                          <a:effectLst/>
                        </a:rPr>
                        <a:t> </a:t>
                      </a:r>
                      <a:r>
                        <a:rPr lang="en-US" sz="1400" dirty="0">
                          <a:effectLst/>
                        </a:rPr>
                        <a:t>Styled Layer Descriptor (SLD) Implementation </a:t>
                      </a:r>
                      <a:r>
                        <a:rPr lang="en-US" sz="1400" dirty="0" smtClean="0">
                          <a:effectLst/>
                        </a:rPr>
                        <a:t>Specification" </a:t>
                      </a:r>
                      <a:r>
                        <a:rPr lang="de-DE" sz="1400" noProof="0" dirty="0" smtClean="0">
                          <a:effectLst/>
                        </a:rPr>
                        <a:t>unterstützt</a:t>
                      </a:r>
                      <a:r>
                        <a:rPr lang="en-US" sz="1400" dirty="0" smtClean="0">
                          <a:effectLst/>
                        </a:rPr>
                        <a:t>?</a:t>
                      </a:r>
                      <a:endParaRPr lang="de-DE" sz="1600" dirty="0">
                        <a:effectLst/>
                        <a:latin typeface="Calibri"/>
                        <a:ea typeface="Times New Roman"/>
                        <a:cs typeface="Times New Roman"/>
                      </a:endParaRPr>
                    </a:p>
                  </a:txBody>
                  <a:tcPr marL="68592" marR="68592" marT="0" marB="0"/>
                </a:tc>
                <a:extLst>
                  <a:ext uri="{0D108BD9-81ED-4DB2-BD59-A6C34878D82A}">
                    <a16:rowId xmlns:a16="http://schemas.microsoft.com/office/drawing/2014/main" val="10004"/>
                  </a:ext>
                </a:extLst>
              </a:tr>
            </a:tbl>
          </a:graphicData>
        </a:graphic>
      </p:graphicFrame>
      <p:sp>
        <p:nvSpPr>
          <p:cNvPr id="4" name="Foliennummernplatzhalter 3"/>
          <p:cNvSpPr>
            <a:spLocks noGrp="1"/>
          </p:cNvSpPr>
          <p:nvPr>
            <p:ph type="sldNum" sz="quarter" idx="11"/>
          </p:nvPr>
        </p:nvSpPr>
        <p:spPr/>
        <p:txBody>
          <a:bodyPr/>
          <a:lstStyle/>
          <a:p>
            <a:pPr>
              <a:defRPr/>
            </a:pPr>
            <a:fld id="{EEBF2DD7-6DA8-485E-8A46-423DE724F4B8}" type="slidenum">
              <a:rPr lang="de-DE" altLang="de-DE" smtClean="0"/>
              <a:pPr>
                <a:defRPr/>
              </a:pPr>
              <a:t>145</a:t>
            </a:fld>
            <a:endParaRPr lang="de-DE" altLang="de-DE"/>
          </a:p>
        </p:txBody>
      </p:sp>
      <p:sp>
        <p:nvSpPr>
          <p:cNvPr id="104472" name="Rechteck 5"/>
          <p:cNvSpPr>
            <a:spLocks noChangeArrowheads="1"/>
          </p:cNvSpPr>
          <p:nvPr/>
        </p:nvSpPr>
        <p:spPr bwMode="auto">
          <a:xfrm>
            <a:off x="827088" y="2525713"/>
            <a:ext cx="7489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dirty="0" err="1">
                <a:solidFill>
                  <a:schemeClr val="tx1"/>
                </a:solidFill>
              </a:rPr>
              <a:t>UfAB</a:t>
            </a:r>
            <a:r>
              <a:rPr lang="de-DE" altLang="de-DE" dirty="0">
                <a:solidFill>
                  <a:schemeClr val="tx1"/>
                </a:solidFill>
              </a:rPr>
              <a:t> </a:t>
            </a:r>
            <a:r>
              <a:rPr lang="de-DE" altLang="de-DE" dirty="0" smtClean="0">
                <a:solidFill>
                  <a:schemeClr val="tx1"/>
                </a:solidFill>
              </a:rPr>
              <a:t>2018 </a:t>
            </a:r>
            <a:r>
              <a:rPr lang="de-DE" altLang="de-DE" dirty="0">
                <a:solidFill>
                  <a:schemeClr val="tx1"/>
                </a:solidFill>
              </a:rPr>
              <a:t>(BMI </a:t>
            </a:r>
            <a:r>
              <a:rPr lang="de-DE" altLang="de-DE" dirty="0" smtClean="0">
                <a:solidFill>
                  <a:schemeClr val="tx1"/>
                </a:solidFill>
              </a:rPr>
              <a:t>2018) </a:t>
            </a:r>
            <a:r>
              <a:rPr lang="de-DE" altLang="de-DE" dirty="0">
                <a:solidFill>
                  <a:schemeClr val="tx1"/>
                </a:solidFill>
              </a:rPr>
              <a:t>empfiehlt, alle A-Kriterien jeweils vor B-Kriterien aufzuführen und sie in einer gesonderten Liste zusammenzufassen und vom Bieter unterschreiben zu lassen.</a:t>
            </a:r>
          </a:p>
        </p:txBody>
      </p:sp>
      <p:sp>
        <p:nvSpPr>
          <p:cNvPr id="104473" name="Rechteck 6"/>
          <p:cNvSpPr>
            <a:spLocks noChangeArrowheads="1"/>
          </p:cNvSpPr>
          <p:nvPr/>
        </p:nvSpPr>
        <p:spPr bwMode="auto">
          <a:xfrm>
            <a:off x="827088" y="1557338"/>
            <a:ext cx="7489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a:solidFill>
                  <a:schemeClr val="tx1"/>
                </a:solidFill>
              </a:rPr>
              <a:t>A = Musskriterien</a:t>
            </a:r>
          </a:p>
          <a:p>
            <a:pPr>
              <a:spcBef>
                <a:spcPct val="0"/>
              </a:spcBef>
              <a:buFontTx/>
              <a:buNone/>
            </a:pPr>
            <a:r>
              <a:rPr lang="de-DE" altLang="de-DE">
                <a:solidFill>
                  <a:schemeClr val="tx1"/>
                </a:solidFill>
              </a:rPr>
              <a:t>B = Soll-/Kann-Kriterien</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el 1"/>
          <p:cNvSpPr>
            <a:spLocks noGrp="1"/>
          </p:cNvSpPr>
          <p:nvPr>
            <p:ph type="title"/>
          </p:nvPr>
        </p:nvSpPr>
        <p:spPr/>
        <p:txBody>
          <a:bodyPr/>
          <a:lstStyle/>
          <a:p>
            <a:r>
              <a:rPr lang="de-DE" altLang="de-DE" smtClean="0"/>
              <a:t>Übersicht zur Strukturierung der Vergabeunterlagen (Ausschreibungstext)</a:t>
            </a:r>
          </a:p>
        </p:txBody>
      </p:sp>
      <p:graphicFrame>
        <p:nvGraphicFramePr>
          <p:cNvPr id="5" name="Inhaltsplatzhalter 4"/>
          <p:cNvGraphicFramePr>
            <a:graphicFrameLocks noGrp="1"/>
          </p:cNvGraphicFramePr>
          <p:nvPr>
            <p:ph idx="1"/>
          </p:nvPr>
        </p:nvGraphicFramePr>
        <p:xfrm>
          <a:off x="755650" y="2133600"/>
          <a:ext cx="6840538" cy="3627443"/>
        </p:xfrm>
        <a:graphic>
          <a:graphicData uri="http://schemas.openxmlformats.org/drawingml/2006/table">
            <a:tbl>
              <a:tblPr firstRow="1" firstCol="1" bandRow="1">
                <a:tableStyleId>{5C22544A-7EE6-4342-B048-85BDC9FD1C3A}</a:tableStyleId>
              </a:tblPr>
              <a:tblGrid>
                <a:gridCol w="1184171">
                  <a:extLst>
                    <a:ext uri="{9D8B030D-6E8A-4147-A177-3AD203B41FA5}">
                      <a16:colId xmlns:a16="http://schemas.microsoft.com/office/drawing/2014/main" val="20000"/>
                    </a:ext>
                  </a:extLst>
                </a:gridCol>
                <a:gridCol w="5656367">
                  <a:extLst>
                    <a:ext uri="{9D8B030D-6E8A-4147-A177-3AD203B41FA5}">
                      <a16:colId xmlns:a16="http://schemas.microsoft.com/office/drawing/2014/main" val="20001"/>
                    </a:ext>
                  </a:extLst>
                </a:gridCol>
              </a:tblGrid>
              <a:tr h="213379">
                <a:tc>
                  <a:txBody>
                    <a:bodyPr/>
                    <a:lstStyle/>
                    <a:p>
                      <a:pPr algn="just" hangingPunct="0">
                        <a:spcBef>
                          <a:spcPts val="900"/>
                        </a:spcBef>
                        <a:spcAft>
                          <a:spcPts val="300"/>
                        </a:spcAft>
                      </a:pPr>
                      <a:r>
                        <a:rPr lang="de-DE" sz="1400" spc="-10">
                          <a:effectLst/>
                        </a:rPr>
                        <a:t>Teil</a:t>
                      </a:r>
                      <a:endParaRPr lang="de-DE" sz="1600">
                        <a:effectLst/>
                        <a:latin typeface="Calibri"/>
                        <a:ea typeface="Times New Roman"/>
                        <a:cs typeface="Times New Roman"/>
                      </a:endParaRPr>
                    </a:p>
                  </a:txBody>
                  <a:tcPr marL="68578" marR="68578" marT="0" marB="0"/>
                </a:tc>
                <a:tc>
                  <a:txBody>
                    <a:bodyPr/>
                    <a:lstStyle/>
                    <a:p>
                      <a:pPr algn="just" hangingPunct="0">
                        <a:spcBef>
                          <a:spcPts val="900"/>
                        </a:spcBef>
                        <a:spcAft>
                          <a:spcPts val="300"/>
                        </a:spcAft>
                      </a:pPr>
                      <a:r>
                        <a:rPr lang="de-DE" sz="1400" spc="-10">
                          <a:effectLst/>
                        </a:rPr>
                        <a:t>Gliederungspunkt</a:t>
                      </a:r>
                      <a:endParaRPr lang="de-DE" sz="1600">
                        <a:effectLst/>
                        <a:latin typeface="Calibri"/>
                        <a:ea typeface="Times New Roman"/>
                        <a:cs typeface="Times New Roman"/>
                      </a:endParaRPr>
                    </a:p>
                  </a:txBody>
                  <a:tcPr marL="68578" marR="68578" marT="0" marB="0"/>
                </a:tc>
                <a:extLst>
                  <a:ext uri="{0D108BD9-81ED-4DB2-BD59-A6C34878D82A}">
                    <a16:rowId xmlns:a16="http://schemas.microsoft.com/office/drawing/2014/main" val="10000"/>
                  </a:ext>
                </a:extLst>
              </a:tr>
              <a:tr h="213379">
                <a:tc gridSpan="2">
                  <a:txBody>
                    <a:bodyPr/>
                    <a:lstStyle/>
                    <a:p>
                      <a:pPr algn="just" hangingPunct="0">
                        <a:spcBef>
                          <a:spcPts val="900"/>
                        </a:spcBef>
                        <a:spcAft>
                          <a:spcPts val="300"/>
                        </a:spcAft>
                      </a:pPr>
                      <a:r>
                        <a:rPr lang="de-DE" sz="1400" spc="-10">
                          <a:effectLst/>
                        </a:rPr>
                        <a:t>1. Anschreiben</a:t>
                      </a:r>
                      <a:endParaRPr lang="de-DE" sz="1600">
                        <a:effectLst/>
                        <a:latin typeface="Calibri"/>
                        <a:ea typeface="Times New Roman"/>
                        <a:cs typeface="Times New Roman"/>
                      </a:endParaRPr>
                    </a:p>
                  </a:txBody>
                  <a:tcPr marL="68578" marR="68578" marT="0" marB="0"/>
                </a:tc>
                <a:tc hMerge="1">
                  <a:txBody>
                    <a:bodyPr/>
                    <a:lstStyle/>
                    <a:p>
                      <a:endParaRPr lang="de-DE"/>
                    </a:p>
                  </a:txBody>
                  <a:tcPr/>
                </a:tc>
                <a:extLst>
                  <a:ext uri="{0D108BD9-81ED-4DB2-BD59-A6C34878D82A}">
                    <a16:rowId xmlns:a16="http://schemas.microsoft.com/office/drawing/2014/main" val="10001"/>
                  </a:ext>
                </a:extLst>
              </a:tr>
              <a:tr h="213379">
                <a:tc gridSpan="2">
                  <a:txBody>
                    <a:bodyPr/>
                    <a:lstStyle/>
                    <a:p>
                      <a:pPr algn="just" hangingPunct="0">
                        <a:spcBef>
                          <a:spcPts val="900"/>
                        </a:spcBef>
                        <a:spcAft>
                          <a:spcPts val="300"/>
                        </a:spcAft>
                      </a:pPr>
                      <a:r>
                        <a:rPr lang="de-DE" sz="1400" spc="-10">
                          <a:effectLst/>
                        </a:rPr>
                        <a:t>2. Bewerbungsbedingungen</a:t>
                      </a:r>
                      <a:endParaRPr lang="de-DE" sz="1600">
                        <a:effectLst/>
                        <a:latin typeface="Calibri"/>
                        <a:ea typeface="Times New Roman"/>
                        <a:cs typeface="Times New Roman"/>
                      </a:endParaRPr>
                    </a:p>
                  </a:txBody>
                  <a:tcPr marL="68578" marR="68578" marT="0" marB="0"/>
                </a:tc>
                <a:tc hMerge="1">
                  <a:txBody>
                    <a:bodyPr/>
                    <a:lstStyle/>
                    <a:p>
                      <a:endParaRPr lang="de-DE"/>
                    </a:p>
                  </a:txBody>
                  <a:tcPr/>
                </a:tc>
                <a:extLst>
                  <a:ext uri="{0D108BD9-81ED-4DB2-BD59-A6C34878D82A}">
                    <a16:rowId xmlns:a16="http://schemas.microsoft.com/office/drawing/2014/main" val="10002"/>
                  </a:ext>
                </a:extLst>
              </a:tr>
              <a:tr h="213379">
                <a:tc>
                  <a:txBody>
                    <a:bodyPr/>
                    <a:lstStyle/>
                    <a:p>
                      <a:pPr algn="just" hangingPunct="0">
                        <a:spcBef>
                          <a:spcPts val="900"/>
                        </a:spcBef>
                        <a:spcAft>
                          <a:spcPts val="300"/>
                        </a:spcAft>
                      </a:pPr>
                      <a:r>
                        <a:rPr lang="de-DE" sz="1400" spc="-10">
                          <a:effectLst/>
                        </a:rPr>
                        <a:t>2.1</a:t>
                      </a:r>
                      <a:endParaRPr lang="de-DE" sz="1600">
                        <a:effectLst/>
                        <a:latin typeface="Calibri"/>
                        <a:ea typeface="Times New Roman"/>
                        <a:cs typeface="Times New Roman"/>
                      </a:endParaRPr>
                    </a:p>
                  </a:txBody>
                  <a:tcPr marL="68578" marR="68578" marT="0" marB="0"/>
                </a:tc>
                <a:tc>
                  <a:txBody>
                    <a:bodyPr/>
                    <a:lstStyle/>
                    <a:p>
                      <a:pPr algn="just" hangingPunct="0">
                        <a:spcBef>
                          <a:spcPts val="900"/>
                        </a:spcBef>
                        <a:spcAft>
                          <a:spcPts val="300"/>
                        </a:spcAft>
                      </a:pPr>
                      <a:r>
                        <a:rPr lang="de-DE" sz="1400" spc="-10">
                          <a:effectLst/>
                        </a:rPr>
                        <a:t>Festlegungen zum Ablauf des Vergabeverfahrens</a:t>
                      </a:r>
                      <a:endParaRPr lang="de-DE" sz="1600">
                        <a:effectLst/>
                        <a:latin typeface="Calibri"/>
                        <a:ea typeface="Times New Roman"/>
                        <a:cs typeface="Times New Roman"/>
                      </a:endParaRPr>
                    </a:p>
                  </a:txBody>
                  <a:tcPr marL="68578" marR="68578" marT="0" marB="0"/>
                </a:tc>
                <a:extLst>
                  <a:ext uri="{0D108BD9-81ED-4DB2-BD59-A6C34878D82A}">
                    <a16:rowId xmlns:a16="http://schemas.microsoft.com/office/drawing/2014/main" val="10003"/>
                  </a:ext>
                </a:extLst>
              </a:tr>
              <a:tr h="213379">
                <a:tc>
                  <a:txBody>
                    <a:bodyPr/>
                    <a:lstStyle/>
                    <a:p>
                      <a:pPr algn="just" hangingPunct="0">
                        <a:spcBef>
                          <a:spcPts val="900"/>
                        </a:spcBef>
                        <a:spcAft>
                          <a:spcPts val="300"/>
                        </a:spcAft>
                      </a:pPr>
                      <a:r>
                        <a:rPr lang="de-DE" sz="1400" spc="-10">
                          <a:effectLst/>
                        </a:rPr>
                        <a:t>2.2</a:t>
                      </a:r>
                      <a:endParaRPr lang="de-DE" sz="1600">
                        <a:effectLst/>
                        <a:latin typeface="Calibri"/>
                        <a:ea typeface="Times New Roman"/>
                        <a:cs typeface="Times New Roman"/>
                      </a:endParaRPr>
                    </a:p>
                  </a:txBody>
                  <a:tcPr marL="68578" marR="68578" marT="0" marB="0"/>
                </a:tc>
                <a:tc>
                  <a:txBody>
                    <a:bodyPr/>
                    <a:lstStyle/>
                    <a:p>
                      <a:pPr algn="just" hangingPunct="0">
                        <a:spcBef>
                          <a:spcPts val="900"/>
                        </a:spcBef>
                        <a:spcAft>
                          <a:spcPts val="300"/>
                        </a:spcAft>
                      </a:pPr>
                      <a:r>
                        <a:rPr lang="de-DE" sz="1400" spc="-10">
                          <a:effectLst/>
                        </a:rPr>
                        <a:t>Hinweise zur Angebotserstellung</a:t>
                      </a:r>
                      <a:endParaRPr lang="de-DE" sz="1600">
                        <a:effectLst/>
                        <a:latin typeface="Calibri"/>
                        <a:ea typeface="Times New Roman"/>
                        <a:cs typeface="Times New Roman"/>
                      </a:endParaRPr>
                    </a:p>
                  </a:txBody>
                  <a:tcPr marL="68578" marR="68578" marT="0" marB="0"/>
                </a:tc>
                <a:extLst>
                  <a:ext uri="{0D108BD9-81ED-4DB2-BD59-A6C34878D82A}">
                    <a16:rowId xmlns:a16="http://schemas.microsoft.com/office/drawing/2014/main" val="10004"/>
                  </a:ext>
                </a:extLst>
              </a:tr>
              <a:tr h="213379">
                <a:tc>
                  <a:txBody>
                    <a:bodyPr/>
                    <a:lstStyle/>
                    <a:p>
                      <a:pPr algn="just" hangingPunct="0">
                        <a:spcBef>
                          <a:spcPts val="900"/>
                        </a:spcBef>
                        <a:spcAft>
                          <a:spcPts val="300"/>
                        </a:spcAft>
                      </a:pPr>
                      <a:r>
                        <a:rPr lang="de-DE" sz="1400" spc="-10">
                          <a:effectLst/>
                        </a:rPr>
                        <a:t>2.3</a:t>
                      </a:r>
                      <a:endParaRPr lang="de-DE" sz="1600">
                        <a:effectLst/>
                        <a:latin typeface="Calibri"/>
                        <a:ea typeface="Times New Roman"/>
                        <a:cs typeface="Times New Roman"/>
                      </a:endParaRPr>
                    </a:p>
                  </a:txBody>
                  <a:tcPr marL="68578" marR="68578" marT="0" marB="0"/>
                </a:tc>
                <a:tc>
                  <a:txBody>
                    <a:bodyPr/>
                    <a:lstStyle/>
                    <a:p>
                      <a:pPr algn="just" hangingPunct="0">
                        <a:spcBef>
                          <a:spcPts val="900"/>
                        </a:spcBef>
                        <a:spcAft>
                          <a:spcPts val="300"/>
                        </a:spcAft>
                      </a:pPr>
                      <a:r>
                        <a:rPr lang="de-DE" sz="1400" spc="-10">
                          <a:effectLst/>
                        </a:rPr>
                        <a:t>Hinweise und Unterlagen zur Angebotsprüfung und -bewertung</a:t>
                      </a:r>
                      <a:endParaRPr lang="de-DE" sz="1600">
                        <a:effectLst/>
                        <a:latin typeface="Calibri"/>
                        <a:ea typeface="Times New Roman"/>
                        <a:cs typeface="Times New Roman"/>
                      </a:endParaRPr>
                    </a:p>
                  </a:txBody>
                  <a:tcPr marL="68578" marR="68578" marT="0" marB="0"/>
                </a:tc>
                <a:extLst>
                  <a:ext uri="{0D108BD9-81ED-4DB2-BD59-A6C34878D82A}">
                    <a16:rowId xmlns:a16="http://schemas.microsoft.com/office/drawing/2014/main" val="10005"/>
                  </a:ext>
                </a:extLst>
              </a:tr>
              <a:tr h="213379">
                <a:tc>
                  <a:txBody>
                    <a:bodyPr/>
                    <a:lstStyle/>
                    <a:p>
                      <a:pPr algn="just" hangingPunct="0">
                        <a:spcBef>
                          <a:spcPts val="900"/>
                        </a:spcBef>
                        <a:spcAft>
                          <a:spcPts val="300"/>
                        </a:spcAft>
                      </a:pPr>
                      <a:r>
                        <a:rPr lang="de-DE" sz="1400" spc="-10">
                          <a:effectLst/>
                        </a:rPr>
                        <a:t>2.4</a:t>
                      </a:r>
                      <a:endParaRPr lang="de-DE" sz="1600">
                        <a:effectLst/>
                        <a:latin typeface="Calibri"/>
                        <a:ea typeface="Times New Roman"/>
                        <a:cs typeface="Times New Roman"/>
                      </a:endParaRPr>
                    </a:p>
                  </a:txBody>
                  <a:tcPr marL="68578" marR="68578" marT="0" marB="0"/>
                </a:tc>
                <a:tc>
                  <a:txBody>
                    <a:bodyPr/>
                    <a:lstStyle/>
                    <a:p>
                      <a:pPr algn="just" hangingPunct="0">
                        <a:spcBef>
                          <a:spcPts val="900"/>
                        </a:spcBef>
                        <a:spcAft>
                          <a:spcPts val="300"/>
                        </a:spcAft>
                      </a:pPr>
                      <a:r>
                        <a:rPr lang="de-DE" sz="1400" spc="-10">
                          <a:effectLst/>
                        </a:rPr>
                        <a:t>Abschließende Liste aller verlangten Nachweise und Erklärungen</a:t>
                      </a:r>
                      <a:endParaRPr lang="de-DE" sz="1600">
                        <a:effectLst/>
                        <a:latin typeface="Calibri"/>
                        <a:ea typeface="Times New Roman"/>
                        <a:cs typeface="Times New Roman"/>
                      </a:endParaRPr>
                    </a:p>
                  </a:txBody>
                  <a:tcPr marL="68578" marR="68578" marT="0" marB="0"/>
                </a:tc>
                <a:extLst>
                  <a:ext uri="{0D108BD9-81ED-4DB2-BD59-A6C34878D82A}">
                    <a16:rowId xmlns:a16="http://schemas.microsoft.com/office/drawing/2014/main" val="10006"/>
                  </a:ext>
                </a:extLst>
              </a:tr>
              <a:tr h="213379">
                <a:tc>
                  <a:txBody>
                    <a:bodyPr/>
                    <a:lstStyle/>
                    <a:p>
                      <a:pPr algn="just" hangingPunct="0">
                        <a:spcBef>
                          <a:spcPts val="900"/>
                        </a:spcBef>
                        <a:spcAft>
                          <a:spcPts val="300"/>
                        </a:spcAft>
                      </a:pPr>
                      <a:r>
                        <a:rPr lang="de-DE" sz="1400" spc="-10">
                          <a:effectLst/>
                        </a:rPr>
                        <a:t>2.5</a:t>
                      </a:r>
                      <a:endParaRPr lang="de-DE" sz="1600">
                        <a:effectLst/>
                        <a:latin typeface="Calibri"/>
                        <a:ea typeface="Times New Roman"/>
                        <a:cs typeface="Times New Roman"/>
                      </a:endParaRPr>
                    </a:p>
                  </a:txBody>
                  <a:tcPr marL="68578" marR="68578" marT="0" marB="0"/>
                </a:tc>
                <a:tc>
                  <a:txBody>
                    <a:bodyPr/>
                    <a:lstStyle/>
                    <a:p>
                      <a:pPr algn="just" hangingPunct="0">
                        <a:spcBef>
                          <a:spcPts val="900"/>
                        </a:spcBef>
                        <a:spcAft>
                          <a:spcPts val="300"/>
                        </a:spcAft>
                      </a:pPr>
                      <a:r>
                        <a:rPr lang="de-DE" sz="1400" spc="-10">
                          <a:effectLst/>
                        </a:rPr>
                        <a:t>Anlagen zu den Bewerbungsbedingungen</a:t>
                      </a:r>
                      <a:endParaRPr lang="de-DE" sz="1600">
                        <a:effectLst/>
                        <a:latin typeface="Calibri"/>
                        <a:ea typeface="Times New Roman"/>
                        <a:cs typeface="Times New Roman"/>
                      </a:endParaRPr>
                    </a:p>
                  </a:txBody>
                  <a:tcPr marL="68578" marR="68578" marT="0" marB="0"/>
                </a:tc>
                <a:extLst>
                  <a:ext uri="{0D108BD9-81ED-4DB2-BD59-A6C34878D82A}">
                    <a16:rowId xmlns:a16="http://schemas.microsoft.com/office/drawing/2014/main" val="10007"/>
                  </a:ext>
                </a:extLst>
              </a:tr>
              <a:tr h="213379">
                <a:tc>
                  <a:txBody>
                    <a:bodyPr/>
                    <a:lstStyle/>
                    <a:p>
                      <a:pPr algn="just" hangingPunct="0">
                        <a:spcBef>
                          <a:spcPts val="900"/>
                        </a:spcBef>
                        <a:spcAft>
                          <a:spcPts val="300"/>
                        </a:spcAft>
                      </a:pPr>
                      <a:r>
                        <a:rPr lang="de-DE" sz="1400" spc="-10">
                          <a:effectLst/>
                        </a:rPr>
                        <a:t>2.5.1</a:t>
                      </a:r>
                      <a:endParaRPr lang="de-DE" sz="1600">
                        <a:effectLst/>
                        <a:latin typeface="Calibri"/>
                        <a:ea typeface="Times New Roman"/>
                        <a:cs typeface="Times New Roman"/>
                      </a:endParaRPr>
                    </a:p>
                  </a:txBody>
                  <a:tcPr marL="68578" marR="68578" marT="0" marB="0"/>
                </a:tc>
                <a:tc>
                  <a:txBody>
                    <a:bodyPr/>
                    <a:lstStyle/>
                    <a:p>
                      <a:pPr algn="just" hangingPunct="0">
                        <a:spcBef>
                          <a:spcPts val="900"/>
                        </a:spcBef>
                        <a:spcAft>
                          <a:spcPts val="300"/>
                        </a:spcAft>
                      </a:pPr>
                      <a:r>
                        <a:rPr lang="de-DE" sz="1400" spc="-10">
                          <a:effectLst/>
                        </a:rPr>
                        <a:t>Anlagen, die auszufüllen sind und Vertragsbestandteil werden</a:t>
                      </a:r>
                      <a:endParaRPr lang="de-DE" sz="1600">
                        <a:effectLst/>
                        <a:latin typeface="Calibri"/>
                        <a:ea typeface="Times New Roman"/>
                        <a:cs typeface="Times New Roman"/>
                      </a:endParaRPr>
                    </a:p>
                  </a:txBody>
                  <a:tcPr marL="68578" marR="68578" marT="0" marB="0"/>
                </a:tc>
                <a:extLst>
                  <a:ext uri="{0D108BD9-81ED-4DB2-BD59-A6C34878D82A}">
                    <a16:rowId xmlns:a16="http://schemas.microsoft.com/office/drawing/2014/main" val="10008"/>
                  </a:ext>
                </a:extLst>
              </a:tr>
              <a:tr h="213379">
                <a:tc>
                  <a:txBody>
                    <a:bodyPr/>
                    <a:lstStyle/>
                    <a:p>
                      <a:pPr algn="just" hangingPunct="0">
                        <a:spcBef>
                          <a:spcPts val="900"/>
                        </a:spcBef>
                        <a:spcAft>
                          <a:spcPts val="300"/>
                        </a:spcAft>
                      </a:pPr>
                      <a:r>
                        <a:rPr lang="de-DE" sz="1400" spc="-10">
                          <a:effectLst/>
                        </a:rPr>
                        <a:t>2.5.2</a:t>
                      </a:r>
                      <a:endParaRPr lang="de-DE" sz="1600">
                        <a:effectLst/>
                        <a:latin typeface="Calibri"/>
                        <a:ea typeface="Times New Roman"/>
                        <a:cs typeface="Times New Roman"/>
                      </a:endParaRPr>
                    </a:p>
                  </a:txBody>
                  <a:tcPr marL="68578" marR="68578" marT="0" marB="0"/>
                </a:tc>
                <a:tc>
                  <a:txBody>
                    <a:bodyPr/>
                    <a:lstStyle/>
                    <a:p>
                      <a:pPr algn="just" hangingPunct="0">
                        <a:spcBef>
                          <a:spcPts val="900"/>
                        </a:spcBef>
                        <a:spcAft>
                          <a:spcPts val="300"/>
                        </a:spcAft>
                      </a:pPr>
                      <a:r>
                        <a:rPr lang="de-DE" sz="1400" spc="-10">
                          <a:effectLst/>
                        </a:rPr>
                        <a:t>Anlagen, die auszufüllen sind und nicht Vertragsbestandteil werden</a:t>
                      </a:r>
                      <a:endParaRPr lang="de-DE" sz="1600">
                        <a:effectLst/>
                        <a:latin typeface="Calibri"/>
                        <a:ea typeface="Times New Roman"/>
                        <a:cs typeface="Times New Roman"/>
                      </a:endParaRPr>
                    </a:p>
                  </a:txBody>
                  <a:tcPr marL="68578" marR="68578" marT="0" marB="0"/>
                </a:tc>
                <a:extLst>
                  <a:ext uri="{0D108BD9-81ED-4DB2-BD59-A6C34878D82A}">
                    <a16:rowId xmlns:a16="http://schemas.microsoft.com/office/drawing/2014/main" val="10009"/>
                  </a:ext>
                </a:extLst>
              </a:tr>
              <a:tr h="213379">
                <a:tc>
                  <a:txBody>
                    <a:bodyPr/>
                    <a:lstStyle/>
                    <a:p>
                      <a:pPr algn="just" hangingPunct="0">
                        <a:spcBef>
                          <a:spcPts val="900"/>
                        </a:spcBef>
                        <a:spcAft>
                          <a:spcPts val="300"/>
                        </a:spcAft>
                      </a:pPr>
                      <a:r>
                        <a:rPr lang="de-DE" sz="1400" spc="-10">
                          <a:effectLst/>
                        </a:rPr>
                        <a:t>2.5.3</a:t>
                      </a:r>
                      <a:endParaRPr lang="de-DE" sz="1600">
                        <a:effectLst/>
                        <a:latin typeface="Calibri"/>
                        <a:ea typeface="Times New Roman"/>
                        <a:cs typeface="Times New Roman"/>
                      </a:endParaRPr>
                    </a:p>
                  </a:txBody>
                  <a:tcPr marL="68578" marR="68578" marT="0" marB="0"/>
                </a:tc>
                <a:tc>
                  <a:txBody>
                    <a:bodyPr/>
                    <a:lstStyle/>
                    <a:p>
                      <a:pPr algn="just" hangingPunct="0">
                        <a:spcBef>
                          <a:spcPts val="900"/>
                        </a:spcBef>
                        <a:spcAft>
                          <a:spcPts val="300"/>
                        </a:spcAft>
                      </a:pPr>
                      <a:r>
                        <a:rPr lang="de-DE" sz="1400" spc="-10">
                          <a:effectLst/>
                        </a:rPr>
                        <a:t>Sonstige Anlagen</a:t>
                      </a:r>
                      <a:endParaRPr lang="de-DE" sz="1600">
                        <a:effectLst/>
                        <a:latin typeface="Calibri"/>
                        <a:ea typeface="Times New Roman"/>
                        <a:cs typeface="Times New Roman"/>
                      </a:endParaRPr>
                    </a:p>
                  </a:txBody>
                  <a:tcPr marL="68578" marR="68578" marT="0" marB="0"/>
                </a:tc>
                <a:extLst>
                  <a:ext uri="{0D108BD9-81ED-4DB2-BD59-A6C34878D82A}">
                    <a16:rowId xmlns:a16="http://schemas.microsoft.com/office/drawing/2014/main" val="10010"/>
                  </a:ext>
                </a:extLst>
              </a:tr>
              <a:tr h="213379">
                <a:tc gridSpan="2">
                  <a:txBody>
                    <a:bodyPr/>
                    <a:lstStyle/>
                    <a:p>
                      <a:pPr algn="just" hangingPunct="0">
                        <a:spcBef>
                          <a:spcPts val="900"/>
                        </a:spcBef>
                        <a:spcAft>
                          <a:spcPts val="300"/>
                        </a:spcAft>
                      </a:pPr>
                      <a:r>
                        <a:rPr lang="de-DE" sz="1400" spc="-10">
                          <a:effectLst/>
                        </a:rPr>
                        <a:t>3.  Vertragsunterlagen</a:t>
                      </a:r>
                      <a:endParaRPr lang="de-DE" sz="1600">
                        <a:effectLst/>
                        <a:latin typeface="Calibri"/>
                        <a:ea typeface="Times New Roman"/>
                        <a:cs typeface="Times New Roman"/>
                      </a:endParaRPr>
                    </a:p>
                  </a:txBody>
                  <a:tcPr marL="68578" marR="68578" marT="0" marB="0"/>
                </a:tc>
                <a:tc hMerge="1">
                  <a:txBody>
                    <a:bodyPr/>
                    <a:lstStyle/>
                    <a:p>
                      <a:endParaRPr lang="de-DE"/>
                    </a:p>
                  </a:txBody>
                  <a:tcPr/>
                </a:tc>
                <a:extLst>
                  <a:ext uri="{0D108BD9-81ED-4DB2-BD59-A6C34878D82A}">
                    <a16:rowId xmlns:a16="http://schemas.microsoft.com/office/drawing/2014/main" val="10011"/>
                  </a:ext>
                </a:extLst>
              </a:tr>
              <a:tr h="213379">
                <a:tc>
                  <a:txBody>
                    <a:bodyPr/>
                    <a:lstStyle/>
                    <a:p>
                      <a:pPr algn="just" hangingPunct="0">
                        <a:spcBef>
                          <a:spcPts val="900"/>
                        </a:spcBef>
                        <a:spcAft>
                          <a:spcPts val="300"/>
                        </a:spcAft>
                      </a:pPr>
                      <a:r>
                        <a:rPr lang="de-DE" sz="1400" spc="-10">
                          <a:effectLst/>
                        </a:rPr>
                        <a:t>3.1</a:t>
                      </a:r>
                      <a:endParaRPr lang="de-DE" sz="1600">
                        <a:effectLst/>
                        <a:latin typeface="Calibri"/>
                        <a:ea typeface="Times New Roman"/>
                        <a:cs typeface="Times New Roman"/>
                      </a:endParaRPr>
                    </a:p>
                  </a:txBody>
                  <a:tcPr marL="68578" marR="68578" marT="0" marB="0"/>
                </a:tc>
                <a:tc>
                  <a:txBody>
                    <a:bodyPr/>
                    <a:lstStyle/>
                    <a:p>
                      <a:pPr algn="just" hangingPunct="0">
                        <a:spcBef>
                          <a:spcPts val="900"/>
                        </a:spcBef>
                        <a:spcAft>
                          <a:spcPts val="300"/>
                        </a:spcAft>
                      </a:pPr>
                      <a:r>
                        <a:rPr lang="de-DE" sz="1400" spc="-10">
                          <a:effectLst/>
                        </a:rPr>
                        <a:t>Vertragsentwurf (z. B. vorausgefülltes EVB-IT Vertragsformular)</a:t>
                      </a:r>
                      <a:endParaRPr lang="de-DE" sz="1600">
                        <a:effectLst/>
                        <a:latin typeface="Calibri"/>
                        <a:ea typeface="Times New Roman"/>
                        <a:cs typeface="Times New Roman"/>
                      </a:endParaRPr>
                    </a:p>
                  </a:txBody>
                  <a:tcPr marL="68578" marR="68578" marT="0" marB="0"/>
                </a:tc>
                <a:extLst>
                  <a:ext uri="{0D108BD9-81ED-4DB2-BD59-A6C34878D82A}">
                    <a16:rowId xmlns:a16="http://schemas.microsoft.com/office/drawing/2014/main" val="10012"/>
                  </a:ext>
                </a:extLst>
              </a:tr>
              <a:tr h="213379">
                <a:tc>
                  <a:txBody>
                    <a:bodyPr/>
                    <a:lstStyle/>
                    <a:p>
                      <a:pPr algn="just" hangingPunct="0">
                        <a:spcBef>
                          <a:spcPts val="900"/>
                        </a:spcBef>
                        <a:spcAft>
                          <a:spcPts val="300"/>
                        </a:spcAft>
                      </a:pPr>
                      <a:r>
                        <a:rPr lang="de-DE" sz="1400" spc="-10">
                          <a:effectLst/>
                        </a:rPr>
                        <a:t>3.2</a:t>
                      </a:r>
                      <a:endParaRPr lang="de-DE" sz="1600">
                        <a:effectLst/>
                        <a:latin typeface="Calibri"/>
                        <a:ea typeface="Times New Roman"/>
                        <a:cs typeface="Times New Roman"/>
                      </a:endParaRPr>
                    </a:p>
                  </a:txBody>
                  <a:tcPr marL="68578" marR="68578" marT="0" marB="0"/>
                </a:tc>
                <a:tc>
                  <a:txBody>
                    <a:bodyPr/>
                    <a:lstStyle/>
                    <a:p>
                      <a:pPr algn="just" hangingPunct="0">
                        <a:spcBef>
                          <a:spcPts val="900"/>
                        </a:spcBef>
                        <a:spcAft>
                          <a:spcPts val="300"/>
                        </a:spcAft>
                      </a:pPr>
                      <a:r>
                        <a:rPr lang="de-DE" sz="1400" spc="-10">
                          <a:effectLst/>
                        </a:rPr>
                        <a:t>Anlagen zum Vertrag</a:t>
                      </a:r>
                      <a:endParaRPr lang="de-DE" sz="1600">
                        <a:effectLst/>
                        <a:latin typeface="Calibri"/>
                        <a:ea typeface="Times New Roman"/>
                        <a:cs typeface="Times New Roman"/>
                      </a:endParaRPr>
                    </a:p>
                  </a:txBody>
                  <a:tcPr marL="68578" marR="68578" marT="0" marB="0"/>
                </a:tc>
                <a:extLst>
                  <a:ext uri="{0D108BD9-81ED-4DB2-BD59-A6C34878D82A}">
                    <a16:rowId xmlns:a16="http://schemas.microsoft.com/office/drawing/2014/main" val="10013"/>
                  </a:ext>
                </a:extLst>
              </a:tr>
              <a:tr h="213379">
                <a:tc>
                  <a:txBody>
                    <a:bodyPr/>
                    <a:lstStyle/>
                    <a:p>
                      <a:pPr algn="just" hangingPunct="0">
                        <a:spcBef>
                          <a:spcPts val="900"/>
                        </a:spcBef>
                        <a:spcAft>
                          <a:spcPts val="300"/>
                        </a:spcAft>
                      </a:pPr>
                      <a:r>
                        <a:rPr lang="de-DE" sz="1400" spc="-10">
                          <a:effectLst/>
                        </a:rPr>
                        <a:t>3.2.1</a:t>
                      </a:r>
                      <a:endParaRPr lang="de-DE" sz="1600">
                        <a:effectLst/>
                        <a:latin typeface="Calibri"/>
                        <a:ea typeface="Times New Roman"/>
                        <a:cs typeface="Times New Roman"/>
                      </a:endParaRPr>
                    </a:p>
                  </a:txBody>
                  <a:tcPr marL="68578" marR="68578" marT="0" marB="0"/>
                </a:tc>
                <a:tc>
                  <a:txBody>
                    <a:bodyPr/>
                    <a:lstStyle/>
                    <a:p>
                      <a:pPr algn="just" hangingPunct="0">
                        <a:spcBef>
                          <a:spcPts val="900"/>
                        </a:spcBef>
                        <a:spcAft>
                          <a:spcPts val="300"/>
                        </a:spcAft>
                      </a:pPr>
                      <a:r>
                        <a:rPr lang="de-DE" sz="1400" spc="-10">
                          <a:effectLst/>
                        </a:rPr>
                        <a:t>Leistungsbeschreibung</a:t>
                      </a:r>
                      <a:endParaRPr lang="de-DE" sz="1600">
                        <a:effectLst/>
                        <a:latin typeface="Calibri"/>
                        <a:ea typeface="Times New Roman"/>
                        <a:cs typeface="Times New Roman"/>
                      </a:endParaRPr>
                    </a:p>
                  </a:txBody>
                  <a:tcPr marL="68578" marR="68578" marT="0" marB="0"/>
                </a:tc>
                <a:extLst>
                  <a:ext uri="{0D108BD9-81ED-4DB2-BD59-A6C34878D82A}">
                    <a16:rowId xmlns:a16="http://schemas.microsoft.com/office/drawing/2014/main" val="10014"/>
                  </a:ext>
                </a:extLst>
              </a:tr>
              <a:tr h="213379">
                <a:tc>
                  <a:txBody>
                    <a:bodyPr/>
                    <a:lstStyle/>
                    <a:p>
                      <a:pPr algn="just" hangingPunct="0">
                        <a:spcBef>
                          <a:spcPts val="900"/>
                        </a:spcBef>
                        <a:spcAft>
                          <a:spcPts val="300"/>
                        </a:spcAft>
                      </a:pPr>
                      <a:r>
                        <a:rPr lang="de-DE" sz="1400" spc="-10">
                          <a:effectLst/>
                        </a:rPr>
                        <a:t>3.2.2</a:t>
                      </a:r>
                      <a:endParaRPr lang="de-DE" sz="1600">
                        <a:effectLst/>
                        <a:latin typeface="Calibri"/>
                        <a:ea typeface="Times New Roman"/>
                        <a:cs typeface="Times New Roman"/>
                      </a:endParaRPr>
                    </a:p>
                  </a:txBody>
                  <a:tcPr marL="68578" marR="68578" marT="0" marB="0"/>
                </a:tc>
                <a:tc>
                  <a:txBody>
                    <a:bodyPr/>
                    <a:lstStyle/>
                    <a:p>
                      <a:pPr algn="just" hangingPunct="0">
                        <a:spcBef>
                          <a:spcPts val="900"/>
                        </a:spcBef>
                        <a:spcAft>
                          <a:spcPts val="300"/>
                        </a:spcAft>
                      </a:pPr>
                      <a:r>
                        <a:rPr lang="de-DE" sz="1400" spc="-10">
                          <a:effectLst/>
                        </a:rPr>
                        <a:t>Vertragsbedingungen (z. B. EVB-IT, BVB, VOL/B)</a:t>
                      </a:r>
                      <a:endParaRPr lang="de-DE" sz="1600">
                        <a:effectLst/>
                        <a:latin typeface="Calibri"/>
                        <a:ea typeface="Times New Roman"/>
                        <a:cs typeface="Times New Roman"/>
                      </a:endParaRPr>
                    </a:p>
                  </a:txBody>
                  <a:tcPr marL="68578" marR="68578" marT="0" marB="0"/>
                </a:tc>
                <a:extLst>
                  <a:ext uri="{0D108BD9-81ED-4DB2-BD59-A6C34878D82A}">
                    <a16:rowId xmlns:a16="http://schemas.microsoft.com/office/drawing/2014/main" val="10015"/>
                  </a:ext>
                </a:extLst>
              </a:tr>
              <a:tr h="213379">
                <a:tc>
                  <a:txBody>
                    <a:bodyPr/>
                    <a:lstStyle/>
                    <a:p>
                      <a:pPr algn="just" hangingPunct="0">
                        <a:spcBef>
                          <a:spcPts val="900"/>
                        </a:spcBef>
                        <a:spcAft>
                          <a:spcPts val="300"/>
                        </a:spcAft>
                      </a:pPr>
                      <a:r>
                        <a:rPr lang="de-DE" sz="1400" spc="-10">
                          <a:effectLst/>
                        </a:rPr>
                        <a:t>3.2.3</a:t>
                      </a:r>
                      <a:endParaRPr lang="de-DE" sz="1600">
                        <a:effectLst/>
                        <a:latin typeface="Calibri"/>
                        <a:ea typeface="Times New Roman"/>
                        <a:cs typeface="Times New Roman"/>
                      </a:endParaRPr>
                    </a:p>
                  </a:txBody>
                  <a:tcPr marL="68578" marR="68578" marT="0" marB="0"/>
                </a:tc>
                <a:tc>
                  <a:txBody>
                    <a:bodyPr/>
                    <a:lstStyle/>
                    <a:p>
                      <a:pPr algn="just" hangingPunct="0">
                        <a:spcBef>
                          <a:spcPts val="900"/>
                        </a:spcBef>
                        <a:spcAft>
                          <a:spcPts val="300"/>
                        </a:spcAft>
                      </a:pPr>
                      <a:r>
                        <a:rPr lang="de-DE" sz="1400" spc="-10">
                          <a:effectLst/>
                        </a:rPr>
                        <a:t>Sonstige Anlagen</a:t>
                      </a:r>
                      <a:endParaRPr lang="de-DE" sz="1600">
                        <a:effectLst/>
                        <a:latin typeface="Calibri"/>
                        <a:ea typeface="Times New Roman"/>
                        <a:cs typeface="Times New Roman"/>
                      </a:endParaRPr>
                    </a:p>
                  </a:txBody>
                  <a:tcPr marL="68578" marR="68578" marT="0" marB="0"/>
                </a:tc>
                <a:extLst>
                  <a:ext uri="{0D108BD9-81ED-4DB2-BD59-A6C34878D82A}">
                    <a16:rowId xmlns:a16="http://schemas.microsoft.com/office/drawing/2014/main" val="10016"/>
                  </a:ext>
                </a:extLst>
              </a:tr>
            </a:tbl>
          </a:graphicData>
        </a:graphic>
      </p:graphicFrame>
      <p:sp>
        <p:nvSpPr>
          <p:cNvPr id="4" name="Foliennummernplatzhalter 3"/>
          <p:cNvSpPr>
            <a:spLocks noGrp="1"/>
          </p:cNvSpPr>
          <p:nvPr>
            <p:ph type="sldNum" sz="quarter" idx="11"/>
          </p:nvPr>
        </p:nvSpPr>
        <p:spPr/>
        <p:txBody>
          <a:bodyPr/>
          <a:lstStyle/>
          <a:p>
            <a:pPr>
              <a:defRPr/>
            </a:pPr>
            <a:fld id="{01601ED7-B9BD-47D3-B4AB-88939CCC29D1}" type="slidenum">
              <a:rPr lang="de-DE" altLang="de-DE" smtClean="0"/>
              <a:pPr>
                <a:defRPr/>
              </a:pPr>
              <a:t>146</a:t>
            </a:fld>
            <a:endParaRPr lang="de-DE" altLang="de-DE"/>
          </a:p>
        </p:txBody>
      </p:sp>
      <p:sp>
        <p:nvSpPr>
          <p:cNvPr id="115771" name="Rechteck 6"/>
          <p:cNvSpPr>
            <a:spLocks noChangeArrowheads="1"/>
          </p:cNvSpPr>
          <p:nvPr/>
        </p:nvSpPr>
        <p:spPr bwMode="auto">
          <a:xfrm>
            <a:off x="755650" y="6186488"/>
            <a:ext cx="7920038"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dirty="0">
                <a:solidFill>
                  <a:schemeClr val="tx1"/>
                </a:solidFill>
              </a:rPr>
              <a:t>gemäß Unterlage für Ausschreibung und Bewertung von IT-Leistungen (</a:t>
            </a:r>
            <a:r>
              <a:rPr lang="de-DE" altLang="de-DE" dirty="0" err="1">
                <a:solidFill>
                  <a:schemeClr val="tx1"/>
                </a:solidFill>
              </a:rPr>
              <a:t>UfAB</a:t>
            </a:r>
            <a:r>
              <a:rPr lang="de-DE" altLang="de-DE" dirty="0">
                <a:solidFill>
                  <a:schemeClr val="tx1"/>
                </a:solidFill>
              </a:rPr>
              <a:t> V) (BMI </a:t>
            </a:r>
            <a:r>
              <a:rPr lang="de-DE" altLang="de-DE" dirty="0" smtClean="0">
                <a:solidFill>
                  <a:schemeClr val="tx1"/>
                </a:solidFill>
              </a:rPr>
              <a:t>2018)</a:t>
            </a:r>
            <a:endParaRPr lang="de-DE" altLang="de-DE" dirty="0">
              <a:solidFill>
                <a:schemeClr val="tx1"/>
              </a:solidFill>
            </a:endParaRPr>
          </a:p>
        </p:txBody>
      </p:sp>
    </p:spTree>
    <p:extLst>
      <p:ext uri="{BB962C8B-B14F-4D97-AF65-F5344CB8AC3E}">
        <p14:creationId xmlns:p14="http://schemas.microsoft.com/office/powerpoint/2010/main" val="288139477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el 1"/>
          <p:cNvSpPr>
            <a:spLocks noGrp="1"/>
          </p:cNvSpPr>
          <p:nvPr>
            <p:ph type="title"/>
          </p:nvPr>
        </p:nvSpPr>
        <p:spPr/>
        <p:txBody>
          <a:bodyPr/>
          <a:lstStyle/>
          <a:p>
            <a:r>
              <a:rPr lang="de-DE" altLang="de-DE" dirty="0" smtClean="0"/>
              <a:t>Angebote: Strukturierung</a:t>
            </a:r>
          </a:p>
        </p:txBody>
      </p:sp>
      <p:sp>
        <p:nvSpPr>
          <p:cNvPr id="117763" name="Inhaltsplatzhalter 2"/>
          <p:cNvSpPr>
            <a:spLocks noGrp="1"/>
          </p:cNvSpPr>
          <p:nvPr>
            <p:ph idx="1"/>
          </p:nvPr>
        </p:nvSpPr>
        <p:spPr/>
        <p:txBody>
          <a:bodyPr/>
          <a:lstStyle/>
          <a:p>
            <a:r>
              <a:rPr lang="de-DE" altLang="de-DE" smtClean="0"/>
              <a:t>Preisblatt</a:t>
            </a:r>
          </a:p>
          <a:p>
            <a:r>
              <a:rPr lang="de-DE" altLang="de-DE" smtClean="0"/>
              <a:t>Zusammenstellung sämtlicher Preise für die angebotenen Leistungen.</a:t>
            </a:r>
          </a:p>
          <a:p>
            <a:r>
              <a:rPr lang="de-DE" altLang="de-DE" smtClean="0"/>
              <a:t>dient es im Rahmen der Angebotserstellung der Ermittlung des Gesamtangebotspreises.</a:t>
            </a:r>
          </a:p>
        </p:txBody>
      </p:sp>
      <p:sp>
        <p:nvSpPr>
          <p:cNvPr id="4" name="Foliennummernplatzhalter 3"/>
          <p:cNvSpPr>
            <a:spLocks noGrp="1"/>
          </p:cNvSpPr>
          <p:nvPr>
            <p:ph type="sldNum" sz="quarter" idx="11"/>
          </p:nvPr>
        </p:nvSpPr>
        <p:spPr/>
        <p:txBody>
          <a:bodyPr/>
          <a:lstStyle/>
          <a:p>
            <a:pPr>
              <a:defRPr/>
            </a:pPr>
            <a:fld id="{B2A609D8-C4F5-4552-ACEA-279AF38FD88F}" type="slidenum">
              <a:rPr lang="de-DE" altLang="de-DE" smtClean="0"/>
              <a:pPr>
                <a:defRPr/>
              </a:pPr>
              <a:t>147</a:t>
            </a:fld>
            <a:endParaRPr lang="de-DE" altLang="de-DE"/>
          </a:p>
        </p:txBody>
      </p:sp>
    </p:spTree>
    <p:extLst>
      <p:ext uri="{BB962C8B-B14F-4D97-AF65-F5344CB8AC3E}">
        <p14:creationId xmlns:p14="http://schemas.microsoft.com/office/powerpoint/2010/main" val="9695373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el 1"/>
          <p:cNvSpPr>
            <a:spLocks noGrp="1"/>
          </p:cNvSpPr>
          <p:nvPr>
            <p:ph type="title"/>
          </p:nvPr>
        </p:nvSpPr>
        <p:spPr/>
        <p:txBody>
          <a:bodyPr/>
          <a:lstStyle/>
          <a:p>
            <a:endParaRPr lang="de-DE" altLang="de-DE" smtClean="0"/>
          </a:p>
        </p:txBody>
      </p:sp>
      <p:sp>
        <p:nvSpPr>
          <p:cNvPr id="118787" name="Inhaltsplatzhalter 2"/>
          <p:cNvSpPr>
            <a:spLocks noGrp="1"/>
          </p:cNvSpPr>
          <p:nvPr>
            <p:ph idx="1"/>
          </p:nvPr>
        </p:nvSpPr>
        <p:spPr/>
        <p:txBody>
          <a:bodyPr/>
          <a:lstStyle/>
          <a:p>
            <a:endParaRPr lang="de-DE" altLang="de-DE" smtClean="0"/>
          </a:p>
        </p:txBody>
      </p:sp>
      <p:sp>
        <p:nvSpPr>
          <p:cNvPr id="4" name="Foliennummernplatzhalter 3"/>
          <p:cNvSpPr>
            <a:spLocks noGrp="1"/>
          </p:cNvSpPr>
          <p:nvPr>
            <p:ph type="sldNum" sz="quarter" idx="11"/>
          </p:nvPr>
        </p:nvSpPr>
        <p:spPr/>
        <p:txBody>
          <a:bodyPr/>
          <a:lstStyle/>
          <a:p>
            <a:pPr>
              <a:defRPr/>
            </a:pPr>
            <a:fld id="{D27C27F2-3C18-4517-B30D-9F14FD9754C8}" type="slidenum">
              <a:rPr lang="de-DE" altLang="de-DE" smtClean="0"/>
              <a:pPr>
                <a:defRPr/>
              </a:pPr>
              <a:t>148</a:t>
            </a:fld>
            <a:endParaRPr lang="de-DE" altLang="de-DE"/>
          </a:p>
        </p:txBody>
      </p:sp>
      <p:pic>
        <p:nvPicPr>
          <p:cNvPr id="1187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8280400" cy="620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37802844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el 1"/>
          <p:cNvSpPr>
            <a:spLocks noGrp="1"/>
          </p:cNvSpPr>
          <p:nvPr>
            <p:ph type="title"/>
          </p:nvPr>
        </p:nvSpPr>
        <p:spPr>
          <a:xfrm>
            <a:off x="682625" y="2743200"/>
            <a:ext cx="7477125" cy="685800"/>
          </a:xfrm>
        </p:spPr>
        <p:txBody>
          <a:bodyPr/>
          <a:lstStyle/>
          <a:p>
            <a:pPr algn="r"/>
            <a:r>
              <a:rPr lang="de-DE" altLang="de-DE" smtClean="0"/>
              <a:t>Varianten der Ausschreibung und Vergabe</a:t>
            </a:r>
          </a:p>
        </p:txBody>
      </p:sp>
      <p:sp>
        <p:nvSpPr>
          <p:cNvPr id="105475" name="Inhaltsplatzhalter 2"/>
          <p:cNvSpPr>
            <a:spLocks noGrp="1"/>
          </p:cNvSpPr>
          <p:nvPr>
            <p:ph idx="1"/>
          </p:nvPr>
        </p:nvSpPr>
        <p:spPr>
          <a:xfrm>
            <a:off x="682625" y="3644900"/>
            <a:ext cx="7478713" cy="2527300"/>
          </a:xfrm>
        </p:spPr>
        <p:txBody>
          <a:bodyPr/>
          <a:lstStyle/>
          <a:p>
            <a:pPr algn="r">
              <a:buFont typeface="+mj-lt"/>
              <a:buAutoNum type="arabicPeriod"/>
            </a:pPr>
            <a:r>
              <a:rPr lang="de-DE" altLang="de-DE" dirty="0" smtClean="0"/>
              <a:t>Öffentlicher Bereich</a:t>
            </a:r>
          </a:p>
          <a:p>
            <a:pPr algn="r">
              <a:buFont typeface="+mj-lt"/>
              <a:buAutoNum type="arabicPeriod"/>
            </a:pPr>
            <a:r>
              <a:rPr lang="de-DE" altLang="de-DE" dirty="0" smtClean="0"/>
              <a:t>Privatwirtschaft</a:t>
            </a:r>
          </a:p>
        </p:txBody>
      </p:sp>
      <p:sp>
        <p:nvSpPr>
          <p:cNvPr id="4" name="Foliennummernplatzhalter 3"/>
          <p:cNvSpPr>
            <a:spLocks noGrp="1"/>
          </p:cNvSpPr>
          <p:nvPr>
            <p:ph type="sldNum" sz="quarter" idx="11"/>
          </p:nvPr>
        </p:nvSpPr>
        <p:spPr/>
        <p:txBody>
          <a:bodyPr/>
          <a:lstStyle/>
          <a:p>
            <a:pPr>
              <a:defRPr/>
            </a:pPr>
            <a:fld id="{E2A99F81-9664-4FC6-B259-51033FFD08EF}" type="slidenum">
              <a:rPr lang="de-DE" altLang="de-DE" smtClean="0"/>
              <a:pPr>
                <a:defRPr/>
              </a:pPr>
              <a:t>149</a:t>
            </a:fld>
            <a:endParaRPr lang="de-DE" altLang="de-DE"/>
          </a:p>
        </p:txBody>
      </p:sp>
      <p:sp>
        <p:nvSpPr>
          <p:cNvPr id="5" name="Rechteck 4"/>
          <p:cNvSpPr/>
          <p:nvPr/>
        </p:nvSpPr>
        <p:spPr>
          <a:xfrm>
            <a:off x="1187624" y="5733256"/>
            <a:ext cx="7560840" cy="738664"/>
          </a:xfrm>
          <a:prstGeom prst="rect">
            <a:avLst/>
          </a:prstGeom>
        </p:spPr>
        <p:txBody>
          <a:bodyPr wrap="square">
            <a:spAutoFit/>
          </a:bodyPr>
          <a:lstStyle/>
          <a:p>
            <a:pPr marL="285750" indent="-285750">
              <a:buFont typeface="Arial" panose="020B0604020202020204" pitchFamily="34" charset="0"/>
              <a:buChar char="•"/>
            </a:pPr>
            <a:r>
              <a:rPr lang="de-DE" sz="1400" dirty="0" smtClean="0">
                <a:solidFill>
                  <a:srgbClr val="000072"/>
                </a:solidFill>
                <a:latin typeface="+mn-lt"/>
                <a:cs typeface="+mn-cs"/>
              </a:rPr>
              <a:t>Beachten Sie: Die Vorlesungsinhalte ersetzen keine Rechtsberatung!</a:t>
            </a:r>
          </a:p>
          <a:p>
            <a:pPr marL="285750" indent="-285750">
              <a:buFont typeface="Arial" panose="020B0604020202020204" pitchFamily="34" charset="0"/>
              <a:buChar char="•"/>
            </a:pPr>
            <a:r>
              <a:rPr lang="de-DE" sz="1400" dirty="0" smtClean="0">
                <a:solidFill>
                  <a:srgbClr val="000072"/>
                </a:solidFill>
                <a:latin typeface="+mn-lt"/>
                <a:cs typeface="+mn-cs"/>
              </a:rPr>
              <a:t>Warum diese Formalien? Lesen Sie weiter: https</a:t>
            </a:r>
            <a:r>
              <a:rPr lang="de-DE" sz="1400" dirty="0">
                <a:solidFill>
                  <a:srgbClr val="000072"/>
                </a:solidFill>
                <a:latin typeface="+mn-lt"/>
                <a:cs typeface="+mn-cs"/>
              </a:rPr>
              <a:t>://www.google.com/search</a:t>
            </a:r>
            <a:r>
              <a:rPr lang="de-DE" sz="1400" dirty="0" smtClean="0">
                <a:solidFill>
                  <a:srgbClr val="000072"/>
                </a:solidFill>
                <a:latin typeface="+mn-lt"/>
                <a:cs typeface="+mn-cs"/>
              </a:rPr>
              <a:t>? q=Korruptionsaff%C3%A4re</a:t>
            </a:r>
            <a:endParaRPr lang="de-DE" sz="1400" dirty="0">
              <a:solidFill>
                <a:srgbClr val="000072"/>
              </a:solidFill>
              <a:latin typeface="+mn-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de-DE" altLang="de-DE" smtClean="0"/>
              <a:t>Problemauslösung</a:t>
            </a:r>
          </a:p>
        </p:txBody>
      </p:sp>
      <p:sp>
        <p:nvSpPr>
          <p:cNvPr id="7171" name="Rectangle 3"/>
          <p:cNvSpPr>
            <a:spLocks noGrp="1" noChangeArrowheads="1"/>
          </p:cNvSpPr>
          <p:nvPr>
            <p:ph idx="1"/>
          </p:nvPr>
        </p:nvSpPr>
        <p:spPr/>
        <p:txBody>
          <a:bodyPr/>
          <a:lstStyle/>
          <a:p>
            <a:pPr eaLnBrk="1" hangingPunct="1"/>
            <a:r>
              <a:rPr lang="de-DE" altLang="de-DE" smtClean="0"/>
              <a:t>Subjektive Problemerkennung</a:t>
            </a:r>
          </a:p>
          <a:p>
            <a:pPr eaLnBrk="1" hangingPunct="1"/>
            <a:r>
              <a:rPr lang="de-DE" altLang="de-DE" smtClean="0"/>
              <a:t>Systematische Prüfung</a:t>
            </a:r>
          </a:p>
          <a:p>
            <a:pPr eaLnBrk="1" hangingPunct="1"/>
            <a:r>
              <a:rPr lang="de-DE" altLang="de-DE" smtClean="0"/>
              <a:t>Untersuchung von Verbesserungspotentialen</a:t>
            </a:r>
          </a:p>
        </p:txBody>
      </p:sp>
      <p:sp>
        <p:nvSpPr>
          <p:cNvPr id="12" name="Foliennummernplatzhalter 4"/>
          <p:cNvSpPr>
            <a:spLocks noGrp="1"/>
          </p:cNvSpPr>
          <p:nvPr>
            <p:ph type="sldNum" sz="quarter" idx="11"/>
          </p:nvPr>
        </p:nvSpPr>
        <p:spPr/>
        <p:txBody>
          <a:bodyPr/>
          <a:lstStyle/>
          <a:p>
            <a:pPr>
              <a:defRPr/>
            </a:pPr>
            <a:fld id="{2A3A7417-697E-415C-A7B3-C52AA0196B52}" type="slidenum">
              <a:rPr lang="de-DE" altLang="de-DE"/>
              <a:pPr>
                <a:defRPr/>
              </a:pPr>
              <a:t>15</a:t>
            </a:fld>
            <a:endParaRPr lang="de-DE" altLang="de-DE"/>
          </a:p>
        </p:txBody>
      </p:sp>
      <p:graphicFrame>
        <p:nvGraphicFramePr>
          <p:cNvPr id="2" name="Tabelle 1"/>
          <p:cNvGraphicFramePr>
            <a:graphicFrameLocks noGrp="1"/>
          </p:cNvGraphicFramePr>
          <p:nvPr/>
        </p:nvGraphicFramePr>
        <p:xfrm>
          <a:off x="827088" y="3068638"/>
          <a:ext cx="7848600" cy="3625850"/>
        </p:xfrm>
        <a:graphic>
          <a:graphicData uri="http://schemas.openxmlformats.org/drawingml/2006/table">
            <a:tbl>
              <a:tblPr>
                <a:tableStyleId>{5C22544A-7EE6-4342-B048-85BDC9FD1C3A}</a:tableStyleId>
              </a:tblPr>
              <a:tblGrid>
                <a:gridCol w="7848600">
                  <a:extLst>
                    <a:ext uri="{9D8B030D-6E8A-4147-A177-3AD203B41FA5}">
                      <a16:colId xmlns:a16="http://schemas.microsoft.com/office/drawing/2014/main" val="20000"/>
                    </a:ext>
                  </a:extLst>
                </a:gridCol>
              </a:tblGrid>
              <a:tr h="3528392">
                <a:tc>
                  <a:txBody>
                    <a:bodyPr/>
                    <a:lstStyle/>
                    <a:p>
                      <a:pPr algn="l" hangingPunct="0">
                        <a:spcAft>
                          <a:spcPts val="0"/>
                        </a:spcAft>
                      </a:pPr>
                      <a:r>
                        <a:rPr lang="de-DE" sz="1600" dirty="0">
                          <a:effectLst/>
                        </a:rPr>
                        <a:t>Bei der Entwurfsbearbeitung des Landschafts- und Artenschutzprogramms wurde bald der </a:t>
                      </a:r>
                      <a:r>
                        <a:rPr lang="de-DE" sz="1600" b="1" dirty="0">
                          <a:effectLst/>
                        </a:rPr>
                        <a:t>grundlegende Mangel</a:t>
                      </a:r>
                      <a:r>
                        <a:rPr lang="de-DE" sz="1600" dirty="0">
                          <a:effectLst/>
                        </a:rPr>
                        <a:t> an planungsgerecht aufbereiteten Umweltdaten bzw. ökologischen Planungsgrundlagen offenkundig. (</a:t>
                      </a:r>
                      <a:r>
                        <a:rPr lang="de-DE" sz="1600" cap="small" dirty="0">
                          <a:effectLst/>
                        </a:rPr>
                        <a:t>Bock</a:t>
                      </a:r>
                      <a:r>
                        <a:rPr lang="de-DE" sz="1600" dirty="0">
                          <a:effectLst/>
                        </a:rPr>
                        <a:t> 1989)</a:t>
                      </a:r>
                    </a:p>
                    <a:p>
                      <a:pPr algn="l" hangingPunct="0">
                        <a:spcBef>
                          <a:spcPts val="600"/>
                        </a:spcBef>
                        <a:spcAft>
                          <a:spcPts val="0"/>
                        </a:spcAft>
                      </a:pPr>
                      <a:r>
                        <a:rPr lang="de-DE" sz="1600" dirty="0">
                          <a:effectLst/>
                        </a:rPr>
                        <a:t>Trotz einer Jahresleistung von 300 neu gezeichneten Plänen ... erhöht sich die Zahl der </a:t>
                      </a:r>
                      <a:r>
                        <a:rPr lang="de-DE" sz="1600" b="1" dirty="0">
                          <a:effectLst/>
                        </a:rPr>
                        <a:t>nicht gezeichneten </a:t>
                      </a:r>
                      <a:r>
                        <a:rPr lang="de-DE" sz="1600" dirty="0">
                          <a:effectLst/>
                        </a:rPr>
                        <a:t>Leitungskilometer ständig. </a:t>
                      </a:r>
                      <a:r>
                        <a:rPr lang="en-US" sz="1600" dirty="0">
                          <a:effectLst/>
                        </a:rPr>
                        <a:t>(</a:t>
                      </a:r>
                      <a:r>
                        <a:rPr lang="en-US" sz="1600" cap="small" dirty="0" err="1">
                          <a:effectLst/>
                        </a:rPr>
                        <a:t>Muxel</a:t>
                      </a:r>
                      <a:r>
                        <a:rPr lang="en-US" sz="1600" dirty="0">
                          <a:effectLst/>
                        </a:rPr>
                        <a:t> 1989)</a:t>
                      </a:r>
                      <a:endParaRPr lang="de-DE" sz="1600" dirty="0">
                        <a:effectLst/>
                      </a:endParaRPr>
                    </a:p>
                    <a:p>
                      <a:pPr algn="l" hangingPunct="0">
                        <a:spcBef>
                          <a:spcPts val="600"/>
                        </a:spcBef>
                        <a:spcAft>
                          <a:spcPts val="0"/>
                        </a:spcAft>
                      </a:pPr>
                      <a:r>
                        <a:rPr lang="en-US" sz="1600" b="1" dirty="0">
                          <a:effectLst/>
                        </a:rPr>
                        <a:t>Access to appropriate technolog</a:t>
                      </a:r>
                      <a:r>
                        <a:rPr lang="en-US" sz="1600" dirty="0">
                          <a:effectLst/>
                        </a:rPr>
                        <a:t>ical solutions can be the determining factor in the ability to meet transportation challenges. </a:t>
                      </a:r>
                      <a:r>
                        <a:rPr lang="de-DE" sz="1600" dirty="0">
                          <a:effectLst/>
                        </a:rPr>
                        <a:t>(</a:t>
                      </a:r>
                      <a:r>
                        <a:rPr lang="de-DE" sz="1600" cap="small" dirty="0">
                          <a:effectLst/>
                        </a:rPr>
                        <a:t>Sanchez </a:t>
                      </a:r>
                      <a:r>
                        <a:rPr lang="de-DE" sz="1600" dirty="0">
                          <a:effectLst/>
                        </a:rPr>
                        <a:t>et al. 2002)</a:t>
                      </a:r>
                    </a:p>
                    <a:p>
                      <a:pPr algn="l" hangingPunct="0">
                        <a:spcBef>
                          <a:spcPts val="600"/>
                        </a:spcBef>
                        <a:spcAft>
                          <a:spcPts val="0"/>
                        </a:spcAft>
                      </a:pPr>
                      <a:r>
                        <a:rPr lang="de-DE" sz="1600" dirty="0">
                          <a:effectLst/>
                        </a:rPr>
                        <a:t>Die handschriftliche Datenübertragung, Medienbrüche und damit verbundene Eingabefehler sowie nicht standardisierte Datenhaltung […] verursachen </a:t>
                      </a:r>
                      <a:r>
                        <a:rPr lang="de-DE" sz="1600" b="1" dirty="0">
                          <a:effectLst/>
                        </a:rPr>
                        <a:t>zeitaufwändige Arbeitsabläufe und Redundanzen</a:t>
                      </a:r>
                      <a:r>
                        <a:rPr lang="de-DE" sz="1600" dirty="0">
                          <a:effectLst/>
                        </a:rPr>
                        <a:t>. </a:t>
                      </a:r>
                      <a:r>
                        <a:rPr lang="en-US" sz="1600" dirty="0">
                          <a:effectLst/>
                        </a:rPr>
                        <a:t>(</a:t>
                      </a:r>
                      <a:r>
                        <a:rPr lang="en-US" sz="1600" cap="small" dirty="0">
                          <a:effectLst/>
                        </a:rPr>
                        <a:t>Hug</a:t>
                      </a:r>
                      <a:r>
                        <a:rPr lang="en-US" sz="1600" dirty="0">
                          <a:effectLst/>
                        </a:rPr>
                        <a:t> 2004)</a:t>
                      </a:r>
                      <a:endParaRPr lang="de-DE" sz="1600" dirty="0">
                        <a:effectLst/>
                      </a:endParaRPr>
                    </a:p>
                    <a:p>
                      <a:pPr algn="l" hangingPunct="0">
                        <a:spcBef>
                          <a:spcPts val="600"/>
                        </a:spcBef>
                        <a:spcAft>
                          <a:spcPts val="0"/>
                        </a:spcAft>
                      </a:pPr>
                      <a:r>
                        <a:rPr lang="en-US" sz="1600" dirty="0">
                          <a:effectLst/>
                        </a:rPr>
                        <a:t>Current users of geographic information spen</a:t>
                      </a:r>
                      <a:r>
                        <a:rPr lang="en-US" sz="1600" b="1" dirty="0">
                          <a:effectLst/>
                        </a:rPr>
                        <a:t>d 80 per cent of their time collating and managing the information </a:t>
                      </a:r>
                      <a:r>
                        <a:rPr lang="en-US" sz="1600" dirty="0">
                          <a:effectLst/>
                        </a:rPr>
                        <a:t>and only 20 per cent </a:t>
                      </a:r>
                      <a:r>
                        <a:rPr lang="en-US" sz="1600" dirty="0" err="1">
                          <a:effectLst/>
                        </a:rPr>
                        <a:t>analysing</a:t>
                      </a:r>
                      <a:r>
                        <a:rPr lang="en-US" sz="1600" dirty="0">
                          <a:effectLst/>
                        </a:rPr>
                        <a:t> it to solve problems and generate benefits. </a:t>
                      </a:r>
                      <a:r>
                        <a:rPr lang="de-DE" sz="1600" dirty="0">
                          <a:effectLst/>
                        </a:rPr>
                        <a:t>(</a:t>
                      </a:r>
                      <a:r>
                        <a:rPr lang="de-DE" sz="1600" cap="small" dirty="0" err="1">
                          <a:effectLst/>
                        </a:rPr>
                        <a:t>Geographic</a:t>
                      </a:r>
                      <a:r>
                        <a:rPr lang="de-DE" sz="1600" cap="small" dirty="0">
                          <a:effectLst/>
                        </a:rPr>
                        <a:t> Information Panel</a:t>
                      </a:r>
                      <a:r>
                        <a:rPr lang="de-DE" sz="1600" dirty="0">
                          <a:effectLst/>
                        </a:rPr>
                        <a:t> 2008, S. 12)</a:t>
                      </a:r>
                      <a:endParaRPr lang="de-DE" sz="1600" dirty="0">
                        <a:effectLst/>
                        <a:latin typeface="Calibri"/>
                        <a:ea typeface="Times New Roman"/>
                        <a:cs typeface="Times New Roman"/>
                      </a:endParaRPr>
                    </a:p>
                  </a:txBody>
                  <a:tcPr marL="151125" marR="151125" marT="75565" marB="75565"/>
                </a:tc>
                <a:extLst>
                  <a:ext uri="{0D108BD9-81ED-4DB2-BD59-A6C34878D82A}">
                    <a16:rowId xmlns:a16="http://schemas.microsoft.com/office/drawing/2014/main" val="10000"/>
                  </a:ext>
                </a:extLst>
              </a:tr>
            </a:tbl>
          </a:graphicData>
        </a:graphic>
      </p:graphicFrame>
      <p:sp>
        <p:nvSpPr>
          <p:cNvPr id="7179" name="Rectangle 13"/>
          <p:cNvSpPr>
            <a:spLocks noChangeArrowheads="1"/>
          </p:cNvSpPr>
          <p:nvPr/>
        </p:nvSpPr>
        <p:spPr bwMode="auto">
          <a:xfrm>
            <a:off x="2151063" y="2703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2000">
                <a:solidFill>
                  <a:schemeClr val="tx1"/>
                </a:solidFill>
                <a:latin typeface="Arial" charset="0"/>
              </a:rPr>
              <a:t/>
            </a:r>
            <a:br>
              <a:rPr lang="de-DE" altLang="de-DE" sz="2000">
                <a:solidFill>
                  <a:schemeClr val="tx1"/>
                </a:solidFill>
                <a:latin typeface="Arial" charset="0"/>
              </a:rPr>
            </a:br>
            <a:endParaRPr lang="de-DE" altLang="de-DE" sz="2000">
              <a:solidFill>
                <a:schemeClr val="tx1"/>
              </a:solidFill>
              <a:latin typeface="Arial"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el 1"/>
          <p:cNvSpPr>
            <a:spLocks noGrp="1"/>
          </p:cNvSpPr>
          <p:nvPr>
            <p:ph type="title"/>
          </p:nvPr>
        </p:nvSpPr>
        <p:spPr/>
        <p:txBody>
          <a:bodyPr/>
          <a:lstStyle/>
          <a:p>
            <a:r>
              <a:rPr lang="de-DE" altLang="de-DE" smtClean="0"/>
              <a:t>Varianten der Ausschreibung und Vergabe im öffentlichen Bereich</a:t>
            </a:r>
          </a:p>
        </p:txBody>
      </p:sp>
      <p:sp>
        <p:nvSpPr>
          <p:cNvPr id="106499" name="Inhaltsplatzhalter 2"/>
          <p:cNvSpPr>
            <a:spLocks noGrp="1"/>
          </p:cNvSpPr>
          <p:nvPr>
            <p:ph idx="1"/>
          </p:nvPr>
        </p:nvSpPr>
        <p:spPr/>
        <p:txBody>
          <a:bodyPr/>
          <a:lstStyle/>
          <a:p>
            <a:pPr>
              <a:buFont typeface="Tahoma" pitchFamily="34" charset="0"/>
              <a:buAutoNum type="arabicPeriod"/>
            </a:pPr>
            <a:r>
              <a:rPr lang="de-DE" altLang="de-DE" dirty="0" smtClean="0"/>
              <a:t>Freihändige Vergabe </a:t>
            </a:r>
          </a:p>
          <a:p>
            <a:pPr lvl="1"/>
            <a:r>
              <a:rPr lang="de-DE" dirty="0" smtClean="0"/>
              <a:t>„soll </a:t>
            </a:r>
            <a:r>
              <a:rPr lang="de-DE" dirty="0"/>
              <a:t>nur in Ausnahmefällen angewendet werden: etwa bei dringenden Leistungen </a:t>
            </a:r>
            <a:r>
              <a:rPr lang="de-DE" dirty="0" smtClean="0"/>
              <a:t>[…], </a:t>
            </a:r>
            <a:r>
              <a:rPr lang="de-DE" dirty="0"/>
              <a:t>aus Gründen der Geheimhaltung oder wenn aus besonderen Gründen nur ein Unternehmen in Betracht kommt</a:t>
            </a:r>
            <a:r>
              <a:rPr lang="de-DE" dirty="0" smtClean="0"/>
              <a:t>.“</a:t>
            </a:r>
            <a:r>
              <a:rPr lang="de-DE" dirty="0"/>
              <a:t/>
            </a:r>
            <a:br>
              <a:rPr lang="de-DE" dirty="0"/>
            </a:br>
            <a:r>
              <a:rPr lang="de-DE" altLang="de-DE" dirty="0" smtClean="0"/>
              <a:t/>
            </a:r>
            <a:br>
              <a:rPr lang="de-DE" altLang="de-DE" dirty="0" smtClean="0"/>
            </a:br>
            <a:endParaRPr lang="de-DE" altLang="de-DE" dirty="0" smtClean="0"/>
          </a:p>
          <a:p>
            <a:pPr>
              <a:buFont typeface="Tahoma" pitchFamily="34" charset="0"/>
              <a:buAutoNum type="arabicPeriod"/>
            </a:pPr>
            <a:r>
              <a:rPr lang="de-DE" altLang="de-DE" dirty="0" smtClean="0"/>
              <a:t>Beschränkte  Ausschreibung</a:t>
            </a:r>
          </a:p>
          <a:p>
            <a:pPr lvl="1"/>
            <a:r>
              <a:rPr lang="de-DE" altLang="de-DE" dirty="0" smtClean="0"/>
              <a:t>mit Teilnahmewettbewerb</a:t>
            </a:r>
            <a:br>
              <a:rPr lang="de-DE" altLang="de-DE" dirty="0" smtClean="0"/>
            </a:br>
            <a:endParaRPr lang="de-DE" altLang="de-DE" dirty="0" smtClean="0"/>
          </a:p>
          <a:p>
            <a:pPr>
              <a:buFont typeface="Tahoma" pitchFamily="34" charset="0"/>
              <a:buAutoNum type="arabicPeriod"/>
            </a:pPr>
            <a:r>
              <a:rPr lang="de-DE" altLang="de-DE" dirty="0" smtClean="0"/>
              <a:t>Öffentliche Ausschreibung</a:t>
            </a:r>
          </a:p>
          <a:p>
            <a:pPr lvl="1"/>
            <a:r>
              <a:rPr lang="de-DE" altLang="de-DE" dirty="0" smtClean="0"/>
              <a:t>Für den öffentlichen Bereich müssen Aufträge, deren geschätzter Auftragswert bestimmte Grenzen überschreitet, EU-weit ausgeschrieben werden -&gt; Tenders Electronic Daily</a:t>
            </a:r>
          </a:p>
          <a:p>
            <a:endParaRPr lang="de-DE" altLang="de-DE" dirty="0" smtClean="0"/>
          </a:p>
        </p:txBody>
      </p:sp>
      <p:sp>
        <p:nvSpPr>
          <p:cNvPr id="4" name="Foliennummernplatzhalter 3"/>
          <p:cNvSpPr>
            <a:spLocks noGrp="1"/>
          </p:cNvSpPr>
          <p:nvPr>
            <p:ph type="sldNum" sz="quarter" idx="11"/>
          </p:nvPr>
        </p:nvSpPr>
        <p:spPr/>
        <p:txBody>
          <a:bodyPr/>
          <a:lstStyle/>
          <a:p>
            <a:pPr>
              <a:defRPr/>
            </a:pPr>
            <a:fld id="{FAB3D2F3-A406-418B-BDB1-96F463B37496}" type="slidenum">
              <a:rPr lang="de-DE" altLang="de-DE" smtClean="0"/>
              <a:pPr>
                <a:defRPr/>
              </a:pPr>
              <a:t>150</a:t>
            </a:fld>
            <a:endParaRPr lang="de-DE" altLang="de-DE"/>
          </a:p>
        </p:txBody>
      </p:sp>
      <p:sp>
        <p:nvSpPr>
          <p:cNvPr id="2" name="Rechteck 1"/>
          <p:cNvSpPr/>
          <p:nvPr/>
        </p:nvSpPr>
        <p:spPr>
          <a:xfrm>
            <a:off x="539552" y="5734997"/>
            <a:ext cx="8064896" cy="646331"/>
          </a:xfrm>
          <a:prstGeom prst="rect">
            <a:avLst/>
          </a:prstGeom>
        </p:spPr>
        <p:txBody>
          <a:bodyPr wrap="square">
            <a:spAutoFit/>
          </a:bodyPr>
          <a:lstStyle/>
          <a:p>
            <a:r>
              <a:rPr lang="de-DE" sz="1200" dirty="0" smtClean="0"/>
              <a:t>Ein Beispiel: </a:t>
            </a:r>
            <a:r>
              <a:rPr lang="de-DE" sz="1200" dirty="0" smtClean="0">
                <a:hlinkClick r:id="rId3"/>
              </a:rPr>
              <a:t>https</a:t>
            </a:r>
            <a:r>
              <a:rPr lang="de-DE" sz="1200" dirty="0">
                <a:hlinkClick r:id="rId3"/>
              </a:rPr>
              <a:t>://</a:t>
            </a:r>
            <a:r>
              <a:rPr lang="de-DE" sz="1200" dirty="0" smtClean="0">
                <a:hlinkClick r:id="rId3"/>
              </a:rPr>
              <a:t>www.dtad.de/details/Geografische_Informationssysteme_GIS_oder_gleichwertiges_System_34117_Kassel-12354610_3</a:t>
            </a:r>
            <a:r>
              <a:rPr lang="de-DE" sz="1200" dirty="0" smtClean="0"/>
              <a:t> [2019-04-30]</a:t>
            </a:r>
            <a:endParaRPr lang="de-DE" sz="1200" dirty="0"/>
          </a:p>
        </p:txBody>
      </p:sp>
      <p:sp>
        <p:nvSpPr>
          <p:cNvPr id="3" name="Rechteck 2"/>
          <p:cNvSpPr/>
          <p:nvPr/>
        </p:nvSpPr>
        <p:spPr>
          <a:xfrm>
            <a:off x="2699792" y="2819043"/>
            <a:ext cx="5742384" cy="253916"/>
          </a:xfrm>
          <a:prstGeom prst="rect">
            <a:avLst/>
          </a:prstGeom>
        </p:spPr>
        <p:txBody>
          <a:bodyPr wrap="square">
            <a:spAutoFit/>
          </a:bodyPr>
          <a:lstStyle/>
          <a:p>
            <a:r>
              <a:rPr lang="de-DE" sz="1050" dirty="0"/>
              <a:t>https://www.staatsanzeiger.de/vergabe/vergabelexikon/freihaendige-vergabe/</a:t>
            </a:r>
          </a:p>
        </p:txBody>
      </p:sp>
      <p:sp>
        <p:nvSpPr>
          <p:cNvPr id="5" name="Rechteck 4"/>
          <p:cNvSpPr/>
          <p:nvPr/>
        </p:nvSpPr>
        <p:spPr>
          <a:xfrm>
            <a:off x="4139952" y="3648351"/>
            <a:ext cx="4572000" cy="253916"/>
          </a:xfrm>
          <a:prstGeom prst="rect">
            <a:avLst/>
          </a:prstGeom>
        </p:spPr>
        <p:txBody>
          <a:bodyPr wrap="square">
            <a:spAutoFit/>
          </a:bodyPr>
          <a:lstStyle/>
          <a:p>
            <a:r>
              <a:rPr lang="de-DE" sz="1050" dirty="0"/>
              <a:t>https://www.staatsanzeiger.de/vergabe/vergabelexikon/eu-schwellenwert/</a:t>
            </a:r>
          </a:p>
        </p:txBody>
      </p:sp>
      <p:cxnSp>
        <p:nvCxnSpPr>
          <p:cNvPr id="7" name="Gerade Verbindung mit Pfeil 6"/>
          <p:cNvCxnSpPr/>
          <p:nvPr/>
        </p:nvCxnSpPr>
        <p:spPr bwMode="auto">
          <a:xfrm flipV="1">
            <a:off x="3059832" y="3902267"/>
            <a:ext cx="1728192" cy="966893"/>
          </a:xfrm>
          <a:prstGeom prst="straightConnector1">
            <a:avLst/>
          </a:prstGeom>
          <a:solidFill>
            <a:schemeClr val="bg1"/>
          </a:solidFill>
          <a:ln w="9525" cap="flat" cmpd="sng" algn="ctr">
            <a:solidFill>
              <a:schemeClr val="accent2"/>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el 1"/>
          <p:cNvSpPr>
            <a:spLocks noGrp="1"/>
          </p:cNvSpPr>
          <p:nvPr>
            <p:ph type="title"/>
          </p:nvPr>
        </p:nvSpPr>
        <p:spPr>
          <a:xfrm>
            <a:off x="682625" y="609600"/>
            <a:ext cx="8281988" cy="685800"/>
          </a:xfrm>
        </p:spPr>
        <p:txBody>
          <a:bodyPr/>
          <a:lstStyle/>
          <a:p>
            <a:r>
              <a:rPr lang="de-DE" altLang="de-DE" dirty="0" smtClean="0"/>
              <a:t>Gesetz gegen Wettbewerbsbeschränkungen (GWB)</a:t>
            </a:r>
          </a:p>
        </p:txBody>
      </p:sp>
      <p:sp>
        <p:nvSpPr>
          <p:cNvPr id="110595" name="Inhaltsplatzhalter 2"/>
          <p:cNvSpPr>
            <a:spLocks noGrp="1"/>
          </p:cNvSpPr>
          <p:nvPr>
            <p:ph idx="1"/>
          </p:nvPr>
        </p:nvSpPr>
        <p:spPr/>
        <p:txBody>
          <a:bodyPr/>
          <a:lstStyle/>
          <a:p>
            <a:r>
              <a:rPr lang="de-DE" altLang="de-DE" dirty="0" smtClean="0"/>
              <a:t>Ziel: </a:t>
            </a:r>
            <a:r>
              <a:rPr lang="de-DE" altLang="de-DE" dirty="0"/>
              <a:t>Erhaltung eines funktionierenden, ungehinderten und möglichst vielgestaltigen </a:t>
            </a:r>
            <a:r>
              <a:rPr lang="de-DE" altLang="de-DE" dirty="0" smtClean="0"/>
              <a:t>Wettbewerbs</a:t>
            </a:r>
          </a:p>
          <a:p>
            <a:r>
              <a:rPr lang="de-DE" altLang="de-DE" dirty="0" smtClean="0"/>
              <a:t>Verfahrensarten</a:t>
            </a:r>
            <a:endParaRPr lang="de-DE" altLang="de-DE" dirty="0"/>
          </a:p>
          <a:p>
            <a:pPr lvl="1"/>
            <a:r>
              <a:rPr lang="de-DE" altLang="de-DE" i="1" dirty="0" smtClean="0"/>
              <a:t>offenes Verfahren</a:t>
            </a:r>
            <a:r>
              <a:rPr lang="de-DE" altLang="de-DE" dirty="0" smtClean="0"/>
              <a:t>: entspricht der öffentlichen Ausschreibung nach VOL</a:t>
            </a:r>
          </a:p>
          <a:p>
            <a:pPr lvl="1"/>
            <a:r>
              <a:rPr lang="de-DE" altLang="de-DE" i="1" dirty="0" smtClean="0"/>
              <a:t>nicht offenen Verfahren</a:t>
            </a:r>
            <a:r>
              <a:rPr lang="de-DE" altLang="de-DE" dirty="0" smtClean="0"/>
              <a:t>: entspricht der beschränkten Ausschreibung nach VOL</a:t>
            </a:r>
          </a:p>
          <a:p>
            <a:pPr lvl="1"/>
            <a:r>
              <a:rPr lang="de-DE" altLang="de-DE" i="1" dirty="0" smtClean="0"/>
              <a:t>Verhandlungsverfahren</a:t>
            </a:r>
            <a:r>
              <a:rPr lang="de-DE" altLang="de-DE" dirty="0" smtClean="0"/>
              <a:t>: In Verhandlungsverfahren wendet sich der Auftraggeber mit oder ohne vorherige öffentliche Aufforderung zur Teilnahme an ausgewählte Unternehmen, um mit einem oder mehreren über die Auftragsbedingungen zu verhandeln (GWB § 101).</a:t>
            </a:r>
          </a:p>
          <a:p>
            <a:pPr lvl="1"/>
            <a:r>
              <a:rPr lang="de-DE" altLang="de-DE" i="1" dirty="0" smtClean="0"/>
              <a:t>wettbewerblichen Dialog</a:t>
            </a:r>
            <a:r>
              <a:rPr lang="de-DE" altLang="de-DE" dirty="0" smtClean="0"/>
              <a:t>: ein Verfahren zur Vergabe besonders komplexer Aufträge bestimmter öffentliche Auftraggeber (GWB § 98) mit Aufforderung zur Teilnahme und anschließend Verhandlungen mit ausgewählten Unternehmen über alle Einzelheiten des Auftrags.</a:t>
            </a:r>
          </a:p>
          <a:p>
            <a:pPr lvl="1"/>
            <a:r>
              <a:rPr lang="de-DE" altLang="de-DE" dirty="0" smtClean="0"/>
              <a:t>...</a:t>
            </a:r>
          </a:p>
          <a:p>
            <a:endParaRPr lang="de-DE" altLang="de-DE" dirty="0" smtClean="0"/>
          </a:p>
        </p:txBody>
      </p:sp>
      <p:sp>
        <p:nvSpPr>
          <p:cNvPr id="4" name="Foliennummernplatzhalter 3"/>
          <p:cNvSpPr>
            <a:spLocks noGrp="1"/>
          </p:cNvSpPr>
          <p:nvPr>
            <p:ph type="sldNum" sz="quarter" idx="11"/>
          </p:nvPr>
        </p:nvSpPr>
        <p:spPr/>
        <p:txBody>
          <a:bodyPr/>
          <a:lstStyle/>
          <a:p>
            <a:pPr>
              <a:defRPr/>
            </a:pPr>
            <a:fld id="{D67714C1-7044-4E62-AA61-C5084A3DC42F}" type="slidenum">
              <a:rPr lang="de-DE" altLang="de-DE" smtClean="0"/>
              <a:pPr>
                <a:defRPr/>
              </a:pPr>
              <a:t>151</a:t>
            </a:fld>
            <a:endParaRPr lang="de-DE" altLang="de-DE"/>
          </a:p>
        </p:txBody>
      </p:sp>
      <p:sp>
        <p:nvSpPr>
          <p:cNvPr id="110597" name="Rechteck 4"/>
          <p:cNvSpPr>
            <a:spLocks noChangeArrowheads="1"/>
          </p:cNvSpPr>
          <p:nvPr/>
        </p:nvSpPr>
        <p:spPr bwMode="auto">
          <a:xfrm>
            <a:off x="2771800" y="5497289"/>
            <a:ext cx="60483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400" dirty="0">
                <a:solidFill>
                  <a:schemeClr val="tx1"/>
                </a:solidFill>
              </a:rPr>
              <a:t>Quelle: </a:t>
            </a:r>
            <a:r>
              <a:rPr lang="de-DE" altLang="de-DE" sz="1400" dirty="0">
                <a:solidFill>
                  <a:schemeClr val="tx1"/>
                </a:solidFill>
                <a:hlinkClick r:id="rId2"/>
              </a:rPr>
              <a:t>http://www.gesetze-im-internet.de/gwb/__</a:t>
            </a:r>
            <a:r>
              <a:rPr lang="de-DE" altLang="de-DE" sz="1400" dirty="0" smtClean="0">
                <a:solidFill>
                  <a:schemeClr val="tx1"/>
                </a:solidFill>
                <a:hlinkClick r:id="rId2"/>
              </a:rPr>
              <a:t>119.html</a:t>
            </a:r>
            <a:r>
              <a:rPr lang="de-DE" altLang="de-DE" sz="1400" dirty="0" smtClean="0">
                <a:solidFill>
                  <a:schemeClr val="tx1"/>
                </a:solidFill>
              </a:rPr>
              <a:t> [2020-05-18]</a:t>
            </a:r>
            <a:endParaRPr lang="de-DE" altLang="de-DE" sz="1400" dirty="0">
              <a:solidFill>
                <a:schemeClr val="tx1"/>
              </a:solidFill>
            </a:endParaRPr>
          </a:p>
        </p:txBody>
      </p:sp>
      <p:sp>
        <p:nvSpPr>
          <p:cNvPr id="2" name="Rechteck 1"/>
          <p:cNvSpPr/>
          <p:nvPr/>
        </p:nvSpPr>
        <p:spPr>
          <a:xfrm>
            <a:off x="899592" y="6084585"/>
            <a:ext cx="7560840" cy="338554"/>
          </a:xfrm>
          <a:prstGeom prst="rect">
            <a:avLst/>
          </a:prstGeom>
        </p:spPr>
        <p:txBody>
          <a:bodyPr wrap="square">
            <a:spAutoFit/>
          </a:bodyPr>
          <a:lstStyle/>
          <a:p>
            <a:r>
              <a:rPr lang="de-DE" sz="1600" dirty="0">
                <a:solidFill>
                  <a:srgbClr val="000072"/>
                </a:solidFill>
                <a:latin typeface="+mn-lt"/>
                <a:cs typeface="+mn-cs"/>
              </a:rPr>
              <a:t>Zum Weiterlesen: </a:t>
            </a:r>
            <a:r>
              <a:rPr lang="de-DE" sz="1600" dirty="0">
                <a:solidFill>
                  <a:srgbClr val="000072"/>
                </a:solidFill>
                <a:latin typeface="+mn-lt"/>
                <a:cs typeface="+mn-cs"/>
                <a:hlinkClick r:id="rId3"/>
              </a:rPr>
              <a:t>https://www.gesetze-im-internet.de/vgv_2016</a:t>
            </a:r>
            <a:r>
              <a:rPr lang="de-DE" sz="1600" dirty="0" smtClean="0">
                <a:solidFill>
                  <a:srgbClr val="000072"/>
                </a:solidFill>
                <a:latin typeface="+mn-lt"/>
                <a:cs typeface="+mn-cs"/>
                <a:hlinkClick r:id="rId3"/>
              </a:rPr>
              <a:t>/</a:t>
            </a:r>
            <a:endParaRPr lang="de-DE" sz="1600" dirty="0" smtClean="0">
              <a:solidFill>
                <a:srgbClr val="000072"/>
              </a:solidFill>
              <a:latin typeface="+mn-lt"/>
              <a:cs typeface="+mn-cs"/>
            </a:endParaRPr>
          </a:p>
        </p:txBody>
      </p:sp>
    </p:spTree>
    <p:extLst>
      <p:ext uri="{BB962C8B-B14F-4D97-AF65-F5344CB8AC3E}">
        <p14:creationId xmlns:p14="http://schemas.microsoft.com/office/powerpoint/2010/main" val="183747321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el 1"/>
          <p:cNvSpPr>
            <a:spLocks noGrp="1"/>
          </p:cNvSpPr>
          <p:nvPr>
            <p:ph type="title"/>
          </p:nvPr>
        </p:nvSpPr>
        <p:spPr/>
        <p:txBody>
          <a:bodyPr/>
          <a:lstStyle/>
          <a:p>
            <a:r>
              <a:rPr lang="de-DE" altLang="de-DE" smtClean="0"/>
              <a:t>Beschränkte Ausschreibung</a:t>
            </a:r>
          </a:p>
        </p:txBody>
      </p:sp>
      <p:sp>
        <p:nvSpPr>
          <p:cNvPr id="111619" name="Inhaltsplatzhalter 2"/>
          <p:cNvSpPr>
            <a:spLocks noGrp="1"/>
          </p:cNvSpPr>
          <p:nvPr>
            <p:ph idx="1"/>
          </p:nvPr>
        </p:nvSpPr>
        <p:spPr/>
        <p:txBody>
          <a:bodyPr/>
          <a:lstStyle/>
          <a:p>
            <a:r>
              <a:rPr lang="de-DE" altLang="de-DE" dirty="0" smtClean="0"/>
              <a:t>mehrere – im Allgemeinen vier bis sechs – Unternehmen zur Angebotsabgabe auffordern. </a:t>
            </a:r>
          </a:p>
          <a:p>
            <a:r>
              <a:rPr lang="de-DE" altLang="de-DE" dirty="0" smtClean="0"/>
              <a:t>Auswahl erfolgt aufgrund einer Vorauswahl, etwa aufgrund einer Marktanalyse unter Anwendung anbieter- bzw. produktbezogener Kriterien:</a:t>
            </a:r>
          </a:p>
          <a:p>
            <a:pPr lvl="1"/>
            <a:r>
              <a:rPr lang="de-DE" altLang="de-DE" dirty="0" smtClean="0"/>
              <a:t>Einschätzung am Markt (Prestige, Zukunftssicherheit, Marktpräsenz),</a:t>
            </a:r>
          </a:p>
          <a:p>
            <a:pPr lvl="2"/>
            <a:r>
              <a:rPr lang="de-DE" altLang="de-DE" i="1" dirty="0" smtClean="0"/>
              <a:t>Wie können Sie einen Überblick erhalten?</a:t>
            </a:r>
          </a:p>
          <a:p>
            <a:pPr lvl="1"/>
            <a:r>
              <a:rPr lang="de-DE" altLang="de-DE" dirty="0" smtClean="0"/>
              <a:t>Bedeutung von GIS innerhalb des anbietenden Unternehmens,</a:t>
            </a:r>
          </a:p>
          <a:p>
            <a:pPr lvl="2"/>
            <a:r>
              <a:rPr lang="de-DE" altLang="de-DE" i="1" dirty="0" smtClean="0"/>
              <a:t>Hauptprodukt oder Add-on?</a:t>
            </a:r>
          </a:p>
          <a:p>
            <a:pPr lvl="1"/>
            <a:r>
              <a:rPr lang="de-DE" altLang="de-DE" dirty="0" smtClean="0"/>
              <a:t>Anzahl der Systeminstallationen und regionale Verteilung,</a:t>
            </a:r>
          </a:p>
          <a:p>
            <a:pPr lvl="1"/>
            <a:r>
              <a:rPr lang="de-DE" altLang="de-DE" dirty="0" smtClean="0"/>
              <a:t>Verfügbarkeit (regionaler) Anwendergruppen,</a:t>
            </a:r>
          </a:p>
          <a:p>
            <a:pPr lvl="1"/>
            <a:r>
              <a:rPr lang="de-DE" altLang="de-DE" dirty="0" smtClean="0"/>
              <a:t>Anzahl und regionale Verteilung von Vertriebspartnern,</a:t>
            </a:r>
          </a:p>
          <a:p>
            <a:pPr lvl="1"/>
            <a:r>
              <a:rPr lang="de-DE" altLang="de-DE" dirty="0" smtClean="0"/>
              <a:t>Systemgeschichte und zu erwartende Weiterentwicklung</a:t>
            </a:r>
          </a:p>
        </p:txBody>
      </p:sp>
      <p:sp>
        <p:nvSpPr>
          <p:cNvPr id="4" name="Foliennummernplatzhalter 3"/>
          <p:cNvSpPr>
            <a:spLocks noGrp="1"/>
          </p:cNvSpPr>
          <p:nvPr>
            <p:ph type="sldNum" sz="quarter" idx="11"/>
          </p:nvPr>
        </p:nvSpPr>
        <p:spPr/>
        <p:txBody>
          <a:bodyPr/>
          <a:lstStyle/>
          <a:p>
            <a:pPr>
              <a:defRPr/>
            </a:pPr>
            <a:fld id="{E599C902-2E08-4EE8-91C9-5A79EA2AD6FA}" type="slidenum">
              <a:rPr lang="de-DE" altLang="de-DE" smtClean="0"/>
              <a:pPr>
                <a:defRPr/>
              </a:pPr>
              <a:t>152</a:t>
            </a:fld>
            <a:endParaRPr lang="de-DE" altLang="de-DE"/>
          </a:p>
        </p:txBody>
      </p:sp>
    </p:spTree>
    <p:extLst>
      <p:ext uri="{BB962C8B-B14F-4D97-AF65-F5344CB8AC3E}">
        <p14:creationId xmlns:p14="http://schemas.microsoft.com/office/powerpoint/2010/main" val="337398758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Tenders Electronic Daily</a:t>
            </a:r>
            <a:endParaRPr lang="de-DE" dirty="0"/>
          </a:p>
        </p:txBody>
      </p:sp>
      <p:sp>
        <p:nvSpPr>
          <p:cNvPr id="3" name="Inhaltsplatzhalter 2"/>
          <p:cNvSpPr>
            <a:spLocks noGrp="1"/>
          </p:cNvSpPr>
          <p:nvPr>
            <p:ph idx="1"/>
          </p:nvPr>
        </p:nvSpPr>
        <p:spPr/>
        <p:txBody>
          <a:bodyPr/>
          <a:lstStyle/>
          <a:p>
            <a:r>
              <a:rPr lang="de-DE" dirty="0" smtClean="0"/>
              <a:t>Ist die Online-Version </a:t>
            </a:r>
            <a:r>
              <a:rPr lang="de-DE" dirty="0"/>
              <a:t>des Supplements zum Amtsblatt der Europäischen Union, auf welcher alle öffentlichen Ausschreibungen oberhalb der EU-Schwellenwerte veröffentlicht werden müssen</a:t>
            </a:r>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153</a:t>
            </a:fld>
            <a:endParaRPr lang="de-DE" altLang="de-DE"/>
          </a:p>
        </p:txBody>
      </p:sp>
      <p:sp>
        <p:nvSpPr>
          <p:cNvPr id="5" name="Rechteck 4"/>
          <p:cNvSpPr/>
          <p:nvPr/>
        </p:nvSpPr>
        <p:spPr>
          <a:xfrm>
            <a:off x="3995936" y="2276872"/>
            <a:ext cx="4572000" cy="415498"/>
          </a:xfrm>
          <a:prstGeom prst="rect">
            <a:avLst/>
          </a:prstGeom>
        </p:spPr>
        <p:txBody>
          <a:bodyPr wrap="square">
            <a:spAutoFit/>
          </a:bodyPr>
          <a:lstStyle/>
          <a:p>
            <a:r>
              <a:rPr lang="de-DE" sz="1050" dirty="0" smtClean="0"/>
              <a:t>Quelle: https</a:t>
            </a:r>
            <a:r>
              <a:rPr lang="de-DE" sz="1050" dirty="0"/>
              <a:t>://www.staatsanzeiger.de/vergabe/vergabelexikon/ted-tenders-electronic-daily/</a:t>
            </a:r>
          </a:p>
        </p:txBody>
      </p:sp>
      <p:pic>
        <p:nvPicPr>
          <p:cNvPr id="1218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780928"/>
            <a:ext cx="4456485" cy="3526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1907704" y="6288613"/>
            <a:ext cx="4572000" cy="276999"/>
          </a:xfrm>
          <a:prstGeom prst="rect">
            <a:avLst/>
          </a:prstGeom>
        </p:spPr>
        <p:txBody>
          <a:bodyPr>
            <a:spAutoFit/>
          </a:bodyPr>
          <a:lstStyle/>
          <a:p>
            <a:r>
              <a:rPr lang="de-DE" sz="1200" dirty="0"/>
              <a:t>https://ted.europa.eu/TED/browse/browseByMap.do</a:t>
            </a:r>
          </a:p>
        </p:txBody>
      </p:sp>
    </p:spTree>
    <p:extLst>
      <p:ext uri="{BB962C8B-B14F-4D97-AF65-F5344CB8AC3E}">
        <p14:creationId xmlns:p14="http://schemas.microsoft.com/office/powerpoint/2010/main" val="696200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154</a:t>
            </a:fld>
            <a:endParaRPr lang="de-DE" altLang="de-DE"/>
          </a:p>
        </p:txBody>
      </p:sp>
      <p:pic>
        <p:nvPicPr>
          <p:cNvPr id="1218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548680"/>
            <a:ext cx="7237413"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978584" y="5879013"/>
            <a:ext cx="7265823" cy="646331"/>
          </a:xfrm>
          <a:prstGeom prst="rect">
            <a:avLst/>
          </a:prstGeom>
        </p:spPr>
        <p:txBody>
          <a:bodyPr wrap="square">
            <a:spAutoFit/>
          </a:bodyPr>
          <a:lstStyle/>
          <a:p>
            <a:r>
              <a:rPr lang="de-DE" sz="1200" dirty="0" smtClean="0">
                <a:latin typeface="+mn-lt"/>
              </a:rPr>
              <a:t>Quelle: </a:t>
            </a:r>
            <a:r>
              <a:rPr lang="de-DE" sz="1200" dirty="0" smtClean="0">
                <a:latin typeface="+mn-lt"/>
                <a:hlinkClick r:id="rId3"/>
              </a:rPr>
              <a:t>https</a:t>
            </a:r>
            <a:r>
              <a:rPr lang="de-DE" sz="1200" dirty="0">
                <a:latin typeface="+mn-lt"/>
                <a:hlinkClick r:id="rId3"/>
              </a:rPr>
              <a:t>://www.cio.bund.de/SharedDocs/Publikationen/DE/IT-Beschaffung/ufab_2018_download.pdf;jsessionid=857F162F77ED611C5462E5FEBE7A301C.2_cid350?__</a:t>
            </a:r>
            <a:r>
              <a:rPr lang="de-DE" sz="1200" dirty="0" smtClean="0">
                <a:latin typeface="+mn-lt"/>
                <a:hlinkClick r:id="rId3"/>
              </a:rPr>
              <a:t>blob=publicationFile</a:t>
            </a:r>
            <a:r>
              <a:rPr lang="de-DE" sz="1200" dirty="0" smtClean="0">
                <a:latin typeface="+mn-lt"/>
              </a:rPr>
              <a:t> [2020-05-13]</a:t>
            </a:r>
            <a:endParaRPr lang="de-DE" sz="1200" dirty="0">
              <a:latin typeface="+mn-lt"/>
            </a:endParaRPr>
          </a:p>
        </p:txBody>
      </p:sp>
    </p:spTree>
    <p:extLst>
      <p:ext uri="{BB962C8B-B14F-4D97-AF65-F5344CB8AC3E}">
        <p14:creationId xmlns:p14="http://schemas.microsoft.com/office/powerpoint/2010/main" val="363141952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Inhaltsplatzhalter 2"/>
          <p:cNvSpPr>
            <a:spLocks noGrp="1"/>
          </p:cNvSpPr>
          <p:nvPr>
            <p:ph idx="1"/>
          </p:nvPr>
        </p:nvSpPr>
        <p:spPr/>
        <p:txBody>
          <a:bodyPr/>
          <a:lstStyle/>
          <a:p>
            <a:endParaRPr lang="de-DE" altLang="de-DE" smtClean="0"/>
          </a:p>
        </p:txBody>
      </p:sp>
      <p:sp>
        <p:nvSpPr>
          <p:cNvPr id="4" name="Foliennummernplatzhalter 3"/>
          <p:cNvSpPr>
            <a:spLocks noGrp="1"/>
          </p:cNvSpPr>
          <p:nvPr>
            <p:ph type="sldNum" sz="quarter" idx="11"/>
          </p:nvPr>
        </p:nvSpPr>
        <p:spPr/>
        <p:txBody>
          <a:bodyPr/>
          <a:lstStyle/>
          <a:p>
            <a:pPr>
              <a:defRPr/>
            </a:pPr>
            <a:fld id="{B311FD52-3D38-4B84-A63D-31A7D2193331}" type="slidenum">
              <a:rPr lang="de-DE" altLang="de-DE" smtClean="0"/>
              <a:pPr>
                <a:defRPr/>
              </a:pPr>
              <a:t>155</a:t>
            </a:fld>
            <a:endParaRPr lang="de-DE" altLang="de-DE"/>
          </a:p>
        </p:txBody>
      </p:sp>
      <p:pic>
        <p:nvPicPr>
          <p:cNvPr id="108549" name="Picture 2" descr="C:\Users\behr\AppData\Local\Temp\SNAGHTML3099e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836613"/>
            <a:ext cx="797242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0" name="Rechteck 4"/>
          <p:cNvSpPr>
            <a:spLocks noChangeArrowheads="1"/>
          </p:cNvSpPr>
          <p:nvPr/>
        </p:nvSpPr>
        <p:spPr bwMode="auto">
          <a:xfrm>
            <a:off x="660400" y="6503988"/>
            <a:ext cx="7296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400">
                <a:solidFill>
                  <a:schemeClr val="tx1"/>
                </a:solidFill>
                <a:latin typeface="Arial" charset="0"/>
              </a:rPr>
              <a:t>http://ted.europa.eu/udl?uri=TED:NOTICE:043724-2012:TEXT:DE:HTML</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solidFill>
                  <a:schemeClr val="tx1"/>
                </a:solidFill>
                <a:latin typeface="Arial" charset="0"/>
              </a:rPr>
              <a:t>Weitere </a:t>
            </a:r>
            <a:r>
              <a:rPr lang="de-DE" altLang="de-DE" dirty="0" smtClean="0">
                <a:solidFill>
                  <a:schemeClr val="tx1"/>
                </a:solidFill>
                <a:latin typeface="Arial" charset="0"/>
              </a:rPr>
              <a:t>Plattform(en)</a:t>
            </a:r>
            <a:endParaRPr lang="de-DE" dirty="0"/>
          </a:p>
        </p:txBody>
      </p:sp>
      <p:sp>
        <p:nvSpPr>
          <p:cNvPr id="3" name="Inhaltsplatzhalter 2"/>
          <p:cNvSpPr>
            <a:spLocks noGrp="1"/>
          </p:cNvSpPr>
          <p:nvPr>
            <p:ph idx="1"/>
          </p:nvPr>
        </p:nvSpPr>
        <p:spPr/>
        <p:txBody>
          <a:bodyPr/>
          <a:lstStyle/>
          <a:p>
            <a:r>
              <a:rPr lang="de-DE" dirty="0" smtClean="0"/>
              <a:t>Staatsanzeiger (Baden-Württemberg)</a:t>
            </a:r>
          </a:p>
          <a:p>
            <a:r>
              <a:rPr lang="de-DE" dirty="0" smtClean="0"/>
              <a:t>EEA</a:t>
            </a:r>
          </a:p>
          <a:p>
            <a:r>
              <a:rPr lang="de-DE" dirty="0"/>
              <a:t>https://www.deutsches-ausschreibungsblatt.de</a:t>
            </a:r>
            <a:endParaRPr lang="de-DE" dirty="0" smtClean="0"/>
          </a:p>
          <a:p>
            <a:r>
              <a:rPr lang="de-DE" dirty="0"/>
              <a:t>https://ausschreibungen-deutschland.de/</a:t>
            </a:r>
            <a:endParaRPr lang="de-DE" dirty="0" smtClean="0"/>
          </a:p>
          <a:p>
            <a:r>
              <a:rPr lang="de-DE" dirty="0" smtClean="0"/>
              <a:t>https</a:t>
            </a:r>
            <a:r>
              <a:rPr lang="de-DE" dirty="0"/>
              <a:t>://ausschreibungen.net/neue/ausschreibung/gis-modellierung.html</a:t>
            </a:r>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156</a:t>
            </a:fld>
            <a:endParaRPr lang="de-DE" altLang="de-DE"/>
          </a:p>
        </p:txBody>
      </p:sp>
      <p:pic>
        <p:nvPicPr>
          <p:cNvPr id="122882" name="Picture 2" descr="C:\Users\FRANZ-~1\AppData\Local\Temp\SNAGHTML1226b3e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836680"/>
            <a:ext cx="5710833" cy="2544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80220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157</a:t>
            </a:fld>
            <a:endParaRPr lang="de-DE" altLang="de-DE"/>
          </a:p>
        </p:txBody>
      </p:sp>
      <p:pic>
        <p:nvPicPr>
          <p:cNvPr id="122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156" y="1988840"/>
            <a:ext cx="7151687"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996156" y="4869160"/>
            <a:ext cx="7392268" cy="430887"/>
          </a:xfrm>
          <a:prstGeom prst="rect">
            <a:avLst/>
          </a:prstGeom>
        </p:spPr>
        <p:txBody>
          <a:bodyPr wrap="square">
            <a:spAutoFit/>
          </a:bodyPr>
          <a:lstStyle/>
          <a:p>
            <a:r>
              <a:rPr lang="de-DE" sz="1050" dirty="0"/>
              <a:t>https://ausschreibungen-deutschland.de/cpv/38221000-0_Geografische_Informationssysteme_GIS_oder_gleichwertiges_System/</a:t>
            </a:r>
          </a:p>
        </p:txBody>
      </p:sp>
      <p:sp>
        <p:nvSpPr>
          <p:cNvPr id="3" name="Rechteck 2"/>
          <p:cNvSpPr/>
          <p:nvPr/>
        </p:nvSpPr>
        <p:spPr>
          <a:xfrm>
            <a:off x="3203848" y="745540"/>
            <a:ext cx="5112568" cy="738664"/>
          </a:xfrm>
          <a:prstGeom prst="rect">
            <a:avLst/>
          </a:prstGeom>
        </p:spPr>
        <p:txBody>
          <a:bodyPr wrap="square">
            <a:spAutoFit/>
          </a:bodyPr>
          <a:lstStyle/>
          <a:p>
            <a:r>
              <a:rPr lang="de-DE" sz="1400" dirty="0">
                <a:latin typeface="+mn-lt"/>
              </a:rPr>
              <a:t>CPV-Codes </a:t>
            </a:r>
            <a:r>
              <a:rPr lang="de-DE" sz="1400" dirty="0" smtClean="0">
                <a:latin typeface="+mn-lt"/>
              </a:rPr>
              <a:t>(Common </a:t>
            </a:r>
            <a:r>
              <a:rPr lang="de-DE" sz="1400" dirty="0" err="1">
                <a:latin typeface="+mn-lt"/>
              </a:rPr>
              <a:t>Procurement</a:t>
            </a:r>
            <a:r>
              <a:rPr lang="de-DE" sz="1400" dirty="0">
                <a:latin typeface="+mn-lt"/>
              </a:rPr>
              <a:t> </a:t>
            </a:r>
            <a:r>
              <a:rPr lang="de-DE" sz="1400" dirty="0" err="1">
                <a:latin typeface="+mn-lt"/>
              </a:rPr>
              <a:t>Vocabulary</a:t>
            </a:r>
            <a:r>
              <a:rPr lang="de-DE" sz="1400" dirty="0">
                <a:latin typeface="+mn-lt"/>
              </a:rPr>
              <a:t>, </a:t>
            </a:r>
            <a:r>
              <a:rPr lang="de-DE" sz="1400" dirty="0"/>
              <a:t>gemeinsame Vokabular für öffentliche Aufträge</a:t>
            </a:r>
            <a:r>
              <a:rPr lang="de-DE" sz="1400" dirty="0" smtClean="0">
                <a:latin typeface="+mn-lt"/>
              </a:rPr>
              <a:t>) </a:t>
            </a:r>
            <a:r>
              <a:rPr lang="de-DE" sz="1400" dirty="0">
                <a:latin typeface="+mn-lt"/>
              </a:rPr>
              <a:t>dienen der EU-weiten transparenten Beschreibung eines </a:t>
            </a:r>
            <a:r>
              <a:rPr lang="de-DE" sz="1400" dirty="0" smtClean="0">
                <a:latin typeface="+mn-lt"/>
              </a:rPr>
              <a:t>zu beschaffenden Gegenstandes</a:t>
            </a:r>
            <a:r>
              <a:rPr lang="de-DE" sz="1400" dirty="0">
                <a:latin typeface="+mn-lt"/>
              </a:rPr>
              <a:t>. </a:t>
            </a:r>
          </a:p>
        </p:txBody>
      </p:sp>
      <p:cxnSp>
        <p:nvCxnSpPr>
          <p:cNvPr id="7" name="Gerade Verbindung mit Pfeil 6"/>
          <p:cNvCxnSpPr/>
          <p:nvPr/>
        </p:nvCxnSpPr>
        <p:spPr bwMode="auto">
          <a:xfrm flipH="1">
            <a:off x="2411760" y="1556792"/>
            <a:ext cx="1584176" cy="2448272"/>
          </a:xfrm>
          <a:prstGeom prst="straightConnector1">
            <a:avLst/>
          </a:prstGeom>
          <a:solidFill>
            <a:schemeClr val="bg1"/>
          </a:solidFill>
          <a:ln w="9525" cap="flat" cmpd="sng" algn="ctr">
            <a:solidFill>
              <a:schemeClr val="accent2"/>
            </a:solidFill>
            <a:prstDash val="solid"/>
            <a:round/>
            <a:headEnd type="none" w="med" len="med"/>
            <a:tailEnd type="arrow"/>
          </a:ln>
          <a:effectLst/>
        </p:spPr>
      </p:cxnSp>
      <p:sp>
        <p:nvSpPr>
          <p:cNvPr id="8" name="Ellipse 7"/>
          <p:cNvSpPr/>
          <p:nvPr/>
        </p:nvSpPr>
        <p:spPr bwMode="auto">
          <a:xfrm>
            <a:off x="899592" y="3789040"/>
            <a:ext cx="1800200" cy="648072"/>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Tree>
    <p:extLst>
      <p:ext uri="{BB962C8B-B14F-4D97-AF65-F5344CB8AC3E}">
        <p14:creationId xmlns:p14="http://schemas.microsoft.com/office/powerpoint/2010/main" val="2232603279"/>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158</a:t>
            </a:fld>
            <a:endParaRPr lang="de-DE" altLang="de-DE"/>
          </a:p>
        </p:txBody>
      </p:sp>
      <p:pic>
        <p:nvPicPr>
          <p:cNvPr id="1218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823913"/>
            <a:ext cx="7780337" cy="5210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18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059" y="3215977"/>
            <a:ext cx="7818437" cy="3381375"/>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Ellipse 6"/>
          <p:cNvSpPr/>
          <p:nvPr/>
        </p:nvSpPr>
        <p:spPr bwMode="auto">
          <a:xfrm>
            <a:off x="2555776" y="5517232"/>
            <a:ext cx="1800200" cy="648072"/>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1"/>
              </a:solidFill>
              <a:effectLst/>
              <a:latin typeface="Calibri" charset="0"/>
            </a:endParaRPr>
          </a:p>
        </p:txBody>
      </p:sp>
    </p:spTree>
    <p:extLst>
      <p:ext uri="{BB962C8B-B14F-4D97-AF65-F5344CB8AC3E}">
        <p14:creationId xmlns:p14="http://schemas.microsoft.com/office/powerpoint/2010/main" val="182070841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el 1"/>
          <p:cNvSpPr>
            <a:spLocks noGrp="1"/>
          </p:cNvSpPr>
          <p:nvPr>
            <p:ph type="title"/>
          </p:nvPr>
        </p:nvSpPr>
        <p:spPr/>
        <p:txBody>
          <a:bodyPr/>
          <a:lstStyle/>
          <a:p>
            <a:endParaRPr lang="de-DE" altLang="de-DE" smtClean="0"/>
          </a:p>
        </p:txBody>
      </p:sp>
      <p:sp>
        <p:nvSpPr>
          <p:cNvPr id="109571" name="Inhaltsplatzhalter 2"/>
          <p:cNvSpPr>
            <a:spLocks noGrp="1"/>
          </p:cNvSpPr>
          <p:nvPr>
            <p:ph idx="1"/>
          </p:nvPr>
        </p:nvSpPr>
        <p:spPr/>
        <p:txBody>
          <a:bodyPr/>
          <a:lstStyle/>
          <a:p>
            <a:endParaRPr lang="de-DE" altLang="de-DE" smtClean="0"/>
          </a:p>
        </p:txBody>
      </p:sp>
      <p:sp>
        <p:nvSpPr>
          <p:cNvPr id="4" name="Foliennummernplatzhalter 3"/>
          <p:cNvSpPr>
            <a:spLocks noGrp="1"/>
          </p:cNvSpPr>
          <p:nvPr>
            <p:ph type="sldNum" sz="quarter" idx="11"/>
          </p:nvPr>
        </p:nvSpPr>
        <p:spPr/>
        <p:txBody>
          <a:bodyPr/>
          <a:lstStyle/>
          <a:p>
            <a:pPr>
              <a:defRPr/>
            </a:pPr>
            <a:fld id="{A7508D39-A78E-41A0-841B-0F0F1D872ED0}" type="slidenum">
              <a:rPr lang="de-DE" altLang="de-DE" smtClean="0"/>
              <a:pPr>
                <a:defRPr/>
              </a:pPr>
              <a:t>159</a:t>
            </a:fld>
            <a:endParaRPr lang="de-DE" altLang="de-DE"/>
          </a:p>
        </p:txBody>
      </p:sp>
      <p:pic>
        <p:nvPicPr>
          <p:cNvPr id="109573" name="Picture 4" descr="C:\Users\behr\AppData\Local\Temp\SNAGHTML2f7c5c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476250"/>
            <a:ext cx="8488362"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Rechteck 4"/>
          <p:cNvSpPr>
            <a:spLocks noChangeArrowheads="1"/>
          </p:cNvSpPr>
          <p:nvPr/>
        </p:nvSpPr>
        <p:spPr bwMode="auto">
          <a:xfrm>
            <a:off x="3995738" y="5732463"/>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2000" dirty="0" smtClean="0">
                <a:solidFill>
                  <a:schemeClr val="tx1"/>
                </a:solidFill>
                <a:latin typeface="Arial" charset="0"/>
              </a:rPr>
              <a:t>Weitere Plattform: http</a:t>
            </a:r>
            <a:r>
              <a:rPr lang="de-DE" altLang="de-DE" sz="2000" dirty="0">
                <a:solidFill>
                  <a:schemeClr val="tx1"/>
                </a:solidFill>
                <a:latin typeface="Arial" charset="0"/>
              </a:rPr>
              <a:t>://www.eea.europa.eu/about-us/tenders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de-DE" altLang="de-DE" smtClean="0"/>
              <a:t>Projektantrag</a:t>
            </a:r>
          </a:p>
        </p:txBody>
      </p:sp>
      <p:sp>
        <p:nvSpPr>
          <p:cNvPr id="8195" name="Rectangle 3"/>
          <p:cNvSpPr>
            <a:spLocks noGrp="1" noChangeArrowheads="1"/>
          </p:cNvSpPr>
          <p:nvPr>
            <p:ph idx="1"/>
          </p:nvPr>
        </p:nvSpPr>
        <p:spPr>
          <a:xfrm>
            <a:off x="381000" y="1935163"/>
            <a:ext cx="8229600" cy="3651250"/>
          </a:xfrm>
        </p:spPr>
        <p:txBody>
          <a:bodyPr/>
          <a:lstStyle/>
          <a:p>
            <a:pPr eaLnBrk="1" hangingPunct="1"/>
            <a:r>
              <a:rPr lang="de-DE" altLang="de-DE" smtClean="0"/>
              <a:t>Inhalte:</a:t>
            </a:r>
          </a:p>
          <a:p>
            <a:pPr lvl="1" eaLnBrk="1" hangingPunct="1"/>
            <a:r>
              <a:rPr lang="de-DE" altLang="de-DE" smtClean="0"/>
              <a:t>Die Situation ist zu beschreiben und gegenüber anderen Bereichen abzugrenzen.</a:t>
            </a:r>
          </a:p>
          <a:p>
            <a:pPr lvl="1" eaLnBrk="1" hangingPunct="1"/>
            <a:r>
              <a:rPr lang="de-DE" altLang="de-DE" smtClean="0"/>
              <a:t>Bedeutung der wahrgenommenen Problemfaktoren.</a:t>
            </a:r>
          </a:p>
          <a:p>
            <a:pPr lvl="1" eaLnBrk="1" hangingPunct="1"/>
            <a:r>
              <a:rPr lang="de-DE" altLang="de-DE" smtClean="0"/>
              <a:t>Beschreibung Problemursache.</a:t>
            </a:r>
          </a:p>
          <a:p>
            <a:pPr lvl="1" eaLnBrk="1" hangingPunct="1"/>
            <a:r>
              <a:rPr lang="de-DE" altLang="de-DE" smtClean="0"/>
              <a:t>Problemlösungsansätze (grob skizziert).</a:t>
            </a:r>
          </a:p>
          <a:p>
            <a:pPr lvl="1" eaLnBrk="1" hangingPunct="1"/>
            <a:r>
              <a:rPr lang="de-DE" altLang="de-DE" smtClean="0"/>
              <a:t>ggf. Projektrisiken.</a:t>
            </a:r>
          </a:p>
          <a:p>
            <a:pPr lvl="1" eaLnBrk="1" hangingPunct="1"/>
            <a:r>
              <a:rPr lang="de-DE" altLang="de-DE" smtClean="0"/>
              <a:t>Nutzen der Problemlösung.</a:t>
            </a:r>
          </a:p>
        </p:txBody>
      </p:sp>
      <p:sp>
        <p:nvSpPr>
          <p:cNvPr id="8" name="Foliennummernplatzhalter 4"/>
          <p:cNvSpPr>
            <a:spLocks noGrp="1"/>
          </p:cNvSpPr>
          <p:nvPr>
            <p:ph type="sldNum" sz="quarter" idx="11"/>
          </p:nvPr>
        </p:nvSpPr>
        <p:spPr/>
        <p:txBody>
          <a:bodyPr/>
          <a:lstStyle/>
          <a:p>
            <a:pPr>
              <a:defRPr/>
            </a:pPr>
            <a:fld id="{750CF31D-CD9C-431B-9667-940415B325D0}" type="slidenum">
              <a:rPr lang="de-DE" altLang="de-DE"/>
              <a:pPr>
                <a:defRPr/>
              </a:pPr>
              <a:t>16</a:t>
            </a:fld>
            <a:endParaRPr lang="de-DE" altLang="de-DE"/>
          </a:p>
        </p:txBody>
      </p:sp>
      <p:sp>
        <p:nvSpPr>
          <p:cNvPr id="8197" name="AutoShape 4"/>
          <p:cNvSpPr>
            <a:spLocks noChangeArrowheads="1"/>
          </p:cNvSpPr>
          <p:nvPr/>
        </p:nvSpPr>
        <p:spPr bwMode="auto">
          <a:xfrm>
            <a:off x="4114800" y="1371600"/>
            <a:ext cx="914400" cy="609600"/>
          </a:xfrm>
          <a:prstGeom prst="foldedCorner">
            <a:avLst>
              <a:gd name="adj" fmla="val 12500"/>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rgbClr val="819DB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8198" name="Text Box 5"/>
          <p:cNvSpPr txBox="1">
            <a:spLocks noChangeArrowheads="1"/>
          </p:cNvSpPr>
          <p:nvPr/>
        </p:nvSpPr>
        <p:spPr bwMode="auto">
          <a:xfrm>
            <a:off x="5791200" y="1447800"/>
            <a:ext cx="2513013" cy="396875"/>
          </a:xfrm>
          <a:prstGeom prst="rect">
            <a:avLst/>
          </a:prstGeom>
          <a:solidFill>
            <a:srgbClr val="FFFFCC"/>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lIns="92075" tIns="46038" rIns="92075" bIns="46038">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2000">
                <a:solidFill>
                  <a:schemeClr val="tx1"/>
                </a:solidFill>
                <a:latin typeface="Arial" charset="0"/>
              </a:rPr>
              <a:t>Entscheidungsträger</a:t>
            </a:r>
          </a:p>
        </p:txBody>
      </p:sp>
      <p:sp>
        <p:nvSpPr>
          <p:cNvPr id="8199" name="Line 7"/>
          <p:cNvSpPr>
            <a:spLocks noChangeShapeType="1"/>
          </p:cNvSpPr>
          <p:nvPr/>
        </p:nvSpPr>
        <p:spPr bwMode="auto">
          <a:xfrm>
            <a:off x="5181600" y="1676400"/>
            <a:ext cx="457200" cy="0"/>
          </a:xfrm>
          <a:prstGeom prst="line">
            <a:avLst/>
          </a:prstGeom>
          <a:noFill/>
          <a:ln w="28575">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de-DE"/>
          </a:p>
        </p:txBody>
      </p:sp>
    </p:spTree>
  </p:cSld>
  <p:clrMapOvr>
    <a:masterClrMapping/>
  </p:clrMapOvr>
  <p:transition spd="slow"/>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el 1"/>
          <p:cNvSpPr>
            <a:spLocks noGrp="1"/>
          </p:cNvSpPr>
          <p:nvPr>
            <p:ph type="title"/>
          </p:nvPr>
        </p:nvSpPr>
        <p:spPr/>
        <p:txBody>
          <a:bodyPr/>
          <a:lstStyle/>
          <a:p>
            <a:r>
              <a:rPr lang="de-DE" altLang="de-DE" smtClean="0"/>
              <a:t>Anzahl der Bieter</a:t>
            </a:r>
          </a:p>
        </p:txBody>
      </p:sp>
      <p:sp>
        <p:nvSpPr>
          <p:cNvPr id="112643" name="Inhaltsplatzhalter 2"/>
          <p:cNvSpPr>
            <a:spLocks noGrp="1"/>
          </p:cNvSpPr>
          <p:nvPr>
            <p:ph idx="1"/>
          </p:nvPr>
        </p:nvSpPr>
        <p:spPr/>
        <p:txBody>
          <a:bodyPr/>
          <a:lstStyle/>
          <a:p>
            <a:r>
              <a:rPr lang="de-DE" altLang="de-DE" dirty="0" smtClean="0"/>
              <a:t>Probleme, falls </a:t>
            </a:r>
            <a:r>
              <a:rPr lang="de-DE" altLang="de-DE" i="1" dirty="0" smtClean="0"/>
              <a:t>zu geringe Bieteranzahl</a:t>
            </a:r>
            <a:r>
              <a:rPr lang="de-DE" altLang="de-DE" dirty="0" smtClean="0"/>
              <a:t>!</a:t>
            </a:r>
          </a:p>
          <a:p>
            <a:r>
              <a:rPr lang="de-DE" altLang="de-DE" dirty="0" smtClean="0"/>
              <a:t>Mögliche Auslöser:</a:t>
            </a:r>
          </a:p>
          <a:p>
            <a:pPr lvl="1"/>
            <a:r>
              <a:rPr lang="de-DE" altLang="de-DE" dirty="0" smtClean="0"/>
              <a:t>Anbieter sehen sich außer Stande, zu diesem Zeitpunkt und innerhalb der geforderten Frist ein passendes System anzubieten.</a:t>
            </a:r>
          </a:p>
          <a:p>
            <a:pPr lvl="1"/>
            <a:r>
              <a:rPr lang="de-DE" altLang="de-DE" dirty="0" smtClean="0"/>
              <a:t>Einzelne Angebote werden ausgeschieden, da nicht fristgerecht abgegeben oder formalen Kriterien nicht erfüllt.</a:t>
            </a:r>
          </a:p>
          <a:p>
            <a:pPr lvl="1"/>
            <a:r>
              <a:rPr lang="de-DE" altLang="de-DE" dirty="0" smtClean="0"/>
              <a:t>Nach Systemtest: einzelne Systeme scheiden aus wegen unzureichender Erfüllung der Anforderungen.</a:t>
            </a:r>
          </a:p>
          <a:p>
            <a:endParaRPr lang="de-DE" altLang="de-DE" dirty="0" smtClean="0"/>
          </a:p>
        </p:txBody>
      </p:sp>
      <p:sp>
        <p:nvSpPr>
          <p:cNvPr id="4" name="Foliennummernplatzhalter 3"/>
          <p:cNvSpPr>
            <a:spLocks noGrp="1"/>
          </p:cNvSpPr>
          <p:nvPr>
            <p:ph type="sldNum" sz="quarter" idx="11"/>
          </p:nvPr>
        </p:nvSpPr>
        <p:spPr/>
        <p:txBody>
          <a:bodyPr/>
          <a:lstStyle/>
          <a:p>
            <a:pPr>
              <a:defRPr/>
            </a:pPr>
            <a:fld id="{50C0B914-EE14-4A80-B815-EC6AD6FE7608}" type="slidenum">
              <a:rPr lang="de-DE" altLang="de-DE" smtClean="0"/>
              <a:pPr>
                <a:defRPr/>
              </a:pPr>
              <a:t>160</a:t>
            </a:fld>
            <a:endParaRPr lang="de-DE" altLang="de-DE"/>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el 1"/>
          <p:cNvSpPr>
            <a:spLocks noGrp="1"/>
          </p:cNvSpPr>
          <p:nvPr>
            <p:ph type="title"/>
          </p:nvPr>
        </p:nvSpPr>
        <p:spPr/>
        <p:txBody>
          <a:bodyPr/>
          <a:lstStyle/>
          <a:p>
            <a:pPr eaLnBrk="1" hangingPunct="1"/>
            <a:r>
              <a:rPr lang="de-DE" altLang="de-DE" smtClean="0"/>
              <a:t>Varianten der Ausschreibung in der Privatwirtschaft I</a:t>
            </a:r>
          </a:p>
        </p:txBody>
      </p:sp>
      <p:sp>
        <p:nvSpPr>
          <p:cNvPr id="113667" name="Inhaltsplatzhalter 2"/>
          <p:cNvSpPr>
            <a:spLocks noGrp="1"/>
          </p:cNvSpPr>
          <p:nvPr>
            <p:ph idx="1"/>
          </p:nvPr>
        </p:nvSpPr>
        <p:spPr/>
        <p:txBody>
          <a:bodyPr/>
          <a:lstStyle/>
          <a:p>
            <a:pPr eaLnBrk="1" hangingPunct="1"/>
            <a:r>
              <a:rPr lang="de-DE" altLang="de-DE" dirty="0" smtClean="0"/>
              <a:t>Arten:</a:t>
            </a:r>
          </a:p>
          <a:p>
            <a:pPr lvl="1" eaLnBrk="1" hangingPunct="1"/>
            <a:r>
              <a:rPr lang="de-DE" altLang="de-DE" dirty="0" smtClean="0"/>
              <a:t>RFI (</a:t>
            </a:r>
            <a:r>
              <a:rPr lang="de-DE" altLang="de-DE" dirty="0"/>
              <a:t>Request </a:t>
            </a:r>
            <a:r>
              <a:rPr lang="de-DE" altLang="de-DE" dirty="0" err="1"/>
              <a:t>for</a:t>
            </a:r>
            <a:r>
              <a:rPr lang="de-DE" altLang="de-DE" dirty="0"/>
              <a:t> Information</a:t>
            </a:r>
            <a:r>
              <a:rPr lang="de-DE" altLang="de-DE" dirty="0" smtClean="0"/>
              <a:t>, dt. Leistungsanfrage)</a:t>
            </a:r>
          </a:p>
          <a:p>
            <a:pPr lvl="1" eaLnBrk="1" hangingPunct="1"/>
            <a:r>
              <a:rPr lang="de-DE" altLang="de-DE" dirty="0" smtClean="0"/>
              <a:t>RFQ (</a:t>
            </a:r>
            <a:r>
              <a:rPr lang="de-DE" altLang="de-DE" dirty="0"/>
              <a:t>Request </a:t>
            </a:r>
            <a:r>
              <a:rPr lang="de-DE" altLang="de-DE" dirty="0" err="1"/>
              <a:t>for</a:t>
            </a:r>
            <a:r>
              <a:rPr lang="de-DE" altLang="de-DE" dirty="0"/>
              <a:t> Quotation</a:t>
            </a:r>
            <a:r>
              <a:rPr lang="de-DE" altLang="de-DE" dirty="0" smtClean="0"/>
              <a:t>, dt. Preisanfrage)</a:t>
            </a:r>
          </a:p>
          <a:p>
            <a:pPr lvl="1" eaLnBrk="1" hangingPunct="1"/>
            <a:r>
              <a:rPr lang="de-DE" altLang="de-DE" dirty="0" smtClean="0"/>
              <a:t>RFP (</a:t>
            </a:r>
            <a:r>
              <a:rPr lang="de-DE" altLang="de-DE" dirty="0"/>
              <a:t>Request </a:t>
            </a:r>
            <a:r>
              <a:rPr lang="de-DE" altLang="de-DE" dirty="0" err="1"/>
              <a:t>for</a:t>
            </a:r>
            <a:r>
              <a:rPr lang="de-DE" altLang="de-DE" dirty="0"/>
              <a:t> </a:t>
            </a:r>
            <a:r>
              <a:rPr lang="de-DE" altLang="de-DE" dirty="0" err="1"/>
              <a:t>Proposal</a:t>
            </a:r>
            <a:r>
              <a:rPr lang="de-DE" altLang="de-DE" dirty="0" smtClean="0"/>
              <a:t>, dt. Aufforderung zur Angebotsabgabe)</a:t>
            </a:r>
          </a:p>
          <a:p>
            <a:pPr lvl="1" eaLnBrk="1" hangingPunct="1"/>
            <a:r>
              <a:rPr lang="de-DE" altLang="de-DE" dirty="0" smtClean="0"/>
              <a:t>RFF (</a:t>
            </a:r>
            <a:r>
              <a:rPr lang="de-DE" altLang="de-DE" dirty="0"/>
              <a:t>Request </a:t>
            </a:r>
            <a:r>
              <a:rPr lang="de-DE" altLang="de-DE" dirty="0" err="1"/>
              <a:t>for</a:t>
            </a:r>
            <a:r>
              <a:rPr lang="de-DE" altLang="de-DE" dirty="0"/>
              <a:t> Feature</a:t>
            </a:r>
            <a:r>
              <a:rPr lang="de-DE" altLang="de-DE" dirty="0" smtClean="0"/>
              <a:t>, dt. Aufforderung zur Angebotserweiterung)</a:t>
            </a:r>
          </a:p>
          <a:p>
            <a:pPr eaLnBrk="1" hangingPunct="1"/>
            <a:endParaRPr lang="de-DE" altLang="de-DE" dirty="0" smtClean="0"/>
          </a:p>
          <a:p>
            <a:pPr eaLnBrk="1" hangingPunct="1"/>
            <a:r>
              <a:rPr lang="de-DE" altLang="de-DE" b="1" dirty="0" smtClean="0"/>
              <a:t>RFI (Request </a:t>
            </a:r>
            <a:r>
              <a:rPr lang="de-DE" altLang="de-DE" b="1" dirty="0" err="1" smtClean="0"/>
              <a:t>for</a:t>
            </a:r>
            <a:r>
              <a:rPr lang="de-DE" altLang="de-DE" b="1" dirty="0" smtClean="0"/>
              <a:t> Information, dt. Leistungsanfrage)</a:t>
            </a:r>
            <a:r>
              <a:rPr lang="de-DE" altLang="de-DE" dirty="0" smtClean="0"/>
              <a:t>: Erste Sondierung des Marktes ( Anfrage an potenzielle Lieferanten, ob sie einen skizzierten Bedarf grundsätzlich erfüllen könnten. Abgegebenen Antworten enthalten in der Regel Listenpreise. )</a:t>
            </a:r>
          </a:p>
          <a:p>
            <a:pPr eaLnBrk="1" hangingPunct="1"/>
            <a:r>
              <a:rPr lang="de-DE" altLang="de-DE" b="1" dirty="0" smtClean="0"/>
              <a:t>RFQ (Request </a:t>
            </a:r>
            <a:r>
              <a:rPr lang="de-DE" altLang="de-DE" b="1" dirty="0" err="1" smtClean="0"/>
              <a:t>for</a:t>
            </a:r>
            <a:r>
              <a:rPr lang="de-DE" altLang="de-DE" b="1" dirty="0" smtClean="0"/>
              <a:t> Quotation, dt. Preisanfrage)</a:t>
            </a:r>
            <a:r>
              <a:rPr lang="de-DE" altLang="de-DE" dirty="0" smtClean="0"/>
              <a:t>: Zu einem detailliert beschriebenen Bedarf (Lastenheft) wird Leistungsbeschreibung mit möglichst präzisem, aber in der Regel unverbindlichen Preis angefragt. Versandt an Lieferanten, von deren grundsätzlicher Leistungsfähigkeit man bereits überzeugt ist.</a:t>
            </a:r>
          </a:p>
          <a:p>
            <a:pPr eaLnBrk="1" hangingPunct="1"/>
            <a:endParaRPr lang="de-DE" altLang="de-DE" dirty="0" smtClean="0"/>
          </a:p>
          <a:p>
            <a:pPr eaLnBrk="1" hangingPunct="1"/>
            <a:endParaRPr lang="de-DE" altLang="de-DE" dirty="0" smtClean="0"/>
          </a:p>
        </p:txBody>
      </p:sp>
      <p:sp>
        <p:nvSpPr>
          <p:cNvPr id="4" name="Datumsplatzhalter 3"/>
          <p:cNvSpPr>
            <a:spLocks noGrp="1"/>
          </p:cNvSpPr>
          <p:nvPr>
            <p:ph type="dt" sz="quarter"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cSld>
  <p:clrMapOvr>
    <a:masterClrMapping/>
  </p:clrMapOvr>
  <p:transition spd="slow"/>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el 1"/>
          <p:cNvSpPr>
            <a:spLocks noGrp="1"/>
          </p:cNvSpPr>
          <p:nvPr>
            <p:ph type="title"/>
          </p:nvPr>
        </p:nvSpPr>
        <p:spPr/>
        <p:txBody>
          <a:bodyPr/>
          <a:lstStyle/>
          <a:p>
            <a:r>
              <a:rPr lang="de-DE" altLang="de-DE" smtClean="0"/>
              <a:t>Varianten der Ausschreibung in der Privatwirtschaft II</a:t>
            </a:r>
          </a:p>
        </p:txBody>
      </p:sp>
      <p:sp>
        <p:nvSpPr>
          <p:cNvPr id="114691" name="Inhaltsplatzhalter 2"/>
          <p:cNvSpPr>
            <a:spLocks noGrp="1"/>
          </p:cNvSpPr>
          <p:nvPr>
            <p:ph idx="1"/>
          </p:nvPr>
        </p:nvSpPr>
        <p:spPr/>
        <p:txBody>
          <a:bodyPr/>
          <a:lstStyle/>
          <a:p>
            <a:pPr eaLnBrk="1" hangingPunct="1"/>
            <a:r>
              <a:rPr lang="de-DE" altLang="de-DE" b="1" dirty="0" smtClean="0"/>
              <a:t>RFP (Request </a:t>
            </a:r>
            <a:r>
              <a:rPr lang="de-DE" altLang="de-DE" b="1" dirty="0" err="1" smtClean="0"/>
              <a:t>for</a:t>
            </a:r>
            <a:r>
              <a:rPr lang="de-DE" altLang="de-DE" b="1" dirty="0" smtClean="0"/>
              <a:t> </a:t>
            </a:r>
            <a:r>
              <a:rPr lang="de-DE" altLang="de-DE" b="1" dirty="0" err="1" smtClean="0"/>
              <a:t>Proposal</a:t>
            </a:r>
            <a:r>
              <a:rPr lang="de-DE" altLang="de-DE" b="1" dirty="0" smtClean="0"/>
              <a:t>, dt. Aufforderung zur Angebotsabgabe)</a:t>
            </a:r>
            <a:r>
              <a:rPr lang="de-DE" altLang="de-DE" dirty="0" smtClean="0"/>
              <a:t>, auch innerhalb (größerer) Unternehmen angewandt: </a:t>
            </a:r>
          </a:p>
          <a:p>
            <a:pPr lvl="1" eaLnBrk="1" hangingPunct="1"/>
            <a:r>
              <a:rPr lang="de-DE" altLang="de-DE" dirty="0" smtClean="0"/>
              <a:t>Ausschreibung im üblichen Sinn, d.h., die abgegebenen Angebote sind innerhalb der angegebenen Gültigkeitsfrist in der Weise bindend, dass ein Vertragsschluss durch Annahme-Erklärung des ausschreibenden Unternehmens zu Stande kommt.  </a:t>
            </a:r>
          </a:p>
          <a:p>
            <a:pPr lvl="1" eaLnBrk="1" hangingPunct="1"/>
            <a:r>
              <a:rPr lang="de-DE" altLang="de-DE" dirty="0" smtClean="0"/>
              <a:t>Ausschreibungs-Anfragen enthalten eine detaillierte Leistungsbeschreibung bzw. ein Pflichtenheft sowie alle zum Vertragsabschluss gehörenden Zusatzvereinbarungen. </a:t>
            </a:r>
          </a:p>
          <a:p>
            <a:pPr lvl="1" eaLnBrk="1" hangingPunct="1"/>
            <a:r>
              <a:rPr lang="de-DE" altLang="de-DE" dirty="0" smtClean="0"/>
              <a:t>Verpflichtung zur Annahme eines der Angebote besteht grundsätzlich nicht.</a:t>
            </a:r>
          </a:p>
          <a:p>
            <a:pPr eaLnBrk="1" hangingPunct="1"/>
            <a:r>
              <a:rPr lang="de-DE" altLang="de-DE" b="1" dirty="0" smtClean="0"/>
              <a:t>RFF (Request </a:t>
            </a:r>
            <a:r>
              <a:rPr lang="de-DE" altLang="de-DE" b="1" dirty="0" err="1" smtClean="0"/>
              <a:t>for</a:t>
            </a:r>
            <a:r>
              <a:rPr lang="de-DE" altLang="de-DE" b="1" dirty="0" smtClean="0"/>
              <a:t> Feature, dt. Aufforderung zur Angebotserweiterung)</a:t>
            </a:r>
            <a:r>
              <a:rPr lang="de-DE" altLang="de-DE" dirty="0" smtClean="0"/>
              <a:t>: Anforderung zur Erweiterung eines Systems oder Angebots</a:t>
            </a:r>
          </a:p>
        </p:txBody>
      </p:sp>
      <p:sp>
        <p:nvSpPr>
          <p:cNvPr id="4" name="Foliennummernplatzhalter 3"/>
          <p:cNvSpPr>
            <a:spLocks noGrp="1"/>
          </p:cNvSpPr>
          <p:nvPr>
            <p:ph type="sldNum" sz="quarter" idx="11"/>
          </p:nvPr>
        </p:nvSpPr>
        <p:spPr/>
        <p:txBody>
          <a:bodyPr/>
          <a:lstStyle/>
          <a:p>
            <a:pPr>
              <a:defRPr/>
            </a:pPr>
            <a:fld id="{C19904C5-0162-473D-B2C2-875C63F03F8C}" type="slidenum">
              <a:rPr lang="de-DE" altLang="de-DE" smtClean="0"/>
              <a:pPr>
                <a:defRPr/>
              </a:pPr>
              <a:t>162</a:t>
            </a:fld>
            <a:endParaRPr lang="de-DE" altLang="de-DE"/>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63490" name="Rectangle 2"/>
          <p:cNvSpPr>
            <a:spLocks noGrp="1" noChangeArrowheads="1"/>
          </p:cNvSpPr>
          <p:nvPr>
            <p:ph type="title" idx="4294967295"/>
          </p:nvPr>
        </p:nvSpPr>
        <p:spPr>
          <a:xfrm>
            <a:off x="722313" y="2714997"/>
            <a:ext cx="7772400" cy="1362075"/>
          </a:xfrm>
        </p:spPr>
        <p:txBody>
          <a:bodyPr/>
          <a:lstStyle/>
          <a:p>
            <a:pPr algn="r"/>
            <a:r>
              <a:rPr lang="de-DE" altLang="de-DE" dirty="0" smtClean="0"/>
              <a:t>Angebots-</a:t>
            </a:r>
            <a:br>
              <a:rPr lang="de-DE" altLang="de-DE" dirty="0" smtClean="0"/>
            </a:br>
            <a:r>
              <a:rPr lang="de-DE" altLang="de-DE" dirty="0" err="1" smtClean="0"/>
              <a:t>bewertung</a:t>
            </a:r>
            <a:endParaRPr lang="de-DE" dirty="0">
              <a:solidFill>
                <a:schemeClr val="tx1">
                  <a:lumMod val="75000"/>
                  <a:lumOff val="25000"/>
                </a:schemeClr>
              </a:solidFill>
            </a:endParaRPr>
          </a:p>
        </p:txBody>
      </p:sp>
    </p:spTree>
    <p:extLst>
      <p:ext uri="{BB962C8B-B14F-4D97-AF65-F5344CB8AC3E}">
        <p14:creationId xmlns:p14="http://schemas.microsoft.com/office/powerpoint/2010/main" val="275326224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Vorüberlegung</a:t>
            </a:r>
            <a:endParaRPr lang="de-DE" dirty="0"/>
          </a:p>
        </p:txBody>
      </p:sp>
      <p:sp>
        <p:nvSpPr>
          <p:cNvPr id="4" name="Inhaltsplatzhalter 3"/>
          <p:cNvSpPr>
            <a:spLocks noGrp="1"/>
          </p:cNvSpPr>
          <p:nvPr>
            <p:ph idx="1"/>
          </p:nvPr>
        </p:nvSpPr>
        <p:spPr/>
        <p:txBody>
          <a:bodyPr/>
          <a:lstStyle/>
          <a:p>
            <a:r>
              <a:rPr lang="de-DE" dirty="0" smtClean="0"/>
              <a:t>Wie gehen wir vor, um eine (Kauf-)Entscheidung zu treffen?</a:t>
            </a:r>
          </a:p>
          <a:p>
            <a:endParaRPr lang="de-DE" dirty="0"/>
          </a:p>
          <a:p>
            <a:endParaRPr lang="de-DE" dirty="0" smtClean="0"/>
          </a:p>
          <a:p>
            <a:pPr lvl="1"/>
            <a:r>
              <a:rPr lang="de-DE" dirty="0" smtClean="0"/>
              <a:t>Im privaten Umfeld</a:t>
            </a:r>
          </a:p>
          <a:p>
            <a:pPr lvl="1"/>
            <a:r>
              <a:rPr lang="de-DE" dirty="0" smtClean="0"/>
              <a:t>In einem Unternehmen</a:t>
            </a:r>
            <a:endParaRPr lang="de-DE" dirty="0"/>
          </a:p>
        </p:txBody>
      </p:sp>
      <p:sp>
        <p:nvSpPr>
          <p:cNvPr id="2" name="Foliennummernplatzhalter 1"/>
          <p:cNvSpPr>
            <a:spLocks noGrp="1"/>
          </p:cNvSpPr>
          <p:nvPr>
            <p:ph type="sldNum" sz="quarter" idx="11"/>
          </p:nvPr>
        </p:nvSpPr>
        <p:spPr/>
        <p:txBody>
          <a:bodyPr/>
          <a:lstStyle/>
          <a:p>
            <a:pPr>
              <a:defRPr/>
            </a:pPr>
            <a:fld id="{D8E1DB6C-C019-4000-A829-E2DF876D8F95}" type="slidenum">
              <a:rPr lang="de-DE" altLang="de-DE" smtClean="0"/>
              <a:pPr>
                <a:defRPr/>
              </a:pPr>
              <a:t>164</a:t>
            </a:fld>
            <a:endParaRPr lang="de-DE" altLang="de-DE"/>
          </a:p>
        </p:txBody>
      </p:sp>
    </p:spTree>
    <p:extLst>
      <p:ext uri="{BB962C8B-B14F-4D97-AF65-F5344CB8AC3E}">
        <p14:creationId xmlns:p14="http://schemas.microsoft.com/office/powerpoint/2010/main" val="202662080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39750" y="152400"/>
            <a:ext cx="4152900" cy="914400"/>
          </a:xfrm>
        </p:spPr>
        <p:txBody>
          <a:bodyPr/>
          <a:lstStyle/>
          <a:p>
            <a:pPr eaLnBrk="1" hangingPunct="1"/>
            <a:r>
              <a:rPr lang="de-DE" altLang="de-DE" dirty="0" smtClean="0"/>
              <a:t>Details zum Nachlesen</a:t>
            </a:r>
          </a:p>
        </p:txBody>
      </p:sp>
      <p:sp>
        <p:nvSpPr>
          <p:cNvPr id="6" name="Foliennummernplatzhalter 4"/>
          <p:cNvSpPr>
            <a:spLocks noGrp="1"/>
          </p:cNvSpPr>
          <p:nvPr>
            <p:ph type="sldNum" sz="quarter" idx="11"/>
          </p:nvPr>
        </p:nvSpPr>
        <p:spPr/>
        <p:txBody>
          <a:bodyPr/>
          <a:lstStyle/>
          <a:p>
            <a:pPr>
              <a:defRPr/>
            </a:pPr>
            <a:fld id="{6C54E839-98EB-436E-99EE-B463EC9AC863}" type="slidenum">
              <a:rPr lang="de-DE" altLang="de-DE"/>
              <a:pPr>
                <a:defRPr/>
              </a:pPr>
              <a:t>165</a:t>
            </a:fld>
            <a:endParaRPr lang="de-DE" altLang="de-DE"/>
          </a:p>
        </p:txBody>
      </p:sp>
      <p:sp>
        <p:nvSpPr>
          <p:cNvPr id="119815" name="Rechteck 1"/>
          <p:cNvSpPr>
            <a:spLocks noChangeArrowheads="1"/>
          </p:cNvSpPr>
          <p:nvPr/>
        </p:nvSpPr>
        <p:spPr bwMode="auto">
          <a:xfrm>
            <a:off x="854970" y="5475915"/>
            <a:ext cx="80009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lgn="r">
              <a:spcBef>
                <a:spcPct val="0"/>
              </a:spcBef>
              <a:buFontTx/>
              <a:buNone/>
            </a:pPr>
            <a:r>
              <a:rPr lang="de-DE" altLang="de-DE" dirty="0">
                <a:solidFill>
                  <a:schemeClr val="tx1"/>
                </a:solidFill>
                <a:latin typeface="Arial" charset="0"/>
                <a:hlinkClick r:id="rId3"/>
              </a:rPr>
              <a:t>https://</a:t>
            </a:r>
            <a:r>
              <a:rPr lang="de-DE" altLang="de-DE" dirty="0" smtClean="0">
                <a:solidFill>
                  <a:schemeClr val="tx1"/>
                </a:solidFill>
                <a:latin typeface="Arial" charset="0"/>
                <a:hlinkClick r:id="rId3"/>
              </a:rPr>
              <a:t>www.cio.bund.de/Web/DE/IT-Beschaffung/UfAB/ufab_node.html</a:t>
            </a:r>
            <a:r>
              <a:rPr lang="de-DE" altLang="de-DE" dirty="0" smtClean="0">
                <a:solidFill>
                  <a:schemeClr val="tx1"/>
                </a:solidFill>
                <a:latin typeface="Arial" charset="0"/>
              </a:rPr>
              <a:t> [2020-06-02]</a:t>
            </a:r>
            <a:endParaRPr lang="de-DE" altLang="de-DE" dirty="0">
              <a:solidFill>
                <a:schemeClr val="tx1"/>
              </a:solidFill>
              <a:latin typeface="Arial" charset="0"/>
            </a:endParaRPr>
          </a:p>
        </p:txBody>
      </p:sp>
      <p:pic>
        <p:nvPicPr>
          <p:cNvPr id="121858" name="Picture 2" descr="C:\Users\FRANZ-~1\AppData\Local\Temp\SNAGHTMLf43de5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971" y="2442966"/>
            <a:ext cx="3717029" cy="2640452"/>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2"/>
          <p:cNvSpPr>
            <a:spLocks noChangeArrowheads="1"/>
          </p:cNvSpPr>
          <p:nvPr/>
        </p:nvSpPr>
        <p:spPr bwMode="auto">
          <a:xfrm>
            <a:off x="4283968" y="1343670"/>
            <a:ext cx="457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i="1" dirty="0">
                <a:solidFill>
                  <a:schemeClr val="tx1"/>
                </a:solidFill>
                <a:latin typeface="+mn-lt"/>
              </a:rPr>
              <a:t>Zumindest bei komplexen Beschaffungsvorhaben</a:t>
            </a:r>
          </a:p>
          <a:p>
            <a:pPr>
              <a:spcBef>
                <a:spcPct val="0"/>
              </a:spcBef>
              <a:buFontTx/>
              <a:buNone/>
            </a:pPr>
            <a:r>
              <a:rPr lang="de-DE" altLang="de-DE" i="1" dirty="0">
                <a:solidFill>
                  <a:schemeClr val="tx1"/>
                </a:solidFill>
                <a:latin typeface="+mn-lt"/>
              </a:rPr>
              <a:t>sollte die Bewertung durch</a:t>
            </a:r>
            <a:br>
              <a:rPr lang="de-DE" altLang="de-DE" i="1" dirty="0">
                <a:solidFill>
                  <a:schemeClr val="tx1"/>
                </a:solidFill>
                <a:latin typeface="+mn-lt"/>
              </a:rPr>
            </a:br>
            <a:r>
              <a:rPr lang="de-DE" altLang="de-DE" i="1" dirty="0">
                <a:solidFill>
                  <a:schemeClr val="tx1"/>
                </a:solidFill>
                <a:latin typeface="+mn-lt"/>
              </a:rPr>
              <a:t>mindestens zwei Bewertungsteams erfolgen.</a:t>
            </a:r>
            <a:br>
              <a:rPr lang="de-DE" altLang="de-DE" i="1" dirty="0">
                <a:solidFill>
                  <a:schemeClr val="tx1"/>
                </a:solidFill>
                <a:latin typeface="+mn-lt"/>
              </a:rPr>
            </a:br>
            <a:r>
              <a:rPr lang="de-DE" altLang="de-DE" i="1" dirty="0">
                <a:solidFill>
                  <a:schemeClr val="tx1"/>
                </a:solidFill>
                <a:latin typeface="+mn-lt"/>
              </a:rPr>
              <a:t>BMI (2010, S. 152)</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altLang="de-DE" dirty="0"/>
              <a:t>Angebotsbewertung I</a:t>
            </a:r>
            <a:endParaRPr lang="de-DE" dirty="0"/>
          </a:p>
        </p:txBody>
      </p:sp>
      <p:sp>
        <p:nvSpPr>
          <p:cNvPr id="4" name="Inhaltsplatzhalter 3"/>
          <p:cNvSpPr>
            <a:spLocks noGrp="1"/>
          </p:cNvSpPr>
          <p:nvPr>
            <p:ph idx="1"/>
          </p:nvPr>
        </p:nvSpPr>
        <p:spPr>
          <a:xfrm>
            <a:off x="682625" y="1671638"/>
            <a:ext cx="4177407" cy="4500562"/>
          </a:xfrm>
        </p:spPr>
        <p:txBody>
          <a:bodyPr/>
          <a:lstStyle/>
          <a:p>
            <a:pPr eaLnBrk="1" hangingPunct="1">
              <a:lnSpc>
                <a:spcPct val="90000"/>
              </a:lnSpc>
              <a:buFont typeface="Wingdings" pitchFamily="2" charset="2"/>
              <a:buNone/>
            </a:pPr>
            <a:r>
              <a:rPr lang="de-DE" altLang="de-DE" dirty="0"/>
              <a:t>Mehrere Schritte:</a:t>
            </a:r>
          </a:p>
          <a:p>
            <a:pPr eaLnBrk="1" hangingPunct="1">
              <a:lnSpc>
                <a:spcPct val="90000"/>
              </a:lnSpc>
            </a:pPr>
            <a:r>
              <a:rPr lang="de-DE" altLang="de-DE" dirty="0"/>
              <a:t>ggf. Anwenderbefragung</a:t>
            </a:r>
          </a:p>
          <a:p>
            <a:pPr eaLnBrk="1" hangingPunct="1">
              <a:lnSpc>
                <a:spcPct val="90000"/>
              </a:lnSpc>
            </a:pPr>
            <a:r>
              <a:rPr lang="de-DE" altLang="de-DE" dirty="0"/>
              <a:t>Vorauswahl</a:t>
            </a:r>
          </a:p>
          <a:p>
            <a:pPr eaLnBrk="1" hangingPunct="1">
              <a:lnSpc>
                <a:spcPct val="90000"/>
              </a:lnSpc>
            </a:pPr>
            <a:r>
              <a:rPr lang="de-DE" altLang="de-DE" dirty="0"/>
              <a:t>Aufstellung Kriterienkatalog auf der Basis des Pflichtenhefts</a:t>
            </a:r>
          </a:p>
          <a:p>
            <a:pPr eaLnBrk="1" hangingPunct="1">
              <a:lnSpc>
                <a:spcPct val="90000"/>
              </a:lnSpc>
            </a:pPr>
            <a:r>
              <a:rPr lang="de-DE" altLang="de-DE" dirty="0" smtClean="0"/>
              <a:t>Detaillierte, nachvollziehbare Angebotsbewertung</a:t>
            </a:r>
            <a:endParaRPr lang="de-DE" altLang="de-DE" dirty="0"/>
          </a:p>
          <a:p>
            <a:pPr eaLnBrk="1" hangingPunct="1">
              <a:lnSpc>
                <a:spcPct val="90000"/>
              </a:lnSpc>
            </a:pPr>
            <a:r>
              <a:rPr lang="de-DE" altLang="de-DE" dirty="0"/>
              <a:t>Ergebnisprüfung</a:t>
            </a:r>
          </a:p>
          <a:p>
            <a:endParaRPr lang="de-DE" dirty="0"/>
          </a:p>
        </p:txBody>
      </p:sp>
      <p:sp>
        <p:nvSpPr>
          <p:cNvPr id="2" name="Foliennummernplatzhalter 1"/>
          <p:cNvSpPr>
            <a:spLocks noGrp="1"/>
          </p:cNvSpPr>
          <p:nvPr>
            <p:ph type="sldNum" sz="quarter" idx="11"/>
          </p:nvPr>
        </p:nvSpPr>
        <p:spPr/>
        <p:txBody>
          <a:bodyPr/>
          <a:lstStyle/>
          <a:p>
            <a:pPr>
              <a:defRPr/>
            </a:pPr>
            <a:fld id="{D8E1DB6C-C019-4000-A829-E2DF876D8F95}" type="slidenum">
              <a:rPr lang="de-DE" altLang="de-DE" smtClean="0"/>
              <a:pPr>
                <a:defRPr/>
              </a:pPr>
              <a:t>166</a:t>
            </a:fld>
            <a:endParaRPr lang="de-DE" altLang="de-DE"/>
          </a:p>
        </p:txBody>
      </p:sp>
      <p:pic>
        <p:nvPicPr>
          <p:cNvPr id="1218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035" y="2146576"/>
            <a:ext cx="2792341" cy="440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7473" y="485800"/>
            <a:ext cx="22288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32250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Vorauswahl</a:t>
            </a:r>
            <a:endParaRPr lang="de-DE" dirty="0"/>
          </a:p>
        </p:txBody>
      </p:sp>
      <p:sp>
        <p:nvSpPr>
          <p:cNvPr id="3" name="Inhaltsplatzhalter 2"/>
          <p:cNvSpPr>
            <a:spLocks noGrp="1"/>
          </p:cNvSpPr>
          <p:nvPr>
            <p:ph idx="1"/>
          </p:nvPr>
        </p:nvSpPr>
        <p:spPr/>
        <p:txBody>
          <a:bodyPr/>
          <a:lstStyle/>
          <a:p>
            <a:pPr lvl="0"/>
            <a:r>
              <a:rPr lang="de-DE" i="1" dirty="0"/>
              <a:t>Anwendung formaler und inhaltlicher Kriterien</a:t>
            </a:r>
            <a:r>
              <a:rPr lang="de-DE" dirty="0"/>
              <a:t>: Nach Angebotseröffnung werden die Angebote dahingehend untersucht, ob einzelne Angebote von einer detaillierten Bewertung ausgeschlossen werden müssen, da sie formalen oder inhaltlichen Kriterien nicht genügen. Hierzu sind entsprechende Kriterien festzulegen (z. B. Form und Inhalt des Angebots, Einhaltung der Angebotsfrist, Zusage eines Systemtests, ...).</a:t>
            </a:r>
          </a:p>
          <a:p>
            <a:pPr lvl="0"/>
            <a:r>
              <a:rPr lang="de-DE" i="1" dirty="0"/>
              <a:t>Anwendung technischer und fachlicher Kriterien (A-Kriterien);</a:t>
            </a:r>
            <a:endParaRPr lang="de-DE" dirty="0"/>
          </a:p>
          <a:p>
            <a:r>
              <a:rPr lang="de-DE" i="1" dirty="0"/>
              <a:t>Anwendung wirtschaftlicher Kriterien</a:t>
            </a:r>
            <a:r>
              <a:rPr lang="de-DE" dirty="0"/>
              <a:t>: Ein Angebot kann vorab ausgeschieden werden, wenn die genannten Kosten die der übrigen Angebote bzw. die eigenen Schätzungen weit unter- oder </a:t>
            </a:r>
            <a:r>
              <a:rPr lang="de-DE" dirty="0" smtClean="0"/>
              <a:t>übersteigen</a:t>
            </a:r>
          </a:p>
          <a:p>
            <a:pPr lvl="1"/>
            <a:r>
              <a:rPr lang="de-DE" dirty="0"/>
              <a:t>§ 25 VOL/A Nr. 2 Abs. 3 sagt dazu: „Auf Angebote, deren Preise in offenbarem Missverhältnis </a:t>
            </a:r>
            <a:r>
              <a:rPr lang="de-DE" dirty="0" smtClean="0"/>
              <a:t>zur  </a:t>
            </a:r>
            <a:r>
              <a:rPr lang="de-DE" dirty="0"/>
              <a:t>Leistung stehen, darf der Zuschlag nicht erteilt werden.”</a:t>
            </a:r>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167</a:t>
            </a:fld>
            <a:endParaRPr lang="de-DE" altLang="de-DE"/>
          </a:p>
        </p:txBody>
      </p:sp>
    </p:spTree>
    <p:extLst>
      <p:ext uri="{BB962C8B-B14F-4D97-AF65-F5344CB8AC3E}">
        <p14:creationId xmlns:p14="http://schemas.microsoft.com/office/powerpoint/2010/main" val="288081411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de-DE" altLang="de-DE" dirty="0" smtClean="0"/>
              <a:t>Bewertung und Gewichtung</a:t>
            </a:r>
          </a:p>
        </p:txBody>
      </p:sp>
      <p:sp>
        <p:nvSpPr>
          <p:cNvPr id="8" name="Foliennummernplatzhalter 4"/>
          <p:cNvSpPr>
            <a:spLocks noGrp="1"/>
          </p:cNvSpPr>
          <p:nvPr>
            <p:ph type="sldNum" sz="quarter" idx="11"/>
          </p:nvPr>
        </p:nvSpPr>
        <p:spPr/>
        <p:txBody>
          <a:bodyPr/>
          <a:lstStyle/>
          <a:p>
            <a:pPr>
              <a:defRPr/>
            </a:pPr>
            <a:fld id="{207E6EC7-A84A-481A-9F88-75D929DCE1AB}" type="slidenum">
              <a:rPr lang="de-DE" altLang="de-DE"/>
              <a:pPr>
                <a:defRPr/>
              </a:pPr>
              <a:t>168</a:t>
            </a:fld>
            <a:endParaRPr lang="de-DE" altLang="de-DE"/>
          </a:p>
        </p:txBody>
      </p:sp>
      <p:graphicFrame>
        <p:nvGraphicFramePr>
          <p:cNvPr id="120836" name="Object 5"/>
          <p:cNvGraphicFramePr>
            <a:graphicFrameLocks noChangeAspect="1"/>
          </p:cNvGraphicFramePr>
          <p:nvPr/>
        </p:nvGraphicFramePr>
        <p:xfrm>
          <a:off x="755650" y="2060575"/>
          <a:ext cx="4175125" cy="992188"/>
        </p:xfrm>
        <a:graphic>
          <a:graphicData uri="http://schemas.openxmlformats.org/presentationml/2006/ole">
            <mc:AlternateContent xmlns:mc="http://schemas.openxmlformats.org/markup-compatibility/2006">
              <mc:Choice xmlns:v="urn:schemas-microsoft-com:vml" Requires="v">
                <p:oleObj spid="_x0000_s120909" name="Formel" r:id="rId4" imgW="2349500" imgH="558800" progId="Equation.3">
                  <p:embed/>
                </p:oleObj>
              </mc:Choice>
              <mc:Fallback>
                <p:oleObj name="Formel" r:id="rId4" imgW="2349500" imgH="5588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2060575"/>
                        <a:ext cx="4175125" cy="99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0837" name="AutoShape 6"/>
          <p:cNvSpPr>
            <a:spLocks noChangeArrowheads="1"/>
          </p:cNvSpPr>
          <p:nvPr/>
        </p:nvSpPr>
        <p:spPr bwMode="auto">
          <a:xfrm rot="5400000">
            <a:off x="1079500" y="3681413"/>
            <a:ext cx="1511300" cy="431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endParaRPr lang="de-DE"/>
          </a:p>
        </p:txBody>
      </p:sp>
      <p:pic>
        <p:nvPicPr>
          <p:cNvPr id="120838" name="Grafik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3433763"/>
            <a:ext cx="6264150" cy="316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625" y="609600"/>
            <a:ext cx="8065839" cy="685800"/>
          </a:xfrm>
        </p:spPr>
        <p:txBody>
          <a:bodyPr/>
          <a:lstStyle/>
          <a:p>
            <a:r>
              <a:rPr lang="de-DE" dirty="0"/>
              <a:t>Ergänzende Kriterien zur </a:t>
            </a:r>
            <a:r>
              <a:rPr lang="de-DE" dirty="0" smtClean="0"/>
              <a:t>Angebotsbewertung I</a:t>
            </a:r>
            <a:endParaRPr lang="de-DE" dirty="0"/>
          </a:p>
        </p:txBody>
      </p:sp>
      <p:sp>
        <p:nvSpPr>
          <p:cNvPr id="3" name="Inhaltsplatzhalter 2"/>
          <p:cNvSpPr>
            <a:spLocks noGrp="1"/>
          </p:cNvSpPr>
          <p:nvPr>
            <p:ph idx="1"/>
          </p:nvPr>
        </p:nvSpPr>
        <p:spPr/>
        <p:txBody>
          <a:bodyPr/>
          <a:lstStyle/>
          <a:p>
            <a:r>
              <a:rPr lang="de-DE" b="1" dirty="0"/>
              <a:t>Vollständigkeit</a:t>
            </a:r>
            <a:r>
              <a:rPr lang="de-DE" dirty="0"/>
              <a:t>: Wurden alle Kriterien der Ausschreibung erfüllt? Welche Besonderheiten weist das Angebot auf? </a:t>
            </a:r>
          </a:p>
          <a:p>
            <a:r>
              <a:rPr lang="de-DE" b="1" dirty="0"/>
              <a:t>Richtigkeit</a:t>
            </a:r>
            <a:r>
              <a:rPr lang="de-DE" dirty="0"/>
              <a:t>: Wurden alle Produkte wie gefordert angeboten oder weichen die angebotenen Produkte/Leistungen von den Anforderungen ab? </a:t>
            </a:r>
          </a:p>
          <a:p>
            <a:r>
              <a:rPr lang="de-DE" b="1" dirty="0"/>
              <a:t>Technische Prüfung</a:t>
            </a:r>
            <a:r>
              <a:rPr lang="de-DE" dirty="0"/>
              <a:t>: Wurden alle wichtigen Punkte des informationstechnischen Konzepts umgesetzt, oder ergeben sich neue Erkenntnisse? Welche Konsequenzen ergeben sich bei den angebotenen Produkten für das Design, die Installation und den Betrieb des Systems?  </a:t>
            </a:r>
          </a:p>
          <a:p>
            <a:r>
              <a:rPr lang="de-DE" b="1" dirty="0"/>
              <a:t>Garantien</a:t>
            </a:r>
            <a:r>
              <a:rPr lang="de-DE" dirty="0"/>
              <a:t>: Welche über die gesetzliche Gewährleistung hinausgehenden Garantieleistungen werden vom Anbieter geboten? Welche erweiterten Dienste/Leistungen wurden angeboten (Hotline, kostenlose Updates)?</a:t>
            </a:r>
          </a:p>
          <a:p>
            <a:r>
              <a:rPr lang="de-DE" b="1" dirty="0"/>
              <a:t>Dienstleistungsangebot</a:t>
            </a:r>
            <a:r>
              <a:rPr lang="de-DE" dirty="0"/>
              <a:t>: Gibt es genug Know-how für dieses System bei weiteren </a:t>
            </a:r>
            <a:r>
              <a:rPr lang="de-DE" dirty="0" smtClean="0"/>
              <a:t>Dienstleistungsanbietern?</a:t>
            </a:r>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169</a:t>
            </a:fld>
            <a:endParaRPr lang="de-DE" altLang="de-DE"/>
          </a:p>
        </p:txBody>
      </p:sp>
    </p:spTree>
    <p:extLst>
      <p:ext uri="{BB962C8B-B14F-4D97-AF65-F5344CB8AC3E}">
        <p14:creationId xmlns:p14="http://schemas.microsoft.com/office/powerpoint/2010/main" val="3458922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de-DE" altLang="de-DE" smtClean="0"/>
              <a:t>Projektgruppe</a:t>
            </a:r>
          </a:p>
        </p:txBody>
      </p:sp>
      <p:sp>
        <p:nvSpPr>
          <p:cNvPr id="9219" name="Rectangle 3"/>
          <p:cNvSpPr>
            <a:spLocks noGrp="1" noChangeArrowheads="1"/>
          </p:cNvSpPr>
          <p:nvPr>
            <p:ph idx="1"/>
          </p:nvPr>
        </p:nvSpPr>
        <p:spPr>
          <a:xfrm>
            <a:off x="755650" y="1676400"/>
            <a:ext cx="7854950" cy="4038600"/>
          </a:xfrm>
        </p:spPr>
        <p:txBody>
          <a:bodyPr/>
          <a:lstStyle/>
          <a:p>
            <a:pPr eaLnBrk="1" hangingPunct="1">
              <a:lnSpc>
                <a:spcPct val="90000"/>
              </a:lnSpc>
            </a:pPr>
            <a:r>
              <a:rPr lang="de-DE" altLang="de-DE"/>
              <a:t>Besondere </a:t>
            </a:r>
            <a:r>
              <a:rPr lang="de-DE" altLang="de-DE" smtClean="0"/>
              <a:t>Aufbauorganisation: Zeitlich </a:t>
            </a:r>
            <a:r>
              <a:rPr lang="de-DE" altLang="de-DE"/>
              <a:t>begrenzte Organisationsform für umfangreiche und komplexe Aufgaben, insbesondere Maßnahmen aus besonderen Anlässen, die im Rahmen der Allgemeinen Aufbauorganisation </a:t>
            </a:r>
            <a:r>
              <a:rPr lang="de-DE" altLang="de-DE" smtClean="0"/>
              <a:t>nicht </a:t>
            </a:r>
            <a:r>
              <a:rPr lang="de-DE" altLang="de-DE"/>
              <a:t>bewältigt werden können.</a:t>
            </a:r>
            <a:br>
              <a:rPr lang="de-DE" altLang="de-DE"/>
            </a:br>
            <a:r>
              <a:rPr lang="de-DE" altLang="de-DE" sz="1200"/>
              <a:t>Quelle: </a:t>
            </a:r>
            <a:r>
              <a:rPr lang="de-DE" altLang="de-DE" sz="1200" smtClean="0"/>
              <a:t>Glossar </a:t>
            </a:r>
            <a:r>
              <a:rPr lang="de-DE" altLang="de-DE" sz="1200"/>
              <a:t>des Bundeamt für Bevölkerungsschutz und Katastrophenhilfe, https://www.bbk.bund.de/SharedDocs/Downloads/BBK/DE/Open_Data/BBK-Glossar.html</a:t>
            </a:r>
          </a:p>
          <a:p>
            <a:pPr eaLnBrk="1" hangingPunct="1">
              <a:lnSpc>
                <a:spcPct val="90000"/>
              </a:lnSpc>
            </a:pPr>
            <a:endParaRPr lang="de-DE" altLang="de-DE"/>
          </a:p>
          <a:p>
            <a:pPr eaLnBrk="1" hangingPunct="1">
              <a:lnSpc>
                <a:spcPct val="90000"/>
              </a:lnSpc>
            </a:pPr>
            <a:r>
              <a:rPr lang="de-DE" altLang="de-DE" smtClean="0"/>
              <a:t>Vorteile dieser Gruppenarbeit:</a:t>
            </a:r>
          </a:p>
          <a:p>
            <a:pPr lvl="1" eaLnBrk="1" hangingPunct="1">
              <a:lnSpc>
                <a:spcPct val="90000"/>
              </a:lnSpc>
            </a:pPr>
            <a:r>
              <a:rPr lang="de-DE" altLang="de-DE" smtClean="0"/>
              <a:t>Integration fachlich wie organisatorisch-technisch tätiger Mitarbeiter.</a:t>
            </a:r>
          </a:p>
          <a:p>
            <a:pPr lvl="1" eaLnBrk="1" hangingPunct="1">
              <a:lnSpc>
                <a:spcPct val="90000"/>
              </a:lnSpc>
            </a:pPr>
            <a:r>
              <a:rPr lang="de-DE" altLang="de-DE" smtClean="0"/>
              <a:t>Einzelne Schwerpunkte können durch erfahrene oder spezialisierte Mitarbeiter übernommen werden.</a:t>
            </a:r>
          </a:p>
          <a:p>
            <a:pPr lvl="1" eaLnBrk="1" hangingPunct="1">
              <a:lnSpc>
                <a:spcPct val="90000"/>
              </a:lnSpc>
            </a:pPr>
            <a:endParaRPr lang="de-DE" altLang="de-DE" smtClean="0"/>
          </a:p>
          <a:p>
            <a:pPr eaLnBrk="1" hangingPunct="1">
              <a:lnSpc>
                <a:spcPct val="90000"/>
              </a:lnSpc>
            </a:pPr>
            <a:r>
              <a:rPr lang="de-DE" altLang="de-DE" smtClean="0"/>
              <a:t>Gruppengröße: 6 - 8 Personen, ggf. Teilprojektgruppen</a:t>
            </a:r>
          </a:p>
          <a:p>
            <a:pPr eaLnBrk="1" hangingPunct="1">
              <a:lnSpc>
                <a:spcPct val="90000"/>
              </a:lnSpc>
            </a:pPr>
            <a:endParaRPr lang="de-DE" altLang="de-DE" smtClean="0"/>
          </a:p>
          <a:p>
            <a:pPr eaLnBrk="1" hangingPunct="1">
              <a:lnSpc>
                <a:spcPct val="90000"/>
              </a:lnSpc>
            </a:pPr>
            <a:r>
              <a:rPr lang="de-DE" altLang="de-DE" smtClean="0"/>
              <a:t>Angehörige verschiedener Fachbereiche und Hierarchiestufen involvieren; das Projekt wird gemeinsam getragen und verantwortet.</a:t>
            </a:r>
          </a:p>
          <a:p>
            <a:pPr eaLnBrk="1" hangingPunct="1">
              <a:lnSpc>
                <a:spcPct val="90000"/>
              </a:lnSpc>
            </a:pPr>
            <a:endParaRPr lang="de-DE" altLang="de-DE" smtClean="0"/>
          </a:p>
          <a:p>
            <a:pPr eaLnBrk="1" hangingPunct="1">
              <a:lnSpc>
                <a:spcPct val="90000"/>
              </a:lnSpc>
            </a:pPr>
            <a:r>
              <a:rPr lang="de-DE" altLang="de-DE" smtClean="0"/>
              <a:t>ggf. Unterstützung durch externe Mitarbeiter</a:t>
            </a:r>
          </a:p>
        </p:txBody>
      </p:sp>
      <p:sp>
        <p:nvSpPr>
          <p:cNvPr id="5" name="Foliennummernplatzhalter 4"/>
          <p:cNvSpPr>
            <a:spLocks noGrp="1"/>
          </p:cNvSpPr>
          <p:nvPr>
            <p:ph type="sldNum" sz="quarter" idx="11"/>
          </p:nvPr>
        </p:nvSpPr>
        <p:spPr/>
        <p:txBody>
          <a:bodyPr/>
          <a:lstStyle/>
          <a:p>
            <a:pPr>
              <a:defRPr/>
            </a:pPr>
            <a:fld id="{1B303E23-673D-4934-BCDF-DBE5CC8FBB5A}" type="slidenum">
              <a:rPr lang="de-DE" altLang="de-DE"/>
              <a:pPr>
                <a:defRPr/>
              </a:pPr>
              <a:t>17</a:t>
            </a:fld>
            <a:endParaRPr lang="de-DE" altLang="de-DE"/>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2625" y="609600"/>
            <a:ext cx="8209855" cy="685800"/>
          </a:xfrm>
        </p:spPr>
        <p:txBody>
          <a:bodyPr/>
          <a:lstStyle/>
          <a:p>
            <a:r>
              <a:rPr lang="de-DE" dirty="0"/>
              <a:t>Ergänzende Kriterien zur </a:t>
            </a:r>
            <a:r>
              <a:rPr lang="de-DE" dirty="0" smtClean="0"/>
              <a:t>Angebotsbewertung II</a:t>
            </a:r>
            <a:endParaRPr lang="de-DE" dirty="0"/>
          </a:p>
        </p:txBody>
      </p:sp>
      <p:sp>
        <p:nvSpPr>
          <p:cNvPr id="3" name="Inhaltsplatzhalter 2"/>
          <p:cNvSpPr>
            <a:spLocks noGrp="1"/>
          </p:cNvSpPr>
          <p:nvPr>
            <p:ph idx="1"/>
          </p:nvPr>
        </p:nvSpPr>
        <p:spPr/>
        <p:txBody>
          <a:bodyPr/>
          <a:lstStyle/>
          <a:p>
            <a:r>
              <a:rPr lang="de-DE" b="1" dirty="0"/>
              <a:t>Versteckte Kosten</a:t>
            </a:r>
            <a:r>
              <a:rPr lang="de-DE" dirty="0"/>
              <a:t>: Welche versteckten Kosten für Wartung, Konfiguration und Pflege des Systems ergeben sich aus dem angebotenen Konzept? Sind beim geplanten fachlichen oder informationstechnischen Konzept dadurch Änderungen zu erwarten? Lassen sich Folgekosten benennen und beziffern? Wie groß ist der Anteil einer Standardlösung, wieviel ist Anpassung?</a:t>
            </a:r>
          </a:p>
          <a:p>
            <a:r>
              <a:rPr lang="de-DE" b="1" dirty="0"/>
              <a:t>Risikoabschätzung</a:t>
            </a:r>
            <a:r>
              <a:rPr lang="de-DE" dirty="0"/>
              <a:t>: Welche Risiken/Unklarheiten bzw. Konsequenzen ergeben sich aus dem Angebot für das Gesamtkonzept? Welche Nachforderungen können durch den Auftragnehmer bis zum Projektende entstehen? </a:t>
            </a:r>
          </a:p>
          <a:p>
            <a:r>
              <a:rPr lang="de-DE" b="1" dirty="0"/>
              <a:t>Subjektive Bewertung</a:t>
            </a:r>
            <a:r>
              <a:rPr lang="de-DE" dirty="0"/>
              <a:t>: Wie ist das Angebot nach rein subjektiven Bewertungskriterien einzuordnen? Welche Produkte/Leistungen sprechen aus subjektiven Überlegungen für diesen Anbieter</a:t>
            </a:r>
            <a:r>
              <a:rPr lang="de-DE" dirty="0" smtClean="0"/>
              <a:t>?</a:t>
            </a:r>
          </a:p>
          <a:p>
            <a:r>
              <a:rPr lang="de-DE" b="1" dirty="0"/>
              <a:t>Preis-Leistungs-Verhältnis</a:t>
            </a:r>
            <a:r>
              <a:rPr lang="de-DE" dirty="0"/>
              <a:t>: Welcher Anbieter hat die höchsten/niedrigsten Preise für Software, Installation, Hardware und Folgekosten angeboten? Durch welche technischen und sonstige Merkmale unterscheiden sich die Angebote?</a:t>
            </a:r>
          </a:p>
          <a:p>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170</a:t>
            </a:fld>
            <a:endParaRPr lang="de-DE" altLang="de-DE"/>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5589240"/>
            <a:ext cx="165735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40728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Ergebnisprüfung</a:t>
            </a:r>
          </a:p>
        </p:txBody>
      </p:sp>
      <p:sp>
        <p:nvSpPr>
          <p:cNvPr id="3" name="Inhaltsplatzhalter 2"/>
          <p:cNvSpPr>
            <a:spLocks noGrp="1"/>
          </p:cNvSpPr>
          <p:nvPr>
            <p:ph idx="1"/>
          </p:nvPr>
        </p:nvSpPr>
        <p:spPr/>
        <p:txBody>
          <a:bodyPr/>
          <a:lstStyle/>
          <a:p>
            <a:r>
              <a:rPr lang="de-DE" dirty="0" smtClean="0"/>
              <a:t>Sensitivitätsanalyse</a:t>
            </a:r>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171</a:t>
            </a:fld>
            <a:endParaRPr lang="de-DE" altLang="de-DE"/>
          </a:p>
        </p:txBody>
      </p:sp>
    </p:spTree>
    <p:extLst>
      <p:ext uri="{BB962C8B-B14F-4D97-AF65-F5344CB8AC3E}">
        <p14:creationId xmlns:p14="http://schemas.microsoft.com/office/powerpoint/2010/main" val="283619567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de-DE" altLang="de-DE" smtClean="0"/>
              <a:t>Systemtest</a:t>
            </a:r>
          </a:p>
        </p:txBody>
      </p:sp>
      <p:sp>
        <p:nvSpPr>
          <p:cNvPr id="121859" name="Rectangle 3"/>
          <p:cNvSpPr>
            <a:spLocks noGrp="1" noChangeArrowheads="1"/>
          </p:cNvSpPr>
          <p:nvPr>
            <p:ph idx="1"/>
          </p:nvPr>
        </p:nvSpPr>
        <p:spPr>
          <a:xfrm>
            <a:off x="4030663" y="1760538"/>
            <a:ext cx="4346575" cy="2697162"/>
          </a:xfrm>
        </p:spPr>
        <p:txBody>
          <a:bodyPr/>
          <a:lstStyle/>
          <a:p>
            <a:pPr eaLnBrk="1" hangingPunct="1">
              <a:lnSpc>
                <a:spcPct val="110000"/>
              </a:lnSpc>
            </a:pPr>
            <a:r>
              <a:rPr lang="de-DE" altLang="de-DE" sz="1800" smtClean="0"/>
              <a:t>Aufgabenformulierung</a:t>
            </a:r>
          </a:p>
          <a:p>
            <a:pPr lvl="1" eaLnBrk="1" hangingPunct="1">
              <a:lnSpc>
                <a:spcPct val="110000"/>
              </a:lnSpc>
            </a:pPr>
            <a:r>
              <a:rPr lang="de-DE" altLang="de-DE" smtClean="0"/>
              <a:t>angemessener Umfang</a:t>
            </a:r>
          </a:p>
          <a:p>
            <a:pPr lvl="1" eaLnBrk="1" hangingPunct="1">
              <a:lnSpc>
                <a:spcPct val="110000"/>
              </a:lnSpc>
            </a:pPr>
            <a:r>
              <a:rPr lang="de-DE" altLang="de-DE" smtClean="0"/>
              <a:t>repräsentativ für Unternehmen</a:t>
            </a:r>
          </a:p>
          <a:p>
            <a:pPr eaLnBrk="1" hangingPunct="1">
              <a:lnSpc>
                <a:spcPct val="110000"/>
              </a:lnSpc>
            </a:pPr>
            <a:r>
              <a:rPr lang="de-DE" altLang="de-DE" sz="1800" smtClean="0"/>
              <a:t>vorbereitende Datenerfassung</a:t>
            </a:r>
          </a:p>
          <a:p>
            <a:pPr eaLnBrk="1" hangingPunct="1">
              <a:lnSpc>
                <a:spcPct val="110000"/>
              </a:lnSpc>
            </a:pPr>
            <a:r>
              <a:rPr lang="de-DE" altLang="de-DE" sz="1800" smtClean="0"/>
              <a:t>Durchführung</a:t>
            </a:r>
            <a:br>
              <a:rPr lang="de-DE" altLang="de-DE" sz="1800" smtClean="0"/>
            </a:br>
            <a:r>
              <a:rPr lang="de-DE" altLang="de-DE" sz="1800" smtClean="0"/>
              <a:t>... darf nicht in Systemvorführung abgleiten!</a:t>
            </a:r>
          </a:p>
          <a:p>
            <a:pPr eaLnBrk="1" hangingPunct="1">
              <a:lnSpc>
                <a:spcPct val="110000"/>
              </a:lnSpc>
            </a:pPr>
            <a:r>
              <a:rPr lang="de-DE" altLang="de-DE" sz="1800" smtClean="0"/>
              <a:t>Auswertung</a:t>
            </a:r>
          </a:p>
        </p:txBody>
      </p:sp>
      <p:sp>
        <p:nvSpPr>
          <p:cNvPr id="6" name="Foliennummernplatzhalter 4"/>
          <p:cNvSpPr>
            <a:spLocks noGrp="1"/>
          </p:cNvSpPr>
          <p:nvPr>
            <p:ph type="sldNum" sz="quarter" idx="11"/>
          </p:nvPr>
        </p:nvSpPr>
        <p:spPr/>
        <p:txBody>
          <a:bodyPr/>
          <a:lstStyle/>
          <a:p>
            <a:pPr>
              <a:defRPr/>
            </a:pPr>
            <a:fld id="{C02F41D0-EABD-4793-A5D5-AA4B60F3074C}" type="slidenum">
              <a:rPr lang="de-DE" altLang="de-DE"/>
              <a:pPr>
                <a:defRPr/>
              </a:pPr>
              <a:t>172</a:t>
            </a:fld>
            <a:endParaRPr lang="de-DE" altLang="de-DE"/>
          </a:p>
        </p:txBody>
      </p:sp>
      <p:pic>
        <p:nvPicPr>
          <p:cNvPr id="121861"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733675"/>
            <a:ext cx="2989263"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el 1"/>
          <p:cNvSpPr>
            <a:spLocks noGrp="1"/>
          </p:cNvSpPr>
          <p:nvPr>
            <p:ph type="title"/>
          </p:nvPr>
        </p:nvSpPr>
        <p:spPr/>
        <p:txBody>
          <a:bodyPr/>
          <a:lstStyle/>
          <a:p>
            <a:endParaRPr lang="de-DE" altLang="de-DE" smtClean="0"/>
          </a:p>
        </p:txBody>
      </p:sp>
      <p:sp>
        <p:nvSpPr>
          <p:cNvPr id="123907" name="Inhaltsplatzhalter 2"/>
          <p:cNvSpPr>
            <a:spLocks noGrp="1"/>
          </p:cNvSpPr>
          <p:nvPr>
            <p:ph idx="1"/>
          </p:nvPr>
        </p:nvSpPr>
        <p:spPr/>
        <p:txBody>
          <a:bodyPr/>
          <a:lstStyle/>
          <a:p>
            <a:endParaRPr lang="de-DE" altLang="de-DE" smtClean="0"/>
          </a:p>
        </p:txBody>
      </p:sp>
      <p:sp>
        <p:nvSpPr>
          <p:cNvPr id="4" name="Foliennummernplatzhalter 3"/>
          <p:cNvSpPr>
            <a:spLocks noGrp="1"/>
          </p:cNvSpPr>
          <p:nvPr>
            <p:ph type="sldNum" sz="quarter" idx="11"/>
          </p:nvPr>
        </p:nvSpPr>
        <p:spPr/>
        <p:txBody>
          <a:bodyPr/>
          <a:lstStyle/>
          <a:p>
            <a:pPr>
              <a:defRPr/>
            </a:pPr>
            <a:fld id="{935E7008-41A2-4EE4-85F1-ACA8FDFCE077}" type="slidenum">
              <a:rPr lang="de-DE" altLang="de-DE" smtClean="0"/>
              <a:pPr>
                <a:defRPr/>
              </a:pPr>
              <a:t>173</a:t>
            </a:fld>
            <a:endParaRPr lang="de-DE" altLang="de-DE"/>
          </a:p>
        </p:txBody>
      </p:sp>
      <p:pic>
        <p:nvPicPr>
          <p:cNvPr id="1239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8712200" cy="62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Inhaltsplatzhalter 2"/>
          <p:cNvSpPr>
            <a:spLocks noGrp="1"/>
          </p:cNvSpPr>
          <p:nvPr>
            <p:ph idx="1"/>
          </p:nvPr>
        </p:nvSpPr>
        <p:spPr/>
        <p:txBody>
          <a:bodyPr/>
          <a:lstStyle/>
          <a:p>
            <a:endParaRPr lang="de-DE" altLang="de-DE" smtClean="0"/>
          </a:p>
        </p:txBody>
      </p:sp>
      <p:sp>
        <p:nvSpPr>
          <p:cNvPr id="4" name="Foliennummernplatzhalter 3"/>
          <p:cNvSpPr>
            <a:spLocks noGrp="1"/>
          </p:cNvSpPr>
          <p:nvPr>
            <p:ph type="sldNum" sz="quarter" idx="11"/>
          </p:nvPr>
        </p:nvSpPr>
        <p:spPr/>
        <p:txBody>
          <a:bodyPr/>
          <a:lstStyle/>
          <a:p>
            <a:pPr>
              <a:defRPr/>
            </a:pPr>
            <a:fld id="{080193E0-0FD1-4C0A-B770-2468B31F6DB6}" type="slidenum">
              <a:rPr lang="de-DE" altLang="de-DE" smtClean="0"/>
              <a:pPr>
                <a:defRPr/>
              </a:pPr>
              <a:t>174</a:t>
            </a:fld>
            <a:endParaRPr lang="de-DE" altLang="de-DE"/>
          </a:p>
        </p:txBody>
      </p:sp>
      <p:pic>
        <p:nvPicPr>
          <p:cNvPr id="1228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21"/>
            <a:ext cx="8805862"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el 1"/>
          <p:cNvSpPr>
            <a:spLocks noGrp="1"/>
          </p:cNvSpPr>
          <p:nvPr>
            <p:ph type="title"/>
          </p:nvPr>
        </p:nvSpPr>
        <p:spPr/>
        <p:txBody>
          <a:bodyPr/>
          <a:lstStyle/>
          <a:p>
            <a:r>
              <a:rPr lang="de-DE" altLang="de-DE" dirty="0" smtClean="0"/>
              <a:t>Verifizierungsergebnisse im Systemtest</a:t>
            </a:r>
          </a:p>
        </p:txBody>
      </p:sp>
      <p:graphicFrame>
        <p:nvGraphicFramePr>
          <p:cNvPr id="5" name="Inhaltsplatzhalter 4"/>
          <p:cNvGraphicFramePr>
            <a:graphicFrameLocks noGrp="1"/>
          </p:cNvGraphicFramePr>
          <p:nvPr>
            <p:ph idx="1"/>
          </p:nvPr>
        </p:nvGraphicFramePr>
        <p:xfrm>
          <a:off x="684213" y="2492375"/>
          <a:ext cx="8064501" cy="3530601"/>
        </p:xfrm>
        <a:graphic>
          <a:graphicData uri="http://schemas.openxmlformats.org/drawingml/2006/table">
            <a:tbl>
              <a:tblPr>
                <a:tableStyleId>{5C22544A-7EE6-4342-B048-85BDC9FD1C3A}</a:tableStyleId>
              </a:tblPr>
              <a:tblGrid>
                <a:gridCol w="2532497">
                  <a:extLst>
                    <a:ext uri="{9D8B030D-6E8A-4147-A177-3AD203B41FA5}">
                      <a16:colId xmlns:a16="http://schemas.microsoft.com/office/drawing/2014/main" val="20000"/>
                    </a:ext>
                  </a:extLst>
                </a:gridCol>
                <a:gridCol w="2532497">
                  <a:extLst>
                    <a:ext uri="{9D8B030D-6E8A-4147-A177-3AD203B41FA5}">
                      <a16:colId xmlns:a16="http://schemas.microsoft.com/office/drawing/2014/main" val="20001"/>
                    </a:ext>
                  </a:extLst>
                </a:gridCol>
                <a:gridCol w="2999507">
                  <a:extLst>
                    <a:ext uri="{9D8B030D-6E8A-4147-A177-3AD203B41FA5}">
                      <a16:colId xmlns:a16="http://schemas.microsoft.com/office/drawing/2014/main" val="20002"/>
                    </a:ext>
                  </a:extLst>
                </a:gridCol>
              </a:tblGrid>
              <a:tr h="315901">
                <a:tc>
                  <a:txBody>
                    <a:bodyPr/>
                    <a:lstStyle/>
                    <a:p>
                      <a:pPr hangingPunct="0">
                        <a:spcBef>
                          <a:spcPts val="580"/>
                        </a:spcBef>
                        <a:spcAft>
                          <a:spcPts val="270"/>
                        </a:spcAft>
                        <a:tabLst>
                          <a:tab pos="-914400" algn="l"/>
                          <a:tab pos="-457200" algn="l"/>
                          <a:tab pos="160020" algn="l"/>
                          <a:tab pos="342900" algn="l"/>
                          <a:tab pos="525780" algn="l"/>
                          <a:tab pos="891540" algn="l"/>
                          <a:tab pos="1074420" algn="l"/>
                          <a:tab pos="1257300" algn="l"/>
                        </a:tabLst>
                      </a:pPr>
                      <a:r>
                        <a:rPr lang="en-US" sz="1600" b="1" spc="-10">
                          <a:effectLst/>
                        </a:rPr>
                        <a:t>Forderung</a:t>
                      </a:r>
                      <a:endParaRPr lang="de-DE" sz="1600" b="1">
                        <a:effectLst/>
                        <a:latin typeface="Calibri"/>
                        <a:ea typeface="Times New Roman"/>
                        <a:cs typeface="Times New Roman"/>
                      </a:endParaRPr>
                    </a:p>
                  </a:txBody>
                  <a:tcPr marL="71996" marR="71996" marT="36007" marB="36007"/>
                </a:tc>
                <a:tc>
                  <a:txBody>
                    <a:bodyPr/>
                    <a:lstStyle/>
                    <a:p>
                      <a:pPr hangingPunct="0">
                        <a:spcBef>
                          <a:spcPts val="580"/>
                        </a:spcBef>
                        <a:spcAft>
                          <a:spcPts val="270"/>
                        </a:spcAft>
                        <a:tabLst>
                          <a:tab pos="-914400" algn="l"/>
                          <a:tab pos="-457200" algn="l"/>
                          <a:tab pos="160020" algn="l"/>
                          <a:tab pos="342900" algn="l"/>
                          <a:tab pos="525780" algn="l"/>
                          <a:tab pos="891540" algn="l"/>
                          <a:tab pos="1074420" algn="l"/>
                          <a:tab pos="1257300" algn="l"/>
                        </a:tabLst>
                      </a:pPr>
                      <a:r>
                        <a:rPr lang="en-US" sz="1600" b="1" spc="-10">
                          <a:effectLst/>
                        </a:rPr>
                        <a:t>Aussage</a:t>
                      </a:r>
                      <a:endParaRPr lang="de-DE" sz="1600" b="1">
                        <a:effectLst/>
                        <a:latin typeface="Calibri"/>
                        <a:ea typeface="Times New Roman"/>
                        <a:cs typeface="Times New Roman"/>
                      </a:endParaRPr>
                    </a:p>
                  </a:txBody>
                  <a:tcPr marL="71996" marR="71996" marT="36007" marB="36007"/>
                </a:tc>
                <a:tc>
                  <a:txBody>
                    <a:bodyPr/>
                    <a:lstStyle/>
                    <a:p>
                      <a:pPr hangingPunct="0">
                        <a:spcBef>
                          <a:spcPts val="580"/>
                        </a:spcBef>
                        <a:spcAft>
                          <a:spcPts val="270"/>
                        </a:spcAft>
                        <a:tabLst>
                          <a:tab pos="-914400" algn="l"/>
                          <a:tab pos="-457200" algn="l"/>
                          <a:tab pos="160020" algn="l"/>
                          <a:tab pos="342900" algn="l"/>
                          <a:tab pos="525780" algn="l"/>
                          <a:tab pos="891540" algn="l"/>
                          <a:tab pos="1074420" algn="l"/>
                          <a:tab pos="1257300" algn="l"/>
                        </a:tabLst>
                      </a:pPr>
                      <a:r>
                        <a:rPr lang="en-US" sz="1600" b="1" spc="-10">
                          <a:effectLst/>
                        </a:rPr>
                        <a:t>Unterschied/Problem</a:t>
                      </a:r>
                      <a:endParaRPr lang="de-DE" sz="1600" b="1">
                        <a:effectLst/>
                        <a:latin typeface="Calibri"/>
                        <a:ea typeface="Times New Roman"/>
                        <a:cs typeface="Times New Roman"/>
                      </a:endParaRPr>
                    </a:p>
                  </a:txBody>
                  <a:tcPr marL="71996" marR="71996" marT="36007" marB="36007"/>
                </a:tc>
                <a:extLst>
                  <a:ext uri="{0D108BD9-81ED-4DB2-BD59-A6C34878D82A}">
                    <a16:rowId xmlns:a16="http://schemas.microsoft.com/office/drawing/2014/main" val="10000"/>
                  </a:ext>
                </a:extLst>
              </a:tr>
              <a:tr h="803675">
                <a:tc>
                  <a:txBody>
                    <a:bodyPr/>
                    <a:lstStyle/>
                    <a:p>
                      <a:pPr hangingPunct="0">
                        <a:spcBef>
                          <a:spcPts val="600"/>
                        </a:spcBef>
                        <a:spcAft>
                          <a:spcPts val="270"/>
                        </a:spcAft>
                        <a:tabLst>
                          <a:tab pos="-914400" algn="l"/>
                          <a:tab pos="-457200" algn="l"/>
                          <a:tab pos="160020" algn="l"/>
                          <a:tab pos="342900" algn="l"/>
                          <a:tab pos="525780" algn="l"/>
                          <a:tab pos="891540" algn="l"/>
                          <a:tab pos="1074420" algn="l"/>
                          <a:tab pos="1257300" algn="l"/>
                        </a:tabLst>
                      </a:pPr>
                      <a:r>
                        <a:rPr lang="en-US" sz="1600" spc="-10">
                          <a:effectLst/>
                        </a:rPr>
                        <a:t>Unterstützung des Schnittstellenformats?</a:t>
                      </a:r>
                      <a:endParaRPr lang="de-DE" sz="1600">
                        <a:effectLst/>
                        <a:latin typeface="Calibri"/>
                        <a:ea typeface="Times New Roman"/>
                        <a:cs typeface="Times New Roman"/>
                      </a:endParaRPr>
                    </a:p>
                  </a:txBody>
                  <a:tcPr marL="71996" marR="71996" marT="36007" marB="36007"/>
                </a:tc>
                <a:tc>
                  <a:txBody>
                    <a:bodyPr/>
                    <a:lstStyle/>
                    <a:p>
                      <a:pPr hangingPunct="0">
                        <a:spcBef>
                          <a:spcPts val="600"/>
                        </a:spcBef>
                        <a:spcAft>
                          <a:spcPts val="270"/>
                        </a:spcAft>
                        <a:tabLst>
                          <a:tab pos="-914400" algn="l"/>
                          <a:tab pos="-457200" algn="l"/>
                          <a:tab pos="160020" algn="l"/>
                          <a:tab pos="342900" algn="l"/>
                          <a:tab pos="525780" algn="l"/>
                          <a:tab pos="891540" algn="l"/>
                          <a:tab pos="1074420" algn="l"/>
                          <a:tab pos="1257300" algn="l"/>
                        </a:tabLst>
                      </a:pPr>
                      <a:r>
                        <a:rPr lang="en-US" sz="1600" spc="-10">
                          <a:effectLst/>
                        </a:rPr>
                        <a:t>„ja”</a:t>
                      </a:r>
                      <a:endParaRPr lang="de-DE" sz="1600">
                        <a:effectLst/>
                        <a:latin typeface="Calibri"/>
                        <a:ea typeface="Times New Roman"/>
                        <a:cs typeface="Times New Roman"/>
                      </a:endParaRPr>
                    </a:p>
                  </a:txBody>
                  <a:tcPr marL="71996" marR="71996" marT="36007" marB="36007"/>
                </a:tc>
                <a:tc>
                  <a:txBody>
                    <a:bodyPr/>
                    <a:lstStyle/>
                    <a:p>
                      <a:pPr hangingPunct="0">
                        <a:spcBef>
                          <a:spcPts val="600"/>
                        </a:spcBef>
                        <a:spcAft>
                          <a:spcPts val="270"/>
                        </a:spcAft>
                        <a:tabLst>
                          <a:tab pos="-914400" algn="l"/>
                          <a:tab pos="-457200" algn="l"/>
                          <a:tab pos="160020" algn="l"/>
                          <a:tab pos="342900" algn="l"/>
                          <a:tab pos="525780" algn="l"/>
                          <a:tab pos="891540" algn="l"/>
                          <a:tab pos="1074420" algn="l"/>
                          <a:tab pos="1257300" algn="l"/>
                        </a:tabLst>
                      </a:pPr>
                      <a:r>
                        <a:rPr lang="de-DE" sz="1600" spc="-10">
                          <a:effectLst/>
                        </a:rPr>
                        <a:t>Die Daten werden ohne jede Struktur und Topologie übernommen.</a:t>
                      </a:r>
                      <a:endParaRPr lang="de-DE" sz="1600">
                        <a:effectLst/>
                        <a:latin typeface="Calibri"/>
                        <a:ea typeface="Times New Roman"/>
                        <a:cs typeface="Times New Roman"/>
                      </a:endParaRPr>
                    </a:p>
                  </a:txBody>
                  <a:tcPr marL="71996" marR="71996" marT="36007" marB="36007"/>
                </a:tc>
                <a:extLst>
                  <a:ext uri="{0D108BD9-81ED-4DB2-BD59-A6C34878D82A}">
                    <a16:rowId xmlns:a16="http://schemas.microsoft.com/office/drawing/2014/main" val="10001"/>
                  </a:ext>
                </a:extLst>
              </a:tr>
              <a:tr h="1047562">
                <a:tc>
                  <a:txBody>
                    <a:bodyPr/>
                    <a:lstStyle/>
                    <a:p>
                      <a:pPr hangingPunct="0">
                        <a:spcBef>
                          <a:spcPts val="600"/>
                        </a:spcBef>
                        <a:spcAft>
                          <a:spcPts val="270"/>
                        </a:spcAft>
                        <a:tabLst>
                          <a:tab pos="-914400" algn="l"/>
                          <a:tab pos="-457200" algn="l"/>
                          <a:tab pos="160020" algn="l"/>
                          <a:tab pos="342900" algn="l"/>
                          <a:tab pos="525780" algn="l"/>
                          <a:tab pos="891540" algn="l"/>
                          <a:tab pos="1074420" algn="l"/>
                          <a:tab pos="1257300" algn="l"/>
                        </a:tabLst>
                      </a:pPr>
                      <a:r>
                        <a:rPr lang="de-DE" sz="1600" spc="-10">
                          <a:effectLst/>
                        </a:rPr>
                        <a:t>Grafik und Sachdaten in einer relationalen Datenbank?</a:t>
                      </a:r>
                      <a:endParaRPr lang="de-DE" sz="1600">
                        <a:effectLst/>
                        <a:latin typeface="Calibri"/>
                        <a:ea typeface="Times New Roman"/>
                        <a:cs typeface="Times New Roman"/>
                      </a:endParaRPr>
                    </a:p>
                  </a:txBody>
                  <a:tcPr marL="71996" marR="71996" marT="36007" marB="36007"/>
                </a:tc>
                <a:tc>
                  <a:txBody>
                    <a:bodyPr/>
                    <a:lstStyle/>
                    <a:p>
                      <a:pPr hangingPunct="0">
                        <a:spcBef>
                          <a:spcPts val="600"/>
                        </a:spcBef>
                        <a:spcAft>
                          <a:spcPts val="270"/>
                        </a:spcAft>
                        <a:tabLst>
                          <a:tab pos="-914400" algn="l"/>
                          <a:tab pos="-457200" algn="l"/>
                          <a:tab pos="160020" algn="l"/>
                          <a:tab pos="342900" algn="l"/>
                          <a:tab pos="525780" algn="l"/>
                          <a:tab pos="891540" algn="l"/>
                          <a:tab pos="1074420" algn="l"/>
                          <a:tab pos="1257300" algn="l"/>
                        </a:tabLst>
                      </a:pPr>
                      <a:r>
                        <a:rPr lang="de-DE" sz="1600" spc="-10">
                          <a:effectLst/>
                        </a:rPr>
                        <a:t>Es wird ausführlich dargelegt, dass die verwendete Datenbank relational ist.</a:t>
                      </a:r>
                      <a:endParaRPr lang="de-DE" sz="1600">
                        <a:effectLst/>
                        <a:latin typeface="Calibri"/>
                        <a:ea typeface="Times New Roman"/>
                        <a:cs typeface="Times New Roman"/>
                      </a:endParaRPr>
                    </a:p>
                  </a:txBody>
                  <a:tcPr marL="71996" marR="71996" marT="36007" marB="36007"/>
                </a:tc>
                <a:tc>
                  <a:txBody>
                    <a:bodyPr/>
                    <a:lstStyle/>
                    <a:p>
                      <a:pPr hangingPunct="0">
                        <a:spcBef>
                          <a:spcPts val="600"/>
                        </a:spcBef>
                        <a:spcAft>
                          <a:spcPts val="270"/>
                        </a:spcAft>
                        <a:tabLst>
                          <a:tab pos="-914400" algn="l"/>
                          <a:tab pos="-457200" algn="l"/>
                          <a:tab pos="160020" algn="l"/>
                          <a:tab pos="342900" algn="l"/>
                          <a:tab pos="525780" algn="l"/>
                          <a:tab pos="891540" algn="l"/>
                          <a:tab pos="1074420" algn="l"/>
                          <a:tab pos="1257300" algn="l"/>
                        </a:tabLst>
                      </a:pPr>
                      <a:r>
                        <a:rPr lang="de-DE" sz="1600" spc="-10">
                          <a:effectLst/>
                        </a:rPr>
                        <a:t>Die Speicherung der Sachdaten erfolgt in einer Dateistruktur, die Ähnlichkeit mit relationalem DBMS aufweist.</a:t>
                      </a:r>
                      <a:endParaRPr lang="de-DE" sz="1600">
                        <a:effectLst/>
                        <a:latin typeface="Calibri"/>
                        <a:ea typeface="Times New Roman"/>
                        <a:cs typeface="Times New Roman"/>
                      </a:endParaRPr>
                    </a:p>
                  </a:txBody>
                  <a:tcPr marL="71996" marR="71996" marT="36007" marB="36007"/>
                </a:tc>
                <a:extLst>
                  <a:ext uri="{0D108BD9-81ED-4DB2-BD59-A6C34878D82A}">
                    <a16:rowId xmlns:a16="http://schemas.microsoft.com/office/drawing/2014/main" val="10002"/>
                  </a:ext>
                </a:extLst>
              </a:tr>
              <a:tr h="803675">
                <a:tc>
                  <a:txBody>
                    <a:bodyPr/>
                    <a:lstStyle/>
                    <a:p>
                      <a:pPr hangingPunct="0">
                        <a:spcBef>
                          <a:spcPts val="600"/>
                        </a:spcBef>
                        <a:spcAft>
                          <a:spcPts val="270"/>
                        </a:spcAft>
                        <a:tabLst>
                          <a:tab pos="-914400" algn="l"/>
                          <a:tab pos="-457200" algn="l"/>
                          <a:tab pos="160020" algn="l"/>
                          <a:tab pos="342900" algn="l"/>
                          <a:tab pos="525780" algn="l"/>
                          <a:tab pos="891540" algn="l"/>
                          <a:tab pos="1074420" algn="l"/>
                          <a:tab pos="1257300" algn="l"/>
                        </a:tabLst>
                      </a:pPr>
                      <a:r>
                        <a:rPr lang="de-DE" sz="1600" spc="-10">
                          <a:effectLst/>
                        </a:rPr>
                        <a:t>Applikation zur Verwaltung eines Wasserver­sorgungsnetzes?</a:t>
                      </a:r>
                      <a:endParaRPr lang="de-DE" sz="1600">
                        <a:effectLst/>
                        <a:latin typeface="Calibri"/>
                        <a:ea typeface="Times New Roman"/>
                        <a:cs typeface="Times New Roman"/>
                      </a:endParaRPr>
                    </a:p>
                  </a:txBody>
                  <a:tcPr marL="71996" marR="71996" marT="36007" marB="36007"/>
                </a:tc>
                <a:tc>
                  <a:txBody>
                    <a:bodyPr/>
                    <a:lstStyle/>
                    <a:p>
                      <a:pPr hangingPunct="0">
                        <a:spcBef>
                          <a:spcPts val="600"/>
                        </a:spcBef>
                        <a:spcAft>
                          <a:spcPts val="270"/>
                        </a:spcAft>
                        <a:tabLst>
                          <a:tab pos="-914400" algn="l"/>
                          <a:tab pos="-457200" algn="l"/>
                          <a:tab pos="160020" algn="l"/>
                          <a:tab pos="342900" algn="l"/>
                          <a:tab pos="525780" algn="l"/>
                          <a:tab pos="891540" algn="l"/>
                          <a:tab pos="1074420" algn="l"/>
                          <a:tab pos="1257300" algn="l"/>
                        </a:tabLst>
                      </a:pPr>
                      <a:r>
                        <a:rPr lang="en-US" sz="1600" spc="-10">
                          <a:effectLst/>
                        </a:rPr>
                        <a:t>„ja"</a:t>
                      </a:r>
                      <a:endParaRPr lang="de-DE" sz="1600">
                        <a:effectLst/>
                        <a:latin typeface="Calibri"/>
                        <a:ea typeface="Times New Roman"/>
                        <a:cs typeface="Times New Roman"/>
                      </a:endParaRPr>
                    </a:p>
                  </a:txBody>
                  <a:tcPr marL="71996" marR="71996" marT="36007" marB="36007"/>
                </a:tc>
                <a:tc>
                  <a:txBody>
                    <a:bodyPr/>
                    <a:lstStyle/>
                    <a:p>
                      <a:pPr hangingPunct="0">
                        <a:spcBef>
                          <a:spcPts val="600"/>
                        </a:spcBef>
                        <a:spcAft>
                          <a:spcPts val="270"/>
                        </a:spcAft>
                        <a:tabLst>
                          <a:tab pos="-914400" algn="l"/>
                          <a:tab pos="-457200" algn="l"/>
                          <a:tab pos="160020" algn="l"/>
                          <a:tab pos="342900" algn="l"/>
                          <a:tab pos="525780" algn="l"/>
                          <a:tab pos="891540" algn="l"/>
                          <a:tab pos="1074420" algn="l"/>
                          <a:tab pos="1257300" algn="l"/>
                        </a:tabLst>
                      </a:pPr>
                      <a:r>
                        <a:rPr lang="de-DE" sz="1600" spc="-10">
                          <a:effectLst/>
                        </a:rPr>
                        <a:t>Es ist ein Prototyp vorhanden.</a:t>
                      </a:r>
                      <a:endParaRPr lang="de-DE" sz="1600">
                        <a:effectLst/>
                        <a:latin typeface="Calibri"/>
                        <a:ea typeface="Times New Roman"/>
                        <a:cs typeface="Times New Roman"/>
                      </a:endParaRPr>
                    </a:p>
                  </a:txBody>
                  <a:tcPr marL="71996" marR="71996" marT="36007" marB="36007"/>
                </a:tc>
                <a:extLst>
                  <a:ext uri="{0D108BD9-81ED-4DB2-BD59-A6C34878D82A}">
                    <a16:rowId xmlns:a16="http://schemas.microsoft.com/office/drawing/2014/main" val="10003"/>
                  </a:ext>
                </a:extLst>
              </a:tr>
              <a:tr h="559788">
                <a:tc>
                  <a:txBody>
                    <a:bodyPr/>
                    <a:lstStyle/>
                    <a:p>
                      <a:pPr hangingPunct="0">
                        <a:spcBef>
                          <a:spcPts val="600"/>
                        </a:spcBef>
                        <a:spcAft>
                          <a:spcPts val="270"/>
                        </a:spcAft>
                        <a:tabLst>
                          <a:tab pos="-914400" algn="l"/>
                          <a:tab pos="-457200" algn="l"/>
                          <a:tab pos="160020" algn="l"/>
                          <a:tab pos="342900" algn="l"/>
                          <a:tab pos="525780" algn="l"/>
                          <a:tab pos="891540" algn="l"/>
                          <a:tab pos="1074420" algn="l"/>
                          <a:tab pos="1257300" algn="l"/>
                        </a:tabLst>
                      </a:pPr>
                      <a:r>
                        <a:rPr lang="de-DE" sz="1600" spc="-10">
                          <a:effectLst/>
                        </a:rPr>
                        <a:t>System zur Verwaltung raumbezogener Daten</a:t>
                      </a:r>
                      <a:endParaRPr lang="de-DE" sz="1600">
                        <a:effectLst/>
                        <a:latin typeface="Calibri"/>
                        <a:ea typeface="Times New Roman"/>
                        <a:cs typeface="Times New Roman"/>
                      </a:endParaRPr>
                    </a:p>
                  </a:txBody>
                  <a:tcPr marL="71996" marR="71996" marT="36007" marB="36007"/>
                </a:tc>
                <a:tc>
                  <a:txBody>
                    <a:bodyPr/>
                    <a:lstStyle/>
                    <a:p>
                      <a:pPr hangingPunct="0">
                        <a:spcBef>
                          <a:spcPts val="600"/>
                        </a:spcBef>
                        <a:spcAft>
                          <a:spcPts val="270"/>
                        </a:spcAft>
                        <a:tabLst>
                          <a:tab pos="-914400" algn="l"/>
                          <a:tab pos="-457200" algn="l"/>
                          <a:tab pos="160020" algn="l"/>
                          <a:tab pos="342900" algn="l"/>
                          <a:tab pos="525780" algn="l"/>
                          <a:tab pos="891540" algn="l"/>
                          <a:tab pos="1074420" algn="l"/>
                          <a:tab pos="1257300" algn="l"/>
                        </a:tabLst>
                      </a:pPr>
                      <a:r>
                        <a:rPr lang="en-US" sz="1600" spc="-10">
                          <a:effectLst/>
                        </a:rPr>
                        <a:t>System für Facility Management</a:t>
                      </a:r>
                      <a:endParaRPr lang="de-DE" sz="1600">
                        <a:effectLst/>
                        <a:latin typeface="Calibri"/>
                        <a:ea typeface="Times New Roman"/>
                        <a:cs typeface="Times New Roman"/>
                      </a:endParaRPr>
                    </a:p>
                  </a:txBody>
                  <a:tcPr marL="71996" marR="71996" marT="36007" marB="36007"/>
                </a:tc>
                <a:tc>
                  <a:txBody>
                    <a:bodyPr/>
                    <a:lstStyle/>
                    <a:p>
                      <a:pPr hangingPunct="0">
                        <a:spcBef>
                          <a:spcPts val="600"/>
                        </a:spcBef>
                        <a:spcAft>
                          <a:spcPts val="270"/>
                        </a:spcAft>
                        <a:tabLst>
                          <a:tab pos="-914400" algn="l"/>
                          <a:tab pos="-457200" algn="l"/>
                          <a:tab pos="160020" algn="l"/>
                          <a:tab pos="342900" algn="l"/>
                          <a:tab pos="525780" algn="l"/>
                          <a:tab pos="891540" algn="l"/>
                          <a:tab pos="1074420" algn="l"/>
                          <a:tab pos="1257300" algn="l"/>
                        </a:tabLst>
                      </a:pPr>
                      <a:r>
                        <a:rPr lang="en-US" sz="1600" spc="-10">
                          <a:effectLst/>
                        </a:rPr>
                        <a:t>Unterschiedliches Begriffsverständnis</a:t>
                      </a:r>
                      <a:endParaRPr lang="de-DE" sz="1600">
                        <a:effectLst/>
                        <a:latin typeface="Calibri"/>
                        <a:ea typeface="Times New Roman"/>
                        <a:cs typeface="Times New Roman"/>
                      </a:endParaRPr>
                    </a:p>
                  </a:txBody>
                  <a:tcPr marL="71996" marR="71996" marT="36007" marB="36007"/>
                </a:tc>
                <a:extLst>
                  <a:ext uri="{0D108BD9-81ED-4DB2-BD59-A6C34878D82A}">
                    <a16:rowId xmlns:a16="http://schemas.microsoft.com/office/drawing/2014/main" val="10004"/>
                  </a:ext>
                </a:extLst>
              </a:tr>
            </a:tbl>
          </a:graphicData>
        </a:graphic>
      </p:graphicFrame>
      <p:sp>
        <p:nvSpPr>
          <p:cNvPr id="4" name="Foliennummernplatzhalter 3"/>
          <p:cNvSpPr>
            <a:spLocks noGrp="1"/>
          </p:cNvSpPr>
          <p:nvPr>
            <p:ph type="sldNum" sz="quarter" idx="11"/>
          </p:nvPr>
        </p:nvSpPr>
        <p:spPr/>
        <p:txBody>
          <a:bodyPr/>
          <a:lstStyle/>
          <a:p>
            <a:pPr>
              <a:defRPr/>
            </a:pPr>
            <a:fld id="{1B6DE6D6-DE7A-4FAE-97AF-F82A6DDC69D5}" type="slidenum">
              <a:rPr lang="de-DE" altLang="de-DE" smtClean="0"/>
              <a:pPr>
                <a:defRPr/>
              </a:pPr>
              <a:t>175</a:t>
            </a:fld>
            <a:endParaRPr lang="de-DE" altLang="de-DE"/>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de-DE" altLang="de-DE" smtClean="0"/>
              <a:t>Systemempfehlung</a:t>
            </a:r>
          </a:p>
        </p:txBody>
      </p:sp>
      <p:sp>
        <p:nvSpPr>
          <p:cNvPr id="125955" name="Rectangle 4"/>
          <p:cNvSpPr>
            <a:spLocks noGrp="1" noChangeArrowheads="1"/>
          </p:cNvSpPr>
          <p:nvPr>
            <p:ph idx="1"/>
          </p:nvPr>
        </p:nvSpPr>
        <p:spPr>
          <a:xfrm>
            <a:off x="827088" y="1587500"/>
            <a:ext cx="7783512" cy="3371850"/>
          </a:xfrm>
        </p:spPr>
        <p:txBody>
          <a:bodyPr/>
          <a:lstStyle/>
          <a:p>
            <a:pPr eaLnBrk="1" hangingPunct="1"/>
            <a:r>
              <a:rPr lang="de-DE" altLang="de-DE" dirty="0" smtClean="0"/>
              <a:t>Auf Grundlagen</a:t>
            </a:r>
          </a:p>
          <a:p>
            <a:pPr lvl="1" eaLnBrk="1" hangingPunct="1"/>
            <a:r>
              <a:rPr lang="de-DE" altLang="de-DE" dirty="0" smtClean="0"/>
              <a:t>Detailbewertung,</a:t>
            </a:r>
          </a:p>
          <a:p>
            <a:pPr lvl="1" eaLnBrk="1" hangingPunct="1"/>
            <a:r>
              <a:rPr lang="de-DE" altLang="de-DE" dirty="0" smtClean="0"/>
              <a:t>Anwenderbefragungen</a:t>
            </a:r>
          </a:p>
          <a:p>
            <a:pPr lvl="1" eaLnBrk="1" hangingPunct="1"/>
            <a:r>
              <a:rPr lang="de-DE" altLang="de-DE" dirty="0" smtClean="0"/>
              <a:t>Systemtests</a:t>
            </a:r>
          </a:p>
          <a:p>
            <a:pPr lvl="1" eaLnBrk="1" hangingPunct="1"/>
            <a:r>
              <a:rPr lang="de-DE" altLang="de-DE" dirty="0" smtClean="0"/>
              <a:t>Wirtschaftlichkeitsaspekte</a:t>
            </a:r>
          </a:p>
          <a:p>
            <a:pPr lvl="1" eaLnBrk="1" hangingPunct="1"/>
            <a:endParaRPr lang="de-DE" altLang="de-DE" dirty="0" smtClean="0"/>
          </a:p>
        </p:txBody>
      </p:sp>
      <p:sp>
        <p:nvSpPr>
          <p:cNvPr id="8" name="Foliennummernplatzhalter 4"/>
          <p:cNvSpPr>
            <a:spLocks noGrp="1"/>
          </p:cNvSpPr>
          <p:nvPr>
            <p:ph type="sldNum" sz="quarter" idx="11"/>
          </p:nvPr>
        </p:nvSpPr>
        <p:spPr/>
        <p:txBody>
          <a:bodyPr/>
          <a:lstStyle/>
          <a:p>
            <a:pPr>
              <a:defRPr/>
            </a:pPr>
            <a:fld id="{268BC0F2-5DBE-4E4F-9C34-EBEBB0A4F825}" type="slidenum">
              <a:rPr lang="de-DE" altLang="de-DE"/>
              <a:pPr>
                <a:defRPr/>
              </a:pPr>
              <a:t>176</a:t>
            </a:fld>
            <a:endParaRPr lang="de-DE" altLang="de-DE"/>
          </a:p>
        </p:txBody>
      </p:sp>
      <p:pic>
        <p:nvPicPr>
          <p:cNvPr id="125957"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5663" y="838200"/>
            <a:ext cx="304482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58" name="Picture 11" descr="C:\Users\behr\AppData\Local\Temp\SNAGHTML1d5c6e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284984"/>
            <a:ext cx="4975285" cy="310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Wirtschaftlichkeitsaspekte</a:t>
            </a:r>
            <a:endParaRPr lang="de-DE" dirty="0"/>
          </a:p>
        </p:txBody>
      </p:sp>
      <p:sp>
        <p:nvSpPr>
          <p:cNvPr id="3" name="Inhaltsplatzhalter 2"/>
          <p:cNvSpPr>
            <a:spLocks noGrp="1"/>
          </p:cNvSpPr>
          <p:nvPr>
            <p:ph idx="1"/>
          </p:nvPr>
        </p:nvSpPr>
        <p:spPr>
          <a:xfrm>
            <a:off x="682625" y="1671638"/>
            <a:ext cx="8137847" cy="4500562"/>
          </a:xfrm>
        </p:spPr>
        <p:txBody>
          <a:bodyPr/>
          <a:lstStyle/>
          <a:p>
            <a:r>
              <a:rPr lang="de-DE" dirty="0"/>
              <a:t>Preis oder Kosten</a:t>
            </a:r>
          </a:p>
          <a:p>
            <a:r>
              <a:rPr lang="de-DE" dirty="0"/>
              <a:t>Qualität</a:t>
            </a:r>
          </a:p>
          <a:p>
            <a:r>
              <a:rPr lang="de-DE" dirty="0"/>
              <a:t>Technischer Wert</a:t>
            </a:r>
          </a:p>
          <a:p>
            <a:r>
              <a:rPr lang="de-DE" dirty="0"/>
              <a:t>Ästhetik</a:t>
            </a:r>
          </a:p>
          <a:p>
            <a:r>
              <a:rPr lang="de-DE" dirty="0"/>
              <a:t>Zweckmäßigkeit</a:t>
            </a:r>
          </a:p>
          <a:p>
            <a:r>
              <a:rPr lang="de-DE" dirty="0"/>
              <a:t>Zugänglichkeit der Leistung insbesondere für Menschen mit Behinderung</a:t>
            </a:r>
          </a:p>
          <a:p>
            <a:r>
              <a:rPr lang="de-DE" dirty="0"/>
              <a:t>Übereinstimmung der Leistung mit den Anforderungen eines „Designs für Alle“</a:t>
            </a:r>
          </a:p>
          <a:p>
            <a:r>
              <a:rPr lang="de-DE" dirty="0"/>
              <a:t>Soziale, umweltbezogene und innovative Eigenschaften</a:t>
            </a:r>
          </a:p>
          <a:p>
            <a:r>
              <a:rPr lang="de-DE" dirty="0"/>
              <a:t>Vertriebs- und Handelsbedingungen</a:t>
            </a:r>
          </a:p>
          <a:p>
            <a:r>
              <a:rPr lang="de-DE" dirty="0"/>
              <a:t>Betriebskosten</a:t>
            </a:r>
          </a:p>
          <a:p>
            <a:r>
              <a:rPr lang="de-DE" dirty="0"/>
              <a:t>Lebenszykluskosten</a:t>
            </a:r>
          </a:p>
          <a:p>
            <a:r>
              <a:rPr lang="de-DE" dirty="0"/>
              <a:t>Rentabilität</a:t>
            </a:r>
          </a:p>
          <a:p>
            <a:r>
              <a:rPr lang="de-DE" dirty="0"/>
              <a:t>Kundendienst und technische Hilfe</a:t>
            </a:r>
          </a:p>
          <a:p>
            <a:r>
              <a:rPr lang="de-DE" dirty="0"/>
              <a:t>Lieferzeitpunkt und Lieferungs-  oder Ausführungsfrist</a:t>
            </a:r>
          </a:p>
          <a:p>
            <a:r>
              <a:rPr lang="de-DE" dirty="0"/>
              <a:t>Organisation,  Qualifikation  und  Erfahrung  des  mit  der  Ausführung  des  Auftrages  </a:t>
            </a:r>
            <a:r>
              <a:rPr lang="de-DE" dirty="0" err="1"/>
              <a:t>betrautenPersonals</a:t>
            </a:r>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177</a:t>
            </a:fld>
            <a:endParaRPr lang="de-DE" altLang="de-DE"/>
          </a:p>
        </p:txBody>
      </p:sp>
      <p:sp>
        <p:nvSpPr>
          <p:cNvPr id="5" name="Textfeld 4"/>
          <p:cNvSpPr txBox="1"/>
          <p:nvPr/>
        </p:nvSpPr>
        <p:spPr>
          <a:xfrm>
            <a:off x="6451876" y="1994356"/>
            <a:ext cx="2016224" cy="646331"/>
          </a:xfrm>
          <a:prstGeom prst="rect">
            <a:avLst/>
          </a:prstGeom>
          <a:noFill/>
        </p:spPr>
        <p:txBody>
          <a:bodyPr wrap="square" rtlCol="0">
            <a:spAutoFit/>
          </a:bodyPr>
          <a:lstStyle/>
          <a:p>
            <a:r>
              <a:rPr lang="de-DE" sz="1200" dirty="0" smtClean="0"/>
              <a:t>[Erweiterte] Richtwertmethode, [UFAB 2018, S. 95f]</a:t>
            </a:r>
            <a:endParaRPr lang="de-DE" sz="1200" dirty="0"/>
          </a:p>
        </p:txBody>
      </p:sp>
      <p:pic>
        <p:nvPicPr>
          <p:cNvPr id="122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581128"/>
            <a:ext cx="165735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70631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178</a:t>
            </a:fld>
            <a:endParaRPr lang="de-DE" altLang="de-DE"/>
          </a:p>
        </p:txBody>
      </p:sp>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76500"/>
            <a:ext cx="8380413"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908720"/>
            <a:ext cx="165735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74337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el 1"/>
          <p:cNvSpPr>
            <a:spLocks noGrp="1"/>
          </p:cNvSpPr>
          <p:nvPr>
            <p:ph type="title"/>
          </p:nvPr>
        </p:nvSpPr>
        <p:spPr/>
        <p:txBody>
          <a:bodyPr/>
          <a:lstStyle/>
          <a:p>
            <a:r>
              <a:rPr lang="de-DE" altLang="de-DE" smtClean="0"/>
              <a:t>Entscheid</a:t>
            </a:r>
          </a:p>
        </p:txBody>
      </p:sp>
      <p:sp>
        <p:nvSpPr>
          <p:cNvPr id="126979" name="Inhaltsplatzhalter 2"/>
          <p:cNvSpPr>
            <a:spLocks noGrp="1"/>
          </p:cNvSpPr>
          <p:nvPr>
            <p:ph idx="1"/>
          </p:nvPr>
        </p:nvSpPr>
        <p:spPr>
          <a:xfrm>
            <a:off x="682625" y="3392934"/>
            <a:ext cx="7478713" cy="4500562"/>
          </a:xfrm>
        </p:spPr>
        <p:txBody>
          <a:bodyPr/>
          <a:lstStyle/>
          <a:p>
            <a:pPr eaLnBrk="1" hangingPunct="1"/>
            <a:r>
              <a:rPr lang="de-DE" altLang="de-DE" dirty="0" smtClean="0"/>
              <a:t>Entscheidungsvorschlag entwerfen, den Entscheidungsträgern vorlegen (z.B. Gemeinderat).</a:t>
            </a:r>
          </a:p>
          <a:p>
            <a:pPr lvl="1" eaLnBrk="1" hangingPunct="1"/>
            <a:r>
              <a:rPr lang="de-DE" altLang="de-DE" dirty="0" smtClean="0"/>
              <a:t>Bei Bedarf: Unterstützung durch Vorführung des empfohlenen Systems.</a:t>
            </a:r>
          </a:p>
          <a:p>
            <a:pPr lvl="1" eaLnBrk="1" hangingPunct="1"/>
            <a:endParaRPr lang="de-DE" altLang="de-DE" dirty="0" smtClean="0"/>
          </a:p>
          <a:p>
            <a:pPr eaLnBrk="1" hangingPunct="1"/>
            <a:r>
              <a:rPr lang="de-DE" altLang="de-DE" dirty="0" smtClean="0"/>
              <a:t>Mit erfolgtem Entscheid erfolgen Zuschlag und Vertragsentwurf.</a:t>
            </a:r>
          </a:p>
          <a:p>
            <a:endParaRPr lang="de-DE" altLang="de-DE" dirty="0" smtClean="0"/>
          </a:p>
        </p:txBody>
      </p:sp>
      <p:sp>
        <p:nvSpPr>
          <p:cNvPr id="4" name="Foliennummernplatzhalter 3"/>
          <p:cNvSpPr>
            <a:spLocks noGrp="1"/>
          </p:cNvSpPr>
          <p:nvPr>
            <p:ph type="sldNum" sz="quarter" idx="11"/>
          </p:nvPr>
        </p:nvSpPr>
        <p:spPr/>
        <p:txBody>
          <a:bodyPr/>
          <a:lstStyle/>
          <a:p>
            <a:pPr>
              <a:defRPr/>
            </a:pPr>
            <a:fld id="{FCBB1307-1343-47B1-9730-E35EF2DA27AD}" type="slidenum">
              <a:rPr lang="de-DE" altLang="de-DE" smtClean="0"/>
              <a:pPr>
                <a:defRPr/>
              </a:pPr>
              <a:t>179</a:t>
            </a:fld>
            <a:endParaRPr lang="de-DE" altLang="de-DE"/>
          </a:p>
        </p:txBody>
      </p:sp>
      <p:sp>
        <p:nvSpPr>
          <p:cNvPr id="5" name="Rectangle 6"/>
          <p:cNvSpPr>
            <a:spLocks noChangeArrowheads="1"/>
          </p:cNvSpPr>
          <p:nvPr/>
        </p:nvSpPr>
        <p:spPr bwMode="auto">
          <a:xfrm>
            <a:off x="4140200" y="5718621"/>
            <a:ext cx="3517900" cy="701675"/>
          </a:xfrm>
          <a:prstGeom prst="rect">
            <a:avLst/>
          </a:prstGeom>
          <a:noFill/>
          <a:ln>
            <a:noFill/>
          </a:ln>
          <a:effectLst/>
          <a:extLst>
            <a:ext uri="{909E8E84-426E-40DD-AFC4-6F175D3DCCD1}">
              <a14:hiddenFill xmlns:a14="http://schemas.microsoft.com/office/drawing/2010/main">
                <a:solidFill>
                  <a:srgbClr val="819DB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35000"/>
              </a:spcBef>
              <a:buChar char="•"/>
              <a:defRPr sz="1600">
                <a:solidFill>
                  <a:srgbClr val="000072"/>
                </a:solidFill>
                <a:latin typeface="Calibri" pitchFamily="34" charset="0"/>
              </a:defRPr>
            </a:lvl1pPr>
            <a:lvl2pPr marL="742950" indent="-285750">
              <a:spcBef>
                <a:spcPct val="35000"/>
              </a:spcBef>
              <a:buChar char="–"/>
              <a:defRPr sz="1600">
                <a:solidFill>
                  <a:srgbClr val="000072"/>
                </a:solidFill>
                <a:latin typeface="Calibri" pitchFamily="34" charset="0"/>
              </a:defRPr>
            </a:lvl2pPr>
            <a:lvl3pPr marL="1143000" indent="-228600">
              <a:spcBef>
                <a:spcPct val="35000"/>
              </a:spcBef>
              <a:buChar char="•"/>
              <a:defRPr sz="1600">
                <a:solidFill>
                  <a:srgbClr val="000072"/>
                </a:solidFill>
                <a:latin typeface="Calibri" pitchFamily="34" charset="0"/>
              </a:defRPr>
            </a:lvl3pPr>
            <a:lvl4pPr marL="1600200" indent="-228600">
              <a:spcBef>
                <a:spcPct val="35000"/>
              </a:spcBef>
              <a:buChar char="–"/>
              <a:defRPr sz="1600">
                <a:solidFill>
                  <a:srgbClr val="000072"/>
                </a:solidFill>
                <a:latin typeface="Calibri" pitchFamily="34" charset="0"/>
              </a:defRPr>
            </a:lvl4pPr>
            <a:lvl5pPr marL="2057400" indent="-22860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0" hangingPunct="0">
              <a:spcBef>
                <a:spcPct val="0"/>
              </a:spcBef>
              <a:buFontTx/>
              <a:buNone/>
              <a:defRPr/>
            </a:pPr>
            <a:r>
              <a:rPr lang="de-DE" altLang="de-DE" smtClean="0">
                <a:solidFill>
                  <a:schemeClr val="tx1"/>
                </a:solidFill>
                <a:latin typeface="+mn-lt"/>
                <a:cs typeface="+mn-cs"/>
              </a:rPr>
              <a:t>Gründliche Erarbeitung, Fristen, ggf. Vertragsstrafen, ...</a:t>
            </a:r>
          </a:p>
        </p:txBody>
      </p:sp>
      <p:sp>
        <p:nvSpPr>
          <p:cNvPr id="6" name="AutoShape 7"/>
          <p:cNvSpPr>
            <a:spLocks noChangeArrowheads="1"/>
          </p:cNvSpPr>
          <p:nvPr/>
        </p:nvSpPr>
        <p:spPr bwMode="auto">
          <a:xfrm>
            <a:off x="5753100" y="5221734"/>
            <a:ext cx="152400" cy="415925"/>
          </a:xfrm>
          <a:prstGeom prst="upArrow">
            <a:avLst>
              <a:gd name="adj1" fmla="val 50000"/>
              <a:gd name="adj2" fmla="val 100000"/>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lvl1pPr>
              <a:spcBef>
                <a:spcPct val="35000"/>
              </a:spcBef>
              <a:buChar char="•"/>
              <a:defRPr sz="1600">
                <a:solidFill>
                  <a:srgbClr val="000072"/>
                </a:solidFill>
                <a:latin typeface="Calibri" pitchFamily="34" charset="0"/>
              </a:defRPr>
            </a:lvl1pPr>
            <a:lvl2pPr marL="742950" indent="-285750">
              <a:spcBef>
                <a:spcPct val="35000"/>
              </a:spcBef>
              <a:buChar char="–"/>
              <a:defRPr sz="1600">
                <a:solidFill>
                  <a:srgbClr val="000072"/>
                </a:solidFill>
                <a:latin typeface="Calibri" pitchFamily="34" charset="0"/>
              </a:defRPr>
            </a:lvl2pPr>
            <a:lvl3pPr marL="1143000" indent="-228600">
              <a:spcBef>
                <a:spcPct val="35000"/>
              </a:spcBef>
              <a:buChar char="•"/>
              <a:defRPr sz="1600">
                <a:solidFill>
                  <a:srgbClr val="000072"/>
                </a:solidFill>
                <a:latin typeface="Calibri" pitchFamily="34" charset="0"/>
              </a:defRPr>
            </a:lvl3pPr>
            <a:lvl4pPr marL="1600200" indent="-228600">
              <a:spcBef>
                <a:spcPct val="35000"/>
              </a:spcBef>
              <a:buChar char="–"/>
              <a:defRPr sz="1600">
                <a:solidFill>
                  <a:srgbClr val="000072"/>
                </a:solidFill>
                <a:latin typeface="Calibri" pitchFamily="34" charset="0"/>
              </a:defRPr>
            </a:lvl4pPr>
            <a:lvl5pPr marL="2057400" indent="-22860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0" hangingPunct="0">
              <a:spcBef>
                <a:spcPct val="0"/>
              </a:spcBef>
              <a:buFontTx/>
              <a:buNone/>
              <a:defRPr/>
            </a:pPr>
            <a:endParaRPr lang="de-DE" altLang="de-DE" smtClean="0">
              <a:solidFill>
                <a:schemeClr val="tx1"/>
              </a:solidFill>
              <a:latin typeface="+mn-lt"/>
              <a:cs typeface="+mn-cs"/>
            </a:endParaRPr>
          </a:p>
        </p:txBody>
      </p:sp>
      <p:pic>
        <p:nvPicPr>
          <p:cNvPr id="7" name="Grafik 6"/>
          <p:cNvPicPr/>
          <p:nvPr/>
        </p:nvPicPr>
        <p:blipFill>
          <a:blip r:embed="rId2"/>
          <a:stretch>
            <a:fillRect/>
          </a:stretch>
        </p:blipFill>
        <p:spPr>
          <a:xfrm>
            <a:off x="3995936" y="260648"/>
            <a:ext cx="3888432" cy="279297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de-DE" altLang="de-DE" smtClean="0"/>
              <a:t>Beispiel für den Aufbau einer Projektgruppe</a:t>
            </a:r>
          </a:p>
        </p:txBody>
      </p:sp>
      <p:sp>
        <p:nvSpPr>
          <p:cNvPr id="9219" name="Inhaltsplatzhalter 2"/>
          <p:cNvSpPr>
            <a:spLocks noGrp="1"/>
          </p:cNvSpPr>
          <p:nvPr>
            <p:ph idx="1"/>
          </p:nvPr>
        </p:nvSpPr>
        <p:spPr/>
        <p:txBody>
          <a:bodyPr/>
          <a:lstStyle/>
          <a:p>
            <a:pPr marL="0" indent="0">
              <a:buFontTx/>
              <a:buNone/>
              <a:defRPr/>
            </a:pPr>
            <a:r>
              <a:rPr lang="de-DE" altLang="de-DE" dirty="0" smtClean="0"/>
              <a:t>Projektgruppe besteht aus Vertretern folgender Bereiche:</a:t>
            </a:r>
          </a:p>
          <a:p>
            <a:pPr>
              <a:defRPr/>
            </a:pPr>
            <a:endParaRPr lang="de-DE" altLang="de-DE" dirty="0" smtClean="0"/>
          </a:p>
          <a:p>
            <a:pPr lvl="1">
              <a:buFont typeface="Wingdings" panose="05000000000000000000" pitchFamily="2" charset="2"/>
              <a:buChar char="§"/>
              <a:defRPr/>
            </a:pPr>
            <a:r>
              <a:rPr lang="de-DE" altLang="de-DE" dirty="0" smtClean="0"/>
              <a:t>Zentrale Steuerung,</a:t>
            </a:r>
          </a:p>
          <a:p>
            <a:pPr lvl="1">
              <a:buFont typeface="Wingdings" panose="05000000000000000000" pitchFamily="2" charset="2"/>
              <a:buChar char="§"/>
              <a:defRPr/>
            </a:pPr>
            <a:r>
              <a:rPr lang="de-DE" altLang="de-DE" dirty="0" smtClean="0"/>
              <a:t>Kommunale Datenzentrale,</a:t>
            </a:r>
          </a:p>
          <a:p>
            <a:pPr lvl="1">
              <a:buFont typeface="Wingdings" panose="05000000000000000000" pitchFamily="2" charset="2"/>
              <a:buChar char="§"/>
              <a:defRPr/>
            </a:pPr>
            <a:r>
              <a:rPr lang="de-DE" altLang="de-DE" dirty="0" smtClean="0"/>
              <a:t>Organisation,</a:t>
            </a:r>
          </a:p>
          <a:p>
            <a:pPr lvl="1">
              <a:buFont typeface="Wingdings" panose="05000000000000000000" pitchFamily="2" charset="2"/>
              <a:buChar char="§"/>
              <a:defRPr/>
            </a:pPr>
            <a:r>
              <a:rPr lang="de-DE" altLang="de-DE" dirty="0" smtClean="0"/>
              <a:t>Amt für Statistik, </a:t>
            </a:r>
          </a:p>
          <a:p>
            <a:pPr lvl="1">
              <a:buFont typeface="Wingdings" panose="05000000000000000000" pitchFamily="2" charset="2"/>
              <a:buChar char="§"/>
              <a:defRPr/>
            </a:pPr>
            <a:r>
              <a:rPr lang="de-DE" altLang="de-DE" dirty="0" smtClean="0"/>
              <a:t>Vermessungsamt,</a:t>
            </a:r>
          </a:p>
          <a:p>
            <a:pPr lvl="1">
              <a:buFont typeface="Wingdings" panose="05000000000000000000" pitchFamily="2" charset="2"/>
              <a:buChar char="§"/>
              <a:defRPr/>
            </a:pPr>
            <a:r>
              <a:rPr lang="de-DE" altLang="de-DE" dirty="0" smtClean="0"/>
              <a:t>Fachbereich Umwelt,</a:t>
            </a:r>
          </a:p>
          <a:p>
            <a:pPr lvl="1">
              <a:buFont typeface="Wingdings" panose="05000000000000000000" pitchFamily="2" charset="2"/>
              <a:buChar char="§"/>
              <a:defRPr/>
            </a:pPr>
            <a:r>
              <a:rPr lang="de-DE" altLang="de-DE" dirty="0" smtClean="0"/>
              <a:t>Fachbereich Planung,</a:t>
            </a:r>
          </a:p>
          <a:p>
            <a:pPr lvl="1">
              <a:buFont typeface="Wingdings" panose="05000000000000000000" pitchFamily="2" charset="2"/>
              <a:buChar char="§"/>
              <a:defRPr/>
            </a:pPr>
            <a:r>
              <a:rPr lang="de-DE" altLang="de-DE" dirty="0" smtClean="0"/>
              <a:t>Fachbereich Bauordnung.</a:t>
            </a:r>
          </a:p>
        </p:txBody>
      </p:sp>
      <p:sp>
        <p:nvSpPr>
          <p:cNvPr id="4" name="Foliennummernplatzhalter 3"/>
          <p:cNvSpPr>
            <a:spLocks noGrp="1"/>
          </p:cNvSpPr>
          <p:nvPr>
            <p:ph type="sldNum" sz="quarter" idx="11"/>
          </p:nvPr>
        </p:nvSpPr>
        <p:spPr/>
        <p:txBody>
          <a:bodyPr/>
          <a:lstStyle/>
          <a:p>
            <a:pPr>
              <a:defRPr/>
            </a:pPr>
            <a:fld id="{718DB920-7801-4AF2-AF52-C7F6D876865F}" type="slidenum">
              <a:rPr lang="de-DE" altLang="de-DE" smtClean="0"/>
              <a:pPr>
                <a:defRPr/>
              </a:pPr>
              <a:t>18</a:t>
            </a:fld>
            <a:endParaRPr lang="de-DE" altLang="de-DE"/>
          </a:p>
        </p:txBody>
      </p:sp>
      <p:sp>
        <p:nvSpPr>
          <p:cNvPr id="5" name="Rechteck 4"/>
          <p:cNvSpPr/>
          <p:nvPr/>
        </p:nvSpPr>
        <p:spPr>
          <a:xfrm>
            <a:off x="698500" y="6165850"/>
            <a:ext cx="1641475" cy="276225"/>
          </a:xfrm>
          <a:prstGeom prst="rect">
            <a:avLst/>
          </a:prstGeom>
        </p:spPr>
        <p:txBody>
          <a:bodyPr wrap="none">
            <a:spAutoFit/>
          </a:bodyPr>
          <a:lstStyle/>
          <a:p>
            <a:pPr eaLnBrk="0" hangingPunct="0">
              <a:defRPr/>
            </a:pPr>
            <a:r>
              <a:rPr lang="de-DE" sz="1200">
                <a:cs typeface="+mn-cs"/>
              </a:rPr>
              <a:t>[nach </a:t>
            </a:r>
            <a:r>
              <a:rPr lang="de-DE" sz="1200" cap="small">
                <a:cs typeface="+mn-cs"/>
              </a:rPr>
              <a:t>KGSt</a:t>
            </a:r>
            <a:r>
              <a:rPr lang="de-DE" sz="1200">
                <a:cs typeface="+mn-cs"/>
              </a:rPr>
              <a:t> 1994:36]</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el 1"/>
          <p:cNvSpPr>
            <a:spLocks noGrp="1"/>
          </p:cNvSpPr>
          <p:nvPr>
            <p:ph type="title"/>
          </p:nvPr>
        </p:nvSpPr>
        <p:spPr/>
        <p:txBody>
          <a:bodyPr/>
          <a:lstStyle/>
          <a:p>
            <a:r>
              <a:rPr lang="de-DE" altLang="de-DE" smtClean="0"/>
              <a:t>Vertragsgestaltung</a:t>
            </a:r>
          </a:p>
        </p:txBody>
      </p:sp>
      <p:sp>
        <p:nvSpPr>
          <p:cNvPr id="3" name="Inhaltsplatzhalter 2"/>
          <p:cNvSpPr>
            <a:spLocks noGrp="1"/>
          </p:cNvSpPr>
          <p:nvPr>
            <p:ph idx="1"/>
          </p:nvPr>
        </p:nvSpPr>
        <p:spPr/>
        <p:txBody>
          <a:bodyPr/>
          <a:lstStyle/>
          <a:p>
            <a:pPr>
              <a:defRPr/>
            </a:pPr>
            <a:r>
              <a:rPr lang="de-DE"/>
              <a:t>In einem Vertragswerk müssen </a:t>
            </a:r>
            <a:r>
              <a:rPr lang="de-DE" smtClean="0"/>
              <a:t>die </a:t>
            </a:r>
            <a:r>
              <a:rPr lang="de-DE"/>
              <a:t>Abnahmebedingungen, die Systembetreuung und eventuell Vertragsstrafen vereinbart werden (</a:t>
            </a:r>
            <a:r>
              <a:rPr lang="de-DE" cap="small"/>
              <a:t>DVGW</a:t>
            </a:r>
            <a:r>
              <a:rPr lang="de-DE"/>
              <a:t> 1990</a:t>
            </a:r>
            <a:r>
              <a:rPr lang="de-DE" smtClean="0"/>
              <a:t>).</a:t>
            </a:r>
          </a:p>
          <a:p>
            <a:pPr>
              <a:defRPr/>
            </a:pPr>
            <a:r>
              <a:rPr lang="de-DE"/>
              <a:t>Alle vertraglichen Festlegungen sind vom Auftraggeber schriftlich zu formulieren und gemeinsam mit dem Auftragnehmer zu </a:t>
            </a:r>
            <a:r>
              <a:rPr lang="de-DE" smtClean="0"/>
              <a:t>verabschieden:</a:t>
            </a:r>
          </a:p>
          <a:p>
            <a:pPr lvl="1">
              <a:defRPr/>
            </a:pPr>
            <a:r>
              <a:rPr lang="de-DE" smtClean="0"/>
              <a:t>Anwendungsbeschreibung</a:t>
            </a:r>
          </a:p>
          <a:p>
            <a:pPr lvl="1">
              <a:defRPr/>
            </a:pPr>
            <a:r>
              <a:rPr lang="de-DE" smtClean="0">
                <a:ea typeface="Times New Roman"/>
                <a:cs typeface="Times New Roman"/>
              </a:rPr>
              <a:t>Leistungsmerkmale</a:t>
            </a:r>
          </a:p>
          <a:p>
            <a:pPr lvl="1">
              <a:defRPr/>
            </a:pPr>
            <a:r>
              <a:rPr lang="de-DE" smtClean="0">
                <a:ea typeface="Times New Roman"/>
                <a:cs typeface="Times New Roman"/>
              </a:rPr>
              <a:t>Dokumentationsumfang</a:t>
            </a:r>
          </a:p>
          <a:p>
            <a:pPr lvl="1">
              <a:defRPr/>
            </a:pPr>
            <a:r>
              <a:rPr lang="de-DE" smtClean="0"/>
              <a:t>Kostenbeschreibung inkl. Nebenkosten</a:t>
            </a:r>
          </a:p>
          <a:p>
            <a:pPr lvl="1">
              <a:defRPr/>
            </a:pPr>
            <a:r>
              <a:rPr lang="de-DE" smtClean="0"/>
              <a:t>Abwicklungsfestlegungen: </a:t>
            </a:r>
            <a:r>
              <a:rPr lang="de-DE"/>
              <a:t>Verteiler, </a:t>
            </a:r>
            <a:r>
              <a:rPr lang="de-DE" smtClean="0"/>
              <a:t>Lieferanschriften, Terminplan, Vorgaben zu Probebetrieb und Abnahme</a:t>
            </a:r>
          </a:p>
          <a:p>
            <a:pPr lvl="1">
              <a:defRPr/>
            </a:pPr>
            <a:r>
              <a:rPr lang="de-DE" smtClean="0"/>
              <a:t>Zahlungsbedingungen</a:t>
            </a:r>
          </a:p>
          <a:p>
            <a:pPr lvl="1">
              <a:defRPr/>
            </a:pPr>
            <a:r>
              <a:rPr lang="de-DE"/>
              <a:t>Organisatorische </a:t>
            </a:r>
            <a:r>
              <a:rPr lang="de-DE" smtClean="0"/>
              <a:t>Festlegungen</a:t>
            </a:r>
          </a:p>
          <a:p>
            <a:pPr lvl="1">
              <a:defRPr/>
            </a:pPr>
            <a:r>
              <a:rPr lang="de-DE"/>
              <a:t>Gewährleistung</a:t>
            </a:r>
          </a:p>
        </p:txBody>
      </p:sp>
      <p:sp>
        <p:nvSpPr>
          <p:cNvPr id="4" name="Foliennummernplatzhalter 3"/>
          <p:cNvSpPr>
            <a:spLocks noGrp="1"/>
          </p:cNvSpPr>
          <p:nvPr>
            <p:ph type="sldNum" sz="quarter" idx="11"/>
          </p:nvPr>
        </p:nvSpPr>
        <p:spPr/>
        <p:txBody>
          <a:bodyPr/>
          <a:lstStyle/>
          <a:p>
            <a:pPr>
              <a:defRPr/>
            </a:pPr>
            <a:fld id="{08257066-AAAC-40A5-98E9-49E377CA4B3D}" type="slidenum">
              <a:rPr lang="de-DE" altLang="de-DE" smtClean="0"/>
              <a:pPr>
                <a:defRPr/>
              </a:pPr>
              <a:t>180</a:t>
            </a:fld>
            <a:endParaRPr lang="de-DE" altLang="de-DE"/>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el 1"/>
          <p:cNvSpPr>
            <a:spLocks noGrp="1"/>
          </p:cNvSpPr>
          <p:nvPr>
            <p:ph type="title"/>
          </p:nvPr>
        </p:nvSpPr>
        <p:spPr/>
        <p:txBody>
          <a:bodyPr/>
          <a:lstStyle/>
          <a:p>
            <a:r>
              <a:rPr lang="de-DE" altLang="de-DE" smtClean="0"/>
              <a:t>Rechtliche Vertragsbedingungen I</a:t>
            </a:r>
          </a:p>
        </p:txBody>
      </p:sp>
      <p:sp>
        <p:nvSpPr>
          <p:cNvPr id="129027" name="Inhaltsplatzhalter 2"/>
          <p:cNvSpPr>
            <a:spLocks noGrp="1"/>
          </p:cNvSpPr>
          <p:nvPr>
            <p:ph idx="1"/>
          </p:nvPr>
        </p:nvSpPr>
        <p:spPr/>
        <p:txBody>
          <a:bodyPr/>
          <a:lstStyle/>
          <a:p>
            <a:r>
              <a:rPr lang="de-DE" altLang="de-DE" dirty="0" smtClean="0"/>
              <a:t>Ergänzende Vertragsbedingungen für die Lieferung eines IT-Systems (EVB-IT Systemlieferung)</a:t>
            </a:r>
          </a:p>
          <a:p>
            <a:r>
              <a:rPr lang="de-DE" altLang="de-DE" dirty="0" smtClean="0"/>
              <a:t>Ergänzende Vertragsbedingungen für die Erstellung eines Gesamtsystems (EVB-IT System-AGB)</a:t>
            </a:r>
          </a:p>
          <a:p>
            <a:r>
              <a:rPr lang="de-DE" altLang="de-DE" dirty="0" smtClean="0"/>
              <a:t>Ergänzende Vertragsbedingungen für den Kauf von Hardware (EVB-IT Kauf) </a:t>
            </a:r>
          </a:p>
          <a:p>
            <a:r>
              <a:rPr lang="de-DE" altLang="de-DE" dirty="0" smtClean="0"/>
              <a:t>Ergänzende Vertragsbedingungen für die Beschaffung von IT-Dienstleistungen (EVB-IT Dienstleistung)  </a:t>
            </a:r>
          </a:p>
          <a:p>
            <a:r>
              <a:rPr lang="de-DE" altLang="de-DE" dirty="0" smtClean="0"/>
              <a:t>Ergänzende Vertragsbedingungen für die zeitlich unbefristete Überlassung von Standardsoftware gegen Einmalvergütung (EVB-IT Überlassung Typ A)</a:t>
            </a:r>
          </a:p>
          <a:p>
            <a:r>
              <a:rPr lang="de-DE" altLang="de-DE" dirty="0" smtClean="0"/>
              <a:t>Ergänzende Vertragsbedingungen für die zeitlich befristete Überlassung von Standardsoftware (EVB-IT Überlassung Typ B)</a:t>
            </a:r>
          </a:p>
          <a:p>
            <a:r>
              <a:rPr lang="de-DE" altLang="de-DE" dirty="0" smtClean="0"/>
              <a:t>Ergänzende Vertragsbedingungen für die Instandhaltung von Hardware (EVB-IT Instandhaltung)</a:t>
            </a:r>
          </a:p>
          <a:p>
            <a:r>
              <a:rPr lang="de-DE" altLang="de-DE" dirty="0" smtClean="0"/>
              <a:t>Ergänzende Vertragsbedingungen für die Pflege von Standardsoftware (EVB-IT Pflege S)</a:t>
            </a:r>
          </a:p>
        </p:txBody>
      </p:sp>
      <p:sp>
        <p:nvSpPr>
          <p:cNvPr id="4" name="Foliennummernplatzhalter 3"/>
          <p:cNvSpPr>
            <a:spLocks noGrp="1"/>
          </p:cNvSpPr>
          <p:nvPr>
            <p:ph type="sldNum" sz="quarter" idx="11"/>
          </p:nvPr>
        </p:nvSpPr>
        <p:spPr/>
        <p:txBody>
          <a:bodyPr/>
          <a:lstStyle/>
          <a:p>
            <a:pPr>
              <a:defRPr/>
            </a:pPr>
            <a:fld id="{525F8FCC-EE89-49AA-9F6C-AE63DE308F2E}" type="slidenum">
              <a:rPr lang="de-DE" altLang="de-DE" smtClean="0"/>
              <a:pPr>
                <a:defRPr/>
              </a:pPr>
              <a:t>181</a:t>
            </a:fld>
            <a:endParaRPr lang="de-DE" altLang="de-DE"/>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el 1"/>
          <p:cNvSpPr>
            <a:spLocks noGrp="1"/>
          </p:cNvSpPr>
          <p:nvPr>
            <p:ph type="title"/>
          </p:nvPr>
        </p:nvSpPr>
        <p:spPr/>
        <p:txBody>
          <a:bodyPr/>
          <a:lstStyle/>
          <a:p>
            <a:r>
              <a:rPr lang="de-DE" altLang="de-DE" smtClean="0"/>
              <a:t>Rechtliche Vertragsbedingungen II</a:t>
            </a:r>
          </a:p>
        </p:txBody>
      </p:sp>
      <p:sp>
        <p:nvSpPr>
          <p:cNvPr id="130051" name="Inhaltsplatzhalter 2"/>
          <p:cNvSpPr>
            <a:spLocks noGrp="1"/>
          </p:cNvSpPr>
          <p:nvPr>
            <p:ph idx="1"/>
          </p:nvPr>
        </p:nvSpPr>
        <p:spPr/>
        <p:txBody>
          <a:bodyPr/>
          <a:lstStyle/>
          <a:p>
            <a:r>
              <a:rPr lang="de-DE" altLang="de-DE" smtClean="0"/>
              <a:t>SAGA [1]</a:t>
            </a:r>
            <a:br>
              <a:rPr lang="de-DE" altLang="de-DE" smtClean="0"/>
            </a:br>
            <a:r>
              <a:rPr lang="de-DE" altLang="de-DE" sz="1400" smtClean="0"/>
              <a:t>ursprünglich Abkürzung von „Standards und Architekturen für eGovernment-Anwendungen“ </a:t>
            </a:r>
          </a:p>
          <a:p>
            <a:endParaRPr lang="de-DE" altLang="de-DE" sz="1400" smtClean="0"/>
          </a:p>
          <a:p>
            <a:r>
              <a:rPr lang="de-DE" altLang="de-DE" smtClean="0"/>
              <a:t>Noch geltende Besondere Vertragsbedingungen [2]</a:t>
            </a:r>
          </a:p>
          <a:p>
            <a:pPr lvl="1"/>
            <a:r>
              <a:rPr lang="de-DE" altLang="de-DE" smtClean="0"/>
              <a:t>Besondere Vertragsbedingungen für die Miete von EDV-Anlagen und -Geräten (BVB-Miete)</a:t>
            </a:r>
          </a:p>
          <a:p>
            <a:pPr lvl="1"/>
            <a:r>
              <a:rPr lang="de-DE" altLang="de-DE" smtClean="0"/>
              <a:t>Besondere Vertragsbedingungen für die Planung von DV-gestützten Verfahren (BVB-Planung)</a:t>
            </a:r>
          </a:p>
          <a:p>
            <a:pPr lvl="1"/>
            <a:endParaRPr lang="de-DE" altLang="de-DE" smtClean="0"/>
          </a:p>
          <a:p>
            <a:r>
              <a:rPr lang="de-DE" altLang="de-DE" smtClean="0"/>
              <a:t>Verdingungsordnung für Leistungen, Teil A (VOL/A)</a:t>
            </a:r>
          </a:p>
          <a:p>
            <a:r>
              <a:rPr lang="de-DE" altLang="de-DE" smtClean="0"/>
              <a:t>VOL Teil B Allgemeine Vertragsbedingungen für die Ausführung von Leistungen (VOL/B)</a:t>
            </a:r>
          </a:p>
          <a:p>
            <a:endParaRPr lang="de-DE" altLang="de-DE" smtClean="0"/>
          </a:p>
        </p:txBody>
      </p:sp>
      <p:sp>
        <p:nvSpPr>
          <p:cNvPr id="4" name="Foliennummernplatzhalter 3"/>
          <p:cNvSpPr>
            <a:spLocks noGrp="1"/>
          </p:cNvSpPr>
          <p:nvPr>
            <p:ph type="sldNum" sz="quarter" idx="11"/>
          </p:nvPr>
        </p:nvSpPr>
        <p:spPr/>
        <p:txBody>
          <a:bodyPr/>
          <a:lstStyle/>
          <a:p>
            <a:pPr>
              <a:defRPr/>
            </a:pPr>
            <a:fld id="{CB72F1ED-ADA8-465E-8393-692CD56F6F0B}" type="slidenum">
              <a:rPr lang="de-DE" altLang="de-DE" smtClean="0"/>
              <a:pPr>
                <a:defRPr/>
              </a:pPr>
              <a:t>182</a:t>
            </a:fld>
            <a:endParaRPr lang="de-DE" altLang="de-DE"/>
          </a:p>
        </p:txBody>
      </p:sp>
      <p:sp>
        <p:nvSpPr>
          <p:cNvPr id="2" name="Rechteck 1"/>
          <p:cNvSpPr/>
          <p:nvPr/>
        </p:nvSpPr>
        <p:spPr>
          <a:xfrm>
            <a:off x="755650" y="5437188"/>
            <a:ext cx="8208963" cy="830997"/>
          </a:xfrm>
          <a:prstGeom prst="rect">
            <a:avLst/>
          </a:prstGeom>
        </p:spPr>
        <p:txBody>
          <a:bodyPr>
            <a:spAutoFit/>
          </a:bodyPr>
          <a:lstStyle/>
          <a:p>
            <a:pPr eaLnBrk="0" hangingPunct="0">
              <a:defRPr/>
            </a:pPr>
            <a:r>
              <a:rPr lang="de-DE" sz="1200" dirty="0">
                <a:latin typeface="+mn-lt"/>
              </a:rPr>
              <a:t>[1] Die Beauftragte der Bundesregierung für Informationstechnik (</a:t>
            </a:r>
            <a:r>
              <a:rPr lang="de-DE" sz="1200" dirty="0" err="1">
                <a:latin typeface="+mn-lt"/>
              </a:rPr>
              <a:t>BfIT</a:t>
            </a:r>
            <a:r>
              <a:rPr lang="de-DE" sz="1200" dirty="0">
                <a:latin typeface="+mn-lt"/>
              </a:rPr>
              <a:t>) (2011):  SAGA-Modul Grundlagen. http://www.cio.bund.de/SharedDocs/Publikationen/DE/Architekturen-und-Standards/SAGA/saga_modul_grundlagen_de_bund_5_1_0_download.pdf?__blob=publicationFile </a:t>
            </a:r>
            <a:r>
              <a:rPr lang="de-DE" sz="1200">
                <a:latin typeface="+mn-lt"/>
              </a:rPr>
              <a:t>[</a:t>
            </a:r>
            <a:r>
              <a:rPr lang="de-DE" sz="1200" smtClean="0">
                <a:latin typeface="+mn-lt"/>
              </a:rPr>
              <a:t>2019-03-17]</a:t>
            </a:r>
            <a:endParaRPr lang="de-DE" sz="1200" dirty="0">
              <a:latin typeface="+mn-lt"/>
            </a:endParaRPr>
          </a:p>
          <a:p>
            <a:pPr eaLnBrk="0" hangingPunct="0">
              <a:defRPr/>
            </a:pPr>
            <a:r>
              <a:rPr lang="de-DE" sz="1200" dirty="0" smtClean="0">
                <a:latin typeface="+mn-lt"/>
                <a:cs typeface="+mn-cs"/>
              </a:rPr>
              <a:t>[</a:t>
            </a:r>
            <a:r>
              <a:rPr lang="de-DE" sz="1200" dirty="0">
                <a:latin typeface="+mn-lt"/>
                <a:cs typeface="+mn-cs"/>
              </a:rPr>
              <a:t>2] </a:t>
            </a:r>
            <a:r>
              <a:rPr lang="de-DE" sz="1200" dirty="0">
                <a:latin typeface="+mn-lt"/>
                <a:cs typeface="+mn-cs"/>
                <a:hlinkClick r:id="rId2"/>
              </a:rPr>
              <a:t>https://</a:t>
            </a:r>
            <a:r>
              <a:rPr lang="de-DE" sz="1200" dirty="0" smtClean="0">
                <a:latin typeface="+mn-lt"/>
                <a:cs typeface="+mn-cs"/>
                <a:hlinkClick r:id="rId2"/>
              </a:rPr>
              <a:t>www.cio.bund.de/Web/DE/IT-Beschaffung/EVB-IT-und-BVB/Aktuelle_EVB-IT/aktuelle_evb_it_node.html</a:t>
            </a:r>
            <a:r>
              <a:rPr lang="de-DE" sz="1200" dirty="0" smtClean="0">
                <a:latin typeface="+mn-lt"/>
                <a:cs typeface="+mn-cs"/>
              </a:rPr>
              <a:t> [2018-06-25]</a:t>
            </a:r>
            <a:endParaRPr lang="de-DE" sz="1200" dirty="0">
              <a:latin typeface="+mn-lt"/>
              <a:cs typeface="+mn-cs"/>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el 1"/>
          <p:cNvSpPr>
            <a:spLocks noGrp="1"/>
          </p:cNvSpPr>
          <p:nvPr>
            <p:ph type="title"/>
          </p:nvPr>
        </p:nvSpPr>
        <p:spPr/>
        <p:txBody>
          <a:bodyPr/>
          <a:lstStyle/>
          <a:p>
            <a:endParaRPr lang="de-DE" altLang="de-DE" smtClean="0"/>
          </a:p>
        </p:txBody>
      </p:sp>
      <p:sp>
        <p:nvSpPr>
          <p:cNvPr id="131075" name="Inhaltsplatzhalter 2"/>
          <p:cNvSpPr>
            <a:spLocks noGrp="1"/>
          </p:cNvSpPr>
          <p:nvPr>
            <p:ph idx="1"/>
          </p:nvPr>
        </p:nvSpPr>
        <p:spPr/>
        <p:txBody>
          <a:bodyPr/>
          <a:lstStyle/>
          <a:p>
            <a:r>
              <a:rPr lang="de-DE" altLang="de-DE" dirty="0" smtClean="0"/>
              <a:t>Unter</a:t>
            </a:r>
            <a:br>
              <a:rPr lang="de-DE" altLang="de-DE" dirty="0" smtClean="0"/>
            </a:br>
            <a:r>
              <a:rPr lang="de-DE" altLang="de-DE" dirty="0" smtClean="0"/>
              <a:t>http://www.cio.bund.de/Web/DE/IT-Beschaffung/EVB-IT-und-BVB/Aktuelle_EVB-IT/aktuelle_evb_it_node.html</a:t>
            </a:r>
            <a:br>
              <a:rPr lang="de-DE" altLang="de-DE" dirty="0" smtClean="0"/>
            </a:br>
            <a:r>
              <a:rPr lang="de-DE" altLang="de-DE" dirty="0" smtClean="0"/>
              <a:t>finden Sie die aktuellen EVB-IT-Dokumente zum Download. </a:t>
            </a:r>
            <a:br>
              <a:rPr lang="de-DE" altLang="de-DE" dirty="0" smtClean="0"/>
            </a:br>
            <a:r>
              <a:rPr lang="de-DE" altLang="de-DE" dirty="0" smtClean="0"/>
              <a:t>Dokumente im Word-Format: elektronisch ausfüllbar.</a:t>
            </a:r>
          </a:p>
          <a:p>
            <a:r>
              <a:rPr lang="de-DE" altLang="de-DE" dirty="0" smtClean="0"/>
              <a:t>Diese Formulare sind geschützt (ohne Kennwort), um die Formulareingabe zu ermöglichen.</a:t>
            </a:r>
          </a:p>
        </p:txBody>
      </p:sp>
      <p:sp>
        <p:nvSpPr>
          <p:cNvPr id="4" name="Foliennummernplatzhalter 3"/>
          <p:cNvSpPr>
            <a:spLocks noGrp="1"/>
          </p:cNvSpPr>
          <p:nvPr>
            <p:ph type="sldNum" sz="quarter" idx="11"/>
          </p:nvPr>
        </p:nvSpPr>
        <p:spPr/>
        <p:txBody>
          <a:bodyPr/>
          <a:lstStyle/>
          <a:p>
            <a:pPr>
              <a:defRPr/>
            </a:pPr>
            <a:fld id="{1631F477-1519-4565-96F6-99B2F60CE013}" type="slidenum">
              <a:rPr lang="de-DE" altLang="de-DE" smtClean="0"/>
              <a:pPr>
                <a:defRPr/>
              </a:pPr>
              <a:t>183</a:t>
            </a:fld>
            <a:endParaRPr lang="de-DE" altLang="de-DE"/>
          </a:p>
        </p:txBody>
      </p:sp>
      <p:pic>
        <p:nvPicPr>
          <p:cNvPr id="1310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645719"/>
            <a:ext cx="4606925" cy="319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Inhaltsplatzhalter 2"/>
          <p:cNvSpPr>
            <a:spLocks noGrp="1"/>
          </p:cNvSpPr>
          <p:nvPr>
            <p:ph idx="1"/>
          </p:nvPr>
        </p:nvSpPr>
        <p:spPr/>
        <p:txBody>
          <a:bodyPr/>
          <a:lstStyle/>
          <a:p>
            <a:endParaRPr lang="de-DE" altLang="de-DE" smtClean="0"/>
          </a:p>
        </p:txBody>
      </p:sp>
      <p:sp>
        <p:nvSpPr>
          <p:cNvPr id="4" name="Foliennummernplatzhalter 3"/>
          <p:cNvSpPr>
            <a:spLocks noGrp="1"/>
          </p:cNvSpPr>
          <p:nvPr>
            <p:ph type="sldNum" sz="quarter" idx="11"/>
          </p:nvPr>
        </p:nvSpPr>
        <p:spPr/>
        <p:txBody>
          <a:bodyPr/>
          <a:lstStyle/>
          <a:p>
            <a:pPr>
              <a:defRPr/>
            </a:pPr>
            <a:fld id="{75BE32D9-F881-4738-934D-831C22CAA86E}" type="slidenum">
              <a:rPr lang="de-DE" altLang="de-DE" smtClean="0"/>
              <a:pPr>
                <a:defRPr/>
              </a:pPr>
              <a:t>184</a:t>
            </a:fld>
            <a:endParaRPr lang="de-DE" altLang="de-DE"/>
          </a:p>
        </p:txBody>
      </p:sp>
      <p:pic>
        <p:nvPicPr>
          <p:cNvPr id="1321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4786313" cy="542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Lst>
        </p:spPr>
      </p:pic>
      <p:pic>
        <p:nvPicPr>
          <p:cNvPr id="1321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844675"/>
            <a:ext cx="4445000" cy="351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el 1"/>
          <p:cNvSpPr>
            <a:spLocks noGrp="1"/>
          </p:cNvSpPr>
          <p:nvPr>
            <p:ph type="title"/>
          </p:nvPr>
        </p:nvSpPr>
        <p:spPr/>
        <p:txBody>
          <a:bodyPr/>
          <a:lstStyle/>
          <a:p>
            <a:r>
              <a:rPr lang="de-DE" altLang="de-DE" smtClean="0"/>
              <a:t>Vertragsgestaltung: Gesamtziel</a:t>
            </a:r>
          </a:p>
        </p:txBody>
      </p:sp>
      <p:sp>
        <p:nvSpPr>
          <p:cNvPr id="3" name="Inhaltsplatzhalter 2"/>
          <p:cNvSpPr>
            <a:spLocks noGrp="1"/>
          </p:cNvSpPr>
          <p:nvPr>
            <p:ph idx="1"/>
          </p:nvPr>
        </p:nvSpPr>
        <p:spPr/>
        <p:txBody>
          <a:bodyPr/>
          <a:lstStyle/>
          <a:p>
            <a:pPr marL="0" indent="0">
              <a:buFontTx/>
              <a:buNone/>
              <a:defRPr/>
            </a:pPr>
            <a:r>
              <a:rPr lang="de-DE" smtClean="0"/>
              <a:t>Bei allen Regelungen darf das positive, auf die Zukunft ausgerichtete Miteinander von Auftraggeber und Auftragnehmer nicht vernachlässigt werden:</a:t>
            </a:r>
          </a:p>
          <a:p>
            <a:pPr marL="0" indent="0">
              <a:buFontTx/>
              <a:buNone/>
              <a:defRPr/>
            </a:pPr>
            <a:endParaRPr lang="de-DE" smtClean="0"/>
          </a:p>
          <a:p>
            <a:pPr>
              <a:defRPr/>
            </a:pPr>
            <a:r>
              <a:rPr lang="de-DE" smtClean="0"/>
              <a:t>Beide </a:t>
            </a:r>
            <a:r>
              <a:rPr lang="de-DE"/>
              <a:t>Partner haben ein gemeinsames Ziel: die erfolgreiche Systemeinführung und</a:t>
            </a:r>
            <a:br>
              <a:rPr lang="de-DE"/>
            </a:br>
            <a:r>
              <a:rPr lang="de-DE"/>
              <a:t>-nutzung.</a:t>
            </a:r>
          </a:p>
          <a:p>
            <a:pPr>
              <a:defRPr/>
            </a:pPr>
            <a:r>
              <a:rPr lang="de-DE"/>
              <a:t>Der Vertragsabschluss erfolgt in gegenseitigem Vertrauen und in gegenseitiger Achtung.</a:t>
            </a:r>
          </a:p>
          <a:p>
            <a:pPr>
              <a:defRPr/>
            </a:pPr>
            <a:r>
              <a:rPr lang="de-DE"/>
              <a:t>Probleme betreffen beide Parteien und sind gemeinsam zu lösen.</a:t>
            </a:r>
          </a:p>
          <a:p>
            <a:pPr>
              <a:defRPr/>
            </a:pPr>
            <a:r>
              <a:rPr lang="de-DE"/>
              <a:t>Auftraggeber </a:t>
            </a:r>
            <a:r>
              <a:rPr lang="en-GB" i="1"/>
              <a:t>und</a:t>
            </a:r>
            <a:r>
              <a:rPr lang="de-DE"/>
              <a:t> Auftragnehmer haben Aufgaben, deren Erfüllung Grundlage eines erfolgreichen Projektverlaufs sind.</a:t>
            </a:r>
          </a:p>
          <a:p>
            <a:pPr>
              <a:defRPr/>
            </a:pPr>
            <a:endParaRPr lang="de-DE"/>
          </a:p>
        </p:txBody>
      </p:sp>
      <p:sp>
        <p:nvSpPr>
          <p:cNvPr id="4" name="Foliennummernplatzhalter 3"/>
          <p:cNvSpPr>
            <a:spLocks noGrp="1"/>
          </p:cNvSpPr>
          <p:nvPr>
            <p:ph type="sldNum" sz="quarter" idx="11"/>
          </p:nvPr>
        </p:nvSpPr>
        <p:spPr/>
        <p:txBody>
          <a:bodyPr/>
          <a:lstStyle/>
          <a:p>
            <a:pPr>
              <a:defRPr/>
            </a:pPr>
            <a:fld id="{8A325C0D-0950-4997-859D-FF00F2A4F2D8}" type="slidenum">
              <a:rPr lang="de-DE" altLang="de-DE" smtClean="0"/>
              <a:pPr>
                <a:defRPr/>
              </a:pPr>
              <a:t>185</a:t>
            </a:fld>
            <a:endParaRPr lang="de-DE" altLang="de-DE"/>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332337CB-E4EB-4968-AE1F-9CC90EB6EE79}" type="slidenum">
              <a:rPr lang="de-DE" altLang="de-DE" smtClean="0"/>
              <a:pPr>
                <a:defRPr/>
              </a:pPr>
              <a:t>186</a:t>
            </a:fld>
            <a:endParaRPr lang="de-DE" altLang="de-DE"/>
          </a:p>
        </p:txBody>
      </p:sp>
      <p:pic>
        <p:nvPicPr>
          <p:cNvPr id="1341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714375"/>
            <a:ext cx="6837363" cy="5429250"/>
          </a:xfrm>
          <a:prstGeom prst="rect">
            <a:avLst/>
          </a:prstGeom>
          <a:noFill/>
          <a:ln w="9525">
            <a:solidFill>
              <a:schemeClr val="bg1">
                <a:lumMod val="50000"/>
              </a:schemeClr>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el 1"/>
          <p:cNvSpPr>
            <a:spLocks noGrp="1"/>
          </p:cNvSpPr>
          <p:nvPr>
            <p:ph type="title"/>
          </p:nvPr>
        </p:nvSpPr>
        <p:spPr/>
        <p:txBody>
          <a:bodyPr/>
          <a:lstStyle/>
          <a:p>
            <a:endParaRPr lang="de-DE" altLang="de-DE" smtClean="0"/>
          </a:p>
        </p:txBody>
      </p:sp>
      <p:sp>
        <p:nvSpPr>
          <p:cNvPr id="135171" name="Inhaltsplatzhalter 2"/>
          <p:cNvSpPr>
            <a:spLocks noGrp="1"/>
          </p:cNvSpPr>
          <p:nvPr>
            <p:ph idx="1"/>
          </p:nvPr>
        </p:nvSpPr>
        <p:spPr/>
        <p:txBody>
          <a:bodyPr/>
          <a:lstStyle/>
          <a:p>
            <a:endParaRPr lang="de-DE" altLang="de-DE" smtClean="0"/>
          </a:p>
        </p:txBody>
      </p:sp>
      <p:sp>
        <p:nvSpPr>
          <p:cNvPr id="4" name="Foliennummernplatzhalter 3"/>
          <p:cNvSpPr>
            <a:spLocks noGrp="1"/>
          </p:cNvSpPr>
          <p:nvPr>
            <p:ph type="sldNum" sz="quarter" idx="11"/>
          </p:nvPr>
        </p:nvSpPr>
        <p:spPr/>
        <p:txBody>
          <a:bodyPr/>
          <a:lstStyle/>
          <a:p>
            <a:pPr>
              <a:defRPr/>
            </a:pPr>
            <a:fld id="{5B0191C0-98FB-4B9F-BF4B-FED7A0421E4C}" type="slidenum">
              <a:rPr lang="de-DE" altLang="de-DE" smtClean="0"/>
              <a:pPr>
                <a:defRPr/>
              </a:pPr>
              <a:t>187</a:t>
            </a:fld>
            <a:endParaRPr lang="de-DE" altLang="de-DE"/>
          </a:p>
        </p:txBody>
      </p:sp>
      <p:pic>
        <p:nvPicPr>
          <p:cNvPr id="1351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0" y="0"/>
            <a:ext cx="914978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Lst>
        </p:spPr>
      </p:pic>
      <p:sp>
        <p:nvSpPr>
          <p:cNvPr id="2" name="Textfeld 1"/>
          <p:cNvSpPr txBox="1"/>
          <p:nvPr/>
        </p:nvSpPr>
        <p:spPr>
          <a:xfrm>
            <a:off x="827584" y="1610797"/>
            <a:ext cx="5616624" cy="954107"/>
          </a:xfrm>
          <a:prstGeom prst="rect">
            <a:avLst/>
          </a:prstGeom>
          <a:noFill/>
        </p:spPr>
        <p:txBody>
          <a:bodyPr wrap="square" rtlCol="0">
            <a:spAutoFit/>
          </a:bodyPr>
          <a:lstStyle/>
          <a:p>
            <a:r>
              <a:rPr lang="de-DE" sz="2800" b="1" dirty="0" smtClean="0">
                <a:solidFill>
                  <a:srgbClr val="FF0000"/>
                </a:solidFill>
              </a:rPr>
              <a:t>Notwendigkeit der Publikation von Ergebnissen</a:t>
            </a:r>
            <a:endParaRPr lang="de-DE" sz="2800" b="1" dirty="0">
              <a:solidFill>
                <a:srgbClr val="FF0000"/>
              </a:solidFill>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63490" name="Rectangle 2"/>
          <p:cNvSpPr>
            <a:spLocks noGrp="1" noChangeArrowheads="1"/>
          </p:cNvSpPr>
          <p:nvPr>
            <p:ph type="title" idx="4294967295"/>
          </p:nvPr>
        </p:nvSpPr>
        <p:spPr>
          <a:xfrm>
            <a:off x="722313" y="2714997"/>
            <a:ext cx="7772400" cy="1362075"/>
          </a:xfrm>
        </p:spPr>
        <p:txBody>
          <a:bodyPr/>
          <a:lstStyle/>
          <a:p>
            <a:pPr algn="r"/>
            <a:r>
              <a:rPr lang="de-DE" altLang="de-DE" dirty="0" smtClean="0"/>
              <a:t>Systemeinführung</a:t>
            </a:r>
            <a:br>
              <a:rPr lang="de-DE" altLang="de-DE" dirty="0" smtClean="0"/>
            </a:br>
            <a:r>
              <a:rPr lang="de-DE" altLang="de-DE" dirty="0" smtClean="0"/>
              <a:t>Systembetrieb</a:t>
            </a:r>
            <a:endParaRPr lang="de-DE" dirty="0">
              <a:solidFill>
                <a:schemeClr val="tx1">
                  <a:lumMod val="75000"/>
                  <a:lumOff val="25000"/>
                </a:schemeClr>
              </a:solidFill>
            </a:endParaRPr>
          </a:p>
        </p:txBody>
      </p:sp>
    </p:spTree>
    <p:extLst>
      <p:ext uri="{BB962C8B-B14F-4D97-AF65-F5344CB8AC3E}">
        <p14:creationId xmlns:p14="http://schemas.microsoft.com/office/powerpoint/2010/main" val="313450670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de-DE" altLang="de-DE" smtClean="0"/>
              <a:t>Systemeinführung</a:t>
            </a:r>
          </a:p>
        </p:txBody>
      </p:sp>
      <p:sp>
        <p:nvSpPr>
          <p:cNvPr id="136195" name="Rectangle 3"/>
          <p:cNvSpPr>
            <a:spLocks noGrp="1" noChangeArrowheads="1"/>
          </p:cNvSpPr>
          <p:nvPr>
            <p:ph idx="1"/>
          </p:nvPr>
        </p:nvSpPr>
        <p:spPr>
          <a:xfrm>
            <a:off x="4724400" y="1752600"/>
            <a:ext cx="4038600" cy="4267200"/>
          </a:xfrm>
        </p:spPr>
        <p:txBody>
          <a:bodyPr/>
          <a:lstStyle/>
          <a:p>
            <a:pPr eaLnBrk="1" hangingPunct="1"/>
            <a:r>
              <a:rPr lang="de-DE" altLang="de-DE" smtClean="0"/>
              <a:t>Vorbereitung</a:t>
            </a:r>
          </a:p>
          <a:p>
            <a:pPr eaLnBrk="1" hangingPunct="1"/>
            <a:r>
              <a:rPr lang="de-DE" altLang="de-DE" smtClean="0"/>
              <a:t>Installation</a:t>
            </a:r>
          </a:p>
          <a:p>
            <a:pPr eaLnBrk="1" hangingPunct="1"/>
            <a:r>
              <a:rPr lang="de-DE" altLang="de-DE" smtClean="0"/>
              <a:t>ggf. Prototyping</a:t>
            </a:r>
          </a:p>
          <a:p>
            <a:pPr eaLnBrk="1" hangingPunct="1"/>
            <a:r>
              <a:rPr lang="de-DE" altLang="de-DE" smtClean="0"/>
              <a:t>Probebetrieb</a:t>
            </a:r>
          </a:p>
          <a:p>
            <a:pPr eaLnBrk="1" hangingPunct="1"/>
            <a:r>
              <a:rPr lang="de-DE" altLang="de-DE" smtClean="0"/>
              <a:t>Abnahme</a:t>
            </a:r>
          </a:p>
          <a:p>
            <a:pPr eaLnBrk="1" hangingPunct="1"/>
            <a:r>
              <a:rPr lang="de-DE" altLang="de-DE" smtClean="0"/>
              <a:t>Gewährleistungszeitraum</a:t>
            </a:r>
          </a:p>
          <a:p>
            <a:pPr eaLnBrk="1" hangingPunct="1"/>
            <a:r>
              <a:rPr lang="de-DE" altLang="de-DE" smtClean="0"/>
              <a:t>Datenerfassung / -übernahme</a:t>
            </a:r>
          </a:p>
          <a:p>
            <a:pPr eaLnBrk="1" hangingPunct="1"/>
            <a:r>
              <a:rPr lang="de-DE" altLang="de-DE" smtClean="0"/>
              <a:t>produktiver Systembetrieb</a:t>
            </a:r>
          </a:p>
        </p:txBody>
      </p:sp>
      <p:sp>
        <p:nvSpPr>
          <p:cNvPr id="6" name="Foliennummernplatzhalter 4"/>
          <p:cNvSpPr>
            <a:spLocks noGrp="1"/>
          </p:cNvSpPr>
          <p:nvPr>
            <p:ph type="sldNum" sz="quarter" idx="11"/>
          </p:nvPr>
        </p:nvSpPr>
        <p:spPr/>
        <p:txBody>
          <a:bodyPr/>
          <a:lstStyle/>
          <a:p>
            <a:pPr>
              <a:defRPr/>
            </a:pPr>
            <a:fld id="{7BB7C1FE-968C-4C7D-A825-0D46E623117C}" type="slidenum">
              <a:rPr lang="de-DE" altLang="de-DE"/>
              <a:pPr>
                <a:defRPr/>
              </a:pPr>
              <a:t>189</a:t>
            </a:fld>
            <a:endParaRPr lang="de-DE" altLang="de-DE"/>
          </a:p>
        </p:txBody>
      </p:sp>
      <p:pic>
        <p:nvPicPr>
          <p:cNvPr id="136197" name="Picture 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743200"/>
            <a:ext cx="28956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smtClean="0"/>
              <a:t>Aufbau einer Projektgruppe [</a:t>
            </a:r>
            <a:r>
              <a:rPr lang="de-DE" cap="small" smtClean="0"/>
              <a:t>Kotter</a:t>
            </a:r>
            <a:r>
              <a:rPr lang="de-DE" smtClean="0"/>
              <a:t> 2011]</a:t>
            </a:r>
            <a:endParaRPr lang="de-DE"/>
          </a:p>
        </p:txBody>
      </p:sp>
      <p:sp>
        <p:nvSpPr>
          <p:cNvPr id="3" name="Inhaltsplatzhalter 2"/>
          <p:cNvSpPr>
            <a:spLocks noGrp="1"/>
          </p:cNvSpPr>
          <p:nvPr>
            <p:ph idx="1"/>
          </p:nvPr>
        </p:nvSpPr>
        <p:spPr>
          <a:xfrm>
            <a:off x="682625" y="1671638"/>
            <a:ext cx="4752975" cy="4500562"/>
          </a:xfrm>
        </p:spPr>
        <p:txBody>
          <a:bodyPr/>
          <a:lstStyle/>
          <a:p>
            <a:pPr marL="0" indent="0">
              <a:buFontTx/>
              <a:buNone/>
              <a:defRPr/>
            </a:pPr>
            <a:r>
              <a:rPr lang="de-DE" dirty="0" smtClean="0"/>
              <a:t>Charakteristika für Aufbau einer erfolgreichen </a:t>
            </a:r>
            <a:r>
              <a:rPr lang="de-DE" dirty="0"/>
              <a:t>„Führungskoalition“ (</a:t>
            </a:r>
            <a:r>
              <a:rPr lang="de-DE" cap="small" dirty="0"/>
              <a:t>Kotter</a:t>
            </a:r>
            <a:r>
              <a:rPr lang="de-DE" dirty="0"/>
              <a:t> 2011</a:t>
            </a:r>
            <a:r>
              <a:rPr lang="de-DE" dirty="0" smtClean="0"/>
              <a:t>): </a:t>
            </a:r>
          </a:p>
          <a:p>
            <a:pPr>
              <a:defRPr/>
            </a:pPr>
            <a:r>
              <a:rPr lang="de-DE" i="1" dirty="0" smtClean="0"/>
              <a:t>Glaubwürdigkeit</a:t>
            </a:r>
            <a:r>
              <a:rPr lang="de-DE" dirty="0"/>
              <a:t>: Können Mitarbeiter mit positiver Reputation die Ziele und Entscheidungen des Projekts innerhalb der Organisationseinheiten kommunizieren?</a:t>
            </a:r>
          </a:p>
          <a:p>
            <a:pPr>
              <a:defRPr/>
            </a:pPr>
            <a:r>
              <a:rPr lang="de-DE" i="1" dirty="0"/>
              <a:t>Integration von Entscheidungsträger</a:t>
            </a:r>
            <a:r>
              <a:rPr lang="de-DE" dirty="0"/>
              <a:t>: Sind genügend Entscheidungsträger vertreten, um den Prozess der Systemeinführung und organisatorischen Umsetzung unter strategischen Gesichtspunkten voranzutreiben? Gegebenenfalls können diese auch nur in einzelnen Projektphasen einbezogen werden</a:t>
            </a:r>
            <a:r>
              <a:rPr lang="de-DE" dirty="0" smtClean="0"/>
              <a:t>.</a:t>
            </a:r>
          </a:p>
          <a:p>
            <a:pPr>
              <a:defRPr/>
            </a:pPr>
            <a:r>
              <a:rPr lang="de-DE" i="1" dirty="0"/>
              <a:t>Absicherung</a:t>
            </a:r>
            <a:r>
              <a:rPr lang="de-DE" dirty="0"/>
              <a:t>: Sind ausreichend Entscheidungsträger eingebunden, um das Blockieren der Systemeinführung durch andere verhindern zu können?</a:t>
            </a:r>
          </a:p>
          <a:p>
            <a:pPr>
              <a:defRPr/>
            </a:pPr>
            <a:endParaRPr lang="de-DE" dirty="0"/>
          </a:p>
          <a:p>
            <a:pPr>
              <a:defRPr/>
            </a:pPr>
            <a:endParaRPr lang="de-DE" dirty="0"/>
          </a:p>
        </p:txBody>
      </p:sp>
      <p:sp>
        <p:nvSpPr>
          <p:cNvPr id="4" name="Foliennummernplatzhalter 3"/>
          <p:cNvSpPr>
            <a:spLocks noGrp="1"/>
          </p:cNvSpPr>
          <p:nvPr>
            <p:ph type="sldNum" sz="quarter" idx="11"/>
          </p:nvPr>
        </p:nvSpPr>
        <p:spPr/>
        <p:txBody>
          <a:bodyPr/>
          <a:lstStyle/>
          <a:p>
            <a:pPr>
              <a:defRPr/>
            </a:pPr>
            <a:fld id="{E3E84D95-1CE0-4F77-AF1D-9B70E6E436B7}" type="slidenum">
              <a:rPr lang="de-DE" altLang="de-DE" smtClean="0"/>
              <a:pPr>
                <a:defRPr/>
              </a:pPr>
              <a:t>19</a:t>
            </a:fld>
            <a:endParaRPr lang="de-DE" altLang="de-DE"/>
          </a:p>
        </p:txBody>
      </p:sp>
      <p:pic>
        <p:nvPicPr>
          <p:cNvPr id="11269" name="Grafik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2060575"/>
            <a:ext cx="32416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5795963" y="5373688"/>
            <a:ext cx="2808287" cy="461962"/>
          </a:xfrm>
          <a:prstGeom prst="rect">
            <a:avLst/>
          </a:prstGeom>
        </p:spPr>
        <p:txBody>
          <a:bodyPr>
            <a:spAutoFit/>
          </a:bodyPr>
          <a:lstStyle/>
          <a:p>
            <a:pPr eaLnBrk="0" hangingPunct="0">
              <a:defRPr/>
            </a:pPr>
            <a:r>
              <a:rPr lang="en-US" sz="1200" cap="small">
                <a:latin typeface="Calibri" panose="020F0502020204030204" pitchFamily="34" charset="0"/>
                <a:cs typeface="+mn-cs"/>
              </a:rPr>
              <a:t>Kotter J. P.</a:t>
            </a:r>
            <a:r>
              <a:rPr lang="en-US" sz="1200">
                <a:latin typeface="Calibri" panose="020F0502020204030204" pitchFamily="34" charset="0"/>
                <a:cs typeface="+mn-cs"/>
              </a:rPr>
              <a:t> (2011): Leading Change. </a:t>
            </a:r>
            <a:r>
              <a:rPr lang="de-DE" sz="1200">
                <a:latin typeface="Calibri" panose="020F0502020204030204" pitchFamily="34" charset="0"/>
                <a:cs typeface="+mn-cs"/>
              </a:rPr>
              <a:t>Vahlen, ISBN 978-3-8006-3789-8</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el 1"/>
          <p:cNvSpPr>
            <a:spLocks noGrp="1"/>
          </p:cNvSpPr>
          <p:nvPr>
            <p:ph type="title"/>
          </p:nvPr>
        </p:nvSpPr>
        <p:spPr/>
        <p:txBody>
          <a:bodyPr/>
          <a:lstStyle/>
          <a:p>
            <a:pPr eaLnBrk="1" hangingPunct="1"/>
            <a:endParaRPr lang="de-DE" altLang="de-DE" smtClean="0"/>
          </a:p>
        </p:txBody>
      </p:sp>
      <p:sp>
        <p:nvSpPr>
          <p:cNvPr id="137219" name="Inhaltsplatzhalter 2"/>
          <p:cNvSpPr>
            <a:spLocks noGrp="1"/>
          </p:cNvSpPr>
          <p:nvPr>
            <p:ph idx="1"/>
          </p:nvPr>
        </p:nvSpPr>
        <p:spPr>
          <a:xfrm>
            <a:off x="682625" y="6021388"/>
            <a:ext cx="7478713" cy="863600"/>
          </a:xfrm>
        </p:spPr>
        <p:txBody>
          <a:bodyPr/>
          <a:lstStyle/>
          <a:p>
            <a:pPr eaLnBrk="1" hangingPunct="1"/>
            <a:r>
              <a:rPr lang="de-DE" altLang="de-DE" smtClean="0"/>
              <a:t>Inkrementelle Entwicklungsschritte und Systemeinführung vom Pflichtenheft bis zum produktiven, auf die unternehmensspezifischen Anforderungen hin zugeschnittenen System.</a:t>
            </a:r>
          </a:p>
        </p:txBody>
      </p:sp>
      <p:sp>
        <p:nvSpPr>
          <p:cNvPr id="4" name="Foliennummernplatzhalter 3"/>
          <p:cNvSpPr>
            <a:spLocks noGrp="1"/>
          </p:cNvSpPr>
          <p:nvPr>
            <p:ph type="sldNum" sz="quarter" idx="11"/>
          </p:nvPr>
        </p:nvSpPr>
        <p:spPr/>
        <p:txBody>
          <a:bodyPr/>
          <a:lstStyle/>
          <a:p>
            <a:pPr>
              <a:defRPr/>
            </a:pPr>
            <a:fld id="{EC8EF597-7096-4A96-96A4-8A5ECC90A97C}" type="slidenum">
              <a:rPr lang="de-DE" altLang="de-DE"/>
              <a:pPr>
                <a:defRPr/>
              </a:pPr>
              <a:t>190</a:t>
            </a:fld>
            <a:endParaRPr lang="de-DE" altLang="de-DE"/>
          </a:p>
        </p:txBody>
      </p:sp>
      <p:pic>
        <p:nvPicPr>
          <p:cNvPr id="137221" name="Grafik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692150"/>
            <a:ext cx="7848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el 1"/>
          <p:cNvSpPr>
            <a:spLocks noGrp="1"/>
          </p:cNvSpPr>
          <p:nvPr>
            <p:ph type="title"/>
          </p:nvPr>
        </p:nvSpPr>
        <p:spPr/>
        <p:txBody>
          <a:bodyPr/>
          <a:lstStyle/>
          <a:p>
            <a:r>
              <a:rPr lang="de-DE" altLang="de-DE" smtClean="0"/>
              <a:t>Feinkonzept</a:t>
            </a:r>
          </a:p>
        </p:txBody>
      </p:sp>
      <p:sp>
        <p:nvSpPr>
          <p:cNvPr id="138243" name="Inhaltsplatzhalter 2"/>
          <p:cNvSpPr>
            <a:spLocks noGrp="1"/>
          </p:cNvSpPr>
          <p:nvPr>
            <p:ph idx="1"/>
          </p:nvPr>
        </p:nvSpPr>
        <p:spPr/>
        <p:txBody>
          <a:bodyPr/>
          <a:lstStyle/>
          <a:p>
            <a:r>
              <a:rPr lang="de-DE" altLang="de-DE" dirty="0" smtClean="0"/>
              <a:t>Sofern Vorgaben des Daten- und Funktionsmodells als Grundlage der Implementierung nicht ausreichend: Entwicklung eines detaillierteres </a:t>
            </a:r>
            <a:r>
              <a:rPr lang="de-DE" altLang="de-DE" dirty="0" err="1" smtClean="0"/>
              <a:t>Anwendungs­feinkonzept</a:t>
            </a:r>
            <a:r>
              <a:rPr lang="de-DE" altLang="de-DE" dirty="0" smtClean="0"/>
              <a:t> entwickelt</a:t>
            </a:r>
            <a:r>
              <a:rPr lang="de-DE" altLang="de-DE" dirty="0"/>
              <a:t> auf dieser </a:t>
            </a:r>
            <a:r>
              <a:rPr lang="de-DE" altLang="de-DE" dirty="0" smtClean="0"/>
              <a:t>Grundlage.</a:t>
            </a:r>
          </a:p>
          <a:p>
            <a:r>
              <a:rPr lang="de-DE" altLang="de-DE" dirty="0" smtClean="0"/>
              <a:t>Beachten Sie: </a:t>
            </a:r>
          </a:p>
          <a:p>
            <a:pPr lvl="1"/>
            <a:r>
              <a:rPr lang="de-DE" altLang="de-DE" dirty="0" smtClean="0"/>
              <a:t>Grundlage sind nun die Systemeigenschaften des ausgewählten Systems. </a:t>
            </a:r>
          </a:p>
          <a:p>
            <a:pPr lvl="1"/>
            <a:r>
              <a:rPr lang="de-DE" altLang="de-DE" dirty="0" smtClean="0"/>
              <a:t>Anforderungen präzise formulieren und vertreten.</a:t>
            </a:r>
          </a:p>
        </p:txBody>
      </p:sp>
      <p:sp>
        <p:nvSpPr>
          <p:cNvPr id="4" name="Foliennummernplatzhalter 3"/>
          <p:cNvSpPr>
            <a:spLocks noGrp="1"/>
          </p:cNvSpPr>
          <p:nvPr>
            <p:ph type="sldNum" sz="quarter" idx="11"/>
          </p:nvPr>
        </p:nvSpPr>
        <p:spPr/>
        <p:txBody>
          <a:bodyPr/>
          <a:lstStyle/>
          <a:p>
            <a:pPr>
              <a:defRPr/>
            </a:pPr>
            <a:fld id="{94574205-E501-499B-8D8A-57AC6E448801}" type="slidenum">
              <a:rPr lang="de-DE" altLang="de-DE" smtClean="0"/>
              <a:pPr>
                <a:defRPr/>
              </a:pPr>
              <a:t>191</a:t>
            </a:fld>
            <a:endParaRPr lang="de-DE" altLang="de-DE"/>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de-DE" altLang="de-DE" dirty="0" smtClean="0"/>
              <a:t>Vorbereitung der Installation</a:t>
            </a:r>
          </a:p>
        </p:txBody>
      </p:sp>
      <p:sp>
        <p:nvSpPr>
          <p:cNvPr id="139267" name="Rectangle 3"/>
          <p:cNvSpPr>
            <a:spLocks noGrp="1" noChangeArrowheads="1"/>
          </p:cNvSpPr>
          <p:nvPr>
            <p:ph idx="1"/>
          </p:nvPr>
        </p:nvSpPr>
        <p:spPr/>
        <p:txBody>
          <a:bodyPr/>
          <a:lstStyle/>
          <a:p>
            <a:pPr marL="381000" indent="-381000" eaLnBrk="1" hangingPunct="1">
              <a:buClr>
                <a:schemeClr val="tx1"/>
              </a:buClr>
              <a:buFontTx/>
              <a:buAutoNum type="arabicPeriod"/>
            </a:pPr>
            <a:r>
              <a:rPr lang="de-DE" altLang="de-DE" dirty="0" smtClean="0"/>
              <a:t>Bereitstellung und Zuweisung entsprechender Räume und ihrer Innenausstattung</a:t>
            </a:r>
          </a:p>
          <a:p>
            <a:pPr marL="381000" indent="-381000" eaLnBrk="1" hangingPunct="1">
              <a:buClr>
                <a:schemeClr val="tx1"/>
              </a:buClr>
              <a:buFontTx/>
              <a:buAutoNum type="arabicPeriod"/>
            </a:pPr>
            <a:endParaRPr lang="de-DE" altLang="de-DE" dirty="0" smtClean="0"/>
          </a:p>
          <a:p>
            <a:pPr marL="381000" indent="-381000" eaLnBrk="1" hangingPunct="1">
              <a:buClr>
                <a:schemeClr val="tx1"/>
              </a:buClr>
              <a:buFontTx/>
              <a:buAutoNum type="arabicPeriod"/>
            </a:pPr>
            <a:r>
              <a:rPr lang="de-DE" altLang="de-DE" dirty="0" smtClean="0"/>
              <a:t>Einrichtung/Sicherstellung der Kommunikationsinfrastruktur (Netzwerk) und</a:t>
            </a:r>
          </a:p>
          <a:p>
            <a:pPr marL="381000" indent="-381000" eaLnBrk="1" hangingPunct="1">
              <a:buClr>
                <a:schemeClr val="tx1"/>
              </a:buClr>
              <a:buFontTx/>
              <a:buAutoNum type="arabicPeriod"/>
            </a:pPr>
            <a:endParaRPr lang="de-DE" altLang="de-DE" dirty="0" smtClean="0"/>
          </a:p>
          <a:p>
            <a:pPr marL="381000" indent="-381000" eaLnBrk="1" hangingPunct="1">
              <a:buClr>
                <a:schemeClr val="tx1"/>
              </a:buClr>
              <a:buFontTx/>
              <a:buAutoNum type="arabicPeriod"/>
            </a:pPr>
            <a:r>
              <a:rPr lang="de-DE" altLang="de-DE" dirty="0" smtClean="0"/>
              <a:t>Sicherstellung der technischen Infrastruktur (Spannungsversorgung, Lüftung, Klimaanlage, ...). </a:t>
            </a:r>
          </a:p>
          <a:p>
            <a:pPr marL="381000" indent="-381000" eaLnBrk="1" hangingPunct="1">
              <a:buClr>
                <a:schemeClr val="tx1"/>
              </a:buClr>
              <a:buFontTx/>
              <a:buAutoNum type="arabicPeriod"/>
            </a:pPr>
            <a:endParaRPr lang="de-DE" altLang="de-DE" dirty="0" smtClean="0"/>
          </a:p>
        </p:txBody>
      </p:sp>
      <p:sp>
        <p:nvSpPr>
          <p:cNvPr id="5" name="Foliennummernplatzhalter 4"/>
          <p:cNvSpPr>
            <a:spLocks noGrp="1"/>
          </p:cNvSpPr>
          <p:nvPr>
            <p:ph type="sldNum" sz="quarter" idx="11"/>
          </p:nvPr>
        </p:nvSpPr>
        <p:spPr/>
        <p:txBody>
          <a:bodyPr/>
          <a:lstStyle/>
          <a:p>
            <a:pPr>
              <a:defRPr/>
            </a:pPr>
            <a:fld id="{036B8136-A7CA-4F35-AD83-793C650D50FB}" type="slidenum">
              <a:rPr lang="de-DE" altLang="de-DE"/>
              <a:pPr>
                <a:defRPr/>
              </a:pPr>
              <a:t>192</a:t>
            </a:fld>
            <a:endParaRPr lang="de-DE" altLang="de-DE"/>
          </a:p>
        </p:txBody>
      </p:sp>
    </p:spTree>
  </p:cSld>
  <p:clrMapOvr>
    <a:masterClrMapping/>
  </p:clrMapOvr>
  <p:transition spd="slow"/>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de-DE" altLang="de-DE" smtClean="0"/>
              <a:t>Installation</a:t>
            </a:r>
          </a:p>
        </p:txBody>
      </p:sp>
      <p:sp>
        <p:nvSpPr>
          <p:cNvPr id="140291" name="Rectangle 3"/>
          <p:cNvSpPr>
            <a:spLocks noGrp="1" noChangeArrowheads="1"/>
          </p:cNvSpPr>
          <p:nvPr>
            <p:ph idx="1"/>
          </p:nvPr>
        </p:nvSpPr>
        <p:spPr/>
        <p:txBody>
          <a:bodyPr/>
          <a:lstStyle/>
          <a:p>
            <a:pPr marL="0" indent="0" eaLnBrk="1" hangingPunct="1">
              <a:buNone/>
            </a:pPr>
            <a:r>
              <a:rPr lang="de-DE" altLang="de-DE" dirty="0" smtClean="0"/>
              <a:t>Aufbau und Inbetriebnahme vor Ort umfassen:</a:t>
            </a:r>
          </a:p>
          <a:p>
            <a:pPr marL="0" indent="0" eaLnBrk="1" hangingPunct="1">
              <a:buNone/>
            </a:pPr>
            <a:endParaRPr lang="de-DE" altLang="de-DE" dirty="0" smtClean="0"/>
          </a:p>
          <a:p>
            <a:pPr eaLnBrk="1" hangingPunct="1"/>
            <a:r>
              <a:rPr lang="de-DE" altLang="de-DE" dirty="0" smtClean="0"/>
              <a:t>die Installation aller erforderlichen Einrichtungen vor Ort,</a:t>
            </a:r>
          </a:p>
          <a:p>
            <a:pPr lvl="1" eaLnBrk="1" hangingPunct="1"/>
            <a:r>
              <a:rPr lang="de-DE" altLang="de-DE" dirty="0" smtClean="0"/>
              <a:t>Softwarekomponenten,</a:t>
            </a:r>
          </a:p>
          <a:p>
            <a:pPr lvl="1" eaLnBrk="1" hangingPunct="1"/>
            <a:r>
              <a:rPr lang="de-DE" altLang="de-DE" dirty="0" smtClean="0"/>
              <a:t>ggf. Hardwarekomponenten,</a:t>
            </a:r>
          </a:p>
          <a:p>
            <a:pPr eaLnBrk="1" hangingPunct="1"/>
            <a:r>
              <a:rPr lang="de-DE" altLang="de-DE" dirty="0" err="1" smtClean="0"/>
              <a:t>hard</a:t>
            </a:r>
            <a:r>
              <a:rPr lang="de-DE" altLang="de-DE" dirty="0" smtClean="0"/>
              <a:t>- und softwaremäßige Verknüpfung zu bestehenden IT-Einrichtungen,</a:t>
            </a:r>
          </a:p>
          <a:p>
            <a:pPr eaLnBrk="1" hangingPunct="1"/>
            <a:endParaRPr lang="de-DE" altLang="de-DE" dirty="0" smtClean="0"/>
          </a:p>
          <a:p>
            <a:pPr eaLnBrk="1" hangingPunct="1"/>
            <a:r>
              <a:rPr lang="de-DE" altLang="de-DE" dirty="0" smtClean="0"/>
              <a:t>erster Funktionsnachweis.</a:t>
            </a:r>
          </a:p>
          <a:p>
            <a:pPr eaLnBrk="1" hangingPunct="1"/>
            <a:endParaRPr lang="de-DE" altLang="de-DE" dirty="0" smtClean="0"/>
          </a:p>
        </p:txBody>
      </p:sp>
      <p:sp>
        <p:nvSpPr>
          <p:cNvPr id="5" name="Foliennummernplatzhalter 4"/>
          <p:cNvSpPr>
            <a:spLocks noGrp="1"/>
          </p:cNvSpPr>
          <p:nvPr>
            <p:ph type="sldNum" sz="quarter" idx="11"/>
          </p:nvPr>
        </p:nvSpPr>
        <p:spPr/>
        <p:txBody>
          <a:bodyPr/>
          <a:lstStyle/>
          <a:p>
            <a:pPr>
              <a:defRPr/>
            </a:pPr>
            <a:fld id="{DCA824A1-61E0-4F7A-9798-02377AD96A87}" type="slidenum">
              <a:rPr lang="de-DE" altLang="de-DE"/>
              <a:pPr>
                <a:defRPr/>
              </a:pPr>
              <a:t>193</a:t>
            </a:fld>
            <a:endParaRPr lang="de-DE" altLang="de-DE"/>
          </a:p>
        </p:txBody>
      </p:sp>
    </p:spTree>
  </p:cSld>
  <p:clrMapOvr>
    <a:masterClrMapping/>
  </p:clrMapOvr>
  <p:transition spd="slow"/>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de-DE" altLang="de-DE" smtClean="0"/>
              <a:t>Prototyping</a:t>
            </a:r>
          </a:p>
        </p:txBody>
      </p:sp>
      <p:sp>
        <p:nvSpPr>
          <p:cNvPr id="141315" name="Rectangle 3"/>
          <p:cNvSpPr>
            <a:spLocks noGrp="1" noChangeArrowheads="1"/>
          </p:cNvSpPr>
          <p:nvPr>
            <p:ph idx="1"/>
          </p:nvPr>
        </p:nvSpPr>
        <p:spPr>
          <a:xfrm>
            <a:off x="468313" y="3357563"/>
            <a:ext cx="8229600" cy="1568450"/>
          </a:xfrm>
          <a:solidFill>
            <a:schemeClr val="bg1"/>
          </a:solidFill>
          <a:ln>
            <a:solidFill>
              <a:srgbClr val="FF0000"/>
            </a:solidFill>
            <a:miter lim="800000"/>
            <a:headEnd/>
            <a:tailEnd/>
          </a:ln>
          <a:effectLst>
            <a:outerShdw dist="143684" dir="2700000" algn="ctr" rotWithShape="0">
              <a:schemeClr val="bg2"/>
            </a:outerShdw>
          </a:effectLst>
        </p:spPr>
        <p:txBody>
          <a:bodyPr>
            <a:spAutoFit/>
          </a:bodyPr>
          <a:lstStyle/>
          <a:p>
            <a:pPr algn="r">
              <a:spcBef>
                <a:spcPct val="0"/>
              </a:spcBef>
              <a:buFont typeface="Wingdings" pitchFamily="2" charset="2"/>
              <a:buNone/>
            </a:pPr>
            <a:r>
              <a:rPr lang="de-DE" altLang="de-DE" smtClean="0"/>
              <a:t>Starting with a simple application is quite often the way to enter the world of GIS applications,</a:t>
            </a:r>
            <a:br>
              <a:rPr lang="de-DE" altLang="de-DE" smtClean="0"/>
            </a:br>
            <a:r>
              <a:rPr lang="de-DE" altLang="de-DE" smtClean="0"/>
              <a:t>progressively moving towards complex applications;</a:t>
            </a:r>
            <a:br>
              <a:rPr lang="de-DE" altLang="de-DE" smtClean="0"/>
            </a:br>
            <a:r>
              <a:rPr lang="de-DE" altLang="de-DE" smtClean="0"/>
              <a:t>simple applications will show the potential behind GIS, allow people to get acquainted with the terminology and products, as well as to feel some of the difficulties</a:t>
            </a:r>
            <a:br>
              <a:rPr lang="de-DE" altLang="de-DE" smtClean="0"/>
            </a:br>
            <a:r>
              <a:rPr lang="de-DE" altLang="de-DE" smtClean="0"/>
              <a:t>that will raise in every complex application.</a:t>
            </a:r>
            <a:br>
              <a:rPr lang="de-DE" altLang="de-DE" smtClean="0"/>
            </a:br>
            <a:r>
              <a:rPr lang="de-DE" altLang="de-DE" smtClean="0"/>
              <a:t>J. R. da Costa (1995)</a:t>
            </a:r>
          </a:p>
        </p:txBody>
      </p:sp>
      <p:sp>
        <p:nvSpPr>
          <p:cNvPr id="5" name="Foliennummernplatzhalter 4"/>
          <p:cNvSpPr>
            <a:spLocks noGrp="1"/>
          </p:cNvSpPr>
          <p:nvPr>
            <p:ph type="sldNum" sz="quarter" idx="11"/>
          </p:nvPr>
        </p:nvSpPr>
        <p:spPr/>
        <p:txBody>
          <a:bodyPr/>
          <a:lstStyle/>
          <a:p>
            <a:pPr>
              <a:defRPr/>
            </a:pPr>
            <a:fld id="{71BE512E-42DE-4972-8BD4-7EEA370251CD}" type="slidenum">
              <a:rPr lang="de-DE" altLang="de-DE"/>
              <a:pPr>
                <a:defRPr/>
              </a:pPr>
              <a:t>194</a:t>
            </a:fld>
            <a:endParaRPr lang="de-DE" altLang="de-DE"/>
          </a:p>
        </p:txBody>
      </p:sp>
    </p:spTree>
  </p:cSld>
  <p:clrMapOvr>
    <a:masterClrMapping/>
  </p:clrMapOvr>
  <p:transition spd="slow"/>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de-DE" altLang="de-DE" smtClean="0"/>
              <a:t>Prototyping - Ziele</a:t>
            </a:r>
          </a:p>
        </p:txBody>
      </p:sp>
      <p:sp>
        <p:nvSpPr>
          <p:cNvPr id="142339" name="Rectangle 4"/>
          <p:cNvSpPr>
            <a:spLocks noGrp="1" noChangeArrowheads="1"/>
          </p:cNvSpPr>
          <p:nvPr>
            <p:ph idx="1"/>
          </p:nvPr>
        </p:nvSpPr>
        <p:spPr/>
        <p:txBody>
          <a:bodyPr/>
          <a:lstStyle/>
          <a:p>
            <a:pPr eaLnBrk="1" hangingPunct="1"/>
            <a:r>
              <a:rPr lang="de-DE" altLang="de-DE" dirty="0" smtClean="0"/>
              <a:t>frühzeitig lauffähige Prototypen der benötigten GIS-Anwendungen (agile Entwicklung),</a:t>
            </a:r>
          </a:p>
          <a:p>
            <a:pPr lvl="1" eaLnBrk="1" hangingPunct="1"/>
            <a:r>
              <a:rPr lang="de-DE" altLang="de-DE" dirty="0" smtClean="0"/>
              <a:t>Tauglichkeit der Lösung für die vorgesehenen Aufgaben prüfen (Arbeitsabläufe, Gestaltung der Anwendungsoberfläche, ...),</a:t>
            </a:r>
          </a:p>
          <a:p>
            <a:pPr lvl="1" eaLnBrk="1" hangingPunct="1"/>
            <a:r>
              <a:rPr lang="de-DE" altLang="de-DE" dirty="0" smtClean="0"/>
              <a:t>Übereinstimmung zwischen Spezifikation und Realisierung sichern,</a:t>
            </a:r>
          </a:p>
          <a:p>
            <a:pPr lvl="1" eaLnBrk="1" hangingPunct="1"/>
            <a:r>
              <a:rPr lang="de-DE" altLang="de-DE" dirty="0" smtClean="0"/>
              <a:t>ein Hilfsmittel für die Kommunikation zwischen Entwicklern und Anwendern bereitzustellen,</a:t>
            </a:r>
          </a:p>
          <a:p>
            <a:pPr eaLnBrk="1" hangingPunct="1"/>
            <a:endParaRPr lang="de-DE" altLang="de-DE" dirty="0" smtClean="0"/>
          </a:p>
          <a:p>
            <a:pPr eaLnBrk="1" hangingPunct="1"/>
            <a:r>
              <a:rPr lang="de-DE" altLang="de-DE" dirty="0" smtClean="0"/>
              <a:t>Erfahrung in der Datenübernahme bzw. -konvertierung zu sammeln,</a:t>
            </a:r>
          </a:p>
          <a:p>
            <a:pPr eaLnBrk="1" hangingPunct="1"/>
            <a:r>
              <a:rPr lang="de-DE" altLang="de-DE" dirty="0" smtClean="0"/>
              <a:t>Arbeitsabläufe kennenzulernen und zu optimieren,</a:t>
            </a:r>
          </a:p>
          <a:p>
            <a:pPr eaLnBrk="1" hangingPunct="1"/>
            <a:r>
              <a:rPr lang="de-DE" altLang="de-DE" dirty="0" smtClean="0"/>
              <a:t>die Zusammenarbeit mit GIS-Dienstleistungsunternehmen zu bewerten.</a:t>
            </a:r>
          </a:p>
        </p:txBody>
      </p:sp>
      <p:sp>
        <p:nvSpPr>
          <p:cNvPr id="5" name="Foliennummernplatzhalter 4"/>
          <p:cNvSpPr>
            <a:spLocks noGrp="1"/>
          </p:cNvSpPr>
          <p:nvPr>
            <p:ph type="sldNum" sz="quarter" idx="11"/>
          </p:nvPr>
        </p:nvSpPr>
        <p:spPr/>
        <p:txBody>
          <a:bodyPr/>
          <a:lstStyle/>
          <a:p>
            <a:pPr>
              <a:defRPr/>
            </a:pPr>
            <a:fld id="{310F6CD0-2F9E-42DB-90D7-A4E72CE0DEC6}" type="slidenum">
              <a:rPr lang="de-DE" altLang="de-DE"/>
              <a:pPr>
                <a:defRPr/>
              </a:pPr>
              <a:t>195</a:t>
            </a:fld>
            <a:endParaRPr lang="de-DE" altLang="de-DE"/>
          </a:p>
        </p:txBody>
      </p:sp>
    </p:spTree>
  </p:cSld>
  <p:clrMapOvr>
    <a:masterClrMapping/>
  </p:clrMapOvr>
  <p:transition spd="slow"/>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de-DE" altLang="de-DE" smtClean="0"/>
              <a:t>Probebetrieb</a:t>
            </a:r>
          </a:p>
        </p:txBody>
      </p:sp>
      <p:sp>
        <p:nvSpPr>
          <p:cNvPr id="143363" name="Rectangle 3"/>
          <p:cNvSpPr>
            <a:spLocks noGrp="1" noChangeArrowheads="1"/>
          </p:cNvSpPr>
          <p:nvPr>
            <p:ph idx="1"/>
          </p:nvPr>
        </p:nvSpPr>
        <p:spPr/>
        <p:txBody>
          <a:bodyPr/>
          <a:lstStyle/>
          <a:p>
            <a:pPr eaLnBrk="1" hangingPunct="1"/>
            <a:r>
              <a:rPr lang="de-DE" altLang="de-DE" smtClean="0"/>
              <a:t>Voraussetzungen:</a:t>
            </a:r>
          </a:p>
          <a:p>
            <a:pPr lvl="1" eaLnBrk="1" hangingPunct="1"/>
            <a:r>
              <a:rPr lang="de-DE" altLang="de-DE" smtClean="0"/>
              <a:t>Bereitstellung des vollständigen Lieferumfanges sowie funktionsfähiger Hard- und Software,</a:t>
            </a:r>
          </a:p>
          <a:p>
            <a:pPr lvl="1" eaLnBrk="1" hangingPunct="1"/>
            <a:r>
              <a:rPr lang="de-DE" altLang="de-DE" smtClean="0"/>
              <a:t>rechtzeitige Bereitstellung der vollständigen vorläufigen Dokumentation.</a:t>
            </a:r>
          </a:p>
          <a:p>
            <a:pPr eaLnBrk="1" hangingPunct="1"/>
            <a:r>
              <a:rPr lang="de-DE" altLang="de-DE" smtClean="0"/>
              <a:t>Durchführung:</a:t>
            </a:r>
          </a:p>
          <a:p>
            <a:pPr lvl="1" eaLnBrk="1" hangingPunct="1"/>
            <a:r>
              <a:rPr lang="de-DE" altLang="de-DE" smtClean="0">
                <a:cs typeface="Times New Roman" pitchFamily="18" charset="0"/>
              </a:rPr>
              <a:t>betriebsmäßige Bedingungen</a:t>
            </a:r>
          </a:p>
          <a:p>
            <a:pPr lvl="1" eaLnBrk="1" hangingPunct="1"/>
            <a:r>
              <a:rPr lang="de-DE" altLang="de-DE" smtClean="0">
                <a:cs typeface="Times New Roman" pitchFamily="18" charset="0"/>
              </a:rPr>
              <a:t>Vereinbarte Dauer – im Vertrag festgelegt.</a:t>
            </a:r>
            <a:endParaRPr lang="de-DE" altLang="de-DE" smtClean="0"/>
          </a:p>
          <a:p>
            <a:pPr eaLnBrk="1" hangingPunct="1"/>
            <a:endParaRPr lang="de-DE" altLang="de-DE" smtClean="0"/>
          </a:p>
        </p:txBody>
      </p:sp>
      <p:sp>
        <p:nvSpPr>
          <p:cNvPr id="5" name="Foliennummernplatzhalter 4"/>
          <p:cNvSpPr>
            <a:spLocks noGrp="1"/>
          </p:cNvSpPr>
          <p:nvPr>
            <p:ph type="sldNum" sz="quarter" idx="11"/>
          </p:nvPr>
        </p:nvSpPr>
        <p:spPr/>
        <p:txBody>
          <a:bodyPr/>
          <a:lstStyle/>
          <a:p>
            <a:pPr>
              <a:defRPr/>
            </a:pPr>
            <a:fld id="{1B2314EF-871C-4E19-8748-7CE7F863E17D}" type="slidenum">
              <a:rPr lang="de-DE" altLang="de-DE"/>
              <a:pPr>
                <a:defRPr/>
              </a:pPr>
              <a:t>196</a:t>
            </a:fld>
            <a:endParaRPr lang="de-DE" altLang="de-DE"/>
          </a:p>
        </p:txBody>
      </p:sp>
    </p:spTree>
  </p:cSld>
  <p:clrMapOvr>
    <a:masterClrMapping/>
  </p:clrMapOvr>
  <p:transition spd="slow"/>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el 1"/>
          <p:cNvSpPr>
            <a:spLocks noGrp="1"/>
          </p:cNvSpPr>
          <p:nvPr>
            <p:ph type="title"/>
          </p:nvPr>
        </p:nvSpPr>
        <p:spPr/>
        <p:txBody>
          <a:bodyPr/>
          <a:lstStyle/>
          <a:p>
            <a:pPr eaLnBrk="1" hangingPunct="1"/>
            <a:r>
              <a:rPr lang="de-DE" altLang="de-DE" smtClean="0"/>
              <a:t>Abnahme</a:t>
            </a:r>
          </a:p>
        </p:txBody>
      </p:sp>
      <p:sp>
        <p:nvSpPr>
          <p:cNvPr id="144387" name="Inhaltsplatzhalter 2"/>
          <p:cNvSpPr>
            <a:spLocks noGrp="1"/>
          </p:cNvSpPr>
          <p:nvPr>
            <p:ph idx="1"/>
          </p:nvPr>
        </p:nvSpPr>
        <p:spPr/>
        <p:txBody>
          <a:bodyPr/>
          <a:lstStyle/>
          <a:p>
            <a:pPr eaLnBrk="1" hangingPunct="1"/>
            <a:r>
              <a:rPr lang="de-DE" altLang="de-DE" smtClean="0"/>
              <a:t>erfolgt nach erfolgreich abgeschlossenem Probebetrieb.</a:t>
            </a:r>
          </a:p>
        </p:txBody>
      </p:sp>
      <p:sp>
        <p:nvSpPr>
          <p:cNvPr id="4" name="Foliennummernplatzhalter 3"/>
          <p:cNvSpPr>
            <a:spLocks noGrp="1"/>
          </p:cNvSpPr>
          <p:nvPr>
            <p:ph type="sldNum" sz="quarter" idx="11"/>
          </p:nvPr>
        </p:nvSpPr>
        <p:spPr/>
        <p:txBody>
          <a:bodyPr/>
          <a:lstStyle/>
          <a:p>
            <a:pPr>
              <a:defRPr/>
            </a:pPr>
            <a:fld id="{FA613282-7F76-4508-9955-E70986B5E57D}" type="slidenum">
              <a:rPr lang="de-DE" altLang="de-DE"/>
              <a:pPr>
                <a:defRPr/>
              </a:pPr>
              <a:t>197</a:t>
            </a:fld>
            <a:endParaRPr lang="de-DE" altLang="de-DE"/>
          </a:p>
        </p:txBody>
      </p:sp>
      <p:pic>
        <p:nvPicPr>
          <p:cNvPr id="144389" name="Grafik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729259"/>
            <a:ext cx="5376862"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26"/>
          <p:cNvSpPr>
            <a:spLocks noGrp="1" noChangeArrowheads="1"/>
          </p:cNvSpPr>
          <p:nvPr>
            <p:ph type="title"/>
          </p:nvPr>
        </p:nvSpPr>
        <p:spPr/>
        <p:txBody>
          <a:bodyPr/>
          <a:lstStyle/>
          <a:p>
            <a:pPr eaLnBrk="1" hangingPunct="1"/>
            <a:r>
              <a:rPr lang="de-DE" altLang="de-DE" smtClean="0"/>
              <a:t>Abnahme</a:t>
            </a:r>
          </a:p>
        </p:txBody>
      </p:sp>
      <p:sp>
        <p:nvSpPr>
          <p:cNvPr id="145411" name="Rectangle 1027"/>
          <p:cNvSpPr>
            <a:spLocks noGrp="1" noChangeArrowheads="1"/>
          </p:cNvSpPr>
          <p:nvPr>
            <p:ph idx="1"/>
          </p:nvPr>
        </p:nvSpPr>
        <p:spPr/>
        <p:txBody>
          <a:bodyPr/>
          <a:lstStyle/>
          <a:p>
            <a:pPr eaLnBrk="1" hangingPunct="1"/>
            <a:r>
              <a:rPr lang="de-DE" altLang="de-DE" dirty="0" smtClean="0">
                <a:cs typeface="Times New Roman" pitchFamily="18" charset="0"/>
              </a:rPr>
              <a:t>Prüfkriterien (Beispiele):</a:t>
            </a:r>
          </a:p>
          <a:p>
            <a:pPr eaLnBrk="1" hangingPunct="1"/>
            <a:endParaRPr lang="de-DE" altLang="de-DE" dirty="0" smtClean="0">
              <a:cs typeface="Times New Roman" pitchFamily="18" charset="0"/>
            </a:endParaRPr>
          </a:p>
          <a:p>
            <a:pPr lvl="1" eaLnBrk="1" hangingPunct="1"/>
            <a:r>
              <a:rPr lang="de-DE" altLang="de-DE" dirty="0" smtClean="0">
                <a:cs typeface="Times New Roman" pitchFamily="18" charset="0"/>
              </a:rPr>
              <a:t>Sämtliche Hardware- und Softwarekomponenten installiert?</a:t>
            </a:r>
          </a:p>
          <a:p>
            <a:pPr lvl="1" eaLnBrk="1" hangingPunct="1"/>
            <a:r>
              <a:rPr lang="de-DE" altLang="de-DE" dirty="0" smtClean="0">
                <a:cs typeface="Times New Roman" pitchFamily="18" charset="0"/>
              </a:rPr>
              <a:t>Kommunikationsinfrastruktur eingerichtet?</a:t>
            </a:r>
          </a:p>
          <a:p>
            <a:pPr lvl="1" eaLnBrk="1" hangingPunct="1"/>
            <a:r>
              <a:rPr lang="de-DE" altLang="de-DE" dirty="0" smtClean="0">
                <a:cs typeface="Times New Roman" pitchFamily="18" charset="0"/>
              </a:rPr>
              <a:t>Vorgesehene Nutzer auf den Rechnern eingerichtet und für den Datenbankzugriff zugelassen?</a:t>
            </a:r>
          </a:p>
          <a:p>
            <a:pPr lvl="1" eaLnBrk="1" hangingPunct="1"/>
            <a:r>
              <a:rPr lang="de-DE" altLang="de-DE" dirty="0" smtClean="0">
                <a:cs typeface="Times New Roman" pitchFamily="18" charset="0"/>
              </a:rPr>
              <a:t>Zeichenvorschriften am Bildschirm und bei der Zeichnungsausgabe eingehalten?</a:t>
            </a:r>
          </a:p>
          <a:p>
            <a:pPr lvl="1" eaLnBrk="1" hangingPunct="1"/>
            <a:r>
              <a:rPr lang="de-DE" altLang="de-DE" dirty="0" smtClean="0">
                <a:cs typeface="Times New Roman" pitchFamily="18" charset="0"/>
              </a:rPr>
              <a:t>Erfolgt die Datenübernahme (Formatkonvertierung) einschließlich der Differenzdatenübernahme korrekt?</a:t>
            </a:r>
          </a:p>
          <a:p>
            <a:pPr lvl="1" eaLnBrk="1" hangingPunct="1"/>
            <a:r>
              <a:rPr lang="de-DE" altLang="de-DE" dirty="0" smtClean="0">
                <a:cs typeface="Times New Roman" pitchFamily="18" charset="0"/>
              </a:rPr>
              <a:t>Zeichnungsausgabe von jedem Arbeitsplatz aus möglich?</a:t>
            </a:r>
          </a:p>
          <a:p>
            <a:pPr lvl="1" eaLnBrk="1" hangingPunct="1"/>
            <a:r>
              <a:rPr lang="de-DE" altLang="de-DE" dirty="0" smtClean="0">
                <a:cs typeface="Times New Roman" pitchFamily="18" charset="0"/>
              </a:rPr>
              <a:t>Zugriff auf das Datenhaltungssystem von jedem Arbeitsplatz aus möglich?</a:t>
            </a:r>
          </a:p>
          <a:p>
            <a:pPr lvl="1" eaLnBrk="1" hangingPunct="1"/>
            <a:r>
              <a:rPr lang="de-DE" altLang="de-DE" dirty="0" smtClean="0">
                <a:cs typeface="Times New Roman" pitchFamily="18" charset="0"/>
              </a:rPr>
              <a:t>Konkurrierende Zugriffe berücksichtigt?</a:t>
            </a:r>
          </a:p>
          <a:p>
            <a:pPr lvl="1" eaLnBrk="1" hangingPunct="1"/>
            <a:r>
              <a:rPr lang="de-DE" altLang="de-DE" dirty="0" smtClean="0">
                <a:cs typeface="Times New Roman" pitchFamily="18" charset="0"/>
              </a:rPr>
              <a:t>Webservices verfügbar und performant?</a:t>
            </a:r>
          </a:p>
        </p:txBody>
      </p:sp>
      <p:sp>
        <p:nvSpPr>
          <p:cNvPr id="5" name="Foliennummernplatzhalter 4"/>
          <p:cNvSpPr>
            <a:spLocks noGrp="1"/>
          </p:cNvSpPr>
          <p:nvPr>
            <p:ph type="sldNum" sz="quarter" idx="11"/>
          </p:nvPr>
        </p:nvSpPr>
        <p:spPr/>
        <p:txBody>
          <a:bodyPr/>
          <a:lstStyle/>
          <a:p>
            <a:pPr>
              <a:defRPr/>
            </a:pPr>
            <a:fld id="{39CAE753-A12D-41E8-9177-744EE113FE92}" type="slidenum">
              <a:rPr lang="de-DE" altLang="de-DE"/>
              <a:pPr>
                <a:defRPr/>
              </a:pPr>
              <a:t>198</a:t>
            </a:fld>
            <a:endParaRPr lang="de-DE" altLang="de-DE"/>
          </a:p>
        </p:txBody>
      </p:sp>
    </p:spTree>
  </p:cSld>
  <p:clrMapOvr>
    <a:masterClrMapping/>
  </p:clrMapOvr>
  <p:transition spd="slow"/>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de-DE" altLang="de-DE" smtClean="0"/>
              <a:t>Abnahme II</a:t>
            </a:r>
          </a:p>
        </p:txBody>
      </p:sp>
      <p:sp>
        <p:nvSpPr>
          <p:cNvPr id="146435" name="Rectangle 3"/>
          <p:cNvSpPr>
            <a:spLocks noGrp="1" noChangeArrowheads="1"/>
          </p:cNvSpPr>
          <p:nvPr>
            <p:ph idx="1"/>
          </p:nvPr>
        </p:nvSpPr>
        <p:spPr>
          <a:xfrm>
            <a:off x="683568" y="1527448"/>
            <a:ext cx="8229600" cy="533400"/>
          </a:xfrm>
        </p:spPr>
        <p:txBody>
          <a:bodyPr/>
          <a:lstStyle/>
          <a:p>
            <a:pPr eaLnBrk="1" hangingPunct="1"/>
            <a:r>
              <a:rPr lang="de-DE" altLang="de-DE" smtClean="0">
                <a:cs typeface="Times New Roman" pitchFamily="18" charset="0"/>
              </a:rPr>
              <a:t>Bewertung und Klassifizierung aufgetretener Mängel</a:t>
            </a:r>
          </a:p>
          <a:p>
            <a:pPr eaLnBrk="1" hangingPunct="1"/>
            <a:r>
              <a:rPr lang="de-DE"/>
              <a:t>"Nichterfüllung einer Anforderung in Bezug auf einen beabsichtigten oder festgelegten Gebrauch." (ISO </a:t>
            </a:r>
            <a:r>
              <a:rPr lang="de-DE" smtClean="0"/>
              <a:t>9000:2015).</a:t>
            </a:r>
            <a:endParaRPr lang="de-DE" altLang="de-DE" smtClean="0">
              <a:cs typeface="Times New Roman" pitchFamily="18" charset="0"/>
            </a:endParaRPr>
          </a:p>
        </p:txBody>
      </p:sp>
      <p:sp>
        <p:nvSpPr>
          <p:cNvPr id="6" name="Foliennummernplatzhalter 4"/>
          <p:cNvSpPr>
            <a:spLocks noGrp="1"/>
          </p:cNvSpPr>
          <p:nvPr>
            <p:ph type="sldNum" sz="quarter" idx="11"/>
          </p:nvPr>
        </p:nvSpPr>
        <p:spPr/>
        <p:txBody>
          <a:bodyPr/>
          <a:lstStyle/>
          <a:p>
            <a:pPr>
              <a:defRPr/>
            </a:pPr>
            <a:fld id="{29513679-FB34-4BF6-9CCE-5EAECBEF883F}" type="slidenum">
              <a:rPr lang="de-DE" altLang="de-DE"/>
              <a:pPr>
                <a:defRPr/>
              </a:pPr>
              <a:t>199</a:t>
            </a:fld>
            <a:endParaRPr lang="de-DE" altLang="de-DE"/>
          </a:p>
        </p:txBody>
      </p:sp>
      <p:sp>
        <p:nvSpPr>
          <p:cNvPr id="95237" name="Rectangle 4"/>
          <p:cNvSpPr>
            <a:spLocks noChangeArrowheads="1"/>
          </p:cNvSpPr>
          <p:nvPr/>
        </p:nvSpPr>
        <p:spPr bwMode="auto">
          <a:xfrm>
            <a:off x="514350" y="2924944"/>
            <a:ext cx="8305800" cy="2800767"/>
          </a:xfrm>
          <a:prstGeom prst="rect">
            <a:avLst/>
          </a:prstGeom>
          <a:solidFill>
            <a:schemeClr val="bg1"/>
          </a:solidFill>
          <a:ln w="12700">
            <a:solidFill>
              <a:schemeClr val="bg1">
                <a:lumMod val="65000"/>
              </a:schemeClr>
            </a:solidFill>
            <a:miter lim="800000"/>
            <a:headEnd type="none" w="sm" len="sm"/>
            <a:tailEnd type="none" w="sm" len="sm"/>
          </a:ln>
          <a:effectLst>
            <a:outerShdw dist="234176" dir="2963922" algn="ctr" rotWithShape="0">
              <a:srgbClr val="CBCBCB"/>
            </a:outerShdw>
          </a:effectLst>
        </p:spPr>
        <p:txBody>
          <a:bodyPr>
            <a:spAutoFit/>
          </a:bodyPr>
          <a:lstStyle>
            <a:lvl1pPr>
              <a:spcBef>
                <a:spcPct val="35000"/>
              </a:spcBef>
              <a:buChar char="•"/>
              <a:defRPr sz="1600">
                <a:solidFill>
                  <a:srgbClr val="000072"/>
                </a:solidFill>
                <a:latin typeface="Calibri" pitchFamily="34" charset="0"/>
              </a:defRPr>
            </a:lvl1pPr>
            <a:lvl2pPr marL="742950" indent="-285750">
              <a:spcBef>
                <a:spcPct val="35000"/>
              </a:spcBef>
              <a:buChar char="–"/>
              <a:defRPr sz="1600">
                <a:solidFill>
                  <a:srgbClr val="000072"/>
                </a:solidFill>
                <a:latin typeface="Calibri" pitchFamily="34" charset="0"/>
              </a:defRPr>
            </a:lvl2pPr>
            <a:lvl3pPr marL="1143000" indent="-228600">
              <a:spcBef>
                <a:spcPct val="35000"/>
              </a:spcBef>
              <a:buChar char="•"/>
              <a:defRPr sz="1600">
                <a:solidFill>
                  <a:srgbClr val="000072"/>
                </a:solidFill>
                <a:latin typeface="Calibri" pitchFamily="34" charset="0"/>
              </a:defRPr>
            </a:lvl3pPr>
            <a:lvl4pPr marL="1600200" indent="-228600">
              <a:spcBef>
                <a:spcPct val="35000"/>
              </a:spcBef>
              <a:buChar char="–"/>
              <a:defRPr sz="1600">
                <a:solidFill>
                  <a:srgbClr val="000072"/>
                </a:solidFill>
                <a:latin typeface="Calibri" pitchFamily="34" charset="0"/>
              </a:defRPr>
            </a:lvl4pPr>
            <a:lvl5pPr marL="2057400" indent="-22860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marL="285750" indent="-285750">
              <a:spcBef>
                <a:spcPct val="50000"/>
              </a:spcBef>
              <a:buFont typeface="Wingdings" panose="05000000000000000000" pitchFamily="2" charset="2"/>
              <a:buChar char="§"/>
              <a:defRPr/>
            </a:pPr>
            <a:r>
              <a:rPr lang="de-DE" altLang="de-DE" i="1" smtClean="0">
                <a:solidFill>
                  <a:schemeClr val="tx1"/>
                </a:solidFill>
                <a:cs typeface="+mn-cs"/>
              </a:rPr>
              <a:t>Fehlerklasse 1, </a:t>
            </a:r>
            <a:r>
              <a:rPr lang="de-DE" altLang="de-DE" i="1">
                <a:solidFill>
                  <a:schemeClr val="tx1"/>
                </a:solidFill>
                <a:cs typeface="+mn-cs"/>
              </a:rPr>
              <a:t>erhebliche, </a:t>
            </a:r>
            <a:r>
              <a:rPr lang="de-DE" altLang="de-DE" i="1" smtClean="0">
                <a:solidFill>
                  <a:schemeClr val="tx1"/>
                </a:solidFill>
                <a:cs typeface="+mn-cs"/>
              </a:rPr>
              <a:t>betriebsverhinderne Fehler</a:t>
            </a:r>
            <a:r>
              <a:rPr lang="de-DE" altLang="de-DE" smtClean="0">
                <a:solidFill>
                  <a:schemeClr val="tx1"/>
                </a:solidFill>
                <a:cs typeface="+mn-cs"/>
              </a:rPr>
              <a:t>: Die sinnvolle Nutzung des Gesamtsystems ist nicht möglich oder unzumutbar eingeschränkt bzw. behindert. Die Abnahme kann verweigert werden.</a:t>
            </a:r>
          </a:p>
          <a:p>
            <a:pPr marL="285750" indent="-285750">
              <a:spcBef>
                <a:spcPct val="50000"/>
              </a:spcBef>
              <a:buFont typeface="Wingdings" panose="05000000000000000000" pitchFamily="2" charset="2"/>
              <a:buChar char="§"/>
              <a:defRPr/>
            </a:pPr>
            <a:r>
              <a:rPr lang="de-DE" altLang="de-DE" i="1" smtClean="0">
                <a:solidFill>
                  <a:schemeClr val="tx1"/>
                </a:solidFill>
                <a:cs typeface="+mn-cs"/>
              </a:rPr>
              <a:t>Fehlerklasse 2, geringfügige betriebsbehinderne Fehler</a:t>
            </a:r>
            <a:r>
              <a:rPr lang="de-DE" altLang="de-DE" smtClean="0">
                <a:solidFill>
                  <a:schemeClr val="tx1"/>
                </a:solidFill>
                <a:cs typeface="+mn-cs"/>
              </a:rPr>
              <a:t>: zweckmäßige Nutzung nur geringfügig beeinträchtigt, so dass Funktionsprüfung fortgeführt werden kann. Können diese Fehler nicht im Zuge der Funktionsprüfung - mit nachfolgendem Test - behoben werden, werden sie in Mängellisten eingetragen. Auftraggeber und Auftragnehmer vereinbaren in gegenseitigem Einvernehmen Fristen zur Fehlerbeseitigung.</a:t>
            </a:r>
          </a:p>
          <a:p>
            <a:pPr marL="285750" indent="-285750">
              <a:spcBef>
                <a:spcPct val="50000"/>
              </a:spcBef>
              <a:buFont typeface="Wingdings" panose="05000000000000000000" pitchFamily="2" charset="2"/>
              <a:buChar char="§"/>
              <a:defRPr/>
            </a:pPr>
            <a:r>
              <a:rPr lang="de-DE" altLang="de-DE" i="1" smtClean="0">
                <a:solidFill>
                  <a:schemeClr val="tx1"/>
                </a:solidFill>
                <a:cs typeface="+mn-cs"/>
              </a:rPr>
              <a:t>Fehlerklasse 3, leichte Fehler</a:t>
            </a:r>
            <a:r>
              <a:rPr lang="de-DE" altLang="de-DE" smtClean="0">
                <a:solidFill>
                  <a:schemeClr val="tx1"/>
                </a:solidFill>
                <a:cs typeface="+mn-cs"/>
              </a:rPr>
              <a:t>: Die zweckmäßige Nutzung ist durch diese Fehler nicht oder nur unwesentlich eingeschränkt. Die Fehler werden innerhalb der Gewährleistungsfrist behoben.</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Lernziele</a:t>
            </a:r>
            <a:endParaRPr lang="de-DE"/>
          </a:p>
        </p:txBody>
      </p:sp>
      <p:sp>
        <p:nvSpPr>
          <p:cNvPr id="3" name="Inhaltsplatzhalter 2"/>
          <p:cNvSpPr>
            <a:spLocks noGrp="1"/>
          </p:cNvSpPr>
          <p:nvPr>
            <p:ph idx="1"/>
          </p:nvPr>
        </p:nvSpPr>
        <p:spPr/>
        <p:txBody>
          <a:bodyPr/>
          <a:lstStyle/>
          <a:p>
            <a:r>
              <a:rPr lang="de-DE" dirty="0" smtClean="0"/>
              <a:t>Sie lernen, </a:t>
            </a:r>
          </a:p>
          <a:p>
            <a:endParaRPr lang="de-DE" dirty="0" smtClean="0"/>
          </a:p>
          <a:p>
            <a:pPr lvl="1"/>
            <a:r>
              <a:rPr lang="de-DE" dirty="0" smtClean="0"/>
              <a:t>Schritt für Schritt komplexe IT-Systeme oder –Verfahren in Organisationen einzuführen oder ihre Einführung zu begleiten</a:t>
            </a:r>
          </a:p>
          <a:p>
            <a:pPr lvl="1"/>
            <a:r>
              <a:rPr lang="de-DE" dirty="0" smtClean="0"/>
              <a:t>Kosten-Nutzen-Analysen durchzuführen,</a:t>
            </a:r>
          </a:p>
          <a:p>
            <a:pPr lvl="1"/>
            <a:r>
              <a:rPr lang="de-DE" dirty="0" smtClean="0"/>
              <a:t>Ausschreibungsverfahren im öffentlichen oder sonstigen beruflichen Bereich durchzuführen</a:t>
            </a:r>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2</a:t>
            </a:fld>
            <a:endParaRPr lang="de-DE" altLang="de-DE"/>
          </a:p>
        </p:txBody>
      </p:sp>
      <p:pic>
        <p:nvPicPr>
          <p:cNvPr id="129026" name="Picture 2" descr="https://images-na.ssl-images-amazon.com/images/I/51yElLX18mL._SX362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293096"/>
            <a:ext cx="1653955" cy="2267372"/>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bwMode="auto">
          <a:xfrm>
            <a:off x="683568" y="4471392"/>
            <a:ext cx="7477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a:lstStyle>
          <a:p>
            <a:r>
              <a:rPr lang="de-DE" kern="0" smtClean="0"/>
              <a:t>Literatur (siehe Bibliothek)</a:t>
            </a:r>
            <a:endParaRPr lang="de-DE" kern="0"/>
          </a:p>
        </p:txBody>
      </p:sp>
      <p:sp>
        <p:nvSpPr>
          <p:cNvPr id="7" name="Rechteck 6"/>
          <p:cNvSpPr/>
          <p:nvPr/>
        </p:nvSpPr>
        <p:spPr>
          <a:xfrm>
            <a:off x="755576" y="5301208"/>
            <a:ext cx="4572000" cy="584775"/>
          </a:xfrm>
          <a:prstGeom prst="rect">
            <a:avLst/>
          </a:prstGeom>
        </p:spPr>
        <p:txBody>
          <a:bodyPr>
            <a:spAutoFit/>
          </a:bodyPr>
          <a:lstStyle/>
          <a:p>
            <a:pPr marL="742950" lvl="1" indent="-285750" eaLnBrk="0" hangingPunct="0">
              <a:spcBef>
                <a:spcPct val="35000"/>
              </a:spcBef>
              <a:buFontTx/>
              <a:buChar char="–"/>
            </a:pPr>
            <a:r>
              <a:rPr lang="de-DE" sz="1600" kern="0">
                <a:solidFill>
                  <a:srgbClr val="000072"/>
                </a:solidFill>
                <a:latin typeface="Calibri"/>
              </a:rPr>
              <a:t>Strategisches GIS-Management, 3., neu bearbeitete Auflage, 2014</a:t>
            </a:r>
          </a:p>
        </p:txBody>
      </p:sp>
    </p:spTree>
    <p:extLst>
      <p:ext uri="{BB962C8B-B14F-4D97-AF65-F5344CB8AC3E}">
        <p14:creationId xmlns:p14="http://schemas.microsoft.com/office/powerpoint/2010/main" val="2293884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de-DE" altLang="de-DE" smtClean="0"/>
              <a:t>Einbeziehung externer Beratungskompetenz I</a:t>
            </a:r>
          </a:p>
        </p:txBody>
      </p:sp>
      <p:graphicFrame>
        <p:nvGraphicFramePr>
          <p:cNvPr id="5" name="Inhaltsplatzhalter 4"/>
          <p:cNvGraphicFramePr>
            <a:graphicFrameLocks noGrp="1"/>
          </p:cNvGraphicFramePr>
          <p:nvPr>
            <p:ph idx="1"/>
          </p:nvPr>
        </p:nvGraphicFramePr>
        <p:xfrm>
          <a:off x="827088" y="2781300"/>
          <a:ext cx="7632700" cy="2879725"/>
        </p:xfrm>
        <a:graphic>
          <a:graphicData uri="http://schemas.openxmlformats.org/drawingml/2006/table">
            <a:tbl>
              <a:tblPr>
                <a:tableStyleId>{5C22544A-7EE6-4342-B048-85BDC9FD1C3A}</a:tableStyleId>
              </a:tblPr>
              <a:tblGrid>
                <a:gridCol w="7632700">
                  <a:extLst>
                    <a:ext uri="{9D8B030D-6E8A-4147-A177-3AD203B41FA5}">
                      <a16:colId xmlns:a16="http://schemas.microsoft.com/office/drawing/2014/main" val="20000"/>
                    </a:ext>
                  </a:extLst>
                </a:gridCol>
              </a:tblGrid>
              <a:tr h="2879725">
                <a:tc>
                  <a:txBody>
                    <a:bodyPr/>
                    <a:lstStyle/>
                    <a:p>
                      <a:pPr algn="l" hangingPunct="0">
                        <a:spcBef>
                          <a:spcPts val="600"/>
                        </a:spcBef>
                        <a:spcAft>
                          <a:spcPts val="0"/>
                        </a:spcAft>
                        <a:tabLst>
                          <a:tab pos="-914400" algn="l"/>
                          <a:tab pos="-457200" algn="l"/>
                          <a:tab pos="160020" algn="l"/>
                          <a:tab pos="342900" algn="l"/>
                          <a:tab pos="525780" algn="l"/>
                          <a:tab pos="891540" algn="l"/>
                          <a:tab pos="1074420" algn="l"/>
                          <a:tab pos="1257300" algn="l"/>
                        </a:tabLst>
                      </a:pPr>
                      <a:r>
                        <a:rPr lang="de-DE" sz="1600">
                          <a:effectLst/>
                        </a:rPr>
                        <a:t>Der Einbezug (FIG-fremder) IT-Experten ist oft unabdingbar. Zu prüfen sind der Einbezug einer Fachperson in das Projektteam oder die Erteilung von Aufträgen. (</a:t>
                      </a:r>
                      <a:r>
                        <a:rPr lang="de-DE" sz="1600" cap="small">
                          <a:effectLst/>
                        </a:rPr>
                        <a:t>e-geo.ch</a:t>
                      </a:r>
                      <a:r>
                        <a:rPr lang="de-DE" sz="1600">
                          <a:effectLst/>
                        </a:rPr>
                        <a:t> 2012</a:t>
                      </a:r>
                      <a:r>
                        <a:rPr lang="de-DE" sz="1600" smtClean="0">
                          <a:effectLst/>
                        </a:rPr>
                        <a:t>)</a:t>
                      </a:r>
                    </a:p>
                    <a:p>
                      <a:pPr algn="l" hangingPunct="0">
                        <a:spcBef>
                          <a:spcPts val="600"/>
                        </a:spcBef>
                        <a:spcAft>
                          <a:spcPts val="0"/>
                        </a:spcAft>
                        <a:tabLst>
                          <a:tab pos="-914400" algn="l"/>
                          <a:tab pos="-457200" algn="l"/>
                          <a:tab pos="160020" algn="l"/>
                          <a:tab pos="342900" algn="l"/>
                          <a:tab pos="525780" algn="l"/>
                          <a:tab pos="891540" algn="l"/>
                          <a:tab pos="1074420" algn="l"/>
                          <a:tab pos="1257300" algn="l"/>
                        </a:tabLst>
                      </a:pPr>
                      <a:endParaRPr lang="de-DE" sz="1600">
                        <a:effectLst/>
                      </a:endParaRPr>
                    </a:p>
                    <a:p>
                      <a:pPr algn="l" hangingPunct="0">
                        <a:spcBef>
                          <a:spcPts val="600"/>
                        </a:spcBef>
                        <a:spcAft>
                          <a:spcPts val="0"/>
                        </a:spcAft>
                        <a:tabLst>
                          <a:tab pos="-914400" algn="l"/>
                          <a:tab pos="-457200" algn="l"/>
                          <a:tab pos="160020" algn="l"/>
                          <a:tab pos="342900" algn="l"/>
                          <a:tab pos="525780" algn="l"/>
                          <a:tab pos="891540" algn="l"/>
                          <a:tab pos="1074420" algn="l"/>
                          <a:tab pos="1257300" algn="l"/>
                        </a:tabLst>
                      </a:pPr>
                      <a:r>
                        <a:rPr lang="de-DE" sz="1600">
                          <a:effectLst/>
                        </a:rPr>
                        <a:t>Auch zur Entwicklung eines Feinkonzeptes ist es sinnvoll, einen externen Gutachter einzuschalten. (</a:t>
                      </a:r>
                      <a:r>
                        <a:rPr lang="de-DE" sz="1600" cap="small">
                          <a:effectLst/>
                        </a:rPr>
                        <a:t>Roggendorf, Scholles &amp; Stahl </a:t>
                      </a:r>
                      <a:r>
                        <a:rPr lang="de-DE" sz="1600">
                          <a:effectLst/>
                        </a:rPr>
                        <a:t>1995</a:t>
                      </a:r>
                      <a:r>
                        <a:rPr lang="de-DE" sz="1600" smtClean="0">
                          <a:effectLst/>
                        </a:rPr>
                        <a:t>)</a:t>
                      </a:r>
                    </a:p>
                    <a:p>
                      <a:pPr algn="l" hangingPunct="0">
                        <a:spcBef>
                          <a:spcPts val="600"/>
                        </a:spcBef>
                        <a:spcAft>
                          <a:spcPts val="0"/>
                        </a:spcAft>
                        <a:tabLst>
                          <a:tab pos="-914400" algn="l"/>
                          <a:tab pos="-457200" algn="l"/>
                          <a:tab pos="160020" algn="l"/>
                          <a:tab pos="342900" algn="l"/>
                          <a:tab pos="525780" algn="l"/>
                          <a:tab pos="891540" algn="l"/>
                          <a:tab pos="1074420" algn="l"/>
                          <a:tab pos="1257300" algn="l"/>
                        </a:tabLst>
                      </a:pPr>
                      <a:endParaRPr lang="de-DE" sz="1600">
                        <a:effectLst/>
                      </a:endParaRPr>
                    </a:p>
                    <a:p>
                      <a:pPr algn="l" hangingPunct="0">
                        <a:spcBef>
                          <a:spcPts val="600"/>
                        </a:spcBef>
                        <a:spcAft>
                          <a:spcPts val="0"/>
                        </a:spcAft>
                        <a:tabLst>
                          <a:tab pos="-914400" algn="l"/>
                          <a:tab pos="-457200" algn="l"/>
                          <a:tab pos="160020" algn="l"/>
                          <a:tab pos="342900" algn="l"/>
                          <a:tab pos="525780" algn="l"/>
                          <a:tab pos="891540" algn="l"/>
                          <a:tab pos="1074420" algn="l"/>
                          <a:tab pos="1257300" algn="l"/>
                          <a:tab pos="-914400" algn="l"/>
                          <a:tab pos="-457200" algn="l"/>
                          <a:tab pos="167640" algn="l"/>
                          <a:tab pos="359410" algn="l"/>
                          <a:tab pos="540385" algn="l"/>
                          <a:tab pos="914400" algn="l"/>
                          <a:tab pos="1079500" algn="l"/>
                        </a:tabLst>
                      </a:pPr>
                      <a:r>
                        <a:rPr lang="de-DE" sz="1600">
                          <a:effectLst/>
                        </a:rPr>
                        <a:t>Erfahrungen zeigen, dass die Einbeziehung externer Partner für die Projektberatung, für die Realisierung von Spezialaufgaben unerlässlich und nützlich ist. (</a:t>
                      </a:r>
                      <a:r>
                        <a:rPr lang="de-DE" sz="1600" cap="small">
                          <a:effectLst/>
                        </a:rPr>
                        <a:t>Bernhardt</a:t>
                      </a:r>
                      <a:r>
                        <a:rPr lang="de-DE" sz="1600">
                          <a:effectLst/>
                        </a:rPr>
                        <a:t> 1994, S. 239)</a:t>
                      </a:r>
                      <a:endParaRPr lang="de-DE" sz="1600">
                        <a:effectLst/>
                        <a:latin typeface="Calibri"/>
                        <a:ea typeface="Times New Roman"/>
                        <a:cs typeface="Times New Roman"/>
                      </a:endParaRPr>
                    </a:p>
                  </a:txBody>
                  <a:tcPr marL="151127" marR="151127" marT="75549" marB="75549"/>
                </a:tc>
                <a:extLst>
                  <a:ext uri="{0D108BD9-81ED-4DB2-BD59-A6C34878D82A}">
                    <a16:rowId xmlns:a16="http://schemas.microsoft.com/office/drawing/2014/main" val="10000"/>
                  </a:ext>
                </a:extLst>
              </a:tr>
            </a:tbl>
          </a:graphicData>
        </a:graphic>
      </p:graphicFrame>
      <p:sp>
        <p:nvSpPr>
          <p:cNvPr id="4" name="Foliennummernplatzhalter 3"/>
          <p:cNvSpPr>
            <a:spLocks noGrp="1"/>
          </p:cNvSpPr>
          <p:nvPr>
            <p:ph type="sldNum" sz="quarter" idx="11"/>
          </p:nvPr>
        </p:nvSpPr>
        <p:spPr/>
        <p:txBody>
          <a:bodyPr/>
          <a:lstStyle/>
          <a:p>
            <a:pPr>
              <a:defRPr/>
            </a:pPr>
            <a:fld id="{CAD307D2-E394-468F-86E3-A5E911E52458}" type="slidenum">
              <a:rPr lang="de-DE" altLang="de-DE" smtClean="0"/>
              <a:pPr>
                <a:defRPr/>
              </a:pPr>
              <a:t>20</a:t>
            </a:fld>
            <a:endParaRPr lang="de-DE" altLang="de-DE"/>
          </a:p>
        </p:txBody>
      </p:sp>
      <p:sp>
        <p:nvSpPr>
          <p:cNvPr id="12298" name="Rectangle 1"/>
          <p:cNvSpPr>
            <a:spLocks noChangeArrowheads="1"/>
          </p:cNvSpPr>
          <p:nvPr/>
        </p:nvSpPr>
        <p:spPr bwMode="auto">
          <a:xfrm>
            <a:off x="2141538" y="3011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2000">
                <a:solidFill>
                  <a:schemeClr val="tx1"/>
                </a:solidFill>
                <a:latin typeface="Arial" charset="0"/>
              </a:rPr>
              <a:t/>
            </a:r>
            <a:br>
              <a:rPr lang="de-DE" altLang="de-DE" sz="2000">
                <a:solidFill>
                  <a:schemeClr val="tx1"/>
                </a:solidFill>
                <a:latin typeface="Arial" charset="0"/>
              </a:rPr>
            </a:br>
            <a:endParaRPr lang="de-DE" altLang="de-DE" sz="2000">
              <a:solidFill>
                <a:schemeClr val="tx1"/>
              </a:solidFill>
              <a:latin typeface="Arial" charset="0"/>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37D29681-8703-4CE5-AF8C-161C8E6583C0}" type="slidenum">
              <a:rPr lang="de-DE" altLang="de-DE" smtClean="0"/>
              <a:pPr>
                <a:defRPr/>
              </a:pPr>
              <a:t>200</a:t>
            </a:fld>
            <a:endParaRPr lang="de-DE" altLang="de-DE"/>
          </a:p>
        </p:txBody>
      </p:sp>
      <p:pic>
        <p:nvPicPr>
          <p:cNvPr id="128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114" y="2502743"/>
            <a:ext cx="6229350" cy="42386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0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35" y="220588"/>
            <a:ext cx="6589713" cy="40005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63490" name="Rectangle 2"/>
          <p:cNvSpPr>
            <a:spLocks noGrp="1" noChangeArrowheads="1"/>
          </p:cNvSpPr>
          <p:nvPr>
            <p:ph type="title" idx="4294967295"/>
          </p:nvPr>
        </p:nvSpPr>
        <p:spPr>
          <a:xfrm>
            <a:off x="722313" y="2714997"/>
            <a:ext cx="7772400" cy="1362075"/>
          </a:xfrm>
        </p:spPr>
        <p:txBody>
          <a:bodyPr/>
          <a:lstStyle/>
          <a:p>
            <a:pPr algn="r"/>
            <a:r>
              <a:rPr lang="de-DE" altLang="de-DE" dirty="0" smtClean="0"/>
              <a:t>Datenerfassung</a:t>
            </a:r>
            <a:br>
              <a:rPr lang="de-DE" altLang="de-DE" dirty="0" smtClean="0"/>
            </a:br>
            <a:r>
              <a:rPr lang="de-DE" altLang="de-DE" dirty="0" smtClean="0"/>
              <a:t>Datenübernahme</a:t>
            </a:r>
            <a:endParaRPr lang="de-DE" dirty="0">
              <a:solidFill>
                <a:schemeClr val="tx1">
                  <a:lumMod val="75000"/>
                  <a:lumOff val="25000"/>
                </a:schemeClr>
              </a:solidFill>
            </a:endParaRPr>
          </a:p>
        </p:txBody>
      </p:sp>
    </p:spTree>
    <p:extLst>
      <p:ext uri="{BB962C8B-B14F-4D97-AF65-F5344CB8AC3E}">
        <p14:creationId xmlns:p14="http://schemas.microsoft.com/office/powerpoint/2010/main" val="283615915"/>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de-DE" altLang="de-DE" dirty="0" smtClean="0"/>
              <a:t>Bedeutung der Datenübernahme und Datenerfassung</a:t>
            </a:r>
          </a:p>
        </p:txBody>
      </p:sp>
      <p:sp>
        <p:nvSpPr>
          <p:cNvPr id="5" name="Foliennummernplatzhalter 4"/>
          <p:cNvSpPr>
            <a:spLocks noGrp="1"/>
          </p:cNvSpPr>
          <p:nvPr>
            <p:ph type="sldNum" sz="quarter" idx="11"/>
          </p:nvPr>
        </p:nvSpPr>
        <p:spPr/>
        <p:txBody>
          <a:bodyPr/>
          <a:lstStyle/>
          <a:p>
            <a:pPr>
              <a:defRPr/>
            </a:pPr>
            <a:fld id="{D893910C-451C-4D80-BC85-F09C965A6901}" type="slidenum">
              <a:rPr lang="de-DE" altLang="de-DE"/>
              <a:pPr>
                <a:defRPr/>
              </a:pPr>
              <a:t>202</a:t>
            </a:fld>
            <a:endParaRPr lang="de-DE" altLang="de-DE"/>
          </a:p>
        </p:txBody>
      </p:sp>
      <p:sp>
        <p:nvSpPr>
          <p:cNvPr id="2" name="Rechteck 1"/>
          <p:cNvSpPr/>
          <p:nvPr/>
        </p:nvSpPr>
        <p:spPr>
          <a:xfrm>
            <a:off x="1043756" y="2204864"/>
            <a:ext cx="7632700" cy="2277547"/>
          </a:xfrm>
          <a:prstGeom prst="rect">
            <a:avLst/>
          </a:prstGeom>
        </p:spPr>
        <p:txBody>
          <a:bodyPr>
            <a:spAutoFit/>
          </a:bodyPr>
          <a:lstStyle/>
          <a:p>
            <a:pPr eaLnBrk="0" hangingPunct="0">
              <a:defRPr/>
            </a:pPr>
            <a:r>
              <a:rPr lang="de-DE" sz="1600" dirty="0">
                <a:latin typeface="+mn-lt"/>
                <a:cs typeface="+mn-cs"/>
              </a:rPr>
              <a:t>Bei über 90% der Umfrageteilnehmer wird die Datenversorgung </a:t>
            </a:r>
            <a:r>
              <a:rPr lang="de-DE" sz="1600" b="1" dirty="0">
                <a:latin typeface="+mn-lt"/>
                <a:cs typeface="+mn-cs"/>
              </a:rPr>
              <a:t>aus drei bis sieben Datenquellen gespeist </a:t>
            </a:r>
            <a:r>
              <a:rPr lang="de-DE" sz="1600" dirty="0">
                <a:latin typeface="+mn-lt"/>
                <a:cs typeface="+mn-cs"/>
              </a:rPr>
              <a:t>und je größer die Anzahl der GIS-Einsatzfelder der Befragten ist, umso mehr steigt auch die Anzahl der Datenversorgungsquellen signifikant an.</a:t>
            </a:r>
            <a:br>
              <a:rPr lang="de-DE" sz="1600" dirty="0">
                <a:latin typeface="+mn-lt"/>
                <a:cs typeface="+mn-cs"/>
              </a:rPr>
            </a:br>
            <a:r>
              <a:rPr lang="de-DE" sz="1600" cap="small" dirty="0" err="1">
                <a:latin typeface="+mn-lt"/>
                <a:cs typeface="+mn-cs"/>
              </a:rPr>
              <a:t>Ghader</a:t>
            </a:r>
            <a:r>
              <a:rPr lang="de-DE" sz="1600" cap="small" dirty="0">
                <a:latin typeface="+mn-lt"/>
                <a:cs typeface="+mn-cs"/>
              </a:rPr>
              <a:t> </a:t>
            </a:r>
            <a:r>
              <a:rPr lang="de-DE" sz="1600" cap="small" dirty="0" err="1">
                <a:latin typeface="+mn-lt"/>
                <a:cs typeface="+mn-cs"/>
              </a:rPr>
              <a:t>Haghwerdi</a:t>
            </a:r>
            <a:r>
              <a:rPr lang="de-DE" sz="1600" dirty="0">
                <a:latin typeface="+mn-lt"/>
                <a:cs typeface="+mn-cs"/>
              </a:rPr>
              <a:t> (2007</a:t>
            </a:r>
            <a:r>
              <a:rPr lang="de-DE" sz="1600" dirty="0" smtClean="0">
                <a:latin typeface="+mn-lt"/>
                <a:cs typeface="+mn-cs"/>
              </a:rPr>
              <a:t>)</a:t>
            </a:r>
          </a:p>
          <a:p>
            <a:pPr eaLnBrk="0" hangingPunct="0">
              <a:defRPr/>
            </a:pPr>
            <a:endParaRPr lang="de-DE" sz="1600" dirty="0" smtClean="0">
              <a:latin typeface="+mn-lt"/>
              <a:cs typeface="+mn-cs"/>
            </a:endParaRPr>
          </a:p>
          <a:p>
            <a:pPr eaLnBrk="0" hangingPunct="0">
              <a:defRPr/>
            </a:pPr>
            <a:endParaRPr lang="de-DE" sz="1600" dirty="0">
              <a:latin typeface="+mn-lt"/>
              <a:cs typeface="+mn-cs"/>
            </a:endParaRPr>
          </a:p>
          <a:p>
            <a:pPr eaLnBrk="0" hangingPunct="0">
              <a:defRPr/>
            </a:pPr>
            <a:r>
              <a:rPr lang="en-US" sz="1600" dirty="0">
                <a:latin typeface="+mn-lt"/>
                <a:cs typeface="+mn-cs"/>
              </a:rPr>
              <a:t>Investing in technology is like buying a car. Investing in data is like buying a house.</a:t>
            </a:r>
          </a:p>
          <a:p>
            <a:pPr eaLnBrk="0" hangingPunct="0">
              <a:defRPr/>
            </a:pPr>
            <a:r>
              <a:rPr lang="en-US" sz="1400" cap="small" dirty="0">
                <a:latin typeface="+mn-lt"/>
                <a:cs typeface="+mn-cs"/>
              </a:rPr>
              <a:t>Will </a:t>
            </a:r>
            <a:r>
              <a:rPr lang="en-US" sz="1400" cap="small" dirty="0" err="1">
                <a:latin typeface="+mn-lt"/>
                <a:cs typeface="+mn-cs"/>
              </a:rPr>
              <a:t>Cadell</a:t>
            </a:r>
            <a:r>
              <a:rPr lang="en-US" sz="1400" cap="small" dirty="0">
                <a:latin typeface="+mn-lt"/>
                <a:cs typeface="+mn-cs"/>
              </a:rPr>
              <a:t> </a:t>
            </a:r>
            <a:r>
              <a:rPr lang="en-US" sz="1400" dirty="0">
                <a:latin typeface="+mn-lt"/>
                <a:cs typeface="+mn-cs"/>
              </a:rPr>
              <a:t>(2015), https://www.linkedin.com/pulse/tech-great-invest-data-will-cadell</a:t>
            </a:r>
          </a:p>
          <a:p>
            <a:pPr eaLnBrk="0" hangingPunct="0">
              <a:defRPr/>
            </a:pPr>
            <a:endParaRPr lang="de-DE" sz="1600" dirty="0">
              <a:latin typeface="+mn-lt"/>
              <a:cs typeface="+mn-cs"/>
            </a:endParaRPr>
          </a:p>
        </p:txBody>
      </p:sp>
      <p:sp>
        <p:nvSpPr>
          <p:cNvPr id="4" name="Rechteck 3"/>
          <p:cNvSpPr/>
          <p:nvPr/>
        </p:nvSpPr>
        <p:spPr>
          <a:xfrm>
            <a:off x="1043608" y="4739660"/>
            <a:ext cx="7524824" cy="1569660"/>
          </a:xfrm>
          <a:prstGeom prst="rect">
            <a:avLst/>
          </a:prstGeom>
        </p:spPr>
        <p:txBody>
          <a:bodyPr wrap="square">
            <a:spAutoFit/>
          </a:bodyPr>
          <a:lstStyle/>
          <a:p>
            <a:r>
              <a:rPr lang="de-DE" sz="1600" dirty="0" smtClean="0">
                <a:latin typeface="+mn-lt"/>
              </a:rPr>
              <a:t>Der Geodatenmanager identifiziert die geeigneten </a:t>
            </a:r>
            <a:r>
              <a:rPr lang="de-DE" sz="1600" b="1" dirty="0" smtClean="0">
                <a:latin typeface="+mn-lt"/>
              </a:rPr>
              <a:t>Methoden zur geodätischen Erfassung des Datenprodukts </a:t>
            </a:r>
            <a:r>
              <a:rPr lang="de-DE" sz="1600" dirty="0" smtClean="0">
                <a:latin typeface="+mn-lt"/>
              </a:rPr>
              <a:t>(Ersterfassung vs. Fortführung, z. B. terrestrische Vermessung, </a:t>
            </a:r>
            <a:r>
              <a:rPr lang="de-DE" sz="1600" i="1" dirty="0" smtClean="0">
                <a:latin typeface="+mn-lt"/>
              </a:rPr>
              <a:t>Fernerkundung</a:t>
            </a:r>
            <a:r>
              <a:rPr lang="de-DE" sz="1600" dirty="0" smtClean="0">
                <a:latin typeface="+mn-lt"/>
              </a:rPr>
              <a:t>, </a:t>
            </a:r>
            <a:r>
              <a:rPr lang="de-DE" sz="1600" i="1" dirty="0" err="1" smtClean="0">
                <a:latin typeface="+mn-lt"/>
              </a:rPr>
              <a:t>Crowdsourcing</a:t>
            </a:r>
            <a:r>
              <a:rPr lang="de-DE" sz="1600" dirty="0" smtClean="0">
                <a:latin typeface="+mn-lt"/>
              </a:rPr>
              <a:t>, </a:t>
            </a:r>
            <a:r>
              <a:rPr lang="de-DE" sz="1600" i="1" dirty="0" smtClean="0">
                <a:latin typeface="+mn-lt"/>
              </a:rPr>
              <a:t>Mobile Mapping</a:t>
            </a:r>
            <a:r>
              <a:rPr lang="de-DE" sz="1600" dirty="0" smtClean="0">
                <a:latin typeface="+mn-lt"/>
              </a:rPr>
              <a:t>) und passt sie an den fachlichen Bedarf an.</a:t>
            </a:r>
            <a:br>
              <a:rPr lang="de-DE" sz="1600" dirty="0" smtClean="0">
                <a:latin typeface="+mn-lt"/>
              </a:rPr>
            </a:br>
            <a:r>
              <a:rPr lang="de-DE" sz="1600" cap="small" dirty="0" err="1" smtClean="0">
                <a:latin typeface="+mn-lt"/>
              </a:rPr>
              <a:t>Caffier</a:t>
            </a:r>
            <a:r>
              <a:rPr lang="de-DE" sz="1600" cap="small" dirty="0" smtClean="0">
                <a:latin typeface="+mn-lt"/>
              </a:rPr>
              <a:t> et al.</a:t>
            </a:r>
            <a:r>
              <a:rPr lang="de-DE" sz="1600" dirty="0" smtClean="0">
                <a:latin typeface="+mn-lt"/>
              </a:rPr>
              <a:t> (2017)</a:t>
            </a:r>
          </a:p>
          <a:p>
            <a:endParaRPr lang="de-DE" sz="1600" dirty="0">
              <a:latin typeface="+mn-lt"/>
            </a:endParaRPr>
          </a:p>
        </p:txBody>
      </p:sp>
    </p:spTree>
  </p:cSld>
  <p:clrMapOvr>
    <a:masterClrMapping/>
  </p:clrMapOvr>
  <p:transition spd="slow"/>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"[Der Geodatenmanager] verschafft </a:t>
            </a:r>
            <a:r>
              <a:rPr lang="de-DE" dirty="0"/>
              <a:t>sich einen </a:t>
            </a:r>
            <a:r>
              <a:rPr lang="de-DE" b="1" dirty="0"/>
              <a:t>Überblick über das Datenangebot </a:t>
            </a:r>
            <a:r>
              <a:rPr lang="de-DE" dirty="0"/>
              <a:t>(Bestandsanalyse von Eigenangebot, Fremdangebot) und bewertet infrage kommende Geodaten in Kontakt mit Experten anderer Fachdisziplinen auf anwendungsbezogene Eignung. Er erfasst oder beschafft geeignete Geodaten von Dritten und klärt hierfür Zugangs-, Nutzungs- und Entgeltbedingungen</a:t>
            </a:r>
            <a:r>
              <a:rPr lang="de-DE" dirty="0" smtClean="0"/>
              <a:t>."</a:t>
            </a:r>
          </a:p>
          <a:p>
            <a:endParaRPr lang="de-DE" dirty="0"/>
          </a:p>
          <a:p>
            <a:r>
              <a:rPr lang="de-DE" dirty="0" smtClean="0"/>
              <a:t>"Der </a:t>
            </a:r>
            <a:r>
              <a:rPr lang="de-DE" dirty="0"/>
              <a:t>Geodatenmanager </a:t>
            </a:r>
            <a:r>
              <a:rPr lang="de-DE" b="1" dirty="0"/>
              <a:t>sammelt </a:t>
            </a:r>
            <a:r>
              <a:rPr lang="de-DE" dirty="0"/>
              <a:t>die vorhandenen Daten, </a:t>
            </a:r>
            <a:r>
              <a:rPr lang="de-DE" b="1" dirty="0"/>
              <a:t>transformiert </a:t>
            </a:r>
            <a:r>
              <a:rPr lang="de-DE" dirty="0"/>
              <a:t>sie in ein </a:t>
            </a:r>
            <a:r>
              <a:rPr lang="de-DE" b="1" dirty="0"/>
              <a:t>einheitliches Datenformat</a:t>
            </a:r>
            <a:r>
              <a:rPr lang="de-DE" dirty="0"/>
              <a:t>, führt sie in einem Geographischen Informationssystem (GIS) geometrisch und semantisch zusammen, bereitet sie nach dem individuellen fachlichen Bedarf auf, aktualisiert und pflegt sie. Dazu bedient er sich des geschaffenen Ordnungsrahmens und stellt die notwendigen </a:t>
            </a:r>
            <a:r>
              <a:rPr lang="de-DE" b="1" dirty="0"/>
              <a:t>Transformationsregeln, Austauschformate und Metadaten</a:t>
            </a:r>
            <a:r>
              <a:rPr lang="de-DE" dirty="0"/>
              <a:t> bereit</a:t>
            </a:r>
            <a:r>
              <a:rPr lang="de-DE" dirty="0" smtClean="0"/>
              <a:t>."</a:t>
            </a:r>
          </a:p>
          <a:p>
            <a:pPr marL="0" indent="0">
              <a:buNone/>
            </a:pPr>
            <a:r>
              <a:rPr lang="de-DE" dirty="0" smtClean="0"/>
              <a:t>						[</a:t>
            </a:r>
            <a:r>
              <a:rPr lang="de-DE" cap="small" dirty="0" err="1" smtClean="0"/>
              <a:t>Caffier</a:t>
            </a:r>
            <a:r>
              <a:rPr lang="de-DE" cap="small" dirty="0" smtClean="0"/>
              <a:t> et al.</a:t>
            </a:r>
            <a:r>
              <a:rPr lang="de-DE" dirty="0" smtClean="0"/>
              <a:t> 2017]</a:t>
            </a:r>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203</a:t>
            </a:fld>
            <a:endParaRPr lang="de-DE" altLang="de-DE"/>
          </a:p>
        </p:txBody>
      </p:sp>
    </p:spTree>
    <p:extLst>
      <p:ext uri="{BB962C8B-B14F-4D97-AF65-F5344CB8AC3E}">
        <p14:creationId xmlns:p14="http://schemas.microsoft.com/office/powerpoint/2010/main" val="1049175357"/>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Ableitung von </a:t>
            </a:r>
            <a:r>
              <a:rPr lang="de-DE" dirty="0" smtClean="0"/>
              <a:t>Prioritäten</a:t>
            </a:r>
            <a:endParaRPr lang="de-DE" dirty="0"/>
          </a:p>
        </p:txBody>
      </p:sp>
      <p:sp>
        <p:nvSpPr>
          <p:cNvPr id="3" name="Inhaltsplatzhalter 2"/>
          <p:cNvSpPr>
            <a:spLocks noGrp="1"/>
          </p:cNvSpPr>
          <p:nvPr>
            <p:ph idx="1"/>
          </p:nvPr>
        </p:nvSpPr>
        <p:spPr/>
        <p:txBody>
          <a:bodyPr/>
          <a:lstStyle/>
          <a:p>
            <a:r>
              <a:rPr lang="de-DE" dirty="0" smtClean="0"/>
              <a:t>Grundlage: Ist-Erhebung</a:t>
            </a:r>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204</a:t>
            </a:fld>
            <a:endParaRPr lang="de-DE" altLang="de-DE"/>
          </a:p>
        </p:txBody>
      </p:sp>
      <p:pic>
        <p:nvPicPr>
          <p:cNvPr id="132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57003"/>
            <a:ext cx="7416824"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5136020"/>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Datenerfassung</a:t>
            </a:r>
            <a:endParaRPr lang="de-DE" dirty="0"/>
          </a:p>
        </p:txBody>
      </p:sp>
      <p:sp>
        <p:nvSpPr>
          <p:cNvPr id="3" name="Inhaltsplatzhalter 2"/>
          <p:cNvSpPr>
            <a:spLocks noGrp="1"/>
          </p:cNvSpPr>
          <p:nvPr>
            <p:ph idx="1"/>
          </p:nvPr>
        </p:nvSpPr>
        <p:spPr/>
        <p:txBody>
          <a:bodyPr/>
          <a:lstStyle/>
          <a:p>
            <a:r>
              <a:rPr lang="de-DE" altLang="de-DE" dirty="0" smtClean="0"/>
              <a:t>Datenerfassung im Feld: </a:t>
            </a:r>
            <a:r>
              <a:rPr lang="de-DE" altLang="de-DE" dirty="0"/>
              <a:t>siehe </a:t>
            </a:r>
            <a:r>
              <a:rPr lang="de-DE" altLang="de-DE" dirty="0" smtClean="0"/>
              <a:t>andere Vorlesungen</a:t>
            </a:r>
            <a:endParaRPr lang="de-DE" altLang="de-DE" dirty="0"/>
          </a:p>
          <a:p>
            <a:endParaRPr lang="de-DE" dirty="0" smtClean="0"/>
          </a:p>
          <a:p>
            <a:r>
              <a:rPr lang="de-DE" dirty="0" smtClean="0"/>
              <a:t>Daneben:</a:t>
            </a:r>
          </a:p>
          <a:p>
            <a:pPr lvl="1"/>
            <a:r>
              <a:rPr lang="de-DE" dirty="0" smtClean="0"/>
              <a:t>Erfassung </a:t>
            </a:r>
            <a:r>
              <a:rPr lang="de-DE" dirty="0"/>
              <a:t>alphanumerischer Daten</a:t>
            </a:r>
          </a:p>
          <a:p>
            <a:pPr lvl="1"/>
            <a:r>
              <a:rPr lang="de-DE" dirty="0"/>
              <a:t>Manuelle Digitalisierung</a:t>
            </a:r>
          </a:p>
          <a:p>
            <a:pPr lvl="1"/>
            <a:r>
              <a:rPr lang="de-DE" dirty="0"/>
              <a:t>Konstruktive Datenerfassung</a:t>
            </a:r>
          </a:p>
          <a:p>
            <a:pPr lvl="1"/>
            <a:r>
              <a:rPr lang="de-DE" dirty="0"/>
              <a:t>Digitalisierung am Bildschirm</a:t>
            </a:r>
          </a:p>
          <a:p>
            <a:pPr lvl="1"/>
            <a:r>
              <a:rPr lang="de-DE" dirty="0"/>
              <a:t>Halbautomatische </a:t>
            </a:r>
            <a:r>
              <a:rPr lang="de-DE" dirty="0" err="1"/>
              <a:t>Vektorisierung</a:t>
            </a:r>
            <a:endParaRPr lang="de-DE" dirty="0"/>
          </a:p>
          <a:p>
            <a:pPr lvl="1"/>
            <a:r>
              <a:rPr lang="de-DE" dirty="0"/>
              <a:t>Automatische </a:t>
            </a:r>
            <a:r>
              <a:rPr lang="de-DE" dirty="0" smtClean="0"/>
              <a:t>Rasterkonvertierung</a:t>
            </a:r>
          </a:p>
          <a:p>
            <a:pPr lvl="1"/>
            <a:endParaRPr lang="de-DE" dirty="0"/>
          </a:p>
          <a:p>
            <a:pPr lvl="1"/>
            <a:r>
              <a:rPr lang="de-DE" dirty="0" smtClean="0"/>
              <a:t>Fernerkundungsdaten</a:t>
            </a:r>
            <a:endParaRPr lang="de-DE" dirty="0"/>
          </a:p>
          <a:p>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205</a:t>
            </a:fld>
            <a:endParaRPr lang="de-DE" altLang="de-DE"/>
          </a:p>
        </p:txBody>
      </p:sp>
    </p:spTree>
    <p:extLst>
      <p:ext uri="{BB962C8B-B14F-4D97-AF65-F5344CB8AC3E}">
        <p14:creationId xmlns:p14="http://schemas.microsoft.com/office/powerpoint/2010/main" val="148524187"/>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Datenübernahme </a:t>
            </a:r>
            <a:r>
              <a:rPr lang="de-DE" dirty="0"/>
              <a:t>und -</a:t>
            </a:r>
            <a:r>
              <a:rPr lang="de-DE" dirty="0" err="1"/>
              <a:t>erfassungsstrategie</a:t>
            </a:r>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206</a:t>
            </a:fld>
            <a:endParaRPr lang="de-DE" altLang="de-DE"/>
          </a:p>
        </p:txBody>
      </p:sp>
      <p:sp>
        <p:nvSpPr>
          <p:cNvPr id="6" name="Inhaltsplatzhalter 5"/>
          <p:cNvSpPr>
            <a:spLocks noGrp="1"/>
          </p:cNvSpPr>
          <p:nvPr>
            <p:ph idx="1"/>
          </p:nvPr>
        </p:nvSpPr>
        <p:spPr/>
        <p:txBody>
          <a:bodyPr/>
          <a:lstStyle/>
          <a:p>
            <a:r>
              <a:rPr lang="de-DE" dirty="0" smtClean="0"/>
              <a:t>Beispiel</a:t>
            </a:r>
            <a:endParaRPr lang="de-DE" dirty="0"/>
          </a:p>
        </p:txBody>
      </p:sp>
      <p:pic>
        <p:nvPicPr>
          <p:cNvPr id="130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420888"/>
            <a:ext cx="6780213"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642677"/>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Open Data</a:t>
            </a:r>
            <a:endParaRPr lang="de-DE" dirty="0"/>
          </a:p>
        </p:txBody>
      </p:sp>
      <p:sp>
        <p:nvSpPr>
          <p:cNvPr id="3" name="Inhaltsplatzhalter 2"/>
          <p:cNvSpPr>
            <a:spLocks noGrp="1"/>
          </p:cNvSpPr>
          <p:nvPr>
            <p:ph idx="1"/>
          </p:nvPr>
        </p:nvSpPr>
        <p:spPr/>
        <p:txBody>
          <a:bodyPr/>
          <a:lstStyle/>
          <a:p>
            <a:r>
              <a:rPr lang="en-US" i="1" dirty="0"/>
              <a:t>„…the direct benefits of free-of-charge data for the five years 2005-2009</a:t>
            </a:r>
            <a:br>
              <a:rPr lang="en-US" i="1" dirty="0"/>
            </a:br>
            <a:r>
              <a:rPr lang="en-US" i="1" dirty="0"/>
              <a:t>can be estimated at about EUR 62 million.”</a:t>
            </a:r>
            <a:br>
              <a:rPr lang="en-US" i="1" dirty="0"/>
            </a:br>
            <a:r>
              <a:rPr lang="de-DE" i="1" dirty="0" err="1"/>
              <a:t>Danish</a:t>
            </a:r>
            <a:r>
              <a:rPr lang="de-DE" i="1" dirty="0"/>
              <a:t> Enterprise </a:t>
            </a:r>
            <a:r>
              <a:rPr lang="de-DE" i="1" dirty="0" err="1"/>
              <a:t>and</a:t>
            </a:r>
            <a:r>
              <a:rPr lang="de-DE" i="1" dirty="0"/>
              <a:t> </a:t>
            </a:r>
            <a:r>
              <a:rPr lang="de-DE" i="1" dirty="0" err="1"/>
              <a:t>Construction</a:t>
            </a:r>
            <a:r>
              <a:rPr lang="de-DE" i="1" dirty="0"/>
              <a:t> Authority (2010)</a:t>
            </a:r>
          </a:p>
          <a:p>
            <a:r>
              <a:rPr lang="de-DE" i="1" dirty="0"/>
              <a:t/>
            </a:r>
            <a:br>
              <a:rPr lang="de-DE" i="1" dirty="0"/>
            </a:br>
            <a:r>
              <a:rPr lang="de-DE" i="1" dirty="0"/>
              <a:t>Insbesondere in den privatwirtschaftlichen Geschäftsfeldern, die auf Datenlieferung der öffentlichen Hand angewiesen sind, sind Mehrwerte für das Geobusiness […] zu erwarten.</a:t>
            </a:r>
            <a:br>
              <a:rPr lang="de-DE" i="1" dirty="0"/>
            </a:br>
            <a:r>
              <a:rPr lang="de-DE" i="1" cap="small" dirty="0" err="1"/>
              <a:t>Fornefeld</a:t>
            </a:r>
            <a:r>
              <a:rPr lang="de-DE" i="1" dirty="0"/>
              <a:t> et al. (2010)</a:t>
            </a:r>
          </a:p>
          <a:p>
            <a:endParaRPr lang="de-DE" dirty="0" smtClean="0"/>
          </a:p>
          <a:p>
            <a:endParaRPr lang="de-DE" dirty="0"/>
          </a:p>
          <a:p>
            <a:r>
              <a:rPr lang="de-DE" dirty="0" smtClean="0"/>
              <a:t>Generell Tendenz zu Open Data seitens der Regierungen</a:t>
            </a:r>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207</a:t>
            </a:fld>
            <a:endParaRPr lang="de-DE" altLang="de-DE"/>
          </a:p>
        </p:txBody>
      </p:sp>
    </p:spTree>
    <p:extLst>
      <p:ext uri="{BB962C8B-B14F-4D97-AF65-F5344CB8AC3E}">
        <p14:creationId xmlns:p14="http://schemas.microsoft.com/office/powerpoint/2010/main" val="292002685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Formatkonvertierung (Schritte)</a:t>
            </a:r>
            <a:endParaRPr lang="de-DE" dirty="0"/>
          </a:p>
        </p:txBody>
      </p:sp>
      <p:sp>
        <p:nvSpPr>
          <p:cNvPr id="3" name="Inhaltsplatzhalter 2"/>
          <p:cNvSpPr>
            <a:spLocks noGrp="1"/>
          </p:cNvSpPr>
          <p:nvPr>
            <p:ph idx="1"/>
          </p:nvPr>
        </p:nvSpPr>
        <p:spPr/>
        <p:txBody>
          <a:bodyPr/>
          <a:lstStyle/>
          <a:p>
            <a:r>
              <a:rPr lang="de-DE" dirty="0" smtClean="0"/>
              <a:t>„ETL“: </a:t>
            </a:r>
            <a:r>
              <a:rPr lang="de-DE" dirty="0" err="1" smtClean="0"/>
              <a:t>Extract</a:t>
            </a:r>
            <a:r>
              <a:rPr lang="de-DE" dirty="0"/>
              <a:t>, Transform, </a:t>
            </a:r>
            <a:r>
              <a:rPr lang="de-DE" dirty="0" smtClean="0"/>
              <a:t>Load</a:t>
            </a:r>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208</a:t>
            </a:fld>
            <a:endParaRPr lang="de-DE" altLang="de-DE"/>
          </a:p>
        </p:txBody>
      </p:sp>
      <p:pic>
        <p:nvPicPr>
          <p:cNvPr id="5" name="Grafik 4"/>
          <p:cNvPicPr/>
          <p:nvPr/>
        </p:nvPicPr>
        <p:blipFill>
          <a:blip r:embed="rId2"/>
          <a:stretch>
            <a:fillRect/>
          </a:stretch>
        </p:blipFill>
        <p:spPr>
          <a:xfrm>
            <a:off x="1331640" y="2492896"/>
            <a:ext cx="3888432" cy="3600400"/>
          </a:xfrm>
          <a:prstGeom prst="rect">
            <a:avLst/>
          </a:prstGeom>
        </p:spPr>
      </p:pic>
      <p:sp>
        <p:nvSpPr>
          <p:cNvPr id="6" name="Textfeld 5"/>
          <p:cNvSpPr txBox="1"/>
          <p:nvPr/>
        </p:nvSpPr>
        <p:spPr>
          <a:xfrm>
            <a:off x="5580112" y="5661248"/>
            <a:ext cx="1368152" cy="338554"/>
          </a:xfrm>
          <a:prstGeom prst="rect">
            <a:avLst/>
          </a:prstGeom>
          <a:noFill/>
        </p:spPr>
        <p:txBody>
          <a:bodyPr wrap="square" rtlCol="0">
            <a:spAutoFit/>
          </a:bodyPr>
          <a:lstStyle/>
          <a:p>
            <a:r>
              <a:rPr lang="de-DE" sz="1600" smtClean="0"/>
              <a:t>Nutzung</a:t>
            </a:r>
            <a:endParaRPr lang="de-DE" sz="1600"/>
          </a:p>
        </p:txBody>
      </p:sp>
      <p:cxnSp>
        <p:nvCxnSpPr>
          <p:cNvPr id="8" name="Gerade Verbindung mit Pfeil 7"/>
          <p:cNvCxnSpPr/>
          <p:nvPr/>
        </p:nvCxnSpPr>
        <p:spPr bwMode="auto">
          <a:xfrm>
            <a:off x="4139952" y="5830525"/>
            <a:ext cx="1296144" cy="0"/>
          </a:xfrm>
          <a:prstGeom prst="straightConnector1">
            <a:avLst/>
          </a:prstGeom>
          <a:solidFill>
            <a:schemeClr val="bg1"/>
          </a:solidFill>
          <a:ln w="9525" cap="flat" cmpd="sng" algn="ctr">
            <a:solidFill>
              <a:schemeClr val="accent2"/>
            </a:solidFill>
            <a:prstDash val="solid"/>
            <a:round/>
            <a:headEnd type="none" w="med" len="med"/>
            <a:tailEnd type="arrow"/>
          </a:ln>
          <a:effectLst/>
        </p:spPr>
      </p:cxnSp>
    </p:spTree>
    <p:extLst>
      <p:ext uri="{BB962C8B-B14F-4D97-AF65-F5344CB8AC3E}">
        <p14:creationId xmlns:p14="http://schemas.microsoft.com/office/powerpoint/2010/main" val="3185780848"/>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63490" name="Rectangle 2"/>
          <p:cNvSpPr>
            <a:spLocks noGrp="1" noChangeArrowheads="1"/>
          </p:cNvSpPr>
          <p:nvPr>
            <p:ph type="title" idx="4294967295"/>
          </p:nvPr>
        </p:nvSpPr>
        <p:spPr>
          <a:xfrm>
            <a:off x="722313" y="2714997"/>
            <a:ext cx="7772400" cy="1362075"/>
          </a:xfrm>
        </p:spPr>
        <p:txBody>
          <a:bodyPr/>
          <a:lstStyle/>
          <a:p>
            <a:pPr algn="r"/>
            <a:r>
              <a:rPr lang="de-DE" altLang="de-DE" dirty="0" smtClean="0"/>
              <a:t>Systembetrieb</a:t>
            </a:r>
            <a:endParaRPr lang="de-DE" dirty="0">
              <a:solidFill>
                <a:schemeClr val="tx1">
                  <a:lumMod val="75000"/>
                  <a:lumOff val="25000"/>
                </a:schemeClr>
              </a:solidFill>
            </a:endParaRPr>
          </a:p>
        </p:txBody>
      </p:sp>
    </p:spTree>
    <p:extLst>
      <p:ext uri="{BB962C8B-B14F-4D97-AF65-F5344CB8AC3E}">
        <p14:creationId xmlns:p14="http://schemas.microsoft.com/office/powerpoint/2010/main" val="2151862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2625" y="609600"/>
            <a:ext cx="7850188" cy="685800"/>
          </a:xfrm>
        </p:spPr>
        <p:txBody>
          <a:bodyPr/>
          <a:lstStyle/>
          <a:p>
            <a:pPr eaLnBrk="1" hangingPunct="1"/>
            <a:r>
              <a:rPr lang="de-DE" altLang="de-DE" smtClean="0"/>
              <a:t>Einbeziehung externer Beratungskompetenz II</a:t>
            </a:r>
          </a:p>
        </p:txBody>
      </p:sp>
      <p:sp>
        <p:nvSpPr>
          <p:cNvPr id="12291" name="Rectangle 3"/>
          <p:cNvSpPr>
            <a:spLocks noGrp="1" noChangeArrowheads="1"/>
          </p:cNvSpPr>
          <p:nvPr>
            <p:ph idx="1"/>
          </p:nvPr>
        </p:nvSpPr>
        <p:spPr/>
        <p:txBody>
          <a:bodyPr/>
          <a:lstStyle/>
          <a:p>
            <a:pPr marL="344488" indent="-344488" eaLnBrk="1" hangingPunct="1">
              <a:defRPr/>
            </a:pPr>
            <a:r>
              <a:rPr lang="de-DE" altLang="de-DE" dirty="0" smtClean="0"/>
              <a:t>Beraterauswahlkriterien</a:t>
            </a:r>
          </a:p>
          <a:p>
            <a:pPr marL="850900" lvl="1" eaLnBrk="1" hangingPunct="1">
              <a:buClr>
                <a:schemeClr val="tx1"/>
              </a:buClr>
              <a:buFontTx/>
              <a:buChar char="-"/>
              <a:defRPr/>
            </a:pPr>
            <a:r>
              <a:rPr lang="de-DE" altLang="de-DE" dirty="0" smtClean="0"/>
              <a:t>Erfahrung,</a:t>
            </a:r>
          </a:p>
          <a:p>
            <a:pPr marL="850900" lvl="1" eaLnBrk="1" hangingPunct="1">
              <a:buClr>
                <a:schemeClr val="tx1"/>
              </a:buClr>
              <a:buFontTx/>
              <a:buChar char="-"/>
              <a:defRPr/>
            </a:pPr>
            <a:r>
              <a:rPr lang="de-DE" altLang="de-DE" dirty="0" smtClean="0"/>
              <a:t>Sensibilität gegenüber den Belangen des Unternehmens,</a:t>
            </a:r>
          </a:p>
          <a:p>
            <a:pPr marL="850900" lvl="1" eaLnBrk="1" hangingPunct="1">
              <a:buClr>
                <a:schemeClr val="tx1"/>
              </a:buClr>
              <a:buFontTx/>
              <a:buChar char="-"/>
              <a:defRPr/>
            </a:pPr>
            <a:r>
              <a:rPr lang="de-DE" altLang="de-DE" dirty="0" smtClean="0"/>
              <a:t>Verständlichkeit und Objektivität.</a:t>
            </a:r>
          </a:p>
          <a:p>
            <a:pPr marL="850900" lvl="1" eaLnBrk="1" hangingPunct="1">
              <a:buClr>
                <a:schemeClr val="tx1"/>
              </a:buClr>
              <a:buFontTx/>
              <a:buChar char="-"/>
              <a:defRPr/>
            </a:pPr>
            <a:endParaRPr lang="de-DE" altLang="de-DE" dirty="0" smtClean="0"/>
          </a:p>
          <a:p>
            <a:pPr marL="344488" indent="-344488" eaLnBrk="1" hangingPunct="1">
              <a:defRPr/>
            </a:pPr>
            <a:r>
              <a:rPr lang="de-DE" altLang="de-DE" dirty="0" smtClean="0"/>
              <a:t>Gewinn:</a:t>
            </a:r>
          </a:p>
          <a:p>
            <a:pPr marL="793750" lvl="1" indent="-334963" eaLnBrk="1" hangingPunct="1">
              <a:defRPr/>
            </a:pPr>
            <a:r>
              <a:rPr lang="de-DE" altLang="de-DE" dirty="0" smtClean="0"/>
              <a:t>Projekterfahrung; ggf. Seniorberater im Hintergrund!</a:t>
            </a:r>
          </a:p>
          <a:p>
            <a:pPr marL="793750" lvl="1" indent="-334963" eaLnBrk="1" hangingPunct="1">
              <a:defRPr/>
            </a:pPr>
            <a:r>
              <a:rPr lang="de-DE" altLang="de-DE" dirty="0" smtClean="0"/>
              <a:t>Kenntnis von Datenmodellierungsansätzen und ITC-Konzepten - Grundlage für die eigene, konzeptionelle Arbeit</a:t>
            </a:r>
          </a:p>
          <a:p>
            <a:pPr marL="793750" lvl="1" indent="-334963" eaLnBrk="1" hangingPunct="1">
              <a:defRPr/>
            </a:pPr>
            <a:r>
              <a:rPr lang="de-DE" altLang="de-DE" dirty="0" smtClean="0"/>
              <a:t>objektive Wahrnehmung organisationsinterner Vorgänge</a:t>
            </a:r>
          </a:p>
          <a:p>
            <a:pPr marL="793750" lvl="1" indent="-334963" eaLnBrk="1" hangingPunct="1">
              <a:defRPr/>
            </a:pPr>
            <a:r>
              <a:rPr lang="de-DE" altLang="de-DE" dirty="0" smtClean="0"/>
              <a:t>Initiierung von Veränderungsprozessen</a:t>
            </a:r>
          </a:p>
          <a:p>
            <a:pPr marL="793750" lvl="1" indent="-334963" eaLnBrk="1" hangingPunct="1">
              <a:defRPr/>
            </a:pPr>
            <a:r>
              <a:rPr lang="de-DE" altLang="de-DE" dirty="0" smtClean="0"/>
              <a:t>vermittelnd, beschleunigend</a:t>
            </a:r>
          </a:p>
          <a:p>
            <a:pPr marL="793750" lvl="1" indent="-334963" eaLnBrk="1" hangingPunct="1">
              <a:defRPr/>
            </a:pPr>
            <a:endParaRPr lang="de-DE" altLang="de-DE" dirty="0" smtClean="0"/>
          </a:p>
        </p:txBody>
      </p:sp>
      <p:sp>
        <p:nvSpPr>
          <p:cNvPr id="5" name="Foliennummernplatzhalter 4"/>
          <p:cNvSpPr>
            <a:spLocks noGrp="1"/>
          </p:cNvSpPr>
          <p:nvPr>
            <p:ph type="sldNum" sz="quarter" idx="11"/>
          </p:nvPr>
        </p:nvSpPr>
        <p:spPr/>
        <p:txBody>
          <a:bodyPr/>
          <a:lstStyle/>
          <a:p>
            <a:pPr>
              <a:defRPr/>
            </a:pPr>
            <a:fld id="{4EEDA2D4-6853-490D-B83B-BAF55B5498ED}" type="slidenum">
              <a:rPr lang="de-DE" altLang="de-DE"/>
              <a:pPr>
                <a:defRPr/>
              </a:pPr>
              <a:t>21</a:t>
            </a:fld>
            <a:endParaRPr lang="de-DE" altLang="de-DE"/>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el 1"/>
          <p:cNvSpPr>
            <a:spLocks noGrp="1"/>
          </p:cNvSpPr>
          <p:nvPr>
            <p:ph type="title"/>
          </p:nvPr>
        </p:nvSpPr>
        <p:spPr/>
        <p:txBody>
          <a:bodyPr/>
          <a:lstStyle/>
          <a:p>
            <a:r>
              <a:rPr lang="de-DE" altLang="de-DE" smtClean="0"/>
              <a:t>Gewährleistungszeitraum</a:t>
            </a:r>
          </a:p>
        </p:txBody>
      </p:sp>
      <p:sp>
        <p:nvSpPr>
          <p:cNvPr id="150531" name="Inhaltsplatzhalter 2"/>
          <p:cNvSpPr>
            <a:spLocks noGrp="1"/>
          </p:cNvSpPr>
          <p:nvPr>
            <p:ph idx="1"/>
          </p:nvPr>
        </p:nvSpPr>
        <p:spPr/>
        <p:txBody>
          <a:bodyPr/>
          <a:lstStyle/>
          <a:p>
            <a:r>
              <a:rPr lang="de-DE" altLang="de-DE" dirty="0" smtClean="0"/>
              <a:t>Frist beachten!</a:t>
            </a:r>
          </a:p>
          <a:p>
            <a:endParaRPr lang="de-DE" altLang="de-DE" dirty="0" smtClean="0"/>
          </a:p>
          <a:p>
            <a:pPr>
              <a:buFont typeface="Tahoma" pitchFamily="34" charset="0"/>
              <a:buAutoNum type="arabicPeriod"/>
            </a:pPr>
            <a:r>
              <a:rPr lang="de-DE" altLang="de-DE" dirty="0" smtClean="0"/>
              <a:t>Prüfung des Systems,</a:t>
            </a:r>
          </a:p>
          <a:p>
            <a:pPr>
              <a:buFont typeface="Tahoma" pitchFamily="34" charset="0"/>
              <a:buAutoNum type="arabicPeriod"/>
            </a:pPr>
            <a:r>
              <a:rPr lang="de-DE" altLang="de-DE" dirty="0" smtClean="0"/>
              <a:t>Dokumentation von Fehlern,</a:t>
            </a:r>
          </a:p>
          <a:p>
            <a:pPr>
              <a:buFont typeface="Tahoma" pitchFamily="34" charset="0"/>
              <a:buAutoNum type="arabicPeriod"/>
            </a:pPr>
            <a:r>
              <a:rPr lang="de-DE" altLang="de-DE" dirty="0" smtClean="0"/>
              <a:t>Setzung von Fristen zur Fehlerbeseitigung (wenn Nachbesserung vereinbart wurde).</a:t>
            </a:r>
          </a:p>
          <a:p>
            <a:endParaRPr lang="de-DE" altLang="de-DE" dirty="0" smtClean="0"/>
          </a:p>
        </p:txBody>
      </p:sp>
      <p:sp>
        <p:nvSpPr>
          <p:cNvPr id="4" name="Foliennummernplatzhalter 3"/>
          <p:cNvSpPr>
            <a:spLocks noGrp="1"/>
          </p:cNvSpPr>
          <p:nvPr>
            <p:ph type="sldNum" sz="quarter" idx="11"/>
          </p:nvPr>
        </p:nvSpPr>
        <p:spPr/>
        <p:txBody>
          <a:bodyPr/>
          <a:lstStyle/>
          <a:p>
            <a:pPr>
              <a:defRPr/>
            </a:pPr>
            <a:fld id="{8F903D7D-E7F9-415F-8064-468F4B322EA1}" type="slidenum">
              <a:rPr lang="de-DE" altLang="de-DE" smtClean="0"/>
              <a:pPr>
                <a:defRPr/>
              </a:pPr>
              <a:t>210</a:t>
            </a:fld>
            <a:endParaRPr lang="de-DE" altLang="de-DE"/>
          </a:p>
        </p:txBody>
      </p:sp>
      <p:pic>
        <p:nvPicPr>
          <p:cNvPr id="150533" name="Picture 2" descr="C:\Users\behr\AppData\Local\Temp\SNAGHTML2c2e78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664" y="3644900"/>
            <a:ext cx="59436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4" name="Rechteck 6"/>
          <p:cNvSpPr>
            <a:spLocks noChangeArrowheads="1"/>
          </p:cNvSpPr>
          <p:nvPr/>
        </p:nvSpPr>
        <p:spPr bwMode="auto">
          <a:xfrm>
            <a:off x="7283450" y="5013325"/>
            <a:ext cx="14652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a:solidFill>
                  <a:schemeClr val="tx1"/>
                </a:solidFill>
              </a:rPr>
              <a:t>Nachbesserung</a:t>
            </a:r>
          </a:p>
        </p:txBody>
      </p:sp>
      <p:sp>
        <p:nvSpPr>
          <p:cNvPr id="150535" name="Pfeil nach rechts 7"/>
          <p:cNvSpPr>
            <a:spLocks noChangeArrowheads="1"/>
          </p:cNvSpPr>
          <p:nvPr/>
        </p:nvSpPr>
        <p:spPr bwMode="auto">
          <a:xfrm>
            <a:off x="6627813" y="5013325"/>
            <a:ext cx="608012" cy="338138"/>
          </a:xfrm>
          <a:prstGeom prst="rightArrow">
            <a:avLst>
              <a:gd name="adj1" fmla="val 50000"/>
              <a:gd name="adj2" fmla="val 49973"/>
            </a:avLst>
          </a:prstGeom>
          <a:solidFill>
            <a:schemeClr val="bg1"/>
          </a:solidFill>
          <a:ln w="9525" algn="ctr">
            <a:solidFill>
              <a:schemeClr val="accent2"/>
            </a:solidFill>
            <a:round/>
            <a:headEnd/>
            <a:tailEnd/>
          </a:ln>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Prüfung und Reflexion</a:t>
            </a:r>
            <a:endParaRPr lang="de-DE" dirty="0"/>
          </a:p>
        </p:txBody>
      </p:sp>
      <p:sp>
        <p:nvSpPr>
          <p:cNvPr id="3" name="Inhaltsplatzhalter 2"/>
          <p:cNvSpPr>
            <a:spLocks noGrp="1"/>
          </p:cNvSpPr>
          <p:nvPr>
            <p:ph idx="1"/>
          </p:nvPr>
        </p:nvSpPr>
        <p:spPr/>
        <p:txBody>
          <a:bodyPr/>
          <a:lstStyle/>
          <a:p>
            <a:r>
              <a:rPr lang="de-DE" dirty="0" smtClean="0"/>
              <a:t>Wurde </a:t>
            </a:r>
            <a:r>
              <a:rPr lang="de-DE" dirty="0"/>
              <a:t>das System vollständig implementiert?</a:t>
            </a:r>
          </a:p>
          <a:p>
            <a:r>
              <a:rPr lang="de-DE" dirty="0" smtClean="0"/>
              <a:t>Wie </a:t>
            </a:r>
            <a:r>
              <a:rPr lang="de-DE" dirty="0"/>
              <a:t>erfolgte das Management der Projektrisiken?</a:t>
            </a:r>
          </a:p>
          <a:p>
            <a:r>
              <a:rPr lang="de-DE" dirty="0" smtClean="0"/>
              <a:t>Wurden </a:t>
            </a:r>
            <a:r>
              <a:rPr lang="de-DE" dirty="0"/>
              <a:t>die Erwartungen </a:t>
            </a:r>
            <a:r>
              <a:rPr lang="de-DE" dirty="0" smtClean="0"/>
              <a:t>erfüllt, sind </a:t>
            </a:r>
            <a:r>
              <a:rPr lang="de-DE" dirty="0"/>
              <a:t>die Anwender zufrieden?</a:t>
            </a:r>
          </a:p>
          <a:p>
            <a:r>
              <a:rPr lang="de-DE" dirty="0" smtClean="0"/>
              <a:t>Zeichnen </a:t>
            </a:r>
            <a:r>
              <a:rPr lang="de-DE" dirty="0"/>
              <a:t>sich weitere Verbesserungen ab?</a:t>
            </a:r>
          </a:p>
          <a:p>
            <a:r>
              <a:rPr lang="de-DE" dirty="0" smtClean="0"/>
              <a:t>Werden </a:t>
            </a:r>
            <a:r>
              <a:rPr lang="de-DE" dirty="0"/>
              <a:t>die erwarteten Nutzenaspekte erreicht?</a:t>
            </a:r>
          </a:p>
          <a:p>
            <a:r>
              <a:rPr lang="de-DE" dirty="0" smtClean="0"/>
              <a:t>Was </a:t>
            </a:r>
            <a:r>
              <a:rPr lang="de-DE" dirty="0"/>
              <a:t>muss getan werden, um mehr Nutzen zu erzielen?</a:t>
            </a:r>
          </a:p>
          <a:p>
            <a:r>
              <a:rPr lang="de-DE" dirty="0" smtClean="0"/>
              <a:t>Wie </a:t>
            </a:r>
            <a:r>
              <a:rPr lang="de-DE" dirty="0"/>
              <a:t>ist die eigene Entwicklung im Vergleich mit anderen Organisationen zu beurteilen?</a:t>
            </a:r>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211</a:t>
            </a:fld>
            <a:endParaRPr lang="de-DE" altLang="de-DE"/>
          </a:p>
        </p:txBody>
      </p:sp>
    </p:spTree>
    <p:extLst>
      <p:ext uri="{BB962C8B-B14F-4D97-AF65-F5344CB8AC3E}">
        <p14:creationId xmlns:p14="http://schemas.microsoft.com/office/powerpoint/2010/main" val="279214001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de-DE" altLang="de-DE" smtClean="0"/>
              <a:t>Systembetrieb: Allgemeine Aufgaben</a:t>
            </a:r>
          </a:p>
        </p:txBody>
      </p:sp>
      <p:sp>
        <p:nvSpPr>
          <p:cNvPr id="151555" name="Rectangle 3"/>
          <p:cNvSpPr>
            <a:spLocks noGrp="1" noChangeArrowheads="1"/>
          </p:cNvSpPr>
          <p:nvPr>
            <p:ph idx="1"/>
          </p:nvPr>
        </p:nvSpPr>
        <p:spPr/>
        <p:txBody>
          <a:bodyPr/>
          <a:lstStyle/>
          <a:p>
            <a:pPr eaLnBrk="1" hangingPunct="1"/>
            <a:r>
              <a:rPr lang="de-DE" altLang="de-DE" i="1" dirty="0" smtClean="0"/>
              <a:t>Projektmanagement</a:t>
            </a:r>
            <a:r>
              <a:rPr lang="de-DE" altLang="de-DE" dirty="0" smtClean="0"/>
              <a:t>: Überwachung, Koordinierung, Budgetierung und Kontrolle der Gesamtinstallation </a:t>
            </a:r>
          </a:p>
          <a:p>
            <a:pPr eaLnBrk="1" hangingPunct="1"/>
            <a:r>
              <a:rPr lang="de-DE" altLang="de-DE" i="1" dirty="0" smtClean="0"/>
              <a:t>Benutzerverwaltung, Anwenderbetreuung, Schulung</a:t>
            </a:r>
            <a:endParaRPr lang="de-DE" altLang="de-DE" dirty="0" smtClean="0"/>
          </a:p>
          <a:p>
            <a:pPr eaLnBrk="1" hangingPunct="1"/>
            <a:r>
              <a:rPr lang="de-DE" altLang="de-DE" i="1" dirty="0" smtClean="0"/>
              <a:t>Datenmanagement</a:t>
            </a:r>
            <a:r>
              <a:rPr lang="de-DE" altLang="de-DE" dirty="0" smtClean="0"/>
              <a:t>: Übernahme, Erfassung und Pflege der Daten; Datenqualität, Termineinhaltung</a:t>
            </a:r>
          </a:p>
          <a:p>
            <a:pPr eaLnBrk="1" hangingPunct="1"/>
            <a:r>
              <a:rPr lang="de-DE" altLang="de-DE" i="1" dirty="0" smtClean="0"/>
              <a:t>Datenbankmanagement</a:t>
            </a:r>
            <a:endParaRPr lang="de-DE" altLang="de-DE" dirty="0" smtClean="0"/>
          </a:p>
          <a:p>
            <a:pPr eaLnBrk="1" hangingPunct="1"/>
            <a:r>
              <a:rPr lang="de-DE" altLang="de-DE" i="1" dirty="0" smtClean="0"/>
              <a:t>Sicherheitsmanagement</a:t>
            </a:r>
            <a:r>
              <a:rPr lang="de-DE" altLang="de-DE" dirty="0" smtClean="0"/>
              <a:t>: Datenschutz und Datensicherheit</a:t>
            </a:r>
          </a:p>
          <a:p>
            <a:pPr eaLnBrk="1" hangingPunct="1"/>
            <a:r>
              <a:rPr lang="de-DE" altLang="de-DE" i="1" dirty="0" smtClean="0"/>
              <a:t>Netzwerk- und Performancemanagement</a:t>
            </a:r>
            <a:r>
              <a:rPr lang="de-DE" altLang="de-DE" dirty="0" smtClean="0"/>
              <a:t>: Antwortzeitverhalten und Netzbelastung</a:t>
            </a:r>
          </a:p>
          <a:p>
            <a:pPr eaLnBrk="1" hangingPunct="1"/>
            <a:r>
              <a:rPr lang="de-DE" altLang="de-DE" i="1" dirty="0" smtClean="0"/>
              <a:t>Inventarisierung, Konfigurations- und Änderungsmanagement</a:t>
            </a:r>
            <a:endParaRPr lang="de-DE" altLang="de-DE" dirty="0" smtClean="0"/>
          </a:p>
          <a:p>
            <a:pPr eaLnBrk="1" hangingPunct="1"/>
            <a:r>
              <a:rPr lang="de-DE" altLang="de-DE" dirty="0" smtClean="0"/>
              <a:t>Operating</a:t>
            </a:r>
          </a:p>
        </p:txBody>
      </p:sp>
      <p:sp>
        <p:nvSpPr>
          <p:cNvPr id="5" name="Foliennummernplatzhalter 4"/>
          <p:cNvSpPr>
            <a:spLocks noGrp="1"/>
          </p:cNvSpPr>
          <p:nvPr>
            <p:ph type="sldNum" sz="quarter" idx="11"/>
          </p:nvPr>
        </p:nvSpPr>
        <p:spPr/>
        <p:txBody>
          <a:bodyPr/>
          <a:lstStyle/>
          <a:p>
            <a:pPr>
              <a:defRPr/>
            </a:pPr>
            <a:fld id="{C19F5615-2FFF-4D94-BFC8-7B972FA82257}" type="slidenum">
              <a:rPr lang="de-DE" altLang="de-DE"/>
              <a:pPr>
                <a:defRPr/>
              </a:pPr>
              <a:t>212</a:t>
            </a:fld>
            <a:endParaRPr lang="de-DE" altLang="de-DE"/>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Information </a:t>
            </a:r>
            <a:r>
              <a:rPr lang="de-DE" dirty="0"/>
              <a:t>Technology Infrastructure Library (ITIL) </a:t>
            </a:r>
          </a:p>
        </p:txBody>
      </p:sp>
      <p:sp>
        <p:nvSpPr>
          <p:cNvPr id="3" name="Inhaltsplatzhalter 2"/>
          <p:cNvSpPr>
            <a:spLocks noGrp="1"/>
          </p:cNvSpPr>
          <p:nvPr>
            <p:ph idx="1"/>
          </p:nvPr>
        </p:nvSpPr>
        <p:spPr/>
        <p:txBody>
          <a:bodyPr/>
          <a:lstStyle/>
          <a:p>
            <a:r>
              <a:rPr lang="de-DE" dirty="0" smtClean="0"/>
              <a:t>Sammlung </a:t>
            </a:r>
            <a:r>
              <a:rPr lang="de-DE" dirty="0"/>
              <a:t>vordefinierter Prozesse, Funktionen und Rollen, wie sie typischerweise in jeder IT-Infrastruktur mittlerer und großer Unternehmen </a:t>
            </a:r>
            <a:r>
              <a:rPr lang="de-DE" dirty="0" smtClean="0"/>
              <a:t>vorkommen</a:t>
            </a:r>
          </a:p>
          <a:p>
            <a:r>
              <a:rPr lang="de-DE" dirty="0"/>
              <a:t>Sowohl für die Abnahme einzelner Systembausteine wie für die geplante Weiterentwicklung der Installation ist es sehr wichtig, alle </a:t>
            </a:r>
            <a:r>
              <a:rPr lang="de-DE" dirty="0" err="1"/>
              <a:t>Infrastruktur­komponenten</a:t>
            </a:r>
            <a:r>
              <a:rPr lang="de-DE" dirty="0"/>
              <a:t> (engl. </a:t>
            </a:r>
            <a:r>
              <a:rPr lang="de-DE" i="1" dirty="0" err="1"/>
              <a:t>configuration</a:t>
            </a:r>
            <a:r>
              <a:rPr lang="de-DE" i="1" dirty="0"/>
              <a:t> </a:t>
            </a:r>
            <a:r>
              <a:rPr lang="de-DE" i="1" dirty="0" err="1"/>
              <a:t>items</a:t>
            </a:r>
            <a:r>
              <a:rPr lang="de-DE" dirty="0"/>
              <a:t>, CIs) zu dokumentieren. </a:t>
            </a:r>
            <a:endParaRPr lang="de-DE" dirty="0" smtClean="0"/>
          </a:p>
          <a:p>
            <a:r>
              <a:rPr lang="de-DE" dirty="0" smtClean="0"/>
              <a:t>Speicherung </a:t>
            </a:r>
            <a:r>
              <a:rPr lang="de-DE" dirty="0"/>
              <a:t>dieser </a:t>
            </a:r>
            <a:r>
              <a:rPr lang="de-DE" dirty="0" smtClean="0"/>
              <a:t>Informationen: </a:t>
            </a:r>
            <a:r>
              <a:rPr lang="de-DE" dirty="0"/>
              <a:t>in </a:t>
            </a:r>
            <a:r>
              <a:rPr lang="de-DE" dirty="0" err="1" smtClean="0"/>
              <a:t>Configuration</a:t>
            </a:r>
            <a:r>
              <a:rPr lang="de-DE" dirty="0" smtClean="0"/>
              <a:t> </a:t>
            </a:r>
            <a:r>
              <a:rPr lang="de-DE" dirty="0"/>
              <a:t>Management Database (CMDB) vor. </a:t>
            </a:r>
            <a:endParaRPr lang="de-DE" dirty="0" smtClean="0"/>
          </a:p>
          <a:p>
            <a:r>
              <a:rPr lang="de-DE" dirty="0" smtClean="0"/>
              <a:t>Ziel: Infrastrukturinformationen </a:t>
            </a:r>
            <a:r>
              <a:rPr lang="de-DE" dirty="0"/>
              <a:t>über Software, Hardware, Dokumentation, Dienstleistungsvereinbarungen) schnell aufzufinden und auf dieser Grundlage effektive Entscheidungen treffen zu </a:t>
            </a:r>
            <a:r>
              <a:rPr lang="de-DE" dirty="0" smtClean="0"/>
              <a:t>können.</a:t>
            </a:r>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213</a:t>
            </a:fld>
            <a:endParaRPr lang="de-DE" altLang="de-DE"/>
          </a:p>
        </p:txBody>
      </p:sp>
    </p:spTree>
    <p:extLst>
      <p:ext uri="{BB962C8B-B14F-4D97-AF65-F5344CB8AC3E}">
        <p14:creationId xmlns:p14="http://schemas.microsoft.com/office/powerpoint/2010/main" val="174467109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Qualitätsmanagement und Kontrolle</a:t>
            </a:r>
          </a:p>
        </p:txBody>
      </p:sp>
      <p:sp>
        <p:nvSpPr>
          <p:cNvPr id="3" name="Inhaltsplatzhalter 2"/>
          <p:cNvSpPr>
            <a:spLocks noGrp="1"/>
          </p:cNvSpPr>
          <p:nvPr>
            <p:ph idx="1"/>
          </p:nvPr>
        </p:nvSpPr>
        <p:spPr/>
        <p:txBody>
          <a:bodyPr/>
          <a:lstStyle/>
          <a:p>
            <a:r>
              <a:rPr lang="de-DE" dirty="0" smtClean="0"/>
              <a:t>"</a:t>
            </a:r>
            <a:r>
              <a:rPr lang="de-DE" dirty="0"/>
              <a:t>Der Geodatenmanager schafft den am Nutzer ausgerichteten Rahmen für die Sicherstellung der Qualität seiner Daten und die daraus abgeleiteten Produkte. Er formuliert Qualitätsstandards und installiert Mechanismen, um die Prozesskette überwachen und die Qualität sicherstellen zu können</a:t>
            </a:r>
            <a:r>
              <a:rPr lang="de-DE" dirty="0" smtClean="0"/>
              <a:t>."</a:t>
            </a:r>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214</a:t>
            </a:fld>
            <a:endParaRPr lang="de-DE" altLang="de-DE"/>
          </a:p>
        </p:txBody>
      </p:sp>
      <p:sp>
        <p:nvSpPr>
          <p:cNvPr id="6" name="Rechteck 5"/>
          <p:cNvSpPr/>
          <p:nvPr/>
        </p:nvSpPr>
        <p:spPr>
          <a:xfrm>
            <a:off x="6228184" y="2920857"/>
            <a:ext cx="1806905" cy="338554"/>
          </a:xfrm>
          <a:prstGeom prst="rect">
            <a:avLst/>
          </a:prstGeom>
        </p:spPr>
        <p:txBody>
          <a:bodyPr wrap="none">
            <a:spAutoFit/>
          </a:bodyPr>
          <a:lstStyle/>
          <a:p>
            <a:pPr lvl="0" eaLnBrk="0" hangingPunct="0">
              <a:spcBef>
                <a:spcPct val="35000"/>
              </a:spcBef>
            </a:pPr>
            <a:r>
              <a:rPr lang="de-DE" sz="1600" kern="0" dirty="0">
                <a:solidFill>
                  <a:srgbClr val="000072"/>
                </a:solidFill>
                <a:latin typeface="Calibri"/>
                <a:cs typeface="+mn-cs"/>
              </a:rPr>
              <a:t>[</a:t>
            </a:r>
            <a:r>
              <a:rPr lang="de-DE" sz="1600" kern="0" cap="small" dirty="0" err="1">
                <a:solidFill>
                  <a:srgbClr val="000072"/>
                </a:solidFill>
                <a:latin typeface="Calibri"/>
                <a:cs typeface="+mn-cs"/>
              </a:rPr>
              <a:t>Caffier</a:t>
            </a:r>
            <a:r>
              <a:rPr lang="de-DE" sz="1600" kern="0" cap="small" dirty="0">
                <a:solidFill>
                  <a:srgbClr val="000072"/>
                </a:solidFill>
                <a:latin typeface="Calibri"/>
                <a:cs typeface="+mn-cs"/>
              </a:rPr>
              <a:t> et al.</a:t>
            </a:r>
            <a:r>
              <a:rPr lang="de-DE" sz="1600" kern="0" dirty="0">
                <a:solidFill>
                  <a:srgbClr val="000072"/>
                </a:solidFill>
                <a:latin typeface="Calibri"/>
                <a:cs typeface="+mn-cs"/>
              </a:rPr>
              <a:t> 2017]</a:t>
            </a:r>
          </a:p>
        </p:txBody>
      </p:sp>
    </p:spTree>
    <p:extLst>
      <p:ext uri="{BB962C8B-B14F-4D97-AF65-F5344CB8AC3E}">
        <p14:creationId xmlns:p14="http://schemas.microsoft.com/office/powerpoint/2010/main" val="187314679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el 1"/>
          <p:cNvSpPr>
            <a:spLocks noGrp="1"/>
          </p:cNvSpPr>
          <p:nvPr>
            <p:ph type="title"/>
          </p:nvPr>
        </p:nvSpPr>
        <p:spPr/>
        <p:txBody>
          <a:bodyPr/>
          <a:lstStyle/>
          <a:p>
            <a:r>
              <a:rPr lang="de-DE" altLang="de-DE" smtClean="0"/>
              <a:t>Systemanpassung / -ablösung</a:t>
            </a:r>
          </a:p>
        </p:txBody>
      </p:sp>
      <p:sp>
        <p:nvSpPr>
          <p:cNvPr id="4" name="Foliennummernplatzhalter 3"/>
          <p:cNvSpPr>
            <a:spLocks noGrp="1"/>
          </p:cNvSpPr>
          <p:nvPr>
            <p:ph type="sldNum" sz="quarter" idx="11"/>
          </p:nvPr>
        </p:nvSpPr>
        <p:spPr/>
        <p:txBody>
          <a:bodyPr/>
          <a:lstStyle/>
          <a:p>
            <a:pPr>
              <a:defRPr/>
            </a:pPr>
            <a:fld id="{45FB7A5A-AE0E-4907-8933-A989C1CB9E99}" type="slidenum">
              <a:rPr lang="de-DE" altLang="de-DE" smtClean="0"/>
              <a:pPr>
                <a:defRPr/>
              </a:pPr>
              <a:t>215</a:t>
            </a:fld>
            <a:endParaRPr lang="de-DE" altLang="de-DE"/>
          </a:p>
        </p:txBody>
      </p:sp>
      <p:pic>
        <p:nvPicPr>
          <p:cNvPr id="152581" name="Picture 2" descr="C:\Users\behr\AppData\Local\Temp\SNAGHTML382cc4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133600"/>
            <a:ext cx="7604125"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2" name="Rechteck 5"/>
          <p:cNvSpPr>
            <a:spLocks noChangeArrowheads="1"/>
          </p:cNvSpPr>
          <p:nvPr/>
        </p:nvSpPr>
        <p:spPr bwMode="auto">
          <a:xfrm>
            <a:off x="677863" y="6092825"/>
            <a:ext cx="7902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200" dirty="0">
                <a:solidFill>
                  <a:srgbClr val="000000"/>
                </a:solidFill>
              </a:rPr>
              <a:t>[1] Die Beauftragte der Bundesregierung für Informationstechnik (</a:t>
            </a:r>
            <a:r>
              <a:rPr lang="de-DE" altLang="de-DE" sz="1200" dirty="0" err="1">
                <a:solidFill>
                  <a:srgbClr val="000000"/>
                </a:solidFill>
              </a:rPr>
              <a:t>BfIT</a:t>
            </a:r>
            <a:r>
              <a:rPr lang="de-DE" altLang="de-DE" sz="1200" dirty="0">
                <a:solidFill>
                  <a:srgbClr val="000000"/>
                </a:solidFill>
              </a:rPr>
              <a:t>) (2011):  SAGA-Modul Grundlagen. http://www.cio.bund.de/SharedDocs/Publikationen/DE/Architekturen-und-Standards/SAGA/saga_modul_grundlagen_de_bund_5_1_0_download.pdf?__blob=publicationFile [</a:t>
            </a:r>
            <a:r>
              <a:rPr lang="de-DE" altLang="de-DE" sz="1200" dirty="0" smtClean="0">
                <a:solidFill>
                  <a:srgbClr val="000000"/>
                </a:solidFill>
              </a:rPr>
              <a:t>2020-06-09]</a:t>
            </a:r>
          </a:p>
        </p:txBody>
      </p:sp>
      <p:sp>
        <p:nvSpPr>
          <p:cNvPr id="2" name="Rechteck 1"/>
          <p:cNvSpPr/>
          <p:nvPr/>
        </p:nvSpPr>
        <p:spPr>
          <a:xfrm>
            <a:off x="4320480" y="5397212"/>
            <a:ext cx="4572000" cy="523220"/>
          </a:xfrm>
          <a:prstGeom prst="rect">
            <a:avLst/>
          </a:prstGeom>
        </p:spPr>
        <p:txBody>
          <a:bodyPr>
            <a:spAutoFit/>
          </a:bodyPr>
          <a:lstStyle/>
          <a:p>
            <a:r>
              <a:rPr lang="de-DE" sz="1400" smtClean="0"/>
              <a:t>SAGA = ursprünglich Abkürzung </a:t>
            </a:r>
            <a:r>
              <a:rPr lang="de-DE" sz="1400"/>
              <a:t>von „Standards und Architekturen für eGovernment-Anwendungen“ </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Stetige Neuerung</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216</a:t>
            </a:fld>
            <a:endParaRPr lang="de-DE" altLang="de-DE"/>
          </a:p>
        </p:txBody>
      </p:sp>
      <p:pic>
        <p:nvPicPr>
          <p:cNvPr id="122882" name="Picture 2" descr="Schaubild – Klassifikation von Spezifikation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6643138" cy="4700811"/>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1115616" y="6525344"/>
            <a:ext cx="7848872" cy="461665"/>
          </a:xfrm>
          <a:prstGeom prst="rect">
            <a:avLst/>
          </a:prstGeom>
        </p:spPr>
        <p:txBody>
          <a:bodyPr wrap="square">
            <a:spAutoFit/>
          </a:bodyPr>
          <a:lstStyle/>
          <a:p>
            <a:r>
              <a:rPr lang="de-DE" sz="1200" dirty="0">
                <a:hlinkClick r:id="rId3"/>
              </a:rPr>
              <a:t>https://</a:t>
            </a:r>
            <a:r>
              <a:rPr lang="de-DE" sz="1200" dirty="0" smtClean="0">
                <a:hlinkClick r:id="rId3"/>
              </a:rPr>
              <a:t>www.cio.bund.de/Web/DE/Architekturen-und-Standards/SAGA/SAGA%205-aktuelle%20Version/saga_5_aktuelle_version_inhalt.html</a:t>
            </a:r>
            <a:r>
              <a:rPr lang="de-DE" sz="1200" dirty="0" smtClean="0"/>
              <a:t> [2020-06-09]</a:t>
            </a:r>
            <a:endParaRPr lang="de-DE" sz="1200" dirty="0"/>
          </a:p>
        </p:txBody>
      </p:sp>
    </p:spTree>
    <p:extLst>
      <p:ext uri="{BB962C8B-B14F-4D97-AF65-F5344CB8AC3E}">
        <p14:creationId xmlns:p14="http://schemas.microsoft.com/office/powerpoint/2010/main" val="248535282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de-DE" altLang="de-DE" smtClean="0"/>
              <a:t>Nutzenmanagement I</a:t>
            </a:r>
          </a:p>
        </p:txBody>
      </p:sp>
      <p:sp>
        <p:nvSpPr>
          <p:cNvPr id="153603" name="Rectangle 3"/>
          <p:cNvSpPr>
            <a:spLocks noGrp="1" noChangeArrowheads="1"/>
          </p:cNvSpPr>
          <p:nvPr>
            <p:ph idx="1"/>
          </p:nvPr>
        </p:nvSpPr>
        <p:spPr/>
        <p:txBody>
          <a:bodyPr/>
          <a:lstStyle/>
          <a:p>
            <a:pPr eaLnBrk="1" hangingPunct="1"/>
            <a:r>
              <a:rPr lang="de-DE" altLang="de-DE" smtClean="0"/>
              <a:t>Schätzung der mit der Systemeinführung verbundenen Nutzenpotentiale stellt nicht sicher, dass die Nutzenaspekte in die Unternehmenswirklichkeit umgesetzt werden.</a:t>
            </a:r>
          </a:p>
          <a:p>
            <a:pPr lvl="1" eaLnBrk="1" hangingPunct="1"/>
            <a:r>
              <a:rPr lang="de-DE" altLang="de-DE" smtClean="0"/>
              <a:t>Menschliche Vergesslichkeit,</a:t>
            </a:r>
          </a:p>
          <a:p>
            <a:pPr lvl="1" eaLnBrk="1" hangingPunct="1"/>
            <a:r>
              <a:rPr lang="de-DE" altLang="de-DE" smtClean="0"/>
              <a:t>Fehleinschätzung der eigenen Möglichkeiten,</a:t>
            </a:r>
          </a:p>
          <a:p>
            <a:pPr lvl="1" eaLnBrk="1" hangingPunct="1"/>
            <a:r>
              <a:rPr lang="de-DE" altLang="de-DE" smtClean="0"/>
              <a:t>veränderte Aufgaben und Anforderungen,</a:t>
            </a:r>
          </a:p>
          <a:p>
            <a:pPr lvl="1" eaLnBrk="1" hangingPunct="1"/>
            <a:r>
              <a:rPr lang="de-DE" altLang="de-DE" smtClean="0"/>
              <a:t>Änderungen in Gesetzen und Standards</a:t>
            </a:r>
          </a:p>
          <a:p>
            <a:pPr eaLnBrk="1" hangingPunct="1"/>
            <a:r>
              <a:rPr lang="de-DE" altLang="de-DE" smtClean="0"/>
              <a:t>==&gt; Erreichung des Nutzens in Form eines Nutzenmanagements </a:t>
            </a:r>
            <a:r>
              <a:rPr lang="de-DE" altLang="de-DE" i="1" smtClean="0"/>
              <a:t>muss</a:t>
            </a:r>
            <a:r>
              <a:rPr lang="de-DE" altLang="de-DE" smtClean="0"/>
              <a:t> geplant, gesteuert und überwacht werden.</a:t>
            </a:r>
          </a:p>
        </p:txBody>
      </p:sp>
      <p:sp>
        <p:nvSpPr>
          <p:cNvPr id="5" name="Foliennummernplatzhalter 4"/>
          <p:cNvSpPr>
            <a:spLocks noGrp="1"/>
          </p:cNvSpPr>
          <p:nvPr>
            <p:ph type="sldNum" sz="quarter" idx="11"/>
          </p:nvPr>
        </p:nvSpPr>
        <p:spPr/>
        <p:txBody>
          <a:bodyPr/>
          <a:lstStyle/>
          <a:p>
            <a:pPr>
              <a:defRPr/>
            </a:pPr>
            <a:fld id="{A8E6A527-9286-4E6C-8ECB-BE38B289EFE1}" type="slidenum">
              <a:rPr lang="de-DE" altLang="de-DE"/>
              <a:pPr>
                <a:defRPr/>
              </a:pPr>
              <a:t>217</a:t>
            </a:fld>
            <a:endParaRPr lang="de-DE" altLang="de-DE"/>
          </a:p>
        </p:txBody>
      </p:sp>
      <p:sp>
        <p:nvSpPr>
          <p:cNvPr id="2" name="Rechteck 1"/>
          <p:cNvSpPr/>
          <p:nvPr/>
        </p:nvSpPr>
        <p:spPr>
          <a:xfrm>
            <a:off x="1042988" y="4437063"/>
            <a:ext cx="7058025" cy="954087"/>
          </a:xfrm>
          <a:prstGeom prst="rect">
            <a:avLst/>
          </a:prstGeom>
        </p:spPr>
        <p:txBody>
          <a:bodyPr>
            <a:spAutoFit/>
          </a:bodyPr>
          <a:lstStyle/>
          <a:p>
            <a:pPr>
              <a:defRPr/>
            </a:pPr>
            <a:r>
              <a:rPr lang="en-US" sz="1800" dirty="0">
                <a:latin typeface="+mn-lt"/>
              </a:rPr>
              <a:t>"Value of Geo-Information …comes from benefits</a:t>
            </a:r>
          </a:p>
          <a:p>
            <a:pPr>
              <a:defRPr/>
            </a:pPr>
            <a:r>
              <a:rPr lang="en-US" sz="1800" dirty="0">
                <a:latin typeface="+mn-lt"/>
              </a:rPr>
              <a:t>in economical value creation chains." (Longhorn</a:t>
            </a:r>
          </a:p>
          <a:p>
            <a:pPr>
              <a:defRPr/>
            </a:pPr>
            <a:r>
              <a:rPr lang="de-DE" sz="1800" dirty="0" err="1">
                <a:latin typeface="+mn-lt"/>
              </a:rPr>
              <a:t>and</a:t>
            </a:r>
            <a:r>
              <a:rPr lang="de-DE" sz="1800" dirty="0">
                <a:latin typeface="+mn-lt"/>
              </a:rPr>
              <a:t> </a:t>
            </a:r>
            <a:r>
              <a:rPr lang="de-DE" sz="1800" dirty="0" err="1">
                <a:latin typeface="+mn-lt"/>
              </a:rPr>
              <a:t>Blakemore</a:t>
            </a:r>
            <a:r>
              <a:rPr lang="de-DE" sz="1800" dirty="0">
                <a:latin typeface="+mn-lt"/>
              </a:rPr>
              <a:t>, 2007)</a:t>
            </a:r>
          </a:p>
        </p:txBody>
      </p:sp>
      <p:pic>
        <p:nvPicPr>
          <p:cNvPr id="153606" name="Picture 6" descr="Geographic Information Value, Pricing, Production, and Consumption book 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4293096"/>
            <a:ext cx="1512789" cy="2269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de-DE" altLang="de-DE" smtClean="0"/>
              <a:t>Nutzenmanagement II</a:t>
            </a:r>
          </a:p>
        </p:txBody>
      </p:sp>
      <p:sp>
        <p:nvSpPr>
          <p:cNvPr id="154627" name="Rectangle 3"/>
          <p:cNvSpPr>
            <a:spLocks noGrp="1" noChangeArrowheads="1"/>
          </p:cNvSpPr>
          <p:nvPr>
            <p:ph idx="1"/>
          </p:nvPr>
        </p:nvSpPr>
        <p:spPr/>
        <p:txBody>
          <a:bodyPr/>
          <a:lstStyle/>
          <a:p>
            <a:pPr eaLnBrk="1" hangingPunct="1"/>
            <a:r>
              <a:rPr lang="de-DE" altLang="de-DE" smtClean="0"/>
              <a:t>Von welchen Informationsprodukten wurden die größten Nutzenpotentiale erwartet? In welchem Maße wurden sie erreicht?</a:t>
            </a:r>
          </a:p>
          <a:p>
            <a:pPr eaLnBrk="1" hangingPunct="1"/>
            <a:r>
              <a:rPr lang="de-DE" altLang="de-DE" smtClean="0"/>
              <a:t>Entspricht die Nutzung von Daten den Vorgaben des Sollkonzepts?</a:t>
            </a:r>
          </a:p>
          <a:p>
            <a:pPr eaLnBrk="1" hangingPunct="1"/>
            <a:r>
              <a:rPr lang="de-DE" altLang="de-DE" smtClean="0"/>
              <a:t>Konnte die Organisation in dem angenommenen Maße mit der GI-Nutzung durchdrungen werden?</a:t>
            </a:r>
          </a:p>
          <a:p>
            <a:pPr eaLnBrk="1" hangingPunct="1"/>
            <a:r>
              <a:rPr lang="de-DE" altLang="de-DE" smtClean="0"/>
              <a:t>Nutzungshäufigkeit von Applikationen, Auskünften, ...?</a:t>
            </a:r>
          </a:p>
          <a:p>
            <a:pPr eaLnBrk="1" hangingPunct="1"/>
            <a:r>
              <a:rPr lang="de-DE" altLang="de-DE" smtClean="0"/>
              <a:t>Defizite (z. B. unbefriedigendes Antwortzeitverhalten, geringe Datenqualität, fehlende Attribute, ...)?</a:t>
            </a:r>
          </a:p>
          <a:p>
            <a:pPr eaLnBrk="1" hangingPunct="1"/>
            <a:r>
              <a:rPr lang="de-DE" altLang="de-DE" smtClean="0"/>
              <a:t>Metriken: durchschnittliche Bearbeitungszeit für Aufgaben, Durchlaufzeiten?</a:t>
            </a:r>
          </a:p>
        </p:txBody>
      </p:sp>
      <p:sp>
        <p:nvSpPr>
          <p:cNvPr id="6" name="Foliennummernplatzhalter 4"/>
          <p:cNvSpPr>
            <a:spLocks noGrp="1"/>
          </p:cNvSpPr>
          <p:nvPr>
            <p:ph type="sldNum" sz="quarter" idx="11"/>
          </p:nvPr>
        </p:nvSpPr>
        <p:spPr/>
        <p:txBody>
          <a:bodyPr/>
          <a:lstStyle/>
          <a:p>
            <a:pPr>
              <a:defRPr/>
            </a:pPr>
            <a:fld id="{04829BA7-452E-4B57-A362-3BF88039504B}" type="slidenum">
              <a:rPr lang="de-DE" altLang="de-DE"/>
              <a:pPr>
                <a:defRPr/>
              </a:pPr>
              <a:t>218</a:t>
            </a:fld>
            <a:endParaRPr lang="de-DE" altLang="de-DE"/>
          </a:p>
        </p:txBody>
      </p:sp>
      <p:sp>
        <p:nvSpPr>
          <p:cNvPr id="154629" name="Rectangle 4"/>
          <p:cNvSpPr>
            <a:spLocks noChangeArrowheads="1"/>
          </p:cNvSpPr>
          <p:nvPr/>
        </p:nvSpPr>
        <p:spPr bwMode="auto">
          <a:xfrm>
            <a:off x="614313" y="5622925"/>
            <a:ext cx="7276864"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800" dirty="0">
                <a:solidFill>
                  <a:srgbClr val="0033CC"/>
                </a:solidFill>
                <a:latin typeface="+mn-lt"/>
              </a:rPr>
              <a:t>==&gt; Ergebnis: Projektfortschreibungen, Einführung neuer Applikationen etc.</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63490" name="Rectangle 2"/>
          <p:cNvSpPr>
            <a:spLocks noGrp="1" noChangeArrowheads="1"/>
          </p:cNvSpPr>
          <p:nvPr>
            <p:ph type="title" idx="4294967295"/>
          </p:nvPr>
        </p:nvSpPr>
        <p:spPr>
          <a:xfrm>
            <a:off x="722313" y="2714997"/>
            <a:ext cx="7772400" cy="1362075"/>
          </a:xfrm>
        </p:spPr>
        <p:txBody>
          <a:bodyPr/>
          <a:lstStyle/>
          <a:p>
            <a:pPr algn="r"/>
            <a:r>
              <a:rPr lang="de-DE" altLang="de-DE" dirty="0" smtClean="0"/>
              <a:t>Zusammenfassung</a:t>
            </a:r>
            <a:endParaRPr lang="de-DE" dirty="0">
              <a:solidFill>
                <a:schemeClr val="tx1">
                  <a:lumMod val="75000"/>
                  <a:lumOff val="25000"/>
                </a:schemeClr>
              </a:solidFill>
            </a:endParaRPr>
          </a:p>
        </p:txBody>
      </p:sp>
    </p:spTree>
    <p:extLst>
      <p:ext uri="{BB962C8B-B14F-4D97-AF65-F5344CB8AC3E}">
        <p14:creationId xmlns:p14="http://schemas.microsoft.com/office/powerpoint/2010/main" val="2738313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de-DE" altLang="de-DE" smtClean="0"/>
              <a:t>Projektleitung: Alternativen</a:t>
            </a:r>
          </a:p>
        </p:txBody>
      </p:sp>
      <p:sp>
        <p:nvSpPr>
          <p:cNvPr id="14339" name="Inhaltsplatzhalter 2"/>
          <p:cNvSpPr>
            <a:spLocks noGrp="1"/>
          </p:cNvSpPr>
          <p:nvPr>
            <p:ph idx="1"/>
          </p:nvPr>
        </p:nvSpPr>
        <p:spPr/>
        <p:txBody>
          <a:bodyPr/>
          <a:lstStyle/>
          <a:p>
            <a:pPr>
              <a:buFont typeface="Tahoma" pitchFamily="34" charset="0"/>
              <a:buAutoNum type="arabicPeriod"/>
            </a:pPr>
            <a:r>
              <a:rPr lang="de-DE" altLang="de-DE" smtClean="0"/>
              <a:t>Gleichberechtigte, offene Kooperation: </a:t>
            </a:r>
          </a:p>
          <a:p>
            <a:pPr lvl="1"/>
            <a:r>
              <a:rPr lang="de-DE" altLang="de-DE" smtClean="0"/>
              <a:t>kann verstärkte Motivation und Effizienz der Mitarbeiter bewirken.</a:t>
            </a:r>
          </a:p>
          <a:p>
            <a:pPr lvl="1"/>
            <a:r>
              <a:rPr lang="de-DE" altLang="de-DE" smtClean="0"/>
              <a:t>Koordinations- oder Vertretungsaufgaben werden zeitlich begrenzt einzelnen Gruppenmitgliedern übertragen.</a:t>
            </a:r>
          </a:p>
          <a:p>
            <a:pPr lvl="1"/>
            <a:endParaRPr lang="de-DE" altLang="de-DE" smtClean="0"/>
          </a:p>
          <a:p>
            <a:pPr>
              <a:buFont typeface="Tahoma" pitchFamily="34" charset="0"/>
              <a:buAutoNum type="arabicPeriod"/>
            </a:pPr>
            <a:r>
              <a:rPr lang="de-DE" altLang="de-DE" smtClean="0"/>
              <a:t>Duale Führung: Mitarbeiter mit Schwerpunkt „Organisation“ und Mitarbeiter mit besonderer fachlicher Kompetenz.</a:t>
            </a:r>
          </a:p>
          <a:p>
            <a:pPr>
              <a:buFont typeface="Tahoma" pitchFamily="34" charset="0"/>
              <a:buAutoNum type="arabicPeriod"/>
            </a:pPr>
            <a:endParaRPr lang="de-DE" altLang="de-DE" smtClean="0"/>
          </a:p>
          <a:p>
            <a:pPr>
              <a:buFont typeface="Tahoma" pitchFamily="34" charset="0"/>
              <a:buAutoNum type="arabicPeriod"/>
            </a:pPr>
            <a:r>
              <a:rPr lang="de-DE" altLang="de-DE" smtClean="0"/>
              <a:t>Koordination und Gruppenleitung durch einen Mitarbeiter</a:t>
            </a:r>
          </a:p>
          <a:p>
            <a:pPr lvl="1"/>
            <a:r>
              <a:rPr lang="de-DE" altLang="de-DE" smtClean="0"/>
              <a:t>Gruppensprecher, </a:t>
            </a:r>
          </a:p>
          <a:p>
            <a:pPr lvl="1"/>
            <a:r>
              <a:rPr lang="de-DE" altLang="de-DE" smtClean="0"/>
              <a:t>Gruppenleiter (Personalverantwortung)</a:t>
            </a:r>
          </a:p>
          <a:p>
            <a:pPr lvl="1"/>
            <a:r>
              <a:rPr lang="de-DE" altLang="de-DE" smtClean="0"/>
              <a:t>oder als Projektleiter</a:t>
            </a:r>
          </a:p>
          <a:p>
            <a:endParaRPr lang="de-DE" altLang="de-DE" smtClean="0"/>
          </a:p>
        </p:txBody>
      </p:sp>
      <p:sp>
        <p:nvSpPr>
          <p:cNvPr id="4" name="Foliennummernplatzhalter 3"/>
          <p:cNvSpPr>
            <a:spLocks noGrp="1"/>
          </p:cNvSpPr>
          <p:nvPr>
            <p:ph type="sldNum" sz="quarter" idx="11"/>
          </p:nvPr>
        </p:nvSpPr>
        <p:spPr/>
        <p:txBody>
          <a:bodyPr/>
          <a:lstStyle/>
          <a:p>
            <a:pPr>
              <a:defRPr/>
            </a:pPr>
            <a:fld id="{D1F71285-AF32-4883-B5D1-CF639019C30D}" type="slidenum">
              <a:rPr lang="de-DE" altLang="de-DE" smtClean="0"/>
              <a:pPr>
                <a:defRPr/>
              </a:pPr>
              <a:t>22</a:t>
            </a:fld>
            <a:endParaRPr lang="de-DE" altLang="de-DE"/>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de-DE" altLang="de-DE" smtClean="0"/>
              <a:t>Zusammenfassung</a:t>
            </a:r>
          </a:p>
        </p:txBody>
      </p:sp>
      <p:sp>
        <p:nvSpPr>
          <p:cNvPr id="155651" name="Rectangle 3"/>
          <p:cNvSpPr>
            <a:spLocks noGrp="1" noChangeArrowheads="1"/>
          </p:cNvSpPr>
          <p:nvPr>
            <p:ph idx="1"/>
          </p:nvPr>
        </p:nvSpPr>
        <p:spPr>
          <a:xfrm>
            <a:off x="827584" y="1905000"/>
            <a:ext cx="7783016" cy="4114800"/>
          </a:xfrm>
        </p:spPr>
        <p:txBody>
          <a:bodyPr/>
          <a:lstStyle/>
          <a:p>
            <a:pPr eaLnBrk="1" hangingPunct="1"/>
            <a:r>
              <a:rPr lang="de-DE" altLang="de-DE" dirty="0" smtClean="0"/>
              <a:t>GIS-Einführung: diskrete, aufeinander aufbauende, dokumentierte und nachvollziehbare Schritte.</a:t>
            </a:r>
          </a:p>
          <a:p>
            <a:pPr eaLnBrk="1" hangingPunct="1"/>
            <a:r>
              <a:rPr lang="de-DE" altLang="de-DE" dirty="0" smtClean="0"/>
              <a:t>Konzeptionelle Arbeit: Vorrang vor vorschnellen Entscheidungen.</a:t>
            </a:r>
          </a:p>
          <a:p>
            <a:pPr eaLnBrk="1" hangingPunct="1"/>
            <a:r>
              <a:rPr lang="de-DE" altLang="de-DE" dirty="0" smtClean="0"/>
              <a:t>Partizipation fördert den Projekterfolg.</a:t>
            </a:r>
          </a:p>
          <a:p>
            <a:pPr eaLnBrk="1" hangingPunct="1"/>
            <a:r>
              <a:rPr lang="de-DE" altLang="de-DE" dirty="0" smtClean="0"/>
              <a:t>Nutzenuntersuchung: Basis für Ausschöpfung größtmöglicher Nutzenpotentiale.</a:t>
            </a:r>
          </a:p>
          <a:p>
            <a:pPr eaLnBrk="1" hangingPunct="1"/>
            <a:r>
              <a:rPr lang="de-DE" altLang="de-DE" dirty="0" smtClean="0"/>
              <a:t>Nutzen- und Kostenschätzung: Wegweiser für Ausschreibung, Beschaffung, Datenerfassung und Systembetrieb.</a:t>
            </a:r>
          </a:p>
          <a:p>
            <a:pPr eaLnBrk="1" hangingPunct="1"/>
            <a:r>
              <a:rPr lang="de-DE" altLang="de-DE" dirty="0" smtClean="0"/>
              <a:t>Projekt GIS-Einführung endet nicht mit der Systeminstallation, sondern wird im Zuge eines stetigen (Änderungs-) Managements und Controllings weitergeführt.</a:t>
            </a:r>
          </a:p>
        </p:txBody>
      </p:sp>
      <p:sp>
        <p:nvSpPr>
          <p:cNvPr id="5" name="Foliennummernplatzhalter 4"/>
          <p:cNvSpPr>
            <a:spLocks noGrp="1"/>
          </p:cNvSpPr>
          <p:nvPr>
            <p:ph type="sldNum" sz="quarter" idx="11"/>
          </p:nvPr>
        </p:nvSpPr>
        <p:spPr/>
        <p:txBody>
          <a:bodyPr/>
          <a:lstStyle/>
          <a:p>
            <a:pPr>
              <a:defRPr/>
            </a:pPr>
            <a:fld id="{5224D597-451E-480C-B8F4-4450DCB16243}" type="slidenum">
              <a:rPr lang="de-DE" altLang="de-DE"/>
              <a:pPr>
                <a:defRPr/>
              </a:pPr>
              <a:t>220</a:t>
            </a:fld>
            <a:endParaRPr lang="de-DE" altLang="de-DE"/>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de-DE" altLang="de-DE" smtClean="0"/>
              <a:t>Schlüsselworte</a:t>
            </a:r>
          </a:p>
        </p:txBody>
      </p:sp>
      <p:sp>
        <p:nvSpPr>
          <p:cNvPr id="156675" name="Rectangle 3"/>
          <p:cNvSpPr>
            <a:spLocks noGrp="1" noChangeArrowheads="1"/>
          </p:cNvSpPr>
          <p:nvPr>
            <p:ph idx="1"/>
          </p:nvPr>
        </p:nvSpPr>
        <p:spPr/>
        <p:txBody>
          <a:bodyPr/>
          <a:lstStyle/>
          <a:p>
            <a:pPr eaLnBrk="1" hangingPunct="1"/>
            <a:r>
              <a:rPr lang="de-DE" altLang="de-DE" dirty="0" smtClean="0"/>
              <a:t>Systemanalyse</a:t>
            </a:r>
          </a:p>
          <a:p>
            <a:pPr eaLnBrk="1" hangingPunct="1"/>
            <a:r>
              <a:rPr lang="de-DE" altLang="de-DE" dirty="0" smtClean="0"/>
              <a:t>Break-even-Point</a:t>
            </a:r>
          </a:p>
          <a:p>
            <a:pPr eaLnBrk="1" hangingPunct="1"/>
            <a:r>
              <a:rPr lang="de-DE" altLang="de-DE" dirty="0" smtClean="0"/>
              <a:t>Ist-Untersuchung, Ist-Analyse</a:t>
            </a:r>
          </a:p>
          <a:p>
            <a:pPr eaLnBrk="1" hangingPunct="1"/>
            <a:r>
              <a:rPr lang="de-DE" altLang="de-DE" dirty="0" smtClean="0"/>
              <a:t>Dokumente im Rahmen des Einführungsprozesses</a:t>
            </a:r>
          </a:p>
          <a:p>
            <a:pPr eaLnBrk="1" hangingPunct="1"/>
            <a:r>
              <a:rPr lang="de-DE" altLang="de-DE" dirty="0" smtClean="0"/>
              <a:t>Projektleiter, Projektgruppengröße</a:t>
            </a:r>
          </a:p>
          <a:p>
            <a:pPr eaLnBrk="1" hangingPunct="1"/>
            <a:r>
              <a:rPr lang="de-DE" altLang="de-DE" dirty="0" smtClean="0"/>
              <a:t>Kostenfaktoren, Nutzenaspekte</a:t>
            </a:r>
          </a:p>
          <a:p>
            <a:pPr eaLnBrk="1" hangingPunct="1"/>
            <a:r>
              <a:rPr lang="de-DE" altLang="de-DE" dirty="0" smtClean="0"/>
              <a:t>IT-Konzept, DV-Konzept</a:t>
            </a:r>
          </a:p>
          <a:p>
            <a:pPr eaLnBrk="1" hangingPunct="1"/>
            <a:r>
              <a:rPr lang="de-DE" altLang="de-DE" dirty="0" smtClean="0"/>
              <a:t>konzeptuelle Modellierung</a:t>
            </a:r>
          </a:p>
          <a:p>
            <a:pPr eaLnBrk="1" hangingPunct="1"/>
            <a:r>
              <a:rPr lang="de-DE" altLang="de-DE" dirty="0" smtClean="0"/>
              <a:t>Bedeutung der Schulungsplanung</a:t>
            </a:r>
          </a:p>
          <a:p>
            <a:pPr eaLnBrk="1" hangingPunct="1"/>
            <a:endParaRPr lang="de-DE" altLang="de-DE" dirty="0"/>
          </a:p>
          <a:p>
            <a:pPr eaLnBrk="1" hangingPunct="1"/>
            <a:r>
              <a:rPr lang="de-DE" dirty="0" err="1" smtClean="0"/>
              <a:t>UfAB</a:t>
            </a:r>
            <a:r>
              <a:rPr lang="de-DE" dirty="0" smtClean="0"/>
              <a:t> und </a:t>
            </a:r>
            <a:r>
              <a:rPr lang="de-DE" smtClean="0"/>
              <a:t>andere Dokumente</a:t>
            </a:r>
            <a:endParaRPr lang="de-DE" altLang="de-DE" dirty="0" smtClean="0"/>
          </a:p>
        </p:txBody>
      </p:sp>
      <p:sp>
        <p:nvSpPr>
          <p:cNvPr id="5" name="Foliennummernplatzhalter 4"/>
          <p:cNvSpPr>
            <a:spLocks noGrp="1"/>
          </p:cNvSpPr>
          <p:nvPr>
            <p:ph type="sldNum" sz="quarter" idx="11"/>
          </p:nvPr>
        </p:nvSpPr>
        <p:spPr/>
        <p:txBody>
          <a:bodyPr/>
          <a:lstStyle/>
          <a:p>
            <a:pPr>
              <a:defRPr/>
            </a:pPr>
            <a:fld id="{85A7CED7-7535-44CA-A235-1AB782E608F4}" type="slidenum">
              <a:rPr lang="de-DE" altLang="de-DE"/>
              <a:pPr>
                <a:defRPr/>
              </a:pPr>
              <a:t>221</a:t>
            </a:fld>
            <a:endParaRPr lang="de-DE" altLang="de-DE"/>
          </a:p>
        </p:txBody>
      </p:sp>
    </p:spTree>
  </p:cSld>
  <p:clrMapOvr>
    <a:masterClrMapping/>
  </p:clrMapOvr>
  <p:transition spd="slow"/>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de-DE" altLang="de-DE" smtClean="0"/>
              <a:t>Weiterführende Informationen</a:t>
            </a:r>
          </a:p>
        </p:txBody>
      </p:sp>
      <p:sp>
        <p:nvSpPr>
          <p:cNvPr id="157699" name="Rectangle 3"/>
          <p:cNvSpPr>
            <a:spLocks noGrp="1" noChangeArrowheads="1"/>
          </p:cNvSpPr>
          <p:nvPr>
            <p:ph idx="1"/>
          </p:nvPr>
        </p:nvSpPr>
        <p:spPr/>
        <p:txBody>
          <a:bodyPr/>
          <a:lstStyle/>
          <a:p>
            <a:pPr eaLnBrk="1" hangingPunct="1"/>
            <a:r>
              <a:rPr lang="de-DE" altLang="de-DE" dirty="0" smtClean="0">
                <a:cs typeface="Times New Roman" pitchFamily="18" charset="0"/>
              </a:rPr>
              <a:t>Behr, Franz-Josef, 2014: </a:t>
            </a:r>
            <a:r>
              <a:rPr lang="de-DE" altLang="de-DE" i="1" dirty="0" smtClean="0">
                <a:cs typeface="Times New Roman" pitchFamily="18" charset="0"/>
                <a:hlinkClick r:id="rId2"/>
              </a:rPr>
              <a:t>Strategisches GIS-Management</a:t>
            </a:r>
            <a:r>
              <a:rPr lang="de-DE" altLang="de-DE" i="1" dirty="0" smtClean="0">
                <a:cs typeface="Times New Roman" pitchFamily="18" charset="0"/>
              </a:rPr>
              <a:t>.</a:t>
            </a:r>
            <a:r>
              <a:rPr lang="de-DE" altLang="de-DE" dirty="0" smtClean="0">
                <a:cs typeface="Times New Roman" pitchFamily="18" charset="0"/>
              </a:rPr>
              <a:t>. Wichmann, Heidelberg, 3., überarbeitete Auflage, 320 S.</a:t>
            </a:r>
            <a:r>
              <a:rPr lang="de-DE" altLang="de-DE" dirty="0" smtClean="0"/>
              <a:t> </a:t>
            </a:r>
          </a:p>
          <a:p>
            <a:pPr eaLnBrk="1" hangingPunct="1"/>
            <a:endParaRPr lang="de-DE" altLang="de-DE" dirty="0" smtClean="0"/>
          </a:p>
          <a:p>
            <a:pPr eaLnBrk="1" hangingPunct="1"/>
            <a:endParaRPr lang="de-DE" altLang="de-DE" dirty="0"/>
          </a:p>
          <a:p>
            <a:pPr eaLnBrk="1" hangingPunct="1"/>
            <a:endParaRPr lang="de-DE" altLang="de-DE" dirty="0" smtClean="0"/>
          </a:p>
          <a:p>
            <a:pPr eaLnBrk="1" hangingPunct="1"/>
            <a:endParaRPr lang="de-DE" altLang="de-DE" dirty="0"/>
          </a:p>
          <a:p>
            <a:pPr eaLnBrk="1" hangingPunct="1"/>
            <a:endParaRPr lang="de-DE" altLang="de-DE" dirty="0"/>
          </a:p>
          <a:p>
            <a:pPr eaLnBrk="1" hangingPunct="1"/>
            <a:r>
              <a:rPr lang="de-DE" altLang="de-DE" dirty="0"/>
              <a:t>Neuigkeiten, Links, etc.</a:t>
            </a:r>
            <a:br>
              <a:rPr lang="de-DE" altLang="de-DE" dirty="0"/>
            </a:br>
            <a:r>
              <a:rPr lang="de-DE" altLang="de-DE" dirty="0">
                <a:hlinkClick r:id="rId3"/>
              </a:rPr>
              <a:t>http://www.gis-news.de</a:t>
            </a:r>
            <a:endParaRPr lang="de-DE" altLang="de-DE" dirty="0"/>
          </a:p>
          <a:p>
            <a:pPr eaLnBrk="1" hangingPunct="1"/>
            <a:r>
              <a:rPr lang="de-DE" altLang="de-DE" dirty="0"/>
              <a:t>GIS-Management-Homepage</a:t>
            </a:r>
            <a:br>
              <a:rPr lang="de-DE" altLang="de-DE" dirty="0"/>
            </a:br>
            <a:r>
              <a:rPr lang="de-DE" altLang="de-DE" dirty="0">
                <a:hlinkClick r:id="rId4"/>
              </a:rPr>
              <a:t>http://www.gis-management.de</a:t>
            </a:r>
            <a:endParaRPr lang="de-DE" altLang="de-DE" dirty="0"/>
          </a:p>
          <a:p>
            <a:pPr eaLnBrk="1" hangingPunct="1"/>
            <a:endParaRPr lang="de-DE" altLang="de-DE" dirty="0" smtClean="0"/>
          </a:p>
          <a:p>
            <a:pPr eaLnBrk="1" hangingPunct="1"/>
            <a:endParaRPr lang="de-DE" altLang="de-DE" dirty="0" smtClean="0"/>
          </a:p>
          <a:p>
            <a:pPr eaLnBrk="1" hangingPunct="1"/>
            <a:endParaRPr lang="de-DE" altLang="de-DE" dirty="0" smtClean="0"/>
          </a:p>
          <a:p>
            <a:pPr eaLnBrk="1" hangingPunct="1"/>
            <a:endParaRPr lang="de-DE" altLang="de-DE" dirty="0" smtClean="0"/>
          </a:p>
          <a:p>
            <a:pPr eaLnBrk="1" hangingPunct="1"/>
            <a:endParaRPr lang="de-DE" altLang="de-DE" dirty="0" smtClean="0"/>
          </a:p>
          <a:p>
            <a:pPr eaLnBrk="1" hangingPunct="1"/>
            <a:endParaRPr lang="de-DE" altLang="de-DE" dirty="0" smtClean="0"/>
          </a:p>
          <a:p>
            <a:pPr eaLnBrk="1" hangingPunct="1"/>
            <a:endParaRPr lang="de-DE" altLang="de-DE" dirty="0" smtClean="0"/>
          </a:p>
        </p:txBody>
      </p:sp>
      <p:sp>
        <p:nvSpPr>
          <p:cNvPr id="5" name="Foliennummernplatzhalter 4"/>
          <p:cNvSpPr>
            <a:spLocks noGrp="1"/>
          </p:cNvSpPr>
          <p:nvPr>
            <p:ph type="sldNum" sz="quarter" idx="11"/>
          </p:nvPr>
        </p:nvSpPr>
        <p:spPr/>
        <p:txBody>
          <a:bodyPr/>
          <a:lstStyle/>
          <a:p>
            <a:pPr>
              <a:defRPr/>
            </a:pPr>
            <a:fld id="{A583357A-DC90-4B20-A6E9-EA58E637451E}" type="slidenum">
              <a:rPr lang="de-DE" altLang="de-DE"/>
              <a:pPr>
                <a:defRPr/>
              </a:pPr>
              <a:t>222</a:t>
            </a:fld>
            <a:endParaRPr lang="de-DE" altLang="de-DE"/>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r>
              <a:rPr lang="de-DE" altLang="de-DE" smtClean="0"/>
              <a:t>Der Projektleiter</a:t>
            </a:r>
          </a:p>
        </p:txBody>
      </p:sp>
      <p:sp>
        <p:nvSpPr>
          <p:cNvPr id="3" name="Inhaltsplatzhalter 2"/>
          <p:cNvSpPr>
            <a:spLocks noGrp="1"/>
          </p:cNvSpPr>
          <p:nvPr>
            <p:ph idx="1"/>
          </p:nvPr>
        </p:nvSpPr>
        <p:spPr/>
        <p:txBody>
          <a:bodyPr/>
          <a:lstStyle/>
          <a:p>
            <a:pPr>
              <a:defRPr/>
            </a:pPr>
            <a:r>
              <a:rPr lang="de-DE" smtClean="0"/>
              <a:t>oftmals ausschlaggebend für Projekterfolg [</a:t>
            </a:r>
            <a:r>
              <a:rPr lang="de-DE" cap="small"/>
              <a:t>Litke </a:t>
            </a:r>
            <a:r>
              <a:rPr lang="de-DE"/>
              <a:t>2007, </a:t>
            </a:r>
            <a:r>
              <a:rPr lang="de-DE" cap="small"/>
              <a:t>Tumuscheit</a:t>
            </a:r>
            <a:r>
              <a:rPr lang="de-DE"/>
              <a:t> </a:t>
            </a:r>
            <a:r>
              <a:rPr lang="de-DE" smtClean="0"/>
              <a:t>2007]</a:t>
            </a:r>
          </a:p>
          <a:p>
            <a:pPr>
              <a:defRPr/>
            </a:pPr>
            <a:r>
              <a:rPr lang="de-DE" smtClean="0"/>
              <a:t>Sprecher der Gruppe, verantwortlich für personelle und Sachressourcen und Ergebnis</a:t>
            </a:r>
          </a:p>
          <a:p>
            <a:pPr>
              <a:defRPr/>
            </a:pPr>
            <a:r>
              <a:rPr lang="de-DE" smtClean="0"/>
              <a:t>Voraussetzungen:</a:t>
            </a:r>
          </a:p>
          <a:p>
            <a:pPr lvl="1">
              <a:defRPr/>
            </a:pPr>
            <a:r>
              <a:rPr lang="de-DE" smtClean="0"/>
              <a:t>Fachwissen, methodische und soziale Qualifikation</a:t>
            </a:r>
          </a:p>
          <a:p>
            <a:pPr lvl="1">
              <a:defRPr/>
            </a:pPr>
            <a:r>
              <a:rPr lang="de-DE" smtClean="0"/>
              <a:t>Kompetenzen – ggf. einfordern!</a:t>
            </a:r>
          </a:p>
          <a:p>
            <a:pPr lvl="2">
              <a:defRPr/>
            </a:pPr>
            <a:r>
              <a:rPr lang="de-DE" smtClean="0"/>
              <a:t>Mitwirkung bei der Festlegung der Projektziele,</a:t>
            </a:r>
          </a:p>
          <a:p>
            <a:pPr lvl="2">
              <a:defRPr/>
            </a:pPr>
            <a:r>
              <a:rPr lang="de-DE" smtClean="0"/>
              <a:t>inhaltliche Festlegung der Projektphasen,</a:t>
            </a:r>
          </a:p>
          <a:p>
            <a:pPr lvl="2">
              <a:defRPr/>
            </a:pPr>
            <a:r>
              <a:rPr lang="de-DE" smtClean="0"/>
              <a:t>Mitarbeiterauswahl,</a:t>
            </a:r>
          </a:p>
          <a:p>
            <a:pPr lvl="2">
              <a:defRPr/>
            </a:pPr>
            <a:r>
              <a:rPr lang="de-DE" smtClean="0"/>
              <a:t>fachliches Weisungsrecht,</a:t>
            </a:r>
          </a:p>
          <a:p>
            <a:pPr lvl="2">
              <a:defRPr/>
            </a:pPr>
            <a:r>
              <a:rPr lang="de-DE" smtClean="0"/>
              <a:t>Entscheidungsrecht</a:t>
            </a:r>
            <a:r>
              <a:rPr lang="de-DE"/>
              <a:t>.</a:t>
            </a:r>
          </a:p>
          <a:p>
            <a:pPr lvl="2">
              <a:defRPr/>
            </a:pPr>
            <a:endParaRPr lang="de-DE" smtClean="0"/>
          </a:p>
          <a:p>
            <a:pPr>
              <a:defRPr/>
            </a:pPr>
            <a:endParaRPr lang="de-DE"/>
          </a:p>
        </p:txBody>
      </p:sp>
      <p:sp>
        <p:nvSpPr>
          <p:cNvPr id="4" name="Foliennummernplatzhalter 3"/>
          <p:cNvSpPr>
            <a:spLocks noGrp="1"/>
          </p:cNvSpPr>
          <p:nvPr>
            <p:ph type="sldNum" sz="quarter" idx="11"/>
          </p:nvPr>
        </p:nvSpPr>
        <p:spPr/>
        <p:txBody>
          <a:bodyPr/>
          <a:lstStyle/>
          <a:p>
            <a:pPr>
              <a:defRPr/>
            </a:pPr>
            <a:fld id="{FD278DD4-0D52-4DC9-962C-6201B62B3EC8}" type="slidenum">
              <a:rPr lang="de-DE" altLang="de-DE" smtClean="0"/>
              <a:pPr>
                <a:defRPr/>
              </a:pPr>
              <a:t>23</a:t>
            </a:fld>
            <a:endParaRPr lang="de-DE" altLang="de-D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(Soziale) Kompetenzen </a:t>
            </a:r>
            <a:r>
              <a:rPr lang="de-DE" sz="1600" smtClean="0"/>
              <a:t>[</a:t>
            </a:r>
            <a:r>
              <a:rPr lang="de-DE" sz="1600" cap="small" smtClean="0"/>
              <a:t>Caffier et al.</a:t>
            </a:r>
            <a:r>
              <a:rPr lang="de-DE" sz="1600" smtClean="0"/>
              <a:t> 2017]</a:t>
            </a:r>
            <a:endParaRPr lang="de-DE"/>
          </a:p>
        </p:txBody>
      </p:sp>
      <p:sp>
        <p:nvSpPr>
          <p:cNvPr id="3" name="Inhaltsplatzhalter 2"/>
          <p:cNvSpPr>
            <a:spLocks noGrp="1"/>
          </p:cNvSpPr>
          <p:nvPr>
            <p:ph idx="1"/>
          </p:nvPr>
        </p:nvSpPr>
        <p:spPr>
          <a:xfrm>
            <a:off x="682625" y="1671638"/>
            <a:ext cx="7478713" cy="1613346"/>
          </a:xfrm>
        </p:spPr>
        <p:txBody>
          <a:bodyPr/>
          <a:lstStyle/>
          <a:p>
            <a:r>
              <a:rPr lang="de-DE" dirty="0" smtClean="0"/>
              <a:t>"</a:t>
            </a:r>
            <a:r>
              <a:rPr lang="de-DE" dirty="0"/>
              <a:t>Der Geodatenmanager verfügt über eine ausgeprägte </a:t>
            </a:r>
            <a:r>
              <a:rPr lang="de-DE" b="1" dirty="0"/>
              <a:t>soziale Kompetenz</a:t>
            </a:r>
            <a:r>
              <a:rPr lang="de-DE" dirty="0"/>
              <a:t>. Dazu zählen Team- und Kommunikationsfähigkeit ebenso wie Eigeninitiative, Engagement und Verantwortungsbereitschaft. Die unterschiedlichen fachlichen, politischen, aber auch sozialen Arbeitsbereiche erfordern Flexibilität in der Aufgabenwahrnehmung aber auch die Bereitschaft zur persönlichen Weiterentwicklung</a:t>
            </a:r>
            <a:r>
              <a:rPr lang="de-DE" dirty="0" smtClean="0"/>
              <a:t>." </a:t>
            </a:r>
          </a:p>
          <a:p>
            <a:endParaRPr lang="de-DE" dirty="0"/>
          </a:p>
          <a:p>
            <a:r>
              <a:rPr lang="de-DE" dirty="0" smtClean="0"/>
              <a:t>"Der Geodatenmanager verteilt und überwacht als Führungskraft die erforderlichen Aufgaben zum Aufbau von Geodateninfrastrukturen. Dabei verantwortet er die zur Verfügung stehenden </a:t>
            </a:r>
            <a:r>
              <a:rPr lang="de-DE" b="1" dirty="0" smtClean="0"/>
              <a:t>Sach- und Personalmittel</a:t>
            </a:r>
            <a:r>
              <a:rPr lang="de-DE" dirty="0" smtClean="0"/>
              <a:t>."</a:t>
            </a:r>
          </a:p>
          <a:p>
            <a:endParaRPr lang="de-DE" dirty="0"/>
          </a:p>
          <a:p>
            <a:r>
              <a:rPr lang="de-DE" dirty="0" smtClean="0"/>
              <a:t>"Der </a:t>
            </a:r>
            <a:r>
              <a:rPr lang="de-DE" dirty="0"/>
              <a:t>Geodatenmanager koordiniert und steuert den Gesamtprozess in Zusammenarbeit mit sämtlichen Stakeholdern</a:t>
            </a:r>
            <a:r>
              <a:rPr lang="de-DE" dirty="0" smtClean="0"/>
              <a:t>. Er </a:t>
            </a:r>
            <a:r>
              <a:rPr lang="de-DE" dirty="0"/>
              <a:t>ist das </a:t>
            </a:r>
            <a:r>
              <a:rPr lang="de-DE" b="1" dirty="0"/>
              <a:t>Bindeglied zwischen technischer und administrativer Ebene</a:t>
            </a:r>
            <a:r>
              <a:rPr lang="de-DE" dirty="0"/>
              <a:t>. Darüber hinaus moderiert und unterstützt er die Zusammenarbeit unterschiedlicher </a:t>
            </a:r>
            <a:r>
              <a:rPr lang="de-DE" dirty="0" smtClean="0"/>
              <a:t>Stakeholder und </a:t>
            </a:r>
            <a:r>
              <a:rPr lang="de-DE" dirty="0"/>
              <a:t>sorgt für Transparenz in seinem Netzwerk (Informationsweitergabe</a:t>
            </a:r>
            <a:r>
              <a:rPr lang="de-DE" dirty="0" smtClean="0"/>
              <a:t>)."</a:t>
            </a:r>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24</a:t>
            </a:fld>
            <a:endParaRPr lang="de-DE" altLang="de-DE"/>
          </a:p>
        </p:txBody>
      </p:sp>
    </p:spTree>
    <p:extLst>
      <p:ext uri="{BB962C8B-B14F-4D97-AF65-F5344CB8AC3E}">
        <p14:creationId xmlns:p14="http://schemas.microsoft.com/office/powerpoint/2010/main" val="3939050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Kompetenzfelder</a:t>
            </a:r>
            <a:r>
              <a:rPr lang="de-DE" sz="2000" dirty="0"/>
              <a:t> </a:t>
            </a:r>
            <a:r>
              <a:rPr lang="de-DE" sz="1600" dirty="0"/>
              <a:t>[</a:t>
            </a:r>
            <a:r>
              <a:rPr lang="de-DE" sz="1600" dirty="0" err="1"/>
              <a:t>Caffier</a:t>
            </a:r>
            <a:r>
              <a:rPr lang="de-DE" sz="1600" dirty="0"/>
              <a:t> et al. 2017]</a:t>
            </a:r>
            <a:endParaRPr lang="de-DE" sz="2400" dirty="0"/>
          </a:p>
        </p:txBody>
      </p:sp>
      <p:sp>
        <p:nvSpPr>
          <p:cNvPr id="3" name="Inhaltsplatzhalter 2"/>
          <p:cNvSpPr>
            <a:spLocks noGrp="1"/>
          </p:cNvSpPr>
          <p:nvPr>
            <p:ph idx="1"/>
          </p:nvPr>
        </p:nvSpPr>
        <p:spPr/>
        <p:txBody>
          <a:bodyPr/>
          <a:lstStyle/>
          <a:p>
            <a:r>
              <a:rPr lang="de-DE" b="1" smtClean="0"/>
              <a:t>Geokompetenz – Geoinformation: </a:t>
            </a:r>
            <a:r>
              <a:rPr lang="de-DE" smtClean="0"/>
              <a:t/>
            </a:r>
            <a:br>
              <a:rPr lang="de-DE" smtClean="0"/>
            </a:br>
            <a:r>
              <a:rPr lang="de-DE"/>
              <a:t>insbesondere: Anwendungsbezogene Erfassung, Qualitätssicherung, Analyse und Präsentation räumlicher Sachverhalte auf Grundlage des geodätischen Raumbezugs nach Lage, Höhe und Schwere</a:t>
            </a:r>
          </a:p>
          <a:p>
            <a:endParaRPr lang="de-DE" smtClean="0"/>
          </a:p>
          <a:p>
            <a:r>
              <a:rPr lang="de-DE" b="1" smtClean="0"/>
              <a:t>IT-Kompetenz – Informationstechnologie:</a:t>
            </a:r>
            <a:br>
              <a:rPr lang="de-DE" b="1" smtClean="0"/>
            </a:br>
            <a:r>
              <a:rPr lang="de-DE" smtClean="0"/>
              <a:t>insbesondere</a:t>
            </a:r>
            <a:r>
              <a:rPr lang="de-DE"/>
              <a:t>: Daten- und Systemtechnik mit Konzeption und Implementierung technischer Lösungen mit serviceorientierter Architektur- und Systementwicklung sowie Modellierung, Kodierung und Automatisierung der Exploration von Daten auf Grundlage der Informations- und Kommunikationstechnik </a:t>
            </a:r>
            <a:endParaRPr lang="de-DE" smtClean="0"/>
          </a:p>
          <a:p>
            <a:endParaRPr lang="de-DE" smtClean="0"/>
          </a:p>
          <a:p>
            <a:r>
              <a:rPr lang="de-DE" b="1" smtClean="0"/>
              <a:t>Management-Kompetenz – Managementaufgaben:</a:t>
            </a:r>
            <a:br>
              <a:rPr lang="de-DE" b="1" smtClean="0"/>
            </a:br>
            <a:r>
              <a:rPr lang="de-DE"/>
              <a:t>insbesondere: Strategieentwicklung, Strukturierung, Koordination und Steuerung von Prozessen in Kommunikation mit den (Projekt-)Beteiligten </a:t>
            </a:r>
          </a:p>
        </p:txBody>
      </p:sp>
      <p:sp>
        <p:nvSpPr>
          <p:cNvPr id="4" name="Datumsplatzhalter 3"/>
          <p:cNvSpPr>
            <a:spLocks noGrp="1"/>
          </p:cNvSpPr>
          <p:nvPr>
            <p:ph type="dt" sz="half" idx="10"/>
          </p:nvPr>
        </p:nvSpPr>
        <p:spPr/>
        <p:txBody>
          <a:bodyPr/>
          <a:lstStyle/>
          <a:p>
            <a:pPr>
              <a:defRPr/>
            </a:pPr>
            <a:r>
              <a:rPr lang="en-US" altLang="en-US" smtClean="0"/>
              <a:t>Prof. </a:t>
            </a:r>
            <a:r>
              <a:rPr lang="de-DE" altLang="en-US" smtClean="0"/>
              <a:t>Dr.-Ing. </a:t>
            </a:r>
            <a:r>
              <a:rPr lang="en-US" altLang="en-US" smtClean="0"/>
              <a:t>Franz-Josef Behr</a:t>
            </a:r>
            <a:endParaRPr lang="en-US" altLang="en-US">
              <a:solidFill>
                <a:schemeClr val="tx1"/>
              </a:solidFill>
            </a:endParaRPr>
          </a:p>
        </p:txBody>
      </p:sp>
    </p:spTree>
    <p:extLst>
      <p:ext uri="{BB962C8B-B14F-4D97-AF65-F5344CB8AC3E}">
        <p14:creationId xmlns:p14="http://schemas.microsoft.com/office/powerpoint/2010/main" val="3141754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altLang="de-DE" smtClean="0"/>
              <a:t>Praxis</a:t>
            </a:r>
          </a:p>
        </p:txBody>
      </p:sp>
      <p:sp>
        <p:nvSpPr>
          <p:cNvPr id="16387" name="Rectangle 3"/>
          <p:cNvSpPr>
            <a:spLocks noGrp="1" noChangeArrowheads="1"/>
          </p:cNvSpPr>
          <p:nvPr>
            <p:ph idx="1"/>
          </p:nvPr>
        </p:nvSpPr>
        <p:spPr/>
        <p:txBody>
          <a:bodyPr/>
          <a:lstStyle/>
          <a:p>
            <a:pPr eaLnBrk="1" hangingPunct="1"/>
            <a:r>
              <a:rPr lang="de-DE" altLang="de-DE" smtClean="0">
                <a:cs typeface="Times New Roman" pitchFamily="18" charset="0"/>
              </a:rPr>
              <a:t>Als Geschäftsführer eines Ingenieurbüros, das als GIS-Dienstleister für Kommunen und Versorgungsunternehmen tätig ist, suchen Sie einen Mitarbeiter, der Aufgaben als </a:t>
            </a:r>
            <a:r>
              <a:rPr lang="de-DE" altLang="de-DE" b="1" smtClean="0">
                <a:cs typeface="Times New Roman" pitchFamily="18" charset="0"/>
              </a:rPr>
              <a:t>GIS-Projektleiter</a:t>
            </a:r>
            <a:r>
              <a:rPr lang="de-DE" altLang="de-DE" smtClean="0">
                <a:cs typeface="Times New Roman" pitchFamily="18" charset="0"/>
              </a:rPr>
              <a:t> wahrnehmen soll.</a:t>
            </a:r>
          </a:p>
          <a:p>
            <a:pPr eaLnBrk="1" hangingPunct="1"/>
            <a:endParaRPr lang="de-DE" altLang="de-DE" smtClean="0">
              <a:cs typeface="Times New Roman" pitchFamily="18" charset="0"/>
            </a:endParaRPr>
          </a:p>
          <a:p>
            <a:pPr eaLnBrk="1" hangingPunct="1"/>
            <a:r>
              <a:rPr lang="de-DE" altLang="de-DE" smtClean="0">
                <a:cs typeface="Times New Roman" pitchFamily="18" charset="0"/>
              </a:rPr>
              <a:t>Welche </a:t>
            </a:r>
            <a:r>
              <a:rPr lang="de-DE" altLang="de-DE" b="1" smtClean="0">
                <a:cs typeface="Times New Roman" pitchFamily="18" charset="0"/>
              </a:rPr>
              <a:t>Qualifikationen</a:t>
            </a:r>
            <a:r>
              <a:rPr lang="de-DE" altLang="de-DE" smtClean="0">
                <a:cs typeface="Times New Roman" pitchFamily="18" charset="0"/>
              </a:rPr>
              <a:t> werden Sie in die Stellenausschreibung aufnehmen?</a:t>
            </a:r>
            <a:r>
              <a:rPr lang="de-DE" altLang="de-DE" smtClean="0"/>
              <a:t> </a:t>
            </a:r>
          </a:p>
        </p:txBody>
      </p:sp>
      <p:sp>
        <p:nvSpPr>
          <p:cNvPr id="5" name="Foliennummernplatzhalter 4"/>
          <p:cNvSpPr>
            <a:spLocks noGrp="1"/>
          </p:cNvSpPr>
          <p:nvPr>
            <p:ph type="sldNum" sz="quarter" idx="11"/>
          </p:nvPr>
        </p:nvSpPr>
        <p:spPr/>
        <p:txBody>
          <a:bodyPr/>
          <a:lstStyle/>
          <a:p>
            <a:pPr>
              <a:defRPr/>
            </a:pPr>
            <a:fld id="{5C30328B-9549-44E6-9E06-CA6BCA1AAEE8}" type="slidenum">
              <a:rPr lang="de-DE" altLang="de-DE"/>
              <a:pPr>
                <a:defRPr/>
              </a:pPr>
              <a:t>26</a:t>
            </a:fld>
            <a:endParaRPr lang="de-DE" altLang="de-DE"/>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de-DE" altLang="de-DE" dirty="0" smtClean="0"/>
              <a:t>Organisatorische Einbettung</a:t>
            </a:r>
          </a:p>
        </p:txBody>
      </p:sp>
      <p:sp>
        <p:nvSpPr>
          <p:cNvPr id="17411" name="Rectangle 3"/>
          <p:cNvSpPr>
            <a:spLocks noGrp="1" noChangeArrowheads="1"/>
          </p:cNvSpPr>
          <p:nvPr>
            <p:ph idx="1"/>
          </p:nvPr>
        </p:nvSpPr>
        <p:spPr/>
        <p:txBody>
          <a:bodyPr/>
          <a:lstStyle/>
          <a:p>
            <a:pPr eaLnBrk="1" hangingPunct="1"/>
            <a:r>
              <a:rPr lang="de-DE" altLang="de-DE" smtClean="0"/>
              <a:t>abhängig von organisatorischem Umfeld, Projektart, Unternehmensgröße, Umfang der einzubeziehenden Einheiten</a:t>
            </a:r>
          </a:p>
        </p:txBody>
      </p:sp>
      <p:sp>
        <p:nvSpPr>
          <p:cNvPr id="6" name="Foliennummernplatzhalter 4"/>
          <p:cNvSpPr>
            <a:spLocks noGrp="1"/>
          </p:cNvSpPr>
          <p:nvPr>
            <p:ph type="sldNum" sz="quarter" idx="11"/>
          </p:nvPr>
        </p:nvSpPr>
        <p:spPr/>
        <p:txBody>
          <a:bodyPr/>
          <a:lstStyle/>
          <a:p>
            <a:pPr>
              <a:defRPr/>
            </a:pPr>
            <a:fld id="{00DD013B-6B82-4FF4-AE4C-FFDA81BEA740}" type="slidenum">
              <a:rPr lang="de-DE" altLang="de-DE"/>
              <a:pPr>
                <a:defRPr/>
              </a:pPr>
              <a:t>27</a:t>
            </a:fld>
            <a:endParaRPr lang="de-DE" altLang="de-DE"/>
          </a:p>
        </p:txBody>
      </p:sp>
      <p:pic>
        <p:nvPicPr>
          <p:cNvPr id="17413"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852738"/>
            <a:ext cx="5040312" cy="270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el 1"/>
          <p:cNvSpPr>
            <a:spLocks noGrp="1"/>
          </p:cNvSpPr>
          <p:nvPr>
            <p:ph type="title"/>
          </p:nvPr>
        </p:nvSpPr>
        <p:spPr/>
        <p:txBody>
          <a:bodyPr/>
          <a:lstStyle/>
          <a:p>
            <a:r>
              <a:rPr lang="de-DE" altLang="de-DE" smtClean="0"/>
              <a:t>Aufgaben eines Lenkungsausschusses</a:t>
            </a:r>
          </a:p>
        </p:txBody>
      </p:sp>
      <p:sp>
        <p:nvSpPr>
          <p:cNvPr id="159747" name="Inhaltsplatzhalter 2"/>
          <p:cNvSpPr>
            <a:spLocks noGrp="1"/>
          </p:cNvSpPr>
          <p:nvPr>
            <p:ph idx="1"/>
          </p:nvPr>
        </p:nvSpPr>
        <p:spPr/>
        <p:txBody>
          <a:bodyPr/>
          <a:lstStyle/>
          <a:p>
            <a:r>
              <a:rPr lang="de-DE" altLang="de-DE" smtClean="0"/>
              <a:t>Definition von Aufgaben,</a:t>
            </a:r>
          </a:p>
          <a:p>
            <a:r>
              <a:rPr lang="de-DE" altLang="de-DE" smtClean="0"/>
              <a:t>Festlegung von Projektgruppen und ihren Mitarbeitern,</a:t>
            </a:r>
          </a:p>
          <a:p>
            <a:r>
              <a:rPr lang="de-DE" altLang="de-DE" smtClean="0"/>
              <a:t>Entscheidung in Grundsatzfragen,</a:t>
            </a:r>
          </a:p>
          <a:p>
            <a:r>
              <a:rPr lang="de-DE" altLang="de-DE" smtClean="0"/>
              <a:t>Festlegung von Prioritäten,</a:t>
            </a:r>
          </a:p>
          <a:p>
            <a:r>
              <a:rPr lang="de-DE" altLang="de-DE" smtClean="0"/>
              <a:t>Veranlassung der Lösung von Aufgaben,</a:t>
            </a:r>
          </a:p>
          <a:p>
            <a:r>
              <a:rPr lang="de-DE" altLang="de-DE" smtClean="0"/>
              <a:t>Terminvereinbarung und –kontrolle,</a:t>
            </a:r>
          </a:p>
          <a:p>
            <a:r>
              <a:rPr lang="de-DE" altLang="de-DE" smtClean="0"/>
              <a:t>Koordination der Tätigkeiten der Projektgruppen,</a:t>
            </a:r>
          </a:p>
          <a:p>
            <a:r>
              <a:rPr lang="de-DE" altLang="de-DE" smtClean="0"/>
              <a:t>Abstimmung von Arbeitsergebnisse,</a:t>
            </a:r>
          </a:p>
          <a:p>
            <a:r>
              <a:rPr lang="de-DE" altLang="de-DE" smtClean="0"/>
              <a:t>Kommunikation mit der Unternehmensführung.</a:t>
            </a:r>
          </a:p>
          <a:p>
            <a:endParaRPr lang="de-DE" altLang="de-DE" smtClean="0"/>
          </a:p>
        </p:txBody>
      </p:sp>
      <p:sp>
        <p:nvSpPr>
          <p:cNvPr id="4" name="Foliennummernplatzhalter 3"/>
          <p:cNvSpPr>
            <a:spLocks noGrp="1"/>
          </p:cNvSpPr>
          <p:nvPr>
            <p:ph type="sldNum" sz="quarter" idx="11"/>
          </p:nvPr>
        </p:nvSpPr>
        <p:spPr/>
        <p:txBody>
          <a:bodyPr/>
          <a:lstStyle/>
          <a:p>
            <a:pPr>
              <a:defRPr/>
            </a:pPr>
            <a:fld id="{DA856AD8-4358-429C-AA31-20E592B8EA4E}" type="slidenum">
              <a:rPr lang="de-DE" altLang="de-DE" smtClean="0"/>
              <a:pPr>
                <a:defRPr/>
              </a:pPr>
              <a:t>28</a:t>
            </a:fld>
            <a:endParaRPr lang="de-DE" altLang="de-DE"/>
          </a:p>
        </p:txBody>
      </p:sp>
      <p:sp>
        <p:nvSpPr>
          <p:cNvPr id="159749" name="Rechteck 6"/>
          <p:cNvSpPr>
            <a:spLocks noChangeArrowheads="1"/>
          </p:cNvSpPr>
          <p:nvPr/>
        </p:nvSpPr>
        <p:spPr bwMode="auto">
          <a:xfrm>
            <a:off x="755650" y="5373688"/>
            <a:ext cx="4572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100">
                <a:solidFill>
                  <a:schemeClr val="tx1"/>
                </a:solidFill>
                <a:latin typeface="Arial" charset="0"/>
              </a:rPr>
              <a:t>Nach: Arbeitskreis kommunaler Sicad-Anwender in Baden-Württemberg (1990): Grundlagen der Zusammenarbeit.</a:t>
            </a:r>
          </a:p>
        </p:txBody>
      </p:sp>
    </p:spTree>
    <p:extLst>
      <p:ext uri="{BB962C8B-B14F-4D97-AF65-F5344CB8AC3E}">
        <p14:creationId xmlns:p14="http://schemas.microsoft.com/office/powerpoint/2010/main" val="3534026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de-DE" altLang="de-DE" smtClean="0"/>
              <a:t>Organisatorische Einbettung II</a:t>
            </a:r>
          </a:p>
        </p:txBody>
      </p:sp>
      <p:sp>
        <p:nvSpPr>
          <p:cNvPr id="18435" name="Inhaltsplatzhalter 2"/>
          <p:cNvSpPr>
            <a:spLocks noGrp="1"/>
          </p:cNvSpPr>
          <p:nvPr>
            <p:ph idx="1"/>
          </p:nvPr>
        </p:nvSpPr>
        <p:spPr/>
        <p:txBody>
          <a:bodyPr/>
          <a:lstStyle/>
          <a:p>
            <a:pPr>
              <a:buFont typeface="Tahoma" pitchFamily="34" charset="0"/>
              <a:buAutoNum type="alphaLcParenR"/>
            </a:pPr>
            <a:r>
              <a:rPr lang="de-DE" altLang="de-DE" smtClean="0"/>
              <a:t>Unterschiedliche Teilprojektgruppen werden in einzelnen Projektphasen tätig. </a:t>
            </a:r>
          </a:p>
          <a:p>
            <a:pPr>
              <a:buFont typeface="Tahoma" pitchFamily="34" charset="0"/>
              <a:buAutoNum type="alphaLcParenR"/>
            </a:pPr>
            <a:r>
              <a:rPr lang="de-DE" altLang="de-DE" smtClean="0"/>
              <a:t>Bearbeitung verschiedener Teilbereiche eines Projektabschnitts kann durch Projektuntergruppen geschehen.</a:t>
            </a:r>
          </a:p>
        </p:txBody>
      </p:sp>
      <p:sp>
        <p:nvSpPr>
          <p:cNvPr id="4" name="Foliennummernplatzhalter 3"/>
          <p:cNvSpPr>
            <a:spLocks noGrp="1"/>
          </p:cNvSpPr>
          <p:nvPr>
            <p:ph type="sldNum" sz="quarter" idx="11"/>
          </p:nvPr>
        </p:nvSpPr>
        <p:spPr/>
        <p:txBody>
          <a:bodyPr/>
          <a:lstStyle/>
          <a:p>
            <a:pPr>
              <a:defRPr/>
            </a:pPr>
            <a:fld id="{DC80BD61-24D4-4ED7-B97B-93B1EB6CA8FF}" type="slidenum">
              <a:rPr lang="de-DE" altLang="de-DE" smtClean="0"/>
              <a:pPr>
                <a:defRPr/>
              </a:pPr>
              <a:t>29</a:t>
            </a:fld>
            <a:endParaRPr lang="de-DE" altLang="de-DE"/>
          </a:p>
        </p:txBody>
      </p:sp>
      <p:pic>
        <p:nvPicPr>
          <p:cNvPr id="18437" name="Grafik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075" y="2990850"/>
            <a:ext cx="497205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3</a:t>
            </a:fld>
            <a:endParaRPr lang="de-DE" altLang="de-DE"/>
          </a:p>
        </p:txBody>
      </p:sp>
      <p:sp>
        <p:nvSpPr>
          <p:cNvPr id="5" name="Rechteck 4"/>
          <p:cNvSpPr/>
          <p:nvPr/>
        </p:nvSpPr>
        <p:spPr>
          <a:xfrm>
            <a:off x="2051720" y="1844824"/>
            <a:ext cx="4572000" cy="3477875"/>
          </a:xfrm>
          <a:prstGeom prst="rect">
            <a:avLst/>
          </a:prstGeom>
        </p:spPr>
        <p:txBody>
          <a:bodyPr>
            <a:spAutoFit/>
          </a:bodyPr>
          <a:lstStyle/>
          <a:p>
            <a:r>
              <a:rPr lang="de-DE" sz="2000"/>
              <a:t>Bitte beginnen Sie die </a:t>
            </a:r>
            <a:r>
              <a:rPr lang="de-DE" sz="2000" smtClean="0"/>
              <a:t>Betreffzeile in Nachrichten an mich für diesen Kurs stets </a:t>
            </a:r>
            <a:r>
              <a:rPr lang="de-DE" sz="2000"/>
              <a:t>mit den </a:t>
            </a:r>
            <a:r>
              <a:rPr lang="de-DE" sz="2000" smtClean="0"/>
              <a:t>fünf Zeichen (als Namensraumkürzel)</a:t>
            </a:r>
          </a:p>
          <a:p>
            <a:endParaRPr lang="de-DE" sz="2000" smtClean="0"/>
          </a:p>
          <a:p>
            <a:r>
              <a:rPr lang="de-DE" sz="2000" smtClean="0"/>
              <a:t>[OuM]</a:t>
            </a:r>
          </a:p>
          <a:p>
            <a:endParaRPr lang="de-DE" sz="2000" smtClean="0"/>
          </a:p>
          <a:p>
            <a:r>
              <a:rPr lang="de-DE" sz="2000" smtClean="0"/>
              <a:t>um eine korrekte Zuordnung in meinem Nachrichten-Postfach sicherzustellen!</a:t>
            </a:r>
          </a:p>
          <a:p>
            <a:endParaRPr lang="de-DE" sz="2000"/>
          </a:p>
        </p:txBody>
      </p:sp>
    </p:spTree>
    <p:extLst>
      <p:ext uri="{BB962C8B-B14F-4D97-AF65-F5344CB8AC3E}">
        <p14:creationId xmlns:p14="http://schemas.microsoft.com/office/powerpoint/2010/main" val="1018435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682625" y="609600"/>
            <a:ext cx="8210550" cy="685800"/>
          </a:xfrm>
        </p:spPr>
        <p:txBody>
          <a:bodyPr/>
          <a:lstStyle/>
          <a:p>
            <a:r>
              <a:rPr lang="de-DE" altLang="de-DE" smtClean="0"/>
              <a:t>Schwerpunkte und Einsatzgebiete von Mitarbeitern mit organisatorischer bzw. fachlicher Qualifikation</a:t>
            </a:r>
          </a:p>
        </p:txBody>
      </p:sp>
      <p:graphicFrame>
        <p:nvGraphicFramePr>
          <p:cNvPr id="5" name="Inhaltsplatzhalter 4"/>
          <p:cNvGraphicFramePr>
            <a:graphicFrameLocks noGrp="1"/>
          </p:cNvGraphicFramePr>
          <p:nvPr>
            <p:ph idx="1"/>
          </p:nvPr>
        </p:nvGraphicFramePr>
        <p:xfrm>
          <a:off x="827088" y="1484313"/>
          <a:ext cx="8066088" cy="5203824"/>
        </p:xfrm>
        <a:graphic>
          <a:graphicData uri="http://schemas.openxmlformats.org/drawingml/2006/table">
            <a:tbl>
              <a:tblPr>
                <a:tableStyleId>{5C22544A-7EE6-4342-B048-85BDC9FD1C3A}</a:tableStyleId>
              </a:tblPr>
              <a:tblGrid>
                <a:gridCol w="1503172">
                  <a:extLst>
                    <a:ext uri="{9D8B030D-6E8A-4147-A177-3AD203B41FA5}">
                      <a16:colId xmlns:a16="http://schemas.microsoft.com/office/drawing/2014/main" val="20000"/>
                    </a:ext>
                  </a:extLst>
                </a:gridCol>
                <a:gridCol w="3358446">
                  <a:extLst>
                    <a:ext uri="{9D8B030D-6E8A-4147-A177-3AD203B41FA5}">
                      <a16:colId xmlns:a16="http://schemas.microsoft.com/office/drawing/2014/main" val="20001"/>
                    </a:ext>
                  </a:extLst>
                </a:gridCol>
                <a:gridCol w="3204470">
                  <a:extLst>
                    <a:ext uri="{9D8B030D-6E8A-4147-A177-3AD203B41FA5}">
                      <a16:colId xmlns:a16="http://schemas.microsoft.com/office/drawing/2014/main" val="20002"/>
                    </a:ext>
                  </a:extLst>
                </a:gridCol>
              </a:tblGrid>
              <a:tr h="352106">
                <a:tc>
                  <a:txBody>
                    <a:bodyPr/>
                    <a:lstStyle/>
                    <a:p>
                      <a:pPr marL="0" hangingPunct="0">
                        <a:spcBef>
                          <a:spcPts val="600"/>
                        </a:spcBef>
                        <a:spcAft>
                          <a:spcPts val="270"/>
                        </a:spcAft>
                        <a:tabLst>
                          <a:tab pos="-914400" algn="l"/>
                          <a:tab pos="-457200" algn="l"/>
                          <a:tab pos="160020" algn="l"/>
                          <a:tab pos="342900" algn="l"/>
                          <a:tab pos="525780" algn="l"/>
                          <a:tab pos="891540" algn="l"/>
                          <a:tab pos="1074420" algn="l"/>
                          <a:tab pos="1257300" algn="l"/>
                        </a:tabLst>
                      </a:pPr>
                      <a:r>
                        <a:rPr lang="de-DE" sz="1600" b="1" spc="-10" dirty="0">
                          <a:effectLst/>
                        </a:rPr>
                        <a:t> </a:t>
                      </a:r>
                      <a:endParaRPr lang="de-DE" sz="1600" b="1" dirty="0">
                        <a:effectLst/>
                        <a:latin typeface="Calibri"/>
                        <a:ea typeface="Times New Roman"/>
                        <a:cs typeface="Times New Roman"/>
                      </a:endParaRPr>
                    </a:p>
                  </a:txBody>
                  <a:tcPr marL="76219" marR="76219" marT="0" marB="0"/>
                </a:tc>
                <a:tc>
                  <a:txBody>
                    <a:bodyPr/>
                    <a:lstStyle/>
                    <a:p>
                      <a:pPr marL="0" hangingPunct="0">
                        <a:spcBef>
                          <a:spcPts val="600"/>
                        </a:spcBef>
                        <a:spcAft>
                          <a:spcPts val="270"/>
                        </a:spcAft>
                        <a:tabLst>
                          <a:tab pos="-914400" algn="l"/>
                          <a:tab pos="-457200" algn="l"/>
                          <a:tab pos="160020" algn="l"/>
                          <a:tab pos="342900" algn="l"/>
                          <a:tab pos="525780" algn="l"/>
                          <a:tab pos="891540" algn="l"/>
                          <a:tab pos="1074420" algn="l"/>
                          <a:tab pos="1257300" algn="l"/>
                        </a:tabLst>
                      </a:pPr>
                      <a:r>
                        <a:rPr lang="en-US" sz="1600" b="1" spc="-10" smtClean="0">
                          <a:effectLst/>
                        </a:rPr>
                        <a:t>IT/Organisation</a:t>
                      </a:r>
                    </a:p>
                  </a:txBody>
                  <a:tcPr marL="76219" marR="76219" marT="0" marB="0">
                    <a:solidFill>
                      <a:schemeClr val="accent5">
                        <a:lumMod val="60000"/>
                        <a:lumOff val="40000"/>
                      </a:schemeClr>
                    </a:solidFill>
                  </a:tcPr>
                </a:tc>
                <a:tc>
                  <a:txBody>
                    <a:bodyPr/>
                    <a:lstStyle/>
                    <a:p>
                      <a:pPr marL="0" hangingPunct="0">
                        <a:spcBef>
                          <a:spcPts val="600"/>
                        </a:spcBef>
                        <a:spcAft>
                          <a:spcPts val="270"/>
                        </a:spcAft>
                        <a:tabLst>
                          <a:tab pos="-914400" algn="l"/>
                          <a:tab pos="-457200" algn="l"/>
                          <a:tab pos="160020" algn="l"/>
                          <a:tab pos="342900" algn="l"/>
                          <a:tab pos="525780" algn="l"/>
                          <a:tab pos="891540" algn="l"/>
                          <a:tab pos="1074420" algn="l"/>
                          <a:tab pos="1257300" algn="l"/>
                        </a:tabLst>
                      </a:pPr>
                      <a:r>
                        <a:rPr lang="en-US" sz="1600" b="1" spc="-10">
                          <a:effectLst/>
                        </a:rPr>
                        <a:t>Anwenderseite</a:t>
                      </a:r>
                      <a:endParaRPr lang="de-DE" sz="1600" b="1">
                        <a:effectLst/>
                        <a:latin typeface="Calibri"/>
                        <a:ea typeface="Times New Roman"/>
                        <a:cs typeface="Times New Roman"/>
                      </a:endParaRPr>
                    </a:p>
                  </a:txBody>
                  <a:tcPr marL="76219" marR="76219" marT="0" marB="0"/>
                </a:tc>
                <a:extLst>
                  <a:ext uri="{0D108BD9-81ED-4DB2-BD59-A6C34878D82A}">
                    <a16:rowId xmlns:a16="http://schemas.microsoft.com/office/drawing/2014/main" val="10000"/>
                  </a:ext>
                </a:extLst>
              </a:tr>
              <a:tr h="1321105">
                <a:tc>
                  <a:txBody>
                    <a:bodyPr/>
                    <a:lstStyle/>
                    <a:p>
                      <a:pPr hangingPunct="0">
                        <a:spcAft>
                          <a:spcPts val="0"/>
                        </a:spcAft>
                      </a:pPr>
                      <a:r>
                        <a:rPr lang="de-DE" sz="1600" b="1" spc="-10" dirty="0">
                          <a:effectLst/>
                        </a:rPr>
                        <a:t>Kompetenz, Kenntnis</a:t>
                      </a:r>
                      <a:endParaRPr lang="de-DE" sz="1600" b="1" dirty="0">
                        <a:effectLst/>
                        <a:latin typeface="Calibri"/>
                        <a:ea typeface="Times New Roman"/>
                        <a:cs typeface="Times New Roman"/>
                      </a:endParaRPr>
                    </a:p>
                  </a:txBody>
                  <a:tcPr marL="76219" marR="76219" marT="0" marB="0"/>
                </a:tc>
                <a:tc>
                  <a:txBody>
                    <a:bodyPr/>
                    <a:lstStyle/>
                    <a:p>
                      <a:pPr marL="342900" lvl="0" indent="-342900" hangingPunct="0">
                        <a:spcBef>
                          <a:spcPts val="300"/>
                        </a:spcBef>
                        <a:spcAft>
                          <a:spcPts val="0"/>
                        </a:spcAft>
                        <a:buFont typeface="Wingdings"/>
                        <a:buChar char=""/>
                      </a:pPr>
                      <a:r>
                        <a:rPr lang="de-DE" sz="1600" spc="-10" dirty="0">
                          <a:effectLst/>
                        </a:rPr>
                        <a:t>Vorgehensmodelle,</a:t>
                      </a:r>
                      <a:endParaRPr lang="de-DE" sz="1600" dirty="0">
                        <a:effectLst/>
                      </a:endParaRPr>
                    </a:p>
                    <a:p>
                      <a:pPr marL="342900" lvl="0" indent="-342900" hangingPunct="0">
                        <a:spcBef>
                          <a:spcPts val="300"/>
                        </a:spcBef>
                        <a:spcAft>
                          <a:spcPts val="0"/>
                        </a:spcAft>
                        <a:buFont typeface="Wingdings"/>
                        <a:buChar char=""/>
                      </a:pPr>
                      <a:r>
                        <a:rPr lang="de-DE" sz="1600" spc="-10" dirty="0">
                          <a:effectLst/>
                        </a:rPr>
                        <a:t>Datenmodellierung,</a:t>
                      </a:r>
                      <a:endParaRPr lang="de-DE" sz="1600" dirty="0">
                        <a:effectLst/>
                      </a:endParaRPr>
                    </a:p>
                    <a:p>
                      <a:pPr marL="342900" lvl="0" indent="-342900" hangingPunct="0">
                        <a:spcBef>
                          <a:spcPts val="300"/>
                        </a:spcBef>
                        <a:spcAft>
                          <a:spcPts val="0"/>
                        </a:spcAft>
                        <a:buFont typeface="Wingdings"/>
                        <a:buChar char=""/>
                      </a:pPr>
                      <a:r>
                        <a:rPr lang="de-DE" sz="1600" spc="-10" dirty="0">
                          <a:effectLst/>
                        </a:rPr>
                        <a:t>vorhandene Informationstechnik,</a:t>
                      </a:r>
                      <a:endParaRPr lang="de-DE" sz="1600" dirty="0">
                        <a:effectLst/>
                      </a:endParaRPr>
                    </a:p>
                    <a:p>
                      <a:pPr marL="342900" lvl="0" indent="-342900" hangingPunct="0">
                        <a:spcBef>
                          <a:spcPts val="300"/>
                        </a:spcBef>
                        <a:spcAft>
                          <a:spcPts val="0"/>
                        </a:spcAft>
                        <a:buFont typeface="Wingdings"/>
                        <a:buChar char=""/>
                      </a:pPr>
                      <a:r>
                        <a:rPr lang="de-DE" sz="1600" spc="-10" dirty="0">
                          <a:effectLst/>
                        </a:rPr>
                        <a:t>Marktgegebenheiten</a:t>
                      </a:r>
                      <a:endParaRPr lang="de-DE" sz="1600" dirty="0">
                        <a:effectLst/>
                        <a:latin typeface="Calibri"/>
                        <a:ea typeface="Times New Roman"/>
                        <a:cs typeface="Times New Roman"/>
                      </a:endParaRPr>
                    </a:p>
                  </a:txBody>
                  <a:tcPr marL="76219" marR="76219" marT="0" marB="0">
                    <a:solidFill>
                      <a:schemeClr val="accent5">
                        <a:lumMod val="60000"/>
                        <a:lumOff val="40000"/>
                      </a:schemeClr>
                    </a:solidFill>
                  </a:tcPr>
                </a:tc>
                <a:tc>
                  <a:txBody>
                    <a:bodyPr/>
                    <a:lstStyle/>
                    <a:p>
                      <a:pPr marL="342900" lvl="0" indent="-342900" hangingPunct="0">
                        <a:spcAft>
                          <a:spcPts val="0"/>
                        </a:spcAft>
                        <a:buFont typeface="Wingdings"/>
                        <a:buChar char=""/>
                      </a:pPr>
                      <a:r>
                        <a:rPr lang="de-DE" sz="1600" spc="-10">
                          <a:effectLst/>
                        </a:rPr>
                        <a:t>praxisrelevante Anforderungen,</a:t>
                      </a:r>
                      <a:endParaRPr lang="de-DE" sz="1600">
                        <a:effectLst/>
                      </a:endParaRPr>
                    </a:p>
                    <a:p>
                      <a:pPr marL="342900" lvl="0" indent="-342900" hangingPunct="0">
                        <a:spcAft>
                          <a:spcPts val="0"/>
                        </a:spcAft>
                        <a:buFont typeface="Wingdings"/>
                        <a:buChar char=""/>
                      </a:pPr>
                      <a:r>
                        <a:rPr lang="de-DE" sz="1600" spc="-10">
                          <a:effectLst/>
                        </a:rPr>
                        <a:t>tatsächliche Abläufe,</a:t>
                      </a:r>
                      <a:endParaRPr lang="de-DE" sz="1600">
                        <a:effectLst/>
                      </a:endParaRPr>
                    </a:p>
                    <a:p>
                      <a:pPr marL="342900" lvl="0" indent="-342900" hangingPunct="0">
                        <a:spcAft>
                          <a:spcPts val="0"/>
                        </a:spcAft>
                        <a:buFont typeface="Wingdings"/>
                        <a:buChar char=""/>
                      </a:pPr>
                      <a:r>
                        <a:rPr lang="de-DE" sz="1600" spc="-10">
                          <a:effectLst/>
                        </a:rPr>
                        <a:t>soziale Gegebenheiten</a:t>
                      </a:r>
                      <a:endParaRPr lang="de-DE" sz="1600">
                        <a:effectLst/>
                        <a:latin typeface="Calibri"/>
                        <a:ea typeface="Times New Roman"/>
                        <a:cs typeface="Times New Roman"/>
                      </a:endParaRPr>
                    </a:p>
                  </a:txBody>
                  <a:tcPr marL="76219" marR="76219" marT="0" marB="0"/>
                </a:tc>
                <a:extLst>
                  <a:ext uri="{0D108BD9-81ED-4DB2-BD59-A6C34878D82A}">
                    <a16:rowId xmlns:a16="http://schemas.microsoft.com/office/drawing/2014/main" val="10001"/>
                  </a:ext>
                </a:extLst>
              </a:tr>
              <a:tr h="1015504">
                <a:tc>
                  <a:txBody>
                    <a:bodyPr/>
                    <a:lstStyle/>
                    <a:p>
                      <a:pPr hangingPunct="0">
                        <a:spcAft>
                          <a:spcPts val="0"/>
                        </a:spcAft>
                      </a:pPr>
                      <a:r>
                        <a:rPr lang="de-DE" sz="1600" b="1" spc="-10" dirty="0">
                          <a:effectLst/>
                        </a:rPr>
                        <a:t>Mitwirkung bei </a:t>
                      </a:r>
                      <a:r>
                        <a:rPr lang="de-DE" sz="1600" b="1" spc="-10" dirty="0" err="1">
                          <a:effectLst/>
                        </a:rPr>
                        <a:t>Systemeinfüh­rung</a:t>
                      </a:r>
                      <a:endParaRPr lang="de-DE" sz="1600" b="1" dirty="0">
                        <a:effectLst/>
                        <a:latin typeface="Calibri"/>
                        <a:ea typeface="Times New Roman"/>
                        <a:cs typeface="Times New Roman"/>
                      </a:endParaRPr>
                    </a:p>
                  </a:txBody>
                  <a:tcPr marL="76219" marR="76219" marT="0" marB="0"/>
                </a:tc>
                <a:tc>
                  <a:txBody>
                    <a:bodyPr/>
                    <a:lstStyle/>
                    <a:p>
                      <a:pPr marL="342900" lvl="0" indent="-342900" hangingPunct="0">
                        <a:spcBef>
                          <a:spcPts val="300"/>
                        </a:spcBef>
                        <a:spcAft>
                          <a:spcPts val="0"/>
                        </a:spcAft>
                        <a:buFont typeface="Wingdings"/>
                        <a:buChar char=""/>
                      </a:pPr>
                      <a:r>
                        <a:rPr lang="de-DE" sz="1600" spc="-10" dirty="0">
                          <a:effectLst/>
                        </a:rPr>
                        <a:t>Analyse, Konzeptentwicklung, Kosten-Nutzen-Analyse, evtl. Realisierung, Systemabnahme</a:t>
                      </a:r>
                      <a:endParaRPr lang="de-DE" sz="1600" dirty="0">
                        <a:effectLst/>
                        <a:latin typeface="Calibri"/>
                        <a:ea typeface="Times New Roman"/>
                        <a:cs typeface="Times New Roman"/>
                      </a:endParaRPr>
                    </a:p>
                  </a:txBody>
                  <a:tcPr marL="76219" marR="76219" marT="0" marB="0">
                    <a:solidFill>
                      <a:schemeClr val="accent5">
                        <a:lumMod val="60000"/>
                        <a:lumOff val="40000"/>
                      </a:schemeClr>
                    </a:solidFill>
                  </a:tcPr>
                </a:tc>
                <a:tc>
                  <a:txBody>
                    <a:bodyPr/>
                    <a:lstStyle/>
                    <a:p>
                      <a:pPr marL="342900" lvl="0" indent="-342900" hangingPunct="0">
                        <a:spcAft>
                          <a:spcPts val="0"/>
                        </a:spcAft>
                        <a:buFont typeface="Wingdings"/>
                        <a:buChar char=""/>
                      </a:pPr>
                      <a:r>
                        <a:rPr lang="de-DE" sz="1600" spc="-10" dirty="0">
                          <a:effectLst/>
                        </a:rPr>
                        <a:t>Formulierung und Verifizierung fachlicher Anforderungen,</a:t>
                      </a:r>
                      <a:endParaRPr lang="de-DE" sz="1600" dirty="0">
                        <a:effectLst/>
                      </a:endParaRPr>
                    </a:p>
                    <a:p>
                      <a:pPr marL="342900" lvl="0" indent="-342900" hangingPunct="0">
                        <a:spcAft>
                          <a:spcPts val="0"/>
                        </a:spcAft>
                        <a:buFont typeface="Wingdings"/>
                        <a:buChar char=""/>
                      </a:pPr>
                      <a:r>
                        <a:rPr lang="de-DE" sz="1600" spc="-10" dirty="0">
                          <a:effectLst/>
                        </a:rPr>
                        <a:t>Abnahme gemäß funktionaler Spezifikation</a:t>
                      </a:r>
                      <a:endParaRPr lang="de-DE" sz="1600" dirty="0">
                        <a:effectLst/>
                        <a:latin typeface="Calibri"/>
                        <a:ea typeface="Times New Roman"/>
                        <a:cs typeface="Times New Roman"/>
                      </a:endParaRPr>
                    </a:p>
                  </a:txBody>
                  <a:tcPr marL="76219" marR="76219" marT="0" marB="0"/>
                </a:tc>
                <a:extLst>
                  <a:ext uri="{0D108BD9-81ED-4DB2-BD59-A6C34878D82A}">
                    <a16:rowId xmlns:a16="http://schemas.microsoft.com/office/drawing/2014/main" val="10002"/>
                  </a:ext>
                </a:extLst>
              </a:tr>
              <a:tr h="975557">
                <a:tc>
                  <a:txBody>
                    <a:bodyPr/>
                    <a:lstStyle/>
                    <a:p>
                      <a:pPr hangingPunct="0">
                        <a:spcAft>
                          <a:spcPts val="0"/>
                        </a:spcAft>
                      </a:pPr>
                      <a:r>
                        <a:rPr lang="de-DE" sz="1600" b="1" spc="-10" dirty="0">
                          <a:effectLst/>
                        </a:rPr>
                        <a:t>Mitwirkung bei Systemnutzung</a:t>
                      </a:r>
                      <a:endParaRPr lang="de-DE" sz="1600" b="1" dirty="0">
                        <a:effectLst/>
                        <a:latin typeface="Calibri"/>
                        <a:ea typeface="Times New Roman"/>
                        <a:cs typeface="Times New Roman"/>
                      </a:endParaRPr>
                    </a:p>
                  </a:txBody>
                  <a:tcPr marL="76219" marR="76219" marT="0" marB="0"/>
                </a:tc>
                <a:tc>
                  <a:txBody>
                    <a:bodyPr/>
                    <a:lstStyle/>
                    <a:p>
                      <a:pPr marL="342900" lvl="0" indent="-342900" hangingPunct="0">
                        <a:spcBef>
                          <a:spcPts val="300"/>
                        </a:spcBef>
                        <a:spcAft>
                          <a:spcPts val="0"/>
                        </a:spcAft>
                        <a:buFont typeface="Wingdings"/>
                        <a:buChar char=""/>
                      </a:pPr>
                      <a:r>
                        <a:rPr lang="de-DE" sz="1600" spc="-10">
                          <a:effectLst/>
                        </a:rPr>
                        <a:t>Datenbankverwaltung,</a:t>
                      </a:r>
                      <a:endParaRPr lang="de-DE" sz="1600">
                        <a:effectLst/>
                      </a:endParaRPr>
                    </a:p>
                    <a:p>
                      <a:pPr marL="342900" lvl="0" indent="-342900" hangingPunct="0">
                        <a:spcBef>
                          <a:spcPts val="300"/>
                        </a:spcBef>
                        <a:spcAft>
                          <a:spcPts val="0"/>
                        </a:spcAft>
                        <a:buFont typeface="Wingdings"/>
                        <a:buChar char=""/>
                      </a:pPr>
                      <a:r>
                        <a:rPr lang="de-DE" sz="1600" spc="-10">
                          <a:effectLst/>
                        </a:rPr>
                        <a:t>Operatingaufgaben</a:t>
                      </a:r>
                      <a:endParaRPr lang="de-DE" sz="1600">
                        <a:effectLst/>
                        <a:latin typeface="Calibri"/>
                        <a:ea typeface="Times New Roman"/>
                        <a:cs typeface="Times New Roman"/>
                      </a:endParaRPr>
                    </a:p>
                  </a:txBody>
                  <a:tcPr marL="76219" marR="76219" marT="0" marB="0">
                    <a:solidFill>
                      <a:schemeClr val="accent5">
                        <a:lumMod val="60000"/>
                        <a:lumOff val="40000"/>
                      </a:schemeClr>
                    </a:solidFill>
                  </a:tcPr>
                </a:tc>
                <a:tc>
                  <a:txBody>
                    <a:bodyPr/>
                    <a:lstStyle/>
                    <a:p>
                      <a:pPr marL="342900" lvl="0" indent="-342900" hangingPunct="0">
                        <a:spcAft>
                          <a:spcPts val="0"/>
                        </a:spcAft>
                        <a:buFont typeface="Wingdings"/>
                        <a:buChar char=""/>
                      </a:pPr>
                      <a:r>
                        <a:rPr lang="de-DE" sz="1600" spc="-10">
                          <a:effectLst/>
                        </a:rPr>
                        <a:t>Datenerfassung, Auswertung, Ausgabe,</a:t>
                      </a:r>
                      <a:endParaRPr lang="de-DE" sz="1600">
                        <a:effectLst/>
                      </a:endParaRPr>
                    </a:p>
                    <a:p>
                      <a:pPr marL="342900" lvl="0" indent="-342900" hangingPunct="0">
                        <a:spcAft>
                          <a:spcPts val="0"/>
                        </a:spcAft>
                        <a:buFont typeface="Wingdings"/>
                        <a:buChar char=""/>
                      </a:pPr>
                      <a:r>
                        <a:rPr lang="de-DE" sz="1600" spc="-10">
                          <a:effectLst/>
                        </a:rPr>
                        <a:t>weitere Anforderungsspezifikation</a:t>
                      </a:r>
                      <a:endParaRPr lang="de-DE" sz="1600">
                        <a:effectLst/>
                        <a:latin typeface="Calibri"/>
                        <a:ea typeface="Times New Roman"/>
                        <a:cs typeface="Times New Roman"/>
                      </a:endParaRPr>
                    </a:p>
                  </a:txBody>
                  <a:tcPr marL="76219" marR="76219" marT="0" marB="0"/>
                </a:tc>
                <a:extLst>
                  <a:ext uri="{0D108BD9-81ED-4DB2-BD59-A6C34878D82A}">
                    <a16:rowId xmlns:a16="http://schemas.microsoft.com/office/drawing/2014/main" val="10003"/>
                  </a:ext>
                </a:extLst>
              </a:tr>
              <a:tr h="1539552">
                <a:tc>
                  <a:txBody>
                    <a:bodyPr/>
                    <a:lstStyle/>
                    <a:p>
                      <a:pPr hangingPunct="0">
                        <a:spcAft>
                          <a:spcPts val="0"/>
                        </a:spcAft>
                      </a:pPr>
                      <a:r>
                        <a:rPr lang="de-DE" sz="1600" b="1" spc="-10" dirty="0">
                          <a:effectLst/>
                        </a:rPr>
                        <a:t>Schwerpunkt bei</a:t>
                      </a:r>
                      <a:endParaRPr lang="de-DE" sz="1600" b="1" dirty="0">
                        <a:effectLst/>
                        <a:latin typeface="Calibri"/>
                        <a:ea typeface="Times New Roman"/>
                        <a:cs typeface="Times New Roman"/>
                      </a:endParaRPr>
                    </a:p>
                  </a:txBody>
                  <a:tcPr marL="76219" marR="76219" marT="0" marB="0"/>
                </a:tc>
                <a:tc>
                  <a:txBody>
                    <a:bodyPr/>
                    <a:lstStyle/>
                    <a:p>
                      <a:pPr marL="342900" lvl="0" indent="-342900" hangingPunct="0">
                        <a:spcBef>
                          <a:spcPts val="300"/>
                        </a:spcBef>
                        <a:spcAft>
                          <a:spcPts val="0"/>
                        </a:spcAft>
                        <a:buFont typeface="Wingdings"/>
                        <a:buChar char=""/>
                      </a:pPr>
                      <a:r>
                        <a:rPr lang="de-DE" sz="1600" spc="-10">
                          <a:effectLst/>
                        </a:rPr>
                        <a:t>komplexen IT-Systemen und umfangreicher Vernetzung,</a:t>
                      </a:r>
                      <a:endParaRPr lang="de-DE" sz="1600">
                        <a:effectLst/>
                      </a:endParaRPr>
                    </a:p>
                    <a:p>
                      <a:pPr marL="342900" lvl="0" indent="-342900" hangingPunct="0">
                        <a:spcBef>
                          <a:spcPts val="300"/>
                        </a:spcBef>
                        <a:spcAft>
                          <a:spcPts val="0"/>
                        </a:spcAft>
                        <a:buFont typeface="Wingdings"/>
                        <a:buChar char=""/>
                      </a:pPr>
                      <a:r>
                        <a:rPr lang="de-DE" sz="1600" spc="-10">
                          <a:effectLst/>
                        </a:rPr>
                        <a:t>unternehmensweiten Datenmodellen,</a:t>
                      </a:r>
                      <a:endParaRPr lang="de-DE" sz="1600">
                        <a:effectLst/>
                      </a:endParaRPr>
                    </a:p>
                    <a:p>
                      <a:pPr marL="342900" lvl="0" indent="-342900" hangingPunct="0">
                        <a:spcBef>
                          <a:spcPts val="300"/>
                        </a:spcBef>
                        <a:spcAft>
                          <a:spcPts val="0"/>
                        </a:spcAft>
                        <a:buFont typeface="Wingdings"/>
                        <a:buChar char=""/>
                      </a:pPr>
                      <a:r>
                        <a:rPr lang="de-DE" sz="1600" spc="-10">
                          <a:effectLst/>
                        </a:rPr>
                        <a:t>unternehmensübergreifenden Systemen</a:t>
                      </a:r>
                      <a:endParaRPr lang="de-DE" sz="1600">
                        <a:effectLst/>
                        <a:latin typeface="Calibri"/>
                        <a:ea typeface="Times New Roman"/>
                        <a:cs typeface="Times New Roman"/>
                      </a:endParaRPr>
                    </a:p>
                  </a:txBody>
                  <a:tcPr marL="76219" marR="76219" marT="0" marB="0">
                    <a:solidFill>
                      <a:schemeClr val="accent5">
                        <a:lumMod val="60000"/>
                        <a:lumOff val="40000"/>
                      </a:schemeClr>
                    </a:solidFill>
                  </a:tcPr>
                </a:tc>
                <a:tc>
                  <a:txBody>
                    <a:bodyPr/>
                    <a:lstStyle/>
                    <a:p>
                      <a:pPr marL="342900" lvl="0" indent="-342900" hangingPunct="0">
                        <a:spcAft>
                          <a:spcPts val="0"/>
                        </a:spcAft>
                        <a:buFont typeface="Wingdings"/>
                        <a:buChar char=""/>
                      </a:pPr>
                      <a:r>
                        <a:rPr lang="de-DE" sz="1600" spc="-10" dirty="0">
                          <a:effectLst/>
                        </a:rPr>
                        <a:t>geringer Anzahl von GIS-Arbeitsplätzen,</a:t>
                      </a:r>
                      <a:endParaRPr lang="de-DE" sz="1600" dirty="0">
                        <a:effectLst/>
                      </a:endParaRPr>
                    </a:p>
                    <a:p>
                      <a:pPr marL="342900" lvl="0" indent="-342900" hangingPunct="0">
                        <a:spcAft>
                          <a:spcPts val="0"/>
                        </a:spcAft>
                        <a:buFont typeface="Wingdings"/>
                        <a:buChar char=""/>
                      </a:pPr>
                      <a:r>
                        <a:rPr lang="de-DE" sz="1600" spc="-10" dirty="0">
                          <a:effectLst/>
                        </a:rPr>
                        <a:t>Einführung neuer GIS-Anwendungsgebiete</a:t>
                      </a:r>
                      <a:endParaRPr lang="de-DE" sz="1600" dirty="0">
                        <a:effectLst/>
                        <a:latin typeface="Calibri"/>
                        <a:ea typeface="Times New Roman"/>
                        <a:cs typeface="Times New Roman"/>
                      </a:endParaRPr>
                    </a:p>
                  </a:txBody>
                  <a:tcPr marL="76219" marR="76219" marT="0" marB="0"/>
                </a:tc>
                <a:extLst>
                  <a:ext uri="{0D108BD9-81ED-4DB2-BD59-A6C34878D82A}">
                    <a16:rowId xmlns:a16="http://schemas.microsoft.com/office/drawing/2014/main" val="10004"/>
                  </a:ext>
                </a:extLst>
              </a:tr>
            </a:tbl>
          </a:graphicData>
        </a:graphic>
      </p:graphicFrame>
      <p:sp>
        <p:nvSpPr>
          <p:cNvPr id="4" name="Foliennummernplatzhalter 3"/>
          <p:cNvSpPr>
            <a:spLocks noGrp="1"/>
          </p:cNvSpPr>
          <p:nvPr>
            <p:ph type="sldNum" sz="quarter" idx="11"/>
          </p:nvPr>
        </p:nvSpPr>
        <p:spPr/>
        <p:txBody>
          <a:bodyPr/>
          <a:lstStyle/>
          <a:p>
            <a:pPr>
              <a:defRPr/>
            </a:pPr>
            <a:fld id="{EB5FF45B-A0FF-4916-B476-70D713EACADE}" type="slidenum">
              <a:rPr lang="de-DE" altLang="de-DE" smtClean="0"/>
              <a:pPr>
                <a:defRPr/>
              </a:pPr>
              <a:t>30</a:t>
            </a:fld>
            <a:endParaRPr lang="de-DE" altLang="de-D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altLang="de-DE" smtClean="0"/>
              <a:t>Beispiel Landkreis Heilbronn</a:t>
            </a:r>
          </a:p>
        </p:txBody>
      </p:sp>
      <p:sp>
        <p:nvSpPr>
          <p:cNvPr id="20483" name="Inhaltsplatzhalter 2"/>
          <p:cNvSpPr>
            <a:spLocks noGrp="1"/>
          </p:cNvSpPr>
          <p:nvPr>
            <p:ph idx="1"/>
          </p:nvPr>
        </p:nvSpPr>
        <p:spPr/>
        <p:txBody>
          <a:bodyPr/>
          <a:lstStyle/>
          <a:p>
            <a:r>
              <a:rPr lang="de-DE" altLang="de-DE" smtClean="0"/>
              <a:t>46 Gemeinden</a:t>
            </a:r>
          </a:p>
          <a:p>
            <a:r>
              <a:rPr lang="de-DE" altLang="de-DE" smtClean="0"/>
              <a:t>1200 Mitarbeiter</a:t>
            </a:r>
          </a:p>
        </p:txBody>
      </p:sp>
      <p:sp>
        <p:nvSpPr>
          <p:cNvPr id="4" name="Foliennummernplatzhalter 3"/>
          <p:cNvSpPr>
            <a:spLocks noGrp="1"/>
          </p:cNvSpPr>
          <p:nvPr>
            <p:ph type="sldNum" sz="quarter" idx="11"/>
          </p:nvPr>
        </p:nvSpPr>
        <p:spPr/>
        <p:txBody>
          <a:bodyPr/>
          <a:lstStyle/>
          <a:p>
            <a:pPr>
              <a:defRPr/>
            </a:pPr>
            <a:fld id="{E93D4F74-FF39-4571-B9C7-56BCE56E3A6B}" type="slidenum">
              <a:rPr lang="de-DE" altLang="de-DE" smtClean="0"/>
              <a:pPr>
                <a:defRPr/>
              </a:pPr>
              <a:t>31</a:t>
            </a:fld>
            <a:endParaRPr lang="de-DE" altLang="de-DE"/>
          </a:p>
        </p:txBody>
      </p:sp>
      <p:pic>
        <p:nvPicPr>
          <p:cNvPr id="20485" name="Picture 2" descr="C:\Users\behr\AppData\Local\Temp\SNAGHTML156b84e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844675"/>
            <a:ext cx="6408737"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hteck 4"/>
          <p:cNvSpPr>
            <a:spLocks noChangeArrowheads="1"/>
          </p:cNvSpPr>
          <p:nvPr/>
        </p:nvSpPr>
        <p:spPr bwMode="auto">
          <a:xfrm>
            <a:off x="4284663" y="5805488"/>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200">
                <a:solidFill>
                  <a:schemeClr val="tx1"/>
                </a:solidFill>
                <a:latin typeface="Arial" charset="0"/>
              </a:rPr>
              <a:t>https://www.hft-stuttgart.de/Studienbereiche/Vermessung/Bachelor-Vermessung-Geoinformatik/Aktuell/Veranstaltungen/esri2012/esri2012_boehringer.pdf</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63490" name="Rectangle 2"/>
          <p:cNvSpPr>
            <a:spLocks noGrp="1" noChangeArrowheads="1"/>
          </p:cNvSpPr>
          <p:nvPr>
            <p:ph type="title" idx="4294967295"/>
          </p:nvPr>
        </p:nvSpPr>
        <p:spPr>
          <a:xfrm>
            <a:off x="722313" y="2714997"/>
            <a:ext cx="7772400" cy="1362075"/>
          </a:xfrm>
        </p:spPr>
        <p:txBody>
          <a:bodyPr/>
          <a:lstStyle/>
          <a:p>
            <a:pPr algn="r"/>
            <a:r>
              <a:rPr lang="de-DE" dirty="0" smtClean="0">
                <a:solidFill>
                  <a:schemeClr val="tx1">
                    <a:lumMod val="75000"/>
                    <a:lumOff val="25000"/>
                  </a:schemeClr>
                </a:solidFill>
              </a:rPr>
              <a:t>Projektplanung</a:t>
            </a:r>
            <a:endParaRPr lang="de-DE" dirty="0">
              <a:solidFill>
                <a:schemeClr val="tx1">
                  <a:lumMod val="75000"/>
                  <a:lumOff val="25000"/>
                </a:schemeClr>
              </a:solidFill>
            </a:endParaRPr>
          </a:p>
        </p:txBody>
      </p:sp>
    </p:spTree>
    <p:extLst>
      <p:ext uri="{BB962C8B-B14F-4D97-AF65-F5344CB8AC3E}">
        <p14:creationId xmlns:p14="http://schemas.microsoft.com/office/powerpoint/2010/main" val="1043205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de-DE" altLang="de-DE" smtClean="0"/>
              <a:t>Projektplanung</a:t>
            </a:r>
          </a:p>
        </p:txBody>
      </p:sp>
      <p:sp>
        <p:nvSpPr>
          <p:cNvPr id="21507" name="Rectangle 3"/>
          <p:cNvSpPr>
            <a:spLocks noGrp="1" noChangeArrowheads="1"/>
          </p:cNvSpPr>
          <p:nvPr>
            <p:ph idx="1"/>
          </p:nvPr>
        </p:nvSpPr>
        <p:spPr>
          <a:xfrm>
            <a:off x="533400" y="4148138"/>
            <a:ext cx="8077200" cy="2089150"/>
          </a:xfrm>
        </p:spPr>
        <p:txBody>
          <a:bodyPr/>
          <a:lstStyle/>
          <a:p>
            <a:pPr eaLnBrk="1" hangingPunct="1"/>
            <a:r>
              <a:rPr lang="de-DE" altLang="de-DE" smtClean="0"/>
              <a:t>Vorgehensmodell auf Besonderheiten des Projektes anpassen:</a:t>
            </a:r>
          </a:p>
          <a:p>
            <a:pPr lvl="1" eaLnBrk="1" hangingPunct="1"/>
            <a:r>
              <a:rPr lang="de-DE" altLang="de-DE" smtClean="0"/>
              <a:t>inhaltliche Ausgestaltung der einzelnen Projektphasen</a:t>
            </a:r>
          </a:p>
          <a:p>
            <a:pPr lvl="1" eaLnBrk="1" hangingPunct="1"/>
            <a:r>
              <a:rPr lang="de-DE" altLang="de-DE" smtClean="0"/>
              <a:t>Zeitliche Festlegungen</a:t>
            </a:r>
          </a:p>
          <a:p>
            <a:pPr eaLnBrk="1" hangingPunct="1"/>
            <a:endParaRPr lang="de-DE" altLang="de-DE" smtClean="0"/>
          </a:p>
          <a:p>
            <a:pPr eaLnBrk="1" hangingPunct="1"/>
            <a:r>
              <a:rPr lang="de-DE" altLang="de-DE" smtClean="0"/>
              <a:t>in Abhängigkeit von institutionellen und rechtlichen Randbedingungen können einzelne Phasen entfallen.</a:t>
            </a:r>
          </a:p>
        </p:txBody>
      </p:sp>
      <p:sp>
        <p:nvSpPr>
          <p:cNvPr id="8" name="Foliennummernplatzhalter 4"/>
          <p:cNvSpPr>
            <a:spLocks noGrp="1"/>
          </p:cNvSpPr>
          <p:nvPr>
            <p:ph type="sldNum" sz="quarter" idx="11"/>
          </p:nvPr>
        </p:nvSpPr>
        <p:spPr/>
        <p:txBody>
          <a:bodyPr/>
          <a:lstStyle/>
          <a:p>
            <a:pPr>
              <a:defRPr/>
            </a:pPr>
            <a:fld id="{89A118F0-378B-423F-BD7D-26E79C4F7F96}" type="slidenum">
              <a:rPr lang="de-DE" altLang="de-DE"/>
              <a:pPr>
                <a:defRPr/>
              </a:pPr>
              <a:t>33</a:t>
            </a:fld>
            <a:endParaRPr lang="de-DE" altLang="de-DE"/>
          </a:p>
        </p:txBody>
      </p:sp>
      <p:pic>
        <p:nvPicPr>
          <p:cNvPr id="21509"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900" y="1916113"/>
            <a:ext cx="230187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Line 6"/>
          <p:cNvSpPr>
            <a:spLocks noChangeShapeType="1"/>
          </p:cNvSpPr>
          <p:nvPr/>
        </p:nvSpPr>
        <p:spPr bwMode="auto">
          <a:xfrm flipH="1" flipV="1">
            <a:off x="1620838" y="2852738"/>
            <a:ext cx="0" cy="1296987"/>
          </a:xfrm>
          <a:prstGeom prst="line">
            <a:avLst/>
          </a:prstGeom>
          <a:noFill/>
          <a:ln w="38100">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de-DE"/>
          </a:p>
        </p:txBody>
      </p:sp>
      <p:pic>
        <p:nvPicPr>
          <p:cNvPr id="21511" name="Grafik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100" y="1557338"/>
            <a:ext cx="360045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de-DE" altLang="de-DE" smtClean="0"/>
              <a:t>Projektplanung und Projektlaufzeit</a:t>
            </a:r>
          </a:p>
        </p:txBody>
      </p:sp>
      <p:sp>
        <p:nvSpPr>
          <p:cNvPr id="22531" name="Rectangle 3"/>
          <p:cNvSpPr>
            <a:spLocks noGrp="1" noChangeArrowheads="1"/>
          </p:cNvSpPr>
          <p:nvPr>
            <p:ph idx="1"/>
          </p:nvPr>
        </p:nvSpPr>
        <p:spPr/>
        <p:txBody>
          <a:bodyPr/>
          <a:lstStyle/>
          <a:p>
            <a:pPr eaLnBrk="1" hangingPunct="1"/>
            <a:r>
              <a:rPr lang="de-DE" altLang="de-DE" smtClean="0"/>
              <a:t>ideal: Systemeinführung in max. einem Jahr, heutzutage: eher noch kürzer!</a:t>
            </a:r>
          </a:p>
          <a:p>
            <a:pPr lvl="1" eaLnBrk="1" hangingPunct="1"/>
            <a:r>
              <a:rPr lang="de-DE" altLang="de-DE" smtClean="0"/>
              <a:t>Ziel: schnelle Realisierung der Nutzenaspekte</a:t>
            </a:r>
          </a:p>
          <a:p>
            <a:pPr eaLnBrk="1" hangingPunct="1"/>
            <a:r>
              <a:rPr lang="de-DE" altLang="de-DE" smtClean="0"/>
              <a:t>GIS-Projekte: häufig Überschreitung dieser Zeiten / geplanter Zeiten</a:t>
            </a:r>
          </a:p>
          <a:p>
            <a:pPr eaLnBrk="1" hangingPunct="1"/>
            <a:r>
              <a:rPr lang="de-DE" altLang="de-DE" smtClean="0"/>
              <a:t>Gründe:</a:t>
            </a:r>
          </a:p>
          <a:p>
            <a:pPr lvl="1" eaLnBrk="1" hangingPunct="1">
              <a:lnSpc>
                <a:spcPct val="70000"/>
              </a:lnSpc>
            </a:pPr>
            <a:r>
              <a:rPr lang="de-DE" altLang="de-DE" smtClean="0"/>
              <a:t>Länge der Entscheidungswege, Personalverfügbarkeit</a:t>
            </a:r>
          </a:p>
          <a:p>
            <a:pPr lvl="1" eaLnBrk="1" hangingPunct="1">
              <a:lnSpc>
                <a:spcPct val="70000"/>
              </a:lnSpc>
            </a:pPr>
            <a:r>
              <a:rPr lang="de-DE" altLang="de-DE" smtClean="0"/>
              <a:t>Zeitdauer Angebotserstellung, Lieferfristen</a:t>
            </a:r>
          </a:p>
        </p:txBody>
      </p:sp>
      <p:sp>
        <p:nvSpPr>
          <p:cNvPr id="6" name="Foliennummernplatzhalter 4"/>
          <p:cNvSpPr>
            <a:spLocks noGrp="1"/>
          </p:cNvSpPr>
          <p:nvPr>
            <p:ph type="sldNum" sz="quarter" idx="11"/>
          </p:nvPr>
        </p:nvSpPr>
        <p:spPr/>
        <p:txBody>
          <a:bodyPr/>
          <a:lstStyle/>
          <a:p>
            <a:pPr>
              <a:defRPr/>
            </a:pPr>
            <a:fld id="{5F1DDF39-5BDA-4FEC-91F3-5E449892E74D}" type="slidenum">
              <a:rPr lang="de-DE" altLang="de-DE"/>
              <a:pPr>
                <a:defRPr/>
              </a:pPr>
              <a:t>34</a:t>
            </a:fld>
            <a:endParaRPr lang="de-DE" altLang="de-DE"/>
          </a:p>
        </p:txBody>
      </p:sp>
      <p:sp>
        <p:nvSpPr>
          <p:cNvPr id="22533" name="Rechteck 8"/>
          <p:cNvSpPr>
            <a:spLocks noChangeArrowheads="1"/>
          </p:cNvSpPr>
          <p:nvPr/>
        </p:nvSpPr>
        <p:spPr bwMode="auto">
          <a:xfrm>
            <a:off x="755650" y="4365625"/>
            <a:ext cx="6102350" cy="1630363"/>
          </a:xfrm>
          <a:prstGeom prst="rect">
            <a:avLst/>
          </a:prstGeom>
          <a:solidFill>
            <a:schemeClr val="bg1">
              <a:alpha val="7882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800">
                <a:solidFill>
                  <a:schemeClr val="tx1"/>
                </a:solidFill>
                <a:latin typeface="Arial" charset="0"/>
              </a:rPr>
              <a:t>Hofstadtersches Gesetz: Es braucht immer länger, als man erwartet, sogar wenn man das Hofstadtersche Gesetz berücksichtigt.</a:t>
            </a:r>
          </a:p>
          <a:p>
            <a:pPr>
              <a:spcBef>
                <a:spcPct val="0"/>
              </a:spcBef>
              <a:buFontTx/>
              <a:buNone/>
            </a:pPr>
            <a:endParaRPr lang="de-DE" altLang="de-DE" sz="1800">
              <a:solidFill>
                <a:schemeClr val="tx1"/>
              </a:solidFill>
              <a:latin typeface="Arial" charset="0"/>
            </a:endParaRPr>
          </a:p>
          <a:p>
            <a:pPr algn="r">
              <a:spcBef>
                <a:spcPct val="0"/>
              </a:spcBef>
              <a:buFontTx/>
              <a:buNone/>
            </a:pPr>
            <a:r>
              <a:rPr lang="de-DE" altLang="de-DE" sz="1200">
                <a:solidFill>
                  <a:schemeClr val="tx1"/>
                </a:solidFill>
                <a:latin typeface="Arial" charset="0"/>
              </a:rPr>
              <a:t>D. R. HOFSTADTER (1985): Gödel, Escher, Bach </a:t>
            </a:r>
          </a:p>
          <a:p>
            <a:pPr algn="r">
              <a:spcBef>
                <a:spcPct val="0"/>
              </a:spcBef>
              <a:buFontTx/>
              <a:buNone/>
            </a:pPr>
            <a:r>
              <a:rPr lang="de-DE" altLang="de-DE" sz="1200">
                <a:solidFill>
                  <a:schemeClr val="tx1"/>
                </a:solidFill>
                <a:latin typeface="Arial" charset="0"/>
              </a:rPr>
              <a:t>– ein endloses geflochtenes Band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endParaRPr lang="de-DE" altLang="de-DE" smtClean="0"/>
          </a:p>
        </p:txBody>
      </p:sp>
      <p:sp>
        <p:nvSpPr>
          <p:cNvPr id="23555" name="Inhaltsplatzhalter 2"/>
          <p:cNvSpPr>
            <a:spLocks noGrp="1"/>
          </p:cNvSpPr>
          <p:nvPr>
            <p:ph idx="1"/>
          </p:nvPr>
        </p:nvSpPr>
        <p:spPr/>
        <p:txBody>
          <a:bodyPr/>
          <a:lstStyle/>
          <a:p>
            <a:endParaRPr lang="de-DE" altLang="de-DE" smtClean="0"/>
          </a:p>
        </p:txBody>
      </p:sp>
      <p:sp>
        <p:nvSpPr>
          <p:cNvPr id="4" name="Foliennummernplatzhalter 3"/>
          <p:cNvSpPr>
            <a:spLocks noGrp="1"/>
          </p:cNvSpPr>
          <p:nvPr>
            <p:ph type="sldNum" sz="quarter" idx="11"/>
          </p:nvPr>
        </p:nvSpPr>
        <p:spPr/>
        <p:txBody>
          <a:bodyPr/>
          <a:lstStyle/>
          <a:p>
            <a:pPr>
              <a:defRPr/>
            </a:pPr>
            <a:fld id="{44E5874C-0228-4652-8804-CA116F030A68}" type="slidenum">
              <a:rPr lang="de-DE" altLang="de-DE" smtClean="0"/>
              <a:pPr>
                <a:defRPr/>
              </a:pPr>
              <a:t>35</a:t>
            </a:fld>
            <a:endParaRPr lang="de-DE" altLang="de-DE"/>
          </a:p>
        </p:txBody>
      </p:sp>
      <p:sp>
        <p:nvSpPr>
          <p:cNvPr id="23557" name="AutoShape 2" descr="Bildergebnis für zeit"/>
          <p:cNvSpPr>
            <a:spLocks noChangeAspect="1" noChangeArrowheads="1"/>
          </p:cNvSpPr>
          <p:nvPr/>
        </p:nvSpPr>
        <p:spPr bwMode="auto">
          <a:xfrm>
            <a:off x="16192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pic>
        <p:nvPicPr>
          <p:cNvPr id="23558" name="Picture 4" descr="http://upload.wikimedia.org/wikipedia/commons/b/b2/Prague_-_Astronomical_Clock_Detail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8"/>
            <a:ext cx="9396413" cy="704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468313" y="5876925"/>
            <a:ext cx="7920037" cy="461963"/>
          </a:xfrm>
          <a:prstGeom prst="rect">
            <a:avLst/>
          </a:prstGeom>
        </p:spPr>
        <p:txBody>
          <a:bodyPr>
            <a:spAutoFit/>
          </a:bodyPr>
          <a:lstStyle/>
          <a:p>
            <a:pPr eaLnBrk="0" hangingPunct="0">
              <a:defRPr/>
            </a:pPr>
            <a:r>
              <a:rPr lang="de-DE" sz="1200" dirty="0">
                <a:solidFill>
                  <a:schemeClr val="bg1">
                    <a:lumMod val="95000"/>
                  </a:schemeClr>
                </a:solidFill>
                <a:cs typeface="+mn-cs"/>
              </a:rPr>
              <a:t>Astronomische Uhr in der Prager Altstadt</a:t>
            </a:r>
          </a:p>
          <a:p>
            <a:pPr eaLnBrk="0" hangingPunct="0">
              <a:defRPr/>
            </a:pPr>
            <a:r>
              <a:rPr lang="de-DE" sz="1200" dirty="0">
                <a:solidFill>
                  <a:schemeClr val="bg1">
                    <a:lumMod val="95000"/>
                  </a:schemeClr>
                </a:solidFill>
                <a:cs typeface="+mn-cs"/>
              </a:rPr>
              <a:t>http://de.wikipedia.org/wiki/Zeit#/media/File:Prague_-_Astronomical_Clock_Detail_1.JPG</a:t>
            </a:r>
          </a:p>
        </p:txBody>
      </p:sp>
      <p:graphicFrame>
        <p:nvGraphicFramePr>
          <p:cNvPr id="9" name="Inhaltsplatzhalter 4"/>
          <p:cNvGraphicFramePr>
            <a:graphicFrameLocks/>
          </p:cNvGraphicFramePr>
          <p:nvPr/>
        </p:nvGraphicFramePr>
        <p:xfrm>
          <a:off x="533400" y="908050"/>
          <a:ext cx="8359775" cy="3830638"/>
        </p:xfrm>
        <a:graphic>
          <a:graphicData uri="http://schemas.openxmlformats.org/drawingml/2006/table">
            <a:tbl>
              <a:tblPr>
                <a:tableStyleId>{5C22544A-7EE6-4342-B048-85BDC9FD1C3A}</a:tableStyleId>
              </a:tblPr>
              <a:tblGrid>
                <a:gridCol w="8359775">
                  <a:extLst>
                    <a:ext uri="{9D8B030D-6E8A-4147-A177-3AD203B41FA5}">
                      <a16:colId xmlns:a16="http://schemas.microsoft.com/office/drawing/2014/main" val="20000"/>
                    </a:ext>
                  </a:extLst>
                </a:gridCol>
              </a:tblGrid>
              <a:tr h="3830638">
                <a:tc>
                  <a:txBody>
                    <a:bodyPr/>
                    <a:lstStyle/>
                    <a:p>
                      <a:pPr algn="l" hangingPunct="0">
                        <a:spcBef>
                          <a:spcPts val="600"/>
                        </a:spcBef>
                        <a:spcAft>
                          <a:spcPts val="425"/>
                        </a:spcAft>
                        <a:tabLst>
                          <a:tab pos="-914400" algn="l"/>
                          <a:tab pos="-457200" algn="l"/>
                          <a:tab pos="160020" algn="l"/>
                          <a:tab pos="342900" algn="l"/>
                          <a:tab pos="525780" algn="l"/>
                          <a:tab pos="891540" algn="l"/>
                          <a:tab pos="1074420" algn="l"/>
                          <a:tab pos="1257300" algn="l"/>
                        </a:tabLst>
                      </a:pPr>
                      <a:r>
                        <a:rPr lang="de-DE" sz="1800" spc="-10" dirty="0" smtClean="0">
                          <a:effectLst/>
                        </a:rPr>
                        <a:t>Es dauerte gut zwei Jahre von der Systementscheidung ... bis zum Abschluss der Erprobungsphase und dem Beginn der Produktion (</a:t>
                      </a:r>
                      <a:r>
                        <a:rPr lang="de-DE" sz="1800" cap="small" dirty="0" smtClean="0">
                          <a:effectLst/>
                        </a:rPr>
                        <a:t>Rieder</a:t>
                      </a:r>
                      <a:r>
                        <a:rPr lang="de-DE" sz="1800" spc="-10" dirty="0" smtClean="0">
                          <a:effectLst/>
                        </a:rPr>
                        <a:t> 1995).</a:t>
                      </a:r>
                      <a:endParaRPr lang="de-DE" sz="1800" dirty="0" smtClean="0">
                        <a:effectLst/>
                      </a:endParaRPr>
                    </a:p>
                    <a:p>
                      <a:pPr algn="l" hangingPunct="0">
                        <a:spcBef>
                          <a:spcPts val="600"/>
                        </a:spcBef>
                        <a:spcAft>
                          <a:spcPts val="425"/>
                        </a:spcAft>
                        <a:tabLst>
                          <a:tab pos="-914400" algn="l"/>
                          <a:tab pos="-457200" algn="l"/>
                          <a:tab pos="160020" algn="l"/>
                          <a:tab pos="342900" algn="l"/>
                          <a:tab pos="525780" algn="l"/>
                          <a:tab pos="891540" algn="l"/>
                          <a:tab pos="1074420" algn="l"/>
                          <a:tab pos="1257300" algn="l"/>
                        </a:tabLst>
                      </a:pPr>
                      <a:r>
                        <a:rPr lang="de-DE" sz="1800" spc="-10" dirty="0" smtClean="0">
                          <a:effectLst/>
                        </a:rPr>
                        <a:t>Unter Beachtung der Tragweite der Systemauswahl sollte man für die Phase der notwendigen Voruntersuchung bis hin zur Vertragsgestaltung einen Zeitraum von 1 bis 3 Jahren als normal betrachten (</a:t>
                      </a:r>
                      <a:r>
                        <a:rPr lang="de-DE" sz="1800" cap="small" dirty="0" smtClean="0">
                          <a:effectLst/>
                        </a:rPr>
                        <a:t>Bernhardt</a:t>
                      </a:r>
                      <a:r>
                        <a:rPr lang="de-DE" sz="1800" spc="-10" dirty="0" smtClean="0">
                          <a:effectLst/>
                        </a:rPr>
                        <a:t> 1994, S. 229).</a:t>
                      </a:r>
                      <a:endParaRPr lang="de-DE" sz="1800" dirty="0" smtClean="0">
                        <a:effectLst/>
                      </a:endParaRPr>
                    </a:p>
                    <a:p>
                      <a:pPr algn="l" hangingPunct="0">
                        <a:spcBef>
                          <a:spcPts val="600"/>
                        </a:spcBef>
                        <a:spcAft>
                          <a:spcPts val="425"/>
                        </a:spcAft>
                        <a:tabLst>
                          <a:tab pos="-914400" algn="l"/>
                          <a:tab pos="-457200" algn="l"/>
                          <a:tab pos="160020" algn="l"/>
                          <a:tab pos="342900" algn="l"/>
                          <a:tab pos="525780" algn="l"/>
                          <a:tab pos="891540" algn="l"/>
                          <a:tab pos="1074420" algn="l"/>
                          <a:tab pos="1257300" algn="l"/>
                        </a:tabLst>
                      </a:pPr>
                      <a:r>
                        <a:rPr lang="en-US" sz="1800" spc="-10" dirty="0" smtClean="0">
                          <a:effectLst/>
                        </a:rPr>
                        <a:t>The whole process of realization of fully integrated information system takes at least ten years (</a:t>
                      </a:r>
                      <a:r>
                        <a:rPr lang="en-US" sz="1800" cap="small" dirty="0" err="1" smtClean="0">
                          <a:effectLst/>
                        </a:rPr>
                        <a:t>Bogaerts</a:t>
                      </a:r>
                      <a:r>
                        <a:rPr lang="en-US" sz="1800" spc="-10" dirty="0" smtClean="0">
                          <a:effectLst/>
                        </a:rPr>
                        <a:t> 1995).</a:t>
                      </a:r>
                      <a:endParaRPr lang="de-DE" sz="1800" dirty="0" smtClean="0">
                        <a:effectLst/>
                      </a:endParaRPr>
                    </a:p>
                    <a:p>
                      <a:pPr algn="l" hangingPunct="0">
                        <a:spcBef>
                          <a:spcPts val="600"/>
                        </a:spcBef>
                        <a:spcAft>
                          <a:spcPts val="425"/>
                        </a:spcAft>
                        <a:tabLst>
                          <a:tab pos="-914400" algn="l"/>
                          <a:tab pos="-457200" algn="l"/>
                          <a:tab pos="160020" algn="l"/>
                          <a:tab pos="342900" algn="l"/>
                          <a:tab pos="525780" algn="l"/>
                          <a:tab pos="891540" algn="l"/>
                          <a:tab pos="1074420" algn="l"/>
                          <a:tab pos="1257300" algn="l"/>
                          <a:tab pos="-914400" algn="l"/>
                          <a:tab pos="-457200" algn="l"/>
                          <a:tab pos="167640" algn="l"/>
                          <a:tab pos="359410" algn="l"/>
                          <a:tab pos="540385" algn="l"/>
                          <a:tab pos="914400" algn="l"/>
                          <a:tab pos="1079500" algn="l"/>
                        </a:tabLst>
                      </a:pPr>
                      <a:r>
                        <a:rPr lang="en-US" sz="1800" spc="-10" dirty="0" smtClean="0">
                          <a:effectLst/>
                        </a:rPr>
                        <a:t>The entire process ... takes one or more years (</a:t>
                      </a:r>
                      <a:r>
                        <a:rPr lang="en-US" sz="1800" cap="small" dirty="0" err="1" smtClean="0">
                          <a:effectLst/>
                        </a:rPr>
                        <a:t>Aronoff</a:t>
                      </a:r>
                      <a:r>
                        <a:rPr lang="en-US" sz="1800" spc="-10" dirty="0" smtClean="0">
                          <a:effectLst/>
                        </a:rPr>
                        <a:t> 1993, S. 249).</a:t>
                      </a:r>
                      <a:endParaRPr lang="de-DE" sz="1800" dirty="0" smtClean="0">
                        <a:effectLst/>
                      </a:endParaRPr>
                    </a:p>
                    <a:p>
                      <a:pPr algn="l" hangingPunct="0">
                        <a:spcBef>
                          <a:spcPts val="600"/>
                        </a:spcBef>
                        <a:spcAft>
                          <a:spcPts val="425"/>
                        </a:spcAft>
                        <a:tabLst>
                          <a:tab pos="-914400" algn="l"/>
                          <a:tab pos="-457200" algn="l"/>
                          <a:tab pos="160020" algn="l"/>
                          <a:tab pos="342900" algn="l"/>
                          <a:tab pos="525780" algn="l"/>
                          <a:tab pos="891540" algn="l"/>
                          <a:tab pos="1074420" algn="l"/>
                          <a:tab pos="1257300" algn="l"/>
                          <a:tab pos="-914400" algn="l"/>
                          <a:tab pos="-457200" algn="l"/>
                          <a:tab pos="167640" algn="l"/>
                          <a:tab pos="359410" algn="l"/>
                          <a:tab pos="540385" algn="l"/>
                          <a:tab pos="914400" algn="l"/>
                          <a:tab pos="1079500" algn="l"/>
                        </a:tabLst>
                      </a:pPr>
                      <a:r>
                        <a:rPr lang="de-DE" sz="1800" spc="-10" dirty="0" smtClean="0">
                          <a:effectLst/>
                        </a:rPr>
                        <a:t>Nur 9 % aller größeren Softwareprojekte wurden „in Time und im Budget“ durchgezogen. Bei kleineren bis mittleren Projekten lag zumindest eine „Erfolgsquote“ von 16 % bis 28 % vor (</a:t>
                      </a:r>
                      <a:r>
                        <a:rPr lang="de-DE" sz="1800" cap="small" dirty="0" smtClean="0">
                          <a:effectLst/>
                        </a:rPr>
                        <a:t>Versteegen</a:t>
                      </a:r>
                      <a:r>
                        <a:rPr lang="de-DE" sz="1800" spc="-10" dirty="0" smtClean="0">
                          <a:effectLst/>
                        </a:rPr>
                        <a:t> 2000, S. 2).</a:t>
                      </a:r>
                      <a:endParaRPr lang="de-DE" sz="1800" dirty="0">
                        <a:effectLst/>
                        <a:latin typeface="Calibri"/>
                        <a:ea typeface="Times New Roman"/>
                        <a:cs typeface="Times New Roman"/>
                      </a:endParaRPr>
                    </a:p>
                  </a:txBody>
                  <a:tcPr marL="152421" marR="152421" marT="152413" marB="152413">
                    <a:solidFill>
                      <a:srgbClr val="EAEAEA">
                        <a:alpha val="83922"/>
                      </a:srgb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endParaRPr lang="de-DE" altLang="de-DE" smtClean="0"/>
          </a:p>
        </p:txBody>
      </p:sp>
      <p:graphicFrame>
        <p:nvGraphicFramePr>
          <p:cNvPr id="5" name="Inhaltsplatzhalter 4"/>
          <p:cNvGraphicFramePr>
            <a:graphicFrameLocks noGrp="1"/>
          </p:cNvGraphicFramePr>
          <p:nvPr>
            <p:ph idx="1"/>
          </p:nvPr>
        </p:nvGraphicFramePr>
        <p:xfrm>
          <a:off x="684213" y="2349500"/>
          <a:ext cx="6696075" cy="2468880"/>
        </p:xfrm>
        <a:graphic>
          <a:graphicData uri="http://schemas.openxmlformats.org/drawingml/2006/table">
            <a:tbl>
              <a:tblPr>
                <a:tableStyleId>{5C22544A-7EE6-4342-B048-85BDC9FD1C3A}</a:tableStyleId>
              </a:tblPr>
              <a:tblGrid>
                <a:gridCol w="5129934">
                  <a:extLst>
                    <a:ext uri="{9D8B030D-6E8A-4147-A177-3AD203B41FA5}">
                      <a16:colId xmlns:a16="http://schemas.microsoft.com/office/drawing/2014/main" val="20000"/>
                    </a:ext>
                  </a:extLst>
                </a:gridCol>
                <a:gridCol w="1566141">
                  <a:extLst>
                    <a:ext uri="{9D8B030D-6E8A-4147-A177-3AD203B41FA5}">
                      <a16:colId xmlns:a16="http://schemas.microsoft.com/office/drawing/2014/main" val="20001"/>
                    </a:ext>
                  </a:extLst>
                </a:gridCol>
              </a:tblGrid>
              <a:tr h="274285">
                <a:tc>
                  <a:txBody>
                    <a:bodyPr/>
                    <a:lstStyle/>
                    <a:p>
                      <a:pPr hangingPunct="0">
                        <a:spcBef>
                          <a:spcPts val="290"/>
                        </a:spcBef>
                        <a:spcAft>
                          <a:spcPts val="270"/>
                        </a:spcAft>
                        <a:tabLst>
                          <a:tab pos="-914400" algn="l"/>
                          <a:tab pos="-457200" algn="l"/>
                          <a:tab pos="160020" algn="l"/>
                          <a:tab pos="342900" algn="l"/>
                          <a:tab pos="525780" algn="l"/>
                          <a:tab pos="891540" algn="l"/>
                          <a:tab pos="1074420" algn="l"/>
                          <a:tab pos="1257300" algn="l"/>
                        </a:tabLst>
                      </a:pPr>
                      <a:r>
                        <a:rPr lang="de-DE" sz="1800" spc="-10" dirty="0">
                          <a:effectLst/>
                        </a:rPr>
                        <a:t>Projektphase</a:t>
                      </a:r>
                      <a:endParaRPr lang="de-DE" sz="1800" dirty="0">
                        <a:effectLst/>
                        <a:latin typeface="Calibri"/>
                        <a:ea typeface="Times New Roman"/>
                        <a:cs typeface="Times New Roman"/>
                      </a:endParaRPr>
                    </a:p>
                  </a:txBody>
                  <a:tcPr marL="179687" marR="179687" marT="0" marB="0"/>
                </a:tc>
                <a:tc>
                  <a:txBody>
                    <a:bodyPr/>
                    <a:lstStyle/>
                    <a:p>
                      <a:pPr algn="r" hangingPunct="0">
                        <a:spcBef>
                          <a:spcPts val="290"/>
                        </a:spcBef>
                        <a:spcAft>
                          <a:spcPts val="270"/>
                        </a:spcAft>
                        <a:tabLst>
                          <a:tab pos="-914400" algn="l"/>
                          <a:tab pos="-457200" algn="l"/>
                          <a:tab pos="160020" algn="l"/>
                          <a:tab pos="342900" algn="l"/>
                          <a:tab pos="525780" algn="l"/>
                          <a:tab pos="891540" algn="l"/>
                          <a:tab pos="1074420" algn="l"/>
                          <a:tab pos="1257300" algn="l"/>
                        </a:tabLst>
                      </a:pPr>
                      <a:r>
                        <a:rPr lang="de-DE" sz="1800" spc="-10">
                          <a:effectLst/>
                        </a:rPr>
                        <a:t>Anteil</a:t>
                      </a:r>
                      <a:endParaRPr lang="de-DE" sz="1800">
                        <a:effectLst/>
                        <a:latin typeface="Calibri"/>
                        <a:ea typeface="Times New Roman"/>
                        <a:cs typeface="Times New Roman"/>
                      </a:endParaRPr>
                    </a:p>
                  </a:txBody>
                  <a:tcPr marL="179687" marR="179687" marT="0" marB="0"/>
                </a:tc>
                <a:extLst>
                  <a:ext uri="{0D108BD9-81ED-4DB2-BD59-A6C34878D82A}">
                    <a16:rowId xmlns:a16="http://schemas.microsoft.com/office/drawing/2014/main" val="10000"/>
                  </a:ext>
                </a:extLst>
              </a:tr>
              <a:tr h="274285">
                <a:tc>
                  <a:txBody>
                    <a:bodyPr/>
                    <a:lstStyle/>
                    <a:p>
                      <a:pPr hangingPunct="0">
                        <a:spcBef>
                          <a:spcPts val="290"/>
                        </a:spcBef>
                        <a:spcAft>
                          <a:spcPts val="270"/>
                        </a:spcAft>
                        <a:tabLst>
                          <a:tab pos="-914400" algn="l"/>
                          <a:tab pos="-457200" algn="l"/>
                          <a:tab pos="160020" algn="l"/>
                          <a:tab pos="342900" algn="l"/>
                          <a:tab pos="525780" algn="l"/>
                          <a:tab pos="891540" algn="l"/>
                          <a:tab pos="1074420" algn="l"/>
                          <a:tab pos="1257300" algn="l"/>
                        </a:tabLst>
                      </a:pPr>
                      <a:r>
                        <a:rPr lang="de-DE" sz="1800" spc="-10">
                          <a:effectLst/>
                        </a:rPr>
                        <a:t>Strategische Planung </a:t>
                      </a:r>
                      <a:endParaRPr lang="de-DE" sz="1800">
                        <a:effectLst/>
                        <a:latin typeface="Calibri"/>
                        <a:ea typeface="Times New Roman"/>
                        <a:cs typeface="Times New Roman"/>
                      </a:endParaRPr>
                    </a:p>
                  </a:txBody>
                  <a:tcPr marL="179687" marR="179687" marT="0" marB="0"/>
                </a:tc>
                <a:tc>
                  <a:txBody>
                    <a:bodyPr/>
                    <a:lstStyle/>
                    <a:p>
                      <a:pPr algn="r" hangingPunct="0">
                        <a:spcBef>
                          <a:spcPts val="290"/>
                        </a:spcBef>
                        <a:spcAft>
                          <a:spcPts val="270"/>
                        </a:spcAft>
                        <a:tabLst>
                          <a:tab pos="-914400" algn="l"/>
                          <a:tab pos="-457200" algn="l"/>
                          <a:tab pos="160020" algn="l"/>
                          <a:tab pos="342900" algn="l"/>
                          <a:tab pos="525780" algn="l"/>
                          <a:tab pos="891540" algn="l"/>
                          <a:tab pos="1074420" algn="l"/>
                          <a:tab pos="1257300" algn="l"/>
                        </a:tabLst>
                      </a:pPr>
                      <a:r>
                        <a:rPr lang="de-DE" sz="1800" spc="-10">
                          <a:effectLst/>
                        </a:rPr>
                        <a:t>10 %</a:t>
                      </a:r>
                      <a:endParaRPr lang="de-DE" sz="1800">
                        <a:effectLst/>
                        <a:latin typeface="Calibri"/>
                        <a:ea typeface="Times New Roman"/>
                        <a:cs typeface="Times New Roman"/>
                      </a:endParaRPr>
                    </a:p>
                  </a:txBody>
                  <a:tcPr marL="179687" marR="179687" marT="0" marB="0"/>
                </a:tc>
                <a:extLst>
                  <a:ext uri="{0D108BD9-81ED-4DB2-BD59-A6C34878D82A}">
                    <a16:rowId xmlns:a16="http://schemas.microsoft.com/office/drawing/2014/main" val="10001"/>
                  </a:ext>
                </a:extLst>
              </a:tr>
              <a:tr h="274285">
                <a:tc>
                  <a:txBody>
                    <a:bodyPr/>
                    <a:lstStyle/>
                    <a:p>
                      <a:pPr hangingPunct="0">
                        <a:spcBef>
                          <a:spcPts val="290"/>
                        </a:spcBef>
                        <a:spcAft>
                          <a:spcPts val="270"/>
                        </a:spcAft>
                        <a:tabLst>
                          <a:tab pos="-914400" algn="l"/>
                          <a:tab pos="-457200" algn="l"/>
                          <a:tab pos="160020" algn="l"/>
                          <a:tab pos="342900" algn="l"/>
                          <a:tab pos="525780" algn="l"/>
                          <a:tab pos="891540" algn="l"/>
                          <a:tab pos="1074420" algn="l"/>
                          <a:tab pos="1257300" algn="l"/>
                        </a:tabLst>
                      </a:pPr>
                      <a:r>
                        <a:rPr lang="de-DE" sz="1800" spc="-10">
                          <a:effectLst/>
                        </a:rPr>
                        <a:t>Ist-Erhebung und Anforderungsanalyse</a:t>
                      </a:r>
                      <a:endParaRPr lang="de-DE" sz="1800">
                        <a:effectLst/>
                        <a:latin typeface="Calibri"/>
                        <a:ea typeface="Times New Roman"/>
                        <a:cs typeface="Times New Roman"/>
                      </a:endParaRPr>
                    </a:p>
                  </a:txBody>
                  <a:tcPr marL="179687" marR="179687" marT="0" marB="0"/>
                </a:tc>
                <a:tc>
                  <a:txBody>
                    <a:bodyPr/>
                    <a:lstStyle/>
                    <a:p>
                      <a:pPr algn="r" hangingPunct="0">
                        <a:spcBef>
                          <a:spcPts val="290"/>
                        </a:spcBef>
                        <a:spcAft>
                          <a:spcPts val="270"/>
                        </a:spcAft>
                        <a:tabLst>
                          <a:tab pos="-914400" algn="l"/>
                          <a:tab pos="-457200" algn="l"/>
                          <a:tab pos="160020" algn="l"/>
                          <a:tab pos="342900" algn="l"/>
                          <a:tab pos="525780" algn="l"/>
                          <a:tab pos="891540" algn="l"/>
                          <a:tab pos="1074420" algn="l"/>
                          <a:tab pos="1257300" algn="l"/>
                        </a:tabLst>
                      </a:pPr>
                      <a:r>
                        <a:rPr lang="de-DE" sz="1800" spc="-10">
                          <a:effectLst/>
                        </a:rPr>
                        <a:t>20 %</a:t>
                      </a:r>
                      <a:endParaRPr lang="de-DE" sz="1800">
                        <a:effectLst/>
                        <a:latin typeface="Calibri"/>
                        <a:ea typeface="Times New Roman"/>
                        <a:cs typeface="Times New Roman"/>
                      </a:endParaRPr>
                    </a:p>
                  </a:txBody>
                  <a:tcPr marL="179687" marR="179687" marT="0" marB="0"/>
                </a:tc>
                <a:extLst>
                  <a:ext uri="{0D108BD9-81ED-4DB2-BD59-A6C34878D82A}">
                    <a16:rowId xmlns:a16="http://schemas.microsoft.com/office/drawing/2014/main" val="10002"/>
                  </a:ext>
                </a:extLst>
              </a:tr>
              <a:tr h="274285">
                <a:tc>
                  <a:txBody>
                    <a:bodyPr/>
                    <a:lstStyle/>
                    <a:p>
                      <a:pPr hangingPunct="0">
                        <a:spcBef>
                          <a:spcPts val="290"/>
                        </a:spcBef>
                        <a:spcAft>
                          <a:spcPts val="270"/>
                        </a:spcAft>
                        <a:tabLst>
                          <a:tab pos="-914400" algn="l"/>
                          <a:tab pos="-457200" algn="l"/>
                          <a:tab pos="160020" algn="l"/>
                          <a:tab pos="342900" algn="l"/>
                          <a:tab pos="525780" algn="l"/>
                          <a:tab pos="891540" algn="l"/>
                          <a:tab pos="1074420" algn="l"/>
                          <a:tab pos="1257300" algn="l"/>
                        </a:tabLst>
                      </a:pPr>
                      <a:r>
                        <a:rPr lang="de-DE" sz="1800" spc="-10">
                          <a:effectLst/>
                        </a:rPr>
                        <a:t>Konzeptuelle Modellierung</a:t>
                      </a:r>
                      <a:endParaRPr lang="de-DE" sz="1800">
                        <a:effectLst/>
                        <a:latin typeface="Calibri"/>
                        <a:ea typeface="Times New Roman"/>
                        <a:cs typeface="Times New Roman"/>
                      </a:endParaRPr>
                    </a:p>
                  </a:txBody>
                  <a:tcPr marL="179687" marR="179687" marT="0" marB="0"/>
                </a:tc>
                <a:tc>
                  <a:txBody>
                    <a:bodyPr/>
                    <a:lstStyle/>
                    <a:p>
                      <a:pPr algn="r" hangingPunct="0">
                        <a:spcBef>
                          <a:spcPts val="290"/>
                        </a:spcBef>
                        <a:spcAft>
                          <a:spcPts val="270"/>
                        </a:spcAft>
                        <a:tabLst>
                          <a:tab pos="-914400" algn="l"/>
                          <a:tab pos="-457200" algn="l"/>
                          <a:tab pos="160020" algn="l"/>
                          <a:tab pos="342900" algn="l"/>
                          <a:tab pos="525780" algn="l"/>
                          <a:tab pos="891540" algn="l"/>
                          <a:tab pos="1074420" algn="l"/>
                          <a:tab pos="1257300" algn="l"/>
                        </a:tabLst>
                      </a:pPr>
                      <a:r>
                        <a:rPr lang="de-DE" sz="1800" spc="-10">
                          <a:effectLst/>
                        </a:rPr>
                        <a:t>15 %</a:t>
                      </a:r>
                      <a:endParaRPr lang="de-DE" sz="1800">
                        <a:effectLst/>
                        <a:latin typeface="Calibri"/>
                        <a:ea typeface="Times New Roman"/>
                        <a:cs typeface="Times New Roman"/>
                      </a:endParaRPr>
                    </a:p>
                  </a:txBody>
                  <a:tcPr marL="179687" marR="179687" marT="0" marB="0"/>
                </a:tc>
                <a:extLst>
                  <a:ext uri="{0D108BD9-81ED-4DB2-BD59-A6C34878D82A}">
                    <a16:rowId xmlns:a16="http://schemas.microsoft.com/office/drawing/2014/main" val="10003"/>
                  </a:ext>
                </a:extLst>
              </a:tr>
              <a:tr h="274285">
                <a:tc>
                  <a:txBody>
                    <a:bodyPr/>
                    <a:lstStyle/>
                    <a:p>
                      <a:pPr hangingPunct="0">
                        <a:spcBef>
                          <a:spcPts val="290"/>
                        </a:spcBef>
                        <a:spcAft>
                          <a:spcPts val="270"/>
                        </a:spcAft>
                        <a:tabLst>
                          <a:tab pos="-914400" algn="l"/>
                          <a:tab pos="-457200" algn="l"/>
                          <a:tab pos="160020" algn="l"/>
                          <a:tab pos="342900" algn="l"/>
                          <a:tab pos="525780" algn="l"/>
                          <a:tab pos="891540" algn="l"/>
                          <a:tab pos="1074420" algn="l"/>
                          <a:tab pos="1257300" algn="l"/>
                        </a:tabLst>
                      </a:pPr>
                      <a:r>
                        <a:rPr lang="de-DE" sz="1800" spc="-10" dirty="0">
                          <a:effectLst/>
                        </a:rPr>
                        <a:t>Fachliche Sollkonzeptentwicklung</a:t>
                      </a:r>
                      <a:endParaRPr lang="de-DE" sz="1800" dirty="0">
                        <a:effectLst/>
                        <a:latin typeface="Calibri"/>
                        <a:ea typeface="Times New Roman"/>
                        <a:cs typeface="Times New Roman"/>
                      </a:endParaRPr>
                    </a:p>
                  </a:txBody>
                  <a:tcPr marL="179687" marR="179687" marT="0" marB="0"/>
                </a:tc>
                <a:tc>
                  <a:txBody>
                    <a:bodyPr/>
                    <a:lstStyle/>
                    <a:p>
                      <a:pPr algn="r" hangingPunct="0">
                        <a:spcBef>
                          <a:spcPts val="290"/>
                        </a:spcBef>
                        <a:spcAft>
                          <a:spcPts val="270"/>
                        </a:spcAft>
                        <a:tabLst>
                          <a:tab pos="-914400" algn="l"/>
                          <a:tab pos="-457200" algn="l"/>
                          <a:tab pos="160020" algn="l"/>
                          <a:tab pos="342900" algn="l"/>
                          <a:tab pos="525780" algn="l"/>
                          <a:tab pos="891540" algn="l"/>
                          <a:tab pos="1074420" algn="l"/>
                          <a:tab pos="1257300" algn="l"/>
                        </a:tabLst>
                      </a:pPr>
                      <a:r>
                        <a:rPr lang="de-DE" sz="1800" spc="-10">
                          <a:effectLst/>
                        </a:rPr>
                        <a:t>20 %</a:t>
                      </a:r>
                      <a:endParaRPr lang="de-DE" sz="1800">
                        <a:effectLst/>
                        <a:latin typeface="Calibri"/>
                        <a:ea typeface="Times New Roman"/>
                        <a:cs typeface="Times New Roman"/>
                      </a:endParaRPr>
                    </a:p>
                  </a:txBody>
                  <a:tcPr marL="179687" marR="179687" marT="0" marB="0"/>
                </a:tc>
                <a:extLst>
                  <a:ext uri="{0D108BD9-81ED-4DB2-BD59-A6C34878D82A}">
                    <a16:rowId xmlns:a16="http://schemas.microsoft.com/office/drawing/2014/main" val="10004"/>
                  </a:ext>
                </a:extLst>
              </a:tr>
              <a:tr h="274285">
                <a:tc>
                  <a:txBody>
                    <a:bodyPr/>
                    <a:lstStyle/>
                    <a:p>
                      <a:pPr hangingPunct="0">
                        <a:spcBef>
                          <a:spcPts val="290"/>
                        </a:spcBef>
                        <a:spcAft>
                          <a:spcPts val="270"/>
                        </a:spcAft>
                        <a:tabLst>
                          <a:tab pos="-914400" algn="l"/>
                          <a:tab pos="-457200" algn="l"/>
                          <a:tab pos="160020" algn="l"/>
                          <a:tab pos="342900" algn="l"/>
                          <a:tab pos="525780" algn="l"/>
                          <a:tab pos="891540" algn="l"/>
                          <a:tab pos="1074420" algn="l"/>
                          <a:tab pos="1257300" algn="l"/>
                        </a:tabLst>
                      </a:pPr>
                      <a:r>
                        <a:rPr lang="de-DE" sz="1800" spc="-10">
                          <a:effectLst/>
                        </a:rPr>
                        <a:t>IT-Konzept</a:t>
                      </a:r>
                      <a:endParaRPr lang="de-DE" sz="1800">
                        <a:effectLst/>
                        <a:latin typeface="Calibri"/>
                        <a:ea typeface="Times New Roman"/>
                        <a:cs typeface="Times New Roman"/>
                      </a:endParaRPr>
                    </a:p>
                  </a:txBody>
                  <a:tcPr marL="179687" marR="179687" marT="0" marB="0"/>
                </a:tc>
                <a:tc>
                  <a:txBody>
                    <a:bodyPr/>
                    <a:lstStyle/>
                    <a:p>
                      <a:pPr algn="r" hangingPunct="0">
                        <a:spcBef>
                          <a:spcPts val="290"/>
                        </a:spcBef>
                        <a:spcAft>
                          <a:spcPts val="270"/>
                        </a:spcAft>
                        <a:tabLst>
                          <a:tab pos="-914400" algn="l"/>
                          <a:tab pos="-457200" algn="l"/>
                          <a:tab pos="160020" algn="l"/>
                          <a:tab pos="342900" algn="l"/>
                          <a:tab pos="525780" algn="l"/>
                          <a:tab pos="891540" algn="l"/>
                          <a:tab pos="1074420" algn="l"/>
                          <a:tab pos="1257300" algn="l"/>
                        </a:tabLst>
                      </a:pPr>
                      <a:r>
                        <a:rPr lang="de-DE" sz="1800" spc="-10">
                          <a:effectLst/>
                        </a:rPr>
                        <a:t> 8 %</a:t>
                      </a:r>
                      <a:endParaRPr lang="de-DE" sz="1800">
                        <a:effectLst/>
                        <a:latin typeface="Calibri"/>
                        <a:ea typeface="Times New Roman"/>
                        <a:cs typeface="Times New Roman"/>
                      </a:endParaRPr>
                    </a:p>
                  </a:txBody>
                  <a:tcPr marL="179687" marR="179687" marT="0" marB="0"/>
                </a:tc>
                <a:extLst>
                  <a:ext uri="{0D108BD9-81ED-4DB2-BD59-A6C34878D82A}">
                    <a16:rowId xmlns:a16="http://schemas.microsoft.com/office/drawing/2014/main" val="10005"/>
                  </a:ext>
                </a:extLst>
              </a:tr>
              <a:tr h="274285">
                <a:tc>
                  <a:txBody>
                    <a:bodyPr/>
                    <a:lstStyle/>
                    <a:p>
                      <a:pPr hangingPunct="0">
                        <a:spcBef>
                          <a:spcPts val="290"/>
                        </a:spcBef>
                        <a:spcAft>
                          <a:spcPts val="270"/>
                        </a:spcAft>
                        <a:tabLst>
                          <a:tab pos="-914400" algn="l"/>
                          <a:tab pos="-457200" algn="l"/>
                          <a:tab pos="160020" algn="l"/>
                          <a:tab pos="342900" algn="l"/>
                          <a:tab pos="525780" algn="l"/>
                          <a:tab pos="891540" algn="l"/>
                          <a:tab pos="1074420" algn="l"/>
                          <a:tab pos="1257300" algn="l"/>
                        </a:tabLst>
                      </a:pPr>
                      <a:r>
                        <a:rPr lang="de-DE" sz="1800" spc="-10" dirty="0">
                          <a:effectLst/>
                        </a:rPr>
                        <a:t>Kosten-Nutzen-Betrachtung</a:t>
                      </a:r>
                      <a:endParaRPr lang="de-DE" sz="1800" dirty="0">
                        <a:effectLst/>
                        <a:latin typeface="Calibri"/>
                        <a:ea typeface="Times New Roman"/>
                        <a:cs typeface="Times New Roman"/>
                      </a:endParaRPr>
                    </a:p>
                  </a:txBody>
                  <a:tcPr marL="179687" marR="179687" marT="0" marB="0"/>
                </a:tc>
                <a:tc>
                  <a:txBody>
                    <a:bodyPr/>
                    <a:lstStyle/>
                    <a:p>
                      <a:pPr algn="r" hangingPunct="0">
                        <a:spcBef>
                          <a:spcPts val="290"/>
                        </a:spcBef>
                        <a:spcAft>
                          <a:spcPts val="270"/>
                        </a:spcAft>
                        <a:tabLst>
                          <a:tab pos="-914400" algn="l"/>
                          <a:tab pos="-457200" algn="l"/>
                          <a:tab pos="160020" algn="l"/>
                          <a:tab pos="342900" algn="l"/>
                          <a:tab pos="525780" algn="l"/>
                          <a:tab pos="891540" algn="l"/>
                          <a:tab pos="1074420" algn="l"/>
                          <a:tab pos="1257300" algn="l"/>
                        </a:tabLst>
                      </a:pPr>
                      <a:r>
                        <a:rPr lang="de-DE" sz="1800" spc="-10">
                          <a:effectLst/>
                        </a:rPr>
                        <a:t>10 %</a:t>
                      </a:r>
                      <a:endParaRPr lang="de-DE" sz="1800">
                        <a:effectLst/>
                        <a:latin typeface="Calibri"/>
                        <a:ea typeface="Times New Roman"/>
                        <a:cs typeface="Times New Roman"/>
                      </a:endParaRPr>
                    </a:p>
                  </a:txBody>
                  <a:tcPr marL="179687" marR="179687" marT="0" marB="0"/>
                </a:tc>
                <a:extLst>
                  <a:ext uri="{0D108BD9-81ED-4DB2-BD59-A6C34878D82A}">
                    <a16:rowId xmlns:a16="http://schemas.microsoft.com/office/drawing/2014/main" val="10006"/>
                  </a:ext>
                </a:extLst>
              </a:tr>
              <a:tr h="274285">
                <a:tc>
                  <a:txBody>
                    <a:bodyPr/>
                    <a:lstStyle/>
                    <a:p>
                      <a:pPr hangingPunct="0">
                        <a:spcBef>
                          <a:spcPts val="290"/>
                        </a:spcBef>
                        <a:spcAft>
                          <a:spcPts val="270"/>
                        </a:spcAft>
                        <a:tabLst>
                          <a:tab pos="-914400" algn="l"/>
                          <a:tab pos="-457200" algn="l"/>
                          <a:tab pos="160020" algn="l"/>
                          <a:tab pos="342900" algn="l"/>
                          <a:tab pos="525780" algn="l"/>
                          <a:tab pos="891540" algn="l"/>
                          <a:tab pos="1074420" algn="l"/>
                          <a:tab pos="1257300" algn="l"/>
                        </a:tabLst>
                      </a:pPr>
                      <a:r>
                        <a:rPr lang="de-DE" sz="1800" spc="-10">
                          <a:effectLst/>
                        </a:rPr>
                        <a:t>Systemauswahl</a:t>
                      </a:r>
                      <a:endParaRPr lang="de-DE" sz="1800">
                        <a:effectLst/>
                        <a:latin typeface="Calibri"/>
                        <a:ea typeface="Times New Roman"/>
                        <a:cs typeface="Times New Roman"/>
                      </a:endParaRPr>
                    </a:p>
                  </a:txBody>
                  <a:tcPr marL="179687" marR="179687" marT="0" marB="0"/>
                </a:tc>
                <a:tc>
                  <a:txBody>
                    <a:bodyPr/>
                    <a:lstStyle/>
                    <a:p>
                      <a:pPr algn="r" hangingPunct="0">
                        <a:spcBef>
                          <a:spcPts val="290"/>
                        </a:spcBef>
                        <a:spcAft>
                          <a:spcPts val="270"/>
                        </a:spcAft>
                        <a:tabLst>
                          <a:tab pos="-914400" algn="l"/>
                          <a:tab pos="-457200" algn="l"/>
                          <a:tab pos="160020" algn="l"/>
                          <a:tab pos="342900" algn="l"/>
                          <a:tab pos="525780" algn="l"/>
                          <a:tab pos="891540" algn="l"/>
                          <a:tab pos="1074420" algn="l"/>
                          <a:tab pos="1257300" algn="l"/>
                        </a:tabLst>
                      </a:pPr>
                      <a:r>
                        <a:rPr lang="de-DE" sz="1800" spc="-10">
                          <a:effectLst/>
                        </a:rPr>
                        <a:t>10 %</a:t>
                      </a:r>
                      <a:endParaRPr lang="de-DE" sz="1800">
                        <a:effectLst/>
                        <a:latin typeface="Calibri"/>
                        <a:ea typeface="Times New Roman"/>
                        <a:cs typeface="Times New Roman"/>
                      </a:endParaRPr>
                    </a:p>
                  </a:txBody>
                  <a:tcPr marL="179687" marR="179687" marT="0" marB="0"/>
                </a:tc>
                <a:extLst>
                  <a:ext uri="{0D108BD9-81ED-4DB2-BD59-A6C34878D82A}">
                    <a16:rowId xmlns:a16="http://schemas.microsoft.com/office/drawing/2014/main" val="10007"/>
                  </a:ext>
                </a:extLst>
              </a:tr>
              <a:tr h="274285">
                <a:tc>
                  <a:txBody>
                    <a:bodyPr/>
                    <a:lstStyle/>
                    <a:p>
                      <a:pPr hangingPunct="0">
                        <a:spcBef>
                          <a:spcPts val="290"/>
                        </a:spcBef>
                        <a:spcAft>
                          <a:spcPts val="270"/>
                        </a:spcAft>
                        <a:tabLst>
                          <a:tab pos="-914400" algn="l"/>
                          <a:tab pos="-457200" algn="l"/>
                          <a:tab pos="160020" algn="l"/>
                          <a:tab pos="342900" algn="l"/>
                          <a:tab pos="525780" algn="l"/>
                          <a:tab pos="891540" algn="l"/>
                          <a:tab pos="1074420" algn="l"/>
                          <a:tab pos="1257300" algn="l"/>
                        </a:tabLst>
                      </a:pPr>
                      <a:r>
                        <a:rPr lang="de-DE" sz="1800" spc="-10">
                          <a:effectLst/>
                        </a:rPr>
                        <a:t>Konzeption Datenerfassung</a:t>
                      </a:r>
                      <a:endParaRPr lang="de-DE" sz="1800">
                        <a:effectLst/>
                        <a:latin typeface="Calibri"/>
                        <a:ea typeface="Times New Roman"/>
                        <a:cs typeface="Times New Roman"/>
                      </a:endParaRPr>
                    </a:p>
                  </a:txBody>
                  <a:tcPr marL="179687" marR="179687" marT="0" marB="0"/>
                </a:tc>
                <a:tc>
                  <a:txBody>
                    <a:bodyPr/>
                    <a:lstStyle/>
                    <a:p>
                      <a:pPr algn="r" hangingPunct="0">
                        <a:spcBef>
                          <a:spcPts val="290"/>
                        </a:spcBef>
                        <a:spcAft>
                          <a:spcPts val="270"/>
                        </a:spcAft>
                        <a:tabLst>
                          <a:tab pos="-914400" algn="l"/>
                          <a:tab pos="-457200" algn="l"/>
                          <a:tab pos="160020" algn="l"/>
                          <a:tab pos="342900" algn="l"/>
                          <a:tab pos="525780" algn="l"/>
                          <a:tab pos="891540" algn="l"/>
                          <a:tab pos="1074420" algn="l"/>
                          <a:tab pos="1257300" algn="l"/>
                        </a:tabLst>
                      </a:pPr>
                      <a:r>
                        <a:rPr lang="de-DE" sz="1800" spc="-10" dirty="0">
                          <a:effectLst/>
                        </a:rPr>
                        <a:t> 7 %</a:t>
                      </a:r>
                      <a:endParaRPr lang="de-DE" sz="1800" dirty="0">
                        <a:effectLst/>
                        <a:latin typeface="Calibri"/>
                        <a:ea typeface="Times New Roman"/>
                        <a:cs typeface="Times New Roman"/>
                      </a:endParaRPr>
                    </a:p>
                  </a:txBody>
                  <a:tcPr marL="179687" marR="179687" marT="0" marB="0"/>
                </a:tc>
                <a:extLst>
                  <a:ext uri="{0D108BD9-81ED-4DB2-BD59-A6C34878D82A}">
                    <a16:rowId xmlns:a16="http://schemas.microsoft.com/office/drawing/2014/main" val="10008"/>
                  </a:ext>
                </a:extLst>
              </a:tr>
            </a:tbl>
          </a:graphicData>
        </a:graphic>
      </p:graphicFrame>
      <p:sp>
        <p:nvSpPr>
          <p:cNvPr id="4" name="Foliennummernplatzhalter 3"/>
          <p:cNvSpPr>
            <a:spLocks noGrp="1"/>
          </p:cNvSpPr>
          <p:nvPr>
            <p:ph type="sldNum" sz="quarter" idx="11"/>
          </p:nvPr>
        </p:nvSpPr>
        <p:spPr/>
        <p:txBody>
          <a:bodyPr/>
          <a:lstStyle/>
          <a:p>
            <a:pPr>
              <a:defRPr/>
            </a:pPr>
            <a:fld id="{60D2B4D8-067A-4592-9B8D-0B7FAA5ECC80}" type="slidenum">
              <a:rPr lang="de-DE" altLang="de-DE" smtClean="0"/>
              <a:pPr>
                <a:defRPr/>
              </a:pPr>
              <a:t>36</a:t>
            </a:fld>
            <a:endParaRPr lang="de-DE" altLang="de-D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r>
              <a:rPr lang="de-DE" altLang="de-DE" smtClean="0"/>
              <a:t>Motivation erhalten</a:t>
            </a:r>
          </a:p>
        </p:txBody>
      </p:sp>
      <p:sp>
        <p:nvSpPr>
          <p:cNvPr id="3" name="Inhaltsplatzhalter 2"/>
          <p:cNvSpPr>
            <a:spLocks noGrp="1"/>
          </p:cNvSpPr>
          <p:nvPr>
            <p:ph idx="1"/>
          </p:nvPr>
        </p:nvSpPr>
        <p:spPr/>
        <p:txBody>
          <a:bodyPr/>
          <a:lstStyle/>
          <a:p>
            <a:pPr>
              <a:defRPr/>
            </a:pPr>
            <a:r>
              <a:rPr lang="de-DE"/>
              <a:t>Wechselnde Motivation im Laufe eines GIS-Projekts (nach </a:t>
            </a:r>
            <a:r>
              <a:rPr lang="de-DE" cap="small"/>
              <a:t>van Gastel</a:t>
            </a:r>
            <a:r>
              <a:rPr lang="de-DE"/>
              <a:t> 1995); Gruppe 1: „Die Konservativen“, Gruppe 2: „Die leicht Begeisterungsfähigen“, Gruppe 3: „Die Realisten“.</a:t>
            </a:r>
          </a:p>
        </p:txBody>
      </p:sp>
      <p:sp>
        <p:nvSpPr>
          <p:cNvPr id="4" name="Foliennummernplatzhalter 3"/>
          <p:cNvSpPr>
            <a:spLocks noGrp="1"/>
          </p:cNvSpPr>
          <p:nvPr>
            <p:ph type="sldNum" sz="quarter" idx="11"/>
          </p:nvPr>
        </p:nvSpPr>
        <p:spPr/>
        <p:txBody>
          <a:bodyPr/>
          <a:lstStyle/>
          <a:p>
            <a:pPr>
              <a:defRPr/>
            </a:pPr>
            <a:fld id="{CC2AFEA9-5886-4529-A485-F7BE2D6833B0}" type="slidenum">
              <a:rPr lang="de-DE" altLang="de-DE" smtClean="0"/>
              <a:pPr>
                <a:defRPr/>
              </a:pPr>
              <a:t>37</a:t>
            </a:fld>
            <a:endParaRPr lang="de-DE" altLang="de-DE"/>
          </a:p>
        </p:txBody>
      </p:sp>
      <p:pic>
        <p:nvPicPr>
          <p:cNvPr id="25605" name="Grafik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781300"/>
            <a:ext cx="511175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p:txBody>
          <a:bodyPr/>
          <a:lstStyle/>
          <a:p>
            <a:pPr eaLnBrk="1" hangingPunct="1"/>
            <a:r>
              <a:rPr lang="de-DE" altLang="de-DE" smtClean="0"/>
              <a:t>Erfolgskriterien I</a:t>
            </a:r>
          </a:p>
        </p:txBody>
      </p:sp>
      <p:sp>
        <p:nvSpPr>
          <p:cNvPr id="26627" name="Rectangle 1027"/>
          <p:cNvSpPr>
            <a:spLocks noGrp="1" noChangeArrowheads="1"/>
          </p:cNvSpPr>
          <p:nvPr>
            <p:ph idx="1"/>
          </p:nvPr>
        </p:nvSpPr>
        <p:spPr>
          <a:xfrm>
            <a:off x="685800" y="1676400"/>
            <a:ext cx="8077200" cy="4267200"/>
          </a:xfrm>
        </p:spPr>
        <p:txBody>
          <a:bodyPr/>
          <a:lstStyle/>
          <a:p>
            <a:pPr eaLnBrk="1" hangingPunct="1">
              <a:spcAft>
                <a:spcPts val="1800"/>
              </a:spcAft>
            </a:pPr>
            <a:r>
              <a:rPr lang="de-DE" altLang="de-DE" smtClean="0"/>
              <a:t>Konzentration auf gut ausgesuchte und gewinnbringende GIS-Anwendungsgebiete Anwendungsgebiete – Einfachheit vor Komplexität.</a:t>
            </a:r>
          </a:p>
          <a:p>
            <a:pPr eaLnBrk="1" hangingPunct="1">
              <a:spcAft>
                <a:spcPts val="1800"/>
              </a:spcAft>
            </a:pPr>
            <a:r>
              <a:rPr lang="de-DE" altLang="de-DE" smtClean="0"/>
              <a:t>Verständnis der Entscheidungsgremien, ihre volle Unterstützung der Projektziele und Einsatzgebiete.</a:t>
            </a:r>
          </a:p>
          <a:p>
            <a:pPr eaLnBrk="1" hangingPunct="1">
              <a:spcAft>
                <a:spcPts val="1800"/>
              </a:spcAft>
            </a:pPr>
            <a:r>
              <a:rPr lang="de-DE" altLang="de-DE" smtClean="0"/>
              <a:t>Aufbau der GIS-Anwendungsgebiete erfolgt geplant und schrittweise; jeder Schritt hinreichend klein und einfach zu bewältigen.</a:t>
            </a:r>
          </a:p>
          <a:p>
            <a:pPr eaLnBrk="1" hangingPunct="1">
              <a:spcAft>
                <a:spcPts val="1800"/>
              </a:spcAft>
            </a:pPr>
            <a:r>
              <a:rPr lang="de-DE" altLang="de-DE" smtClean="0"/>
              <a:t>Die Konzeptentwicklung erfolgt durch [sehr] IT-erfahrene Mitarbeiter.</a:t>
            </a:r>
          </a:p>
          <a:p>
            <a:pPr eaLnBrk="1" hangingPunct="1">
              <a:spcAft>
                <a:spcPts val="1800"/>
              </a:spcAft>
            </a:pPr>
            <a:r>
              <a:rPr lang="de-DE" altLang="de-DE" smtClean="0"/>
              <a:t>Erkennbare Ergebnisse werden binnen 6 – 18 Monaten erreicht.</a:t>
            </a:r>
          </a:p>
        </p:txBody>
      </p:sp>
      <p:sp>
        <p:nvSpPr>
          <p:cNvPr id="6" name="Foliennummernplatzhalter 4"/>
          <p:cNvSpPr>
            <a:spLocks noGrp="1"/>
          </p:cNvSpPr>
          <p:nvPr>
            <p:ph type="sldNum" sz="quarter" idx="11"/>
          </p:nvPr>
        </p:nvSpPr>
        <p:spPr/>
        <p:txBody>
          <a:bodyPr/>
          <a:lstStyle/>
          <a:p>
            <a:pPr>
              <a:defRPr/>
            </a:pPr>
            <a:fld id="{E1B03E00-3BD1-4135-817B-32616022E31C}" type="slidenum">
              <a:rPr lang="de-DE" altLang="de-DE"/>
              <a:pPr>
                <a:defRPr/>
              </a:pPr>
              <a:t>38</a:t>
            </a:fld>
            <a:endParaRPr lang="de-DE" altLang="de-DE"/>
          </a:p>
        </p:txBody>
      </p:sp>
      <p:sp>
        <p:nvSpPr>
          <p:cNvPr id="26629" name="AutoShape 1028"/>
          <p:cNvSpPr>
            <a:spLocks noChangeArrowheads="1"/>
          </p:cNvSpPr>
          <p:nvPr/>
        </p:nvSpPr>
        <p:spPr bwMode="auto">
          <a:xfrm>
            <a:off x="5867400" y="260350"/>
            <a:ext cx="2952750" cy="720725"/>
          </a:xfrm>
          <a:prstGeom prst="wedgeRoundRectCallout">
            <a:avLst>
              <a:gd name="adj1" fmla="val -33819"/>
              <a:gd name="adj2" fmla="val 144713"/>
              <a:gd name="adj3" fmla="val 16667"/>
            </a:avLst>
          </a:prstGeom>
          <a:solidFill>
            <a:schemeClr val="bg1"/>
          </a:solidFill>
          <a:ln w="12700">
            <a:solidFill>
              <a:srgbClr val="FF0000"/>
            </a:solidFill>
            <a:miter lim="800000"/>
            <a:headEnd/>
            <a:tailEnd/>
          </a:ln>
          <a:effectLst/>
          <a:extLst/>
        </p:spPr>
        <p:txBody>
          <a:bodyPr lIns="92075" tIns="46038" rIns="92075" bIns="46038"/>
          <a:lstStyle>
            <a:lvl1pPr marL="342900" indent="-342900"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lgn="ctr">
              <a:spcBef>
                <a:spcPct val="0"/>
              </a:spcBef>
              <a:buFontTx/>
              <a:buNone/>
            </a:pPr>
            <a:r>
              <a:rPr lang="de-DE" altLang="de-DE" sz="2000">
                <a:solidFill>
                  <a:schemeClr val="tx1"/>
                </a:solidFill>
                <a:latin typeface="Arial" charset="0"/>
              </a:rPr>
              <a:t>"Mit wenig Aufwand viel erreichen!"</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lstStyle/>
          <a:p>
            <a:pPr eaLnBrk="1" hangingPunct="1"/>
            <a:r>
              <a:rPr lang="de-DE" altLang="de-DE" smtClean="0"/>
              <a:t>Erfolgskriterien II</a:t>
            </a:r>
          </a:p>
        </p:txBody>
      </p:sp>
      <p:sp>
        <p:nvSpPr>
          <p:cNvPr id="27651" name="Rectangle 1027"/>
          <p:cNvSpPr>
            <a:spLocks noGrp="1" noChangeArrowheads="1"/>
          </p:cNvSpPr>
          <p:nvPr>
            <p:ph idx="1"/>
          </p:nvPr>
        </p:nvSpPr>
        <p:spPr/>
        <p:txBody>
          <a:bodyPr/>
          <a:lstStyle/>
          <a:p>
            <a:pPr eaLnBrk="1" hangingPunct="1">
              <a:spcAft>
                <a:spcPts val="1200"/>
              </a:spcAft>
            </a:pPr>
            <a:r>
              <a:rPr lang="de-DE" altLang="de-DE" smtClean="0"/>
              <a:t>Die Bedeutung eines Datenmodells wird  anerkannt. Es wird ein einheitliches Modellierungskonzept und eine einheitliche Datenbeschreibungssprache eingehalten.</a:t>
            </a:r>
          </a:p>
          <a:p>
            <a:pPr eaLnBrk="1" hangingPunct="1">
              <a:spcAft>
                <a:spcPts val="1200"/>
              </a:spcAft>
            </a:pPr>
            <a:r>
              <a:rPr lang="de-DE" altLang="de-DE" smtClean="0"/>
              <a:t>konzeptionelle Berücksichtigung der Konvertierung bereits vorhandener Datenbestände;</a:t>
            </a:r>
          </a:p>
          <a:p>
            <a:pPr eaLnBrk="1" hangingPunct="1">
              <a:spcAft>
                <a:spcPts val="1200"/>
              </a:spcAft>
            </a:pPr>
            <a:r>
              <a:rPr lang="de-DE" altLang="de-DE" smtClean="0"/>
              <a:t>alle Mitarbeiter sorgfältig gemäß ihrer Verantwortungsstufe ausbilden;</a:t>
            </a:r>
          </a:p>
          <a:p>
            <a:pPr eaLnBrk="1" hangingPunct="1">
              <a:spcAft>
                <a:spcPts val="1200"/>
              </a:spcAft>
            </a:pPr>
            <a:r>
              <a:rPr lang="de-DE" altLang="de-DE" smtClean="0"/>
              <a:t>den Mitarbeitern wird eine ihren Anforderungen entsprechende Zugriffs- und Auswertemöglichkeit der im GIS gespeicherten Daten geboten;</a:t>
            </a:r>
          </a:p>
          <a:p>
            <a:pPr eaLnBrk="1" hangingPunct="1">
              <a:spcAft>
                <a:spcPts val="1200"/>
              </a:spcAft>
            </a:pPr>
            <a:r>
              <a:rPr lang="de-DE" altLang="de-DE" smtClean="0"/>
              <a:t>nach Einführung des GIS straffes technisches und organisatorisches Controlling;</a:t>
            </a:r>
          </a:p>
          <a:p>
            <a:pPr eaLnBrk="1" hangingPunct="1">
              <a:spcAft>
                <a:spcPts val="1200"/>
              </a:spcAft>
            </a:pPr>
            <a:endParaRPr lang="de-DE" altLang="de-DE" smtClean="0"/>
          </a:p>
          <a:p>
            <a:pPr eaLnBrk="1" hangingPunct="1">
              <a:spcAft>
                <a:spcPts val="1200"/>
              </a:spcAft>
            </a:pPr>
            <a:endParaRPr lang="de-DE" altLang="de-DE" smtClean="0"/>
          </a:p>
          <a:p>
            <a:pPr eaLnBrk="1" hangingPunct="1">
              <a:spcAft>
                <a:spcPts val="1200"/>
              </a:spcAft>
            </a:pPr>
            <a:r>
              <a:rPr lang="de-DE" altLang="de-DE" i="1" smtClean="0"/>
              <a:t>Einfachheit vor Komplexität!</a:t>
            </a:r>
          </a:p>
        </p:txBody>
      </p:sp>
      <p:sp>
        <p:nvSpPr>
          <p:cNvPr id="6" name="Foliennummernplatzhalter 4"/>
          <p:cNvSpPr>
            <a:spLocks noGrp="1"/>
          </p:cNvSpPr>
          <p:nvPr>
            <p:ph type="sldNum" sz="quarter" idx="11"/>
          </p:nvPr>
        </p:nvSpPr>
        <p:spPr/>
        <p:txBody>
          <a:bodyPr/>
          <a:lstStyle/>
          <a:p>
            <a:pPr>
              <a:defRPr/>
            </a:pPr>
            <a:fld id="{C78ECA1F-8006-46B6-8F71-419F64CD7D01}" type="slidenum">
              <a:rPr lang="de-DE" altLang="de-DE"/>
              <a:pPr>
                <a:defRPr/>
              </a:pPr>
              <a:t>39</a:t>
            </a:fld>
            <a:endParaRPr lang="de-DE" altLang="de-DE"/>
          </a:p>
        </p:txBody>
      </p:sp>
      <p:sp>
        <p:nvSpPr>
          <p:cNvPr id="27653" name="AutoShape 1028"/>
          <p:cNvSpPr>
            <a:spLocks noChangeArrowheads="1"/>
          </p:cNvSpPr>
          <p:nvPr/>
        </p:nvSpPr>
        <p:spPr bwMode="auto">
          <a:xfrm>
            <a:off x="5364163" y="115888"/>
            <a:ext cx="3457575" cy="1081087"/>
          </a:xfrm>
          <a:prstGeom prst="cloudCallout">
            <a:avLst>
              <a:gd name="adj1" fmla="val -22269"/>
              <a:gd name="adj2" fmla="val 77315"/>
            </a:avLst>
          </a:prstGeom>
          <a:noFill/>
          <a:ln w="12700">
            <a:solidFill>
              <a:srgbClr val="FF0000"/>
            </a:solidFill>
            <a:round/>
            <a:headEnd/>
            <a:tailEnd/>
          </a:ln>
          <a:effectLst/>
          <a:extLst>
            <a:ext uri="{909E8E84-426E-40DD-AFC4-6F175D3DCCD1}">
              <a14:hiddenFill xmlns:a14="http://schemas.microsoft.com/office/drawing/2010/main">
                <a:solidFill>
                  <a:srgbClr val="819DB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lgn="ctr">
              <a:spcBef>
                <a:spcPct val="0"/>
              </a:spcBef>
              <a:buFontTx/>
              <a:buNone/>
            </a:pPr>
            <a:r>
              <a:rPr lang="de-DE" altLang="de-DE" sz="1800">
                <a:solidFill>
                  <a:schemeClr val="tx1"/>
                </a:solidFill>
                <a:latin typeface="Arial" charset="0"/>
              </a:rPr>
              <a:t>Vorlesungen:</a:t>
            </a:r>
            <a:br>
              <a:rPr lang="de-DE" altLang="de-DE" sz="1800">
                <a:solidFill>
                  <a:schemeClr val="tx1"/>
                </a:solidFill>
                <a:latin typeface="Arial" charset="0"/>
              </a:rPr>
            </a:br>
            <a:r>
              <a:rPr lang="de-DE" altLang="de-DE" sz="1800">
                <a:solidFill>
                  <a:schemeClr val="tx1"/>
                </a:solidFill>
                <a:latin typeface="Arial" charset="0"/>
              </a:rPr>
              <a:t>GuD / Datenbanken</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Vorbemerkung: BSH-Gesetz</a:t>
            </a:r>
            <a:endParaRPr lang="de-DE"/>
          </a:p>
        </p:txBody>
      </p:sp>
      <p:sp>
        <p:nvSpPr>
          <p:cNvPr id="3" name="Inhaltsplatzhalter 2"/>
          <p:cNvSpPr>
            <a:spLocks noGrp="1"/>
          </p:cNvSpPr>
          <p:nvPr>
            <p:ph idx="1"/>
          </p:nvPr>
        </p:nvSpPr>
        <p:spPr>
          <a:xfrm>
            <a:off x="682625" y="2960886"/>
            <a:ext cx="7478713" cy="2916386"/>
          </a:xfrm>
        </p:spPr>
        <p:txBody>
          <a:bodyPr/>
          <a:lstStyle/>
          <a:p>
            <a:pPr eaLnBrk="1" hangingPunct="1"/>
            <a:r>
              <a:rPr lang="de-DE" altLang="de-DE" i="1" dirty="0" err="1"/>
              <a:t>Brainware</a:t>
            </a:r>
            <a:r>
              <a:rPr lang="de-DE" altLang="de-DE" dirty="0"/>
              <a:t> kommt vor Software und diese wiederum vor Hardware.</a:t>
            </a:r>
          </a:p>
          <a:p>
            <a:pPr eaLnBrk="1" hangingPunct="1"/>
            <a:r>
              <a:rPr lang="de-DE" altLang="de-DE" dirty="0" err="1"/>
              <a:t>Brainware</a:t>
            </a:r>
            <a:r>
              <a:rPr lang="de-DE" altLang="de-DE" dirty="0"/>
              <a:t>:</a:t>
            </a:r>
          </a:p>
          <a:p>
            <a:pPr lvl="1" eaLnBrk="1" hangingPunct="1"/>
            <a:r>
              <a:rPr lang="de-DE" altLang="de-DE" dirty="0"/>
              <a:t>das Ergebnis von Analyse, konzeptioneller Arbeit und Modellierung.</a:t>
            </a:r>
          </a:p>
          <a:p>
            <a:pPr lvl="1" eaLnBrk="1" hangingPunct="1"/>
            <a:r>
              <a:rPr lang="de-DE" altLang="de-DE" dirty="0"/>
              <a:t>prägt die Daten, die ja Generationen von Soft- und Hardwarelösungen überdauern sollen.</a:t>
            </a:r>
          </a:p>
          <a:p>
            <a:pPr eaLnBrk="1" hangingPunct="1"/>
            <a:r>
              <a:rPr lang="de-DE" altLang="de-DE" i="1" dirty="0"/>
              <a:t>Software</a:t>
            </a:r>
            <a:r>
              <a:rPr lang="de-DE" altLang="de-DE" dirty="0"/>
              <a:t>: längere Lebensdauer auf als </a:t>
            </a:r>
            <a:r>
              <a:rPr lang="de-DE" altLang="de-DE" i="1" dirty="0"/>
              <a:t>Hardware</a:t>
            </a:r>
            <a:r>
              <a:rPr lang="de-DE" altLang="de-DE" dirty="0"/>
              <a:t>.</a:t>
            </a:r>
          </a:p>
          <a:p>
            <a:pPr eaLnBrk="1" hangingPunct="1"/>
            <a:r>
              <a:rPr lang="de-DE" altLang="de-DE" dirty="0"/>
              <a:t>BSH-Gesetz ==&gt; Vorgehenskonzept.</a:t>
            </a:r>
          </a:p>
          <a:p>
            <a:pPr eaLnBrk="1" hangingPunct="1"/>
            <a:r>
              <a:rPr lang="de-DE" altLang="de-DE" dirty="0"/>
              <a:t>Vorgehenskonzept generell auf IT-Projekte übertragbar.</a:t>
            </a:r>
          </a:p>
          <a:p>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4</a:t>
            </a:fld>
            <a:endParaRPr lang="de-DE" altLang="de-DE"/>
          </a:p>
        </p:txBody>
      </p:sp>
      <p:sp>
        <p:nvSpPr>
          <p:cNvPr id="5" name="Line 4"/>
          <p:cNvSpPr>
            <a:spLocks noChangeShapeType="1"/>
          </p:cNvSpPr>
          <p:nvPr/>
        </p:nvSpPr>
        <p:spPr bwMode="auto">
          <a:xfrm>
            <a:off x="2911475" y="2002234"/>
            <a:ext cx="914400" cy="0"/>
          </a:xfrm>
          <a:prstGeom prst="line">
            <a:avLst/>
          </a:prstGeom>
          <a:noFill/>
          <a:ln w="50800">
            <a:solidFill>
              <a:schemeClr val="folHlink"/>
            </a:solidFill>
            <a:round/>
            <a:headEnd type="none" w="sm" len="sm"/>
            <a:tailEnd type="stealth" w="med" len="med"/>
          </a:ln>
          <a:effectLst>
            <a:outerShdw dist="107763" dir="2700000" algn="ctr" rotWithShape="0">
              <a:srgbClr val="CBCBCB">
                <a:alpha val="50000"/>
              </a:srgbClr>
            </a:outerShdw>
          </a:effectLst>
          <a:extLst>
            <a:ext uri="{909E8E84-426E-40DD-AFC4-6F175D3DCCD1}">
              <a14:hiddenFill xmlns:a14="http://schemas.microsoft.com/office/drawing/2010/main">
                <a:noFill/>
              </a14:hiddenFill>
            </a:ext>
          </a:extLst>
        </p:spPr>
        <p:txBody>
          <a:bodyPr/>
          <a:lstStyle/>
          <a:p>
            <a:endParaRPr lang="de-DE"/>
          </a:p>
        </p:txBody>
      </p:sp>
      <p:sp>
        <p:nvSpPr>
          <p:cNvPr id="6" name="Rectangle 5"/>
          <p:cNvSpPr>
            <a:spLocks noChangeArrowheads="1"/>
          </p:cNvSpPr>
          <p:nvPr/>
        </p:nvSpPr>
        <p:spPr bwMode="auto">
          <a:xfrm>
            <a:off x="2209800" y="1697434"/>
            <a:ext cx="320675" cy="579438"/>
          </a:xfrm>
          <a:prstGeom prst="rect">
            <a:avLst/>
          </a:prstGeom>
          <a:noFill/>
          <a:ln>
            <a:noFill/>
          </a:ln>
          <a:effectLst>
            <a:outerShdw dist="107763" dir="2700000" algn="ctr" rotWithShape="0">
              <a:srgbClr val="CBCBCB">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3200" b="1">
                <a:solidFill>
                  <a:schemeClr val="hlink"/>
                </a:solidFill>
                <a:latin typeface="Arial Narrow" pitchFamily="34" charset="0"/>
              </a:rPr>
              <a:t>B</a:t>
            </a:r>
          </a:p>
        </p:txBody>
      </p:sp>
      <p:sp>
        <p:nvSpPr>
          <p:cNvPr id="7" name="Line 6"/>
          <p:cNvSpPr>
            <a:spLocks noChangeShapeType="1"/>
          </p:cNvSpPr>
          <p:nvPr/>
        </p:nvSpPr>
        <p:spPr bwMode="auto">
          <a:xfrm>
            <a:off x="4816475" y="2002234"/>
            <a:ext cx="914400" cy="0"/>
          </a:xfrm>
          <a:prstGeom prst="line">
            <a:avLst/>
          </a:prstGeom>
          <a:noFill/>
          <a:ln w="50800">
            <a:solidFill>
              <a:schemeClr val="folHlink"/>
            </a:solidFill>
            <a:round/>
            <a:headEnd type="none" w="sm" len="sm"/>
            <a:tailEnd type="stealth" w="med" len="med"/>
          </a:ln>
          <a:effectLst>
            <a:outerShdw dist="107763" dir="2700000" algn="ctr" rotWithShape="0">
              <a:srgbClr val="CBCBCB">
                <a:alpha val="50000"/>
              </a:srgbClr>
            </a:outerShdw>
          </a:effectLst>
          <a:extLst>
            <a:ext uri="{909E8E84-426E-40DD-AFC4-6F175D3DCCD1}">
              <a14:hiddenFill xmlns:a14="http://schemas.microsoft.com/office/drawing/2010/main">
                <a:noFill/>
              </a14:hiddenFill>
            </a:ext>
          </a:extLst>
        </p:spPr>
        <p:txBody>
          <a:bodyPr/>
          <a:lstStyle/>
          <a:p>
            <a:endParaRPr lang="de-DE"/>
          </a:p>
        </p:txBody>
      </p:sp>
      <p:sp>
        <p:nvSpPr>
          <p:cNvPr id="8" name="Rectangle 7"/>
          <p:cNvSpPr>
            <a:spLocks noChangeArrowheads="1"/>
          </p:cNvSpPr>
          <p:nvPr/>
        </p:nvSpPr>
        <p:spPr bwMode="auto">
          <a:xfrm>
            <a:off x="4114800" y="1697434"/>
            <a:ext cx="320675" cy="579438"/>
          </a:xfrm>
          <a:prstGeom prst="rect">
            <a:avLst/>
          </a:prstGeom>
          <a:noFill/>
          <a:ln>
            <a:noFill/>
          </a:ln>
          <a:effectLst>
            <a:outerShdw dist="107763" dir="2700000" algn="ctr" rotWithShape="0">
              <a:srgbClr val="CBCBCB">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3200" b="1">
                <a:solidFill>
                  <a:schemeClr val="hlink"/>
                </a:solidFill>
                <a:latin typeface="Arial Narrow" pitchFamily="34" charset="0"/>
              </a:rPr>
              <a:t>S</a:t>
            </a:r>
          </a:p>
        </p:txBody>
      </p:sp>
      <p:sp>
        <p:nvSpPr>
          <p:cNvPr id="9" name="Rectangle 8"/>
          <p:cNvSpPr>
            <a:spLocks noChangeArrowheads="1"/>
          </p:cNvSpPr>
          <p:nvPr/>
        </p:nvSpPr>
        <p:spPr bwMode="auto">
          <a:xfrm>
            <a:off x="5943600" y="1697434"/>
            <a:ext cx="320675" cy="579438"/>
          </a:xfrm>
          <a:prstGeom prst="rect">
            <a:avLst/>
          </a:prstGeom>
          <a:noFill/>
          <a:ln>
            <a:noFill/>
          </a:ln>
          <a:effectLst>
            <a:outerShdw dist="107763" dir="2700000" algn="ctr" rotWithShape="0">
              <a:srgbClr val="CBCBCB">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3200" b="1">
                <a:solidFill>
                  <a:schemeClr val="hlink"/>
                </a:solidFill>
                <a:latin typeface="Arial Narrow" pitchFamily="34" charset="0"/>
              </a:rPr>
              <a:t>H</a:t>
            </a:r>
          </a:p>
        </p:txBody>
      </p:sp>
    </p:spTree>
    <p:extLst>
      <p:ext uri="{BB962C8B-B14F-4D97-AF65-F5344CB8AC3E}">
        <p14:creationId xmlns:p14="http://schemas.microsoft.com/office/powerpoint/2010/main" val="10747120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Zusammenfassung/Lernerfolgskontrolle</a:t>
            </a:r>
            <a:endParaRPr lang="de-DE"/>
          </a:p>
        </p:txBody>
      </p:sp>
      <p:sp>
        <p:nvSpPr>
          <p:cNvPr id="3" name="Inhaltsplatzhalter 2"/>
          <p:cNvSpPr>
            <a:spLocks noGrp="1"/>
          </p:cNvSpPr>
          <p:nvPr>
            <p:ph idx="1"/>
          </p:nvPr>
        </p:nvSpPr>
        <p:spPr/>
        <p:txBody>
          <a:bodyPr/>
          <a:lstStyle/>
          <a:p>
            <a:r>
              <a:rPr lang="de-DE" smtClean="0"/>
              <a:t>Welche Personen bzw. Gruppen sind in dieser Phase involviert?</a:t>
            </a:r>
          </a:p>
          <a:p>
            <a:r>
              <a:rPr lang="de-DE" smtClean="0"/>
              <a:t>Welche Dokumente werden in dieser Phase erstellt?</a:t>
            </a:r>
            <a:endParaRPr lang="de-DE"/>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40</a:t>
            </a:fld>
            <a:endParaRPr lang="de-DE" altLang="de-DE"/>
          </a:p>
        </p:txBody>
      </p:sp>
    </p:spTree>
    <p:extLst>
      <p:ext uri="{BB962C8B-B14F-4D97-AF65-F5344CB8AC3E}">
        <p14:creationId xmlns:p14="http://schemas.microsoft.com/office/powerpoint/2010/main" val="1033608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63490" name="Rectangle 2"/>
          <p:cNvSpPr>
            <a:spLocks noGrp="1" noChangeArrowheads="1"/>
          </p:cNvSpPr>
          <p:nvPr>
            <p:ph type="title" idx="4294967295"/>
          </p:nvPr>
        </p:nvSpPr>
        <p:spPr>
          <a:xfrm>
            <a:off x="722313" y="2714997"/>
            <a:ext cx="7772400" cy="1362075"/>
          </a:xfrm>
        </p:spPr>
        <p:txBody>
          <a:bodyPr/>
          <a:lstStyle/>
          <a:p>
            <a:pPr algn="r"/>
            <a:r>
              <a:rPr lang="de-DE" dirty="0"/>
              <a:t>Ist-Erhebung und Anforderungsanalyse</a:t>
            </a:r>
            <a:endParaRPr lang="de-DE" dirty="0">
              <a:solidFill>
                <a:schemeClr val="tx1">
                  <a:lumMod val="75000"/>
                  <a:lumOff val="25000"/>
                </a:schemeClr>
              </a:solidFill>
            </a:endParaRPr>
          </a:p>
        </p:txBody>
      </p:sp>
    </p:spTree>
    <p:extLst>
      <p:ext uri="{BB962C8B-B14F-4D97-AF65-F5344CB8AC3E}">
        <p14:creationId xmlns:p14="http://schemas.microsoft.com/office/powerpoint/2010/main" val="3775901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de-DE" altLang="de-DE" smtClean="0"/>
              <a:t>Ist-Erhebung und Anforderungsanalyse</a:t>
            </a:r>
          </a:p>
        </p:txBody>
      </p:sp>
      <p:sp>
        <p:nvSpPr>
          <p:cNvPr id="5" name="Foliennummernplatzhalter 4"/>
          <p:cNvSpPr>
            <a:spLocks noGrp="1"/>
          </p:cNvSpPr>
          <p:nvPr>
            <p:ph type="sldNum" sz="quarter" idx="11"/>
          </p:nvPr>
        </p:nvSpPr>
        <p:spPr/>
        <p:txBody>
          <a:bodyPr/>
          <a:lstStyle/>
          <a:p>
            <a:pPr>
              <a:defRPr/>
            </a:pPr>
            <a:fld id="{A4F8AA73-20DF-4B3C-A8E2-DB463F01371F}" type="slidenum">
              <a:rPr lang="de-DE" altLang="de-DE"/>
              <a:pPr>
                <a:defRPr/>
              </a:pPr>
              <a:t>42</a:t>
            </a:fld>
            <a:endParaRPr lang="de-DE" altLang="de-DE"/>
          </a:p>
        </p:txBody>
      </p:sp>
      <p:pic>
        <p:nvPicPr>
          <p:cNvPr id="28676"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73225"/>
            <a:ext cx="9001125" cy="463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682625" y="1671638"/>
            <a:ext cx="7633791" cy="4500562"/>
          </a:xfrm>
        </p:spPr>
        <p:txBody>
          <a:bodyPr/>
          <a:lstStyle/>
          <a:p>
            <a:r>
              <a:rPr lang="de-DE" dirty="0" smtClean="0"/>
              <a:t>"</a:t>
            </a:r>
            <a:r>
              <a:rPr lang="de-DE" dirty="0"/>
              <a:t> … erhebt und analysiert die Nutzeranforderungen (interne vs. externe Nutzer) vor dem Hintergrund konkreter Anwendungsfälle. </a:t>
            </a:r>
            <a:endParaRPr lang="de-DE" dirty="0" smtClean="0"/>
          </a:p>
          <a:p>
            <a:r>
              <a:rPr lang="de-DE" smtClean="0"/>
              <a:t>Er </a:t>
            </a:r>
            <a:r>
              <a:rPr lang="de-DE" dirty="0"/>
              <a:t>verschafft sich einen Überblick über das Datenangebot (Bestandsanalyse von Eigenangebot, Fremdangebot) und bewertet infrage kommende Geodaten in Kontakt mit Experten anderer Fachdisziplinen auf anwendungsbezogene Eignung. </a:t>
            </a:r>
            <a:endParaRPr lang="de-DE" dirty="0" smtClean="0"/>
          </a:p>
          <a:p>
            <a:endParaRPr lang="de-DE" dirty="0"/>
          </a:p>
          <a:p>
            <a:r>
              <a:rPr lang="de-DE" dirty="0" smtClean="0"/>
              <a:t>Er </a:t>
            </a:r>
            <a:r>
              <a:rPr lang="de-DE" dirty="0"/>
              <a:t>erfasst oder beschafft geeignete Geodaten von Dritten und klärt hierfür Zugangs-, Nutzungs- und </a:t>
            </a:r>
            <a:r>
              <a:rPr lang="de-DE"/>
              <a:t>Entgeltbedingungen</a:t>
            </a:r>
            <a:r>
              <a:rPr lang="de-DE" smtClean="0"/>
              <a:t>."</a:t>
            </a:r>
          </a:p>
          <a:p>
            <a:endParaRPr lang="de-DE"/>
          </a:p>
          <a:p>
            <a:endParaRPr lang="de-DE" smtClean="0"/>
          </a:p>
          <a:p>
            <a:r>
              <a:rPr lang="en-US" smtClean="0"/>
              <a:t>„</a:t>
            </a:r>
            <a:r>
              <a:rPr lang="en-US"/>
              <a:t>requirement engineering [has a] interdisciplinary function that mediates </a:t>
            </a:r>
            <a:r>
              <a:rPr lang="en-US" smtClean="0"/>
              <a:t>between the </a:t>
            </a:r>
            <a:r>
              <a:rPr lang="en-US"/>
              <a:t>domains of the acquirer and supplier to establish and maintain the requirements </a:t>
            </a:r>
            <a:r>
              <a:rPr lang="en-US" smtClean="0"/>
              <a:t>to be </a:t>
            </a:r>
            <a:r>
              <a:rPr lang="en-US"/>
              <a:t>met by the system, software or service of interest“ </a:t>
            </a:r>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43</a:t>
            </a:fld>
            <a:endParaRPr lang="de-DE" altLang="de-DE"/>
          </a:p>
        </p:txBody>
      </p:sp>
      <p:sp>
        <p:nvSpPr>
          <p:cNvPr id="6" name="Rechteck 5"/>
          <p:cNvSpPr/>
          <p:nvPr/>
        </p:nvSpPr>
        <p:spPr>
          <a:xfrm>
            <a:off x="6156176" y="3861048"/>
            <a:ext cx="1781770" cy="338554"/>
          </a:xfrm>
          <a:prstGeom prst="rect">
            <a:avLst/>
          </a:prstGeom>
        </p:spPr>
        <p:txBody>
          <a:bodyPr wrap="none">
            <a:spAutoFit/>
          </a:bodyPr>
          <a:lstStyle/>
          <a:p>
            <a:r>
              <a:rPr lang="de-DE" sz="1600" dirty="0">
                <a:latin typeface="+mn-lt"/>
              </a:rPr>
              <a:t>[</a:t>
            </a:r>
            <a:r>
              <a:rPr lang="de-DE" sz="1600" dirty="0" err="1">
                <a:latin typeface="+mn-lt"/>
              </a:rPr>
              <a:t>Caffier</a:t>
            </a:r>
            <a:r>
              <a:rPr lang="de-DE" sz="1600" dirty="0">
                <a:latin typeface="+mn-lt"/>
              </a:rPr>
              <a:t> et al. 2017]</a:t>
            </a:r>
          </a:p>
        </p:txBody>
      </p:sp>
      <p:sp>
        <p:nvSpPr>
          <p:cNvPr id="5" name="Rechteck 4"/>
          <p:cNvSpPr/>
          <p:nvPr/>
        </p:nvSpPr>
        <p:spPr>
          <a:xfrm>
            <a:off x="5842147" y="5589240"/>
            <a:ext cx="2330253" cy="338554"/>
          </a:xfrm>
          <a:prstGeom prst="rect">
            <a:avLst/>
          </a:prstGeom>
        </p:spPr>
        <p:txBody>
          <a:bodyPr wrap="none">
            <a:spAutoFit/>
          </a:bodyPr>
          <a:lstStyle/>
          <a:p>
            <a:r>
              <a:rPr lang="en-US" sz="1600">
                <a:latin typeface="+mn-lt"/>
              </a:rPr>
              <a:t>ISO/IEC/IEEE 29148:2011:</a:t>
            </a:r>
            <a:endParaRPr lang="de-DE" sz="1600">
              <a:latin typeface="+mn-lt"/>
            </a:endParaRPr>
          </a:p>
        </p:txBody>
      </p:sp>
    </p:spTree>
    <p:extLst>
      <p:ext uri="{BB962C8B-B14F-4D97-AF65-F5344CB8AC3E}">
        <p14:creationId xmlns:p14="http://schemas.microsoft.com/office/powerpoint/2010/main" val="361691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44</a:t>
            </a:fld>
            <a:endParaRPr lang="de-DE" altLang="de-DE"/>
          </a:p>
        </p:txBody>
      </p:sp>
      <p:pic>
        <p:nvPicPr>
          <p:cNvPr id="121858" name="Picture 2" descr="C:\Users\behr\AppData\Local\Temp\SNAGHTML86bdc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347" y="275456"/>
            <a:ext cx="5611893" cy="6336704"/>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rot="16200000">
            <a:off x="5724998" y="3141839"/>
            <a:ext cx="5400600" cy="646331"/>
          </a:xfrm>
          <a:prstGeom prst="rect">
            <a:avLst/>
          </a:prstGeom>
          <a:noFill/>
        </p:spPr>
        <p:txBody>
          <a:bodyPr wrap="square" rtlCol="0">
            <a:spAutoFit/>
          </a:bodyPr>
          <a:lstStyle/>
          <a:p>
            <a:r>
              <a:rPr lang="de-DE" sz="1200" smtClean="0">
                <a:latin typeface="+mn-lt"/>
              </a:rPr>
              <a:t>Quelle: Süheda Yagbasan (2018) nach </a:t>
            </a:r>
            <a:r>
              <a:rPr lang="en-US" sz="1200">
                <a:latin typeface="+mn-lt"/>
              </a:rPr>
              <a:t>Prakash, Naveen, Prakash, Deepika (2018). Data Warehouse Requirements</a:t>
            </a:r>
          </a:p>
          <a:p>
            <a:r>
              <a:rPr lang="en-US" sz="1200">
                <a:latin typeface="+mn-lt"/>
              </a:rPr>
              <a:t>Engineering: A Decision Based Approach. Singapore: Springer Nature</a:t>
            </a:r>
            <a:endParaRPr lang="de-DE" sz="1200">
              <a:latin typeface="+mn-lt"/>
            </a:endParaRPr>
          </a:p>
        </p:txBody>
      </p:sp>
    </p:spTree>
    <p:extLst>
      <p:ext uri="{BB962C8B-B14F-4D97-AF65-F5344CB8AC3E}">
        <p14:creationId xmlns:p14="http://schemas.microsoft.com/office/powerpoint/2010/main" val="570027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e-DE" altLang="de-DE" smtClean="0"/>
              <a:t>Ist-Erhebung: </a:t>
            </a:r>
            <a:r>
              <a:rPr lang="de-DE" altLang="de-DE"/>
              <a:t>Organisation und Personal</a:t>
            </a:r>
            <a:endParaRPr lang="de-DE" altLang="de-DE" smtClean="0"/>
          </a:p>
        </p:txBody>
      </p:sp>
      <p:sp>
        <p:nvSpPr>
          <p:cNvPr id="29699" name="Rectangle 3"/>
          <p:cNvSpPr>
            <a:spLocks noGrp="1" noChangeArrowheads="1"/>
          </p:cNvSpPr>
          <p:nvPr>
            <p:ph idx="1"/>
          </p:nvPr>
        </p:nvSpPr>
        <p:spPr>
          <a:xfrm>
            <a:off x="682625" y="1671638"/>
            <a:ext cx="3601343" cy="4500562"/>
          </a:xfrm>
        </p:spPr>
        <p:txBody>
          <a:bodyPr/>
          <a:lstStyle/>
          <a:p>
            <a:pPr eaLnBrk="1" hangingPunct="1"/>
            <a:r>
              <a:rPr lang="de-DE" altLang="de-DE" smtClean="0"/>
              <a:t>Aufbau und Aufgaben der involvierten Abteilungen,</a:t>
            </a:r>
          </a:p>
          <a:p>
            <a:pPr eaLnBrk="1" hangingPunct="1"/>
            <a:r>
              <a:rPr lang="de-DE" altLang="de-DE" smtClean="0"/>
              <a:t>personelle Ausstattung,</a:t>
            </a:r>
          </a:p>
          <a:p>
            <a:pPr eaLnBrk="1" hangingPunct="1"/>
            <a:r>
              <a:rPr lang="de-DE" altLang="de-DE" smtClean="0"/>
              <a:t>die organisatorischen Schnittstellen zwischen den zu untersuchenden sowie zu externen Organisationseinheiten,</a:t>
            </a:r>
          </a:p>
          <a:p>
            <a:pPr eaLnBrk="1" hangingPunct="1"/>
            <a:r>
              <a:rPr lang="de-DE" altLang="de-DE" smtClean="0"/>
              <a:t>die Datenflüsse/</a:t>
            </a:r>
            <a:r>
              <a:rPr lang="de-DE"/>
              <a:t>Informationsströme</a:t>
            </a:r>
            <a:r>
              <a:rPr lang="de-DE" altLang="de-DE" smtClean="0"/>
              <a:t> mit Mengen- und Zeitangaben, </a:t>
            </a:r>
          </a:p>
          <a:p>
            <a:pPr eaLnBrk="1" hangingPunct="1"/>
            <a:r>
              <a:rPr lang="de-DE" altLang="de-DE" smtClean="0"/>
              <a:t>die Arbeitsabläufe mit den einzelnen Arbeitsschritten und -ergebnissen, </a:t>
            </a:r>
          </a:p>
          <a:p>
            <a:pPr eaLnBrk="1" hangingPunct="1"/>
            <a:r>
              <a:rPr lang="de-DE" altLang="de-DE" smtClean="0"/>
              <a:t>der aktuelle Umfang der IT-Unterstützung, </a:t>
            </a:r>
          </a:p>
          <a:p>
            <a:pPr eaLnBrk="1" hangingPunct="1"/>
            <a:r>
              <a:rPr lang="de-DE" altLang="de-DE" smtClean="0"/>
              <a:t>der Informationsbedarf.</a:t>
            </a:r>
          </a:p>
        </p:txBody>
      </p:sp>
      <p:sp>
        <p:nvSpPr>
          <p:cNvPr id="5" name="Foliennummernplatzhalter 4"/>
          <p:cNvSpPr>
            <a:spLocks noGrp="1"/>
          </p:cNvSpPr>
          <p:nvPr>
            <p:ph type="sldNum" sz="quarter" idx="11"/>
          </p:nvPr>
        </p:nvSpPr>
        <p:spPr/>
        <p:txBody>
          <a:bodyPr/>
          <a:lstStyle/>
          <a:p>
            <a:pPr>
              <a:defRPr/>
            </a:pPr>
            <a:fld id="{96E06118-2155-43C5-874C-B6E1A8E10E3E}" type="slidenum">
              <a:rPr lang="de-DE" altLang="de-DE"/>
              <a:pPr>
                <a:defRPr/>
              </a:pPr>
              <a:t>45</a:t>
            </a:fld>
            <a:endParaRPr lang="de-DE" altLang="de-DE"/>
          </a:p>
        </p:txBody>
      </p:sp>
      <p:sp>
        <p:nvSpPr>
          <p:cNvPr id="6" name="Rectangle 3"/>
          <p:cNvSpPr txBox="1">
            <a:spLocks noChangeArrowheads="1"/>
          </p:cNvSpPr>
          <p:nvPr/>
        </p:nvSpPr>
        <p:spPr bwMode="auto">
          <a:xfrm>
            <a:off x="5723185" y="1671638"/>
            <a:ext cx="324130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har char="•"/>
              <a:defRPr sz="1600">
                <a:solidFill>
                  <a:srgbClr val="000072"/>
                </a:solidFill>
                <a:latin typeface="+mn-lt"/>
                <a:ea typeface="+mn-ea"/>
                <a:cs typeface="+mn-cs"/>
              </a:defRPr>
            </a:lvl1pPr>
            <a:lvl2pPr marL="742950" indent="-285750" algn="l" rtl="0" eaLnBrk="0" fontAlgn="base" hangingPunct="0">
              <a:spcBef>
                <a:spcPct val="35000"/>
              </a:spcBef>
              <a:spcAft>
                <a:spcPct val="0"/>
              </a:spcAft>
              <a:buChar char="–"/>
              <a:defRPr sz="1600">
                <a:solidFill>
                  <a:srgbClr val="000072"/>
                </a:solidFill>
                <a:latin typeface="+mn-lt"/>
              </a:defRPr>
            </a:lvl2pPr>
            <a:lvl3pPr marL="1085850" indent="-228600" algn="l" rtl="0" eaLnBrk="0" fontAlgn="base" hangingPunct="0">
              <a:spcBef>
                <a:spcPct val="35000"/>
              </a:spcBef>
              <a:spcAft>
                <a:spcPct val="0"/>
              </a:spcAft>
              <a:buChar char="•"/>
              <a:defRPr sz="1600">
                <a:solidFill>
                  <a:srgbClr val="000072"/>
                </a:solidFill>
                <a:latin typeface="+mn-lt"/>
              </a:defRPr>
            </a:lvl3pPr>
            <a:lvl4pPr marL="1428750" indent="-228600" algn="l" rtl="0" eaLnBrk="0" fontAlgn="base" hangingPunct="0">
              <a:spcBef>
                <a:spcPct val="35000"/>
              </a:spcBef>
              <a:spcAft>
                <a:spcPct val="0"/>
              </a:spcAft>
              <a:buChar char="–"/>
              <a:defRPr sz="1600">
                <a:solidFill>
                  <a:srgbClr val="000072"/>
                </a:solidFill>
                <a:latin typeface="+mn-lt"/>
              </a:defRPr>
            </a:lvl4pPr>
            <a:lvl5pPr marL="1771650" indent="-228600" algn="l" rtl="0" eaLnBrk="0" fontAlgn="base" hangingPunct="0">
              <a:spcBef>
                <a:spcPct val="35000"/>
              </a:spcBef>
              <a:spcAft>
                <a:spcPct val="0"/>
              </a:spcAft>
              <a:buChar char="»"/>
              <a:defRPr sz="1600">
                <a:solidFill>
                  <a:srgbClr val="000072"/>
                </a:solidFill>
                <a:latin typeface="+mn-lt"/>
              </a:defRPr>
            </a:lvl5pPr>
            <a:lvl6pPr marL="2228850" indent="-228600" algn="l" rtl="0" eaLnBrk="1" fontAlgn="base" hangingPunct="1">
              <a:spcBef>
                <a:spcPct val="35000"/>
              </a:spcBef>
              <a:spcAft>
                <a:spcPct val="0"/>
              </a:spcAft>
              <a:buChar char="»"/>
              <a:defRPr sz="1600">
                <a:solidFill>
                  <a:srgbClr val="000072"/>
                </a:solidFill>
                <a:latin typeface="+mn-lt"/>
              </a:defRPr>
            </a:lvl6pPr>
            <a:lvl7pPr marL="2686050" indent="-228600" algn="l" rtl="0" eaLnBrk="1" fontAlgn="base" hangingPunct="1">
              <a:spcBef>
                <a:spcPct val="35000"/>
              </a:spcBef>
              <a:spcAft>
                <a:spcPct val="0"/>
              </a:spcAft>
              <a:buChar char="»"/>
              <a:defRPr sz="1600">
                <a:solidFill>
                  <a:srgbClr val="000072"/>
                </a:solidFill>
                <a:latin typeface="+mn-lt"/>
              </a:defRPr>
            </a:lvl7pPr>
            <a:lvl8pPr marL="3143250" indent="-228600" algn="l" rtl="0" eaLnBrk="1" fontAlgn="base" hangingPunct="1">
              <a:spcBef>
                <a:spcPct val="35000"/>
              </a:spcBef>
              <a:spcAft>
                <a:spcPct val="0"/>
              </a:spcAft>
              <a:buChar char="»"/>
              <a:defRPr sz="1600">
                <a:solidFill>
                  <a:srgbClr val="000072"/>
                </a:solidFill>
                <a:latin typeface="+mn-lt"/>
              </a:defRPr>
            </a:lvl8pPr>
            <a:lvl9pPr marL="3600450" indent="-228600" algn="l" rtl="0" eaLnBrk="1" fontAlgn="base" hangingPunct="1">
              <a:spcBef>
                <a:spcPct val="35000"/>
              </a:spcBef>
              <a:spcAft>
                <a:spcPct val="0"/>
              </a:spcAft>
              <a:buChar char="»"/>
              <a:defRPr sz="1600">
                <a:solidFill>
                  <a:srgbClr val="000072"/>
                </a:solidFill>
                <a:latin typeface="+mn-lt"/>
              </a:defRPr>
            </a:lvl9pPr>
          </a:lstStyle>
          <a:p>
            <a:pPr eaLnBrk="1" hangingPunct="1"/>
            <a:r>
              <a:rPr lang="de-DE" altLang="de-DE" kern="0" smtClean="0"/>
              <a:t>Stellenbeschreibungen</a:t>
            </a:r>
          </a:p>
          <a:p>
            <a:pPr eaLnBrk="1" hangingPunct="1"/>
            <a:r>
              <a:rPr lang="de-DE" altLang="de-DE" kern="0" smtClean="0"/>
              <a:t>Ausbildungsstand,</a:t>
            </a:r>
          </a:p>
          <a:p>
            <a:pPr eaLnBrk="1" hangingPunct="1"/>
            <a:r>
              <a:rPr lang="de-DE" altLang="de-DE" kern="0" smtClean="0"/>
              <a:t>Altersstruktur</a:t>
            </a:r>
          </a:p>
          <a:p>
            <a:pPr eaLnBrk="1" hangingPunct="1"/>
            <a:r>
              <a:rPr lang="de-DE" altLang="de-DE" kern="0" smtClean="0"/>
              <a:t>derzeitiger, anteiliger Zeitaufwand für die konventionelle Planwerksführung,</a:t>
            </a:r>
          </a:p>
          <a:p>
            <a:pPr eaLnBrk="1" hangingPunct="1"/>
            <a:r>
              <a:rPr lang="de-DE" altLang="de-DE" kern="0" smtClean="0"/>
              <a:t>organisatorische Zuständigkeiten, Weisungsbefugnis,</a:t>
            </a:r>
          </a:p>
          <a:p>
            <a:pPr eaLnBrk="1" hangingPunct="1"/>
            <a:r>
              <a:rPr lang="de-DE" altLang="de-DE" kern="0" smtClean="0"/>
              <a:t>erwarteter zukünftiger Personalbedarf.</a:t>
            </a:r>
          </a:p>
        </p:txBody>
      </p:sp>
      <p:sp>
        <p:nvSpPr>
          <p:cNvPr id="7" name="Rectangle 2"/>
          <p:cNvSpPr txBox="1">
            <a:spLocks noChangeArrowheads="1"/>
          </p:cNvSpPr>
          <p:nvPr/>
        </p:nvSpPr>
        <p:spPr bwMode="auto">
          <a:xfrm>
            <a:off x="683568" y="6055568"/>
            <a:ext cx="7477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a:lstStyle>
          <a:p>
            <a:pPr eaLnBrk="1" hangingPunct="1"/>
            <a:r>
              <a:rPr lang="de-DE" altLang="de-DE" kern="0" smtClean="0"/>
              <a:t>Gehen Sie immer vor Ort, um viel zu erfahren!</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de-DE" altLang="de-DE" smtClean="0"/>
              <a:t>Ist-Erhebung: Informationsarten mit Geometriebezug</a:t>
            </a:r>
          </a:p>
        </p:txBody>
      </p:sp>
      <p:sp>
        <p:nvSpPr>
          <p:cNvPr id="31747" name="Rectangle 3"/>
          <p:cNvSpPr>
            <a:spLocks noGrp="1" noChangeArrowheads="1"/>
          </p:cNvSpPr>
          <p:nvPr>
            <p:ph idx="1"/>
          </p:nvPr>
        </p:nvSpPr>
        <p:spPr>
          <a:xfrm>
            <a:off x="735013" y="1600200"/>
            <a:ext cx="8229600" cy="4267200"/>
          </a:xfrm>
        </p:spPr>
        <p:txBody>
          <a:bodyPr/>
          <a:lstStyle/>
          <a:p>
            <a:pPr eaLnBrk="1" hangingPunct="1">
              <a:lnSpc>
                <a:spcPct val="90000"/>
              </a:lnSpc>
            </a:pPr>
            <a:r>
              <a:rPr lang="de-DE" altLang="de-DE" sz="1800" smtClean="0"/>
              <a:t>Identifikation – wie wird der Datensatz/die Planart/der Plan genannt?</a:t>
            </a:r>
          </a:p>
          <a:p>
            <a:pPr eaLnBrk="1" hangingPunct="1">
              <a:lnSpc>
                <a:spcPct val="90000"/>
              </a:lnSpc>
            </a:pPr>
            <a:r>
              <a:rPr lang="de-DE" altLang="de-DE" sz="1800" smtClean="0"/>
              <a:t>Art und Qualität des Informationsträgers</a:t>
            </a:r>
          </a:p>
          <a:p>
            <a:pPr eaLnBrk="1" hangingPunct="1">
              <a:lnSpc>
                <a:spcPct val="90000"/>
              </a:lnSpc>
            </a:pPr>
            <a:r>
              <a:rPr lang="de-DE" altLang="de-DE" sz="1800" smtClean="0"/>
              <a:t>Bezugssystem (GK, UTM, ...)</a:t>
            </a:r>
          </a:p>
          <a:p>
            <a:pPr eaLnBrk="1" hangingPunct="1">
              <a:lnSpc>
                <a:spcPct val="90000"/>
              </a:lnSpc>
            </a:pPr>
            <a:r>
              <a:rPr lang="de-DE" altLang="de-DE" sz="1800" smtClean="0"/>
              <a:t>Gebietsausdehnung</a:t>
            </a:r>
          </a:p>
          <a:p>
            <a:pPr eaLnBrk="1" hangingPunct="1">
              <a:lnSpc>
                <a:spcPct val="90000"/>
              </a:lnSpc>
            </a:pPr>
            <a:r>
              <a:rPr lang="de-DE" altLang="de-DE" sz="1800" smtClean="0"/>
              <a:t>Art der Darstellung (Bestandsplan, Katasterkarte, Übersichtskarte, ...)</a:t>
            </a:r>
          </a:p>
          <a:p>
            <a:pPr eaLnBrk="1" hangingPunct="1">
              <a:lnSpc>
                <a:spcPct val="90000"/>
              </a:lnSpc>
            </a:pPr>
            <a:r>
              <a:rPr lang="de-DE" altLang="de-DE" sz="1800" smtClean="0"/>
              <a:t>Dateninhalte und Plangestaltung</a:t>
            </a:r>
          </a:p>
          <a:p>
            <a:pPr eaLnBrk="1" hangingPunct="1">
              <a:lnSpc>
                <a:spcPct val="90000"/>
              </a:lnSpc>
            </a:pPr>
            <a:r>
              <a:rPr lang="de-DE" altLang="de-DE" sz="1800" smtClean="0"/>
              <a:t>Datenqualität (geometrische Genauigkeit, Generalisierung, Attributgenauigkeit);</a:t>
            </a:r>
          </a:p>
          <a:p>
            <a:pPr eaLnBrk="1" hangingPunct="1">
              <a:lnSpc>
                <a:spcPct val="90000"/>
              </a:lnSpc>
            </a:pPr>
            <a:r>
              <a:rPr lang="de-DE" altLang="de-DE" sz="1800" smtClean="0"/>
              <a:t>Quellen (Datengrundlage, Vermischung unterschiedlicher Datenquellen, beispielsweise aus unterschiedlichen Maßstabsbereichen, ...)</a:t>
            </a:r>
          </a:p>
          <a:p>
            <a:pPr eaLnBrk="1" hangingPunct="1">
              <a:lnSpc>
                <a:spcPct val="90000"/>
              </a:lnSpc>
            </a:pPr>
            <a:r>
              <a:rPr lang="de-DE" altLang="de-DE" sz="1800" smtClean="0"/>
              <a:t>Aktualität,</a:t>
            </a:r>
          </a:p>
          <a:p>
            <a:pPr eaLnBrk="1" hangingPunct="1">
              <a:lnSpc>
                <a:spcPct val="90000"/>
              </a:lnSpc>
            </a:pPr>
            <a:r>
              <a:rPr lang="de-DE" altLang="de-DE" sz="1800" smtClean="0"/>
              <a:t>Art der Informationsweitergabe,</a:t>
            </a:r>
          </a:p>
          <a:p>
            <a:pPr eaLnBrk="1" hangingPunct="1">
              <a:lnSpc>
                <a:spcPct val="90000"/>
              </a:lnSpc>
            </a:pPr>
            <a:r>
              <a:rPr lang="de-DE" altLang="de-DE" sz="1800" smtClean="0"/>
              <a:t>Zuständigkeiten,</a:t>
            </a:r>
          </a:p>
          <a:p>
            <a:pPr eaLnBrk="1" hangingPunct="1">
              <a:lnSpc>
                <a:spcPct val="90000"/>
              </a:lnSpc>
            </a:pPr>
            <a:r>
              <a:rPr lang="de-DE" altLang="de-DE" sz="1800" smtClean="0"/>
              <a:t>Art und Häufigkeit der Nutzung der Daten</a:t>
            </a:r>
          </a:p>
        </p:txBody>
      </p:sp>
      <p:sp>
        <p:nvSpPr>
          <p:cNvPr id="6" name="Foliennummernplatzhalter 4"/>
          <p:cNvSpPr>
            <a:spLocks noGrp="1"/>
          </p:cNvSpPr>
          <p:nvPr>
            <p:ph type="sldNum" sz="quarter" idx="11"/>
          </p:nvPr>
        </p:nvSpPr>
        <p:spPr/>
        <p:txBody>
          <a:bodyPr/>
          <a:lstStyle/>
          <a:p>
            <a:pPr>
              <a:defRPr/>
            </a:pPr>
            <a:fld id="{9D97449E-A2BB-4F0F-8A8C-37EAB9850D7C}" type="slidenum">
              <a:rPr lang="de-DE" altLang="de-DE"/>
              <a:pPr>
                <a:defRPr/>
              </a:pPr>
              <a:t>46</a:t>
            </a:fld>
            <a:endParaRPr lang="de-DE" altLang="de-DE"/>
          </a:p>
        </p:txBody>
      </p:sp>
      <p:sp>
        <p:nvSpPr>
          <p:cNvPr id="31749" name="Textfeld 1"/>
          <p:cNvSpPr txBox="1">
            <a:spLocks noChangeArrowheads="1"/>
          </p:cNvSpPr>
          <p:nvPr/>
        </p:nvSpPr>
        <p:spPr bwMode="auto">
          <a:xfrm>
            <a:off x="827584" y="6330950"/>
            <a:ext cx="58324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400" dirty="0">
                <a:solidFill>
                  <a:schemeClr val="tx1"/>
                </a:solidFill>
                <a:latin typeface="+mn-lt"/>
              </a:rPr>
              <a:t>Vgl. Metadaten (DIN 19115 , in </a:t>
            </a:r>
            <a:r>
              <a:rPr lang="de-DE" altLang="de-DE" sz="1400" dirty="0" err="1" smtClean="0">
                <a:solidFill>
                  <a:schemeClr val="tx1"/>
                </a:solidFill>
                <a:latin typeface="+mn-lt"/>
              </a:rPr>
              <a:t>GuD</a:t>
            </a:r>
            <a:r>
              <a:rPr lang="de-DE" altLang="de-DE" sz="1400" dirty="0" smtClean="0">
                <a:solidFill>
                  <a:schemeClr val="tx1"/>
                </a:solidFill>
                <a:latin typeface="+mn-lt"/>
              </a:rPr>
              <a:t> </a:t>
            </a:r>
            <a:r>
              <a:rPr lang="de-DE" altLang="de-DE" sz="1400" dirty="0">
                <a:solidFill>
                  <a:schemeClr val="tx1"/>
                </a:solidFill>
                <a:latin typeface="+mn-lt"/>
              </a:rPr>
              <a:t>kurz behandelt)</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de-DE" altLang="de-DE" smtClean="0"/>
              <a:t>Ist-Erhebung: Geodaten/Pläne - Beispiel</a:t>
            </a:r>
          </a:p>
        </p:txBody>
      </p:sp>
      <p:sp>
        <p:nvSpPr>
          <p:cNvPr id="5" name="Foliennummernplatzhalter 3"/>
          <p:cNvSpPr>
            <a:spLocks noGrp="1"/>
          </p:cNvSpPr>
          <p:nvPr>
            <p:ph type="sldNum" sz="quarter" idx="11"/>
          </p:nvPr>
        </p:nvSpPr>
        <p:spPr/>
        <p:txBody>
          <a:bodyPr/>
          <a:lstStyle/>
          <a:p>
            <a:pPr>
              <a:defRPr/>
            </a:pPr>
            <a:fld id="{A5FE2A82-49CB-4B02-952F-64193EE855A6}" type="slidenum">
              <a:rPr lang="de-DE" altLang="de-DE"/>
              <a:pPr>
                <a:defRPr/>
              </a:pPr>
              <a:t>47</a:t>
            </a:fld>
            <a:endParaRPr lang="de-DE" altLang="de-DE"/>
          </a:p>
        </p:txBody>
      </p:sp>
      <p:pic>
        <p:nvPicPr>
          <p:cNvPr id="327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557338"/>
            <a:ext cx="7181850" cy="47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de-DE" altLang="de-DE" smtClean="0"/>
              <a:t>Ist-Erhebung: Alphanumerische Fachdaten</a:t>
            </a:r>
          </a:p>
        </p:txBody>
      </p:sp>
      <p:sp>
        <p:nvSpPr>
          <p:cNvPr id="33795" name="Rectangle 3"/>
          <p:cNvSpPr>
            <a:spLocks noGrp="1" noChangeArrowheads="1"/>
          </p:cNvSpPr>
          <p:nvPr>
            <p:ph idx="1"/>
          </p:nvPr>
        </p:nvSpPr>
        <p:spPr/>
        <p:txBody>
          <a:bodyPr/>
          <a:lstStyle/>
          <a:p>
            <a:pPr eaLnBrk="1" hangingPunct="1">
              <a:buFont typeface="Tahoma" pitchFamily="34" charset="0"/>
              <a:buAutoNum type="arabicPeriod"/>
            </a:pPr>
            <a:r>
              <a:rPr lang="de-DE" altLang="de-DE" b="1" smtClean="0"/>
              <a:t>Medium</a:t>
            </a:r>
            <a:r>
              <a:rPr lang="de-DE" altLang="de-DE" smtClean="0"/>
              <a:t> (Datenbanken, Dateien, Listen, eventuell auch noch Karteien oder Ordner),</a:t>
            </a:r>
          </a:p>
          <a:p>
            <a:pPr eaLnBrk="1" hangingPunct="1">
              <a:buFont typeface="Tahoma" pitchFamily="34" charset="0"/>
              <a:buAutoNum type="arabicPeriod"/>
            </a:pPr>
            <a:r>
              <a:rPr lang="de-DE" altLang="de-DE" b="1" smtClean="0"/>
              <a:t>Zugriffsschlüssel</a:t>
            </a:r>
            <a:r>
              <a:rPr lang="de-DE" altLang="de-DE" smtClean="0"/>
              <a:t> - wie wird auf die Daten zugegriffen? Bezeichnung, Definition, ...</a:t>
            </a:r>
          </a:p>
          <a:p>
            <a:pPr eaLnBrk="1" hangingPunct="1">
              <a:buFont typeface="Tahoma" pitchFamily="34" charset="0"/>
              <a:buAutoNum type="arabicPeriod"/>
            </a:pPr>
            <a:r>
              <a:rPr lang="de-DE" altLang="de-DE" b="1" smtClean="0"/>
              <a:t>Herkunft</a:t>
            </a:r>
            <a:r>
              <a:rPr lang="de-DE" altLang="de-DE" smtClean="0"/>
              <a:t> – woher stammen die Daten, wer führt sie?</a:t>
            </a:r>
          </a:p>
          <a:p>
            <a:pPr eaLnBrk="1" hangingPunct="1">
              <a:buFont typeface="Tahoma" pitchFamily="34" charset="0"/>
              <a:buAutoNum type="arabicPeriod"/>
            </a:pPr>
            <a:r>
              <a:rPr lang="de-DE" altLang="de-DE" b="1" smtClean="0"/>
              <a:t>Abhängigkeiten</a:t>
            </a:r>
            <a:r>
              <a:rPr lang="de-DE" altLang="de-DE" smtClean="0"/>
              <a:t> der Datensammlungen untereinander (Verweise auf andere Datenarten, z. B. andere Fachdatensammlungen oder graphische Informationsarten) </a:t>
            </a:r>
            <a:r>
              <a:rPr lang="de-DE" altLang="de-DE" smtClean="0">
                <a:sym typeface="Wingdings" pitchFamily="2" charset="2"/>
              </a:rPr>
              <a:t> Berücksichtigung im Datenmodell</a:t>
            </a:r>
            <a:r>
              <a:rPr lang="de-DE" altLang="de-DE" smtClean="0"/>
              <a:t>,</a:t>
            </a:r>
          </a:p>
          <a:p>
            <a:pPr eaLnBrk="1" hangingPunct="1">
              <a:buFont typeface="Tahoma" pitchFamily="34" charset="0"/>
              <a:buAutoNum type="arabicPeriod"/>
            </a:pPr>
            <a:r>
              <a:rPr lang="de-DE" altLang="de-DE" b="1" smtClean="0"/>
              <a:t>Zeitraum</a:t>
            </a:r>
            <a:r>
              <a:rPr lang="de-DE" altLang="de-DE" smtClean="0"/>
              <a:t> (geführt von - bis),</a:t>
            </a:r>
          </a:p>
          <a:p>
            <a:pPr eaLnBrk="1" hangingPunct="1">
              <a:buFont typeface="Tahoma" pitchFamily="34" charset="0"/>
              <a:buAutoNum type="arabicPeriod"/>
            </a:pPr>
            <a:r>
              <a:rPr lang="de-DE" altLang="de-DE" b="1" smtClean="0"/>
              <a:t>Vollständigkeit</a:t>
            </a:r>
            <a:r>
              <a:rPr lang="de-DE" altLang="de-DE" smtClean="0"/>
              <a:t>? </a:t>
            </a:r>
          </a:p>
          <a:p>
            <a:pPr eaLnBrk="1" hangingPunct="1">
              <a:buFont typeface="Tahoma" pitchFamily="34" charset="0"/>
              <a:buAutoNum type="arabicPeriod"/>
            </a:pPr>
            <a:r>
              <a:rPr lang="de-DE" altLang="de-DE" b="1" smtClean="0"/>
              <a:t>Weitergabe</a:t>
            </a:r>
            <a:r>
              <a:rPr lang="de-DE" altLang="de-DE" smtClean="0"/>
              <a:t> an wen? Wie?</a:t>
            </a:r>
          </a:p>
          <a:p>
            <a:pPr eaLnBrk="1" hangingPunct="1">
              <a:buFont typeface="Tahoma" pitchFamily="34" charset="0"/>
              <a:buAutoNum type="arabicPeriod"/>
            </a:pPr>
            <a:r>
              <a:rPr lang="de-DE" altLang="de-DE" b="1" smtClean="0"/>
              <a:t>Fortführungshäufigkeit</a:t>
            </a:r>
          </a:p>
        </p:txBody>
      </p:sp>
      <p:sp>
        <p:nvSpPr>
          <p:cNvPr id="5" name="Foliennummernplatzhalter 4"/>
          <p:cNvSpPr>
            <a:spLocks noGrp="1"/>
          </p:cNvSpPr>
          <p:nvPr>
            <p:ph type="sldNum" sz="quarter" idx="11"/>
          </p:nvPr>
        </p:nvSpPr>
        <p:spPr/>
        <p:txBody>
          <a:bodyPr/>
          <a:lstStyle/>
          <a:p>
            <a:pPr>
              <a:defRPr/>
            </a:pPr>
            <a:fld id="{3F8D5049-B156-46AD-B41D-5F412E975F4A}" type="slidenum">
              <a:rPr lang="de-DE" altLang="de-DE"/>
              <a:pPr>
                <a:defRPr/>
              </a:pPr>
              <a:t>48</a:t>
            </a:fld>
            <a:endParaRPr lang="de-DE" altLang="de-DE"/>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de-DE" altLang="de-DE" smtClean="0"/>
              <a:t>Ist-Erhebung: Fachdaten - Beispiel</a:t>
            </a:r>
          </a:p>
        </p:txBody>
      </p:sp>
      <p:pic>
        <p:nvPicPr>
          <p:cNvPr id="348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576" y="1557338"/>
            <a:ext cx="7291387" cy="4441825"/>
          </a:xfrm>
        </p:spPr>
      </p:pic>
      <p:sp>
        <p:nvSpPr>
          <p:cNvPr id="5" name="Foliennummernplatzhalter 4"/>
          <p:cNvSpPr>
            <a:spLocks noGrp="1"/>
          </p:cNvSpPr>
          <p:nvPr>
            <p:ph type="sldNum" sz="quarter" idx="11"/>
          </p:nvPr>
        </p:nvSpPr>
        <p:spPr/>
        <p:txBody>
          <a:bodyPr/>
          <a:lstStyle/>
          <a:p>
            <a:pPr>
              <a:defRPr/>
            </a:pPr>
            <a:fld id="{234ABA6D-2D50-44C0-B3D1-D977944E26AB}" type="slidenum">
              <a:rPr lang="de-DE" altLang="de-DE"/>
              <a:pPr>
                <a:defRPr/>
              </a:pPr>
              <a:t>49</a:t>
            </a:fld>
            <a:endParaRPr lang="de-DE" altLang="de-DE"/>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de-DE" altLang="de-DE" smtClean="0"/>
              <a:t>Vorgehensmodell</a:t>
            </a:r>
          </a:p>
        </p:txBody>
      </p:sp>
      <p:sp>
        <p:nvSpPr>
          <p:cNvPr id="377" name="Foliennummernplatzhalter 4"/>
          <p:cNvSpPr>
            <a:spLocks noGrp="1"/>
          </p:cNvSpPr>
          <p:nvPr>
            <p:ph type="sldNum" sz="quarter" idx="11"/>
          </p:nvPr>
        </p:nvSpPr>
        <p:spPr/>
        <p:txBody>
          <a:bodyPr/>
          <a:lstStyle/>
          <a:p>
            <a:pPr>
              <a:defRPr/>
            </a:pPr>
            <a:fld id="{D84FE07A-18BE-4157-83AB-A9FF055BB55E}" type="slidenum">
              <a:rPr lang="de-DE" altLang="de-DE"/>
              <a:pPr>
                <a:defRPr/>
              </a:pPr>
              <a:t>5</a:t>
            </a:fld>
            <a:endParaRPr lang="de-DE" altLang="de-DE"/>
          </a:p>
        </p:txBody>
      </p:sp>
      <p:sp>
        <p:nvSpPr>
          <p:cNvPr id="5124" name="Freeform 4"/>
          <p:cNvSpPr>
            <a:spLocks/>
          </p:cNvSpPr>
          <p:nvPr/>
        </p:nvSpPr>
        <p:spPr bwMode="auto">
          <a:xfrm>
            <a:off x="7562850" y="3179763"/>
            <a:ext cx="122238" cy="192087"/>
          </a:xfrm>
          <a:custGeom>
            <a:avLst/>
            <a:gdLst>
              <a:gd name="T0" fmla="*/ 2147483647 w 77"/>
              <a:gd name="T1" fmla="*/ 2147483647 h 121"/>
              <a:gd name="T2" fmla="*/ 0 w 77"/>
              <a:gd name="T3" fmla="*/ 0 h 121"/>
              <a:gd name="T4" fmla="*/ 2147483647 w 77"/>
              <a:gd name="T5" fmla="*/ 2147483647 h 121"/>
              <a:gd name="T6" fmla="*/ 2147483647 w 77"/>
              <a:gd name="T7" fmla="*/ 0 h 121"/>
              <a:gd name="T8" fmla="*/ 2147483647 w 77"/>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21">
                <a:moveTo>
                  <a:pt x="37" y="121"/>
                </a:moveTo>
                <a:lnTo>
                  <a:pt x="0" y="0"/>
                </a:lnTo>
                <a:lnTo>
                  <a:pt x="37" y="37"/>
                </a:lnTo>
                <a:lnTo>
                  <a:pt x="77" y="0"/>
                </a:lnTo>
                <a:lnTo>
                  <a:pt x="37"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25" name="Freeform 5"/>
          <p:cNvSpPr>
            <a:spLocks/>
          </p:cNvSpPr>
          <p:nvPr/>
        </p:nvSpPr>
        <p:spPr bwMode="auto">
          <a:xfrm>
            <a:off x="7562850" y="3179763"/>
            <a:ext cx="122238" cy="192087"/>
          </a:xfrm>
          <a:custGeom>
            <a:avLst/>
            <a:gdLst>
              <a:gd name="T0" fmla="*/ 2147483647 w 77"/>
              <a:gd name="T1" fmla="*/ 2147483647 h 121"/>
              <a:gd name="T2" fmla="*/ 0 w 77"/>
              <a:gd name="T3" fmla="*/ 0 h 121"/>
              <a:gd name="T4" fmla="*/ 2147483647 w 77"/>
              <a:gd name="T5" fmla="*/ 2147483647 h 121"/>
              <a:gd name="T6" fmla="*/ 2147483647 w 77"/>
              <a:gd name="T7" fmla="*/ 0 h 121"/>
              <a:gd name="T8" fmla="*/ 2147483647 w 77"/>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21">
                <a:moveTo>
                  <a:pt x="37" y="121"/>
                </a:moveTo>
                <a:lnTo>
                  <a:pt x="0" y="0"/>
                </a:lnTo>
                <a:lnTo>
                  <a:pt x="37" y="37"/>
                </a:lnTo>
                <a:lnTo>
                  <a:pt x="77" y="0"/>
                </a:lnTo>
                <a:lnTo>
                  <a:pt x="37" y="1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126" name="Rectangle 6"/>
          <p:cNvSpPr>
            <a:spLocks noChangeArrowheads="1"/>
          </p:cNvSpPr>
          <p:nvPr/>
        </p:nvSpPr>
        <p:spPr bwMode="auto">
          <a:xfrm>
            <a:off x="4064000" y="1571625"/>
            <a:ext cx="16240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700" b="1">
                <a:solidFill>
                  <a:srgbClr val="000000"/>
                </a:solidFill>
                <a:latin typeface="Arial" charset="0"/>
              </a:rPr>
              <a:t>Systemauswahl</a:t>
            </a:r>
            <a:endParaRPr lang="de-DE" altLang="de-DE" sz="2000">
              <a:solidFill>
                <a:srgbClr val="0033CC"/>
              </a:solidFill>
              <a:latin typeface="Arial Narrow" pitchFamily="34" charset="0"/>
            </a:endParaRPr>
          </a:p>
        </p:txBody>
      </p:sp>
      <p:sp>
        <p:nvSpPr>
          <p:cNvPr id="5127" name="Rectangle 7"/>
          <p:cNvSpPr>
            <a:spLocks noChangeArrowheads="1"/>
          </p:cNvSpPr>
          <p:nvPr/>
        </p:nvSpPr>
        <p:spPr bwMode="auto">
          <a:xfrm>
            <a:off x="1276350" y="1571625"/>
            <a:ext cx="15652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700" b="1">
                <a:solidFill>
                  <a:srgbClr val="000000"/>
                </a:solidFill>
                <a:latin typeface="Arial" charset="0"/>
              </a:rPr>
              <a:t>Systemanalyse</a:t>
            </a:r>
            <a:endParaRPr lang="de-DE" altLang="de-DE" sz="2000">
              <a:solidFill>
                <a:srgbClr val="0033CC"/>
              </a:solidFill>
              <a:latin typeface="Arial Narrow" pitchFamily="34" charset="0"/>
            </a:endParaRPr>
          </a:p>
        </p:txBody>
      </p:sp>
      <p:sp>
        <p:nvSpPr>
          <p:cNvPr id="5128" name="Rectangle 8"/>
          <p:cNvSpPr>
            <a:spLocks noChangeArrowheads="1"/>
          </p:cNvSpPr>
          <p:nvPr/>
        </p:nvSpPr>
        <p:spPr bwMode="auto">
          <a:xfrm>
            <a:off x="6708775" y="1571625"/>
            <a:ext cx="18970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700" b="1">
                <a:solidFill>
                  <a:srgbClr val="000000"/>
                </a:solidFill>
                <a:latin typeface="Arial" charset="0"/>
              </a:rPr>
              <a:t>Systemeinführung</a:t>
            </a:r>
            <a:endParaRPr lang="de-DE" altLang="de-DE" sz="2000">
              <a:solidFill>
                <a:srgbClr val="0033CC"/>
              </a:solidFill>
              <a:latin typeface="Arial Narrow" pitchFamily="34" charset="0"/>
            </a:endParaRPr>
          </a:p>
        </p:txBody>
      </p:sp>
      <p:sp>
        <p:nvSpPr>
          <p:cNvPr id="5129" name="Line 9"/>
          <p:cNvSpPr>
            <a:spLocks noChangeShapeType="1"/>
          </p:cNvSpPr>
          <p:nvPr/>
        </p:nvSpPr>
        <p:spPr bwMode="auto">
          <a:xfrm flipV="1">
            <a:off x="7621588" y="2287588"/>
            <a:ext cx="1587" cy="5651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30" name="Line 10"/>
          <p:cNvSpPr>
            <a:spLocks noChangeShapeType="1"/>
          </p:cNvSpPr>
          <p:nvPr/>
        </p:nvSpPr>
        <p:spPr bwMode="auto">
          <a:xfrm flipV="1">
            <a:off x="7621588" y="2986088"/>
            <a:ext cx="1587" cy="2857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31" name="Rectangle 11"/>
          <p:cNvSpPr>
            <a:spLocks noChangeArrowheads="1"/>
          </p:cNvSpPr>
          <p:nvPr/>
        </p:nvSpPr>
        <p:spPr bwMode="auto">
          <a:xfrm>
            <a:off x="6650038" y="2128838"/>
            <a:ext cx="2016125" cy="4143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32" name="Rectangle 12">
            <a:hlinkClick r:id="rId2" action="ppaction://hlinksldjump"/>
          </p:cNvPr>
          <p:cNvSpPr>
            <a:spLocks noChangeArrowheads="1"/>
          </p:cNvSpPr>
          <p:nvPr/>
        </p:nvSpPr>
        <p:spPr bwMode="auto">
          <a:xfrm>
            <a:off x="6607175" y="2095500"/>
            <a:ext cx="2008188" cy="406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33" name="Rectangle 13"/>
          <p:cNvSpPr>
            <a:spLocks noChangeArrowheads="1"/>
          </p:cNvSpPr>
          <p:nvPr/>
        </p:nvSpPr>
        <p:spPr bwMode="auto">
          <a:xfrm>
            <a:off x="6607175" y="2095500"/>
            <a:ext cx="2008188" cy="40640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34" name="Rectangle 14"/>
          <p:cNvSpPr>
            <a:spLocks noChangeArrowheads="1"/>
          </p:cNvSpPr>
          <p:nvPr/>
        </p:nvSpPr>
        <p:spPr bwMode="auto">
          <a:xfrm>
            <a:off x="6650038" y="2719388"/>
            <a:ext cx="2016125" cy="417512"/>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35" name="Rectangle 15"/>
          <p:cNvSpPr>
            <a:spLocks noChangeArrowheads="1"/>
          </p:cNvSpPr>
          <p:nvPr/>
        </p:nvSpPr>
        <p:spPr bwMode="auto">
          <a:xfrm>
            <a:off x="6650038" y="3363913"/>
            <a:ext cx="2016125" cy="4143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36" name="Rectangle 16"/>
          <p:cNvSpPr>
            <a:spLocks noChangeArrowheads="1"/>
          </p:cNvSpPr>
          <p:nvPr/>
        </p:nvSpPr>
        <p:spPr bwMode="auto">
          <a:xfrm>
            <a:off x="6607175" y="2693988"/>
            <a:ext cx="2008188" cy="4016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37" name="Rectangle 17"/>
          <p:cNvSpPr>
            <a:spLocks noChangeArrowheads="1"/>
          </p:cNvSpPr>
          <p:nvPr/>
        </p:nvSpPr>
        <p:spPr bwMode="auto">
          <a:xfrm>
            <a:off x="6607175" y="2693988"/>
            <a:ext cx="2008188" cy="40163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38" name="Rectangle 18">
            <a:hlinkClick r:id="rId3" action="ppaction://hlinksldjump"/>
          </p:cNvPr>
          <p:cNvSpPr>
            <a:spLocks noChangeArrowheads="1"/>
          </p:cNvSpPr>
          <p:nvPr/>
        </p:nvSpPr>
        <p:spPr bwMode="auto">
          <a:xfrm>
            <a:off x="6607175" y="3351213"/>
            <a:ext cx="2008188" cy="3937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39" name="Rectangle 19"/>
          <p:cNvSpPr>
            <a:spLocks noChangeArrowheads="1"/>
          </p:cNvSpPr>
          <p:nvPr/>
        </p:nvSpPr>
        <p:spPr bwMode="auto">
          <a:xfrm>
            <a:off x="6607175" y="3351213"/>
            <a:ext cx="2008188" cy="39370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40" name="Rectangle 20"/>
          <p:cNvSpPr>
            <a:spLocks noChangeArrowheads="1"/>
          </p:cNvSpPr>
          <p:nvPr/>
        </p:nvSpPr>
        <p:spPr bwMode="auto">
          <a:xfrm>
            <a:off x="6657975" y="2803525"/>
            <a:ext cx="20177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200">
                <a:solidFill>
                  <a:srgbClr val="000000"/>
                </a:solidFill>
                <a:latin typeface="Arial" charset="0"/>
                <a:hlinkClick r:id="rId4" action="ppaction://hlinksldjump"/>
              </a:rPr>
              <a:t>Datenerfassung / -übernahme</a:t>
            </a:r>
            <a:endParaRPr lang="de-DE" altLang="de-DE" sz="2000">
              <a:solidFill>
                <a:srgbClr val="0033CC"/>
              </a:solidFill>
              <a:latin typeface="Arial Narrow" pitchFamily="34" charset="0"/>
            </a:endParaRPr>
          </a:p>
        </p:txBody>
      </p:sp>
      <p:sp>
        <p:nvSpPr>
          <p:cNvPr id="5141" name="Rectangle 21"/>
          <p:cNvSpPr>
            <a:spLocks noChangeArrowheads="1"/>
          </p:cNvSpPr>
          <p:nvPr/>
        </p:nvSpPr>
        <p:spPr bwMode="auto">
          <a:xfrm>
            <a:off x="7005638" y="2212975"/>
            <a:ext cx="14605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200">
                <a:solidFill>
                  <a:srgbClr val="000000"/>
                </a:solidFill>
                <a:latin typeface="Arial" charset="0"/>
                <a:hlinkClick r:id="rId5" action="ppaction://hlinksldjump"/>
              </a:rPr>
              <a:t>Installation, Abnahme</a:t>
            </a:r>
            <a:endParaRPr lang="de-DE" altLang="de-DE" sz="2000">
              <a:solidFill>
                <a:srgbClr val="0033CC"/>
              </a:solidFill>
              <a:latin typeface="Arial Narrow" pitchFamily="34" charset="0"/>
            </a:endParaRPr>
          </a:p>
        </p:txBody>
      </p:sp>
      <p:sp>
        <p:nvSpPr>
          <p:cNvPr id="5142" name="Rectangle 22"/>
          <p:cNvSpPr>
            <a:spLocks noChangeArrowheads="1"/>
          </p:cNvSpPr>
          <p:nvPr/>
        </p:nvSpPr>
        <p:spPr bwMode="auto">
          <a:xfrm>
            <a:off x="7127875" y="3451225"/>
            <a:ext cx="9715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200">
                <a:solidFill>
                  <a:srgbClr val="000000"/>
                </a:solidFill>
                <a:latin typeface="Arial" charset="0"/>
                <a:hlinkClick r:id="rId3" action="ppaction://hlinksldjump"/>
              </a:rPr>
              <a:t>Systembetrieb</a:t>
            </a:r>
            <a:endParaRPr lang="de-DE" altLang="de-DE" sz="2000">
              <a:solidFill>
                <a:srgbClr val="0033CC"/>
              </a:solidFill>
              <a:latin typeface="Arial Narrow" pitchFamily="34" charset="0"/>
            </a:endParaRPr>
          </a:p>
        </p:txBody>
      </p:sp>
      <p:sp>
        <p:nvSpPr>
          <p:cNvPr id="5143" name="Freeform 23"/>
          <p:cNvSpPr>
            <a:spLocks/>
          </p:cNvSpPr>
          <p:nvPr/>
        </p:nvSpPr>
        <p:spPr bwMode="auto">
          <a:xfrm>
            <a:off x="7562850" y="2517775"/>
            <a:ext cx="122238" cy="192088"/>
          </a:xfrm>
          <a:custGeom>
            <a:avLst/>
            <a:gdLst>
              <a:gd name="T0" fmla="*/ 2147483647 w 77"/>
              <a:gd name="T1" fmla="*/ 2147483647 h 121"/>
              <a:gd name="T2" fmla="*/ 0 w 77"/>
              <a:gd name="T3" fmla="*/ 0 h 121"/>
              <a:gd name="T4" fmla="*/ 2147483647 w 77"/>
              <a:gd name="T5" fmla="*/ 2147483647 h 121"/>
              <a:gd name="T6" fmla="*/ 2147483647 w 77"/>
              <a:gd name="T7" fmla="*/ 0 h 121"/>
              <a:gd name="T8" fmla="*/ 2147483647 w 77"/>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21">
                <a:moveTo>
                  <a:pt x="37" y="121"/>
                </a:moveTo>
                <a:lnTo>
                  <a:pt x="0" y="0"/>
                </a:lnTo>
                <a:lnTo>
                  <a:pt x="37" y="40"/>
                </a:lnTo>
                <a:lnTo>
                  <a:pt x="77" y="0"/>
                </a:lnTo>
                <a:lnTo>
                  <a:pt x="37"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44" name="Freeform 24"/>
          <p:cNvSpPr>
            <a:spLocks/>
          </p:cNvSpPr>
          <p:nvPr/>
        </p:nvSpPr>
        <p:spPr bwMode="auto">
          <a:xfrm>
            <a:off x="7562850" y="2517775"/>
            <a:ext cx="122238" cy="192088"/>
          </a:xfrm>
          <a:custGeom>
            <a:avLst/>
            <a:gdLst>
              <a:gd name="T0" fmla="*/ 2147483647 w 77"/>
              <a:gd name="T1" fmla="*/ 2147483647 h 121"/>
              <a:gd name="T2" fmla="*/ 0 w 77"/>
              <a:gd name="T3" fmla="*/ 0 h 121"/>
              <a:gd name="T4" fmla="*/ 2147483647 w 77"/>
              <a:gd name="T5" fmla="*/ 2147483647 h 121"/>
              <a:gd name="T6" fmla="*/ 2147483647 w 77"/>
              <a:gd name="T7" fmla="*/ 0 h 121"/>
              <a:gd name="T8" fmla="*/ 2147483647 w 77"/>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121">
                <a:moveTo>
                  <a:pt x="37" y="121"/>
                </a:moveTo>
                <a:lnTo>
                  <a:pt x="0" y="0"/>
                </a:lnTo>
                <a:lnTo>
                  <a:pt x="37" y="40"/>
                </a:lnTo>
                <a:lnTo>
                  <a:pt x="77" y="0"/>
                </a:lnTo>
                <a:lnTo>
                  <a:pt x="37" y="1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145" name="Rectangle 25"/>
          <p:cNvSpPr>
            <a:spLocks noChangeArrowheads="1"/>
          </p:cNvSpPr>
          <p:nvPr/>
        </p:nvSpPr>
        <p:spPr bwMode="auto">
          <a:xfrm>
            <a:off x="3816350" y="3978275"/>
            <a:ext cx="2016125" cy="41433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46" name="Freeform 26"/>
          <p:cNvSpPr>
            <a:spLocks/>
          </p:cNvSpPr>
          <p:nvPr/>
        </p:nvSpPr>
        <p:spPr bwMode="auto">
          <a:xfrm>
            <a:off x="4730750" y="3773488"/>
            <a:ext cx="120650" cy="192087"/>
          </a:xfrm>
          <a:custGeom>
            <a:avLst/>
            <a:gdLst>
              <a:gd name="T0" fmla="*/ 2147483647 w 76"/>
              <a:gd name="T1" fmla="*/ 2147483647 h 121"/>
              <a:gd name="T2" fmla="*/ 0 w 76"/>
              <a:gd name="T3" fmla="*/ 0 h 121"/>
              <a:gd name="T4" fmla="*/ 2147483647 w 76"/>
              <a:gd name="T5" fmla="*/ 2147483647 h 121"/>
              <a:gd name="T6" fmla="*/ 2147483647 w 76"/>
              <a:gd name="T7" fmla="*/ 0 h 121"/>
              <a:gd name="T8" fmla="*/ 2147483647 w 76"/>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21">
                <a:moveTo>
                  <a:pt x="37" y="121"/>
                </a:moveTo>
                <a:lnTo>
                  <a:pt x="0" y="0"/>
                </a:lnTo>
                <a:lnTo>
                  <a:pt x="37" y="45"/>
                </a:lnTo>
                <a:lnTo>
                  <a:pt x="76" y="0"/>
                </a:lnTo>
                <a:lnTo>
                  <a:pt x="37"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47" name="Freeform 27"/>
          <p:cNvSpPr>
            <a:spLocks/>
          </p:cNvSpPr>
          <p:nvPr/>
        </p:nvSpPr>
        <p:spPr bwMode="auto">
          <a:xfrm>
            <a:off x="4730750" y="3773488"/>
            <a:ext cx="120650" cy="192087"/>
          </a:xfrm>
          <a:custGeom>
            <a:avLst/>
            <a:gdLst>
              <a:gd name="T0" fmla="*/ 2147483647 w 76"/>
              <a:gd name="T1" fmla="*/ 2147483647 h 121"/>
              <a:gd name="T2" fmla="*/ 0 w 76"/>
              <a:gd name="T3" fmla="*/ 0 h 121"/>
              <a:gd name="T4" fmla="*/ 2147483647 w 76"/>
              <a:gd name="T5" fmla="*/ 2147483647 h 121"/>
              <a:gd name="T6" fmla="*/ 2147483647 w 76"/>
              <a:gd name="T7" fmla="*/ 0 h 121"/>
              <a:gd name="T8" fmla="*/ 2147483647 w 76"/>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21">
                <a:moveTo>
                  <a:pt x="37" y="121"/>
                </a:moveTo>
                <a:lnTo>
                  <a:pt x="0" y="0"/>
                </a:lnTo>
                <a:lnTo>
                  <a:pt x="37" y="45"/>
                </a:lnTo>
                <a:lnTo>
                  <a:pt x="76" y="0"/>
                </a:lnTo>
                <a:lnTo>
                  <a:pt x="37" y="1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148" name="Line 28"/>
          <p:cNvSpPr>
            <a:spLocks noChangeShapeType="1"/>
          </p:cNvSpPr>
          <p:nvPr/>
        </p:nvSpPr>
        <p:spPr bwMode="auto">
          <a:xfrm flipV="1">
            <a:off x="4789488" y="3308350"/>
            <a:ext cx="1587" cy="5699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49" name="Line 29"/>
          <p:cNvSpPr>
            <a:spLocks noChangeShapeType="1"/>
          </p:cNvSpPr>
          <p:nvPr/>
        </p:nvSpPr>
        <p:spPr bwMode="auto">
          <a:xfrm flipV="1">
            <a:off x="4789488" y="2752725"/>
            <a:ext cx="1587" cy="5683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50" name="Line 30"/>
          <p:cNvSpPr>
            <a:spLocks noChangeShapeType="1"/>
          </p:cNvSpPr>
          <p:nvPr/>
        </p:nvSpPr>
        <p:spPr bwMode="auto">
          <a:xfrm flipV="1">
            <a:off x="4789488" y="2174875"/>
            <a:ext cx="1587" cy="5683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51" name="Rectangle 31"/>
          <p:cNvSpPr>
            <a:spLocks noChangeArrowheads="1"/>
          </p:cNvSpPr>
          <p:nvPr/>
        </p:nvSpPr>
        <p:spPr bwMode="auto">
          <a:xfrm>
            <a:off x="3816350" y="2136775"/>
            <a:ext cx="2016125" cy="40163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52" name="Rectangle 32">
            <a:hlinkClick r:id="rId6" action="ppaction://hlinksldjump"/>
          </p:cNvPr>
          <p:cNvSpPr>
            <a:spLocks noChangeArrowheads="1"/>
          </p:cNvSpPr>
          <p:nvPr/>
        </p:nvSpPr>
        <p:spPr bwMode="auto">
          <a:xfrm>
            <a:off x="3775075" y="2095500"/>
            <a:ext cx="2006600" cy="3937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53" name="Rectangle 33"/>
          <p:cNvSpPr>
            <a:spLocks noChangeArrowheads="1"/>
          </p:cNvSpPr>
          <p:nvPr/>
        </p:nvSpPr>
        <p:spPr bwMode="auto">
          <a:xfrm>
            <a:off x="3775075" y="2095500"/>
            <a:ext cx="2006600" cy="39370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54" name="Rectangle 34"/>
          <p:cNvSpPr>
            <a:spLocks noChangeArrowheads="1"/>
          </p:cNvSpPr>
          <p:nvPr/>
        </p:nvSpPr>
        <p:spPr bwMode="auto">
          <a:xfrm>
            <a:off x="3816350" y="2732088"/>
            <a:ext cx="2016125" cy="4143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55" name="Rectangle 35">
            <a:hlinkClick r:id="rId7" action="ppaction://hlinksldjump"/>
          </p:cNvPr>
          <p:cNvSpPr>
            <a:spLocks noChangeArrowheads="1"/>
          </p:cNvSpPr>
          <p:nvPr/>
        </p:nvSpPr>
        <p:spPr bwMode="auto">
          <a:xfrm>
            <a:off x="3775075" y="2693988"/>
            <a:ext cx="2006600" cy="4016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56" name="Rectangle 36"/>
          <p:cNvSpPr>
            <a:spLocks noChangeArrowheads="1"/>
          </p:cNvSpPr>
          <p:nvPr/>
        </p:nvSpPr>
        <p:spPr bwMode="auto">
          <a:xfrm>
            <a:off x="3775075" y="2693988"/>
            <a:ext cx="2006600" cy="40163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57" name="Freeform 37"/>
          <p:cNvSpPr>
            <a:spLocks/>
          </p:cNvSpPr>
          <p:nvPr/>
        </p:nvSpPr>
        <p:spPr bwMode="auto">
          <a:xfrm>
            <a:off x="4730750" y="2551113"/>
            <a:ext cx="120650" cy="192087"/>
          </a:xfrm>
          <a:custGeom>
            <a:avLst/>
            <a:gdLst>
              <a:gd name="T0" fmla="*/ 2147483647 w 76"/>
              <a:gd name="T1" fmla="*/ 2147483647 h 121"/>
              <a:gd name="T2" fmla="*/ 0 w 76"/>
              <a:gd name="T3" fmla="*/ 0 h 121"/>
              <a:gd name="T4" fmla="*/ 2147483647 w 76"/>
              <a:gd name="T5" fmla="*/ 2147483647 h 121"/>
              <a:gd name="T6" fmla="*/ 2147483647 w 76"/>
              <a:gd name="T7" fmla="*/ 0 h 121"/>
              <a:gd name="T8" fmla="*/ 2147483647 w 76"/>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21">
                <a:moveTo>
                  <a:pt x="37" y="121"/>
                </a:moveTo>
                <a:lnTo>
                  <a:pt x="0" y="0"/>
                </a:lnTo>
                <a:lnTo>
                  <a:pt x="37" y="37"/>
                </a:lnTo>
                <a:lnTo>
                  <a:pt x="76" y="0"/>
                </a:lnTo>
                <a:lnTo>
                  <a:pt x="37"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58" name="Freeform 38"/>
          <p:cNvSpPr>
            <a:spLocks/>
          </p:cNvSpPr>
          <p:nvPr/>
        </p:nvSpPr>
        <p:spPr bwMode="auto">
          <a:xfrm>
            <a:off x="4730750" y="2551113"/>
            <a:ext cx="120650" cy="192087"/>
          </a:xfrm>
          <a:custGeom>
            <a:avLst/>
            <a:gdLst>
              <a:gd name="T0" fmla="*/ 2147483647 w 76"/>
              <a:gd name="T1" fmla="*/ 2147483647 h 121"/>
              <a:gd name="T2" fmla="*/ 0 w 76"/>
              <a:gd name="T3" fmla="*/ 0 h 121"/>
              <a:gd name="T4" fmla="*/ 2147483647 w 76"/>
              <a:gd name="T5" fmla="*/ 2147483647 h 121"/>
              <a:gd name="T6" fmla="*/ 2147483647 w 76"/>
              <a:gd name="T7" fmla="*/ 0 h 121"/>
              <a:gd name="T8" fmla="*/ 2147483647 w 76"/>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21">
                <a:moveTo>
                  <a:pt x="37" y="121"/>
                </a:moveTo>
                <a:lnTo>
                  <a:pt x="0" y="0"/>
                </a:lnTo>
                <a:lnTo>
                  <a:pt x="37" y="37"/>
                </a:lnTo>
                <a:lnTo>
                  <a:pt x="76" y="0"/>
                </a:lnTo>
                <a:lnTo>
                  <a:pt x="37" y="1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159" name="Rectangle 39"/>
          <p:cNvSpPr>
            <a:spLocks noChangeArrowheads="1"/>
          </p:cNvSpPr>
          <p:nvPr/>
        </p:nvSpPr>
        <p:spPr bwMode="auto">
          <a:xfrm>
            <a:off x="3816350" y="3359150"/>
            <a:ext cx="2016125" cy="4064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60" name="Rectangle 40">
            <a:hlinkClick r:id="rId8" action="ppaction://hlinksldjump"/>
          </p:cNvPr>
          <p:cNvSpPr>
            <a:spLocks noChangeArrowheads="1"/>
          </p:cNvSpPr>
          <p:nvPr/>
        </p:nvSpPr>
        <p:spPr bwMode="auto">
          <a:xfrm>
            <a:off x="3775075" y="3321050"/>
            <a:ext cx="2006600" cy="3937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61" name="Rectangle 41"/>
          <p:cNvSpPr>
            <a:spLocks noChangeArrowheads="1"/>
          </p:cNvSpPr>
          <p:nvPr/>
        </p:nvSpPr>
        <p:spPr bwMode="auto">
          <a:xfrm>
            <a:off x="3775075" y="3321050"/>
            <a:ext cx="2006600" cy="39370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62" name="Freeform 42"/>
          <p:cNvSpPr>
            <a:spLocks/>
          </p:cNvSpPr>
          <p:nvPr/>
        </p:nvSpPr>
        <p:spPr bwMode="auto">
          <a:xfrm>
            <a:off x="4730750" y="3159125"/>
            <a:ext cx="120650" cy="192088"/>
          </a:xfrm>
          <a:custGeom>
            <a:avLst/>
            <a:gdLst>
              <a:gd name="T0" fmla="*/ 2147483647 w 76"/>
              <a:gd name="T1" fmla="*/ 2147483647 h 121"/>
              <a:gd name="T2" fmla="*/ 0 w 76"/>
              <a:gd name="T3" fmla="*/ 0 h 121"/>
              <a:gd name="T4" fmla="*/ 2147483647 w 76"/>
              <a:gd name="T5" fmla="*/ 2147483647 h 121"/>
              <a:gd name="T6" fmla="*/ 2147483647 w 76"/>
              <a:gd name="T7" fmla="*/ 0 h 121"/>
              <a:gd name="T8" fmla="*/ 2147483647 w 76"/>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21">
                <a:moveTo>
                  <a:pt x="37" y="121"/>
                </a:moveTo>
                <a:lnTo>
                  <a:pt x="0" y="0"/>
                </a:lnTo>
                <a:lnTo>
                  <a:pt x="37" y="36"/>
                </a:lnTo>
                <a:lnTo>
                  <a:pt x="76" y="0"/>
                </a:lnTo>
                <a:lnTo>
                  <a:pt x="37"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63" name="Freeform 43"/>
          <p:cNvSpPr>
            <a:spLocks/>
          </p:cNvSpPr>
          <p:nvPr/>
        </p:nvSpPr>
        <p:spPr bwMode="auto">
          <a:xfrm>
            <a:off x="4730750" y="3159125"/>
            <a:ext cx="120650" cy="192088"/>
          </a:xfrm>
          <a:custGeom>
            <a:avLst/>
            <a:gdLst>
              <a:gd name="T0" fmla="*/ 2147483647 w 76"/>
              <a:gd name="T1" fmla="*/ 2147483647 h 121"/>
              <a:gd name="T2" fmla="*/ 0 w 76"/>
              <a:gd name="T3" fmla="*/ 0 h 121"/>
              <a:gd name="T4" fmla="*/ 2147483647 w 76"/>
              <a:gd name="T5" fmla="*/ 2147483647 h 121"/>
              <a:gd name="T6" fmla="*/ 2147483647 w 76"/>
              <a:gd name="T7" fmla="*/ 0 h 121"/>
              <a:gd name="T8" fmla="*/ 2147483647 w 76"/>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21">
                <a:moveTo>
                  <a:pt x="37" y="121"/>
                </a:moveTo>
                <a:lnTo>
                  <a:pt x="0" y="0"/>
                </a:lnTo>
                <a:lnTo>
                  <a:pt x="37" y="36"/>
                </a:lnTo>
                <a:lnTo>
                  <a:pt x="76" y="0"/>
                </a:lnTo>
                <a:lnTo>
                  <a:pt x="37" y="1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164" name="Rectangle 44"/>
          <p:cNvSpPr>
            <a:spLocks noChangeArrowheads="1"/>
          </p:cNvSpPr>
          <p:nvPr/>
        </p:nvSpPr>
        <p:spPr bwMode="auto">
          <a:xfrm>
            <a:off x="3775075" y="3937000"/>
            <a:ext cx="2006600" cy="406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65" name="Rectangle 45">
            <a:hlinkClick r:id="rId9" action="ppaction://hlinksldjump"/>
          </p:cNvPr>
          <p:cNvSpPr>
            <a:spLocks noChangeArrowheads="1"/>
          </p:cNvSpPr>
          <p:nvPr/>
        </p:nvSpPr>
        <p:spPr bwMode="auto">
          <a:xfrm>
            <a:off x="3775075" y="3937000"/>
            <a:ext cx="2006600" cy="40640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166" name="Rectangle 46"/>
          <p:cNvSpPr>
            <a:spLocks noChangeArrowheads="1"/>
          </p:cNvSpPr>
          <p:nvPr/>
        </p:nvSpPr>
        <p:spPr bwMode="auto">
          <a:xfrm>
            <a:off x="4181475" y="4097338"/>
            <a:ext cx="13001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200">
                <a:solidFill>
                  <a:srgbClr val="000000"/>
                </a:solidFill>
                <a:latin typeface="Arial" charset="0"/>
                <a:hlinkClick r:id="rId9" action="ppaction://hlinksldjump"/>
              </a:rPr>
              <a:t>Systemempfehlung</a:t>
            </a:r>
            <a:endParaRPr lang="de-DE" altLang="de-DE" sz="2000">
              <a:solidFill>
                <a:srgbClr val="0033CC"/>
              </a:solidFill>
              <a:latin typeface="Arial Narrow" pitchFamily="34" charset="0"/>
            </a:endParaRPr>
          </a:p>
        </p:txBody>
      </p:sp>
      <p:sp>
        <p:nvSpPr>
          <p:cNvPr id="5167" name="Rectangle 47"/>
          <p:cNvSpPr>
            <a:spLocks noChangeArrowheads="1"/>
          </p:cNvSpPr>
          <p:nvPr/>
        </p:nvSpPr>
        <p:spPr bwMode="auto">
          <a:xfrm>
            <a:off x="4068763" y="2205038"/>
            <a:ext cx="15084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200" dirty="0">
                <a:solidFill>
                  <a:srgbClr val="000000"/>
                </a:solidFill>
                <a:latin typeface="Arial" charset="0"/>
                <a:hlinkClick r:id="rId10" action="ppaction://hlinksldjump"/>
              </a:rPr>
              <a:t>Systemausschreibung</a:t>
            </a:r>
            <a:endParaRPr lang="de-DE" altLang="de-DE" sz="2000" dirty="0">
              <a:solidFill>
                <a:srgbClr val="0033CC"/>
              </a:solidFill>
              <a:latin typeface="Arial Narrow" pitchFamily="34" charset="0"/>
            </a:endParaRPr>
          </a:p>
        </p:txBody>
      </p:sp>
      <p:sp>
        <p:nvSpPr>
          <p:cNvPr id="5168" name="Rectangle 48"/>
          <p:cNvSpPr>
            <a:spLocks noChangeArrowheads="1"/>
          </p:cNvSpPr>
          <p:nvPr/>
        </p:nvSpPr>
        <p:spPr bwMode="auto">
          <a:xfrm>
            <a:off x="4117975" y="2790825"/>
            <a:ext cx="13493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200">
                <a:solidFill>
                  <a:srgbClr val="000000"/>
                </a:solidFill>
                <a:latin typeface="Arial" charset="0"/>
                <a:hlinkClick r:id="rId7" action="ppaction://hlinksldjump"/>
              </a:rPr>
              <a:t>Angebotsbewertung</a:t>
            </a:r>
            <a:endParaRPr lang="de-DE" altLang="de-DE" sz="2000">
              <a:solidFill>
                <a:srgbClr val="0033CC"/>
              </a:solidFill>
              <a:latin typeface="Arial Narrow" pitchFamily="34" charset="0"/>
            </a:endParaRPr>
          </a:p>
        </p:txBody>
      </p:sp>
      <p:sp>
        <p:nvSpPr>
          <p:cNvPr id="5169" name="Rectangle 49"/>
          <p:cNvSpPr>
            <a:spLocks noChangeArrowheads="1"/>
          </p:cNvSpPr>
          <p:nvPr/>
        </p:nvSpPr>
        <p:spPr bwMode="auto">
          <a:xfrm>
            <a:off x="4324350" y="3440113"/>
            <a:ext cx="7540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200">
                <a:solidFill>
                  <a:srgbClr val="000000"/>
                </a:solidFill>
                <a:latin typeface="Arial" charset="0"/>
                <a:hlinkClick r:id="rId8" action="ppaction://hlinksldjump"/>
              </a:rPr>
              <a:t>Systemtest</a:t>
            </a:r>
            <a:endParaRPr lang="de-DE" altLang="de-DE" sz="2000">
              <a:solidFill>
                <a:srgbClr val="0033CC"/>
              </a:solidFill>
              <a:latin typeface="Arial Narrow" pitchFamily="34" charset="0"/>
            </a:endParaRPr>
          </a:p>
        </p:txBody>
      </p:sp>
      <p:sp>
        <p:nvSpPr>
          <p:cNvPr id="5170" name="Rectangle 50"/>
          <p:cNvSpPr>
            <a:spLocks noChangeArrowheads="1"/>
          </p:cNvSpPr>
          <p:nvPr/>
        </p:nvSpPr>
        <p:spPr bwMode="auto">
          <a:xfrm>
            <a:off x="4411663" y="3954463"/>
            <a:ext cx="7683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200">
                <a:solidFill>
                  <a:srgbClr val="000000"/>
                </a:solidFill>
                <a:latin typeface="Arial" charset="0"/>
                <a:hlinkClick r:id="rId9" action="ppaction://hlinksldjump"/>
              </a:rPr>
              <a:t>Bewertung</a:t>
            </a:r>
            <a:r>
              <a:rPr lang="de-DE" altLang="de-DE" sz="1200">
                <a:solidFill>
                  <a:srgbClr val="000000"/>
                </a:solidFill>
                <a:latin typeface="Arial" charset="0"/>
              </a:rPr>
              <a:t>,</a:t>
            </a:r>
            <a:endParaRPr lang="de-DE" altLang="de-DE" sz="2000">
              <a:solidFill>
                <a:srgbClr val="0033CC"/>
              </a:solidFill>
              <a:latin typeface="Arial Narrow" pitchFamily="34" charset="0"/>
            </a:endParaRPr>
          </a:p>
        </p:txBody>
      </p:sp>
      <p:sp>
        <p:nvSpPr>
          <p:cNvPr id="5171" name="Line 51"/>
          <p:cNvSpPr>
            <a:spLocks noChangeShapeType="1"/>
          </p:cNvSpPr>
          <p:nvPr/>
        </p:nvSpPr>
        <p:spPr bwMode="auto">
          <a:xfrm flipH="1">
            <a:off x="3765550" y="3505200"/>
            <a:ext cx="95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72" name="Line 52"/>
          <p:cNvSpPr>
            <a:spLocks noChangeShapeType="1"/>
          </p:cNvSpPr>
          <p:nvPr/>
        </p:nvSpPr>
        <p:spPr bwMode="auto">
          <a:xfrm flipH="1">
            <a:off x="3744913" y="3505200"/>
            <a:ext cx="95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73" name="Line 53"/>
          <p:cNvSpPr>
            <a:spLocks noChangeShapeType="1"/>
          </p:cNvSpPr>
          <p:nvPr/>
        </p:nvSpPr>
        <p:spPr bwMode="auto">
          <a:xfrm flipH="1">
            <a:off x="3729038" y="3505200"/>
            <a:ext cx="79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74" name="Line 54"/>
          <p:cNvSpPr>
            <a:spLocks noChangeShapeType="1"/>
          </p:cNvSpPr>
          <p:nvPr/>
        </p:nvSpPr>
        <p:spPr bwMode="auto">
          <a:xfrm flipH="1">
            <a:off x="3708400" y="3505200"/>
            <a:ext cx="793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75" name="Line 55"/>
          <p:cNvSpPr>
            <a:spLocks noChangeShapeType="1"/>
          </p:cNvSpPr>
          <p:nvPr/>
        </p:nvSpPr>
        <p:spPr bwMode="auto">
          <a:xfrm flipH="1">
            <a:off x="3690938" y="3505200"/>
            <a:ext cx="79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76" name="Line 56"/>
          <p:cNvSpPr>
            <a:spLocks noChangeShapeType="1"/>
          </p:cNvSpPr>
          <p:nvPr/>
        </p:nvSpPr>
        <p:spPr bwMode="auto">
          <a:xfrm flipH="1">
            <a:off x="3670300" y="3505200"/>
            <a:ext cx="793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77" name="Line 57"/>
          <p:cNvSpPr>
            <a:spLocks noChangeShapeType="1"/>
          </p:cNvSpPr>
          <p:nvPr/>
        </p:nvSpPr>
        <p:spPr bwMode="auto">
          <a:xfrm flipH="1">
            <a:off x="3652838" y="3505200"/>
            <a:ext cx="79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78" name="Line 58"/>
          <p:cNvSpPr>
            <a:spLocks noChangeShapeType="1"/>
          </p:cNvSpPr>
          <p:nvPr/>
        </p:nvSpPr>
        <p:spPr bwMode="auto">
          <a:xfrm flipH="1">
            <a:off x="3632200" y="3505200"/>
            <a:ext cx="793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79" name="Line 59"/>
          <p:cNvSpPr>
            <a:spLocks noChangeShapeType="1"/>
          </p:cNvSpPr>
          <p:nvPr/>
        </p:nvSpPr>
        <p:spPr bwMode="auto">
          <a:xfrm flipH="1">
            <a:off x="3614738" y="3505200"/>
            <a:ext cx="95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0" name="Line 60"/>
          <p:cNvSpPr>
            <a:spLocks noChangeShapeType="1"/>
          </p:cNvSpPr>
          <p:nvPr/>
        </p:nvSpPr>
        <p:spPr bwMode="auto">
          <a:xfrm flipH="1">
            <a:off x="3594100" y="3505200"/>
            <a:ext cx="95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1" name="Line 61"/>
          <p:cNvSpPr>
            <a:spLocks noChangeShapeType="1"/>
          </p:cNvSpPr>
          <p:nvPr/>
        </p:nvSpPr>
        <p:spPr bwMode="auto">
          <a:xfrm flipH="1">
            <a:off x="3578225" y="3505200"/>
            <a:ext cx="793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2" name="Line 62"/>
          <p:cNvSpPr>
            <a:spLocks noChangeShapeType="1"/>
          </p:cNvSpPr>
          <p:nvPr/>
        </p:nvSpPr>
        <p:spPr bwMode="auto">
          <a:xfrm flipH="1">
            <a:off x="3556000" y="3505200"/>
            <a:ext cx="95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3" name="Line 63"/>
          <p:cNvSpPr>
            <a:spLocks noChangeShapeType="1"/>
          </p:cNvSpPr>
          <p:nvPr/>
        </p:nvSpPr>
        <p:spPr bwMode="auto">
          <a:xfrm flipH="1">
            <a:off x="3540125" y="3505200"/>
            <a:ext cx="793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4" name="Line 64"/>
          <p:cNvSpPr>
            <a:spLocks noChangeShapeType="1"/>
          </p:cNvSpPr>
          <p:nvPr/>
        </p:nvSpPr>
        <p:spPr bwMode="auto">
          <a:xfrm flipH="1">
            <a:off x="3519488" y="3505200"/>
            <a:ext cx="79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5" name="Line 65"/>
          <p:cNvSpPr>
            <a:spLocks noChangeShapeType="1"/>
          </p:cNvSpPr>
          <p:nvPr/>
        </p:nvSpPr>
        <p:spPr bwMode="auto">
          <a:xfrm flipH="1">
            <a:off x="3502025" y="3505200"/>
            <a:ext cx="793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6" name="Line 66"/>
          <p:cNvSpPr>
            <a:spLocks noChangeShapeType="1"/>
          </p:cNvSpPr>
          <p:nvPr/>
        </p:nvSpPr>
        <p:spPr bwMode="auto">
          <a:xfrm flipV="1">
            <a:off x="3494088" y="3497263"/>
            <a:ext cx="1587"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7" name="Line 67"/>
          <p:cNvSpPr>
            <a:spLocks noChangeShapeType="1"/>
          </p:cNvSpPr>
          <p:nvPr/>
        </p:nvSpPr>
        <p:spPr bwMode="auto">
          <a:xfrm flipV="1">
            <a:off x="3494088" y="3476625"/>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8" name="Line 68"/>
          <p:cNvSpPr>
            <a:spLocks noChangeShapeType="1"/>
          </p:cNvSpPr>
          <p:nvPr/>
        </p:nvSpPr>
        <p:spPr bwMode="auto">
          <a:xfrm flipV="1">
            <a:off x="3494088" y="3459163"/>
            <a:ext cx="1587"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89" name="Line 69"/>
          <p:cNvSpPr>
            <a:spLocks noChangeShapeType="1"/>
          </p:cNvSpPr>
          <p:nvPr/>
        </p:nvSpPr>
        <p:spPr bwMode="auto">
          <a:xfrm flipV="1">
            <a:off x="3494088" y="3438525"/>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90" name="Line 70"/>
          <p:cNvSpPr>
            <a:spLocks noChangeShapeType="1"/>
          </p:cNvSpPr>
          <p:nvPr/>
        </p:nvSpPr>
        <p:spPr bwMode="auto">
          <a:xfrm flipV="1">
            <a:off x="3494088" y="3422650"/>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91" name="Line 71"/>
          <p:cNvSpPr>
            <a:spLocks noChangeShapeType="1"/>
          </p:cNvSpPr>
          <p:nvPr/>
        </p:nvSpPr>
        <p:spPr bwMode="auto">
          <a:xfrm flipV="1">
            <a:off x="3494088" y="3400425"/>
            <a:ext cx="1587"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92" name="Line 72"/>
          <p:cNvSpPr>
            <a:spLocks noChangeShapeType="1"/>
          </p:cNvSpPr>
          <p:nvPr/>
        </p:nvSpPr>
        <p:spPr bwMode="auto">
          <a:xfrm flipV="1">
            <a:off x="3494088" y="3384550"/>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93" name="Line 73"/>
          <p:cNvSpPr>
            <a:spLocks noChangeShapeType="1"/>
          </p:cNvSpPr>
          <p:nvPr/>
        </p:nvSpPr>
        <p:spPr bwMode="auto">
          <a:xfrm flipV="1">
            <a:off x="3494088" y="3363913"/>
            <a:ext cx="1587"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94" name="Line 74"/>
          <p:cNvSpPr>
            <a:spLocks noChangeShapeType="1"/>
          </p:cNvSpPr>
          <p:nvPr/>
        </p:nvSpPr>
        <p:spPr bwMode="auto">
          <a:xfrm flipV="1">
            <a:off x="3494088" y="3346450"/>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95" name="Line 75"/>
          <p:cNvSpPr>
            <a:spLocks noChangeShapeType="1"/>
          </p:cNvSpPr>
          <p:nvPr/>
        </p:nvSpPr>
        <p:spPr bwMode="auto">
          <a:xfrm flipV="1">
            <a:off x="3494088" y="3325813"/>
            <a:ext cx="1587"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96" name="Line 76"/>
          <p:cNvSpPr>
            <a:spLocks noChangeShapeType="1"/>
          </p:cNvSpPr>
          <p:nvPr/>
        </p:nvSpPr>
        <p:spPr bwMode="auto">
          <a:xfrm flipV="1">
            <a:off x="3494088" y="3308350"/>
            <a:ext cx="1587"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97" name="Line 77"/>
          <p:cNvSpPr>
            <a:spLocks noChangeShapeType="1"/>
          </p:cNvSpPr>
          <p:nvPr/>
        </p:nvSpPr>
        <p:spPr bwMode="auto">
          <a:xfrm flipV="1">
            <a:off x="3494088" y="3287713"/>
            <a:ext cx="1587"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98" name="Line 78"/>
          <p:cNvSpPr>
            <a:spLocks noChangeShapeType="1"/>
          </p:cNvSpPr>
          <p:nvPr/>
        </p:nvSpPr>
        <p:spPr bwMode="auto">
          <a:xfrm flipV="1">
            <a:off x="3494088" y="3271838"/>
            <a:ext cx="1587"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199" name="Line 79"/>
          <p:cNvSpPr>
            <a:spLocks noChangeShapeType="1"/>
          </p:cNvSpPr>
          <p:nvPr/>
        </p:nvSpPr>
        <p:spPr bwMode="auto">
          <a:xfrm flipV="1">
            <a:off x="3494088" y="3251200"/>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0" name="Line 80"/>
          <p:cNvSpPr>
            <a:spLocks noChangeShapeType="1"/>
          </p:cNvSpPr>
          <p:nvPr/>
        </p:nvSpPr>
        <p:spPr bwMode="auto">
          <a:xfrm flipV="1">
            <a:off x="3494088" y="3233738"/>
            <a:ext cx="1587"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1" name="Line 81"/>
          <p:cNvSpPr>
            <a:spLocks noChangeShapeType="1"/>
          </p:cNvSpPr>
          <p:nvPr/>
        </p:nvSpPr>
        <p:spPr bwMode="auto">
          <a:xfrm flipV="1">
            <a:off x="3494088" y="3213100"/>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2" name="Line 82"/>
          <p:cNvSpPr>
            <a:spLocks noChangeShapeType="1"/>
          </p:cNvSpPr>
          <p:nvPr/>
        </p:nvSpPr>
        <p:spPr bwMode="auto">
          <a:xfrm flipV="1">
            <a:off x="3494088" y="3195638"/>
            <a:ext cx="1587"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3" name="Line 83"/>
          <p:cNvSpPr>
            <a:spLocks noChangeShapeType="1"/>
          </p:cNvSpPr>
          <p:nvPr/>
        </p:nvSpPr>
        <p:spPr bwMode="auto">
          <a:xfrm flipV="1">
            <a:off x="3494088" y="3175000"/>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4" name="Line 84"/>
          <p:cNvSpPr>
            <a:spLocks noChangeShapeType="1"/>
          </p:cNvSpPr>
          <p:nvPr/>
        </p:nvSpPr>
        <p:spPr bwMode="auto">
          <a:xfrm flipV="1">
            <a:off x="3494088" y="3159125"/>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5" name="Line 85"/>
          <p:cNvSpPr>
            <a:spLocks noChangeShapeType="1"/>
          </p:cNvSpPr>
          <p:nvPr/>
        </p:nvSpPr>
        <p:spPr bwMode="auto">
          <a:xfrm flipV="1">
            <a:off x="3494088" y="3136900"/>
            <a:ext cx="1587"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6" name="Line 86"/>
          <p:cNvSpPr>
            <a:spLocks noChangeShapeType="1"/>
          </p:cNvSpPr>
          <p:nvPr/>
        </p:nvSpPr>
        <p:spPr bwMode="auto">
          <a:xfrm flipV="1">
            <a:off x="3494088" y="3121025"/>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7" name="Line 87"/>
          <p:cNvSpPr>
            <a:spLocks noChangeShapeType="1"/>
          </p:cNvSpPr>
          <p:nvPr/>
        </p:nvSpPr>
        <p:spPr bwMode="auto">
          <a:xfrm flipV="1">
            <a:off x="3494088" y="3100388"/>
            <a:ext cx="1587"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8" name="Line 88"/>
          <p:cNvSpPr>
            <a:spLocks noChangeShapeType="1"/>
          </p:cNvSpPr>
          <p:nvPr/>
        </p:nvSpPr>
        <p:spPr bwMode="auto">
          <a:xfrm flipV="1">
            <a:off x="3494088" y="3082925"/>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09" name="Line 89"/>
          <p:cNvSpPr>
            <a:spLocks noChangeShapeType="1"/>
          </p:cNvSpPr>
          <p:nvPr/>
        </p:nvSpPr>
        <p:spPr bwMode="auto">
          <a:xfrm flipV="1">
            <a:off x="3494088" y="3062288"/>
            <a:ext cx="1587"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10" name="Line 90"/>
          <p:cNvSpPr>
            <a:spLocks noChangeShapeType="1"/>
          </p:cNvSpPr>
          <p:nvPr/>
        </p:nvSpPr>
        <p:spPr bwMode="auto">
          <a:xfrm flipV="1">
            <a:off x="3494088" y="3044825"/>
            <a:ext cx="1587"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11" name="Line 91"/>
          <p:cNvSpPr>
            <a:spLocks noChangeShapeType="1"/>
          </p:cNvSpPr>
          <p:nvPr/>
        </p:nvSpPr>
        <p:spPr bwMode="auto">
          <a:xfrm flipV="1">
            <a:off x="3494088" y="3028950"/>
            <a:ext cx="1587"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12" name="Line 92"/>
          <p:cNvSpPr>
            <a:spLocks noChangeShapeType="1"/>
          </p:cNvSpPr>
          <p:nvPr/>
        </p:nvSpPr>
        <p:spPr bwMode="auto">
          <a:xfrm flipV="1">
            <a:off x="3494088" y="3008313"/>
            <a:ext cx="1587"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13" name="Line 93"/>
          <p:cNvSpPr>
            <a:spLocks noChangeShapeType="1"/>
          </p:cNvSpPr>
          <p:nvPr/>
        </p:nvSpPr>
        <p:spPr bwMode="auto">
          <a:xfrm flipV="1">
            <a:off x="3494088" y="2990850"/>
            <a:ext cx="1587" cy="47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14" name="Line 94"/>
          <p:cNvSpPr>
            <a:spLocks noChangeShapeType="1"/>
          </p:cNvSpPr>
          <p:nvPr/>
        </p:nvSpPr>
        <p:spPr bwMode="auto">
          <a:xfrm flipV="1">
            <a:off x="3494088" y="2970213"/>
            <a:ext cx="1587"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15" name="Line 95"/>
          <p:cNvSpPr>
            <a:spLocks noChangeShapeType="1"/>
          </p:cNvSpPr>
          <p:nvPr/>
        </p:nvSpPr>
        <p:spPr bwMode="auto">
          <a:xfrm flipV="1">
            <a:off x="3494088" y="2952750"/>
            <a:ext cx="1587" cy="47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16" name="Line 96"/>
          <p:cNvSpPr>
            <a:spLocks noChangeShapeType="1"/>
          </p:cNvSpPr>
          <p:nvPr/>
        </p:nvSpPr>
        <p:spPr bwMode="auto">
          <a:xfrm flipV="1">
            <a:off x="3494088" y="2932113"/>
            <a:ext cx="1587"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17" name="Line 97"/>
          <p:cNvSpPr>
            <a:spLocks noChangeShapeType="1"/>
          </p:cNvSpPr>
          <p:nvPr/>
        </p:nvSpPr>
        <p:spPr bwMode="auto">
          <a:xfrm flipV="1">
            <a:off x="3494088" y="2916238"/>
            <a:ext cx="1587"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18" name="Line 98"/>
          <p:cNvSpPr>
            <a:spLocks noChangeShapeType="1"/>
          </p:cNvSpPr>
          <p:nvPr/>
        </p:nvSpPr>
        <p:spPr bwMode="auto">
          <a:xfrm flipV="1">
            <a:off x="3494088" y="2894013"/>
            <a:ext cx="1587"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19" name="Line 99"/>
          <p:cNvSpPr>
            <a:spLocks noChangeShapeType="1"/>
          </p:cNvSpPr>
          <p:nvPr/>
        </p:nvSpPr>
        <p:spPr bwMode="auto">
          <a:xfrm flipV="1">
            <a:off x="3494088" y="2878138"/>
            <a:ext cx="1587"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20" name="Line 100"/>
          <p:cNvSpPr>
            <a:spLocks noChangeShapeType="1"/>
          </p:cNvSpPr>
          <p:nvPr/>
        </p:nvSpPr>
        <p:spPr bwMode="auto">
          <a:xfrm flipV="1">
            <a:off x="3494088" y="2857500"/>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21" name="Line 101"/>
          <p:cNvSpPr>
            <a:spLocks noChangeShapeType="1"/>
          </p:cNvSpPr>
          <p:nvPr/>
        </p:nvSpPr>
        <p:spPr bwMode="auto">
          <a:xfrm flipV="1">
            <a:off x="3494088" y="2840038"/>
            <a:ext cx="1587" cy="47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22" name="Line 102"/>
          <p:cNvSpPr>
            <a:spLocks noChangeShapeType="1"/>
          </p:cNvSpPr>
          <p:nvPr/>
        </p:nvSpPr>
        <p:spPr bwMode="auto">
          <a:xfrm flipV="1">
            <a:off x="3494088" y="2819400"/>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23" name="Line 103"/>
          <p:cNvSpPr>
            <a:spLocks noChangeShapeType="1"/>
          </p:cNvSpPr>
          <p:nvPr/>
        </p:nvSpPr>
        <p:spPr bwMode="auto">
          <a:xfrm flipV="1">
            <a:off x="3494088" y="2801938"/>
            <a:ext cx="1587" cy="47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24" name="Line 104"/>
          <p:cNvSpPr>
            <a:spLocks noChangeShapeType="1"/>
          </p:cNvSpPr>
          <p:nvPr/>
        </p:nvSpPr>
        <p:spPr bwMode="auto">
          <a:xfrm flipV="1">
            <a:off x="3494088" y="2781300"/>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25" name="Line 105"/>
          <p:cNvSpPr>
            <a:spLocks noChangeShapeType="1"/>
          </p:cNvSpPr>
          <p:nvPr/>
        </p:nvSpPr>
        <p:spPr bwMode="auto">
          <a:xfrm flipV="1">
            <a:off x="3494088" y="2765425"/>
            <a:ext cx="1587"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26" name="Line 106"/>
          <p:cNvSpPr>
            <a:spLocks noChangeShapeType="1"/>
          </p:cNvSpPr>
          <p:nvPr/>
        </p:nvSpPr>
        <p:spPr bwMode="auto">
          <a:xfrm flipV="1">
            <a:off x="3494088" y="2743200"/>
            <a:ext cx="1587"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27" name="Line 107"/>
          <p:cNvSpPr>
            <a:spLocks noChangeShapeType="1"/>
          </p:cNvSpPr>
          <p:nvPr/>
        </p:nvSpPr>
        <p:spPr bwMode="auto">
          <a:xfrm flipV="1">
            <a:off x="3494088" y="2727325"/>
            <a:ext cx="1587" cy="47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28" name="Line 108"/>
          <p:cNvSpPr>
            <a:spLocks noChangeShapeType="1"/>
          </p:cNvSpPr>
          <p:nvPr/>
        </p:nvSpPr>
        <p:spPr bwMode="auto">
          <a:xfrm flipV="1">
            <a:off x="3494088" y="2706688"/>
            <a:ext cx="1587"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29" name="Line 109"/>
          <p:cNvSpPr>
            <a:spLocks noChangeShapeType="1"/>
          </p:cNvSpPr>
          <p:nvPr/>
        </p:nvSpPr>
        <p:spPr bwMode="auto">
          <a:xfrm flipV="1">
            <a:off x="3494088" y="2689225"/>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0" name="Line 110"/>
          <p:cNvSpPr>
            <a:spLocks noChangeShapeType="1"/>
          </p:cNvSpPr>
          <p:nvPr/>
        </p:nvSpPr>
        <p:spPr bwMode="auto">
          <a:xfrm flipV="1">
            <a:off x="3494088" y="2668588"/>
            <a:ext cx="1587"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1" name="Line 111"/>
          <p:cNvSpPr>
            <a:spLocks noChangeShapeType="1"/>
          </p:cNvSpPr>
          <p:nvPr/>
        </p:nvSpPr>
        <p:spPr bwMode="auto">
          <a:xfrm flipV="1">
            <a:off x="3494088" y="2651125"/>
            <a:ext cx="1587"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2" name="Line 112"/>
          <p:cNvSpPr>
            <a:spLocks noChangeShapeType="1"/>
          </p:cNvSpPr>
          <p:nvPr/>
        </p:nvSpPr>
        <p:spPr bwMode="auto">
          <a:xfrm flipV="1">
            <a:off x="3494088" y="2630488"/>
            <a:ext cx="1587"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3" name="Line 113"/>
          <p:cNvSpPr>
            <a:spLocks noChangeShapeType="1"/>
          </p:cNvSpPr>
          <p:nvPr/>
        </p:nvSpPr>
        <p:spPr bwMode="auto">
          <a:xfrm flipV="1">
            <a:off x="3494088" y="2614613"/>
            <a:ext cx="1587"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4" name="Line 114"/>
          <p:cNvSpPr>
            <a:spLocks noChangeShapeType="1"/>
          </p:cNvSpPr>
          <p:nvPr/>
        </p:nvSpPr>
        <p:spPr bwMode="auto">
          <a:xfrm flipV="1">
            <a:off x="3494088" y="2593975"/>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5" name="Line 115"/>
          <p:cNvSpPr>
            <a:spLocks noChangeShapeType="1"/>
          </p:cNvSpPr>
          <p:nvPr/>
        </p:nvSpPr>
        <p:spPr bwMode="auto">
          <a:xfrm flipV="1">
            <a:off x="3494088" y="2576513"/>
            <a:ext cx="1587"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6" name="Line 116"/>
          <p:cNvSpPr>
            <a:spLocks noChangeShapeType="1"/>
          </p:cNvSpPr>
          <p:nvPr/>
        </p:nvSpPr>
        <p:spPr bwMode="auto">
          <a:xfrm flipV="1">
            <a:off x="3494088" y="2555875"/>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7" name="Line 117"/>
          <p:cNvSpPr>
            <a:spLocks noChangeShapeType="1"/>
          </p:cNvSpPr>
          <p:nvPr/>
        </p:nvSpPr>
        <p:spPr bwMode="auto">
          <a:xfrm flipV="1">
            <a:off x="3494088" y="2538413"/>
            <a:ext cx="1587"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8" name="Line 118"/>
          <p:cNvSpPr>
            <a:spLocks noChangeShapeType="1"/>
          </p:cNvSpPr>
          <p:nvPr/>
        </p:nvSpPr>
        <p:spPr bwMode="auto">
          <a:xfrm flipV="1">
            <a:off x="3494088" y="2517775"/>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39" name="Line 119"/>
          <p:cNvSpPr>
            <a:spLocks noChangeShapeType="1"/>
          </p:cNvSpPr>
          <p:nvPr/>
        </p:nvSpPr>
        <p:spPr bwMode="auto">
          <a:xfrm flipV="1">
            <a:off x="3494088" y="2501900"/>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0" name="Line 120"/>
          <p:cNvSpPr>
            <a:spLocks noChangeShapeType="1"/>
          </p:cNvSpPr>
          <p:nvPr/>
        </p:nvSpPr>
        <p:spPr bwMode="auto">
          <a:xfrm flipV="1">
            <a:off x="3494088" y="2479675"/>
            <a:ext cx="1587"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1" name="Line 121"/>
          <p:cNvSpPr>
            <a:spLocks noChangeShapeType="1"/>
          </p:cNvSpPr>
          <p:nvPr/>
        </p:nvSpPr>
        <p:spPr bwMode="auto">
          <a:xfrm flipV="1">
            <a:off x="3494088" y="2463800"/>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2" name="Line 122"/>
          <p:cNvSpPr>
            <a:spLocks noChangeShapeType="1"/>
          </p:cNvSpPr>
          <p:nvPr/>
        </p:nvSpPr>
        <p:spPr bwMode="auto">
          <a:xfrm flipV="1">
            <a:off x="3494088" y="2443163"/>
            <a:ext cx="1587"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3" name="Line 123"/>
          <p:cNvSpPr>
            <a:spLocks noChangeShapeType="1"/>
          </p:cNvSpPr>
          <p:nvPr/>
        </p:nvSpPr>
        <p:spPr bwMode="auto">
          <a:xfrm flipV="1">
            <a:off x="3494088" y="2425700"/>
            <a:ext cx="1587"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4" name="Line 124"/>
          <p:cNvSpPr>
            <a:spLocks noChangeShapeType="1"/>
          </p:cNvSpPr>
          <p:nvPr/>
        </p:nvSpPr>
        <p:spPr bwMode="auto">
          <a:xfrm flipV="1">
            <a:off x="3494088" y="2405063"/>
            <a:ext cx="1587"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5" name="Line 125"/>
          <p:cNvSpPr>
            <a:spLocks noChangeShapeType="1"/>
          </p:cNvSpPr>
          <p:nvPr/>
        </p:nvSpPr>
        <p:spPr bwMode="auto">
          <a:xfrm flipV="1">
            <a:off x="3494088" y="2387600"/>
            <a:ext cx="1587"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6" name="Line 126"/>
          <p:cNvSpPr>
            <a:spLocks noChangeShapeType="1"/>
          </p:cNvSpPr>
          <p:nvPr/>
        </p:nvSpPr>
        <p:spPr bwMode="auto">
          <a:xfrm flipV="1">
            <a:off x="3494088" y="2366963"/>
            <a:ext cx="1587"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7" name="Line 127"/>
          <p:cNvSpPr>
            <a:spLocks noChangeShapeType="1"/>
          </p:cNvSpPr>
          <p:nvPr/>
        </p:nvSpPr>
        <p:spPr bwMode="auto">
          <a:xfrm flipV="1">
            <a:off x="3494088" y="2351088"/>
            <a:ext cx="1587"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8" name="Line 128"/>
          <p:cNvSpPr>
            <a:spLocks noChangeShapeType="1"/>
          </p:cNvSpPr>
          <p:nvPr/>
        </p:nvSpPr>
        <p:spPr bwMode="auto">
          <a:xfrm flipV="1">
            <a:off x="3494088" y="2328863"/>
            <a:ext cx="1587"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49" name="Line 129"/>
          <p:cNvSpPr>
            <a:spLocks noChangeShapeType="1"/>
          </p:cNvSpPr>
          <p:nvPr/>
        </p:nvSpPr>
        <p:spPr bwMode="auto">
          <a:xfrm flipV="1">
            <a:off x="3494088" y="2312988"/>
            <a:ext cx="1587"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50" name="Line 130"/>
          <p:cNvSpPr>
            <a:spLocks noChangeShapeType="1"/>
          </p:cNvSpPr>
          <p:nvPr/>
        </p:nvSpPr>
        <p:spPr bwMode="auto">
          <a:xfrm>
            <a:off x="3502025" y="2312988"/>
            <a:ext cx="793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51" name="Line 131"/>
          <p:cNvSpPr>
            <a:spLocks noChangeShapeType="1"/>
          </p:cNvSpPr>
          <p:nvPr/>
        </p:nvSpPr>
        <p:spPr bwMode="auto">
          <a:xfrm>
            <a:off x="3519488" y="2312988"/>
            <a:ext cx="3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52" name="Line 132"/>
          <p:cNvSpPr>
            <a:spLocks noChangeShapeType="1"/>
          </p:cNvSpPr>
          <p:nvPr/>
        </p:nvSpPr>
        <p:spPr bwMode="auto">
          <a:xfrm>
            <a:off x="3532188" y="2312988"/>
            <a:ext cx="79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53" name="Line 133"/>
          <p:cNvSpPr>
            <a:spLocks noChangeShapeType="1"/>
          </p:cNvSpPr>
          <p:nvPr/>
        </p:nvSpPr>
        <p:spPr bwMode="auto">
          <a:xfrm>
            <a:off x="3548063" y="2312988"/>
            <a:ext cx="47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54" name="Line 134"/>
          <p:cNvSpPr>
            <a:spLocks noChangeShapeType="1"/>
          </p:cNvSpPr>
          <p:nvPr/>
        </p:nvSpPr>
        <p:spPr bwMode="auto">
          <a:xfrm>
            <a:off x="3560763" y="2312988"/>
            <a:ext cx="79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55" name="Line 135"/>
          <p:cNvSpPr>
            <a:spLocks noChangeShapeType="1"/>
          </p:cNvSpPr>
          <p:nvPr/>
        </p:nvSpPr>
        <p:spPr bwMode="auto">
          <a:xfrm>
            <a:off x="3578225" y="2312988"/>
            <a:ext cx="3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56" name="Line 136"/>
          <p:cNvSpPr>
            <a:spLocks noChangeShapeType="1"/>
          </p:cNvSpPr>
          <p:nvPr/>
        </p:nvSpPr>
        <p:spPr bwMode="auto">
          <a:xfrm>
            <a:off x="3590925" y="2312988"/>
            <a:ext cx="793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57" name="Line 137"/>
          <p:cNvSpPr>
            <a:spLocks noChangeShapeType="1"/>
          </p:cNvSpPr>
          <p:nvPr/>
        </p:nvSpPr>
        <p:spPr bwMode="auto">
          <a:xfrm>
            <a:off x="3606800" y="2312988"/>
            <a:ext cx="47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58" name="Line 138"/>
          <p:cNvSpPr>
            <a:spLocks noChangeShapeType="1"/>
          </p:cNvSpPr>
          <p:nvPr/>
        </p:nvSpPr>
        <p:spPr bwMode="auto">
          <a:xfrm>
            <a:off x="3619500" y="2312988"/>
            <a:ext cx="793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59" name="Line 139"/>
          <p:cNvSpPr>
            <a:spLocks noChangeShapeType="1"/>
          </p:cNvSpPr>
          <p:nvPr/>
        </p:nvSpPr>
        <p:spPr bwMode="auto">
          <a:xfrm>
            <a:off x="3636963" y="2312988"/>
            <a:ext cx="3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60" name="Line 140"/>
          <p:cNvSpPr>
            <a:spLocks noChangeShapeType="1"/>
          </p:cNvSpPr>
          <p:nvPr/>
        </p:nvSpPr>
        <p:spPr bwMode="auto">
          <a:xfrm>
            <a:off x="3649663" y="2312988"/>
            <a:ext cx="79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61" name="Line 141"/>
          <p:cNvSpPr>
            <a:spLocks noChangeShapeType="1"/>
          </p:cNvSpPr>
          <p:nvPr/>
        </p:nvSpPr>
        <p:spPr bwMode="auto">
          <a:xfrm>
            <a:off x="3665538" y="2312988"/>
            <a:ext cx="47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62" name="Line 142"/>
          <p:cNvSpPr>
            <a:spLocks noChangeShapeType="1"/>
          </p:cNvSpPr>
          <p:nvPr/>
        </p:nvSpPr>
        <p:spPr bwMode="auto">
          <a:xfrm>
            <a:off x="3678238" y="2312988"/>
            <a:ext cx="79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63" name="Line 143"/>
          <p:cNvSpPr>
            <a:spLocks noChangeShapeType="1"/>
          </p:cNvSpPr>
          <p:nvPr/>
        </p:nvSpPr>
        <p:spPr bwMode="auto">
          <a:xfrm>
            <a:off x="3695700" y="2312988"/>
            <a:ext cx="3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64" name="Line 144"/>
          <p:cNvSpPr>
            <a:spLocks noChangeShapeType="1"/>
          </p:cNvSpPr>
          <p:nvPr/>
        </p:nvSpPr>
        <p:spPr bwMode="auto">
          <a:xfrm>
            <a:off x="3708400" y="2312988"/>
            <a:ext cx="3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65" name="Freeform 145"/>
          <p:cNvSpPr>
            <a:spLocks/>
          </p:cNvSpPr>
          <p:nvPr/>
        </p:nvSpPr>
        <p:spPr bwMode="auto">
          <a:xfrm>
            <a:off x="3649663" y="2262188"/>
            <a:ext cx="125412" cy="104775"/>
          </a:xfrm>
          <a:custGeom>
            <a:avLst/>
            <a:gdLst>
              <a:gd name="T0" fmla="*/ 2147483647 w 79"/>
              <a:gd name="T1" fmla="*/ 2147483647 h 66"/>
              <a:gd name="T2" fmla="*/ 0 w 79"/>
              <a:gd name="T3" fmla="*/ 0 h 66"/>
              <a:gd name="T4" fmla="*/ 0 w 79"/>
              <a:gd name="T5" fmla="*/ 2147483647 h 66"/>
              <a:gd name="T6" fmla="*/ 2147483647 w 79"/>
              <a:gd name="T7" fmla="*/ 2147483647 h 66"/>
              <a:gd name="T8" fmla="*/ 2147483647 w 79"/>
              <a:gd name="T9" fmla="*/ 2147483647 h 66"/>
              <a:gd name="T10" fmla="*/ 2147483647 w 79"/>
              <a:gd name="T11" fmla="*/ 2147483647 h 66"/>
              <a:gd name="T12" fmla="*/ 2147483647 w 79"/>
              <a:gd name="T13" fmla="*/ 2147483647 h 66"/>
              <a:gd name="T14" fmla="*/ 2147483647 w 79"/>
              <a:gd name="T15" fmla="*/ 2147483647 h 66"/>
              <a:gd name="T16" fmla="*/ 2147483647 w 79"/>
              <a:gd name="T17" fmla="*/ 2147483647 h 66"/>
              <a:gd name="T18" fmla="*/ 2147483647 w 79"/>
              <a:gd name="T19" fmla="*/ 2147483647 h 66"/>
              <a:gd name="T20" fmla="*/ 2147483647 w 79"/>
              <a:gd name="T21" fmla="*/ 2147483647 h 66"/>
              <a:gd name="T22" fmla="*/ 2147483647 w 79"/>
              <a:gd name="T23" fmla="*/ 2147483647 h 66"/>
              <a:gd name="T24" fmla="*/ 2147483647 w 79"/>
              <a:gd name="T25" fmla="*/ 2147483647 h 66"/>
              <a:gd name="T26" fmla="*/ 2147483647 w 79"/>
              <a:gd name="T27" fmla="*/ 2147483647 h 66"/>
              <a:gd name="T28" fmla="*/ 2147483647 w 79"/>
              <a:gd name="T29" fmla="*/ 2147483647 h 66"/>
              <a:gd name="T30" fmla="*/ 2147483647 w 79"/>
              <a:gd name="T31" fmla="*/ 2147483647 h 66"/>
              <a:gd name="T32" fmla="*/ 2147483647 w 79"/>
              <a:gd name="T33" fmla="*/ 2147483647 h 66"/>
              <a:gd name="T34" fmla="*/ 2147483647 w 79"/>
              <a:gd name="T35" fmla="*/ 2147483647 h 66"/>
              <a:gd name="T36" fmla="*/ 2147483647 w 79"/>
              <a:gd name="T37" fmla="*/ 2147483647 h 66"/>
              <a:gd name="T38" fmla="*/ 2147483647 w 79"/>
              <a:gd name="T39" fmla="*/ 2147483647 h 66"/>
              <a:gd name="T40" fmla="*/ 2147483647 w 79"/>
              <a:gd name="T41" fmla="*/ 2147483647 h 66"/>
              <a:gd name="T42" fmla="*/ 2147483647 w 79"/>
              <a:gd name="T43" fmla="*/ 2147483647 h 66"/>
              <a:gd name="T44" fmla="*/ 2147483647 w 79"/>
              <a:gd name="T45" fmla="*/ 2147483647 h 66"/>
              <a:gd name="T46" fmla="*/ 2147483647 w 79"/>
              <a:gd name="T47" fmla="*/ 2147483647 h 66"/>
              <a:gd name="T48" fmla="*/ 2147483647 w 79"/>
              <a:gd name="T49" fmla="*/ 2147483647 h 66"/>
              <a:gd name="T50" fmla="*/ 2147483647 w 79"/>
              <a:gd name="T51" fmla="*/ 2147483647 h 66"/>
              <a:gd name="T52" fmla="*/ 0 w 79"/>
              <a:gd name="T53" fmla="*/ 2147483647 h 66"/>
              <a:gd name="T54" fmla="*/ 0 w 79"/>
              <a:gd name="T55" fmla="*/ 2147483647 h 66"/>
              <a:gd name="T56" fmla="*/ 2147483647 w 79"/>
              <a:gd name="T57" fmla="*/ 2147483647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9" h="66">
                <a:moveTo>
                  <a:pt x="79" y="32"/>
                </a:moveTo>
                <a:lnTo>
                  <a:pt x="0" y="0"/>
                </a:lnTo>
                <a:lnTo>
                  <a:pt x="0" y="3"/>
                </a:lnTo>
                <a:lnTo>
                  <a:pt x="2" y="3"/>
                </a:lnTo>
                <a:lnTo>
                  <a:pt x="2" y="6"/>
                </a:lnTo>
                <a:lnTo>
                  <a:pt x="2" y="8"/>
                </a:lnTo>
                <a:lnTo>
                  <a:pt x="5" y="11"/>
                </a:lnTo>
                <a:lnTo>
                  <a:pt x="5" y="13"/>
                </a:lnTo>
                <a:lnTo>
                  <a:pt x="5" y="16"/>
                </a:lnTo>
                <a:lnTo>
                  <a:pt x="7" y="19"/>
                </a:lnTo>
                <a:lnTo>
                  <a:pt x="7" y="21"/>
                </a:lnTo>
                <a:lnTo>
                  <a:pt x="7" y="24"/>
                </a:lnTo>
                <a:lnTo>
                  <a:pt x="7" y="27"/>
                </a:lnTo>
                <a:lnTo>
                  <a:pt x="7" y="29"/>
                </a:lnTo>
                <a:lnTo>
                  <a:pt x="7" y="32"/>
                </a:lnTo>
                <a:lnTo>
                  <a:pt x="7" y="35"/>
                </a:lnTo>
                <a:lnTo>
                  <a:pt x="7" y="37"/>
                </a:lnTo>
                <a:lnTo>
                  <a:pt x="7" y="40"/>
                </a:lnTo>
                <a:lnTo>
                  <a:pt x="7" y="42"/>
                </a:lnTo>
                <a:lnTo>
                  <a:pt x="7" y="45"/>
                </a:lnTo>
                <a:lnTo>
                  <a:pt x="7" y="48"/>
                </a:lnTo>
                <a:lnTo>
                  <a:pt x="5" y="50"/>
                </a:lnTo>
                <a:lnTo>
                  <a:pt x="5" y="53"/>
                </a:lnTo>
                <a:lnTo>
                  <a:pt x="5" y="56"/>
                </a:lnTo>
                <a:lnTo>
                  <a:pt x="2" y="58"/>
                </a:lnTo>
                <a:lnTo>
                  <a:pt x="2" y="61"/>
                </a:lnTo>
                <a:lnTo>
                  <a:pt x="0" y="64"/>
                </a:lnTo>
                <a:lnTo>
                  <a:pt x="0" y="66"/>
                </a:lnTo>
                <a:lnTo>
                  <a:pt x="79"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66" name="Line 146"/>
          <p:cNvSpPr>
            <a:spLocks noChangeShapeType="1"/>
          </p:cNvSpPr>
          <p:nvPr/>
        </p:nvSpPr>
        <p:spPr bwMode="auto">
          <a:xfrm flipH="1">
            <a:off x="3770313" y="2903538"/>
            <a:ext cx="47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67" name="Line 147"/>
          <p:cNvSpPr>
            <a:spLocks noChangeShapeType="1"/>
          </p:cNvSpPr>
          <p:nvPr/>
        </p:nvSpPr>
        <p:spPr bwMode="auto">
          <a:xfrm flipH="1">
            <a:off x="3754438" y="2903538"/>
            <a:ext cx="3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68" name="Line 148"/>
          <p:cNvSpPr>
            <a:spLocks noChangeShapeType="1"/>
          </p:cNvSpPr>
          <p:nvPr/>
        </p:nvSpPr>
        <p:spPr bwMode="auto">
          <a:xfrm flipH="1">
            <a:off x="3741738" y="2903538"/>
            <a:ext cx="3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69" name="Line 149"/>
          <p:cNvSpPr>
            <a:spLocks noChangeShapeType="1"/>
          </p:cNvSpPr>
          <p:nvPr/>
        </p:nvSpPr>
        <p:spPr bwMode="auto">
          <a:xfrm flipH="1">
            <a:off x="3724275" y="2903538"/>
            <a:ext cx="793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70" name="Line 150"/>
          <p:cNvSpPr>
            <a:spLocks noChangeShapeType="1"/>
          </p:cNvSpPr>
          <p:nvPr/>
        </p:nvSpPr>
        <p:spPr bwMode="auto">
          <a:xfrm flipH="1">
            <a:off x="3711575" y="2903538"/>
            <a:ext cx="47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71" name="Line 151"/>
          <p:cNvSpPr>
            <a:spLocks noChangeShapeType="1"/>
          </p:cNvSpPr>
          <p:nvPr/>
        </p:nvSpPr>
        <p:spPr bwMode="auto">
          <a:xfrm flipH="1">
            <a:off x="3695700" y="2903538"/>
            <a:ext cx="793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72" name="Line 152"/>
          <p:cNvSpPr>
            <a:spLocks noChangeShapeType="1"/>
          </p:cNvSpPr>
          <p:nvPr/>
        </p:nvSpPr>
        <p:spPr bwMode="auto">
          <a:xfrm flipH="1">
            <a:off x="3683000" y="2903538"/>
            <a:ext cx="3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73" name="Line 153"/>
          <p:cNvSpPr>
            <a:spLocks noChangeShapeType="1"/>
          </p:cNvSpPr>
          <p:nvPr/>
        </p:nvSpPr>
        <p:spPr bwMode="auto">
          <a:xfrm flipH="1">
            <a:off x="3665538" y="2903538"/>
            <a:ext cx="79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74" name="Line 154"/>
          <p:cNvSpPr>
            <a:spLocks noChangeShapeType="1"/>
          </p:cNvSpPr>
          <p:nvPr/>
        </p:nvSpPr>
        <p:spPr bwMode="auto">
          <a:xfrm flipH="1">
            <a:off x="3652838" y="2903538"/>
            <a:ext cx="47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75" name="Line 155"/>
          <p:cNvSpPr>
            <a:spLocks noChangeShapeType="1"/>
          </p:cNvSpPr>
          <p:nvPr/>
        </p:nvSpPr>
        <p:spPr bwMode="auto">
          <a:xfrm flipH="1">
            <a:off x="3636963" y="2903538"/>
            <a:ext cx="79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76" name="Line 156"/>
          <p:cNvSpPr>
            <a:spLocks noChangeShapeType="1"/>
          </p:cNvSpPr>
          <p:nvPr/>
        </p:nvSpPr>
        <p:spPr bwMode="auto">
          <a:xfrm flipH="1">
            <a:off x="3624263" y="2903538"/>
            <a:ext cx="3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77" name="Line 157"/>
          <p:cNvSpPr>
            <a:spLocks noChangeShapeType="1"/>
          </p:cNvSpPr>
          <p:nvPr/>
        </p:nvSpPr>
        <p:spPr bwMode="auto">
          <a:xfrm flipH="1">
            <a:off x="3606800" y="2903538"/>
            <a:ext cx="793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78" name="Line 158"/>
          <p:cNvSpPr>
            <a:spLocks noChangeShapeType="1"/>
          </p:cNvSpPr>
          <p:nvPr/>
        </p:nvSpPr>
        <p:spPr bwMode="auto">
          <a:xfrm flipH="1">
            <a:off x="3594100" y="2903538"/>
            <a:ext cx="47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79" name="Line 159"/>
          <p:cNvSpPr>
            <a:spLocks noChangeShapeType="1"/>
          </p:cNvSpPr>
          <p:nvPr/>
        </p:nvSpPr>
        <p:spPr bwMode="auto">
          <a:xfrm flipH="1">
            <a:off x="3578225" y="2903538"/>
            <a:ext cx="793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80" name="Line 160"/>
          <p:cNvSpPr>
            <a:spLocks noChangeShapeType="1"/>
          </p:cNvSpPr>
          <p:nvPr/>
        </p:nvSpPr>
        <p:spPr bwMode="auto">
          <a:xfrm flipH="1">
            <a:off x="3565525" y="2903538"/>
            <a:ext cx="3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81" name="Freeform 161"/>
          <p:cNvSpPr>
            <a:spLocks/>
          </p:cNvSpPr>
          <p:nvPr/>
        </p:nvSpPr>
        <p:spPr bwMode="auto">
          <a:xfrm>
            <a:off x="3494088" y="2847975"/>
            <a:ext cx="125412" cy="104775"/>
          </a:xfrm>
          <a:custGeom>
            <a:avLst/>
            <a:gdLst>
              <a:gd name="T0" fmla="*/ 0 w 79"/>
              <a:gd name="T1" fmla="*/ 2147483647 h 66"/>
              <a:gd name="T2" fmla="*/ 2147483647 w 79"/>
              <a:gd name="T3" fmla="*/ 2147483647 h 66"/>
              <a:gd name="T4" fmla="*/ 2147483647 w 79"/>
              <a:gd name="T5" fmla="*/ 2147483647 h 66"/>
              <a:gd name="T6" fmla="*/ 2147483647 w 79"/>
              <a:gd name="T7" fmla="*/ 2147483647 h 66"/>
              <a:gd name="T8" fmla="*/ 2147483647 w 79"/>
              <a:gd name="T9" fmla="*/ 2147483647 h 66"/>
              <a:gd name="T10" fmla="*/ 2147483647 w 79"/>
              <a:gd name="T11" fmla="*/ 2147483647 h 66"/>
              <a:gd name="T12" fmla="*/ 2147483647 w 79"/>
              <a:gd name="T13" fmla="*/ 2147483647 h 66"/>
              <a:gd name="T14" fmla="*/ 2147483647 w 79"/>
              <a:gd name="T15" fmla="*/ 2147483647 h 66"/>
              <a:gd name="T16" fmla="*/ 2147483647 w 79"/>
              <a:gd name="T17" fmla="*/ 2147483647 h 66"/>
              <a:gd name="T18" fmla="*/ 2147483647 w 79"/>
              <a:gd name="T19" fmla="*/ 2147483647 h 66"/>
              <a:gd name="T20" fmla="*/ 2147483647 w 79"/>
              <a:gd name="T21" fmla="*/ 2147483647 h 66"/>
              <a:gd name="T22" fmla="*/ 2147483647 w 79"/>
              <a:gd name="T23" fmla="*/ 2147483647 h 66"/>
              <a:gd name="T24" fmla="*/ 2147483647 w 79"/>
              <a:gd name="T25" fmla="*/ 2147483647 h 66"/>
              <a:gd name="T26" fmla="*/ 2147483647 w 79"/>
              <a:gd name="T27" fmla="*/ 2147483647 h 66"/>
              <a:gd name="T28" fmla="*/ 2147483647 w 79"/>
              <a:gd name="T29" fmla="*/ 2147483647 h 66"/>
              <a:gd name="T30" fmla="*/ 2147483647 w 79"/>
              <a:gd name="T31" fmla="*/ 2147483647 h 66"/>
              <a:gd name="T32" fmla="*/ 2147483647 w 79"/>
              <a:gd name="T33" fmla="*/ 2147483647 h 66"/>
              <a:gd name="T34" fmla="*/ 2147483647 w 79"/>
              <a:gd name="T35" fmla="*/ 2147483647 h 66"/>
              <a:gd name="T36" fmla="*/ 2147483647 w 79"/>
              <a:gd name="T37" fmla="*/ 2147483647 h 66"/>
              <a:gd name="T38" fmla="*/ 2147483647 w 79"/>
              <a:gd name="T39" fmla="*/ 2147483647 h 66"/>
              <a:gd name="T40" fmla="*/ 2147483647 w 79"/>
              <a:gd name="T41" fmla="*/ 2147483647 h 66"/>
              <a:gd name="T42" fmla="*/ 2147483647 w 79"/>
              <a:gd name="T43" fmla="*/ 2147483647 h 66"/>
              <a:gd name="T44" fmla="*/ 2147483647 w 79"/>
              <a:gd name="T45" fmla="*/ 2147483647 h 66"/>
              <a:gd name="T46" fmla="*/ 2147483647 w 79"/>
              <a:gd name="T47" fmla="*/ 2147483647 h 66"/>
              <a:gd name="T48" fmla="*/ 2147483647 w 79"/>
              <a:gd name="T49" fmla="*/ 2147483647 h 66"/>
              <a:gd name="T50" fmla="*/ 2147483647 w 79"/>
              <a:gd name="T51" fmla="*/ 2147483647 h 66"/>
              <a:gd name="T52" fmla="*/ 2147483647 w 79"/>
              <a:gd name="T53" fmla="*/ 2147483647 h 66"/>
              <a:gd name="T54" fmla="*/ 2147483647 w 79"/>
              <a:gd name="T55" fmla="*/ 2147483647 h 66"/>
              <a:gd name="T56" fmla="*/ 2147483647 w 79"/>
              <a:gd name="T57" fmla="*/ 0 h 66"/>
              <a:gd name="T58" fmla="*/ 0 w 79"/>
              <a:gd name="T59" fmla="*/ 2147483647 h 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9" h="66">
                <a:moveTo>
                  <a:pt x="0" y="35"/>
                </a:moveTo>
                <a:lnTo>
                  <a:pt x="79" y="66"/>
                </a:lnTo>
                <a:lnTo>
                  <a:pt x="76" y="66"/>
                </a:lnTo>
                <a:lnTo>
                  <a:pt x="76" y="64"/>
                </a:lnTo>
                <a:lnTo>
                  <a:pt x="76" y="61"/>
                </a:lnTo>
                <a:lnTo>
                  <a:pt x="74" y="58"/>
                </a:lnTo>
                <a:lnTo>
                  <a:pt x="74" y="56"/>
                </a:lnTo>
                <a:lnTo>
                  <a:pt x="74" y="53"/>
                </a:lnTo>
                <a:lnTo>
                  <a:pt x="71" y="51"/>
                </a:lnTo>
                <a:lnTo>
                  <a:pt x="71" y="48"/>
                </a:lnTo>
                <a:lnTo>
                  <a:pt x="71" y="45"/>
                </a:lnTo>
                <a:lnTo>
                  <a:pt x="71" y="43"/>
                </a:lnTo>
                <a:lnTo>
                  <a:pt x="71" y="40"/>
                </a:lnTo>
                <a:lnTo>
                  <a:pt x="71" y="37"/>
                </a:lnTo>
                <a:lnTo>
                  <a:pt x="71" y="35"/>
                </a:lnTo>
                <a:lnTo>
                  <a:pt x="71" y="32"/>
                </a:lnTo>
                <a:lnTo>
                  <a:pt x="71" y="29"/>
                </a:lnTo>
                <a:lnTo>
                  <a:pt x="71" y="27"/>
                </a:lnTo>
                <a:lnTo>
                  <a:pt x="71" y="24"/>
                </a:lnTo>
                <a:lnTo>
                  <a:pt x="71" y="21"/>
                </a:lnTo>
                <a:lnTo>
                  <a:pt x="71" y="19"/>
                </a:lnTo>
                <a:lnTo>
                  <a:pt x="74" y="16"/>
                </a:lnTo>
                <a:lnTo>
                  <a:pt x="74" y="14"/>
                </a:lnTo>
                <a:lnTo>
                  <a:pt x="74" y="11"/>
                </a:lnTo>
                <a:lnTo>
                  <a:pt x="74" y="8"/>
                </a:lnTo>
                <a:lnTo>
                  <a:pt x="76" y="8"/>
                </a:lnTo>
                <a:lnTo>
                  <a:pt x="76" y="6"/>
                </a:lnTo>
                <a:lnTo>
                  <a:pt x="76" y="3"/>
                </a:lnTo>
                <a:lnTo>
                  <a:pt x="79" y="0"/>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82" name="Rectangle 162"/>
          <p:cNvSpPr>
            <a:spLocks noChangeArrowheads="1"/>
          </p:cNvSpPr>
          <p:nvPr/>
        </p:nvSpPr>
        <p:spPr bwMode="auto">
          <a:xfrm>
            <a:off x="1050925" y="5507038"/>
            <a:ext cx="2016125" cy="4064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283" name="Rectangle 163">
            <a:hlinkClick r:id="rId11" action="ppaction://hlinksldjump"/>
          </p:cNvPr>
          <p:cNvSpPr>
            <a:spLocks noChangeArrowheads="1"/>
          </p:cNvSpPr>
          <p:nvPr/>
        </p:nvSpPr>
        <p:spPr bwMode="auto">
          <a:xfrm>
            <a:off x="1008063" y="5464175"/>
            <a:ext cx="2008187" cy="3984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284" name="Rectangle 164"/>
          <p:cNvSpPr>
            <a:spLocks noChangeArrowheads="1"/>
          </p:cNvSpPr>
          <p:nvPr/>
        </p:nvSpPr>
        <p:spPr bwMode="auto">
          <a:xfrm>
            <a:off x="1008063" y="5464175"/>
            <a:ext cx="2008187" cy="398463"/>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285" name="Line 165"/>
          <p:cNvSpPr>
            <a:spLocks noChangeShapeType="1"/>
          </p:cNvSpPr>
          <p:nvPr/>
        </p:nvSpPr>
        <p:spPr bwMode="auto">
          <a:xfrm flipV="1">
            <a:off x="2022475" y="5013325"/>
            <a:ext cx="1588" cy="384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86" name="Line 166"/>
          <p:cNvSpPr>
            <a:spLocks noChangeShapeType="1"/>
          </p:cNvSpPr>
          <p:nvPr/>
        </p:nvSpPr>
        <p:spPr bwMode="auto">
          <a:xfrm flipV="1">
            <a:off x="2022475" y="4121150"/>
            <a:ext cx="1588" cy="5651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87" name="Line 167"/>
          <p:cNvSpPr>
            <a:spLocks noChangeShapeType="1"/>
          </p:cNvSpPr>
          <p:nvPr/>
        </p:nvSpPr>
        <p:spPr bwMode="auto">
          <a:xfrm flipV="1">
            <a:off x="2022475" y="3459163"/>
            <a:ext cx="1588" cy="5699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88" name="Line 168"/>
          <p:cNvSpPr>
            <a:spLocks noChangeShapeType="1"/>
          </p:cNvSpPr>
          <p:nvPr/>
        </p:nvSpPr>
        <p:spPr bwMode="auto">
          <a:xfrm flipV="1">
            <a:off x="2022475" y="2873375"/>
            <a:ext cx="1588" cy="56991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289" name="Rectangle 169"/>
          <p:cNvSpPr>
            <a:spLocks noChangeArrowheads="1"/>
          </p:cNvSpPr>
          <p:nvPr/>
        </p:nvSpPr>
        <p:spPr bwMode="auto">
          <a:xfrm>
            <a:off x="1028700" y="2814638"/>
            <a:ext cx="2016125" cy="4143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290" name="Rectangle 170">
            <a:hlinkClick r:id="rId12" action="ppaction://hlinksldjump"/>
          </p:cNvPr>
          <p:cNvSpPr>
            <a:spLocks noChangeArrowheads="1"/>
          </p:cNvSpPr>
          <p:nvPr/>
        </p:nvSpPr>
        <p:spPr bwMode="auto">
          <a:xfrm>
            <a:off x="987425" y="2773363"/>
            <a:ext cx="2008188" cy="406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291" name="Rectangle 171"/>
          <p:cNvSpPr>
            <a:spLocks noChangeArrowheads="1"/>
          </p:cNvSpPr>
          <p:nvPr/>
        </p:nvSpPr>
        <p:spPr bwMode="auto">
          <a:xfrm>
            <a:off x="987425" y="2773363"/>
            <a:ext cx="2008188" cy="40640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292" name="Rectangle 172"/>
          <p:cNvSpPr>
            <a:spLocks noChangeArrowheads="1"/>
          </p:cNvSpPr>
          <p:nvPr/>
        </p:nvSpPr>
        <p:spPr bwMode="auto">
          <a:xfrm>
            <a:off x="1050925" y="4171950"/>
            <a:ext cx="2016125" cy="41433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293" name="Rectangle 173"/>
          <p:cNvSpPr>
            <a:spLocks noChangeArrowheads="1"/>
          </p:cNvSpPr>
          <p:nvPr/>
        </p:nvSpPr>
        <p:spPr bwMode="auto">
          <a:xfrm>
            <a:off x="1008063" y="4129088"/>
            <a:ext cx="2008187" cy="406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294" name="Rectangle 174">
            <a:hlinkClick r:id="rId13" action="ppaction://hlinksldjump"/>
          </p:cNvPr>
          <p:cNvSpPr>
            <a:spLocks noChangeArrowheads="1"/>
          </p:cNvSpPr>
          <p:nvPr/>
        </p:nvSpPr>
        <p:spPr bwMode="auto">
          <a:xfrm>
            <a:off x="1008063" y="4129088"/>
            <a:ext cx="2008187" cy="40640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295" name="Freeform 175"/>
          <p:cNvSpPr>
            <a:spLocks/>
          </p:cNvSpPr>
          <p:nvPr/>
        </p:nvSpPr>
        <p:spPr bwMode="auto">
          <a:xfrm>
            <a:off x="1960563" y="3279775"/>
            <a:ext cx="120650" cy="192088"/>
          </a:xfrm>
          <a:custGeom>
            <a:avLst/>
            <a:gdLst>
              <a:gd name="T0" fmla="*/ 2147483647 w 76"/>
              <a:gd name="T1" fmla="*/ 2147483647 h 121"/>
              <a:gd name="T2" fmla="*/ 0 w 76"/>
              <a:gd name="T3" fmla="*/ 0 h 121"/>
              <a:gd name="T4" fmla="*/ 2147483647 w 76"/>
              <a:gd name="T5" fmla="*/ 2147483647 h 121"/>
              <a:gd name="T6" fmla="*/ 2147483647 w 76"/>
              <a:gd name="T7" fmla="*/ 0 h 121"/>
              <a:gd name="T8" fmla="*/ 2147483647 w 76"/>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21">
                <a:moveTo>
                  <a:pt x="39" y="121"/>
                </a:moveTo>
                <a:lnTo>
                  <a:pt x="0" y="0"/>
                </a:lnTo>
                <a:lnTo>
                  <a:pt x="39" y="45"/>
                </a:lnTo>
                <a:lnTo>
                  <a:pt x="76" y="0"/>
                </a:lnTo>
                <a:lnTo>
                  <a:pt x="39"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296" name="Freeform 176"/>
          <p:cNvSpPr>
            <a:spLocks/>
          </p:cNvSpPr>
          <p:nvPr/>
        </p:nvSpPr>
        <p:spPr bwMode="auto">
          <a:xfrm>
            <a:off x="1960563" y="3279775"/>
            <a:ext cx="120650" cy="192088"/>
          </a:xfrm>
          <a:custGeom>
            <a:avLst/>
            <a:gdLst>
              <a:gd name="T0" fmla="*/ 2147483647 w 76"/>
              <a:gd name="T1" fmla="*/ 2147483647 h 121"/>
              <a:gd name="T2" fmla="*/ 0 w 76"/>
              <a:gd name="T3" fmla="*/ 0 h 121"/>
              <a:gd name="T4" fmla="*/ 2147483647 w 76"/>
              <a:gd name="T5" fmla="*/ 2147483647 h 121"/>
              <a:gd name="T6" fmla="*/ 2147483647 w 76"/>
              <a:gd name="T7" fmla="*/ 0 h 121"/>
              <a:gd name="T8" fmla="*/ 2147483647 w 76"/>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21">
                <a:moveTo>
                  <a:pt x="39" y="121"/>
                </a:moveTo>
                <a:lnTo>
                  <a:pt x="0" y="0"/>
                </a:lnTo>
                <a:lnTo>
                  <a:pt x="39" y="45"/>
                </a:lnTo>
                <a:lnTo>
                  <a:pt x="76" y="0"/>
                </a:lnTo>
                <a:lnTo>
                  <a:pt x="39" y="1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297" name="Rectangle 177"/>
          <p:cNvSpPr>
            <a:spLocks noChangeArrowheads="1"/>
          </p:cNvSpPr>
          <p:nvPr/>
        </p:nvSpPr>
        <p:spPr bwMode="auto">
          <a:xfrm>
            <a:off x="1028700" y="3522663"/>
            <a:ext cx="2016125" cy="4064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298" name="Rectangle 178"/>
          <p:cNvSpPr>
            <a:spLocks noChangeArrowheads="1"/>
          </p:cNvSpPr>
          <p:nvPr/>
        </p:nvSpPr>
        <p:spPr bwMode="auto">
          <a:xfrm>
            <a:off x="987425" y="3471863"/>
            <a:ext cx="2008188" cy="406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299" name="Rectangle 179">
            <a:hlinkClick r:id="rId14" action="ppaction://hlinksldjump"/>
          </p:cNvPr>
          <p:cNvSpPr>
            <a:spLocks noChangeArrowheads="1"/>
          </p:cNvSpPr>
          <p:nvPr/>
        </p:nvSpPr>
        <p:spPr bwMode="auto">
          <a:xfrm>
            <a:off x="987425" y="3471863"/>
            <a:ext cx="2008188" cy="40640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300" name="Freeform 180"/>
          <p:cNvSpPr>
            <a:spLocks/>
          </p:cNvSpPr>
          <p:nvPr/>
        </p:nvSpPr>
        <p:spPr bwMode="auto">
          <a:xfrm>
            <a:off x="1960563" y="3937000"/>
            <a:ext cx="120650" cy="204788"/>
          </a:xfrm>
          <a:custGeom>
            <a:avLst/>
            <a:gdLst>
              <a:gd name="T0" fmla="*/ 2147483647 w 76"/>
              <a:gd name="T1" fmla="*/ 2147483647 h 129"/>
              <a:gd name="T2" fmla="*/ 0 w 76"/>
              <a:gd name="T3" fmla="*/ 0 h 129"/>
              <a:gd name="T4" fmla="*/ 2147483647 w 76"/>
              <a:gd name="T5" fmla="*/ 2147483647 h 129"/>
              <a:gd name="T6" fmla="*/ 2147483647 w 76"/>
              <a:gd name="T7" fmla="*/ 0 h 129"/>
              <a:gd name="T8" fmla="*/ 2147483647 w 76"/>
              <a:gd name="T9" fmla="*/ 2147483647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29">
                <a:moveTo>
                  <a:pt x="39" y="129"/>
                </a:moveTo>
                <a:lnTo>
                  <a:pt x="0" y="0"/>
                </a:lnTo>
                <a:lnTo>
                  <a:pt x="39" y="45"/>
                </a:lnTo>
                <a:lnTo>
                  <a:pt x="76" y="0"/>
                </a:lnTo>
                <a:lnTo>
                  <a:pt x="39"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01" name="Freeform 181"/>
          <p:cNvSpPr>
            <a:spLocks/>
          </p:cNvSpPr>
          <p:nvPr/>
        </p:nvSpPr>
        <p:spPr bwMode="auto">
          <a:xfrm>
            <a:off x="1960563" y="3937000"/>
            <a:ext cx="120650" cy="204788"/>
          </a:xfrm>
          <a:custGeom>
            <a:avLst/>
            <a:gdLst>
              <a:gd name="T0" fmla="*/ 2147483647 w 76"/>
              <a:gd name="T1" fmla="*/ 2147483647 h 129"/>
              <a:gd name="T2" fmla="*/ 0 w 76"/>
              <a:gd name="T3" fmla="*/ 0 h 129"/>
              <a:gd name="T4" fmla="*/ 2147483647 w 76"/>
              <a:gd name="T5" fmla="*/ 2147483647 h 129"/>
              <a:gd name="T6" fmla="*/ 2147483647 w 76"/>
              <a:gd name="T7" fmla="*/ 0 h 129"/>
              <a:gd name="T8" fmla="*/ 2147483647 w 76"/>
              <a:gd name="T9" fmla="*/ 2147483647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29">
                <a:moveTo>
                  <a:pt x="39" y="129"/>
                </a:moveTo>
                <a:lnTo>
                  <a:pt x="0" y="0"/>
                </a:lnTo>
                <a:lnTo>
                  <a:pt x="39" y="45"/>
                </a:lnTo>
                <a:lnTo>
                  <a:pt x="76" y="0"/>
                </a:lnTo>
                <a:lnTo>
                  <a:pt x="39" y="129"/>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302" name="Rectangle 182"/>
          <p:cNvSpPr>
            <a:spLocks noChangeArrowheads="1"/>
          </p:cNvSpPr>
          <p:nvPr/>
        </p:nvSpPr>
        <p:spPr bwMode="auto">
          <a:xfrm>
            <a:off x="1050925" y="4829175"/>
            <a:ext cx="2016125" cy="41433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303" name="Rectangle 183">
            <a:hlinkClick r:id="rId15" action="ppaction://hlinksldjump"/>
          </p:cNvPr>
          <p:cNvSpPr>
            <a:spLocks noChangeArrowheads="1"/>
          </p:cNvSpPr>
          <p:nvPr/>
        </p:nvSpPr>
        <p:spPr bwMode="auto">
          <a:xfrm>
            <a:off x="1008063" y="4786313"/>
            <a:ext cx="2008187" cy="406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304" name="Rectangle 184"/>
          <p:cNvSpPr>
            <a:spLocks noChangeArrowheads="1"/>
          </p:cNvSpPr>
          <p:nvPr/>
        </p:nvSpPr>
        <p:spPr bwMode="auto">
          <a:xfrm>
            <a:off x="1008063" y="4786313"/>
            <a:ext cx="2008187" cy="40640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305" name="Freeform 185"/>
          <p:cNvSpPr>
            <a:spLocks/>
          </p:cNvSpPr>
          <p:nvPr/>
        </p:nvSpPr>
        <p:spPr bwMode="auto">
          <a:xfrm>
            <a:off x="1960563" y="4586288"/>
            <a:ext cx="120650" cy="192087"/>
          </a:xfrm>
          <a:custGeom>
            <a:avLst/>
            <a:gdLst>
              <a:gd name="T0" fmla="*/ 2147483647 w 76"/>
              <a:gd name="T1" fmla="*/ 2147483647 h 121"/>
              <a:gd name="T2" fmla="*/ 0 w 76"/>
              <a:gd name="T3" fmla="*/ 0 h 121"/>
              <a:gd name="T4" fmla="*/ 2147483647 w 76"/>
              <a:gd name="T5" fmla="*/ 2147483647 h 121"/>
              <a:gd name="T6" fmla="*/ 2147483647 w 76"/>
              <a:gd name="T7" fmla="*/ 0 h 121"/>
              <a:gd name="T8" fmla="*/ 2147483647 w 76"/>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21">
                <a:moveTo>
                  <a:pt x="39" y="121"/>
                </a:moveTo>
                <a:lnTo>
                  <a:pt x="0" y="0"/>
                </a:lnTo>
                <a:lnTo>
                  <a:pt x="39" y="44"/>
                </a:lnTo>
                <a:lnTo>
                  <a:pt x="76" y="0"/>
                </a:lnTo>
                <a:lnTo>
                  <a:pt x="39"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06" name="Freeform 186"/>
          <p:cNvSpPr>
            <a:spLocks/>
          </p:cNvSpPr>
          <p:nvPr/>
        </p:nvSpPr>
        <p:spPr bwMode="auto">
          <a:xfrm>
            <a:off x="1960563" y="4586288"/>
            <a:ext cx="120650" cy="192087"/>
          </a:xfrm>
          <a:custGeom>
            <a:avLst/>
            <a:gdLst>
              <a:gd name="T0" fmla="*/ 2147483647 w 76"/>
              <a:gd name="T1" fmla="*/ 2147483647 h 121"/>
              <a:gd name="T2" fmla="*/ 0 w 76"/>
              <a:gd name="T3" fmla="*/ 0 h 121"/>
              <a:gd name="T4" fmla="*/ 2147483647 w 76"/>
              <a:gd name="T5" fmla="*/ 2147483647 h 121"/>
              <a:gd name="T6" fmla="*/ 2147483647 w 76"/>
              <a:gd name="T7" fmla="*/ 0 h 121"/>
              <a:gd name="T8" fmla="*/ 2147483647 w 76"/>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21">
                <a:moveTo>
                  <a:pt x="39" y="121"/>
                </a:moveTo>
                <a:lnTo>
                  <a:pt x="0" y="0"/>
                </a:lnTo>
                <a:lnTo>
                  <a:pt x="39" y="44"/>
                </a:lnTo>
                <a:lnTo>
                  <a:pt x="76" y="0"/>
                </a:lnTo>
                <a:lnTo>
                  <a:pt x="39" y="1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307" name="Freeform 187"/>
          <p:cNvSpPr>
            <a:spLocks/>
          </p:cNvSpPr>
          <p:nvPr/>
        </p:nvSpPr>
        <p:spPr bwMode="auto">
          <a:xfrm>
            <a:off x="1960563" y="5264150"/>
            <a:ext cx="120650" cy="192088"/>
          </a:xfrm>
          <a:custGeom>
            <a:avLst/>
            <a:gdLst>
              <a:gd name="T0" fmla="*/ 2147483647 w 76"/>
              <a:gd name="T1" fmla="*/ 2147483647 h 121"/>
              <a:gd name="T2" fmla="*/ 0 w 76"/>
              <a:gd name="T3" fmla="*/ 0 h 121"/>
              <a:gd name="T4" fmla="*/ 2147483647 w 76"/>
              <a:gd name="T5" fmla="*/ 2147483647 h 121"/>
              <a:gd name="T6" fmla="*/ 2147483647 w 76"/>
              <a:gd name="T7" fmla="*/ 0 h 121"/>
              <a:gd name="T8" fmla="*/ 2147483647 w 76"/>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21">
                <a:moveTo>
                  <a:pt x="39" y="121"/>
                </a:moveTo>
                <a:lnTo>
                  <a:pt x="0" y="0"/>
                </a:lnTo>
                <a:lnTo>
                  <a:pt x="39" y="45"/>
                </a:lnTo>
                <a:lnTo>
                  <a:pt x="76" y="0"/>
                </a:lnTo>
                <a:lnTo>
                  <a:pt x="39"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08" name="Freeform 188"/>
          <p:cNvSpPr>
            <a:spLocks/>
          </p:cNvSpPr>
          <p:nvPr/>
        </p:nvSpPr>
        <p:spPr bwMode="auto">
          <a:xfrm>
            <a:off x="1960563" y="5264150"/>
            <a:ext cx="120650" cy="192088"/>
          </a:xfrm>
          <a:custGeom>
            <a:avLst/>
            <a:gdLst>
              <a:gd name="T0" fmla="*/ 2147483647 w 76"/>
              <a:gd name="T1" fmla="*/ 2147483647 h 121"/>
              <a:gd name="T2" fmla="*/ 0 w 76"/>
              <a:gd name="T3" fmla="*/ 0 h 121"/>
              <a:gd name="T4" fmla="*/ 2147483647 w 76"/>
              <a:gd name="T5" fmla="*/ 2147483647 h 121"/>
              <a:gd name="T6" fmla="*/ 2147483647 w 76"/>
              <a:gd name="T7" fmla="*/ 0 h 121"/>
              <a:gd name="T8" fmla="*/ 2147483647 w 76"/>
              <a:gd name="T9" fmla="*/ 214748364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21">
                <a:moveTo>
                  <a:pt x="39" y="121"/>
                </a:moveTo>
                <a:lnTo>
                  <a:pt x="0" y="0"/>
                </a:lnTo>
                <a:lnTo>
                  <a:pt x="39" y="45"/>
                </a:lnTo>
                <a:lnTo>
                  <a:pt x="76" y="0"/>
                </a:lnTo>
                <a:lnTo>
                  <a:pt x="39" y="121"/>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309" name="Line 189"/>
          <p:cNvSpPr>
            <a:spLocks noChangeShapeType="1"/>
          </p:cNvSpPr>
          <p:nvPr/>
        </p:nvSpPr>
        <p:spPr bwMode="auto">
          <a:xfrm flipV="1">
            <a:off x="2022475" y="2095500"/>
            <a:ext cx="1588" cy="5651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10" name="Rectangle 190"/>
          <p:cNvSpPr>
            <a:spLocks noChangeArrowheads="1"/>
          </p:cNvSpPr>
          <p:nvPr/>
        </p:nvSpPr>
        <p:spPr bwMode="auto">
          <a:xfrm>
            <a:off x="1028700" y="2144713"/>
            <a:ext cx="2016125" cy="40640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311" name="Rectangle 191">
            <a:hlinkClick r:id="rId16" action="ppaction://hlinksldjump"/>
          </p:cNvPr>
          <p:cNvSpPr>
            <a:spLocks noChangeArrowheads="1"/>
          </p:cNvSpPr>
          <p:nvPr/>
        </p:nvSpPr>
        <p:spPr bwMode="auto">
          <a:xfrm>
            <a:off x="987425" y="2095500"/>
            <a:ext cx="2008188" cy="4064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312" name="Rectangle 192"/>
          <p:cNvSpPr>
            <a:spLocks noChangeArrowheads="1"/>
          </p:cNvSpPr>
          <p:nvPr/>
        </p:nvSpPr>
        <p:spPr bwMode="auto">
          <a:xfrm>
            <a:off x="987425" y="2095500"/>
            <a:ext cx="2008188" cy="40640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sz="2000">
              <a:solidFill>
                <a:schemeClr val="tx1"/>
              </a:solidFill>
              <a:latin typeface="Arial" charset="0"/>
            </a:endParaRPr>
          </a:p>
        </p:txBody>
      </p:sp>
      <p:sp>
        <p:nvSpPr>
          <p:cNvPr id="5313" name="Freeform 193"/>
          <p:cNvSpPr>
            <a:spLocks/>
          </p:cNvSpPr>
          <p:nvPr/>
        </p:nvSpPr>
        <p:spPr bwMode="auto">
          <a:xfrm>
            <a:off x="1960563" y="2571750"/>
            <a:ext cx="120650" cy="193675"/>
          </a:xfrm>
          <a:custGeom>
            <a:avLst/>
            <a:gdLst>
              <a:gd name="T0" fmla="*/ 2147483647 w 76"/>
              <a:gd name="T1" fmla="*/ 2147483647 h 122"/>
              <a:gd name="T2" fmla="*/ 0 w 76"/>
              <a:gd name="T3" fmla="*/ 0 h 122"/>
              <a:gd name="T4" fmla="*/ 2147483647 w 76"/>
              <a:gd name="T5" fmla="*/ 2147483647 h 122"/>
              <a:gd name="T6" fmla="*/ 2147483647 w 76"/>
              <a:gd name="T7" fmla="*/ 0 h 122"/>
              <a:gd name="T8" fmla="*/ 2147483647 w 76"/>
              <a:gd name="T9" fmla="*/ 2147483647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22">
                <a:moveTo>
                  <a:pt x="39" y="122"/>
                </a:moveTo>
                <a:lnTo>
                  <a:pt x="0" y="0"/>
                </a:lnTo>
                <a:lnTo>
                  <a:pt x="39" y="37"/>
                </a:lnTo>
                <a:lnTo>
                  <a:pt x="76" y="0"/>
                </a:lnTo>
                <a:lnTo>
                  <a:pt x="39"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14" name="Freeform 194"/>
          <p:cNvSpPr>
            <a:spLocks/>
          </p:cNvSpPr>
          <p:nvPr/>
        </p:nvSpPr>
        <p:spPr bwMode="auto">
          <a:xfrm>
            <a:off x="1960563" y="2571750"/>
            <a:ext cx="120650" cy="193675"/>
          </a:xfrm>
          <a:custGeom>
            <a:avLst/>
            <a:gdLst>
              <a:gd name="T0" fmla="*/ 2147483647 w 76"/>
              <a:gd name="T1" fmla="*/ 2147483647 h 122"/>
              <a:gd name="T2" fmla="*/ 0 w 76"/>
              <a:gd name="T3" fmla="*/ 0 h 122"/>
              <a:gd name="T4" fmla="*/ 2147483647 w 76"/>
              <a:gd name="T5" fmla="*/ 2147483647 h 122"/>
              <a:gd name="T6" fmla="*/ 2147483647 w 76"/>
              <a:gd name="T7" fmla="*/ 0 h 122"/>
              <a:gd name="T8" fmla="*/ 2147483647 w 76"/>
              <a:gd name="T9" fmla="*/ 2147483647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122">
                <a:moveTo>
                  <a:pt x="39" y="122"/>
                </a:moveTo>
                <a:lnTo>
                  <a:pt x="0" y="0"/>
                </a:lnTo>
                <a:lnTo>
                  <a:pt x="39" y="37"/>
                </a:lnTo>
                <a:lnTo>
                  <a:pt x="76" y="0"/>
                </a:lnTo>
                <a:lnTo>
                  <a:pt x="39" y="122"/>
                </a:lnTo>
              </a:path>
            </a:pathLst>
          </a:custGeom>
          <a:noFill/>
          <a:ln w="47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315" name="Rectangle 195"/>
          <p:cNvSpPr>
            <a:spLocks noChangeArrowheads="1"/>
          </p:cNvSpPr>
          <p:nvPr/>
        </p:nvSpPr>
        <p:spPr bwMode="auto">
          <a:xfrm>
            <a:off x="1209675" y="2882900"/>
            <a:ext cx="17478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200">
                <a:solidFill>
                  <a:srgbClr val="000000"/>
                </a:solidFill>
                <a:latin typeface="Arial" charset="0"/>
                <a:hlinkClick r:id="rId12" action="ppaction://hlinksldjump"/>
              </a:rPr>
              <a:t>Ist-Erhebung und Analyse</a:t>
            </a:r>
            <a:endParaRPr lang="de-DE" altLang="de-DE" sz="2000">
              <a:solidFill>
                <a:srgbClr val="0033CC"/>
              </a:solidFill>
              <a:latin typeface="Arial Narrow" pitchFamily="34" charset="0"/>
            </a:endParaRPr>
          </a:p>
        </p:txBody>
      </p:sp>
      <p:sp>
        <p:nvSpPr>
          <p:cNvPr id="5316" name="Rectangle 196"/>
          <p:cNvSpPr>
            <a:spLocks noChangeArrowheads="1"/>
          </p:cNvSpPr>
          <p:nvPr/>
        </p:nvSpPr>
        <p:spPr bwMode="auto">
          <a:xfrm>
            <a:off x="1401763" y="4238625"/>
            <a:ext cx="13255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200">
                <a:solidFill>
                  <a:srgbClr val="000000"/>
                </a:solidFill>
                <a:latin typeface="Arial" charset="0"/>
                <a:hlinkClick r:id="rId13" action="ppaction://hlinksldjump"/>
              </a:rPr>
              <a:t>Fachliches Konzept</a:t>
            </a:r>
            <a:endParaRPr lang="de-DE" altLang="de-DE" sz="2000">
              <a:solidFill>
                <a:srgbClr val="0033CC"/>
              </a:solidFill>
              <a:latin typeface="Arial Narrow" pitchFamily="34" charset="0"/>
            </a:endParaRPr>
          </a:p>
        </p:txBody>
      </p:sp>
      <p:sp>
        <p:nvSpPr>
          <p:cNvPr id="5317" name="Rectangle 197"/>
          <p:cNvSpPr>
            <a:spLocks noChangeArrowheads="1"/>
          </p:cNvSpPr>
          <p:nvPr/>
        </p:nvSpPr>
        <p:spPr bwMode="auto">
          <a:xfrm>
            <a:off x="1679575" y="4887913"/>
            <a:ext cx="7445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200">
                <a:solidFill>
                  <a:srgbClr val="000000"/>
                </a:solidFill>
                <a:latin typeface="Arial" charset="0"/>
                <a:hlinkClick r:id="rId15" action="ppaction://hlinksldjump"/>
              </a:rPr>
              <a:t>IT-Konzept</a:t>
            </a:r>
            <a:endParaRPr lang="de-DE" altLang="de-DE" sz="2000">
              <a:solidFill>
                <a:srgbClr val="0033CC"/>
              </a:solidFill>
              <a:latin typeface="Arial Narrow" pitchFamily="34" charset="0"/>
            </a:endParaRPr>
          </a:p>
        </p:txBody>
      </p:sp>
      <p:sp>
        <p:nvSpPr>
          <p:cNvPr id="5318" name="Rectangle 198"/>
          <p:cNvSpPr>
            <a:spLocks noChangeArrowheads="1"/>
          </p:cNvSpPr>
          <p:nvPr/>
        </p:nvSpPr>
        <p:spPr bwMode="auto">
          <a:xfrm>
            <a:off x="1365250" y="2225675"/>
            <a:ext cx="14430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200">
                <a:solidFill>
                  <a:srgbClr val="000000"/>
                </a:solidFill>
                <a:latin typeface="Arial" charset="0"/>
                <a:hlinkClick r:id="rId16" action="ppaction://hlinksldjump"/>
              </a:rPr>
              <a:t>Strategische Planung</a:t>
            </a:r>
            <a:endParaRPr lang="de-DE" altLang="de-DE" sz="2000">
              <a:solidFill>
                <a:srgbClr val="0033CC"/>
              </a:solidFill>
              <a:latin typeface="Arial Narrow" pitchFamily="34" charset="0"/>
            </a:endParaRPr>
          </a:p>
        </p:txBody>
      </p:sp>
      <p:sp>
        <p:nvSpPr>
          <p:cNvPr id="5319" name="Rectangle 199"/>
          <p:cNvSpPr>
            <a:spLocks noChangeArrowheads="1"/>
          </p:cNvSpPr>
          <p:nvPr/>
        </p:nvSpPr>
        <p:spPr bwMode="auto">
          <a:xfrm>
            <a:off x="1273175" y="5545138"/>
            <a:ext cx="16110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200" dirty="0">
                <a:solidFill>
                  <a:srgbClr val="000000"/>
                </a:solidFill>
                <a:latin typeface="Arial" charset="0"/>
                <a:hlinkClick r:id="rId17" action="ppaction://hlinksldjump"/>
              </a:rPr>
              <a:t>Kosten-Nutzen-Analyse</a:t>
            </a:r>
            <a:endParaRPr lang="de-DE" altLang="de-DE" sz="2000" dirty="0">
              <a:solidFill>
                <a:srgbClr val="0033CC"/>
              </a:solidFill>
              <a:latin typeface="Arial Narrow" pitchFamily="34" charset="0"/>
            </a:endParaRPr>
          </a:p>
        </p:txBody>
      </p:sp>
      <p:sp>
        <p:nvSpPr>
          <p:cNvPr id="5320" name="Rectangle 200"/>
          <p:cNvSpPr>
            <a:spLocks noChangeArrowheads="1"/>
          </p:cNvSpPr>
          <p:nvPr/>
        </p:nvSpPr>
        <p:spPr bwMode="auto">
          <a:xfrm>
            <a:off x="1181100" y="3552825"/>
            <a:ext cx="17859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200">
                <a:solidFill>
                  <a:srgbClr val="000000"/>
                </a:solidFill>
                <a:latin typeface="Arial" charset="0"/>
                <a:hlinkClick r:id="rId14" action="ppaction://hlinksldjump"/>
              </a:rPr>
              <a:t>Konzeptuelle Modellierung</a:t>
            </a:r>
            <a:endParaRPr lang="de-DE" altLang="de-DE" sz="2000">
              <a:solidFill>
                <a:srgbClr val="0033CC"/>
              </a:solidFill>
              <a:latin typeface="Arial Narrow" pitchFamily="34" charset="0"/>
            </a:endParaRPr>
          </a:p>
        </p:txBody>
      </p:sp>
      <p:sp>
        <p:nvSpPr>
          <p:cNvPr id="5321" name="Line 201"/>
          <p:cNvSpPr>
            <a:spLocks noChangeShapeType="1"/>
          </p:cNvSpPr>
          <p:nvPr/>
        </p:nvSpPr>
        <p:spPr bwMode="auto">
          <a:xfrm flipH="1">
            <a:off x="992188" y="5661025"/>
            <a:ext cx="79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22" name="Line 202"/>
          <p:cNvSpPr>
            <a:spLocks noChangeShapeType="1"/>
          </p:cNvSpPr>
          <p:nvPr/>
        </p:nvSpPr>
        <p:spPr bwMode="auto">
          <a:xfrm flipH="1">
            <a:off x="974725" y="5661025"/>
            <a:ext cx="793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23" name="Line 203"/>
          <p:cNvSpPr>
            <a:spLocks noChangeShapeType="1"/>
          </p:cNvSpPr>
          <p:nvPr/>
        </p:nvSpPr>
        <p:spPr bwMode="auto">
          <a:xfrm flipH="1">
            <a:off x="954088" y="5661025"/>
            <a:ext cx="79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24" name="Line 205"/>
          <p:cNvSpPr>
            <a:spLocks noChangeShapeType="1"/>
          </p:cNvSpPr>
          <p:nvPr/>
        </p:nvSpPr>
        <p:spPr bwMode="auto">
          <a:xfrm flipH="1">
            <a:off x="936625" y="5661025"/>
            <a:ext cx="95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25" name="Line 206"/>
          <p:cNvSpPr>
            <a:spLocks noChangeShapeType="1"/>
          </p:cNvSpPr>
          <p:nvPr/>
        </p:nvSpPr>
        <p:spPr bwMode="auto">
          <a:xfrm flipH="1">
            <a:off x="915988" y="5661025"/>
            <a:ext cx="79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26" name="Line 207"/>
          <p:cNvSpPr>
            <a:spLocks noChangeShapeType="1"/>
          </p:cNvSpPr>
          <p:nvPr/>
        </p:nvSpPr>
        <p:spPr bwMode="auto">
          <a:xfrm flipH="1">
            <a:off x="900113" y="5661025"/>
            <a:ext cx="79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27" name="Line 208"/>
          <p:cNvSpPr>
            <a:spLocks noChangeShapeType="1"/>
          </p:cNvSpPr>
          <p:nvPr/>
        </p:nvSpPr>
        <p:spPr bwMode="auto">
          <a:xfrm flipH="1">
            <a:off x="877888" y="5661025"/>
            <a:ext cx="95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28" name="Line 209"/>
          <p:cNvSpPr>
            <a:spLocks noChangeShapeType="1"/>
          </p:cNvSpPr>
          <p:nvPr/>
        </p:nvSpPr>
        <p:spPr bwMode="auto">
          <a:xfrm flipH="1">
            <a:off x="862013" y="5661025"/>
            <a:ext cx="79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29" name="Line 210"/>
          <p:cNvSpPr>
            <a:spLocks noChangeShapeType="1"/>
          </p:cNvSpPr>
          <p:nvPr/>
        </p:nvSpPr>
        <p:spPr bwMode="auto">
          <a:xfrm flipH="1">
            <a:off x="841375" y="5661025"/>
            <a:ext cx="793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30" name="Line 211"/>
          <p:cNvSpPr>
            <a:spLocks noChangeShapeType="1"/>
          </p:cNvSpPr>
          <p:nvPr/>
        </p:nvSpPr>
        <p:spPr bwMode="auto">
          <a:xfrm flipH="1">
            <a:off x="823913" y="5661025"/>
            <a:ext cx="79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31" name="Line 212"/>
          <p:cNvSpPr>
            <a:spLocks noChangeShapeType="1"/>
          </p:cNvSpPr>
          <p:nvPr/>
        </p:nvSpPr>
        <p:spPr bwMode="auto">
          <a:xfrm flipH="1">
            <a:off x="803275" y="5661025"/>
            <a:ext cx="793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32" name="Line 213"/>
          <p:cNvSpPr>
            <a:spLocks noChangeShapeType="1"/>
          </p:cNvSpPr>
          <p:nvPr/>
        </p:nvSpPr>
        <p:spPr bwMode="auto">
          <a:xfrm flipH="1">
            <a:off x="785813" y="5661025"/>
            <a:ext cx="95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33" name="Line 214"/>
          <p:cNvSpPr>
            <a:spLocks noChangeShapeType="1"/>
          </p:cNvSpPr>
          <p:nvPr/>
        </p:nvSpPr>
        <p:spPr bwMode="auto">
          <a:xfrm flipH="1">
            <a:off x="765175" y="5661025"/>
            <a:ext cx="793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34" name="Line 215"/>
          <p:cNvSpPr>
            <a:spLocks noChangeShapeType="1"/>
          </p:cNvSpPr>
          <p:nvPr/>
        </p:nvSpPr>
        <p:spPr bwMode="auto">
          <a:xfrm flipH="1">
            <a:off x="749300" y="5661025"/>
            <a:ext cx="793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35" name="Line 216"/>
          <p:cNvSpPr>
            <a:spLocks noChangeShapeType="1"/>
          </p:cNvSpPr>
          <p:nvPr/>
        </p:nvSpPr>
        <p:spPr bwMode="auto">
          <a:xfrm flipH="1">
            <a:off x="727075" y="5661025"/>
            <a:ext cx="95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36" name="Line 217"/>
          <p:cNvSpPr>
            <a:spLocks noChangeShapeType="1"/>
          </p:cNvSpPr>
          <p:nvPr/>
        </p:nvSpPr>
        <p:spPr bwMode="auto">
          <a:xfrm flipH="1">
            <a:off x="711200" y="5661025"/>
            <a:ext cx="793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37" name="Line 218"/>
          <p:cNvSpPr>
            <a:spLocks noChangeShapeType="1"/>
          </p:cNvSpPr>
          <p:nvPr/>
        </p:nvSpPr>
        <p:spPr bwMode="auto">
          <a:xfrm flipV="1">
            <a:off x="711200" y="5645150"/>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38" name="Line 219"/>
          <p:cNvSpPr>
            <a:spLocks noChangeShapeType="1"/>
          </p:cNvSpPr>
          <p:nvPr/>
        </p:nvSpPr>
        <p:spPr bwMode="auto">
          <a:xfrm flipV="1">
            <a:off x="711200" y="5624513"/>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39" name="Line 220"/>
          <p:cNvSpPr>
            <a:spLocks noChangeShapeType="1"/>
          </p:cNvSpPr>
          <p:nvPr/>
        </p:nvSpPr>
        <p:spPr bwMode="auto">
          <a:xfrm flipV="1">
            <a:off x="711200" y="5607050"/>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40" name="Line 221"/>
          <p:cNvSpPr>
            <a:spLocks noChangeShapeType="1"/>
          </p:cNvSpPr>
          <p:nvPr/>
        </p:nvSpPr>
        <p:spPr bwMode="auto">
          <a:xfrm flipV="1">
            <a:off x="711200" y="5586413"/>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41" name="Line 222"/>
          <p:cNvSpPr>
            <a:spLocks noChangeShapeType="1"/>
          </p:cNvSpPr>
          <p:nvPr/>
        </p:nvSpPr>
        <p:spPr bwMode="auto">
          <a:xfrm flipV="1">
            <a:off x="711200" y="5568950"/>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42" name="Line 223"/>
          <p:cNvSpPr>
            <a:spLocks noChangeShapeType="1"/>
          </p:cNvSpPr>
          <p:nvPr/>
        </p:nvSpPr>
        <p:spPr bwMode="auto">
          <a:xfrm flipV="1">
            <a:off x="711200" y="5548313"/>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43" name="Line 224"/>
          <p:cNvSpPr>
            <a:spLocks noChangeShapeType="1"/>
          </p:cNvSpPr>
          <p:nvPr/>
        </p:nvSpPr>
        <p:spPr bwMode="auto">
          <a:xfrm flipV="1">
            <a:off x="711200" y="5532438"/>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44" name="Line 225"/>
          <p:cNvSpPr>
            <a:spLocks noChangeShapeType="1"/>
          </p:cNvSpPr>
          <p:nvPr/>
        </p:nvSpPr>
        <p:spPr bwMode="auto">
          <a:xfrm flipV="1">
            <a:off x="711200" y="5510213"/>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45" name="Line 226"/>
          <p:cNvSpPr>
            <a:spLocks noChangeShapeType="1"/>
          </p:cNvSpPr>
          <p:nvPr/>
        </p:nvSpPr>
        <p:spPr bwMode="auto">
          <a:xfrm flipV="1">
            <a:off x="711200" y="5494338"/>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46" name="Line 227"/>
          <p:cNvSpPr>
            <a:spLocks noChangeShapeType="1"/>
          </p:cNvSpPr>
          <p:nvPr/>
        </p:nvSpPr>
        <p:spPr bwMode="auto">
          <a:xfrm flipV="1">
            <a:off x="711200" y="5473700"/>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47" name="Line 228"/>
          <p:cNvSpPr>
            <a:spLocks noChangeShapeType="1"/>
          </p:cNvSpPr>
          <p:nvPr/>
        </p:nvSpPr>
        <p:spPr bwMode="auto">
          <a:xfrm flipV="1">
            <a:off x="711200" y="5456238"/>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48" name="Line 229"/>
          <p:cNvSpPr>
            <a:spLocks noChangeShapeType="1"/>
          </p:cNvSpPr>
          <p:nvPr/>
        </p:nvSpPr>
        <p:spPr bwMode="auto">
          <a:xfrm flipV="1">
            <a:off x="711200" y="5435600"/>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49" name="Line 230"/>
          <p:cNvSpPr>
            <a:spLocks noChangeShapeType="1"/>
          </p:cNvSpPr>
          <p:nvPr/>
        </p:nvSpPr>
        <p:spPr bwMode="auto">
          <a:xfrm flipV="1">
            <a:off x="711200" y="5418138"/>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50" name="Line 231"/>
          <p:cNvSpPr>
            <a:spLocks noChangeShapeType="1"/>
          </p:cNvSpPr>
          <p:nvPr/>
        </p:nvSpPr>
        <p:spPr bwMode="auto">
          <a:xfrm flipV="1">
            <a:off x="711200" y="5397500"/>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51" name="Line 232"/>
          <p:cNvSpPr>
            <a:spLocks noChangeShapeType="1"/>
          </p:cNvSpPr>
          <p:nvPr/>
        </p:nvSpPr>
        <p:spPr bwMode="auto">
          <a:xfrm flipV="1">
            <a:off x="711200" y="5381625"/>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52" name="Line 233"/>
          <p:cNvSpPr>
            <a:spLocks noChangeShapeType="1"/>
          </p:cNvSpPr>
          <p:nvPr/>
        </p:nvSpPr>
        <p:spPr bwMode="auto">
          <a:xfrm flipV="1">
            <a:off x="711200" y="5359400"/>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53" name="Line 234"/>
          <p:cNvSpPr>
            <a:spLocks noChangeShapeType="1"/>
          </p:cNvSpPr>
          <p:nvPr/>
        </p:nvSpPr>
        <p:spPr bwMode="auto">
          <a:xfrm flipV="1">
            <a:off x="711200" y="5343525"/>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54" name="Line 235"/>
          <p:cNvSpPr>
            <a:spLocks noChangeShapeType="1"/>
          </p:cNvSpPr>
          <p:nvPr/>
        </p:nvSpPr>
        <p:spPr bwMode="auto">
          <a:xfrm flipV="1">
            <a:off x="711200" y="5322888"/>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55" name="Line 236"/>
          <p:cNvSpPr>
            <a:spLocks noChangeShapeType="1"/>
          </p:cNvSpPr>
          <p:nvPr/>
        </p:nvSpPr>
        <p:spPr bwMode="auto">
          <a:xfrm flipV="1">
            <a:off x="711200" y="5305425"/>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56" name="Line 237"/>
          <p:cNvSpPr>
            <a:spLocks noChangeShapeType="1"/>
          </p:cNvSpPr>
          <p:nvPr/>
        </p:nvSpPr>
        <p:spPr bwMode="auto">
          <a:xfrm flipV="1">
            <a:off x="711200" y="5289550"/>
            <a:ext cx="1588"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57" name="Line 238"/>
          <p:cNvSpPr>
            <a:spLocks noChangeShapeType="1"/>
          </p:cNvSpPr>
          <p:nvPr/>
        </p:nvSpPr>
        <p:spPr bwMode="auto">
          <a:xfrm flipV="1">
            <a:off x="711200" y="5267325"/>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58" name="Line 239"/>
          <p:cNvSpPr>
            <a:spLocks noChangeShapeType="1"/>
          </p:cNvSpPr>
          <p:nvPr/>
        </p:nvSpPr>
        <p:spPr bwMode="auto">
          <a:xfrm flipV="1">
            <a:off x="711200" y="5251450"/>
            <a:ext cx="1588" cy="47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59" name="Line 240"/>
          <p:cNvSpPr>
            <a:spLocks noChangeShapeType="1"/>
          </p:cNvSpPr>
          <p:nvPr/>
        </p:nvSpPr>
        <p:spPr bwMode="auto">
          <a:xfrm flipV="1">
            <a:off x="711200" y="5230813"/>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60" name="Line 241"/>
          <p:cNvSpPr>
            <a:spLocks noChangeShapeType="1"/>
          </p:cNvSpPr>
          <p:nvPr/>
        </p:nvSpPr>
        <p:spPr bwMode="auto">
          <a:xfrm flipV="1">
            <a:off x="711200" y="5213350"/>
            <a:ext cx="1588" cy="47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61" name="Line 242"/>
          <p:cNvSpPr>
            <a:spLocks noChangeShapeType="1"/>
          </p:cNvSpPr>
          <p:nvPr/>
        </p:nvSpPr>
        <p:spPr bwMode="auto">
          <a:xfrm flipV="1">
            <a:off x="711200" y="5192713"/>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62" name="Line 243"/>
          <p:cNvSpPr>
            <a:spLocks noChangeShapeType="1"/>
          </p:cNvSpPr>
          <p:nvPr/>
        </p:nvSpPr>
        <p:spPr bwMode="auto">
          <a:xfrm flipV="1">
            <a:off x="711200" y="5175250"/>
            <a:ext cx="1588" cy="47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63" name="Line 244"/>
          <p:cNvSpPr>
            <a:spLocks noChangeShapeType="1"/>
          </p:cNvSpPr>
          <p:nvPr/>
        </p:nvSpPr>
        <p:spPr bwMode="auto">
          <a:xfrm flipV="1">
            <a:off x="711200" y="5154613"/>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64" name="Line 245"/>
          <p:cNvSpPr>
            <a:spLocks noChangeShapeType="1"/>
          </p:cNvSpPr>
          <p:nvPr/>
        </p:nvSpPr>
        <p:spPr bwMode="auto">
          <a:xfrm flipV="1">
            <a:off x="711200" y="5138738"/>
            <a:ext cx="1588"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65" name="Line 246"/>
          <p:cNvSpPr>
            <a:spLocks noChangeShapeType="1"/>
          </p:cNvSpPr>
          <p:nvPr/>
        </p:nvSpPr>
        <p:spPr bwMode="auto">
          <a:xfrm flipV="1">
            <a:off x="711200" y="5118100"/>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66" name="Line 247"/>
          <p:cNvSpPr>
            <a:spLocks noChangeShapeType="1"/>
          </p:cNvSpPr>
          <p:nvPr/>
        </p:nvSpPr>
        <p:spPr bwMode="auto">
          <a:xfrm flipV="1">
            <a:off x="711200" y="5100638"/>
            <a:ext cx="1588" cy="47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67" name="Line 248"/>
          <p:cNvSpPr>
            <a:spLocks noChangeShapeType="1"/>
          </p:cNvSpPr>
          <p:nvPr/>
        </p:nvSpPr>
        <p:spPr bwMode="auto">
          <a:xfrm flipV="1">
            <a:off x="711200" y="5080000"/>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68" name="Line 249"/>
          <p:cNvSpPr>
            <a:spLocks noChangeShapeType="1"/>
          </p:cNvSpPr>
          <p:nvPr/>
        </p:nvSpPr>
        <p:spPr bwMode="auto">
          <a:xfrm flipV="1">
            <a:off x="711200" y="5062538"/>
            <a:ext cx="1588" cy="47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69" name="Line 250"/>
          <p:cNvSpPr>
            <a:spLocks noChangeShapeType="1"/>
          </p:cNvSpPr>
          <p:nvPr/>
        </p:nvSpPr>
        <p:spPr bwMode="auto">
          <a:xfrm flipV="1">
            <a:off x="711200" y="5041900"/>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70" name="Line 251"/>
          <p:cNvSpPr>
            <a:spLocks noChangeShapeType="1"/>
          </p:cNvSpPr>
          <p:nvPr/>
        </p:nvSpPr>
        <p:spPr bwMode="auto">
          <a:xfrm flipV="1">
            <a:off x="711200" y="5026025"/>
            <a:ext cx="1588"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71" name="Line 252"/>
          <p:cNvSpPr>
            <a:spLocks noChangeShapeType="1"/>
          </p:cNvSpPr>
          <p:nvPr/>
        </p:nvSpPr>
        <p:spPr bwMode="auto">
          <a:xfrm flipV="1">
            <a:off x="711200" y="5003800"/>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72" name="Line 253"/>
          <p:cNvSpPr>
            <a:spLocks noChangeShapeType="1"/>
          </p:cNvSpPr>
          <p:nvPr/>
        </p:nvSpPr>
        <p:spPr bwMode="auto">
          <a:xfrm flipV="1">
            <a:off x="711200" y="4987925"/>
            <a:ext cx="1588"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73" name="Line 254"/>
          <p:cNvSpPr>
            <a:spLocks noChangeShapeType="1"/>
          </p:cNvSpPr>
          <p:nvPr/>
        </p:nvSpPr>
        <p:spPr bwMode="auto">
          <a:xfrm flipV="1">
            <a:off x="711200" y="4967288"/>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74" name="Line 255"/>
          <p:cNvSpPr>
            <a:spLocks noChangeShapeType="1"/>
          </p:cNvSpPr>
          <p:nvPr/>
        </p:nvSpPr>
        <p:spPr bwMode="auto">
          <a:xfrm flipV="1">
            <a:off x="711200" y="4949825"/>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75" name="Line 256"/>
          <p:cNvSpPr>
            <a:spLocks noChangeShapeType="1"/>
          </p:cNvSpPr>
          <p:nvPr/>
        </p:nvSpPr>
        <p:spPr bwMode="auto">
          <a:xfrm flipV="1">
            <a:off x="711200" y="4929188"/>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76" name="Line 257"/>
          <p:cNvSpPr>
            <a:spLocks noChangeShapeType="1"/>
          </p:cNvSpPr>
          <p:nvPr/>
        </p:nvSpPr>
        <p:spPr bwMode="auto">
          <a:xfrm flipV="1">
            <a:off x="711200" y="4911725"/>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77" name="Line 258"/>
          <p:cNvSpPr>
            <a:spLocks noChangeShapeType="1"/>
          </p:cNvSpPr>
          <p:nvPr/>
        </p:nvSpPr>
        <p:spPr bwMode="auto">
          <a:xfrm flipV="1">
            <a:off x="711200" y="4891088"/>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78" name="Line 259"/>
          <p:cNvSpPr>
            <a:spLocks noChangeShapeType="1"/>
          </p:cNvSpPr>
          <p:nvPr/>
        </p:nvSpPr>
        <p:spPr bwMode="auto">
          <a:xfrm flipV="1">
            <a:off x="711200" y="4875213"/>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79" name="Line 260"/>
          <p:cNvSpPr>
            <a:spLocks noChangeShapeType="1"/>
          </p:cNvSpPr>
          <p:nvPr/>
        </p:nvSpPr>
        <p:spPr bwMode="auto">
          <a:xfrm flipV="1">
            <a:off x="711200" y="4852988"/>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80" name="Line 261"/>
          <p:cNvSpPr>
            <a:spLocks noChangeShapeType="1"/>
          </p:cNvSpPr>
          <p:nvPr/>
        </p:nvSpPr>
        <p:spPr bwMode="auto">
          <a:xfrm flipV="1">
            <a:off x="711200" y="4837113"/>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81" name="Line 262"/>
          <p:cNvSpPr>
            <a:spLocks noChangeShapeType="1"/>
          </p:cNvSpPr>
          <p:nvPr/>
        </p:nvSpPr>
        <p:spPr bwMode="auto">
          <a:xfrm flipV="1">
            <a:off x="711200" y="4816475"/>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82" name="Line 263"/>
          <p:cNvSpPr>
            <a:spLocks noChangeShapeType="1"/>
          </p:cNvSpPr>
          <p:nvPr/>
        </p:nvSpPr>
        <p:spPr bwMode="auto">
          <a:xfrm flipV="1">
            <a:off x="711200" y="4799013"/>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83" name="Line 264"/>
          <p:cNvSpPr>
            <a:spLocks noChangeShapeType="1"/>
          </p:cNvSpPr>
          <p:nvPr/>
        </p:nvSpPr>
        <p:spPr bwMode="auto">
          <a:xfrm flipV="1">
            <a:off x="711200" y="4778375"/>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84" name="Line 265"/>
          <p:cNvSpPr>
            <a:spLocks noChangeShapeType="1"/>
          </p:cNvSpPr>
          <p:nvPr/>
        </p:nvSpPr>
        <p:spPr bwMode="auto">
          <a:xfrm flipV="1">
            <a:off x="711200" y="4760913"/>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85" name="Line 266"/>
          <p:cNvSpPr>
            <a:spLocks noChangeShapeType="1"/>
          </p:cNvSpPr>
          <p:nvPr/>
        </p:nvSpPr>
        <p:spPr bwMode="auto">
          <a:xfrm flipV="1">
            <a:off x="711200" y="4740275"/>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86" name="Line 267"/>
          <p:cNvSpPr>
            <a:spLocks noChangeShapeType="1"/>
          </p:cNvSpPr>
          <p:nvPr/>
        </p:nvSpPr>
        <p:spPr bwMode="auto">
          <a:xfrm flipV="1">
            <a:off x="711200" y="4724400"/>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87" name="Line 268"/>
          <p:cNvSpPr>
            <a:spLocks noChangeShapeType="1"/>
          </p:cNvSpPr>
          <p:nvPr/>
        </p:nvSpPr>
        <p:spPr bwMode="auto">
          <a:xfrm flipV="1">
            <a:off x="711200" y="4703763"/>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88" name="Line 269"/>
          <p:cNvSpPr>
            <a:spLocks noChangeShapeType="1"/>
          </p:cNvSpPr>
          <p:nvPr/>
        </p:nvSpPr>
        <p:spPr bwMode="auto">
          <a:xfrm flipV="1">
            <a:off x="711200" y="4686300"/>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89" name="Line 270"/>
          <p:cNvSpPr>
            <a:spLocks noChangeShapeType="1"/>
          </p:cNvSpPr>
          <p:nvPr/>
        </p:nvSpPr>
        <p:spPr bwMode="auto">
          <a:xfrm flipV="1">
            <a:off x="711200" y="4665663"/>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90" name="Line 271"/>
          <p:cNvSpPr>
            <a:spLocks noChangeShapeType="1"/>
          </p:cNvSpPr>
          <p:nvPr/>
        </p:nvSpPr>
        <p:spPr bwMode="auto">
          <a:xfrm flipV="1">
            <a:off x="711200" y="4648200"/>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91" name="Line 272"/>
          <p:cNvSpPr>
            <a:spLocks noChangeShapeType="1"/>
          </p:cNvSpPr>
          <p:nvPr/>
        </p:nvSpPr>
        <p:spPr bwMode="auto">
          <a:xfrm flipV="1">
            <a:off x="711200" y="4627563"/>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92" name="Line 273"/>
          <p:cNvSpPr>
            <a:spLocks noChangeShapeType="1"/>
          </p:cNvSpPr>
          <p:nvPr/>
        </p:nvSpPr>
        <p:spPr bwMode="auto">
          <a:xfrm flipV="1">
            <a:off x="711200" y="4610100"/>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93" name="Line 274"/>
          <p:cNvSpPr>
            <a:spLocks noChangeShapeType="1"/>
          </p:cNvSpPr>
          <p:nvPr/>
        </p:nvSpPr>
        <p:spPr bwMode="auto">
          <a:xfrm flipV="1">
            <a:off x="711200" y="4589463"/>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94" name="Line 275"/>
          <p:cNvSpPr>
            <a:spLocks noChangeShapeType="1"/>
          </p:cNvSpPr>
          <p:nvPr/>
        </p:nvSpPr>
        <p:spPr bwMode="auto">
          <a:xfrm flipV="1">
            <a:off x="711200" y="4573588"/>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95" name="Line 276"/>
          <p:cNvSpPr>
            <a:spLocks noChangeShapeType="1"/>
          </p:cNvSpPr>
          <p:nvPr/>
        </p:nvSpPr>
        <p:spPr bwMode="auto">
          <a:xfrm flipV="1">
            <a:off x="711200" y="4552950"/>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96" name="Line 277"/>
          <p:cNvSpPr>
            <a:spLocks noChangeShapeType="1"/>
          </p:cNvSpPr>
          <p:nvPr/>
        </p:nvSpPr>
        <p:spPr bwMode="auto">
          <a:xfrm flipV="1">
            <a:off x="711200" y="4535488"/>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97" name="Line 278"/>
          <p:cNvSpPr>
            <a:spLocks noChangeShapeType="1"/>
          </p:cNvSpPr>
          <p:nvPr/>
        </p:nvSpPr>
        <p:spPr bwMode="auto">
          <a:xfrm flipV="1">
            <a:off x="711200" y="4514850"/>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98" name="Line 279"/>
          <p:cNvSpPr>
            <a:spLocks noChangeShapeType="1"/>
          </p:cNvSpPr>
          <p:nvPr/>
        </p:nvSpPr>
        <p:spPr bwMode="auto">
          <a:xfrm flipV="1">
            <a:off x="711200" y="4497388"/>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399" name="Line 280"/>
          <p:cNvSpPr>
            <a:spLocks noChangeShapeType="1"/>
          </p:cNvSpPr>
          <p:nvPr/>
        </p:nvSpPr>
        <p:spPr bwMode="auto">
          <a:xfrm flipV="1">
            <a:off x="711200" y="4481513"/>
            <a:ext cx="1588"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00" name="Line 281"/>
          <p:cNvSpPr>
            <a:spLocks noChangeShapeType="1"/>
          </p:cNvSpPr>
          <p:nvPr/>
        </p:nvSpPr>
        <p:spPr bwMode="auto">
          <a:xfrm flipV="1">
            <a:off x="711200" y="4460875"/>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01" name="Line 282"/>
          <p:cNvSpPr>
            <a:spLocks noChangeShapeType="1"/>
          </p:cNvSpPr>
          <p:nvPr/>
        </p:nvSpPr>
        <p:spPr bwMode="auto">
          <a:xfrm flipV="1">
            <a:off x="711200" y="4443413"/>
            <a:ext cx="1588" cy="47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02" name="Line 283"/>
          <p:cNvSpPr>
            <a:spLocks noChangeShapeType="1"/>
          </p:cNvSpPr>
          <p:nvPr/>
        </p:nvSpPr>
        <p:spPr bwMode="auto">
          <a:xfrm flipV="1">
            <a:off x="711200" y="4422775"/>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03" name="Line 284"/>
          <p:cNvSpPr>
            <a:spLocks noChangeShapeType="1"/>
          </p:cNvSpPr>
          <p:nvPr/>
        </p:nvSpPr>
        <p:spPr bwMode="auto">
          <a:xfrm flipV="1">
            <a:off x="711200" y="4405313"/>
            <a:ext cx="1588" cy="47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04" name="Line 285"/>
          <p:cNvSpPr>
            <a:spLocks noChangeShapeType="1"/>
          </p:cNvSpPr>
          <p:nvPr/>
        </p:nvSpPr>
        <p:spPr bwMode="auto">
          <a:xfrm flipV="1">
            <a:off x="711200" y="4384675"/>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05" name="Line 286"/>
          <p:cNvSpPr>
            <a:spLocks noChangeShapeType="1"/>
          </p:cNvSpPr>
          <p:nvPr/>
        </p:nvSpPr>
        <p:spPr bwMode="auto">
          <a:xfrm flipV="1">
            <a:off x="711200" y="4368800"/>
            <a:ext cx="1588"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06" name="Line 287"/>
          <p:cNvSpPr>
            <a:spLocks noChangeShapeType="1"/>
          </p:cNvSpPr>
          <p:nvPr/>
        </p:nvSpPr>
        <p:spPr bwMode="auto">
          <a:xfrm flipV="1">
            <a:off x="711200" y="4346575"/>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07" name="Line 288"/>
          <p:cNvSpPr>
            <a:spLocks noChangeShapeType="1"/>
          </p:cNvSpPr>
          <p:nvPr/>
        </p:nvSpPr>
        <p:spPr bwMode="auto">
          <a:xfrm flipV="1">
            <a:off x="711200" y="4330700"/>
            <a:ext cx="1588"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08" name="Line 289"/>
          <p:cNvSpPr>
            <a:spLocks noChangeShapeType="1"/>
          </p:cNvSpPr>
          <p:nvPr/>
        </p:nvSpPr>
        <p:spPr bwMode="auto">
          <a:xfrm flipV="1">
            <a:off x="711200" y="4310063"/>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09" name="Line 290"/>
          <p:cNvSpPr>
            <a:spLocks noChangeShapeType="1"/>
          </p:cNvSpPr>
          <p:nvPr/>
        </p:nvSpPr>
        <p:spPr bwMode="auto">
          <a:xfrm flipV="1">
            <a:off x="711200" y="4292600"/>
            <a:ext cx="1588" cy="47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10" name="Line 291"/>
          <p:cNvSpPr>
            <a:spLocks noChangeShapeType="1"/>
          </p:cNvSpPr>
          <p:nvPr/>
        </p:nvSpPr>
        <p:spPr bwMode="auto">
          <a:xfrm flipV="1">
            <a:off x="711200" y="4271963"/>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11" name="Line 292"/>
          <p:cNvSpPr>
            <a:spLocks noChangeShapeType="1"/>
          </p:cNvSpPr>
          <p:nvPr/>
        </p:nvSpPr>
        <p:spPr bwMode="auto">
          <a:xfrm flipV="1">
            <a:off x="711200" y="4254500"/>
            <a:ext cx="1588" cy="47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12" name="Line 293"/>
          <p:cNvSpPr>
            <a:spLocks noChangeShapeType="1"/>
          </p:cNvSpPr>
          <p:nvPr/>
        </p:nvSpPr>
        <p:spPr bwMode="auto">
          <a:xfrm flipV="1">
            <a:off x="711200" y="4233863"/>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13" name="Line 294"/>
          <p:cNvSpPr>
            <a:spLocks noChangeShapeType="1"/>
          </p:cNvSpPr>
          <p:nvPr/>
        </p:nvSpPr>
        <p:spPr bwMode="auto">
          <a:xfrm flipV="1">
            <a:off x="711200" y="4217988"/>
            <a:ext cx="1588"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14" name="Line 295"/>
          <p:cNvSpPr>
            <a:spLocks noChangeShapeType="1"/>
          </p:cNvSpPr>
          <p:nvPr/>
        </p:nvSpPr>
        <p:spPr bwMode="auto">
          <a:xfrm flipV="1">
            <a:off x="711200" y="4195763"/>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15" name="Line 296"/>
          <p:cNvSpPr>
            <a:spLocks noChangeShapeType="1"/>
          </p:cNvSpPr>
          <p:nvPr/>
        </p:nvSpPr>
        <p:spPr bwMode="auto">
          <a:xfrm flipV="1">
            <a:off x="711200" y="4179888"/>
            <a:ext cx="1588" cy="47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16" name="Line 297"/>
          <p:cNvSpPr>
            <a:spLocks noChangeShapeType="1"/>
          </p:cNvSpPr>
          <p:nvPr/>
        </p:nvSpPr>
        <p:spPr bwMode="auto">
          <a:xfrm flipV="1">
            <a:off x="711200" y="4159250"/>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17" name="Line 298"/>
          <p:cNvSpPr>
            <a:spLocks noChangeShapeType="1"/>
          </p:cNvSpPr>
          <p:nvPr/>
        </p:nvSpPr>
        <p:spPr bwMode="auto">
          <a:xfrm flipV="1">
            <a:off x="711200" y="4141788"/>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18" name="Line 299"/>
          <p:cNvSpPr>
            <a:spLocks noChangeShapeType="1"/>
          </p:cNvSpPr>
          <p:nvPr/>
        </p:nvSpPr>
        <p:spPr bwMode="auto">
          <a:xfrm flipV="1">
            <a:off x="711200" y="4121150"/>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19" name="Line 300"/>
          <p:cNvSpPr>
            <a:spLocks noChangeShapeType="1"/>
          </p:cNvSpPr>
          <p:nvPr/>
        </p:nvSpPr>
        <p:spPr bwMode="auto">
          <a:xfrm flipV="1">
            <a:off x="711200" y="4103688"/>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20" name="Line 301"/>
          <p:cNvSpPr>
            <a:spLocks noChangeShapeType="1"/>
          </p:cNvSpPr>
          <p:nvPr/>
        </p:nvSpPr>
        <p:spPr bwMode="auto">
          <a:xfrm flipV="1">
            <a:off x="711200" y="4083050"/>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21" name="Line 302"/>
          <p:cNvSpPr>
            <a:spLocks noChangeShapeType="1"/>
          </p:cNvSpPr>
          <p:nvPr/>
        </p:nvSpPr>
        <p:spPr bwMode="auto">
          <a:xfrm flipV="1">
            <a:off x="711200" y="4067175"/>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22" name="Line 303"/>
          <p:cNvSpPr>
            <a:spLocks noChangeShapeType="1"/>
          </p:cNvSpPr>
          <p:nvPr/>
        </p:nvSpPr>
        <p:spPr bwMode="auto">
          <a:xfrm flipV="1">
            <a:off x="711200" y="4046538"/>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23" name="Line 304"/>
          <p:cNvSpPr>
            <a:spLocks noChangeShapeType="1"/>
          </p:cNvSpPr>
          <p:nvPr/>
        </p:nvSpPr>
        <p:spPr bwMode="auto">
          <a:xfrm flipV="1">
            <a:off x="711200" y="4029075"/>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24" name="Line 305"/>
          <p:cNvSpPr>
            <a:spLocks noChangeShapeType="1"/>
          </p:cNvSpPr>
          <p:nvPr/>
        </p:nvSpPr>
        <p:spPr bwMode="auto">
          <a:xfrm flipV="1">
            <a:off x="711200" y="4008438"/>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25" name="Line 306"/>
          <p:cNvSpPr>
            <a:spLocks noChangeShapeType="1"/>
          </p:cNvSpPr>
          <p:nvPr/>
        </p:nvSpPr>
        <p:spPr bwMode="auto">
          <a:xfrm flipV="1">
            <a:off x="711200" y="3990975"/>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26" name="Line 307"/>
          <p:cNvSpPr>
            <a:spLocks noChangeShapeType="1"/>
          </p:cNvSpPr>
          <p:nvPr/>
        </p:nvSpPr>
        <p:spPr bwMode="auto">
          <a:xfrm flipV="1">
            <a:off x="711200" y="3970338"/>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27" name="Line 308"/>
          <p:cNvSpPr>
            <a:spLocks noChangeShapeType="1"/>
          </p:cNvSpPr>
          <p:nvPr/>
        </p:nvSpPr>
        <p:spPr bwMode="auto">
          <a:xfrm flipV="1">
            <a:off x="711200" y="3954463"/>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28" name="Line 309"/>
          <p:cNvSpPr>
            <a:spLocks noChangeShapeType="1"/>
          </p:cNvSpPr>
          <p:nvPr/>
        </p:nvSpPr>
        <p:spPr bwMode="auto">
          <a:xfrm flipV="1">
            <a:off x="711200" y="3932238"/>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29" name="Line 310"/>
          <p:cNvSpPr>
            <a:spLocks noChangeShapeType="1"/>
          </p:cNvSpPr>
          <p:nvPr/>
        </p:nvSpPr>
        <p:spPr bwMode="auto">
          <a:xfrm flipV="1">
            <a:off x="711200" y="3916363"/>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30" name="Line 311"/>
          <p:cNvSpPr>
            <a:spLocks noChangeShapeType="1"/>
          </p:cNvSpPr>
          <p:nvPr/>
        </p:nvSpPr>
        <p:spPr bwMode="auto">
          <a:xfrm flipV="1">
            <a:off x="711200" y="3895725"/>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31" name="Line 312"/>
          <p:cNvSpPr>
            <a:spLocks noChangeShapeType="1"/>
          </p:cNvSpPr>
          <p:nvPr/>
        </p:nvSpPr>
        <p:spPr bwMode="auto">
          <a:xfrm flipV="1">
            <a:off x="711200" y="3878263"/>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32" name="Line 313"/>
          <p:cNvSpPr>
            <a:spLocks noChangeShapeType="1"/>
          </p:cNvSpPr>
          <p:nvPr/>
        </p:nvSpPr>
        <p:spPr bwMode="auto">
          <a:xfrm flipV="1">
            <a:off x="711200" y="3857625"/>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33" name="Line 314"/>
          <p:cNvSpPr>
            <a:spLocks noChangeShapeType="1"/>
          </p:cNvSpPr>
          <p:nvPr/>
        </p:nvSpPr>
        <p:spPr bwMode="auto">
          <a:xfrm flipV="1">
            <a:off x="711200" y="3840163"/>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34" name="Line 315"/>
          <p:cNvSpPr>
            <a:spLocks noChangeShapeType="1"/>
          </p:cNvSpPr>
          <p:nvPr/>
        </p:nvSpPr>
        <p:spPr bwMode="auto">
          <a:xfrm flipV="1">
            <a:off x="711200" y="3819525"/>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35" name="Line 316"/>
          <p:cNvSpPr>
            <a:spLocks noChangeShapeType="1"/>
          </p:cNvSpPr>
          <p:nvPr/>
        </p:nvSpPr>
        <p:spPr bwMode="auto">
          <a:xfrm flipV="1">
            <a:off x="711200" y="3803650"/>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36" name="Line 317"/>
          <p:cNvSpPr>
            <a:spLocks noChangeShapeType="1"/>
          </p:cNvSpPr>
          <p:nvPr/>
        </p:nvSpPr>
        <p:spPr bwMode="auto">
          <a:xfrm flipV="1">
            <a:off x="711200" y="3781425"/>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37" name="Line 318"/>
          <p:cNvSpPr>
            <a:spLocks noChangeShapeType="1"/>
          </p:cNvSpPr>
          <p:nvPr/>
        </p:nvSpPr>
        <p:spPr bwMode="auto">
          <a:xfrm flipV="1">
            <a:off x="711200" y="3765550"/>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38" name="Line 319"/>
          <p:cNvSpPr>
            <a:spLocks noChangeShapeType="1"/>
          </p:cNvSpPr>
          <p:nvPr/>
        </p:nvSpPr>
        <p:spPr bwMode="auto">
          <a:xfrm flipV="1">
            <a:off x="711200" y="3744913"/>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39" name="Line 320"/>
          <p:cNvSpPr>
            <a:spLocks noChangeShapeType="1"/>
          </p:cNvSpPr>
          <p:nvPr/>
        </p:nvSpPr>
        <p:spPr bwMode="auto">
          <a:xfrm flipV="1">
            <a:off x="711200" y="3727450"/>
            <a:ext cx="1588" cy="79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40" name="Line 321"/>
          <p:cNvSpPr>
            <a:spLocks noChangeShapeType="1"/>
          </p:cNvSpPr>
          <p:nvPr/>
        </p:nvSpPr>
        <p:spPr bwMode="auto">
          <a:xfrm flipV="1">
            <a:off x="711200" y="3706813"/>
            <a:ext cx="1588" cy="79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41" name="Line 322"/>
          <p:cNvSpPr>
            <a:spLocks noChangeShapeType="1"/>
          </p:cNvSpPr>
          <p:nvPr/>
        </p:nvSpPr>
        <p:spPr bwMode="auto">
          <a:xfrm flipV="1">
            <a:off x="711200" y="3689350"/>
            <a:ext cx="1588" cy="95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42" name="Line 323"/>
          <p:cNvSpPr>
            <a:spLocks noChangeShapeType="1"/>
          </p:cNvSpPr>
          <p:nvPr/>
        </p:nvSpPr>
        <p:spPr bwMode="auto">
          <a:xfrm flipV="1">
            <a:off x="711200" y="3673475"/>
            <a:ext cx="1588"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43" name="Line 324"/>
          <p:cNvSpPr>
            <a:spLocks noChangeShapeType="1"/>
          </p:cNvSpPr>
          <p:nvPr/>
        </p:nvSpPr>
        <p:spPr bwMode="auto">
          <a:xfrm>
            <a:off x="714375" y="3668713"/>
            <a:ext cx="95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44" name="Line 325"/>
          <p:cNvSpPr>
            <a:spLocks noChangeShapeType="1"/>
          </p:cNvSpPr>
          <p:nvPr/>
        </p:nvSpPr>
        <p:spPr bwMode="auto">
          <a:xfrm>
            <a:off x="731838" y="3668713"/>
            <a:ext cx="47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45" name="Line 326"/>
          <p:cNvSpPr>
            <a:spLocks noChangeShapeType="1"/>
          </p:cNvSpPr>
          <p:nvPr/>
        </p:nvSpPr>
        <p:spPr bwMode="auto">
          <a:xfrm>
            <a:off x="744538" y="3668713"/>
            <a:ext cx="79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46" name="Line 327"/>
          <p:cNvSpPr>
            <a:spLocks noChangeShapeType="1"/>
          </p:cNvSpPr>
          <p:nvPr/>
        </p:nvSpPr>
        <p:spPr bwMode="auto">
          <a:xfrm>
            <a:off x="762000" y="3668713"/>
            <a:ext cx="3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47" name="Line 328"/>
          <p:cNvSpPr>
            <a:spLocks noChangeShapeType="1"/>
          </p:cNvSpPr>
          <p:nvPr/>
        </p:nvSpPr>
        <p:spPr bwMode="auto">
          <a:xfrm>
            <a:off x="773113" y="3668713"/>
            <a:ext cx="95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48" name="Line 329"/>
          <p:cNvSpPr>
            <a:spLocks noChangeShapeType="1"/>
          </p:cNvSpPr>
          <p:nvPr/>
        </p:nvSpPr>
        <p:spPr bwMode="auto">
          <a:xfrm>
            <a:off x="790575" y="3668713"/>
            <a:ext cx="47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49" name="Line 330"/>
          <p:cNvSpPr>
            <a:spLocks noChangeShapeType="1"/>
          </p:cNvSpPr>
          <p:nvPr/>
        </p:nvSpPr>
        <p:spPr bwMode="auto">
          <a:xfrm>
            <a:off x="803275" y="3668713"/>
            <a:ext cx="793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0" name="Line 331"/>
          <p:cNvSpPr>
            <a:spLocks noChangeShapeType="1"/>
          </p:cNvSpPr>
          <p:nvPr/>
        </p:nvSpPr>
        <p:spPr bwMode="auto">
          <a:xfrm>
            <a:off x="819150" y="3668713"/>
            <a:ext cx="47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1" name="Line 332"/>
          <p:cNvSpPr>
            <a:spLocks noChangeShapeType="1"/>
          </p:cNvSpPr>
          <p:nvPr/>
        </p:nvSpPr>
        <p:spPr bwMode="auto">
          <a:xfrm>
            <a:off x="831850" y="3668713"/>
            <a:ext cx="95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2" name="Line 333"/>
          <p:cNvSpPr>
            <a:spLocks noChangeShapeType="1"/>
          </p:cNvSpPr>
          <p:nvPr/>
        </p:nvSpPr>
        <p:spPr bwMode="auto">
          <a:xfrm>
            <a:off x="849313" y="3668713"/>
            <a:ext cx="47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3" name="Line 334"/>
          <p:cNvSpPr>
            <a:spLocks noChangeShapeType="1"/>
          </p:cNvSpPr>
          <p:nvPr/>
        </p:nvSpPr>
        <p:spPr bwMode="auto">
          <a:xfrm>
            <a:off x="862013" y="3668713"/>
            <a:ext cx="79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4" name="Line 335"/>
          <p:cNvSpPr>
            <a:spLocks noChangeShapeType="1"/>
          </p:cNvSpPr>
          <p:nvPr/>
        </p:nvSpPr>
        <p:spPr bwMode="auto">
          <a:xfrm>
            <a:off x="877888" y="3668713"/>
            <a:ext cx="47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5" name="Line 336"/>
          <p:cNvSpPr>
            <a:spLocks noChangeShapeType="1"/>
          </p:cNvSpPr>
          <p:nvPr/>
        </p:nvSpPr>
        <p:spPr bwMode="auto">
          <a:xfrm>
            <a:off x="890588" y="3668713"/>
            <a:ext cx="952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6" name="Line 337"/>
          <p:cNvSpPr>
            <a:spLocks noChangeShapeType="1"/>
          </p:cNvSpPr>
          <p:nvPr/>
        </p:nvSpPr>
        <p:spPr bwMode="auto">
          <a:xfrm>
            <a:off x="908050" y="3668713"/>
            <a:ext cx="47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7" name="Line 338"/>
          <p:cNvSpPr>
            <a:spLocks noChangeShapeType="1"/>
          </p:cNvSpPr>
          <p:nvPr/>
        </p:nvSpPr>
        <p:spPr bwMode="auto">
          <a:xfrm>
            <a:off x="920750" y="3668713"/>
            <a:ext cx="3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58" name="Freeform 339"/>
          <p:cNvSpPr>
            <a:spLocks/>
          </p:cNvSpPr>
          <p:nvPr/>
        </p:nvSpPr>
        <p:spPr bwMode="auto">
          <a:xfrm>
            <a:off x="862013" y="3614738"/>
            <a:ext cx="120650" cy="107950"/>
          </a:xfrm>
          <a:custGeom>
            <a:avLst/>
            <a:gdLst>
              <a:gd name="T0" fmla="*/ 2147483647 w 76"/>
              <a:gd name="T1" fmla="*/ 2147483647 h 68"/>
              <a:gd name="T2" fmla="*/ 0 w 76"/>
              <a:gd name="T3" fmla="*/ 0 h 68"/>
              <a:gd name="T4" fmla="*/ 0 w 76"/>
              <a:gd name="T5" fmla="*/ 2147483647 h 68"/>
              <a:gd name="T6" fmla="*/ 2147483647 w 76"/>
              <a:gd name="T7" fmla="*/ 2147483647 h 68"/>
              <a:gd name="T8" fmla="*/ 2147483647 w 76"/>
              <a:gd name="T9" fmla="*/ 2147483647 h 68"/>
              <a:gd name="T10" fmla="*/ 2147483647 w 76"/>
              <a:gd name="T11" fmla="*/ 2147483647 h 68"/>
              <a:gd name="T12" fmla="*/ 2147483647 w 76"/>
              <a:gd name="T13" fmla="*/ 2147483647 h 68"/>
              <a:gd name="T14" fmla="*/ 2147483647 w 76"/>
              <a:gd name="T15" fmla="*/ 2147483647 h 68"/>
              <a:gd name="T16" fmla="*/ 2147483647 w 76"/>
              <a:gd name="T17" fmla="*/ 2147483647 h 68"/>
              <a:gd name="T18" fmla="*/ 2147483647 w 76"/>
              <a:gd name="T19" fmla="*/ 2147483647 h 68"/>
              <a:gd name="T20" fmla="*/ 2147483647 w 76"/>
              <a:gd name="T21" fmla="*/ 2147483647 h 68"/>
              <a:gd name="T22" fmla="*/ 2147483647 w 76"/>
              <a:gd name="T23" fmla="*/ 2147483647 h 68"/>
              <a:gd name="T24" fmla="*/ 2147483647 w 76"/>
              <a:gd name="T25" fmla="*/ 2147483647 h 68"/>
              <a:gd name="T26" fmla="*/ 2147483647 w 76"/>
              <a:gd name="T27" fmla="*/ 2147483647 h 68"/>
              <a:gd name="T28" fmla="*/ 2147483647 w 76"/>
              <a:gd name="T29" fmla="*/ 2147483647 h 68"/>
              <a:gd name="T30" fmla="*/ 2147483647 w 76"/>
              <a:gd name="T31" fmla="*/ 2147483647 h 68"/>
              <a:gd name="T32" fmla="*/ 2147483647 w 76"/>
              <a:gd name="T33" fmla="*/ 2147483647 h 68"/>
              <a:gd name="T34" fmla="*/ 2147483647 w 76"/>
              <a:gd name="T35" fmla="*/ 2147483647 h 68"/>
              <a:gd name="T36" fmla="*/ 2147483647 w 76"/>
              <a:gd name="T37" fmla="*/ 2147483647 h 68"/>
              <a:gd name="T38" fmla="*/ 2147483647 w 76"/>
              <a:gd name="T39" fmla="*/ 2147483647 h 68"/>
              <a:gd name="T40" fmla="*/ 2147483647 w 76"/>
              <a:gd name="T41" fmla="*/ 2147483647 h 68"/>
              <a:gd name="T42" fmla="*/ 2147483647 w 76"/>
              <a:gd name="T43" fmla="*/ 2147483647 h 68"/>
              <a:gd name="T44" fmla="*/ 2147483647 w 76"/>
              <a:gd name="T45" fmla="*/ 2147483647 h 68"/>
              <a:gd name="T46" fmla="*/ 2147483647 w 76"/>
              <a:gd name="T47" fmla="*/ 2147483647 h 68"/>
              <a:gd name="T48" fmla="*/ 2147483647 w 76"/>
              <a:gd name="T49" fmla="*/ 2147483647 h 68"/>
              <a:gd name="T50" fmla="*/ 2147483647 w 76"/>
              <a:gd name="T51" fmla="*/ 2147483647 h 68"/>
              <a:gd name="T52" fmla="*/ 2147483647 w 76"/>
              <a:gd name="T53" fmla="*/ 2147483647 h 68"/>
              <a:gd name="T54" fmla="*/ 2147483647 w 76"/>
              <a:gd name="T55" fmla="*/ 2147483647 h 68"/>
              <a:gd name="T56" fmla="*/ 2147483647 w 76"/>
              <a:gd name="T57" fmla="*/ 2147483647 h 68"/>
              <a:gd name="T58" fmla="*/ 0 w 76"/>
              <a:gd name="T59" fmla="*/ 2147483647 h 68"/>
              <a:gd name="T60" fmla="*/ 0 w 76"/>
              <a:gd name="T61" fmla="*/ 2147483647 h 68"/>
              <a:gd name="T62" fmla="*/ 2147483647 w 76"/>
              <a:gd name="T63" fmla="*/ 2147483647 h 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6" h="68">
                <a:moveTo>
                  <a:pt x="76" y="34"/>
                </a:moveTo>
                <a:lnTo>
                  <a:pt x="0" y="0"/>
                </a:lnTo>
                <a:lnTo>
                  <a:pt x="0" y="3"/>
                </a:lnTo>
                <a:lnTo>
                  <a:pt x="3" y="5"/>
                </a:lnTo>
                <a:lnTo>
                  <a:pt x="3" y="8"/>
                </a:lnTo>
                <a:lnTo>
                  <a:pt x="3" y="10"/>
                </a:lnTo>
                <a:lnTo>
                  <a:pt x="5" y="10"/>
                </a:lnTo>
                <a:lnTo>
                  <a:pt x="5" y="13"/>
                </a:lnTo>
                <a:lnTo>
                  <a:pt x="5" y="16"/>
                </a:lnTo>
                <a:lnTo>
                  <a:pt x="5" y="18"/>
                </a:lnTo>
                <a:lnTo>
                  <a:pt x="8" y="21"/>
                </a:lnTo>
                <a:lnTo>
                  <a:pt x="8" y="24"/>
                </a:lnTo>
                <a:lnTo>
                  <a:pt x="8" y="26"/>
                </a:lnTo>
                <a:lnTo>
                  <a:pt x="8" y="29"/>
                </a:lnTo>
                <a:lnTo>
                  <a:pt x="8" y="32"/>
                </a:lnTo>
                <a:lnTo>
                  <a:pt x="8" y="34"/>
                </a:lnTo>
                <a:lnTo>
                  <a:pt x="8" y="37"/>
                </a:lnTo>
                <a:lnTo>
                  <a:pt x="8" y="39"/>
                </a:lnTo>
                <a:lnTo>
                  <a:pt x="8" y="42"/>
                </a:lnTo>
                <a:lnTo>
                  <a:pt x="8" y="45"/>
                </a:lnTo>
                <a:lnTo>
                  <a:pt x="8" y="47"/>
                </a:lnTo>
                <a:lnTo>
                  <a:pt x="5" y="47"/>
                </a:lnTo>
                <a:lnTo>
                  <a:pt x="5" y="50"/>
                </a:lnTo>
                <a:lnTo>
                  <a:pt x="5" y="53"/>
                </a:lnTo>
                <a:lnTo>
                  <a:pt x="5" y="55"/>
                </a:lnTo>
                <a:lnTo>
                  <a:pt x="5" y="58"/>
                </a:lnTo>
                <a:lnTo>
                  <a:pt x="3" y="58"/>
                </a:lnTo>
                <a:lnTo>
                  <a:pt x="3" y="61"/>
                </a:lnTo>
                <a:lnTo>
                  <a:pt x="3" y="63"/>
                </a:lnTo>
                <a:lnTo>
                  <a:pt x="0" y="66"/>
                </a:lnTo>
                <a:lnTo>
                  <a:pt x="0" y="68"/>
                </a:lnTo>
                <a:lnTo>
                  <a:pt x="7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59" name="Line 340"/>
          <p:cNvSpPr>
            <a:spLocks noChangeShapeType="1"/>
          </p:cNvSpPr>
          <p:nvPr/>
        </p:nvSpPr>
        <p:spPr bwMode="auto">
          <a:xfrm>
            <a:off x="706438" y="4297363"/>
            <a:ext cx="47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60" name="Line 341"/>
          <p:cNvSpPr>
            <a:spLocks noChangeShapeType="1"/>
          </p:cNvSpPr>
          <p:nvPr/>
        </p:nvSpPr>
        <p:spPr bwMode="auto">
          <a:xfrm>
            <a:off x="719138" y="4297363"/>
            <a:ext cx="47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61" name="Line 342"/>
          <p:cNvSpPr>
            <a:spLocks noChangeShapeType="1"/>
          </p:cNvSpPr>
          <p:nvPr/>
        </p:nvSpPr>
        <p:spPr bwMode="auto">
          <a:xfrm>
            <a:off x="736600" y="4297363"/>
            <a:ext cx="3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62" name="Line 343"/>
          <p:cNvSpPr>
            <a:spLocks noChangeShapeType="1"/>
          </p:cNvSpPr>
          <p:nvPr/>
        </p:nvSpPr>
        <p:spPr bwMode="auto">
          <a:xfrm>
            <a:off x="749300" y="4297363"/>
            <a:ext cx="793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63" name="Line 344"/>
          <p:cNvSpPr>
            <a:spLocks noChangeShapeType="1"/>
          </p:cNvSpPr>
          <p:nvPr/>
        </p:nvSpPr>
        <p:spPr bwMode="auto">
          <a:xfrm>
            <a:off x="765175" y="4297363"/>
            <a:ext cx="47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64" name="Line 345"/>
          <p:cNvSpPr>
            <a:spLocks noChangeShapeType="1"/>
          </p:cNvSpPr>
          <p:nvPr/>
        </p:nvSpPr>
        <p:spPr bwMode="auto">
          <a:xfrm>
            <a:off x="777875" y="4297363"/>
            <a:ext cx="793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65" name="Line 346"/>
          <p:cNvSpPr>
            <a:spLocks noChangeShapeType="1"/>
          </p:cNvSpPr>
          <p:nvPr/>
        </p:nvSpPr>
        <p:spPr bwMode="auto">
          <a:xfrm>
            <a:off x="795338" y="4297363"/>
            <a:ext cx="3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66" name="Line 347"/>
          <p:cNvSpPr>
            <a:spLocks noChangeShapeType="1"/>
          </p:cNvSpPr>
          <p:nvPr/>
        </p:nvSpPr>
        <p:spPr bwMode="auto">
          <a:xfrm>
            <a:off x="808038" y="4297363"/>
            <a:ext cx="79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67" name="Line 348"/>
          <p:cNvSpPr>
            <a:spLocks noChangeShapeType="1"/>
          </p:cNvSpPr>
          <p:nvPr/>
        </p:nvSpPr>
        <p:spPr bwMode="auto">
          <a:xfrm>
            <a:off x="823913" y="4297363"/>
            <a:ext cx="47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68" name="Line 349"/>
          <p:cNvSpPr>
            <a:spLocks noChangeShapeType="1"/>
          </p:cNvSpPr>
          <p:nvPr/>
        </p:nvSpPr>
        <p:spPr bwMode="auto">
          <a:xfrm>
            <a:off x="841375" y="4297363"/>
            <a:ext cx="3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69" name="Line 350"/>
          <p:cNvSpPr>
            <a:spLocks noChangeShapeType="1"/>
          </p:cNvSpPr>
          <p:nvPr/>
        </p:nvSpPr>
        <p:spPr bwMode="auto">
          <a:xfrm>
            <a:off x="854075" y="4297363"/>
            <a:ext cx="793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70" name="Line 351"/>
          <p:cNvSpPr>
            <a:spLocks noChangeShapeType="1"/>
          </p:cNvSpPr>
          <p:nvPr/>
        </p:nvSpPr>
        <p:spPr bwMode="auto">
          <a:xfrm>
            <a:off x="869950" y="4297363"/>
            <a:ext cx="4763"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71" name="Line 352"/>
          <p:cNvSpPr>
            <a:spLocks noChangeShapeType="1"/>
          </p:cNvSpPr>
          <p:nvPr/>
        </p:nvSpPr>
        <p:spPr bwMode="auto">
          <a:xfrm>
            <a:off x="882650" y="4297363"/>
            <a:ext cx="793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72" name="Line 353"/>
          <p:cNvSpPr>
            <a:spLocks noChangeShapeType="1"/>
          </p:cNvSpPr>
          <p:nvPr/>
        </p:nvSpPr>
        <p:spPr bwMode="auto">
          <a:xfrm>
            <a:off x="900113" y="4297363"/>
            <a:ext cx="31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73" name="Line 354"/>
          <p:cNvSpPr>
            <a:spLocks noChangeShapeType="1"/>
          </p:cNvSpPr>
          <p:nvPr/>
        </p:nvSpPr>
        <p:spPr bwMode="auto">
          <a:xfrm>
            <a:off x="912813" y="4297363"/>
            <a:ext cx="7937"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74" name="Line 355"/>
          <p:cNvSpPr>
            <a:spLocks noChangeShapeType="1"/>
          </p:cNvSpPr>
          <p:nvPr/>
        </p:nvSpPr>
        <p:spPr bwMode="auto">
          <a:xfrm>
            <a:off x="928688" y="4297363"/>
            <a:ext cx="4762"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75" name="Freeform 356"/>
          <p:cNvSpPr>
            <a:spLocks/>
          </p:cNvSpPr>
          <p:nvPr/>
        </p:nvSpPr>
        <p:spPr bwMode="auto">
          <a:xfrm>
            <a:off x="882650" y="4241800"/>
            <a:ext cx="122238" cy="104775"/>
          </a:xfrm>
          <a:custGeom>
            <a:avLst/>
            <a:gdLst>
              <a:gd name="T0" fmla="*/ 2147483647 w 77"/>
              <a:gd name="T1" fmla="*/ 2147483647 h 66"/>
              <a:gd name="T2" fmla="*/ 0 w 77"/>
              <a:gd name="T3" fmla="*/ 0 h 66"/>
              <a:gd name="T4" fmla="*/ 0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0 w 77"/>
              <a:gd name="T53" fmla="*/ 2147483647 h 66"/>
              <a:gd name="T54" fmla="*/ 0 w 77"/>
              <a:gd name="T55" fmla="*/ 2147483647 h 66"/>
              <a:gd name="T56" fmla="*/ 2147483647 w 77"/>
              <a:gd name="T57" fmla="*/ 2147483647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66">
                <a:moveTo>
                  <a:pt x="77" y="35"/>
                </a:moveTo>
                <a:lnTo>
                  <a:pt x="0" y="0"/>
                </a:lnTo>
                <a:lnTo>
                  <a:pt x="0" y="3"/>
                </a:lnTo>
                <a:lnTo>
                  <a:pt x="3" y="6"/>
                </a:lnTo>
                <a:lnTo>
                  <a:pt x="3" y="8"/>
                </a:lnTo>
                <a:lnTo>
                  <a:pt x="5" y="11"/>
                </a:lnTo>
                <a:lnTo>
                  <a:pt x="5" y="14"/>
                </a:lnTo>
                <a:lnTo>
                  <a:pt x="5" y="16"/>
                </a:lnTo>
                <a:lnTo>
                  <a:pt x="5" y="19"/>
                </a:lnTo>
                <a:lnTo>
                  <a:pt x="8" y="22"/>
                </a:lnTo>
                <a:lnTo>
                  <a:pt x="8" y="24"/>
                </a:lnTo>
                <a:lnTo>
                  <a:pt x="8" y="27"/>
                </a:lnTo>
                <a:lnTo>
                  <a:pt x="8" y="29"/>
                </a:lnTo>
                <a:lnTo>
                  <a:pt x="8" y="32"/>
                </a:lnTo>
                <a:lnTo>
                  <a:pt x="8" y="35"/>
                </a:lnTo>
                <a:lnTo>
                  <a:pt x="8" y="37"/>
                </a:lnTo>
                <a:lnTo>
                  <a:pt x="8" y="40"/>
                </a:lnTo>
                <a:lnTo>
                  <a:pt x="8" y="43"/>
                </a:lnTo>
                <a:lnTo>
                  <a:pt x="8" y="45"/>
                </a:lnTo>
                <a:lnTo>
                  <a:pt x="5" y="48"/>
                </a:lnTo>
                <a:lnTo>
                  <a:pt x="5" y="51"/>
                </a:lnTo>
                <a:lnTo>
                  <a:pt x="5" y="53"/>
                </a:lnTo>
                <a:lnTo>
                  <a:pt x="5" y="56"/>
                </a:lnTo>
                <a:lnTo>
                  <a:pt x="3" y="58"/>
                </a:lnTo>
                <a:lnTo>
                  <a:pt x="3" y="61"/>
                </a:lnTo>
                <a:lnTo>
                  <a:pt x="3" y="64"/>
                </a:lnTo>
                <a:lnTo>
                  <a:pt x="0" y="64"/>
                </a:lnTo>
                <a:lnTo>
                  <a:pt x="0" y="66"/>
                </a:lnTo>
                <a:lnTo>
                  <a:pt x="7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76" name="Line 357"/>
          <p:cNvSpPr>
            <a:spLocks noChangeShapeType="1"/>
          </p:cNvSpPr>
          <p:nvPr/>
        </p:nvSpPr>
        <p:spPr bwMode="auto">
          <a:xfrm>
            <a:off x="711200" y="4975225"/>
            <a:ext cx="31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77" name="Line 358"/>
          <p:cNvSpPr>
            <a:spLocks noChangeShapeType="1"/>
          </p:cNvSpPr>
          <p:nvPr/>
        </p:nvSpPr>
        <p:spPr bwMode="auto">
          <a:xfrm>
            <a:off x="723900" y="4975225"/>
            <a:ext cx="793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78" name="Line 359"/>
          <p:cNvSpPr>
            <a:spLocks noChangeShapeType="1"/>
          </p:cNvSpPr>
          <p:nvPr/>
        </p:nvSpPr>
        <p:spPr bwMode="auto">
          <a:xfrm>
            <a:off x="739775" y="4975225"/>
            <a:ext cx="47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79" name="Line 360"/>
          <p:cNvSpPr>
            <a:spLocks noChangeShapeType="1"/>
          </p:cNvSpPr>
          <p:nvPr/>
        </p:nvSpPr>
        <p:spPr bwMode="auto">
          <a:xfrm>
            <a:off x="752475" y="4975225"/>
            <a:ext cx="952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80" name="Line 361"/>
          <p:cNvSpPr>
            <a:spLocks noChangeShapeType="1"/>
          </p:cNvSpPr>
          <p:nvPr/>
        </p:nvSpPr>
        <p:spPr bwMode="auto">
          <a:xfrm>
            <a:off x="769938" y="4975225"/>
            <a:ext cx="31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81" name="Line 362"/>
          <p:cNvSpPr>
            <a:spLocks noChangeShapeType="1"/>
          </p:cNvSpPr>
          <p:nvPr/>
        </p:nvSpPr>
        <p:spPr bwMode="auto">
          <a:xfrm>
            <a:off x="782638" y="4975225"/>
            <a:ext cx="79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82" name="Line 363"/>
          <p:cNvSpPr>
            <a:spLocks noChangeShapeType="1"/>
          </p:cNvSpPr>
          <p:nvPr/>
        </p:nvSpPr>
        <p:spPr bwMode="auto">
          <a:xfrm>
            <a:off x="798513" y="4975225"/>
            <a:ext cx="476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83" name="Line 364"/>
          <p:cNvSpPr>
            <a:spLocks noChangeShapeType="1"/>
          </p:cNvSpPr>
          <p:nvPr/>
        </p:nvSpPr>
        <p:spPr bwMode="auto">
          <a:xfrm>
            <a:off x="811213" y="4975225"/>
            <a:ext cx="79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84" name="Line 365"/>
          <p:cNvSpPr>
            <a:spLocks noChangeShapeType="1"/>
          </p:cNvSpPr>
          <p:nvPr/>
        </p:nvSpPr>
        <p:spPr bwMode="auto">
          <a:xfrm>
            <a:off x="828675" y="4975225"/>
            <a:ext cx="31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85" name="Line 366"/>
          <p:cNvSpPr>
            <a:spLocks noChangeShapeType="1"/>
          </p:cNvSpPr>
          <p:nvPr/>
        </p:nvSpPr>
        <p:spPr bwMode="auto">
          <a:xfrm>
            <a:off x="841375" y="4975225"/>
            <a:ext cx="793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86" name="Line 367"/>
          <p:cNvSpPr>
            <a:spLocks noChangeShapeType="1"/>
          </p:cNvSpPr>
          <p:nvPr/>
        </p:nvSpPr>
        <p:spPr bwMode="auto">
          <a:xfrm>
            <a:off x="857250" y="4975225"/>
            <a:ext cx="47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87" name="Line 368"/>
          <p:cNvSpPr>
            <a:spLocks noChangeShapeType="1"/>
          </p:cNvSpPr>
          <p:nvPr/>
        </p:nvSpPr>
        <p:spPr bwMode="auto">
          <a:xfrm>
            <a:off x="869950" y="4975225"/>
            <a:ext cx="7938"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88" name="Line 369"/>
          <p:cNvSpPr>
            <a:spLocks noChangeShapeType="1"/>
          </p:cNvSpPr>
          <p:nvPr/>
        </p:nvSpPr>
        <p:spPr bwMode="auto">
          <a:xfrm>
            <a:off x="887413" y="4975225"/>
            <a:ext cx="31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89" name="Line 370"/>
          <p:cNvSpPr>
            <a:spLocks noChangeShapeType="1"/>
          </p:cNvSpPr>
          <p:nvPr/>
        </p:nvSpPr>
        <p:spPr bwMode="auto">
          <a:xfrm>
            <a:off x="900113" y="4975225"/>
            <a:ext cx="7937"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90" name="Line 371"/>
          <p:cNvSpPr>
            <a:spLocks noChangeShapeType="1"/>
          </p:cNvSpPr>
          <p:nvPr/>
        </p:nvSpPr>
        <p:spPr bwMode="auto">
          <a:xfrm>
            <a:off x="915988" y="4975225"/>
            <a:ext cx="476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91" name="Line 372"/>
          <p:cNvSpPr>
            <a:spLocks noChangeShapeType="1"/>
          </p:cNvSpPr>
          <p:nvPr/>
        </p:nvSpPr>
        <p:spPr bwMode="auto">
          <a:xfrm>
            <a:off x="928688" y="4975225"/>
            <a:ext cx="4762"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492" name="Freeform 373"/>
          <p:cNvSpPr>
            <a:spLocks/>
          </p:cNvSpPr>
          <p:nvPr/>
        </p:nvSpPr>
        <p:spPr bwMode="auto">
          <a:xfrm>
            <a:off x="869950" y="4921250"/>
            <a:ext cx="125413" cy="104775"/>
          </a:xfrm>
          <a:custGeom>
            <a:avLst/>
            <a:gdLst>
              <a:gd name="T0" fmla="*/ 2147483647 w 79"/>
              <a:gd name="T1" fmla="*/ 2147483647 h 66"/>
              <a:gd name="T2" fmla="*/ 0 w 79"/>
              <a:gd name="T3" fmla="*/ 0 h 66"/>
              <a:gd name="T4" fmla="*/ 2147483647 w 79"/>
              <a:gd name="T5" fmla="*/ 2147483647 h 66"/>
              <a:gd name="T6" fmla="*/ 2147483647 w 79"/>
              <a:gd name="T7" fmla="*/ 2147483647 h 66"/>
              <a:gd name="T8" fmla="*/ 2147483647 w 79"/>
              <a:gd name="T9" fmla="*/ 2147483647 h 66"/>
              <a:gd name="T10" fmla="*/ 2147483647 w 79"/>
              <a:gd name="T11" fmla="*/ 2147483647 h 66"/>
              <a:gd name="T12" fmla="*/ 2147483647 w 79"/>
              <a:gd name="T13" fmla="*/ 2147483647 h 66"/>
              <a:gd name="T14" fmla="*/ 2147483647 w 79"/>
              <a:gd name="T15" fmla="*/ 2147483647 h 66"/>
              <a:gd name="T16" fmla="*/ 2147483647 w 79"/>
              <a:gd name="T17" fmla="*/ 2147483647 h 66"/>
              <a:gd name="T18" fmla="*/ 2147483647 w 79"/>
              <a:gd name="T19" fmla="*/ 2147483647 h 66"/>
              <a:gd name="T20" fmla="*/ 2147483647 w 79"/>
              <a:gd name="T21" fmla="*/ 2147483647 h 66"/>
              <a:gd name="T22" fmla="*/ 2147483647 w 79"/>
              <a:gd name="T23" fmla="*/ 2147483647 h 66"/>
              <a:gd name="T24" fmla="*/ 2147483647 w 79"/>
              <a:gd name="T25" fmla="*/ 2147483647 h 66"/>
              <a:gd name="T26" fmla="*/ 2147483647 w 79"/>
              <a:gd name="T27" fmla="*/ 2147483647 h 66"/>
              <a:gd name="T28" fmla="*/ 2147483647 w 79"/>
              <a:gd name="T29" fmla="*/ 2147483647 h 66"/>
              <a:gd name="T30" fmla="*/ 2147483647 w 79"/>
              <a:gd name="T31" fmla="*/ 2147483647 h 66"/>
              <a:gd name="T32" fmla="*/ 2147483647 w 79"/>
              <a:gd name="T33" fmla="*/ 2147483647 h 66"/>
              <a:gd name="T34" fmla="*/ 2147483647 w 79"/>
              <a:gd name="T35" fmla="*/ 2147483647 h 66"/>
              <a:gd name="T36" fmla="*/ 2147483647 w 79"/>
              <a:gd name="T37" fmla="*/ 2147483647 h 66"/>
              <a:gd name="T38" fmla="*/ 2147483647 w 79"/>
              <a:gd name="T39" fmla="*/ 2147483647 h 66"/>
              <a:gd name="T40" fmla="*/ 2147483647 w 79"/>
              <a:gd name="T41" fmla="*/ 2147483647 h 66"/>
              <a:gd name="T42" fmla="*/ 2147483647 w 79"/>
              <a:gd name="T43" fmla="*/ 2147483647 h 66"/>
              <a:gd name="T44" fmla="*/ 2147483647 w 79"/>
              <a:gd name="T45" fmla="*/ 2147483647 h 66"/>
              <a:gd name="T46" fmla="*/ 2147483647 w 79"/>
              <a:gd name="T47" fmla="*/ 2147483647 h 66"/>
              <a:gd name="T48" fmla="*/ 2147483647 w 79"/>
              <a:gd name="T49" fmla="*/ 2147483647 h 66"/>
              <a:gd name="T50" fmla="*/ 2147483647 w 79"/>
              <a:gd name="T51" fmla="*/ 2147483647 h 66"/>
              <a:gd name="T52" fmla="*/ 0 w 79"/>
              <a:gd name="T53" fmla="*/ 2147483647 h 66"/>
              <a:gd name="T54" fmla="*/ 2147483647 w 79"/>
              <a:gd name="T55" fmla="*/ 2147483647 h 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9" h="66">
                <a:moveTo>
                  <a:pt x="79" y="34"/>
                </a:moveTo>
                <a:lnTo>
                  <a:pt x="0" y="0"/>
                </a:lnTo>
                <a:lnTo>
                  <a:pt x="3" y="2"/>
                </a:lnTo>
                <a:lnTo>
                  <a:pt x="3" y="5"/>
                </a:lnTo>
                <a:lnTo>
                  <a:pt x="5" y="8"/>
                </a:lnTo>
                <a:lnTo>
                  <a:pt x="5" y="10"/>
                </a:lnTo>
                <a:lnTo>
                  <a:pt x="5" y="13"/>
                </a:lnTo>
                <a:lnTo>
                  <a:pt x="8" y="15"/>
                </a:lnTo>
                <a:lnTo>
                  <a:pt x="8" y="18"/>
                </a:lnTo>
                <a:lnTo>
                  <a:pt x="8" y="21"/>
                </a:lnTo>
                <a:lnTo>
                  <a:pt x="8" y="23"/>
                </a:lnTo>
                <a:lnTo>
                  <a:pt x="8" y="26"/>
                </a:lnTo>
                <a:lnTo>
                  <a:pt x="11" y="29"/>
                </a:lnTo>
                <a:lnTo>
                  <a:pt x="11" y="31"/>
                </a:lnTo>
                <a:lnTo>
                  <a:pt x="11" y="34"/>
                </a:lnTo>
                <a:lnTo>
                  <a:pt x="11" y="37"/>
                </a:lnTo>
                <a:lnTo>
                  <a:pt x="8" y="39"/>
                </a:lnTo>
                <a:lnTo>
                  <a:pt x="8" y="42"/>
                </a:lnTo>
                <a:lnTo>
                  <a:pt x="8" y="44"/>
                </a:lnTo>
                <a:lnTo>
                  <a:pt x="8" y="47"/>
                </a:lnTo>
                <a:lnTo>
                  <a:pt x="8" y="50"/>
                </a:lnTo>
                <a:lnTo>
                  <a:pt x="8" y="52"/>
                </a:lnTo>
                <a:lnTo>
                  <a:pt x="5" y="55"/>
                </a:lnTo>
                <a:lnTo>
                  <a:pt x="5" y="58"/>
                </a:lnTo>
                <a:lnTo>
                  <a:pt x="3" y="60"/>
                </a:lnTo>
                <a:lnTo>
                  <a:pt x="3" y="63"/>
                </a:lnTo>
                <a:lnTo>
                  <a:pt x="0" y="66"/>
                </a:lnTo>
                <a:lnTo>
                  <a:pt x="79"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93" name="Freeform 374"/>
          <p:cNvSpPr>
            <a:spLocks/>
          </p:cNvSpPr>
          <p:nvPr/>
        </p:nvSpPr>
        <p:spPr bwMode="auto">
          <a:xfrm>
            <a:off x="1984375" y="1947863"/>
            <a:ext cx="2808288" cy="4065587"/>
          </a:xfrm>
          <a:custGeom>
            <a:avLst/>
            <a:gdLst>
              <a:gd name="T0" fmla="*/ 0 w 1769"/>
              <a:gd name="T1" fmla="*/ 2147483647 h 2561"/>
              <a:gd name="T2" fmla="*/ 0 w 1769"/>
              <a:gd name="T3" fmla="*/ 2147483647 h 2561"/>
              <a:gd name="T4" fmla="*/ 2147483647 w 1769"/>
              <a:gd name="T5" fmla="*/ 2147483647 h 2561"/>
              <a:gd name="T6" fmla="*/ 2147483647 w 1769"/>
              <a:gd name="T7" fmla="*/ 0 h 2561"/>
              <a:gd name="T8" fmla="*/ 2147483647 w 1769"/>
              <a:gd name="T9" fmla="*/ 0 h 2561"/>
              <a:gd name="T10" fmla="*/ 2147483647 w 1769"/>
              <a:gd name="T11" fmla="*/ 2147483647 h 256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9" h="2561">
                <a:moveTo>
                  <a:pt x="0" y="2461"/>
                </a:moveTo>
                <a:lnTo>
                  <a:pt x="0" y="2561"/>
                </a:lnTo>
                <a:lnTo>
                  <a:pt x="798" y="2561"/>
                </a:lnTo>
                <a:lnTo>
                  <a:pt x="798" y="0"/>
                </a:lnTo>
                <a:lnTo>
                  <a:pt x="1769" y="0"/>
                </a:lnTo>
                <a:lnTo>
                  <a:pt x="1769" y="5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94" name="Freeform 375"/>
          <p:cNvSpPr>
            <a:spLocks/>
          </p:cNvSpPr>
          <p:nvPr/>
        </p:nvSpPr>
        <p:spPr bwMode="auto">
          <a:xfrm>
            <a:off x="4738688" y="1970088"/>
            <a:ext cx="104775" cy="120650"/>
          </a:xfrm>
          <a:custGeom>
            <a:avLst/>
            <a:gdLst>
              <a:gd name="T0" fmla="*/ 2147483647 w 66"/>
              <a:gd name="T1" fmla="*/ 2147483647 h 76"/>
              <a:gd name="T2" fmla="*/ 2147483647 w 66"/>
              <a:gd name="T3" fmla="*/ 0 h 76"/>
              <a:gd name="T4" fmla="*/ 2147483647 w 66"/>
              <a:gd name="T5" fmla="*/ 0 h 76"/>
              <a:gd name="T6" fmla="*/ 2147483647 w 66"/>
              <a:gd name="T7" fmla="*/ 2147483647 h 76"/>
              <a:gd name="T8" fmla="*/ 2147483647 w 66"/>
              <a:gd name="T9" fmla="*/ 2147483647 h 76"/>
              <a:gd name="T10" fmla="*/ 2147483647 w 66"/>
              <a:gd name="T11" fmla="*/ 2147483647 h 76"/>
              <a:gd name="T12" fmla="*/ 2147483647 w 66"/>
              <a:gd name="T13" fmla="*/ 2147483647 h 76"/>
              <a:gd name="T14" fmla="*/ 2147483647 w 66"/>
              <a:gd name="T15" fmla="*/ 2147483647 h 76"/>
              <a:gd name="T16" fmla="*/ 2147483647 w 66"/>
              <a:gd name="T17" fmla="*/ 2147483647 h 76"/>
              <a:gd name="T18" fmla="*/ 2147483647 w 66"/>
              <a:gd name="T19" fmla="*/ 2147483647 h 76"/>
              <a:gd name="T20" fmla="*/ 2147483647 w 66"/>
              <a:gd name="T21" fmla="*/ 2147483647 h 76"/>
              <a:gd name="T22" fmla="*/ 2147483647 w 66"/>
              <a:gd name="T23" fmla="*/ 2147483647 h 76"/>
              <a:gd name="T24" fmla="*/ 2147483647 w 66"/>
              <a:gd name="T25" fmla="*/ 2147483647 h 76"/>
              <a:gd name="T26" fmla="*/ 2147483647 w 66"/>
              <a:gd name="T27" fmla="*/ 2147483647 h 76"/>
              <a:gd name="T28" fmla="*/ 2147483647 w 66"/>
              <a:gd name="T29" fmla="*/ 2147483647 h 76"/>
              <a:gd name="T30" fmla="*/ 2147483647 w 66"/>
              <a:gd name="T31" fmla="*/ 2147483647 h 76"/>
              <a:gd name="T32" fmla="*/ 2147483647 w 66"/>
              <a:gd name="T33" fmla="*/ 2147483647 h 76"/>
              <a:gd name="T34" fmla="*/ 2147483647 w 66"/>
              <a:gd name="T35" fmla="*/ 2147483647 h 76"/>
              <a:gd name="T36" fmla="*/ 2147483647 w 66"/>
              <a:gd name="T37" fmla="*/ 2147483647 h 76"/>
              <a:gd name="T38" fmla="*/ 2147483647 w 66"/>
              <a:gd name="T39" fmla="*/ 2147483647 h 76"/>
              <a:gd name="T40" fmla="*/ 2147483647 w 66"/>
              <a:gd name="T41" fmla="*/ 2147483647 h 76"/>
              <a:gd name="T42" fmla="*/ 2147483647 w 66"/>
              <a:gd name="T43" fmla="*/ 2147483647 h 76"/>
              <a:gd name="T44" fmla="*/ 2147483647 w 66"/>
              <a:gd name="T45" fmla="*/ 2147483647 h 76"/>
              <a:gd name="T46" fmla="*/ 2147483647 w 66"/>
              <a:gd name="T47" fmla="*/ 2147483647 h 76"/>
              <a:gd name="T48" fmla="*/ 2147483647 w 66"/>
              <a:gd name="T49" fmla="*/ 2147483647 h 76"/>
              <a:gd name="T50" fmla="*/ 2147483647 w 66"/>
              <a:gd name="T51" fmla="*/ 0 h 76"/>
              <a:gd name="T52" fmla="*/ 2147483647 w 66"/>
              <a:gd name="T53" fmla="*/ 0 h 76"/>
              <a:gd name="T54" fmla="*/ 0 w 66"/>
              <a:gd name="T55" fmla="*/ 0 h 76"/>
              <a:gd name="T56" fmla="*/ 2147483647 w 66"/>
              <a:gd name="T57" fmla="*/ 2147483647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6" h="76">
                <a:moveTo>
                  <a:pt x="34" y="76"/>
                </a:moveTo>
                <a:lnTo>
                  <a:pt x="66" y="0"/>
                </a:lnTo>
                <a:lnTo>
                  <a:pt x="63" y="0"/>
                </a:lnTo>
                <a:lnTo>
                  <a:pt x="61" y="2"/>
                </a:lnTo>
                <a:lnTo>
                  <a:pt x="58" y="2"/>
                </a:lnTo>
                <a:lnTo>
                  <a:pt x="55" y="2"/>
                </a:lnTo>
                <a:lnTo>
                  <a:pt x="53" y="5"/>
                </a:lnTo>
                <a:lnTo>
                  <a:pt x="50" y="5"/>
                </a:lnTo>
                <a:lnTo>
                  <a:pt x="48" y="5"/>
                </a:lnTo>
                <a:lnTo>
                  <a:pt x="45" y="5"/>
                </a:lnTo>
                <a:lnTo>
                  <a:pt x="42" y="5"/>
                </a:lnTo>
                <a:lnTo>
                  <a:pt x="40" y="8"/>
                </a:lnTo>
                <a:lnTo>
                  <a:pt x="37" y="8"/>
                </a:lnTo>
                <a:lnTo>
                  <a:pt x="34" y="8"/>
                </a:lnTo>
                <a:lnTo>
                  <a:pt x="32" y="8"/>
                </a:lnTo>
                <a:lnTo>
                  <a:pt x="29" y="8"/>
                </a:lnTo>
                <a:lnTo>
                  <a:pt x="26" y="8"/>
                </a:lnTo>
                <a:lnTo>
                  <a:pt x="24" y="5"/>
                </a:lnTo>
                <a:lnTo>
                  <a:pt x="21" y="5"/>
                </a:lnTo>
                <a:lnTo>
                  <a:pt x="18" y="5"/>
                </a:lnTo>
                <a:lnTo>
                  <a:pt x="16" y="5"/>
                </a:lnTo>
                <a:lnTo>
                  <a:pt x="13" y="2"/>
                </a:lnTo>
                <a:lnTo>
                  <a:pt x="11" y="2"/>
                </a:lnTo>
                <a:lnTo>
                  <a:pt x="8" y="2"/>
                </a:lnTo>
                <a:lnTo>
                  <a:pt x="5" y="2"/>
                </a:lnTo>
                <a:lnTo>
                  <a:pt x="5" y="0"/>
                </a:lnTo>
                <a:lnTo>
                  <a:pt x="3" y="0"/>
                </a:lnTo>
                <a:lnTo>
                  <a:pt x="0" y="0"/>
                </a:lnTo>
                <a:lnTo>
                  <a:pt x="34"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495" name="Freeform 376"/>
          <p:cNvSpPr>
            <a:spLocks/>
          </p:cNvSpPr>
          <p:nvPr/>
        </p:nvSpPr>
        <p:spPr bwMode="auto">
          <a:xfrm>
            <a:off x="4792663" y="1957388"/>
            <a:ext cx="2805112" cy="2544762"/>
          </a:xfrm>
          <a:custGeom>
            <a:avLst/>
            <a:gdLst>
              <a:gd name="T0" fmla="*/ 0 w 1767"/>
              <a:gd name="T1" fmla="*/ 2147483647 h 1603"/>
              <a:gd name="T2" fmla="*/ 0 w 1767"/>
              <a:gd name="T3" fmla="*/ 2147483647 h 1603"/>
              <a:gd name="T4" fmla="*/ 2147483647 w 1767"/>
              <a:gd name="T5" fmla="*/ 2147483647 h 1603"/>
              <a:gd name="T6" fmla="*/ 2147483647 w 1767"/>
              <a:gd name="T7" fmla="*/ 0 h 1603"/>
              <a:gd name="T8" fmla="*/ 2147483647 w 1767"/>
              <a:gd name="T9" fmla="*/ 0 h 1603"/>
              <a:gd name="T10" fmla="*/ 2147483647 w 1767"/>
              <a:gd name="T11" fmla="*/ 2147483647 h 16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67" h="1603">
                <a:moveTo>
                  <a:pt x="0" y="1524"/>
                </a:moveTo>
                <a:lnTo>
                  <a:pt x="0" y="1603"/>
                </a:lnTo>
                <a:lnTo>
                  <a:pt x="742" y="1603"/>
                </a:lnTo>
                <a:lnTo>
                  <a:pt x="742" y="0"/>
                </a:lnTo>
                <a:lnTo>
                  <a:pt x="1767" y="0"/>
                </a:lnTo>
                <a:lnTo>
                  <a:pt x="1767" y="5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496" name="Freeform 377"/>
          <p:cNvSpPr>
            <a:spLocks/>
          </p:cNvSpPr>
          <p:nvPr/>
        </p:nvSpPr>
        <p:spPr bwMode="auto">
          <a:xfrm>
            <a:off x="7546975" y="1978025"/>
            <a:ext cx="104775" cy="120650"/>
          </a:xfrm>
          <a:custGeom>
            <a:avLst/>
            <a:gdLst>
              <a:gd name="T0" fmla="*/ 2147483647 w 66"/>
              <a:gd name="T1" fmla="*/ 2147483647 h 76"/>
              <a:gd name="T2" fmla="*/ 2147483647 w 66"/>
              <a:gd name="T3" fmla="*/ 0 h 76"/>
              <a:gd name="T4" fmla="*/ 2147483647 w 66"/>
              <a:gd name="T5" fmla="*/ 0 h 76"/>
              <a:gd name="T6" fmla="*/ 2147483647 w 66"/>
              <a:gd name="T7" fmla="*/ 0 h 76"/>
              <a:gd name="T8" fmla="*/ 2147483647 w 66"/>
              <a:gd name="T9" fmla="*/ 2147483647 h 76"/>
              <a:gd name="T10" fmla="*/ 2147483647 w 66"/>
              <a:gd name="T11" fmla="*/ 2147483647 h 76"/>
              <a:gd name="T12" fmla="*/ 2147483647 w 66"/>
              <a:gd name="T13" fmla="*/ 2147483647 h 76"/>
              <a:gd name="T14" fmla="*/ 2147483647 w 66"/>
              <a:gd name="T15" fmla="*/ 2147483647 h 76"/>
              <a:gd name="T16" fmla="*/ 2147483647 w 66"/>
              <a:gd name="T17" fmla="*/ 2147483647 h 76"/>
              <a:gd name="T18" fmla="*/ 2147483647 w 66"/>
              <a:gd name="T19" fmla="*/ 2147483647 h 76"/>
              <a:gd name="T20" fmla="*/ 2147483647 w 66"/>
              <a:gd name="T21" fmla="*/ 2147483647 h 76"/>
              <a:gd name="T22" fmla="*/ 2147483647 w 66"/>
              <a:gd name="T23" fmla="*/ 2147483647 h 76"/>
              <a:gd name="T24" fmla="*/ 2147483647 w 66"/>
              <a:gd name="T25" fmla="*/ 2147483647 h 76"/>
              <a:gd name="T26" fmla="*/ 2147483647 w 66"/>
              <a:gd name="T27" fmla="*/ 2147483647 h 76"/>
              <a:gd name="T28" fmla="*/ 2147483647 w 66"/>
              <a:gd name="T29" fmla="*/ 2147483647 h 76"/>
              <a:gd name="T30" fmla="*/ 2147483647 w 66"/>
              <a:gd name="T31" fmla="*/ 2147483647 h 76"/>
              <a:gd name="T32" fmla="*/ 2147483647 w 66"/>
              <a:gd name="T33" fmla="*/ 2147483647 h 76"/>
              <a:gd name="T34" fmla="*/ 2147483647 w 66"/>
              <a:gd name="T35" fmla="*/ 2147483647 h 76"/>
              <a:gd name="T36" fmla="*/ 2147483647 w 66"/>
              <a:gd name="T37" fmla="*/ 2147483647 h 76"/>
              <a:gd name="T38" fmla="*/ 2147483647 w 66"/>
              <a:gd name="T39" fmla="*/ 2147483647 h 76"/>
              <a:gd name="T40" fmla="*/ 2147483647 w 66"/>
              <a:gd name="T41" fmla="*/ 2147483647 h 76"/>
              <a:gd name="T42" fmla="*/ 2147483647 w 66"/>
              <a:gd name="T43" fmla="*/ 2147483647 h 76"/>
              <a:gd name="T44" fmla="*/ 2147483647 w 66"/>
              <a:gd name="T45" fmla="*/ 2147483647 h 76"/>
              <a:gd name="T46" fmla="*/ 2147483647 w 66"/>
              <a:gd name="T47" fmla="*/ 2147483647 h 76"/>
              <a:gd name="T48" fmla="*/ 2147483647 w 66"/>
              <a:gd name="T49" fmla="*/ 2147483647 h 76"/>
              <a:gd name="T50" fmla="*/ 2147483647 w 66"/>
              <a:gd name="T51" fmla="*/ 2147483647 h 76"/>
              <a:gd name="T52" fmla="*/ 2147483647 w 66"/>
              <a:gd name="T53" fmla="*/ 2147483647 h 76"/>
              <a:gd name="T54" fmla="*/ 2147483647 w 66"/>
              <a:gd name="T55" fmla="*/ 2147483647 h 76"/>
              <a:gd name="T56" fmla="*/ 2147483647 w 66"/>
              <a:gd name="T57" fmla="*/ 0 h 76"/>
              <a:gd name="T58" fmla="*/ 0 w 66"/>
              <a:gd name="T59" fmla="*/ 0 h 76"/>
              <a:gd name="T60" fmla="*/ 2147483647 w 66"/>
              <a:gd name="T61" fmla="*/ 2147483647 h 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6" h="76">
                <a:moveTo>
                  <a:pt x="32" y="76"/>
                </a:moveTo>
                <a:lnTo>
                  <a:pt x="66" y="0"/>
                </a:lnTo>
                <a:lnTo>
                  <a:pt x="63" y="0"/>
                </a:lnTo>
                <a:lnTo>
                  <a:pt x="61" y="0"/>
                </a:lnTo>
                <a:lnTo>
                  <a:pt x="61" y="3"/>
                </a:lnTo>
                <a:lnTo>
                  <a:pt x="58" y="3"/>
                </a:lnTo>
                <a:lnTo>
                  <a:pt x="55" y="3"/>
                </a:lnTo>
                <a:lnTo>
                  <a:pt x="53" y="3"/>
                </a:lnTo>
                <a:lnTo>
                  <a:pt x="53" y="5"/>
                </a:lnTo>
                <a:lnTo>
                  <a:pt x="50" y="5"/>
                </a:lnTo>
                <a:lnTo>
                  <a:pt x="47" y="5"/>
                </a:lnTo>
                <a:lnTo>
                  <a:pt x="45" y="5"/>
                </a:lnTo>
                <a:lnTo>
                  <a:pt x="42" y="5"/>
                </a:lnTo>
                <a:lnTo>
                  <a:pt x="39" y="8"/>
                </a:lnTo>
                <a:lnTo>
                  <a:pt x="37" y="8"/>
                </a:lnTo>
                <a:lnTo>
                  <a:pt x="34" y="8"/>
                </a:lnTo>
                <a:lnTo>
                  <a:pt x="32" y="8"/>
                </a:lnTo>
                <a:lnTo>
                  <a:pt x="29" y="8"/>
                </a:lnTo>
                <a:lnTo>
                  <a:pt x="26" y="8"/>
                </a:lnTo>
                <a:lnTo>
                  <a:pt x="24" y="5"/>
                </a:lnTo>
                <a:lnTo>
                  <a:pt x="21" y="5"/>
                </a:lnTo>
                <a:lnTo>
                  <a:pt x="18" y="5"/>
                </a:lnTo>
                <a:lnTo>
                  <a:pt x="16" y="5"/>
                </a:lnTo>
                <a:lnTo>
                  <a:pt x="13" y="5"/>
                </a:lnTo>
                <a:lnTo>
                  <a:pt x="13" y="3"/>
                </a:lnTo>
                <a:lnTo>
                  <a:pt x="10" y="3"/>
                </a:lnTo>
                <a:lnTo>
                  <a:pt x="8" y="3"/>
                </a:lnTo>
                <a:lnTo>
                  <a:pt x="5" y="3"/>
                </a:lnTo>
                <a:lnTo>
                  <a:pt x="3" y="0"/>
                </a:lnTo>
                <a:lnTo>
                  <a:pt x="0" y="0"/>
                </a:lnTo>
                <a:lnTo>
                  <a:pt x="32"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de-DE" altLang="de-DE" smtClean="0"/>
              <a:t>Ist-Erhebung: Vorschriften und Normen</a:t>
            </a:r>
          </a:p>
        </p:txBody>
      </p:sp>
      <p:sp>
        <p:nvSpPr>
          <p:cNvPr id="35843" name="Rectangle 3"/>
          <p:cNvSpPr>
            <a:spLocks noGrp="1" noChangeArrowheads="1"/>
          </p:cNvSpPr>
          <p:nvPr>
            <p:ph idx="1"/>
          </p:nvPr>
        </p:nvSpPr>
        <p:spPr>
          <a:xfrm>
            <a:off x="735013" y="1916113"/>
            <a:ext cx="7797800" cy="3565525"/>
          </a:xfrm>
        </p:spPr>
        <p:txBody>
          <a:bodyPr/>
          <a:lstStyle/>
          <a:p>
            <a:pPr eaLnBrk="1" hangingPunct="1"/>
            <a:r>
              <a:rPr lang="de-DE" altLang="de-DE" smtClean="0"/>
              <a:t>organisatonsinterne Verfügungen, Zeichenvorschriften, ...</a:t>
            </a:r>
            <a:br>
              <a:rPr lang="de-DE" altLang="de-DE" smtClean="0"/>
            </a:br>
            <a:endParaRPr lang="de-DE" altLang="de-DE" smtClean="0"/>
          </a:p>
          <a:p>
            <a:pPr eaLnBrk="1" hangingPunct="1"/>
            <a:r>
              <a:rPr lang="de-DE" altLang="de-DE" smtClean="0"/>
              <a:t>externe Dokumentationsvorschriften</a:t>
            </a:r>
          </a:p>
          <a:p>
            <a:pPr lvl="1" eaLnBrk="1" hangingPunct="1"/>
            <a:r>
              <a:rPr lang="de-DE" altLang="de-DE" smtClean="0"/>
              <a:t>Zeichenvorschriften</a:t>
            </a:r>
          </a:p>
          <a:p>
            <a:pPr lvl="1" eaLnBrk="1" hangingPunct="1"/>
            <a:r>
              <a:rPr lang="de-DE" altLang="de-DE" smtClean="0"/>
              <a:t>Planzeichen-Verordnung </a:t>
            </a:r>
            <a:r>
              <a:rPr lang="de-DE" altLang="de-DE" sz="1400" smtClean="0"/>
              <a:t>http://cdl.niedersachsen.de/blob/images/C542500_L20.doc</a:t>
            </a:r>
          </a:p>
          <a:p>
            <a:pPr lvl="1" eaLnBrk="1" hangingPunct="1"/>
            <a:endParaRPr lang="de-DE" altLang="de-DE" smtClean="0"/>
          </a:p>
          <a:p>
            <a:pPr eaLnBrk="1" hangingPunct="1"/>
            <a:r>
              <a:rPr lang="de-DE" altLang="de-DE" smtClean="0"/>
              <a:t>technische Regelwerke, DIN-Normen, wie z. B.</a:t>
            </a:r>
          </a:p>
          <a:p>
            <a:pPr lvl="1" eaLnBrk="1" hangingPunct="1"/>
            <a:r>
              <a:rPr lang="de-DE" altLang="de-DE" smtClean="0"/>
              <a:t>INSPIRE-Dokumente, OGC-Standards,</a:t>
            </a:r>
          </a:p>
          <a:p>
            <a:pPr lvl="1" eaLnBrk="1" hangingPunct="1"/>
            <a:r>
              <a:rPr lang="de-DE" altLang="de-DE" smtClean="0"/>
              <a:t>AAA-Dokumente, VwVLK B.-W.</a:t>
            </a:r>
          </a:p>
          <a:p>
            <a:pPr lvl="1" eaLnBrk="1" hangingPunct="1"/>
            <a:r>
              <a:rPr lang="de-DE" altLang="de-DE" smtClean="0"/>
              <a:t>DIN 2425 „Planwerke für die Versorgungswirtschaft, die Wasserwirtschaft und für Fernleitungen“</a:t>
            </a:r>
          </a:p>
        </p:txBody>
      </p:sp>
      <p:sp>
        <p:nvSpPr>
          <p:cNvPr id="5" name="Foliennummernplatzhalter 4"/>
          <p:cNvSpPr>
            <a:spLocks noGrp="1"/>
          </p:cNvSpPr>
          <p:nvPr>
            <p:ph type="sldNum" sz="quarter" idx="11"/>
          </p:nvPr>
        </p:nvSpPr>
        <p:spPr/>
        <p:txBody>
          <a:bodyPr/>
          <a:lstStyle/>
          <a:p>
            <a:pPr>
              <a:defRPr/>
            </a:pPr>
            <a:fld id="{89245294-61A8-48B0-BD6D-9A7102EF10E8}" type="slidenum">
              <a:rPr lang="de-DE" altLang="de-DE"/>
              <a:pPr>
                <a:defRPr/>
              </a:pPr>
              <a:t>50</a:t>
            </a:fld>
            <a:endParaRPr lang="de-DE" altLang="de-DE"/>
          </a:p>
        </p:txBody>
      </p:sp>
      <p:sp>
        <p:nvSpPr>
          <p:cNvPr id="2" name="Rechteck 1"/>
          <p:cNvSpPr/>
          <p:nvPr/>
        </p:nvSpPr>
        <p:spPr>
          <a:xfrm>
            <a:off x="899592" y="5736158"/>
            <a:ext cx="7704856" cy="1077218"/>
          </a:xfrm>
          <a:prstGeom prst="rect">
            <a:avLst/>
          </a:prstGeom>
        </p:spPr>
        <p:txBody>
          <a:bodyPr wrap="square">
            <a:spAutoFit/>
          </a:bodyPr>
          <a:lstStyle/>
          <a:p>
            <a:pPr marL="0" indent="0">
              <a:buNone/>
            </a:pPr>
            <a:r>
              <a:rPr lang="de-DE" sz="1600" i="1" kern="0" smtClean="0">
                <a:latin typeface="+mn-lt"/>
              </a:rPr>
              <a:t>"Surveyors need to become inclusive and innovative. This requires open standards to be embraced, and interoperability not only between systems but also institutionally and legally"… "Conditions are a culture of collaboration and sharing". </a:t>
            </a:r>
          </a:p>
          <a:p>
            <a:pPr marL="0" indent="0" algn="r">
              <a:buFontTx/>
              <a:buNone/>
            </a:pPr>
            <a:r>
              <a:rPr lang="de-DE" sz="1600" i="1" kern="0" smtClean="0">
                <a:latin typeface="+mn-lt"/>
              </a:rPr>
              <a:t>CheeHai Tei, FIG President (2010-2014)</a:t>
            </a:r>
            <a:endParaRPr lang="de-DE" sz="1600" i="1" kern="0" dirty="0">
              <a:latin typeface="+mn-lt"/>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de-DE" altLang="de-DE" smtClean="0"/>
              <a:t>Ist-Erhebung: Infrastruktur</a:t>
            </a:r>
          </a:p>
        </p:txBody>
      </p:sp>
      <p:sp>
        <p:nvSpPr>
          <p:cNvPr id="36867" name="Rectangle 3"/>
          <p:cNvSpPr>
            <a:spLocks noGrp="1" noChangeArrowheads="1"/>
          </p:cNvSpPr>
          <p:nvPr>
            <p:ph idx="1"/>
          </p:nvPr>
        </p:nvSpPr>
        <p:spPr/>
        <p:txBody>
          <a:bodyPr/>
          <a:lstStyle/>
          <a:p>
            <a:pPr eaLnBrk="1" hangingPunct="1">
              <a:buFont typeface="Tahoma" pitchFamily="34" charset="0"/>
              <a:buAutoNum type="arabicPeriod"/>
            </a:pPr>
            <a:r>
              <a:rPr lang="de-DE" altLang="de-DE" smtClean="0"/>
              <a:t>Existierende Hardwareplattformen und Netzwerkinfrastruktur,</a:t>
            </a:r>
          </a:p>
          <a:p>
            <a:pPr eaLnBrk="1" hangingPunct="1">
              <a:buFont typeface="Tahoma" pitchFamily="34" charset="0"/>
              <a:buAutoNum type="arabicPeriod"/>
            </a:pPr>
            <a:r>
              <a:rPr lang="de-DE" altLang="de-DE" smtClean="0"/>
              <a:t>Eingesetzte Betriebssysteme und Netzwerksoftware,</a:t>
            </a:r>
          </a:p>
          <a:p>
            <a:pPr eaLnBrk="1" hangingPunct="1">
              <a:buFont typeface="Tahoma" pitchFamily="34" charset="0"/>
              <a:buAutoNum type="arabicPeriod"/>
            </a:pPr>
            <a:r>
              <a:rPr lang="de-DE" altLang="de-DE" smtClean="0"/>
              <a:t>eingesetzte Softwarekomponenten (auch GIS-fremd, z.B. SAP),</a:t>
            </a:r>
          </a:p>
          <a:p>
            <a:pPr eaLnBrk="1" hangingPunct="1">
              <a:buFont typeface="Tahoma" pitchFamily="34" charset="0"/>
              <a:buAutoNum type="arabicPeriod"/>
            </a:pPr>
            <a:r>
              <a:rPr lang="de-DE" altLang="de-DE" smtClean="0"/>
              <a:t>Datenformate, Zeichensätze (-&gt; siehe GuD-Vorlesung),</a:t>
            </a:r>
          </a:p>
          <a:p>
            <a:pPr eaLnBrk="1" hangingPunct="1">
              <a:buFont typeface="Tahoma" pitchFamily="34" charset="0"/>
              <a:buAutoNum type="arabicPeriod"/>
            </a:pPr>
            <a:r>
              <a:rPr lang="de-DE" altLang="de-DE" smtClean="0"/>
              <a:t>IT-Schnittstellen und Datenflüsse zwischen den Systemen</a:t>
            </a:r>
          </a:p>
        </p:txBody>
      </p:sp>
      <p:sp>
        <p:nvSpPr>
          <p:cNvPr id="5" name="Foliennummernplatzhalter 4"/>
          <p:cNvSpPr>
            <a:spLocks noGrp="1"/>
          </p:cNvSpPr>
          <p:nvPr>
            <p:ph type="sldNum" sz="quarter" idx="11"/>
          </p:nvPr>
        </p:nvSpPr>
        <p:spPr/>
        <p:txBody>
          <a:bodyPr/>
          <a:lstStyle/>
          <a:p>
            <a:pPr>
              <a:defRPr/>
            </a:pPr>
            <a:fld id="{0B22DF5C-AE73-4226-9606-9BFE04829645}" type="slidenum">
              <a:rPr lang="de-DE" altLang="de-DE"/>
              <a:pPr>
                <a:defRPr/>
              </a:pPr>
              <a:t>51</a:t>
            </a:fld>
            <a:endParaRPr lang="de-DE" altLang="de-DE"/>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de-DE" altLang="de-DE" smtClean="0"/>
              <a:t>Isterhebung: Sonstige Informationen</a:t>
            </a:r>
          </a:p>
        </p:txBody>
      </p:sp>
      <p:sp>
        <p:nvSpPr>
          <p:cNvPr id="37891" name="Rectangle 3"/>
          <p:cNvSpPr>
            <a:spLocks noGrp="1" noChangeArrowheads="1"/>
          </p:cNvSpPr>
          <p:nvPr>
            <p:ph idx="1"/>
          </p:nvPr>
        </p:nvSpPr>
        <p:spPr/>
        <p:txBody>
          <a:bodyPr/>
          <a:lstStyle/>
          <a:p>
            <a:pPr eaLnBrk="1" hangingPunct="1"/>
            <a:r>
              <a:rPr lang="de-DE" altLang="de-DE" smtClean="0"/>
              <a:t>Was gibt es sonst noch an relevanter Information?</a:t>
            </a:r>
          </a:p>
          <a:p>
            <a:pPr eaLnBrk="1" hangingPunct="1"/>
            <a:endParaRPr lang="de-DE" altLang="de-DE" smtClean="0"/>
          </a:p>
          <a:p>
            <a:pPr lvl="1" eaLnBrk="1" hangingPunct="1"/>
            <a:r>
              <a:rPr lang="de-DE" altLang="de-DE" b="1" smtClean="0"/>
              <a:t>Organigramme</a:t>
            </a:r>
            <a:r>
              <a:rPr lang="de-DE" altLang="de-DE" smtClean="0"/>
              <a:t> der beteiligten Ämter („Aufbauorganisation“),</a:t>
            </a:r>
          </a:p>
          <a:p>
            <a:pPr lvl="1" eaLnBrk="1" hangingPunct="1"/>
            <a:r>
              <a:rPr lang="de-DE" altLang="de-DE" smtClean="0"/>
              <a:t>Organisations- und Arbeitsanweisungen,</a:t>
            </a:r>
          </a:p>
          <a:p>
            <a:pPr lvl="1" eaLnBrk="1" hangingPunct="1"/>
            <a:r>
              <a:rPr lang="de-DE" altLang="de-DE" smtClean="0"/>
              <a:t>Aufgabenverteilungspläne,</a:t>
            </a:r>
          </a:p>
          <a:p>
            <a:pPr lvl="1" eaLnBrk="1" hangingPunct="1"/>
            <a:r>
              <a:rPr lang="de-DE" altLang="de-DE" smtClean="0"/>
              <a:t>Formularsätze,</a:t>
            </a:r>
          </a:p>
          <a:p>
            <a:pPr lvl="1" eaLnBrk="1" hangingPunct="1"/>
            <a:r>
              <a:rPr lang="de-DE" altLang="de-DE" smtClean="0"/>
              <a:t>sonstige relevante Gesetze und Verordnungen,</a:t>
            </a:r>
          </a:p>
          <a:p>
            <a:pPr lvl="1" eaLnBrk="1" hangingPunct="1"/>
            <a:r>
              <a:rPr lang="de-DE" altLang="de-DE" smtClean="0"/>
              <a:t>Muster von Excel-Sheets, Listen, Reports, Pläne, Karteien, Skizzen usw.</a:t>
            </a:r>
          </a:p>
        </p:txBody>
      </p:sp>
      <p:sp>
        <p:nvSpPr>
          <p:cNvPr id="5" name="Foliennummernplatzhalter 4"/>
          <p:cNvSpPr>
            <a:spLocks noGrp="1"/>
          </p:cNvSpPr>
          <p:nvPr>
            <p:ph type="sldNum" sz="quarter" idx="11"/>
          </p:nvPr>
        </p:nvSpPr>
        <p:spPr/>
        <p:txBody>
          <a:bodyPr/>
          <a:lstStyle/>
          <a:p>
            <a:pPr>
              <a:defRPr/>
            </a:pPr>
            <a:fld id="{569F7ABF-FD1D-4E79-985A-B7B89FB6D0FF}" type="slidenum">
              <a:rPr lang="de-DE" altLang="de-DE"/>
              <a:pPr>
                <a:defRPr/>
              </a:pPr>
              <a:t>52</a:t>
            </a:fld>
            <a:endParaRPr lang="de-DE" altLang="de-DE"/>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63490" name="Rectangle 2"/>
          <p:cNvSpPr>
            <a:spLocks noGrp="1" noChangeArrowheads="1"/>
          </p:cNvSpPr>
          <p:nvPr>
            <p:ph type="title" idx="4294967295"/>
          </p:nvPr>
        </p:nvSpPr>
        <p:spPr>
          <a:xfrm>
            <a:off x="722313" y="2714997"/>
            <a:ext cx="7772400" cy="1362075"/>
          </a:xfrm>
        </p:spPr>
        <p:txBody>
          <a:bodyPr/>
          <a:lstStyle/>
          <a:p>
            <a:pPr algn="r"/>
            <a:r>
              <a:rPr lang="de-DE" dirty="0" smtClean="0"/>
              <a:t>Ist-Analyse</a:t>
            </a:r>
            <a:endParaRPr lang="de-DE" dirty="0">
              <a:solidFill>
                <a:schemeClr val="tx1">
                  <a:lumMod val="75000"/>
                  <a:lumOff val="25000"/>
                </a:schemeClr>
              </a:solidFill>
            </a:endParaRPr>
          </a:p>
        </p:txBody>
      </p:sp>
    </p:spTree>
    <p:extLst>
      <p:ext uri="{BB962C8B-B14F-4D97-AF65-F5344CB8AC3E}">
        <p14:creationId xmlns:p14="http://schemas.microsoft.com/office/powerpoint/2010/main" val="6401294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ctrTitle"/>
          </p:nvPr>
        </p:nvSpPr>
        <p:spPr/>
        <p:txBody>
          <a:bodyPr/>
          <a:lstStyle/>
          <a:p>
            <a:pPr eaLnBrk="1" hangingPunct="1"/>
            <a:r>
              <a:rPr lang="de-DE" altLang="de-DE" smtClean="0"/>
              <a:t>Ist-Analyse</a:t>
            </a:r>
          </a:p>
        </p:txBody>
      </p:sp>
      <p:sp>
        <p:nvSpPr>
          <p:cNvPr id="38915" name="Rectangle 5"/>
          <p:cNvSpPr>
            <a:spLocks noGrp="1" noChangeArrowheads="1"/>
          </p:cNvSpPr>
          <p:nvPr>
            <p:ph type="subTitle" idx="1"/>
          </p:nvPr>
        </p:nvSpPr>
        <p:spPr/>
        <p:txBody>
          <a:bodyPr/>
          <a:lstStyle/>
          <a:p>
            <a:pPr eaLnBrk="1" hangingPunct="1"/>
            <a:endParaRPr lang="de-DE" altLang="de-DE" smtClean="0"/>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p:txBody>
          <a:bodyPr/>
          <a:lstStyle/>
          <a:p>
            <a:pPr eaLnBrk="1" hangingPunct="1"/>
            <a:r>
              <a:rPr lang="de-DE" altLang="de-DE" smtClean="0"/>
              <a:t>Ist-Analyse</a:t>
            </a:r>
          </a:p>
        </p:txBody>
      </p:sp>
      <p:sp>
        <p:nvSpPr>
          <p:cNvPr id="39939" name="Rectangle 1027"/>
          <p:cNvSpPr>
            <a:spLocks noGrp="1" noChangeArrowheads="1"/>
          </p:cNvSpPr>
          <p:nvPr>
            <p:ph sz="half" idx="1"/>
          </p:nvPr>
        </p:nvSpPr>
        <p:spPr>
          <a:xfrm>
            <a:off x="381000" y="2636838"/>
            <a:ext cx="4038600" cy="3384550"/>
          </a:xfrm>
        </p:spPr>
        <p:txBody>
          <a:bodyPr/>
          <a:lstStyle/>
          <a:p>
            <a:pPr eaLnBrk="1" hangingPunct="1">
              <a:lnSpc>
                <a:spcPct val="90000"/>
              </a:lnSpc>
            </a:pPr>
            <a:r>
              <a:rPr lang="de-DE" altLang="de-DE" sz="1800" smtClean="0"/>
              <a:t>Bereiche:</a:t>
            </a:r>
          </a:p>
          <a:p>
            <a:pPr lvl="1" eaLnBrk="1" hangingPunct="1">
              <a:lnSpc>
                <a:spcPct val="90000"/>
              </a:lnSpc>
            </a:pPr>
            <a:r>
              <a:rPr lang="de-DE" altLang="de-DE" sz="1600" smtClean="0"/>
              <a:t>Involvierte Organisationen</a:t>
            </a:r>
          </a:p>
          <a:p>
            <a:pPr lvl="1" eaLnBrk="1" hangingPunct="1">
              <a:lnSpc>
                <a:spcPct val="90000"/>
              </a:lnSpc>
            </a:pPr>
            <a:r>
              <a:rPr lang="de-DE" altLang="de-DE" sz="1600" smtClean="0"/>
              <a:t>Bezugssysteme</a:t>
            </a:r>
          </a:p>
          <a:p>
            <a:pPr lvl="1" eaLnBrk="1" hangingPunct="1">
              <a:lnSpc>
                <a:spcPct val="90000"/>
              </a:lnSpc>
            </a:pPr>
            <a:r>
              <a:rPr lang="de-DE" altLang="de-DE" sz="1600" smtClean="0"/>
              <a:t>Maßstabsbereiche</a:t>
            </a:r>
          </a:p>
          <a:p>
            <a:pPr lvl="1" eaLnBrk="1" hangingPunct="1">
              <a:lnSpc>
                <a:spcPct val="90000"/>
              </a:lnSpc>
            </a:pPr>
            <a:r>
              <a:rPr lang="de-DE" altLang="de-DE" sz="1600" smtClean="0"/>
              <a:t>Datenspeicherung</a:t>
            </a:r>
          </a:p>
          <a:p>
            <a:pPr lvl="1" eaLnBrk="1" hangingPunct="1">
              <a:lnSpc>
                <a:spcPct val="90000"/>
              </a:lnSpc>
            </a:pPr>
            <a:r>
              <a:rPr lang="de-DE" altLang="de-DE" sz="1600" smtClean="0"/>
              <a:t>Mengenangaben</a:t>
            </a:r>
          </a:p>
          <a:p>
            <a:pPr lvl="1" eaLnBrk="1" hangingPunct="1">
              <a:lnSpc>
                <a:spcPct val="90000"/>
              </a:lnSpc>
            </a:pPr>
            <a:r>
              <a:rPr lang="de-DE" altLang="de-DE" sz="1600" smtClean="0"/>
              <a:t>Datenarten und ihre Nutzer</a:t>
            </a:r>
          </a:p>
          <a:p>
            <a:pPr lvl="1" eaLnBrk="1" hangingPunct="1">
              <a:lnSpc>
                <a:spcPct val="90000"/>
              </a:lnSpc>
            </a:pPr>
            <a:r>
              <a:rPr lang="de-DE" altLang="de-DE" sz="1600" smtClean="0"/>
              <a:t>Sachdaten und Bezüge zu Planarten</a:t>
            </a:r>
          </a:p>
          <a:p>
            <a:pPr lvl="1" eaLnBrk="1" hangingPunct="1">
              <a:lnSpc>
                <a:spcPct val="90000"/>
              </a:lnSpc>
            </a:pPr>
            <a:endParaRPr lang="de-DE" altLang="de-DE" sz="1600" smtClean="0"/>
          </a:p>
          <a:p>
            <a:pPr eaLnBrk="1" hangingPunct="1">
              <a:lnSpc>
                <a:spcPct val="90000"/>
              </a:lnSpc>
            </a:pPr>
            <a:endParaRPr lang="de-DE" altLang="de-DE" sz="1800" smtClean="0"/>
          </a:p>
        </p:txBody>
      </p:sp>
      <p:sp>
        <p:nvSpPr>
          <p:cNvPr id="39940" name="Rectangle 1028"/>
          <p:cNvSpPr>
            <a:spLocks noGrp="1" noChangeArrowheads="1"/>
          </p:cNvSpPr>
          <p:nvPr>
            <p:ph sz="half" idx="2"/>
          </p:nvPr>
        </p:nvSpPr>
        <p:spPr>
          <a:xfrm>
            <a:off x="4572000" y="2924175"/>
            <a:ext cx="4038600" cy="3384550"/>
          </a:xfrm>
        </p:spPr>
        <p:txBody>
          <a:bodyPr/>
          <a:lstStyle/>
          <a:p>
            <a:pPr lvl="1" eaLnBrk="1" hangingPunct="1"/>
            <a:r>
              <a:rPr lang="de-DE" altLang="de-DE" sz="1600" smtClean="0"/>
              <a:t>Nutzungshäufigkeit, Fortführungshäufigkeit</a:t>
            </a:r>
          </a:p>
          <a:p>
            <a:pPr lvl="1" eaLnBrk="1" hangingPunct="1"/>
            <a:r>
              <a:rPr lang="de-DE" altLang="de-DE" sz="1600" smtClean="0"/>
              <a:t>Fortführende Stellen</a:t>
            </a:r>
          </a:p>
          <a:p>
            <a:pPr lvl="1" eaLnBrk="1" hangingPunct="1"/>
            <a:r>
              <a:rPr lang="de-DE" altLang="de-DE" sz="1600" smtClean="0"/>
              <a:t>Nutzer und organisatorische Einheiten</a:t>
            </a:r>
          </a:p>
          <a:p>
            <a:pPr lvl="1" eaLnBrk="1" hangingPunct="1"/>
            <a:r>
              <a:rPr lang="de-DE" altLang="de-DE" sz="1600" smtClean="0"/>
              <a:t>Personelle Ressourcen</a:t>
            </a:r>
          </a:p>
          <a:p>
            <a:pPr lvl="1" eaLnBrk="1" hangingPunct="1"/>
            <a:r>
              <a:rPr lang="de-DE" altLang="de-DE" sz="1600" smtClean="0"/>
              <a:t>Unternehmensziele</a:t>
            </a:r>
          </a:p>
        </p:txBody>
      </p:sp>
      <p:sp>
        <p:nvSpPr>
          <p:cNvPr id="7" name="Foliennummernplatzhalter 5"/>
          <p:cNvSpPr>
            <a:spLocks noGrp="1"/>
          </p:cNvSpPr>
          <p:nvPr>
            <p:ph type="sldNum" sz="quarter" idx="11"/>
          </p:nvPr>
        </p:nvSpPr>
        <p:spPr/>
        <p:txBody>
          <a:bodyPr/>
          <a:lstStyle/>
          <a:p>
            <a:pPr>
              <a:defRPr/>
            </a:pPr>
            <a:fld id="{CBAC2081-73EE-4CDC-B67D-D6EB69C011C4}" type="slidenum">
              <a:rPr lang="de-DE" altLang="de-DE"/>
              <a:pPr>
                <a:defRPr/>
              </a:pPr>
              <a:t>55</a:t>
            </a:fld>
            <a:endParaRPr lang="de-DE" altLang="de-DE"/>
          </a:p>
        </p:txBody>
      </p:sp>
      <p:sp>
        <p:nvSpPr>
          <p:cNvPr id="39942" name="Rectangle 1029"/>
          <p:cNvSpPr>
            <a:spLocks noChangeArrowheads="1"/>
          </p:cNvSpPr>
          <p:nvPr/>
        </p:nvSpPr>
        <p:spPr bwMode="auto">
          <a:xfrm>
            <a:off x="395288" y="1511300"/>
            <a:ext cx="7993062"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lnSpc>
                <a:spcPct val="90000"/>
              </a:lnSpc>
              <a:buClr>
                <a:srgbClr val="FF9900"/>
              </a:buClr>
              <a:buFont typeface="Wingdings" pitchFamily="2" charset="2"/>
              <a:buChar char="§"/>
            </a:pPr>
            <a:r>
              <a:rPr lang="de-DE" altLang="de-DE" sz="1800">
                <a:solidFill>
                  <a:schemeClr val="tx1"/>
                </a:solidFill>
                <a:latin typeface="Arial" charset="0"/>
              </a:rPr>
              <a:t>Die Vielzahl der Informationen werden ausgewertet, verdichtet und gedeutet.</a:t>
            </a:r>
          </a:p>
          <a:p>
            <a:pPr eaLnBrk="1" hangingPunct="1">
              <a:lnSpc>
                <a:spcPct val="90000"/>
              </a:lnSpc>
              <a:buClr>
                <a:srgbClr val="FF9900"/>
              </a:buClr>
              <a:buFont typeface="Wingdings" pitchFamily="2" charset="2"/>
              <a:buChar char="§"/>
            </a:pPr>
            <a:endParaRPr lang="de-DE" altLang="de-DE" sz="1800">
              <a:solidFill>
                <a:schemeClr val="tx1"/>
              </a:solidFill>
              <a:latin typeface="Arial" charset="0"/>
            </a:endParaRPr>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ltLang="de-DE"/>
              <a:t>Präzisierung</a:t>
            </a:r>
            <a:endParaRPr lang="de-DE"/>
          </a:p>
        </p:txBody>
      </p:sp>
      <p:sp>
        <p:nvSpPr>
          <p:cNvPr id="5" name="Foliennummernplatzhalter 4"/>
          <p:cNvSpPr>
            <a:spLocks noGrp="1"/>
          </p:cNvSpPr>
          <p:nvPr>
            <p:ph type="sldNum" sz="quarter" idx="11"/>
          </p:nvPr>
        </p:nvSpPr>
        <p:spPr/>
        <p:txBody>
          <a:bodyPr/>
          <a:lstStyle/>
          <a:p>
            <a:pPr>
              <a:defRPr/>
            </a:pPr>
            <a:fld id="{BCAEA776-60A8-4A1F-A741-E53DF6C0BAAA}" type="slidenum">
              <a:rPr lang="de-DE" altLang="de-DE" smtClean="0"/>
              <a:pPr>
                <a:defRPr/>
              </a:pPr>
              <a:t>56</a:t>
            </a:fld>
            <a:endParaRPr lang="de-DE" altLang="de-DE"/>
          </a:p>
        </p:txBody>
      </p:sp>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6840760" cy="471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60732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lstStyle/>
          <a:p>
            <a:pPr eaLnBrk="1" hangingPunct="1"/>
            <a:r>
              <a:rPr lang="de-DE" altLang="de-DE" smtClean="0"/>
              <a:t>Ist-Analyse: Organisationen</a:t>
            </a:r>
          </a:p>
        </p:txBody>
      </p:sp>
      <p:sp>
        <p:nvSpPr>
          <p:cNvPr id="5" name="Foliennummernplatzhalter 4"/>
          <p:cNvSpPr>
            <a:spLocks noGrp="1"/>
          </p:cNvSpPr>
          <p:nvPr>
            <p:ph type="sldNum" sz="quarter" idx="11"/>
          </p:nvPr>
        </p:nvSpPr>
        <p:spPr/>
        <p:txBody>
          <a:bodyPr/>
          <a:lstStyle/>
          <a:p>
            <a:pPr>
              <a:defRPr/>
            </a:pPr>
            <a:fld id="{545995DB-A811-4BC3-8857-585771A7E679}" type="slidenum">
              <a:rPr lang="de-DE" altLang="de-DE"/>
              <a:pPr>
                <a:defRPr/>
              </a:pPr>
              <a:t>57</a:t>
            </a:fld>
            <a:endParaRPr lang="de-DE" altLang="de-DE"/>
          </a:p>
        </p:txBody>
      </p:sp>
      <p:pic>
        <p:nvPicPr>
          <p:cNvPr id="40964" name="Picture 1028"/>
          <p:cNvPicPr>
            <a:picLocks noChangeAspect="1" noChangeArrowheads="1"/>
          </p:cNvPicPr>
          <p:nvPr/>
        </p:nvPicPr>
        <p:blipFill>
          <a:blip r:embed="rId2">
            <a:extLst>
              <a:ext uri="{28A0092B-C50C-407E-A947-70E740481C1C}">
                <a14:useLocalDpi xmlns:a14="http://schemas.microsoft.com/office/drawing/2010/main" val="0"/>
              </a:ext>
            </a:extLst>
          </a:blip>
          <a:srcRect b="6087"/>
          <a:stretch>
            <a:fillRect/>
          </a:stretch>
        </p:blipFill>
        <p:spPr bwMode="auto">
          <a:xfrm>
            <a:off x="827657" y="1942890"/>
            <a:ext cx="6217509" cy="371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5" name="Textfeld 1"/>
          <p:cNvSpPr txBox="1">
            <a:spLocks noChangeArrowheads="1"/>
          </p:cNvSpPr>
          <p:nvPr/>
        </p:nvSpPr>
        <p:spPr bwMode="auto">
          <a:xfrm>
            <a:off x="755650" y="5976938"/>
            <a:ext cx="5953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400">
                <a:solidFill>
                  <a:schemeClr val="tx1"/>
                </a:solidFill>
                <a:latin typeface="Arial" charset="0"/>
              </a:rPr>
              <a:t>1) T = telefonisch, P = Planunterlagen</a:t>
            </a:r>
            <a:br>
              <a:rPr lang="de-DE" altLang="de-DE" sz="1400">
                <a:solidFill>
                  <a:schemeClr val="tx1"/>
                </a:solidFill>
                <a:latin typeface="Arial" charset="0"/>
              </a:rPr>
            </a:br>
            <a:r>
              <a:rPr lang="de-DE" altLang="de-DE" sz="1400">
                <a:solidFill>
                  <a:schemeClr val="tx1"/>
                </a:solidFill>
                <a:latin typeface="Arial" charset="0"/>
              </a:rPr>
              <a:t>2) 3 = täglich, 2 = wöchentlich, 3 = gelegentlich</a:t>
            </a: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de-DE" altLang="de-DE" smtClean="0"/>
              <a:t>Ist-Analyse: Datenarten und ihre Nutzer</a:t>
            </a:r>
          </a:p>
        </p:txBody>
      </p:sp>
      <p:sp>
        <p:nvSpPr>
          <p:cNvPr id="5" name="Foliennummernplatzhalter 4"/>
          <p:cNvSpPr>
            <a:spLocks noGrp="1"/>
          </p:cNvSpPr>
          <p:nvPr>
            <p:ph type="sldNum" sz="quarter" idx="11"/>
          </p:nvPr>
        </p:nvSpPr>
        <p:spPr/>
        <p:txBody>
          <a:bodyPr/>
          <a:lstStyle/>
          <a:p>
            <a:pPr>
              <a:defRPr/>
            </a:pPr>
            <a:fld id="{6BC6B3EE-B5EA-443C-9A8E-3A3F11CDBFFD}" type="slidenum">
              <a:rPr lang="de-DE" altLang="de-DE"/>
              <a:pPr>
                <a:defRPr/>
              </a:pPr>
              <a:t>58</a:t>
            </a:fld>
            <a:endParaRPr lang="de-DE" altLang="de-DE"/>
          </a:p>
        </p:txBody>
      </p:sp>
      <p:graphicFrame>
        <p:nvGraphicFramePr>
          <p:cNvPr id="2" name="Tabelle 1"/>
          <p:cNvGraphicFramePr>
            <a:graphicFrameLocks noGrp="1"/>
          </p:cNvGraphicFramePr>
          <p:nvPr>
            <p:extLst>
              <p:ext uri="{D42A27DB-BD31-4B8C-83A1-F6EECF244321}">
                <p14:modId xmlns:p14="http://schemas.microsoft.com/office/powerpoint/2010/main" val="3188464033"/>
              </p:ext>
            </p:extLst>
          </p:nvPr>
        </p:nvGraphicFramePr>
        <p:xfrm>
          <a:off x="755650" y="1700213"/>
          <a:ext cx="7561263" cy="4465637"/>
        </p:xfrm>
        <a:graphic>
          <a:graphicData uri="http://schemas.openxmlformats.org/drawingml/2006/table">
            <a:tbl>
              <a:tblPr firstRow="1" firstCol="1" bandRow="1">
                <a:tableStyleId>{5C22544A-7EE6-4342-B048-85BDC9FD1C3A}</a:tableStyleId>
              </a:tblPr>
              <a:tblGrid>
                <a:gridCol w="3851925">
                  <a:extLst>
                    <a:ext uri="{9D8B030D-6E8A-4147-A177-3AD203B41FA5}">
                      <a16:colId xmlns:a16="http://schemas.microsoft.com/office/drawing/2014/main" val="20000"/>
                    </a:ext>
                  </a:extLst>
                </a:gridCol>
                <a:gridCol w="3709338">
                  <a:extLst>
                    <a:ext uri="{9D8B030D-6E8A-4147-A177-3AD203B41FA5}">
                      <a16:colId xmlns:a16="http://schemas.microsoft.com/office/drawing/2014/main" val="20001"/>
                    </a:ext>
                  </a:extLst>
                </a:gridCol>
              </a:tblGrid>
              <a:tr h="348274">
                <a:tc>
                  <a:txBody>
                    <a:bodyPr/>
                    <a:lstStyle/>
                    <a:p>
                      <a:pPr algn="l" hangingPunct="0">
                        <a:spcBef>
                          <a:spcPts val="300"/>
                        </a:spcBef>
                        <a:spcAft>
                          <a:spcPts val="300"/>
                        </a:spcAft>
                      </a:pPr>
                      <a:r>
                        <a:rPr lang="de-DE" sz="1600" spc="-10" dirty="0" err="1">
                          <a:effectLst/>
                        </a:rPr>
                        <a:t>Datenart</a:t>
                      </a:r>
                      <a:endParaRPr lang="de-DE" sz="1800" dirty="0">
                        <a:effectLst/>
                        <a:latin typeface="Calibri"/>
                        <a:ea typeface="Times New Roman"/>
                        <a:cs typeface="Times New Roman"/>
                      </a:endParaRPr>
                    </a:p>
                  </a:txBody>
                  <a:tcPr marL="68584" marR="68584" marT="0" marB="0"/>
                </a:tc>
                <a:tc>
                  <a:txBody>
                    <a:bodyPr/>
                    <a:lstStyle/>
                    <a:p>
                      <a:pPr algn="l" hangingPunct="0">
                        <a:spcBef>
                          <a:spcPts val="300"/>
                        </a:spcBef>
                        <a:spcAft>
                          <a:spcPts val="300"/>
                        </a:spcAft>
                      </a:pPr>
                      <a:r>
                        <a:rPr lang="de-DE" sz="1600" spc="-10" dirty="0" smtClean="0">
                          <a:effectLst/>
                        </a:rPr>
                        <a:t>Nutzer (Abteilung, Amt, Firma) </a:t>
                      </a:r>
                      <a:endParaRPr lang="de-DE" sz="1800" dirty="0">
                        <a:effectLst/>
                        <a:latin typeface="Calibri"/>
                        <a:ea typeface="Times New Roman"/>
                        <a:cs typeface="Times New Roman"/>
                      </a:endParaRPr>
                    </a:p>
                  </a:txBody>
                  <a:tcPr marL="68584" marR="68584" marT="0" marB="0"/>
                </a:tc>
                <a:extLst>
                  <a:ext uri="{0D108BD9-81ED-4DB2-BD59-A6C34878D82A}">
                    <a16:rowId xmlns:a16="http://schemas.microsoft.com/office/drawing/2014/main" val="10000"/>
                  </a:ext>
                </a:extLst>
              </a:tr>
              <a:tr h="1236307">
                <a:tc>
                  <a:txBody>
                    <a:bodyPr/>
                    <a:lstStyle/>
                    <a:p>
                      <a:pPr algn="l" hangingPunct="0">
                        <a:spcBef>
                          <a:spcPts val="300"/>
                        </a:spcBef>
                        <a:spcAft>
                          <a:spcPts val="300"/>
                        </a:spcAft>
                      </a:pPr>
                      <a:r>
                        <a:rPr lang="de-DE" sz="1600" spc="-10" dirty="0">
                          <a:effectLst/>
                        </a:rPr>
                        <a:t>Flächennutzungsplan</a:t>
                      </a:r>
                      <a:endParaRPr lang="de-DE" sz="1800" dirty="0">
                        <a:effectLst/>
                        <a:latin typeface="Calibri"/>
                        <a:ea typeface="Times New Roman"/>
                        <a:cs typeface="Times New Roman"/>
                      </a:endParaRPr>
                    </a:p>
                  </a:txBody>
                  <a:tcPr marL="68584" marR="68584" marT="0" marB="0"/>
                </a:tc>
                <a:tc>
                  <a:txBody>
                    <a:bodyPr/>
                    <a:lstStyle/>
                    <a:p>
                      <a:pPr algn="l" hangingPunct="0">
                        <a:spcBef>
                          <a:spcPts val="300"/>
                        </a:spcBef>
                        <a:spcAft>
                          <a:spcPts val="300"/>
                        </a:spcAft>
                      </a:pPr>
                      <a:r>
                        <a:rPr lang="de-DE" sz="1600" spc="-10" dirty="0">
                          <a:effectLst/>
                        </a:rPr>
                        <a:t>Träger öffentlicher Belange,</a:t>
                      </a:r>
                      <a:br>
                        <a:rPr lang="de-DE" sz="1600" spc="-10" dirty="0">
                          <a:effectLst/>
                        </a:rPr>
                      </a:br>
                      <a:r>
                        <a:rPr lang="de-DE" sz="1600" spc="-10" dirty="0">
                          <a:effectLst/>
                        </a:rPr>
                        <a:t>Forstamt,</a:t>
                      </a:r>
                      <a:br>
                        <a:rPr lang="de-DE" sz="1600" spc="-10" dirty="0">
                          <a:effectLst/>
                        </a:rPr>
                      </a:br>
                      <a:r>
                        <a:rPr lang="de-DE" sz="1600" spc="-10" dirty="0">
                          <a:effectLst/>
                        </a:rPr>
                        <a:t>Ingenieurbüros,</a:t>
                      </a:r>
                      <a:br>
                        <a:rPr lang="de-DE" sz="1600" spc="-10" dirty="0">
                          <a:effectLst/>
                        </a:rPr>
                      </a:br>
                      <a:r>
                        <a:rPr lang="de-DE" sz="1600" spc="-10" dirty="0">
                          <a:effectLst/>
                        </a:rPr>
                        <a:t>Landratsamt, </a:t>
                      </a:r>
                      <a:r>
                        <a:rPr lang="de-DE" sz="1600" spc="-10" dirty="0" err="1" smtClean="0">
                          <a:effectLst/>
                        </a:rPr>
                        <a:t>Verbandgemeiden</a:t>
                      </a:r>
                      <a:r>
                        <a:rPr lang="de-DE" sz="1600" spc="-10" dirty="0">
                          <a:effectLst/>
                        </a:rPr>
                        <a:t>.</a:t>
                      </a:r>
                      <a:endParaRPr lang="de-DE" sz="1800" dirty="0">
                        <a:effectLst/>
                        <a:latin typeface="Calibri"/>
                        <a:ea typeface="Times New Roman"/>
                        <a:cs typeface="Times New Roman"/>
                      </a:endParaRPr>
                    </a:p>
                  </a:txBody>
                  <a:tcPr marL="68584" marR="68584" marT="0" marB="0"/>
                </a:tc>
                <a:extLst>
                  <a:ext uri="{0D108BD9-81ED-4DB2-BD59-A6C34878D82A}">
                    <a16:rowId xmlns:a16="http://schemas.microsoft.com/office/drawing/2014/main" val="10001"/>
                  </a:ext>
                </a:extLst>
              </a:tr>
              <a:tr h="1008370">
                <a:tc>
                  <a:txBody>
                    <a:bodyPr/>
                    <a:lstStyle/>
                    <a:p>
                      <a:pPr algn="l" hangingPunct="0">
                        <a:spcBef>
                          <a:spcPts val="300"/>
                        </a:spcBef>
                        <a:spcAft>
                          <a:spcPts val="300"/>
                        </a:spcAft>
                      </a:pPr>
                      <a:r>
                        <a:rPr lang="de-DE" sz="1600" spc="-10">
                          <a:effectLst/>
                        </a:rPr>
                        <a:t>Bestandsplan Wasser</a:t>
                      </a:r>
                      <a:endParaRPr lang="de-DE" sz="1800">
                        <a:effectLst/>
                        <a:latin typeface="Calibri"/>
                        <a:ea typeface="Times New Roman"/>
                        <a:cs typeface="Times New Roman"/>
                      </a:endParaRPr>
                    </a:p>
                  </a:txBody>
                  <a:tcPr marL="68584" marR="68584" marT="0" marB="0"/>
                </a:tc>
                <a:tc>
                  <a:txBody>
                    <a:bodyPr/>
                    <a:lstStyle/>
                    <a:p>
                      <a:pPr algn="l" hangingPunct="0">
                        <a:spcBef>
                          <a:spcPts val="300"/>
                        </a:spcBef>
                        <a:spcAft>
                          <a:spcPts val="300"/>
                        </a:spcAft>
                      </a:pPr>
                      <a:r>
                        <a:rPr lang="de-DE" sz="1600" spc="-10">
                          <a:effectLst/>
                        </a:rPr>
                        <a:t>Bauabteilung,</a:t>
                      </a:r>
                      <a:br>
                        <a:rPr lang="de-DE" sz="1600" spc="-10">
                          <a:effectLst/>
                        </a:rPr>
                      </a:br>
                      <a:r>
                        <a:rPr lang="de-DE" sz="1600" spc="-10">
                          <a:effectLst/>
                        </a:rPr>
                        <a:t>Gas-/Wasser-/Stromversorgung,</a:t>
                      </a:r>
                      <a:br>
                        <a:rPr lang="de-DE" sz="1600" spc="-10">
                          <a:effectLst/>
                        </a:rPr>
                      </a:br>
                      <a:r>
                        <a:rPr lang="de-DE" sz="1600" spc="-10">
                          <a:effectLst/>
                        </a:rPr>
                        <a:t>Tiefbauamt.</a:t>
                      </a:r>
                      <a:endParaRPr lang="de-DE" sz="1800">
                        <a:effectLst/>
                        <a:latin typeface="Calibri"/>
                        <a:ea typeface="Times New Roman"/>
                        <a:cs typeface="Times New Roman"/>
                      </a:endParaRPr>
                    </a:p>
                  </a:txBody>
                  <a:tcPr marL="68584" marR="68584" marT="0" marB="0"/>
                </a:tc>
                <a:extLst>
                  <a:ext uri="{0D108BD9-81ED-4DB2-BD59-A6C34878D82A}">
                    <a16:rowId xmlns:a16="http://schemas.microsoft.com/office/drawing/2014/main" val="10002"/>
                  </a:ext>
                </a:extLst>
              </a:tr>
              <a:tr h="792290">
                <a:tc>
                  <a:txBody>
                    <a:bodyPr/>
                    <a:lstStyle/>
                    <a:p>
                      <a:pPr algn="l" hangingPunct="0">
                        <a:spcBef>
                          <a:spcPts val="300"/>
                        </a:spcBef>
                        <a:spcAft>
                          <a:spcPts val="300"/>
                        </a:spcAft>
                      </a:pPr>
                      <a:r>
                        <a:rPr lang="de-DE" sz="1600" spc="-10">
                          <a:effectLst/>
                        </a:rPr>
                        <a:t>Bebauungspläne</a:t>
                      </a:r>
                      <a:endParaRPr lang="de-DE" sz="1800">
                        <a:effectLst/>
                        <a:latin typeface="Calibri"/>
                        <a:ea typeface="Times New Roman"/>
                        <a:cs typeface="Times New Roman"/>
                      </a:endParaRPr>
                    </a:p>
                  </a:txBody>
                  <a:tcPr marL="68584" marR="68584" marT="0" marB="0"/>
                </a:tc>
                <a:tc>
                  <a:txBody>
                    <a:bodyPr/>
                    <a:lstStyle/>
                    <a:p>
                      <a:pPr algn="l" hangingPunct="0">
                        <a:spcBef>
                          <a:spcPts val="300"/>
                        </a:spcBef>
                        <a:spcAft>
                          <a:spcPts val="300"/>
                        </a:spcAft>
                      </a:pPr>
                      <a:r>
                        <a:rPr lang="de-DE" sz="1600" spc="-10">
                          <a:effectLst/>
                        </a:rPr>
                        <a:t>Bauordnung/Denkmalschutz,</a:t>
                      </a:r>
                      <a:br>
                        <a:rPr lang="de-DE" sz="1600" spc="-10">
                          <a:effectLst/>
                        </a:rPr>
                      </a:br>
                      <a:r>
                        <a:rPr lang="de-DE" sz="1600" spc="-10">
                          <a:effectLst/>
                        </a:rPr>
                        <a:t>Stadtplanung.</a:t>
                      </a:r>
                      <a:endParaRPr lang="de-DE" sz="1800">
                        <a:effectLst/>
                        <a:latin typeface="Calibri"/>
                        <a:ea typeface="Times New Roman"/>
                        <a:cs typeface="Times New Roman"/>
                      </a:endParaRPr>
                    </a:p>
                  </a:txBody>
                  <a:tcPr marL="68584" marR="68584" marT="0" marB="0"/>
                </a:tc>
                <a:extLst>
                  <a:ext uri="{0D108BD9-81ED-4DB2-BD59-A6C34878D82A}">
                    <a16:rowId xmlns:a16="http://schemas.microsoft.com/office/drawing/2014/main" val="10003"/>
                  </a:ext>
                </a:extLst>
              </a:tr>
              <a:tr h="1080396">
                <a:tc>
                  <a:txBody>
                    <a:bodyPr/>
                    <a:lstStyle/>
                    <a:p>
                      <a:pPr algn="l" hangingPunct="0">
                        <a:spcBef>
                          <a:spcPts val="300"/>
                        </a:spcBef>
                        <a:spcAft>
                          <a:spcPts val="300"/>
                        </a:spcAft>
                      </a:pPr>
                      <a:r>
                        <a:rPr lang="de-DE" sz="1600">
                          <a:effectLst/>
                        </a:rPr>
                        <a:t>Grundbuch</a:t>
                      </a:r>
                      <a:endParaRPr lang="de-DE" sz="1800">
                        <a:effectLst/>
                        <a:latin typeface="Calibri"/>
                        <a:ea typeface="Times New Roman"/>
                        <a:cs typeface="Times New Roman"/>
                      </a:endParaRPr>
                    </a:p>
                  </a:txBody>
                  <a:tcPr marL="68584" marR="68584" marT="0" marB="0"/>
                </a:tc>
                <a:tc>
                  <a:txBody>
                    <a:bodyPr/>
                    <a:lstStyle/>
                    <a:p>
                      <a:pPr algn="l" hangingPunct="0">
                        <a:spcBef>
                          <a:spcPts val="300"/>
                        </a:spcBef>
                        <a:spcAft>
                          <a:spcPts val="300"/>
                        </a:spcAft>
                      </a:pPr>
                      <a:r>
                        <a:rPr lang="de-DE" sz="1600" dirty="0">
                          <a:effectLst/>
                        </a:rPr>
                        <a:t>Grundbuchamt,</a:t>
                      </a:r>
                      <a:br>
                        <a:rPr lang="de-DE" sz="1600" dirty="0">
                          <a:effectLst/>
                        </a:rPr>
                      </a:br>
                      <a:r>
                        <a:rPr lang="de-DE" sz="1600" dirty="0">
                          <a:effectLst/>
                        </a:rPr>
                        <a:t>Bauordnung/Denkmalschutz,</a:t>
                      </a:r>
                      <a:br>
                        <a:rPr lang="de-DE" sz="1600" dirty="0">
                          <a:effectLst/>
                        </a:rPr>
                      </a:br>
                      <a:r>
                        <a:rPr lang="de-DE" sz="1600" dirty="0">
                          <a:effectLst/>
                        </a:rPr>
                        <a:t>Liegenschaften.</a:t>
                      </a:r>
                      <a:endParaRPr lang="de-DE" sz="1800" dirty="0">
                        <a:effectLst/>
                        <a:latin typeface="Calibri"/>
                        <a:ea typeface="Times New Roman"/>
                        <a:cs typeface="Times New Roman"/>
                      </a:endParaRPr>
                    </a:p>
                  </a:txBody>
                  <a:tcPr marL="68584" marR="68584" marT="0" marB="0"/>
                </a:tc>
                <a:extLst>
                  <a:ext uri="{0D108BD9-81ED-4DB2-BD59-A6C34878D82A}">
                    <a16:rowId xmlns:a16="http://schemas.microsoft.com/office/drawing/2014/main" val="10004"/>
                  </a:ext>
                </a:extLst>
              </a:tr>
            </a:tbl>
          </a:graphicData>
        </a:graphic>
      </p:graphicFrame>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lstStyle/>
          <a:p>
            <a:r>
              <a:rPr lang="de-DE" altLang="de-DE" smtClean="0"/>
              <a:t>Ist-Analyse: Nutzungshäufigkeit</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078001104"/>
              </p:ext>
            </p:extLst>
          </p:nvPr>
        </p:nvGraphicFramePr>
        <p:xfrm>
          <a:off x="755650" y="1773238"/>
          <a:ext cx="7345363" cy="4103688"/>
        </p:xfrm>
        <a:graphic>
          <a:graphicData uri="http://schemas.openxmlformats.org/drawingml/2006/table">
            <a:tbl>
              <a:tblPr firstRow="1" firstCol="1" bandRow="1">
                <a:tableStyleId>{5C22544A-7EE6-4342-B048-85BDC9FD1C3A}</a:tableStyleId>
              </a:tblPr>
              <a:tblGrid>
                <a:gridCol w="3059728">
                  <a:extLst>
                    <a:ext uri="{9D8B030D-6E8A-4147-A177-3AD203B41FA5}">
                      <a16:colId xmlns:a16="http://schemas.microsoft.com/office/drawing/2014/main" val="20000"/>
                    </a:ext>
                  </a:extLst>
                </a:gridCol>
                <a:gridCol w="4285635">
                  <a:extLst>
                    <a:ext uri="{9D8B030D-6E8A-4147-A177-3AD203B41FA5}">
                      <a16:colId xmlns:a16="http://schemas.microsoft.com/office/drawing/2014/main" val="20001"/>
                    </a:ext>
                  </a:extLst>
                </a:gridCol>
              </a:tblGrid>
              <a:tr h="317456">
                <a:tc>
                  <a:txBody>
                    <a:bodyPr/>
                    <a:lstStyle/>
                    <a:p>
                      <a:pPr algn="l" hangingPunct="0">
                        <a:spcBef>
                          <a:spcPts val="300"/>
                        </a:spcBef>
                        <a:spcAft>
                          <a:spcPts val="300"/>
                        </a:spcAft>
                      </a:pPr>
                      <a:r>
                        <a:rPr lang="de-DE" sz="1600" b="0" spc="-10" dirty="0">
                          <a:effectLst/>
                        </a:rPr>
                        <a:t>Nutzungshäufigkeit</a:t>
                      </a:r>
                      <a:endParaRPr lang="de-DE" sz="1800" b="0" dirty="0">
                        <a:effectLst/>
                        <a:latin typeface="Calibri"/>
                        <a:ea typeface="Times New Roman"/>
                        <a:cs typeface="Times New Roman"/>
                      </a:endParaRPr>
                    </a:p>
                  </a:txBody>
                  <a:tcPr marL="68585" marR="68585" marT="0" marB="0"/>
                </a:tc>
                <a:tc>
                  <a:txBody>
                    <a:bodyPr/>
                    <a:lstStyle/>
                    <a:p>
                      <a:pPr algn="l" hangingPunct="0">
                        <a:spcBef>
                          <a:spcPts val="300"/>
                        </a:spcBef>
                        <a:spcAft>
                          <a:spcPts val="300"/>
                        </a:spcAft>
                      </a:pPr>
                      <a:r>
                        <a:rPr lang="de-DE" sz="1600" b="0" spc="-10">
                          <a:effectLst/>
                        </a:rPr>
                        <a:t>Datenart</a:t>
                      </a:r>
                      <a:endParaRPr lang="de-DE" sz="1800" b="0">
                        <a:effectLst/>
                        <a:latin typeface="Calibri"/>
                        <a:ea typeface="Times New Roman"/>
                        <a:cs typeface="Times New Roman"/>
                      </a:endParaRPr>
                    </a:p>
                  </a:txBody>
                  <a:tcPr marL="68585" marR="68585" marT="0" marB="0"/>
                </a:tc>
                <a:extLst>
                  <a:ext uri="{0D108BD9-81ED-4DB2-BD59-A6C34878D82A}">
                    <a16:rowId xmlns:a16="http://schemas.microsoft.com/office/drawing/2014/main" val="10000"/>
                  </a:ext>
                </a:extLst>
              </a:tr>
              <a:tr h="1122435">
                <a:tc>
                  <a:txBody>
                    <a:bodyPr/>
                    <a:lstStyle/>
                    <a:p>
                      <a:pPr algn="l" hangingPunct="0">
                        <a:spcBef>
                          <a:spcPts val="300"/>
                        </a:spcBef>
                        <a:spcAft>
                          <a:spcPts val="300"/>
                        </a:spcAft>
                      </a:pPr>
                      <a:r>
                        <a:rPr lang="de-DE" sz="1600" b="0" spc="-10" dirty="0">
                          <a:effectLst/>
                        </a:rPr>
                        <a:t>täglich</a:t>
                      </a:r>
                      <a:endParaRPr lang="de-DE" sz="1800" b="0" dirty="0">
                        <a:effectLst/>
                        <a:latin typeface="Calibri"/>
                        <a:ea typeface="Times New Roman"/>
                        <a:cs typeface="Times New Roman"/>
                      </a:endParaRPr>
                    </a:p>
                  </a:txBody>
                  <a:tcPr marL="68585" marR="68585" marT="0" marB="0"/>
                </a:tc>
                <a:tc>
                  <a:txBody>
                    <a:bodyPr/>
                    <a:lstStyle/>
                    <a:p>
                      <a:pPr algn="l" hangingPunct="0">
                        <a:spcBef>
                          <a:spcPts val="300"/>
                        </a:spcBef>
                        <a:spcAft>
                          <a:spcPts val="300"/>
                        </a:spcAft>
                      </a:pPr>
                      <a:r>
                        <a:rPr lang="de-DE" sz="1600" b="0" spc="-10">
                          <a:effectLst/>
                        </a:rPr>
                        <a:t>ALKIS,</a:t>
                      </a:r>
                      <a:br>
                        <a:rPr lang="de-DE" sz="1600" b="0" spc="-10">
                          <a:effectLst/>
                        </a:rPr>
                      </a:br>
                      <a:r>
                        <a:rPr lang="de-DE" sz="1600" b="0" spc="-10">
                          <a:effectLst/>
                        </a:rPr>
                        <a:t>Allgemeiner Kanalplan,</a:t>
                      </a:r>
                      <a:br>
                        <a:rPr lang="de-DE" sz="1600" b="0" spc="-10">
                          <a:effectLst/>
                        </a:rPr>
                      </a:br>
                      <a:r>
                        <a:rPr lang="de-DE" sz="1600" b="0" spc="-10">
                          <a:effectLst/>
                        </a:rPr>
                        <a:t>Baulastenverzeichnis,</a:t>
                      </a:r>
                      <a:br>
                        <a:rPr lang="de-DE" sz="1600" b="0" spc="-10">
                          <a:effectLst/>
                        </a:rPr>
                      </a:br>
                      <a:r>
                        <a:rPr lang="de-DE" sz="1600" b="0" spc="-10">
                          <a:effectLst/>
                        </a:rPr>
                        <a:t>Bestandsplan Strom, Straßenbeleuchtung.</a:t>
                      </a:r>
                      <a:endParaRPr lang="de-DE" sz="1800" b="0">
                        <a:effectLst/>
                        <a:latin typeface="Calibri"/>
                        <a:ea typeface="Times New Roman"/>
                        <a:cs typeface="Times New Roman"/>
                      </a:endParaRPr>
                    </a:p>
                  </a:txBody>
                  <a:tcPr marL="68585" marR="68585" marT="0" marB="0"/>
                </a:tc>
                <a:extLst>
                  <a:ext uri="{0D108BD9-81ED-4DB2-BD59-A6C34878D82A}">
                    <a16:rowId xmlns:a16="http://schemas.microsoft.com/office/drawing/2014/main" val="10001"/>
                  </a:ext>
                </a:extLst>
              </a:tr>
              <a:tr h="1223907">
                <a:tc>
                  <a:txBody>
                    <a:bodyPr/>
                    <a:lstStyle/>
                    <a:p>
                      <a:pPr algn="l" hangingPunct="0">
                        <a:spcBef>
                          <a:spcPts val="300"/>
                        </a:spcBef>
                        <a:spcAft>
                          <a:spcPts val="300"/>
                        </a:spcAft>
                      </a:pPr>
                      <a:r>
                        <a:rPr lang="de-DE" sz="1600" b="0" spc="-10">
                          <a:effectLst/>
                        </a:rPr>
                        <a:t>wöchentlich</a:t>
                      </a:r>
                      <a:endParaRPr lang="de-DE" sz="1800" b="0">
                        <a:effectLst/>
                        <a:latin typeface="Calibri"/>
                        <a:ea typeface="Times New Roman"/>
                        <a:cs typeface="Times New Roman"/>
                      </a:endParaRPr>
                    </a:p>
                  </a:txBody>
                  <a:tcPr marL="68585" marR="68585" marT="0" marB="0"/>
                </a:tc>
                <a:tc>
                  <a:txBody>
                    <a:bodyPr/>
                    <a:lstStyle/>
                    <a:p>
                      <a:pPr algn="l" hangingPunct="0">
                        <a:spcBef>
                          <a:spcPts val="300"/>
                        </a:spcBef>
                        <a:spcAft>
                          <a:spcPts val="300"/>
                        </a:spcAft>
                      </a:pPr>
                      <a:r>
                        <a:rPr lang="de-DE" sz="1600" b="0" spc="-10" dirty="0">
                          <a:effectLst/>
                        </a:rPr>
                        <a:t>Flächennutzungsplan,</a:t>
                      </a:r>
                      <a:br>
                        <a:rPr lang="de-DE" sz="1600" b="0" spc="-10" dirty="0">
                          <a:effectLst/>
                        </a:rPr>
                      </a:br>
                      <a:r>
                        <a:rPr lang="de-DE" sz="1600" b="0" spc="-10" dirty="0">
                          <a:effectLst/>
                        </a:rPr>
                        <a:t>Grundstückspläne 20kV-Trasse,</a:t>
                      </a:r>
                      <a:br>
                        <a:rPr lang="de-DE" sz="1600" b="0" spc="-10" dirty="0">
                          <a:effectLst/>
                        </a:rPr>
                      </a:br>
                      <a:r>
                        <a:rPr lang="de-DE" sz="1600" b="0" spc="-10" dirty="0">
                          <a:effectLst/>
                        </a:rPr>
                        <a:t>Kanalinformationssystem,</a:t>
                      </a:r>
                      <a:br>
                        <a:rPr lang="de-DE" sz="1600" b="0" spc="-10" dirty="0">
                          <a:effectLst/>
                        </a:rPr>
                      </a:br>
                      <a:r>
                        <a:rPr lang="de-DE" sz="1600" b="0" spc="-10" dirty="0">
                          <a:effectLst/>
                        </a:rPr>
                        <a:t>zu verkaufende Flurstücke.</a:t>
                      </a:r>
                      <a:endParaRPr lang="de-DE" sz="1800" b="0" dirty="0">
                        <a:effectLst/>
                        <a:latin typeface="Calibri"/>
                        <a:ea typeface="Times New Roman"/>
                        <a:cs typeface="Times New Roman"/>
                      </a:endParaRPr>
                    </a:p>
                  </a:txBody>
                  <a:tcPr marL="68585" marR="68585" marT="0" marB="0"/>
                </a:tc>
                <a:extLst>
                  <a:ext uri="{0D108BD9-81ED-4DB2-BD59-A6C34878D82A}">
                    <a16:rowId xmlns:a16="http://schemas.microsoft.com/office/drawing/2014/main" val="10002"/>
                  </a:ext>
                </a:extLst>
              </a:tr>
              <a:tr h="634910">
                <a:tc>
                  <a:txBody>
                    <a:bodyPr/>
                    <a:lstStyle/>
                    <a:p>
                      <a:pPr algn="l" hangingPunct="0">
                        <a:spcBef>
                          <a:spcPts val="300"/>
                        </a:spcBef>
                        <a:spcAft>
                          <a:spcPts val="300"/>
                        </a:spcAft>
                      </a:pPr>
                      <a:r>
                        <a:rPr lang="de-DE" sz="1600" b="0" spc="-10">
                          <a:effectLst/>
                        </a:rPr>
                        <a:t>monatlich</a:t>
                      </a:r>
                      <a:endParaRPr lang="de-DE" sz="1800" b="0">
                        <a:effectLst/>
                        <a:latin typeface="Calibri"/>
                        <a:ea typeface="Times New Roman"/>
                        <a:cs typeface="Times New Roman"/>
                      </a:endParaRPr>
                    </a:p>
                  </a:txBody>
                  <a:tcPr marL="68585" marR="68585" marT="0" marB="0"/>
                </a:tc>
                <a:tc>
                  <a:txBody>
                    <a:bodyPr/>
                    <a:lstStyle/>
                    <a:p>
                      <a:pPr algn="l" hangingPunct="0">
                        <a:spcBef>
                          <a:spcPts val="300"/>
                        </a:spcBef>
                        <a:spcAft>
                          <a:spcPts val="300"/>
                        </a:spcAft>
                      </a:pPr>
                      <a:r>
                        <a:rPr lang="de-DE" sz="1600" b="0" spc="-10">
                          <a:effectLst/>
                        </a:rPr>
                        <a:t>Baumkataster, Bebauungspläne</a:t>
                      </a:r>
                      <a:endParaRPr lang="de-DE" sz="1800" b="0">
                        <a:effectLst/>
                        <a:latin typeface="Calibri"/>
                        <a:ea typeface="Times New Roman"/>
                        <a:cs typeface="Times New Roman"/>
                      </a:endParaRPr>
                    </a:p>
                  </a:txBody>
                  <a:tcPr marL="68585" marR="68585" marT="0" marB="0"/>
                </a:tc>
                <a:extLst>
                  <a:ext uri="{0D108BD9-81ED-4DB2-BD59-A6C34878D82A}">
                    <a16:rowId xmlns:a16="http://schemas.microsoft.com/office/drawing/2014/main" val="10003"/>
                  </a:ext>
                </a:extLst>
              </a:tr>
              <a:tr h="804980">
                <a:tc>
                  <a:txBody>
                    <a:bodyPr/>
                    <a:lstStyle/>
                    <a:p>
                      <a:pPr algn="l" hangingPunct="0">
                        <a:spcBef>
                          <a:spcPts val="300"/>
                        </a:spcBef>
                        <a:spcAft>
                          <a:spcPts val="300"/>
                        </a:spcAft>
                      </a:pPr>
                      <a:r>
                        <a:rPr lang="de-DE" sz="1600" b="0" dirty="0">
                          <a:effectLst/>
                        </a:rPr>
                        <a:t>halbjährlich</a:t>
                      </a:r>
                      <a:endParaRPr lang="de-DE" sz="1800" b="0" dirty="0">
                        <a:effectLst/>
                        <a:latin typeface="Calibri"/>
                        <a:ea typeface="Times New Roman"/>
                        <a:cs typeface="Times New Roman"/>
                      </a:endParaRPr>
                    </a:p>
                  </a:txBody>
                  <a:tcPr marL="68585" marR="68585" marT="0" marB="0"/>
                </a:tc>
                <a:tc>
                  <a:txBody>
                    <a:bodyPr/>
                    <a:lstStyle/>
                    <a:p>
                      <a:pPr algn="l" hangingPunct="0">
                        <a:spcBef>
                          <a:spcPts val="300"/>
                        </a:spcBef>
                        <a:spcAft>
                          <a:spcPts val="300"/>
                        </a:spcAft>
                      </a:pPr>
                      <a:r>
                        <a:rPr lang="de-DE" sz="1600" b="0" dirty="0">
                          <a:effectLst/>
                        </a:rPr>
                        <a:t>Straßenlampenverzeichnis,</a:t>
                      </a:r>
                      <a:br>
                        <a:rPr lang="de-DE" sz="1600" b="0" dirty="0">
                          <a:effectLst/>
                        </a:rPr>
                      </a:br>
                      <a:r>
                        <a:rPr lang="de-DE" sz="1600" b="0" dirty="0">
                          <a:effectLst/>
                        </a:rPr>
                        <a:t>Fernwärme Hausanschlüsse</a:t>
                      </a:r>
                      <a:endParaRPr lang="de-DE" sz="1800" b="0" dirty="0">
                        <a:effectLst/>
                        <a:latin typeface="Calibri"/>
                        <a:ea typeface="Times New Roman"/>
                        <a:cs typeface="Times New Roman"/>
                      </a:endParaRPr>
                    </a:p>
                  </a:txBody>
                  <a:tcPr marL="68585" marR="68585" marT="0" marB="0"/>
                </a:tc>
                <a:extLst>
                  <a:ext uri="{0D108BD9-81ED-4DB2-BD59-A6C34878D82A}">
                    <a16:rowId xmlns:a16="http://schemas.microsoft.com/office/drawing/2014/main" val="10004"/>
                  </a:ext>
                </a:extLst>
              </a:tr>
            </a:tbl>
          </a:graphicData>
        </a:graphic>
      </p:graphicFrame>
      <p:sp>
        <p:nvSpPr>
          <p:cNvPr id="4" name="Foliennummernplatzhalter 3"/>
          <p:cNvSpPr>
            <a:spLocks noGrp="1"/>
          </p:cNvSpPr>
          <p:nvPr>
            <p:ph type="sldNum" sz="quarter" idx="11"/>
          </p:nvPr>
        </p:nvSpPr>
        <p:spPr/>
        <p:txBody>
          <a:bodyPr/>
          <a:lstStyle/>
          <a:p>
            <a:pPr>
              <a:defRPr/>
            </a:pPr>
            <a:fld id="{C566AB61-1455-4380-A945-79C4D155B71D}" type="slidenum">
              <a:rPr lang="de-DE" altLang="de-DE" smtClean="0"/>
              <a:pPr>
                <a:defRPr/>
              </a:pPr>
              <a:t>59</a:t>
            </a:fld>
            <a:endParaRPr lang="de-DE" alt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el 1"/>
          <p:cNvSpPr>
            <a:spLocks noGrp="1"/>
          </p:cNvSpPr>
          <p:nvPr>
            <p:ph type="title"/>
          </p:nvPr>
        </p:nvSpPr>
        <p:spPr/>
        <p:txBody>
          <a:bodyPr/>
          <a:lstStyle/>
          <a:p>
            <a:r>
              <a:rPr lang="de-DE" altLang="de-DE" smtClean="0"/>
              <a:t>Vorgehensalternativen</a:t>
            </a:r>
          </a:p>
        </p:txBody>
      </p:sp>
      <p:sp>
        <p:nvSpPr>
          <p:cNvPr id="158723" name="Inhaltsplatzhalter 2"/>
          <p:cNvSpPr>
            <a:spLocks noGrp="1"/>
          </p:cNvSpPr>
          <p:nvPr>
            <p:ph idx="1"/>
          </p:nvPr>
        </p:nvSpPr>
        <p:spPr/>
        <p:txBody>
          <a:bodyPr/>
          <a:lstStyle/>
          <a:p>
            <a:endParaRPr lang="de-DE" altLang="de-DE" smtClean="0"/>
          </a:p>
        </p:txBody>
      </p:sp>
      <p:sp>
        <p:nvSpPr>
          <p:cNvPr id="4" name="Foliennummernplatzhalter 3"/>
          <p:cNvSpPr>
            <a:spLocks noGrp="1"/>
          </p:cNvSpPr>
          <p:nvPr>
            <p:ph type="sldNum" sz="quarter" idx="11"/>
          </p:nvPr>
        </p:nvSpPr>
        <p:spPr/>
        <p:txBody>
          <a:bodyPr/>
          <a:lstStyle/>
          <a:p>
            <a:pPr>
              <a:defRPr/>
            </a:pPr>
            <a:fld id="{3535CC70-C86E-4082-BDE9-9627D53D78C6}" type="slidenum">
              <a:rPr lang="de-DE" altLang="de-DE" smtClean="0"/>
              <a:pPr>
                <a:defRPr/>
              </a:pPr>
              <a:t>6</a:t>
            </a:fld>
            <a:endParaRPr lang="de-DE" altLang="de-DE"/>
          </a:p>
        </p:txBody>
      </p:sp>
      <p:pic>
        <p:nvPicPr>
          <p:cNvPr id="15872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205038"/>
            <a:ext cx="7750175" cy="277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Lst>
        </p:spPr>
      </p:pic>
      <p:sp>
        <p:nvSpPr>
          <p:cNvPr id="5" name="Textfeld 4"/>
          <p:cNvSpPr txBox="1"/>
          <p:nvPr/>
        </p:nvSpPr>
        <p:spPr>
          <a:xfrm>
            <a:off x="539750" y="5805488"/>
            <a:ext cx="7993063" cy="508000"/>
          </a:xfrm>
          <a:prstGeom prst="rect">
            <a:avLst/>
          </a:prstGeom>
          <a:noFill/>
        </p:spPr>
        <p:txBody>
          <a:bodyPr>
            <a:spAutoFit/>
          </a:bodyPr>
          <a:lstStyle/>
          <a:p>
            <a:pPr eaLnBrk="0" hangingPunct="0">
              <a:defRPr/>
            </a:pPr>
            <a:r>
              <a:rPr lang="de-DE" sz="1600" dirty="0">
                <a:cs typeface="+mn-cs"/>
              </a:rPr>
              <a:t>Quelle: Bayerische Vermessungsverwaltung: Leitfaden für kommunale GIS-Einsteiger </a:t>
            </a:r>
            <a:r>
              <a:rPr lang="de-DE" sz="1050" dirty="0">
                <a:cs typeface="+mn-cs"/>
              </a:rPr>
              <a:t>(http://www.vermessung.bayern.de/file/pdf/6926/GIS-Leitfaden%20Zusammenfassung.pdf)</a:t>
            </a:r>
            <a:endParaRPr lang="de-DE" sz="1600" dirty="0">
              <a:cs typeface="+mn-cs"/>
            </a:endParaRPr>
          </a:p>
        </p:txBody>
      </p:sp>
    </p:spTree>
    <p:extLst>
      <p:ext uri="{BB962C8B-B14F-4D97-AF65-F5344CB8AC3E}">
        <p14:creationId xmlns:p14="http://schemas.microsoft.com/office/powerpoint/2010/main" val="19009641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de-DE" altLang="de-DE" smtClean="0"/>
              <a:t>Ist-Analyse: Nutzer und organisator. Einheiten</a:t>
            </a:r>
          </a:p>
        </p:txBody>
      </p:sp>
      <p:sp>
        <p:nvSpPr>
          <p:cNvPr id="5" name="Foliennummernplatzhalter 4"/>
          <p:cNvSpPr>
            <a:spLocks noGrp="1"/>
          </p:cNvSpPr>
          <p:nvPr>
            <p:ph type="sldNum" sz="quarter" idx="11"/>
          </p:nvPr>
        </p:nvSpPr>
        <p:spPr/>
        <p:txBody>
          <a:bodyPr/>
          <a:lstStyle/>
          <a:p>
            <a:pPr>
              <a:defRPr/>
            </a:pPr>
            <a:fld id="{CD5515F0-3F9C-4946-AFC3-BB16F60DADFD}" type="slidenum">
              <a:rPr lang="de-DE" altLang="de-DE"/>
              <a:pPr>
                <a:defRPr/>
              </a:pPr>
              <a:t>60</a:t>
            </a:fld>
            <a:endParaRPr lang="de-DE" altLang="de-DE"/>
          </a:p>
        </p:txBody>
      </p:sp>
      <p:pic>
        <p:nvPicPr>
          <p:cNvPr id="1259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19622"/>
            <a:ext cx="7856537"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r>
              <a:rPr lang="de-DE" altLang="de-DE" smtClean="0"/>
              <a:t>Klassifizierung von Nutzergruppen </a:t>
            </a:r>
            <a:r>
              <a:rPr lang="de-DE" altLang="de-DE" sz="1800" smtClean="0"/>
              <a:t>[Eason </a:t>
            </a:r>
            <a:r>
              <a:rPr lang="de-DE" altLang="de-DE" sz="1600" smtClean="0"/>
              <a:t>1988</a:t>
            </a:r>
            <a:r>
              <a:rPr lang="de-DE" altLang="de-DE" sz="1800" smtClean="0"/>
              <a:t>]</a:t>
            </a:r>
            <a:endParaRPr lang="de-DE" altLang="de-DE" smtClean="0"/>
          </a:p>
        </p:txBody>
      </p:sp>
      <p:sp>
        <p:nvSpPr>
          <p:cNvPr id="45059" name="Inhaltsplatzhalter 5"/>
          <p:cNvSpPr>
            <a:spLocks noGrp="1"/>
          </p:cNvSpPr>
          <p:nvPr>
            <p:ph idx="1"/>
          </p:nvPr>
        </p:nvSpPr>
        <p:spPr/>
        <p:txBody>
          <a:bodyPr/>
          <a:lstStyle/>
          <a:p>
            <a:r>
              <a:rPr lang="de-DE" altLang="de-DE" b="1" dirty="0" smtClean="0"/>
              <a:t>Primäre Nutzer</a:t>
            </a:r>
            <a:r>
              <a:rPr lang="de-DE" altLang="de-DE" dirty="0" smtClean="0"/>
              <a:t>: Hierbei handelt es sich um Mitarbeiter, die </a:t>
            </a:r>
            <a:r>
              <a:rPr lang="de-DE" altLang="de-DE" b="1" dirty="0" smtClean="0"/>
              <a:t>vollzeitlich</a:t>
            </a:r>
            <a:r>
              <a:rPr lang="de-DE" altLang="de-DE" dirty="0" smtClean="0"/>
              <a:t> am System arbeiten werden und deshalb einen eigenen desktop- oder browserbasierten Arbeitsplatz zur Datenerfassung, -fortführung, -abfrage oder -analyse benötigen werden.</a:t>
            </a:r>
          </a:p>
          <a:p>
            <a:r>
              <a:rPr lang="de-DE" altLang="de-DE" b="1" dirty="0" smtClean="0"/>
              <a:t>Sekundäre Nutzer</a:t>
            </a:r>
            <a:r>
              <a:rPr lang="de-DE" altLang="de-DE" dirty="0" smtClean="0"/>
              <a:t>: Bei dieser Gruppe überwiegt die </a:t>
            </a:r>
            <a:r>
              <a:rPr lang="de-DE" altLang="de-DE" b="1" dirty="0" smtClean="0"/>
              <a:t>gelegentliche</a:t>
            </a:r>
            <a:r>
              <a:rPr lang="de-DE" altLang="de-DE" dirty="0" smtClean="0"/>
              <a:t> Nutzung des Systems bzw. der erzeugten Informationsprodukte. Berechtigungen zur Datenfortführung werden nicht benötigt. Die effektive Informationsbereitstellung kann über webbasierte Auskunftsplätze erfolgen.</a:t>
            </a:r>
          </a:p>
          <a:p>
            <a:r>
              <a:rPr lang="de-DE" altLang="de-DE" b="1" dirty="0" smtClean="0"/>
              <a:t>Tertiäre Nutzer</a:t>
            </a:r>
            <a:r>
              <a:rPr lang="de-DE" altLang="de-DE" dirty="0" smtClean="0"/>
              <a:t>:  Zu dieser Nutzerkategorie zählen die nur indirekt von der GIS-Einführung betroffenen Personen, wie </a:t>
            </a:r>
            <a:r>
              <a:rPr lang="de-DE" altLang="de-DE" b="1" dirty="0" smtClean="0"/>
              <a:t>externe Nutzer</a:t>
            </a:r>
            <a:r>
              <a:rPr lang="de-DE" altLang="de-DE" dirty="0" smtClean="0"/>
              <a:t>, Kunden und Bürger.</a:t>
            </a:r>
          </a:p>
          <a:p>
            <a:endParaRPr lang="de-DE" altLang="de-DE" dirty="0"/>
          </a:p>
          <a:p>
            <a:endParaRPr lang="de-DE" altLang="de-DE" dirty="0" smtClean="0"/>
          </a:p>
          <a:p>
            <a:pPr marL="0" indent="0">
              <a:buNone/>
            </a:pPr>
            <a:r>
              <a:rPr lang="de-DE" altLang="de-DE" dirty="0" smtClean="0"/>
              <a:t>Wichtig für Nutzenerhebung!</a:t>
            </a:r>
          </a:p>
          <a:p>
            <a:endParaRPr lang="de-DE" altLang="de-DE" dirty="0" smtClean="0"/>
          </a:p>
        </p:txBody>
      </p:sp>
      <p:sp>
        <p:nvSpPr>
          <p:cNvPr id="3" name="Foliennummernplatzhalter 2"/>
          <p:cNvSpPr>
            <a:spLocks noGrp="1"/>
          </p:cNvSpPr>
          <p:nvPr>
            <p:ph type="sldNum" sz="quarter" idx="11"/>
          </p:nvPr>
        </p:nvSpPr>
        <p:spPr/>
        <p:txBody>
          <a:bodyPr/>
          <a:lstStyle/>
          <a:p>
            <a:pPr>
              <a:defRPr/>
            </a:pPr>
            <a:fld id="{852C15C6-5FF4-400B-B18B-52F84823A9BC}" type="slidenum">
              <a:rPr lang="de-DE" altLang="de-DE" smtClean="0"/>
              <a:pPr>
                <a:defRPr/>
              </a:pPr>
              <a:t>61</a:t>
            </a:fld>
            <a:endParaRPr lang="de-DE" altLang="de-DE"/>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de-DE" altLang="de-DE" smtClean="0"/>
              <a:t>Ist-Analyse: Externe Nutzer und Datenarten</a:t>
            </a:r>
          </a:p>
        </p:txBody>
      </p:sp>
      <p:sp>
        <p:nvSpPr>
          <p:cNvPr id="5" name="Foliennummernplatzhalter 3"/>
          <p:cNvSpPr>
            <a:spLocks noGrp="1"/>
          </p:cNvSpPr>
          <p:nvPr>
            <p:ph type="sldNum" sz="quarter" idx="11"/>
          </p:nvPr>
        </p:nvSpPr>
        <p:spPr/>
        <p:txBody>
          <a:bodyPr/>
          <a:lstStyle/>
          <a:p>
            <a:pPr>
              <a:defRPr/>
            </a:pPr>
            <a:fld id="{3907234A-31B4-4512-B1F6-31FB2326C393}" type="slidenum">
              <a:rPr lang="de-DE" altLang="de-DE"/>
              <a:pPr>
                <a:defRPr/>
              </a:pPr>
              <a:t>62</a:t>
            </a:fld>
            <a:endParaRPr lang="de-DE" altLang="de-DE"/>
          </a:p>
        </p:txBody>
      </p:sp>
      <p:pic>
        <p:nvPicPr>
          <p:cNvPr id="122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6713537"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r>
              <a:rPr lang="de-DE" altLang="de-DE" smtClean="0"/>
              <a:t>Zusammenwirken Stadt / externe Stellen </a:t>
            </a:r>
          </a:p>
        </p:txBody>
      </p:sp>
      <p:sp>
        <p:nvSpPr>
          <p:cNvPr id="4" name="Foliennummernplatzhalter 3"/>
          <p:cNvSpPr>
            <a:spLocks noGrp="1"/>
          </p:cNvSpPr>
          <p:nvPr>
            <p:ph type="sldNum" sz="quarter" idx="11"/>
          </p:nvPr>
        </p:nvSpPr>
        <p:spPr/>
        <p:txBody>
          <a:bodyPr/>
          <a:lstStyle/>
          <a:p>
            <a:pPr>
              <a:defRPr/>
            </a:pPr>
            <a:fld id="{0FE9023B-F42F-4E03-8190-2F1C710BB881}" type="slidenum">
              <a:rPr lang="de-DE" altLang="de-DE" smtClean="0"/>
              <a:pPr>
                <a:defRPr/>
              </a:pPr>
              <a:t>63</a:t>
            </a:fld>
            <a:endParaRPr lang="de-DE" altLang="de-DE"/>
          </a:p>
        </p:txBody>
      </p:sp>
      <p:sp>
        <p:nvSpPr>
          <p:cNvPr id="6" name="Rechteck 5"/>
          <p:cNvSpPr/>
          <p:nvPr/>
        </p:nvSpPr>
        <p:spPr>
          <a:xfrm>
            <a:off x="755650" y="6156325"/>
            <a:ext cx="7345363" cy="585788"/>
          </a:xfrm>
          <a:prstGeom prst="rect">
            <a:avLst/>
          </a:prstGeom>
        </p:spPr>
        <p:txBody>
          <a:bodyPr>
            <a:spAutoFit/>
          </a:bodyPr>
          <a:lstStyle/>
          <a:p>
            <a:pPr eaLnBrk="0" hangingPunct="0">
              <a:defRPr/>
            </a:pPr>
            <a:r>
              <a:rPr lang="de-DE" sz="1600" dirty="0">
                <a:latin typeface="+mn-lt"/>
                <a:cs typeface="+mn-cs"/>
              </a:rPr>
              <a:t>● = Datenerstellung und -pflege, ∆= Schaffung von Basisinformationen, ⌂= Ergänzung und Weiterentwicklung von Daten, + = Nutzung, ++ = intensive Nutzung</a:t>
            </a:r>
          </a:p>
        </p:txBody>
      </p:sp>
      <p:pic>
        <p:nvPicPr>
          <p:cNvPr id="1218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1781"/>
            <a:ext cx="7008813"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Zieldefinition</a:t>
            </a:r>
            <a:endParaRPr lang="de-DE" dirty="0"/>
          </a:p>
        </p:txBody>
      </p:sp>
      <p:sp>
        <p:nvSpPr>
          <p:cNvPr id="5" name="Inhaltsplatzhalter 4"/>
          <p:cNvSpPr>
            <a:spLocks noGrp="1"/>
          </p:cNvSpPr>
          <p:nvPr>
            <p:ph idx="1"/>
          </p:nvPr>
        </p:nvSpPr>
        <p:spPr/>
        <p:txBody>
          <a:bodyPr/>
          <a:lstStyle/>
          <a:p>
            <a:r>
              <a:rPr lang="de-DE" dirty="0" smtClean="0"/>
              <a:t>Die erarbeiteten Ergebnisse </a:t>
            </a:r>
            <a:r>
              <a:rPr lang="de-DE" dirty="0"/>
              <a:t>erlauben es, innerhalb des durch die Kernaufgaben und strategischen Ziele des Unternehmens gesteckten Rahmens Projektziele </a:t>
            </a:r>
            <a:r>
              <a:rPr lang="de-DE" dirty="0" smtClean="0"/>
              <a:t>konkret zu identifizieren.</a:t>
            </a:r>
          </a:p>
          <a:p>
            <a:r>
              <a:rPr lang="de-DE" dirty="0"/>
              <a:t>Durch die Zieldefinition </a:t>
            </a:r>
            <a:r>
              <a:rPr lang="de-DE"/>
              <a:t>werden </a:t>
            </a:r>
            <a:r>
              <a:rPr lang="de-DE" smtClean="0"/>
              <a:t>Weichen </a:t>
            </a:r>
            <a:r>
              <a:rPr lang="de-DE" dirty="0"/>
              <a:t>für die weitere Arbeit gestellt. Gleichzeitig ermöglicht sie eine Prüfung der eigenen Motivation.</a:t>
            </a:r>
          </a:p>
          <a:p>
            <a:r>
              <a:rPr lang="de-DE" dirty="0" smtClean="0"/>
              <a:t>Laut </a:t>
            </a:r>
            <a:r>
              <a:rPr lang="de-DE" dirty="0"/>
              <a:t>KOTTER (2011, S. 63) sollt </a:t>
            </a:r>
            <a:r>
              <a:rPr lang="de-DE" dirty="0" smtClean="0"/>
              <a:t>Zieldefinition vorstellbar</a:t>
            </a:r>
            <a:r>
              <a:rPr lang="de-DE" dirty="0"/>
              <a:t>, erstrebenswert, machbar, fokussiert und </a:t>
            </a:r>
            <a:r>
              <a:rPr lang="de-DE" dirty="0" err="1"/>
              <a:t>kommunizierbar</a:t>
            </a:r>
            <a:r>
              <a:rPr lang="de-DE" dirty="0"/>
              <a:t> sein, dabei aber flexibel Raum für Eigeninitiativen und sich ändernde Rahmenbedingungen </a:t>
            </a:r>
            <a:r>
              <a:rPr lang="de-DE"/>
              <a:t>bieten</a:t>
            </a:r>
            <a:r>
              <a:rPr lang="de-DE" smtClean="0"/>
              <a:t>.</a:t>
            </a:r>
          </a:p>
          <a:p>
            <a:endParaRPr lang="de-DE"/>
          </a:p>
          <a:p>
            <a:endParaRPr lang="de-DE" smtClean="0"/>
          </a:p>
          <a:p>
            <a:r>
              <a:rPr lang="de-DE"/>
              <a:t>Zu berücksichtigen: Wahrnehmung gesellschaftlicher Verantwortung und die Nachhaltigkeit</a:t>
            </a:r>
            <a:endParaRPr lang="de-DE" dirty="0"/>
          </a:p>
        </p:txBody>
      </p:sp>
      <p:sp>
        <p:nvSpPr>
          <p:cNvPr id="3" name="Foliennummernplatzhalter 2"/>
          <p:cNvSpPr>
            <a:spLocks noGrp="1"/>
          </p:cNvSpPr>
          <p:nvPr>
            <p:ph type="sldNum" sz="quarter" idx="11"/>
          </p:nvPr>
        </p:nvSpPr>
        <p:spPr/>
        <p:txBody>
          <a:bodyPr/>
          <a:lstStyle/>
          <a:p>
            <a:pPr>
              <a:defRPr/>
            </a:pPr>
            <a:fld id="{966BF9BB-A4CA-4019-87C6-1DBA2F7BDEC3}" type="slidenum">
              <a:rPr lang="de-DE" altLang="de-DE" smtClean="0"/>
              <a:pPr>
                <a:defRPr/>
              </a:pPr>
              <a:t>64</a:t>
            </a:fld>
            <a:endParaRPr lang="de-DE" altLang="de-DE"/>
          </a:p>
        </p:txBody>
      </p:sp>
    </p:spTree>
    <p:extLst>
      <p:ext uri="{BB962C8B-B14F-4D97-AF65-F5344CB8AC3E}">
        <p14:creationId xmlns:p14="http://schemas.microsoft.com/office/powerpoint/2010/main" val="15608905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92"/>
            <a:ext cx="9144000" cy="6884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0" name="Rectangle 2"/>
          <p:cNvSpPr>
            <a:spLocks noGrp="1" noChangeArrowheads="1"/>
          </p:cNvSpPr>
          <p:nvPr>
            <p:ph type="title"/>
          </p:nvPr>
        </p:nvSpPr>
        <p:spPr>
          <a:xfrm>
            <a:off x="35496" y="870992"/>
            <a:ext cx="7477125" cy="685800"/>
          </a:xfrm>
        </p:spPr>
        <p:txBody>
          <a:bodyPr/>
          <a:lstStyle/>
          <a:p>
            <a:pPr eaLnBrk="1" hangingPunct="1"/>
            <a:r>
              <a:rPr lang="de-DE" altLang="de-DE" smtClean="0"/>
              <a:t>Ist-Analyse:</a:t>
            </a:r>
            <a:br>
              <a:rPr lang="de-DE" altLang="de-DE" smtClean="0"/>
            </a:br>
            <a:r>
              <a:rPr lang="de-DE" altLang="de-DE" smtClean="0"/>
              <a:t>Ziele</a:t>
            </a:r>
          </a:p>
        </p:txBody>
      </p:sp>
      <p:sp>
        <p:nvSpPr>
          <p:cNvPr id="5" name="Foliennummernplatzhalter 3"/>
          <p:cNvSpPr>
            <a:spLocks noGrp="1"/>
          </p:cNvSpPr>
          <p:nvPr>
            <p:ph type="sldNum" sz="quarter" idx="11"/>
          </p:nvPr>
        </p:nvSpPr>
        <p:spPr/>
        <p:txBody>
          <a:bodyPr/>
          <a:lstStyle/>
          <a:p>
            <a:pPr>
              <a:defRPr/>
            </a:pPr>
            <a:fld id="{DE986A60-A05A-4145-83CC-BE5961D02B5E}" type="slidenum">
              <a:rPr lang="de-DE" altLang="de-DE"/>
              <a:pPr>
                <a:defRPr/>
              </a:pPr>
              <a:t>65</a:t>
            </a:fld>
            <a:endParaRPr lang="de-DE" altLang="de-DE"/>
          </a:p>
        </p:txBody>
      </p:sp>
      <p:sp>
        <p:nvSpPr>
          <p:cNvPr id="2" name="Textfeld 1"/>
          <p:cNvSpPr txBox="1"/>
          <p:nvPr/>
        </p:nvSpPr>
        <p:spPr>
          <a:xfrm>
            <a:off x="107504" y="1844824"/>
            <a:ext cx="1784387" cy="1323439"/>
          </a:xfrm>
          <a:prstGeom prst="rect">
            <a:avLst/>
          </a:prstGeom>
          <a:solidFill>
            <a:schemeClr val="bg1"/>
          </a:solidFill>
        </p:spPr>
        <p:txBody>
          <a:bodyPr wrap="square" rtlCol="0">
            <a:spAutoFit/>
          </a:bodyPr>
          <a:lstStyle/>
          <a:p>
            <a:r>
              <a:rPr lang="de-DE" sz="1600" dirty="0" smtClean="0">
                <a:latin typeface="+mn-lt"/>
              </a:rPr>
              <a:t>Wichtige Argumente, um eine positive Entscheidung herbei zu  führen.</a:t>
            </a:r>
            <a:endParaRPr lang="de-DE" sz="1600" dirty="0">
              <a:latin typeface="+mn-lt"/>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66</a:t>
            </a:fld>
            <a:endParaRPr lang="de-DE" altLang="de-DE"/>
          </a:p>
        </p:txBody>
      </p:sp>
      <p:pic>
        <p:nvPicPr>
          <p:cNvPr id="122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289" y="138112"/>
            <a:ext cx="7075487" cy="658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245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Abschluss der Projektphase: Bericht</a:t>
            </a:r>
            <a:endParaRPr lang="de-DE" dirty="0"/>
          </a:p>
        </p:txBody>
      </p:sp>
      <p:sp>
        <p:nvSpPr>
          <p:cNvPr id="3" name="Inhaltsplatzhalter 2"/>
          <p:cNvSpPr>
            <a:spLocks noGrp="1"/>
          </p:cNvSpPr>
          <p:nvPr>
            <p:ph idx="1"/>
          </p:nvPr>
        </p:nvSpPr>
        <p:spPr/>
        <p:txBody>
          <a:bodyPr/>
          <a:lstStyle/>
          <a:p>
            <a:pPr lvl="0"/>
            <a:r>
              <a:rPr lang="de-DE" dirty="0"/>
              <a:t>Einleitung:</a:t>
            </a:r>
          </a:p>
          <a:p>
            <a:pPr lvl="1"/>
            <a:r>
              <a:rPr lang="de-DE" dirty="0"/>
              <a:t>aktualisierte Gründe für die Projektdurchführung,</a:t>
            </a:r>
          </a:p>
          <a:p>
            <a:pPr lvl="1"/>
            <a:r>
              <a:rPr lang="de-DE" dirty="0"/>
              <a:t>Verantwortlichkeiten und Zuständigkeit,</a:t>
            </a:r>
          </a:p>
          <a:p>
            <a:pPr lvl="1"/>
            <a:r>
              <a:rPr lang="de-DE" dirty="0"/>
              <a:t>aktualisierte Zielbeschreibung,</a:t>
            </a:r>
          </a:p>
          <a:p>
            <a:pPr lvl="1"/>
            <a:r>
              <a:rPr lang="de-DE" dirty="0"/>
              <a:t>einbezogene organisatorische Einheiten,</a:t>
            </a:r>
          </a:p>
          <a:p>
            <a:pPr lvl="1"/>
            <a:r>
              <a:rPr lang="de-DE" dirty="0"/>
              <a:t>durchgeführte Gespräche,</a:t>
            </a:r>
          </a:p>
          <a:p>
            <a:r>
              <a:rPr lang="de-DE" dirty="0"/>
              <a:t>Ergebnisse der Einzelerhebungen, </a:t>
            </a:r>
          </a:p>
          <a:p>
            <a:pPr lvl="0"/>
            <a:r>
              <a:rPr lang="de-DE" dirty="0"/>
              <a:t>Analyseergebnisse</a:t>
            </a:r>
          </a:p>
          <a:p>
            <a:pPr lvl="1"/>
            <a:r>
              <a:rPr lang="de-DE" dirty="0"/>
              <a:t>Geodaten und alphanumerische Informationsarten,</a:t>
            </a:r>
          </a:p>
          <a:p>
            <a:pPr lvl="1"/>
            <a:r>
              <a:rPr lang="de-DE" dirty="0"/>
              <a:t>Organisation und Personal,</a:t>
            </a:r>
          </a:p>
          <a:p>
            <a:pPr lvl="1"/>
            <a:r>
              <a:rPr lang="de-DE" dirty="0"/>
              <a:t>Informationsflüsse und Arbeitsabläufe,</a:t>
            </a:r>
          </a:p>
          <a:p>
            <a:pPr lvl="1"/>
            <a:r>
              <a:rPr lang="de-DE" dirty="0"/>
              <a:t>funktionale Anforderungen ...,</a:t>
            </a:r>
          </a:p>
          <a:p>
            <a:pPr lvl="0"/>
            <a:r>
              <a:rPr lang="de-DE" dirty="0" smtClean="0"/>
              <a:t>Aktualisierte </a:t>
            </a:r>
            <a:r>
              <a:rPr lang="de-DE" dirty="0"/>
              <a:t>Darstellung und Bewertung von Risiken,</a:t>
            </a:r>
          </a:p>
          <a:p>
            <a:pPr lvl="0"/>
            <a:r>
              <a:rPr lang="de-DE" dirty="0" smtClean="0"/>
              <a:t>Aktualisierte </a:t>
            </a:r>
            <a:r>
              <a:rPr lang="de-DE" dirty="0"/>
              <a:t>Kostenplanung,</a:t>
            </a:r>
          </a:p>
          <a:p>
            <a:r>
              <a:rPr lang="de-DE" dirty="0"/>
              <a:t>A</a:t>
            </a:r>
            <a:r>
              <a:rPr lang="de-DE" dirty="0" smtClean="0"/>
              <a:t>ktualisierter </a:t>
            </a:r>
            <a:r>
              <a:rPr lang="de-DE" dirty="0"/>
              <a:t>Zeitplan</a:t>
            </a:r>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67</a:t>
            </a:fld>
            <a:endParaRPr lang="de-DE" altLang="de-DE"/>
          </a:p>
        </p:txBody>
      </p:sp>
    </p:spTree>
    <p:extLst>
      <p:ext uri="{BB962C8B-B14F-4D97-AF65-F5344CB8AC3E}">
        <p14:creationId xmlns:p14="http://schemas.microsoft.com/office/powerpoint/2010/main" val="27665627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Zusammenfassung/Lernerfolgskontrolle</a:t>
            </a:r>
            <a:endParaRPr lang="de-DE"/>
          </a:p>
        </p:txBody>
      </p:sp>
      <p:sp>
        <p:nvSpPr>
          <p:cNvPr id="3" name="Inhaltsplatzhalter 2"/>
          <p:cNvSpPr>
            <a:spLocks noGrp="1"/>
          </p:cNvSpPr>
          <p:nvPr>
            <p:ph idx="1"/>
          </p:nvPr>
        </p:nvSpPr>
        <p:spPr/>
        <p:txBody>
          <a:bodyPr/>
          <a:lstStyle/>
          <a:p>
            <a:r>
              <a:rPr lang="de-DE" smtClean="0"/>
              <a:t>Welche Personen bzw. Gruppen sind in dieser Phase involviert?</a:t>
            </a:r>
          </a:p>
          <a:p>
            <a:r>
              <a:rPr lang="de-DE" smtClean="0"/>
              <a:t>Welche Dokumente werden in dieser Phase erstellt?</a:t>
            </a:r>
          </a:p>
          <a:p>
            <a:r>
              <a:rPr lang="de-DE" smtClean="0"/>
              <a:t>Gibt es Rückgriffe auf Dokumente aus früheren Projektphasen?</a:t>
            </a:r>
            <a:endParaRPr lang="de-DE"/>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68</a:t>
            </a:fld>
            <a:endParaRPr lang="de-DE" altLang="de-DE"/>
          </a:p>
        </p:txBody>
      </p:sp>
    </p:spTree>
    <p:extLst>
      <p:ext uri="{BB962C8B-B14F-4D97-AF65-F5344CB8AC3E}">
        <p14:creationId xmlns:p14="http://schemas.microsoft.com/office/powerpoint/2010/main" val="17150375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63490" name="Rectangle 2"/>
          <p:cNvSpPr>
            <a:spLocks noGrp="1" noChangeArrowheads="1"/>
          </p:cNvSpPr>
          <p:nvPr>
            <p:ph type="title" idx="4294967295"/>
          </p:nvPr>
        </p:nvSpPr>
        <p:spPr>
          <a:xfrm>
            <a:off x="722313" y="2714997"/>
            <a:ext cx="7772400" cy="1362075"/>
          </a:xfrm>
        </p:spPr>
        <p:txBody>
          <a:bodyPr/>
          <a:lstStyle/>
          <a:p>
            <a:pPr algn="r"/>
            <a:r>
              <a:rPr lang="de-DE" altLang="de-DE" dirty="0"/>
              <a:t>Konzeptuelle Modellierung</a:t>
            </a:r>
            <a:endParaRPr lang="de-DE" dirty="0">
              <a:solidFill>
                <a:schemeClr val="tx1">
                  <a:lumMod val="75000"/>
                  <a:lumOff val="25000"/>
                </a:schemeClr>
              </a:solidFill>
            </a:endParaRPr>
          </a:p>
        </p:txBody>
      </p:sp>
    </p:spTree>
    <p:extLst>
      <p:ext uri="{BB962C8B-B14F-4D97-AF65-F5344CB8AC3E}">
        <p14:creationId xmlns:p14="http://schemas.microsoft.com/office/powerpoint/2010/main" val="903264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63490" name="Rectangle 2"/>
          <p:cNvSpPr>
            <a:spLocks noGrp="1" noChangeArrowheads="1"/>
          </p:cNvSpPr>
          <p:nvPr>
            <p:ph type="title" idx="4294967295"/>
          </p:nvPr>
        </p:nvSpPr>
        <p:spPr>
          <a:xfrm>
            <a:off x="722313" y="2714997"/>
            <a:ext cx="7772400" cy="1362075"/>
          </a:xfrm>
        </p:spPr>
        <p:txBody>
          <a:bodyPr/>
          <a:lstStyle/>
          <a:p>
            <a:pPr algn="r"/>
            <a:r>
              <a:rPr lang="de-DE" dirty="0" smtClean="0">
                <a:solidFill>
                  <a:schemeClr val="tx1">
                    <a:lumMod val="75000"/>
                    <a:lumOff val="25000"/>
                  </a:schemeClr>
                </a:solidFill>
              </a:rPr>
              <a:t>Wer sind wir und wo eingeordnet?</a:t>
            </a:r>
            <a:br>
              <a:rPr lang="de-DE" dirty="0" smtClean="0">
                <a:solidFill>
                  <a:schemeClr val="tx1">
                    <a:lumMod val="75000"/>
                    <a:lumOff val="25000"/>
                  </a:schemeClr>
                </a:solidFill>
              </a:rPr>
            </a:br>
            <a:r>
              <a:rPr lang="de-DE" dirty="0" smtClean="0">
                <a:solidFill>
                  <a:schemeClr val="tx1">
                    <a:lumMod val="75000"/>
                    <a:lumOff val="25000"/>
                  </a:schemeClr>
                </a:solidFill>
              </a:rPr>
              <a:t>Einige Begriffe</a:t>
            </a:r>
            <a:endParaRPr lang="de-DE" dirty="0">
              <a:solidFill>
                <a:schemeClr val="tx1">
                  <a:lumMod val="75000"/>
                  <a:lumOff val="25000"/>
                </a:schemeClr>
              </a:solidFill>
            </a:endParaRPr>
          </a:p>
        </p:txBody>
      </p:sp>
    </p:spTree>
    <p:extLst>
      <p:ext uri="{BB962C8B-B14F-4D97-AF65-F5344CB8AC3E}">
        <p14:creationId xmlns:p14="http://schemas.microsoft.com/office/powerpoint/2010/main" val="25751094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790700" y="152400"/>
            <a:ext cx="6191250" cy="914400"/>
          </a:xfrm>
        </p:spPr>
        <p:txBody>
          <a:bodyPr/>
          <a:lstStyle/>
          <a:p>
            <a:pPr algn="r" eaLnBrk="1" hangingPunct="1"/>
            <a:r>
              <a:rPr lang="de-DE" altLang="de-DE" dirty="0" smtClean="0"/>
              <a:t>Konzeptuelle Modellierung</a:t>
            </a:r>
          </a:p>
        </p:txBody>
      </p:sp>
      <p:sp>
        <p:nvSpPr>
          <p:cNvPr id="49155" name="Rectangle 3"/>
          <p:cNvSpPr>
            <a:spLocks noGrp="1" noChangeArrowheads="1"/>
          </p:cNvSpPr>
          <p:nvPr>
            <p:ph idx="1"/>
          </p:nvPr>
        </p:nvSpPr>
        <p:spPr>
          <a:xfrm>
            <a:off x="4960938" y="1412875"/>
            <a:ext cx="3028950" cy="4608513"/>
          </a:xfrm>
        </p:spPr>
        <p:txBody>
          <a:bodyPr/>
          <a:lstStyle/>
          <a:p>
            <a:pPr eaLnBrk="1" hangingPunct="1"/>
            <a:r>
              <a:rPr lang="de-DE" altLang="de-DE" dirty="0" smtClean="0"/>
              <a:t>Formalisierte Beschreibung der Eigenschaften des künftigen Systems im Sinne von</a:t>
            </a:r>
          </a:p>
          <a:p>
            <a:pPr lvl="1" eaLnBrk="1" hangingPunct="1"/>
            <a:r>
              <a:rPr lang="de-DE" altLang="de-DE" dirty="0" smtClean="0"/>
              <a:t>Objektklassen,</a:t>
            </a:r>
          </a:p>
          <a:p>
            <a:pPr lvl="1" eaLnBrk="1" hangingPunct="1"/>
            <a:r>
              <a:rPr lang="de-DE" altLang="de-DE" dirty="0" smtClean="0"/>
              <a:t>Beziehungen,</a:t>
            </a:r>
          </a:p>
          <a:p>
            <a:pPr lvl="1" eaLnBrk="1" hangingPunct="1"/>
            <a:r>
              <a:rPr lang="de-DE" altLang="de-DE" dirty="0" smtClean="0"/>
              <a:t>Eigenschaften,</a:t>
            </a:r>
          </a:p>
          <a:p>
            <a:pPr lvl="1" eaLnBrk="1" hangingPunct="1"/>
            <a:r>
              <a:rPr lang="de-DE" altLang="de-DE" dirty="0" smtClean="0"/>
              <a:t>Funktionen und</a:t>
            </a:r>
          </a:p>
          <a:p>
            <a:pPr lvl="1" eaLnBrk="1" hangingPunct="1"/>
            <a:r>
              <a:rPr lang="de-DE" altLang="de-DE" dirty="0" smtClean="0"/>
              <a:t>Verhalten.</a:t>
            </a:r>
          </a:p>
          <a:p>
            <a:pPr eaLnBrk="1" hangingPunct="1"/>
            <a:r>
              <a:rPr lang="de-DE" altLang="de-DE" dirty="0" smtClean="0"/>
              <a:t>Siehe Vorlesungsmodule </a:t>
            </a:r>
            <a:r>
              <a:rPr lang="de-DE" altLang="de-DE" dirty="0" err="1" smtClean="0"/>
              <a:t>GuD</a:t>
            </a:r>
            <a:r>
              <a:rPr lang="de-DE" altLang="de-DE" dirty="0" smtClean="0"/>
              <a:t>, Datenbanksysteme</a:t>
            </a:r>
          </a:p>
        </p:txBody>
      </p:sp>
      <p:sp>
        <p:nvSpPr>
          <p:cNvPr id="7" name="Foliennummernplatzhalter 4"/>
          <p:cNvSpPr>
            <a:spLocks noGrp="1"/>
          </p:cNvSpPr>
          <p:nvPr>
            <p:ph type="sldNum" sz="quarter" idx="11"/>
          </p:nvPr>
        </p:nvSpPr>
        <p:spPr/>
        <p:txBody>
          <a:bodyPr/>
          <a:lstStyle/>
          <a:p>
            <a:pPr>
              <a:defRPr/>
            </a:pPr>
            <a:fld id="{2A5C4103-662B-4783-8784-BEFD5B8C281A}" type="slidenum">
              <a:rPr lang="de-DE" altLang="de-DE"/>
              <a:pPr>
                <a:defRPr/>
              </a:pPr>
              <a:t>70</a:t>
            </a:fld>
            <a:endParaRPr lang="de-DE" altLang="de-DE"/>
          </a:p>
        </p:txBody>
      </p:sp>
      <p:pic>
        <p:nvPicPr>
          <p:cNvPr id="4915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205038"/>
            <a:ext cx="4086225"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900" y="685800"/>
            <a:ext cx="230187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de-DE" altLang="de-DE" smtClean="0"/>
              <a:t>Allgemeine Anforderung an konzeptuelles Modellieren</a:t>
            </a:r>
          </a:p>
        </p:txBody>
      </p:sp>
      <p:sp>
        <p:nvSpPr>
          <p:cNvPr id="50179" name="Rectangle 3"/>
          <p:cNvSpPr>
            <a:spLocks noGrp="1" noChangeArrowheads="1"/>
          </p:cNvSpPr>
          <p:nvPr>
            <p:ph idx="1"/>
          </p:nvPr>
        </p:nvSpPr>
        <p:spPr/>
        <p:txBody>
          <a:bodyPr/>
          <a:lstStyle/>
          <a:p>
            <a:pPr eaLnBrk="1" hangingPunct="1"/>
            <a:r>
              <a:rPr lang="de-DE" altLang="de-DE" b="1" smtClean="0">
                <a:cs typeface="Arial" charset="0"/>
              </a:rPr>
              <a:t>Relevanz</a:t>
            </a:r>
            <a:r>
              <a:rPr lang="de-DE" altLang="de-DE" smtClean="0">
                <a:cs typeface="Arial" charset="0"/>
              </a:rPr>
              <a:t>: Beschränkung auf die Elemente, Eigenschaf­ten und Beziehungen, die für den abzubilden­den Teil der Realwelt fachlich relevant sind. -&gt; Durch die Beschränkung wird das Modell klarer und eindeutiger, als es beim Original in seiner Komplexität der Fall ist.</a:t>
            </a:r>
            <a:endParaRPr lang="de-DE" altLang="de-DE" smtClean="0">
              <a:cs typeface="Times New Roman" pitchFamily="18" charset="0"/>
            </a:endParaRPr>
          </a:p>
          <a:p>
            <a:pPr eaLnBrk="1" hangingPunct="1"/>
            <a:r>
              <a:rPr lang="de-DE" altLang="de-DE" b="1" smtClean="0">
                <a:cs typeface="Arial" charset="0"/>
              </a:rPr>
              <a:t>Ähnlichkeit</a:t>
            </a:r>
            <a:r>
              <a:rPr lang="de-DE" altLang="de-DE" smtClean="0">
                <a:cs typeface="Arial" charset="0"/>
              </a:rPr>
              <a:t>: In wesentlichen Hauptmerkmalen Ähnlichkeit  zwischen dem Modell und Original!</a:t>
            </a:r>
            <a:endParaRPr lang="de-DE" altLang="de-DE" smtClean="0">
              <a:cs typeface="Times New Roman" pitchFamily="18" charset="0"/>
            </a:endParaRPr>
          </a:p>
          <a:p>
            <a:pPr eaLnBrk="1" hangingPunct="1"/>
            <a:r>
              <a:rPr lang="de-DE" altLang="de-DE" b="1" smtClean="0">
                <a:cs typeface="Arial" charset="0"/>
              </a:rPr>
              <a:t>Klarheit</a:t>
            </a:r>
            <a:r>
              <a:rPr lang="de-DE" altLang="de-DE" smtClean="0">
                <a:cs typeface="Arial" charset="0"/>
              </a:rPr>
              <a:t>: Wir heben im Modell einige Merkmale heraus und treffen Entscheidungen bezüglich "wesentlich" und "unwesentlich".</a:t>
            </a:r>
            <a:endParaRPr lang="de-DE" altLang="de-DE" smtClean="0">
              <a:cs typeface="Times New Roman" pitchFamily="18" charset="0"/>
            </a:endParaRPr>
          </a:p>
          <a:p>
            <a:pPr eaLnBrk="1" hangingPunct="1"/>
            <a:r>
              <a:rPr lang="de-DE" altLang="de-DE" b="1" smtClean="0">
                <a:cs typeface="Times New Roman" pitchFamily="18" charset="0"/>
              </a:rPr>
              <a:t>Einfachheit</a:t>
            </a:r>
            <a:r>
              <a:rPr lang="de-DE" altLang="de-DE" smtClean="0">
                <a:cs typeface="Times New Roman" pitchFamily="18" charset="0"/>
              </a:rPr>
              <a:t>: Wir modellieren, was sich mit Worten, Formeln oder Algorithmen beschreiben lässt. Wir verzichten jedoch auf Aspekte, für die keine (Geo-) Daten mit wirtschaftlich vertretbarem Aufwand beschafft und aktuell gehalten werden können.</a:t>
            </a:r>
            <a:r>
              <a:rPr lang="de-DE" altLang="de-DE" smtClean="0"/>
              <a:t> </a:t>
            </a:r>
          </a:p>
        </p:txBody>
      </p:sp>
      <p:sp>
        <p:nvSpPr>
          <p:cNvPr id="5" name="Foliennummernplatzhalter 4"/>
          <p:cNvSpPr>
            <a:spLocks noGrp="1"/>
          </p:cNvSpPr>
          <p:nvPr>
            <p:ph type="sldNum" sz="quarter" idx="11"/>
          </p:nvPr>
        </p:nvSpPr>
        <p:spPr/>
        <p:txBody>
          <a:bodyPr/>
          <a:lstStyle/>
          <a:p>
            <a:pPr>
              <a:defRPr/>
            </a:pPr>
            <a:fld id="{477CC2FE-28C0-4E39-B492-2209B1FF3366}" type="slidenum">
              <a:rPr lang="de-DE" altLang="de-DE"/>
              <a:pPr>
                <a:defRPr/>
              </a:pPr>
              <a:t>71</a:t>
            </a:fld>
            <a:endParaRPr lang="de-DE" altLang="de-DE"/>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de-DE" altLang="de-DE" smtClean="0"/>
              <a:t>Inhalt des konzeptuellen Entwurfs</a:t>
            </a:r>
          </a:p>
        </p:txBody>
      </p:sp>
      <p:sp>
        <p:nvSpPr>
          <p:cNvPr id="51203" name="Rectangle 3"/>
          <p:cNvSpPr>
            <a:spLocks noGrp="1" noChangeArrowheads="1"/>
          </p:cNvSpPr>
          <p:nvPr>
            <p:ph idx="1"/>
          </p:nvPr>
        </p:nvSpPr>
        <p:spPr/>
        <p:txBody>
          <a:bodyPr/>
          <a:lstStyle/>
          <a:p>
            <a:pPr eaLnBrk="1" hangingPunct="1"/>
            <a:r>
              <a:rPr lang="de-DE" altLang="de-DE" dirty="0" smtClean="0">
                <a:cs typeface="Times New Roman" pitchFamily="18" charset="0"/>
              </a:rPr>
              <a:t>Ergebnis: </a:t>
            </a:r>
            <a:r>
              <a:rPr lang="de-DE" altLang="de-DE" b="1" dirty="0" smtClean="0">
                <a:cs typeface="Times New Roman" pitchFamily="18" charset="0"/>
              </a:rPr>
              <a:t>konzeptuelles Schema</a:t>
            </a:r>
          </a:p>
          <a:p>
            <a:pPr eaLnBrk="1" hangingPunct="1"/>
            <a:r>
              <a:rPr lang="de-DE" altLang="de-DE" dirty="0" smtClean="0">
                <a:cs typeface="Times New Roman" pitchFamily="18" charset="0"/>
              </a:rPr>
              <a:t>beinhaltet die für die jeweilige GIS-Anwendung</a:t>
            </a:r>
          </a:p>
          <a:p>
            <a:pPr lvl="1" eaLnBrk="1" hangingPunct="1"/>
            <a:r>
              <a:rPr lang="de-DE" altLang="de-DE" dirty="0" smtClean="0">
                <a:cs typeface="Times New Roman" pitchFamily="18" charset="0"/>
              </a:rPr>
              <a:t>relevanten </a:t>
            </a:r>
            <a:r>
              <a:rPr lang="de-DE" altLang="de-DE" i="1" dirty="0" smtClean="0">
                <a:cs typeface="Times New Roman" pitchFamily="18" charset="0"/>
              </a:rPr>
              <a:t>Objektklassen</a:t>
            </a:r>
            <a:endParaRPr lang="de-DE" altLang="de-DE" dirty="0" smtClean="0">
              <a:cs typeface="Times New Roman" pitchFamily="18" charset="0"/>
            </a:endParaRPr>
          </a:p>
          <a:p>
            <a:pPr lvl="1" eaLnBrk="1" hangingPunct="1"/>
            <a:r>
              <a:rPr lang="de-DE" altLang="de-DE" dirty="0" smtClean="0">
                <a:cs typeface="Times New Roman" pitchFamily="18" charset="0"/>
              </a:rPr>
              <a:t>mit ihren Eigenschaften und </a:t>
            </a:r>
          </a:p>
          <a:p>
            <a:pPr lvl="1" eaLnBrk="1" hangingPunct="1"/>
            <a:r>
              <a:rPr lang="de-DE" altLang="de-DE" dirty="0" smtClean="0">
                <a:cs typeface="Times New Roman" pitchFamily="18" charset="0"/>
              </a:rPr>
              <a:t>deren vielfältige </a:t>
            </a:r>
            <a:r>
              <a:rPr lang="de-DE" altLang="de-DE" i="1" dirty="0" smtClean="0">
                <a:cs typeface="Times New Roman" pitchFamily="18" charset="0"/>
              </a:rPr>
              <a:t>Beziehungen</a:t>
            </a:r>
            <a:r>
              <a:rPr lang="de-DE" altLang="de-DE" dirty="0" smtClean="0">
                <a:cs typeface="Times New Roman" pitchFamily="18" charset="0"/>
              </a:rPr>
              <a:t> unter­einander beschrie­ben.</a:t>
            </a:r>
          </a:p>
          <a:p>
            <a:pPr eaLnBrk="1" hangingPunct="1"/>
            <a:r>
              <a:rPr lang="de-DE" altLang="de-DE" dirty="0" smtClean="0">
                <a:cs typeface="Times New Roman" pitchFamily="18" charset="0"/>
              </a:rPr>
              <a:t>Schema ist Voraussetzung für die Realisierung sowohl des alphanumerischen als auch des graphischen Teil des GIS. </a:t>
            </a:r>
          </a:p>
          <a:p>
            <a:pPr eaLnBrk="1" hangingPunct="1"/>
            <a:r>
              <a:rPr lang="de-DE" altLang="de-DE" dirty="0" smtClean="0">
                <a:cs typeface="Times New Roman" pitchFamily="18" charset="0"/>
              </a:rPr>
              <a:t>Dabei ist die Art der  Darstellung durch die </a:t>
            </a:r>
            <a:r>
              <a:rPr lang="de-DE" altLang="de-DE" i="1" dirty="0" smtClean="0">
                <a:cs typeface="Times New Roman" pitchFamily="18" charset="0"/>
              </a:rPr>
              <a:t>fachliche</a:t>
            </a:r>
            <a:r>
              <a:rPr lang="de-DE" altLang="de-DE" dirty="0" smtClean="0">
                <a:cs typeface="Times New Roman" pitchFamily="18" charset="0"/>
              </a:rPr>
              <a:t> Sicht geprägt, erfolgt häufig unabhängig vom späteren Zielsystem.</a:t>
            </a:r>
          </a:p>
          <a:p>
            <a:pPr eaLnBrk="1" hangingPunct="1"/>
            <a:r>
              <a:rPr lang="de-DE" altLang="de-DE" dirty="0" smtClean="0">
                <a:cs typeface="Times New Roman" pitchFamily="18" charset="0"/>
              </a:rPr>
              <a:t>Modellierungswerkzeuge (z. B. für UML oder XSD) können eingesetzt werden.</a:t>
            </a:r>
          </a:p>
          <a:p>
            <a:pPr eaLnBrk="1" hangingPunct="1"/>
            <a:endParaRPr lang="de-DE" altLang="de-DE" dirty="0" smtClean="0"/>
          </a:p>
        </p:txBody>
      </p:sp>
      <p:sp>
        <p:nvSpPr>
          <p:cNvPr id="8" name="Foliennummernplatzhalter 4"/>
          <p:cNvSpPr>
            <a:spLocks noGrp="1"/>
          </p:cNvSpPr>
          <p:nvPr>
            <p:ph type="sldNum" sz="quarter" idx="11"/>
          </p:nvPr>
        </p:nvSpPr>
        <p:spPr/>
        <p:txBody>
          <a:bodyPr/>
          <a:lstStyle/>
          <a:p>
            <a:pPr>
              <a:defRPr/>
            </a:pPr>
            <a:fld id="{3C04DDBC-1E4E-4BC6-8A56-6F77B85FE958}" type="slidenum">
              <a:rPr lang="de-DE" altLang="de-DE"/>
              <a:pPr>
                <a:defRPr/>
              </a:pPr>
              <a:t>72</a:t>
            </a:fld>
            <a:endParaRPr lang="de-DE" altLang="de-DE"/>
          </a:p>
        </p:txBody>
      </p:sp>
      <p:cxnSp>
        <p:nvCxnSpPr>
          <p:cNvPr id="51205" name="AutoShape 4"/>
          <p:cNvCxnSpPr>
            <a:cxnSpLocks noChangeShapeType="1"/>
            <a:stCxn id="51203" idx="2"/>
            <a:endCxn id="51203" idx="2"/>
          </p:cNvCxnSpPr>
          <p:nvPr/>
        </p:nvCxnSpPr>
        <p:spPr bwMode="auto">
          <a:xfrm rot="16200000" flipH="1">
            <a:off x="4495800" y="6021388"/>
            <a:ext cx="1587" cy="1588"/>
          </a:xfrm>
          <a:prstGeom prst="bentConnector3">
            <a:avLst>
              <a:gd name="adj1" fmla="val 1440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miter lim="800000"/>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206" name="Text Box 6"/>
          <p:cNvSpPr txBox="1">
            <a:spLocks noChangeArrowheads="1"/>
          </p:cNvSpPr>
          <p:nvPr/>
        </p:nvSpPr>
        <p:spPr bwMode="auto">
          <a:xfrm>
            <a:off x="3563938" y="5418138"/>
            <a:ext cx="2736850" cy="58578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342900" indent="-342900"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a:solidFill>
                  <a:schemeClr val="tx1"/>
                </a:solidFill>
                <a:latin typeface="Arial" charset="0"/>
              </a:rPr>
              <a:t>Unified Modeling Language,</a:t>
            </a:r>
            <a:br>
              <a:rPr lang="de-DE" altLang="de-DE">
                <a:solidFill>
                  <a:schemeClr val="tx1"/>
                </a:solidFill>
                <a:latin typeface="Arial" charset="0"/>
              </a:rPr>
            </a:br>
            <a:r>
              <a:rPr lang="de-DE" altLang="de-DE">
                <a:solidFill>
                  <a:schemeClr val="tx1"/>
                </a:solidFill>
                <a:latin typeface="Arial" charset="0"/>
              </a:rPr>
              <a:t>GuD-Vorlesung</a:t>
            </a:r>
          </a:p>
        </p:txBody>
      </p:sp>
      <p:sp>
        <p:nvSpPr>
          <p:cNvPr id="51207" name="Line 7"/>
          <p:cNvSpPr>
            <a:spLocks noChangeShapeType="1"/>
          </p:cNvSpPr>
          <p:nvPr/>
        </p:nvSpPr>
        <p:spPr bwMode="auto">
          <a:xfrm>
            <a:off x="4232275" y="4941888"/>
            <a:ext cx="287338" cy="504825"/>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endParaRPr lang="de-DE"/>
          </a:p>
        </p:txBody>
      </p:sp>
      <p:pic>
        <p:nvPicPr>
          <p:cNvPr id="9" name="Grafik 8"/>
          <p:cNvPicPr/>
          <p:nvPr/>
        </p:nvPicPr>
        <p:blipFill>
          <a:blip r:embed="rId2"/>
          <a:stretch>
            <a:fillRect/>
          </a:stretch>
        </p:blipFill>
        <p:spPr>
          <a:xfrm>
            <a:off x="6156176" y="4941888"/>
            <a:ext cx="2952328" cy="1367432"/>
          </a:xfrm>
          <a:prstGeom prst="rect">
            <a:avLst/>
          </a:prstGeom>
        </p:spPr>
      </p:pic>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XML-Schema-Definition</a:t>
            </a:r>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73</a:t>
            </a:fld>
            <a:endParaRPr lang="de-DE" altLang="de-DE"/>
          </a:p>
        </p:txBody>
      </p:sp>
      <p:sp>
        <p:nvSpPr>
          <p:cNvPr id="5" name="Rechteck 4"/>
          <p:cNvSpPr/>
          <p:nvPr/>
        </p:nvSpPr>
        <p:spPr>
          <a:xfrm>
            <a:off x="683568" y="1692672"/>
            <a:ext cx="7776864" cy="4616648"/>
          </a:xfrm>
          <a:prstGeom prst="rect">
            <a:avLst/>
          </a:prstGeom>
        </p:spPr>
        <p:txBody>
          <a:bodyPr wrap="square">
            <a:spAutoFit/>
          </a:bodyPr>
          <a:lstStyle/>
          <a:p>
            <a:pPr hangingPunct="0">
              <a:tabLst>
                <a:tab pos="180975" algn="l"/>
                <a:tab pos="361950" algn="l"/>
                <a:tab pos="542925" algn="l"/>
                <a:tab pos="712788" algn="l"/>
                <a:tab pos="893763" algn="l"/>
                <a:tab pos="1073150" algn="l"/>
                <a:tab pos="1254125" algn="l"/>
                <a:tab pos="1435100" algn="l"/>
              </a:tabLst>
            </a:pPr>
            <a:r>
              <a:rPr lang="de-DE" sz="1400" dirty="0">
                <a:latin typeface="Courier New" panose="02070309020205020404" pitchFamily="49" charset="0"/>
                <a:cs typeface="Courier New" panose="02070309020205020404" pitchFamily="49" charset="0"/>
              </a:rPr>
              <a:t>&lt;?</a:t>
            </a:r>
            <a:r>
              <a:rPr lang="de-DE" sz="1400" dirty="0" err="1">
                <a:latin typeface="Courier New" panose="02070309020205020404" pitchFamily="49" charset="0"/>
                <a:cs typeface="Courier New" panose="02070309020205020404" pitchFamily="49" charset="0"/>
              </a:rPr>
              <a:t>xml</a:t>
            </a:r>
            <a:r>
              <a:rPr lang="de-DE" sz="1400" dirty="0">
                <a:latin typeface="Courier New" panose="02070309020205020404" pitchFamily="49" charset="0"/>
                <a:cs typeface="Courier New" panose="02070309020205020404" pitchFamily="49" charset="0"/>
              </a:rPr>
              <a:t> </a:t>
            </a:r>
            <a:r>
              <a:rPr lang="de-DE" sz="1400" dirty="0" err="1">
                <a:latin typeface="Courier New" panose="02070309020205020404" pitchFamily="49" charset="0"/>
                <a:cs typeface="Courier New" panose="02070309020205020404" pitchFamily="49" charset="0"/>
              </a:rPr>
              <a:t>version</a:t>
            </a:r>
            <a:r>
              <a:rPr lang="de-DE" sz="1400" dirty="0">
                <a:latin typeface="Courier New" panose="02070309020205020404" pitchFamily="49" charset="0"/>
                <a:cs typeface="Courier New" panose="02070309020205020404" pitchFamily="49" charset="0"/>
              </a:rPr>
              <a:t>="1.0" </a:t>
            </a:r>
            <a:r>
              <a:rPr lang="de-DE" sz="1400" dirty="0" err="1">
                <a:latin typeface="Courier New" panose="02070309020205020404" pitchFamily="49" charset="0"/>
                <a:cs typeface="Courier New" panose="02070309020205020404" pitchFamily="49" charset="0"/>
              </a:rPr>
              <a:t>encoding</a:t>
            </a:r>
            <a:r>
              <a:rPr lang="de-DE" sz="1400" dirty="0">
                <a:latin typeface="Courier New" panose="02070309020205020404" pitchFamily="49" charset="0"/>
                <a:cs typeface="Courier New" panose="02070309020205020404" pitchFamily="49" charset="0"/>
              </a:rPr>
              <a:t>="UTF-8"?&gt;</a:t>
            </a:r>
          </a:p>
          <a:p>
            <a:pPr hangingPunct="0">
              <a:tabLst>
                <a:tab pos="180975" algn="l"/>
                <a:tab pos="361950" algn="l"/>
                <a:tab pos="542925" algn="l"/>
                <a:tab pos="712788" algn="l"/>
                <a:tab pos="893763" algn="l"/>
                <a:tab pos="1073150" algn="l"/>
                <a:tab pos="1254125" algn="l"/>
                <a:tab pos="1435100" algn="l"/>
              </a:tabLst>
            </a:pPr>
            <a:r>
              <a:rPr lang="de-DE" sz="1400" dirty="0">
                <a:latin typeface="Courier New" panose="02070309020205020404" pitchFamily="49" charset="0"/>
                <a:cs typeface="Courier New" panose="02070309020205020404" pitchFamily="49" charset="0"/>
              </a:rPr>
              <a:t>&lt;</a:t>
            </a:r>
            <a:r>
              <a:rPr lang="de-DE" sz="1400" dirty="0" err="1">
                <a:latin typeface="Courier New" panose="02070309020205020404" pitchFamily="49" charset="0"/>
                <a:cs typeface="Courier New" panose="02070309020205020404" pitchFamily="49" charset="0"/>
              </a:rPr>
              <a:t>xs:schema</a:t>
            </a:r>
            <a:r>
              <a:rPr lang="de-DE" sz="1400" dirty="0">
                <a:latin typeface="Courier New" panose="02070309020205020404" pitchFamily="49" charset="0"/>
                <a:cs typeface="Courier New" panose="02070309020205020404" pitchFamily="49" charset="0"/>
              </a:rPr>
              <a:t> </a:t>
            </a:r>
            <a:r>
              <a:rPr lang="de-DE" sz="1400" dirty="0" err="1">
                <a:latin typeface="Courier New" panose="02070309020205020404" pitchFamily="49" charset="0"/>
                <a:cs typeface="Courier New" panose="02070309020205020404" pitchFamily="49" charset="0"/>
              </a:rPr>
              <a:t>xmlns:xs</a:t>
            </a:r>
            <a:r>
              <a:rPr lang="de-DE" sz="1400" dirty="0">
                <a:latin typeface="Courier New" panose="02070309020205020404" pitchFamily="49" charset="0"/>
                <a:cs typeface="Courier New" panose="02070309020205020404" pitchFamily="49" charset="0"/>
              </a:rPr>
              <a:t>="http://www.w3.org/2001/XMLSchema" </a:t>
            </a:r>
          </a:p>
          <a:p>
            <a:pPr hangingPunct="0">
              <a:tabLst>
                <a:tab pos="180975" algn="l"/>
                <a:tab pos="361950" algn="l"/>
                <a:tab pos="542925" algn="l"/>
                <a:tab pos="712788" algn="l"/>
                <a:tab pos="893763" algn="l"/>
                <a:tab pos="1073150" algn="l"/>
                <a:tab pos="1254125" algn="l"/>
                <a:tab pos="1435100" algn="l"/>
              </a:tabLst>
            </a:pPr>
            <a:r>
              <a:rPr lang="de-DE" sz="1400" dirty="0" smtClean="0">
                <a:latin typeface="Courier New" panose="02070309020205020404" pitchFamily="49" charset="0"/>
                <a:cs typeface="Courier New" panose="02070309020205020404" pitchFamily="49" charset="0"/>
              </a:rPr>
              <a:t>	</a:t>
            </a:r>
            <a:r>
              <a:rPr lang="de-DE" sz="1400" dirty="0" err="1" smtClean="0">
                <a:latin typeface="Courier New" panose="02070309020205020404" pitchFamily="49" charset="0"/>
                <a:cs typeface="Courier New" panose="02070309020205020404" pitchFamily="49" charset="0"/>
              </a:rPr>
              <a:t>xmlns:geo</a:t>
            </a:r>
            <a:r>
              <a:rPr lang="de-DE" sz="1400" dirty="0">
                <a:latin typeface="Courier New" panose="02070309020205020404" pitchFamily="49" charset="0"/>
                <a:cs typeface="Courier New" panose="02070309020205020404" pitchFamily="49" charset="0"/>
              </a:rPr>
              <a:t>="http://www.gis-management.de/schemas/country" </a:t>
            </a:r>
          </a:p>
          <a:p>
            <a:pPr hangingPunct="0">
              <a:tabLst>
                <a:tab pos="180975" algn="l"/>
                <a:tab pos="361950" algn="l"/>
                <a:tab pos="542925" algn="l"/>
                <a:tab pos="712788" algn="l"/>
                <a:tab pos="893763" algn="l"/>
                <a:tab pos="1073150" algn="l"/>
                <a:tab pos="1254125" algn="l"/>
                <a:tab pos="1435100" algn="l"/>
              </a:tabLst>
            </a:pPr>
            <a:r>
              <a:rPr lang="de-DE" sz="1400" dirty="0">
                <a:latin typeface="Courier New" panose="02070309020205020404" pitchFamily="49" charset="0"/>
                <a:cs typeface="Courier New" panose="02070309020205020404" pitchFamily="49" charset="0"/>
              </a:rPr>
              <a:t>	</a:t>
            </a:r>
            <a:r>
              <a:rPr lang="de-DE" sz="1400" dirty="0" err="1">
                <a:latin typeface="Courier New" panose="02070309020205020404" pitchFamily="49" charset="0"/>
                <a:cs typeface="Courier New" panose="02070309020205020404" pitchFamily="49" charset="0"/>
              </a:rPr>
              <a:t>targetNamespace</a:t>
            </a:r>
            <a:r>
              <a:rPr lang="de-DE" sz="1400" dirty="0">
                <a:latin typeface="Courier New" panose="02070309020205020404" pitchFamily="49" charset="0"/>
                <a:cs typeface="Courier New" panose="02070309020205020404" pitchFamily="49" charset="0"/>
              </a:rPr>
              <a:t>="http://www.gis-management.de/schemas/country"&gt;</a:t>
            </a:r>
          </a:p>
          <a:p>
            <a:pPr hangingPunct="0">
              <a:tabLst>
                <a:tab pos="180975" algn="l"/>
                <a:tab pos="361950" algn="l"/>
                <a:tab pos="542925" algn="l"/>
                <a:tab pos="712788" algn="l"/>
                <a:tab pos="893763" algn="l"/>
                <a:tab pos="1073150" algn="l"/>
                <a:tab pos="1254125" algn="l"/>
                <a:tab pos="1435100" algn="l"/>
              </a:tabLst>
            </a:pPr>
            <a:r>
              <a:rPr lang="de-DE" sz="1400"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&lt;</a:t>
            </a:r>
            <a:r>
              <a:rPr lang="en-US" sz="1400" dirty="0" err="1">
                <a:latin typeface="Courier New" panose="02070309020205020404" pitchFamily="49" charset="0"/>
                <a:cs typeface="Courier New" panose="02070309020205020404" pitchFamily="49" charset="0"/>
              </a:rPr>
              <a:t>xs:element</a:t>
            </a:r>
            <a:r>
              <a:rPr lang="en-US" sz="1400" dirty="0">
                <a:latin typeface="Courier New" panose="02070309020205020404" pitchFamily="49" charset="0"/>
                <a:cs typeface="Courier New" panose="02070309020205020404" pitchFamily="49" charset="0"/>
              </a:rPr>
              <a:t> name="</a:t>
            </a:r>
            <a:r>
              <a:rPr lang="en-US" sz="1400" dirty="0" err="1">
                <a:latin typeface="Courier New" panose="02070309020205020404" pitchFamily="49" charset="0"/>
                <a:cs typeface="Courier New" panose="02070309020205020404" pitchFamily="49" charset="0"/>
              </a:rPr>
              <a:t>countryList</a:t>
            </a:r>
            <a:r>
              <a:rPr lang="en-US" sz="1400" dirty="0">
                <a:latin typeface="Courier New" panose="02070309020205020404" pitchFamily="49" charset="0"/>
                <a:cs typeface="Courier New" panose="02070309020205020404" pitchFamily="49" charset="0"/>
              </a:rPr>
              <a:t>"&gt;</a:t>
            </a:r>
            <a:endParaRPr lang="de-DE" sz="1400" dirty="0">
              <a:latin typeface="Courier New" panose="02070309020205020404" pitchFamily="49" charset="0"/>
              <a:cs typeface="Courier New" panose="02070309020205020404" pitchFamily="49" charset="0"/>
            </a:endParaRPr>
          </a:p>
          <a:p>
            <a:pPr hangingPunct="0">
              <a:tabLst>
                <a:tab pos="180975" algn="l"/>
                <a:tab pos="361950" algn="l"/>
                <a:tab pos="542925" algn="l"/>
                <a:tab pos="712788" algn="l"/>
                <a:tab pos="893763" algn="l"/>
                <a:tab pos="1073150" algn="l"/>
                <a:tab pos="1254125" algn="l"/>
                <a:tab pos="1435100" algn="l"/>
              </a:tabLst>
            </a:pPr>
            <a:r>
              <a:rPr lang="en-US" sz="1400" dirty="0">
                <a:latin typeface="Courier New" panose="02070309020205020404" pitchFamily="49" charset="0"/>
                <a:cs typeface="Courier New" panose="02070309020205020404" pitchFamily="49" charset="0"/>
              </a:rPr>
              <a:t>		&lt;</a:t>
            </a:r>
            <a:r>
              <a:rPr lang="en-US" sz="1400" dirty="0" err="1">
                <a:latin typeface="Courier New" panose="02070309020205020404" pitchFamily="49" charset="0"/>
                <a:cs typeface="Courier New" panose="02070309020205020404" pitchFamily="49" charset="0"/>
              </a:rPr>
              <a:t>xs:complexType</a:t>
            </a:r>
            <a:r>
              <a:rPr lang="en-US" sz="1400" dirty="0">
                <a:latin typeface="Courier New" panose="02070309020205020404" pitchFamily="49" charset="0"/>
                <a:cs typeface="Courier New" panose="02070309020205020404" pitchFamily="49" charset="0"/>
              </a:rPr>
              <a:t>&gt;</a:t>
            </a:r>
            <a:endParaRPr lang="de-DE" sz="1400" dirty="0">
              <a:latin typeface="Courier New" panose="02070309020205020404" pitchFamily="49" charset="0"/>
              <a:cs typeface="Courier New" panose="02070309020205020404" pitchFamily="49" charset="0"/>
            </a:endParaRPr>
          </a:p>
          <a:p>
            <a:pPr hangingPunct="0">
              <a:tabLst>
                <a:tab pos="180975" algn="l"/>
                <a:tab pos="361950" algn="l"/>
                <a:tab pos="542925" algn="l"/>
                <a:tab pos="712788" algn="l"/>
                <a:tab pos="893763" algn="l"/>
                <a:tab pos="1073150" algn="l"/>
                <a:tab pos="1254125" algn="l"/>
                <a:tab pos="1435100" algn="l"/>
              </a:tabLst>
            </a:pPr>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&lt;</a:t>
            </a:r>
            <a:r>
              <a:rPr lang="en-US" sz="1400" dirty="0" err="1">
                <a:latin typeface="Courier New" panose="02070309020205020404" pitchFamily="49" charset="0"/>
                <a:cs typeface="Courier New" panose="02070309020205020404" pitchFamily="49" charset="0"/>
              </a:rPr>
              <a:t>xs:sequence</a:t>
            </a:r>
            <a:r>
              <a:rPr lang="en-US" sz="1400" dirty="0">
                <a:latin typeface="Courier New" panose="02070309020205020404" pitchFamily="49" charset="0"/>
                <a:cs typeface="Courier New" panose="02070309020205020404" pitchFamily="49" charset="0"/>
              </a:rPr>
              <a:t>&gt;</a:t>
            </a:r>
            <a:endParaRPr lang="de-DE" sz="1400" dirty="0">
              <a:latin typeface="Courier New" panose="02070309020205020404" pitchFamily="49" charset="0"/>
              <a:cs typeface="Courier New" panose="02070309020205020404" pitchFamily="49" charset="0"/>
            </a:endParaRPr>
          </a:p>
          <a:p>
            <a:pPr hangingPunct="0">
              <a:tabLst>
                <a:tab pos="180975" algn="l"/>
                <a:tab pos="361950" algn="l"/>
                <a:tab pos="542925" algn="l"/>
                <a:tab pos="712788" algn="l"/>
                <a:tab pos="893763" algn="l"/>
                <a:tab pos="1073150" algn="l"/>
                <a:tab pos="1254125" algn="l"/>
                <a:tab pos="1435100" algn="l"/>
              </a:tabLst>
            </a:pPr>
            <a:r>
              <a:rPr lang="en-US" sz="1400" dirty="0">
                <a:latin typeface="Courier New" panose="02070309020205020404" pitchFamily="49" charset="0"/>
                <a:cs typeface="Courier New" panose="02070309020205020404" pitchFamily="49" charset="0"/>
              </a:rPr>
              <a:t>				&lt;</a:t>
            </a:r>
            <a:r>
              <a:rPr lang="en-US" sz="1400" dirty="0" err="1">
                <a:latin typeface="Courier New" panose="02070309020205020404" pitchFamily="49" charset="0"/>
                <a:cs typeface="Courier New" panose="02070309020205020404" pitchFamily="49" charset="0"/>
              </a:rPr>
              <a:t>xs:element</a:t>
            </a:r>
            <a:r>
              <a:rPr lang="en-US" sz="1400" dirty="0">
                <a:latin typeface="Courier New" panose="02070309020205020404" pitchFamily="49" charset="0"/>
                <a:cs typeface="Courier New" panose="02070309020205020404" pitchFamily="49" charset="0"/>
              </a:rPr>
              <a:t> name="country" </a:t>
            </a:r>
            <a:r>
              <a:rPr lang="en-US" sz="1400" dirty="0" err="1">
                <a:latin typeface="Courier New" panose="02070309020205020404" pitchFamily="49" charset="0"/>
                <a:cs typeface="Courier New" panose="02070309020205020404" pitchFamily="49" charset="0"/>
              </a:rPr>
              <a:t>maxOccurs</a:t>
            </a:r>
            <a:r>
              <a:rPr lang="en-US" sz="1400" dirty="0">
                <a:latin typeface="Courier New" panose="02070309020205020404" pitchFamily="49" charset="0"/>
                <a:cs typeface="Courier New" panose="02070309020205020404" pitchFamily="49" charset="0"/>
              </a:rPr>
              <a:t>="unbounded"&gt;</a:t>
            </a:r>
            <a:endParaRPr lang="de-DE" sz="1400" dirty="0">
              <a:latin typeface="Courier New" panose="02070309020205020404" pitchFamily="49" charset="0"/>
              <a:cs typeface="Courier New" panose="02070309020205020404" pitchFamily="49" charset="0"/>
            </a:endParaRPr>
          </a:p>
          <a:p>
            <a:pPr hangingPunct="0">
              <a:tabLst>
                <a:tab pos="180975" algn="l"/>
                <a:tab pos="361950" algn="l"/>
                <a:tab pos="542925" algn="l"/>
                <a:tab pos="712788" algn="l"/>
                <a:tab pos="893763" algn="l"/>
                <a:tab pos="1073150" algn="l"/>
                <a:tab pos="1254125" algn="l"/>
                <a:tab pos="1435100" algn="l"/>
              </a:tabLst>
            </a:pPr>
            <a:r>
              <a:rPr lang="en-US" sz="1400" dirty="0">
                <a:latin typeface="Courier New" panose="02070309020205020404" pitchFamily="49" charset="0"/>
                <a:cs typeface="Courier New" panose="02070309020205020404" pitchFamily="49" charset="0"/>
              </a:rPr>
              <a:t>					&lt;</a:t>
            </a:r>
            <a:r>
              <a:rPr lang="en-US" sz="1400" dirty="0" err="1">
                <a:latin typeface="Courier New" panose="02070309020205020404" pitchFamily="49" charset="0"/>
                <a:cs typeface="Courier New" panose="02070309020205020404" pitchFamily="49" charset="0"/>
              </a:rPr>
              <a:t>xs:complexType</a:t>
            </a:r>
            <a:r>
              <a:rPr lang="en-US" sz="1400" dirty="0">
                <a:latin typeface="Courier New" panose="02070309020205020404" pitchFamily="49" charset="0"/>
                <a:cs typeface="Courier New" panose="02070309020205020404" pitchFamily="49" charset="0"/>
              </a:rPr>
              <a:t>&gt;</a:t>
            </a:r>
            <a:endParaRPr lang="de-DE" sz="1400" dirty="0">
              <a:latin typeface="Courier New" panose="02070309020205020404" pitchFamily="49" charset="0"/>
              <a:cs typeface="Courier New" panose="02070309020205020404" pitchFamily="49" charset="0"/>
            </a:endParaRPr>
          </a:p>
          <a:p>
            <a:pPr hangingPunct="0">
              <a:tabLst>
                <a:tab pos="180975" algn="l"/>
                <a:tab pos="361950" algn="l"/>
                <a:tab pos="542925" algn="l"/>
                <a:tab pos="712788" algn="l"/>
                <a:tab pos="893763" algn="l"/>
                <a:tab pos="1073150" algn="l"/>
                <a:tab pos="1254125" algn="l"/>
                <a:tab pos="1435100" algn="l"/>
              </a:tabLst>
            </a:pPr>
            <a:r>
              <a:rPr lang="en-US" sz="1400" dirty="0">
                <a:latin typeface="Courier New" panose="02070309020205020404" pitchFamily="49" charset="0"/>
                <a:cs typeface="Courier New" panose="02070309020205020404" pitchFamily="49" charset="0"/>
              </a:rPr>
              <a:t>						&lt;</a:t>
            </a:r>
            <a:r>
              <a:rPr lang="en-US" sz="1400" dirty="0" err="1">
                <a:latin typeface="Courier New" panose="02070309020205020404" pitchFamily="49" charset="0"/>
                <a:cs typeface="Courier New" panose="02070309020205020404" pitchFamily="49" charset="0"/>
              </a:rPr>
              <a:t>xs:simpleContent</a:t>
            </a:r>
            <a:r>
              <a:rPr lang="en-US" sz="1400" dirty="0">
                <a:latin typeface="Courier New" panose="02070309020205020404" pitchFamily="49" charset="0"/>
                <a:cs typeface="Courier New" panose="02070309020205020404" pitchFamily="49" charset="0"/>
              </a:rPr>
              <a:t>&gt;</a:t>
            </a:r>
            <a:endParaRPr lang="de-DE" sz="1400" dirty="0">
              <a:latin typeface="Courier New" panose="02070309020205020404" pitchFamily="49" charset="0"/>
              <a:cs typeface="Courier New" panose="02070309020205020404" pitchFamily="49" charset="0"/>
            </a:endParaRPr>
          </a:p>
          <a:p>
            <a:pPr hangingPunct="0">
              <a:tabLst>
                <a:tab pos="180975" algn="l"/>
                <a:tab pos="361950" algn="l"/>
                <a:tab pos="542925" algn="l"/>
                <a:tab pos="712788" algn="l"/>
                <a:tab pos="893763" algn="l"/>
                <a:tab pos="1073150" algn="l"/>
                <a:tab pos="1254125" algn="l"/>
                <a:tab pos="1435100" algn="l"/>
              </a:tabLst>
            </a:pPr>
            <a:r>
              <a:rPr lang="en-US" sz="1400" dirty="0">
                <a:latin typeface="Courier New" panose="02070309020205020404" pitchFamily="49" charset="0"/>
                <a:cs typeface="Courier New" panose="02070309020205020404" pitchFamily="49" charset="0"/>
              </a:rPr>
              <a:t>							&lt;</a:t>
            </a:r>
            <a:r>
              <a:rPr lang="en-US" sz="1400" dirty="0" err="1">
                <a:latin typeface="Courier New" panose="02070309020205020404" pitchFamily="49" charset="0"/>
                <a:cs typeface="Courier New" panose="02070309020205020404" pitchFamily="49" charset="0"/>
              </a:rPr>
              <a:t>xs:extension</a:t>
            </a:r>
            <a:r>
              <a:rPr lang="en-US" sz="1400" dirty="0">
                <a:latin typeface="Courier New" panose="02070309020205020404" pitchFamily="49" charset="0"/>
                <a:cs typeface="Courier New" panose="02070309020205020404" pitchFamily="49" charset="0"/>
              </a:rPr>
              <a:t> base="</a:t>
            </a:r>
            <a:r>
              <a:rPr lang="en-US" sz="1400" dirty="0" err="1">
                <a:latin typeface="Courier New" panose="02070309020205020404" pitchFamily="49" charset="0"/>
                <a:cs typeface="Courier New" panose="02070309020205020404" pitchFamily="49" charset="0"/>
              </a:rPr>
              <a:t>xs:string</a:t>
            </a:r>
            <a:r>
              <a:rPr lang="en-US" sz="1400" dirty="0">
                <a:latin typeface="Courier New" panose="02070309020205020404" pitchFamily="49" charset="0"/>
                <a:cs typeface="Courier New" panose="02070309020205020404" pitchFamily="49" charset="0"/>
              </a:rPr>
              <a:t>"&gt;</a:t>
            </a:r>
            <a:endParaRPr lang="de-DE" sz="1400" dirty="0">
              <a:latin typeface="Courier New" panose="02070309020205020404" pitchFamily="49" charset="0"/>
              <a:cs typeface="Courier New" panose="02070309020205020404" pitchFamily="49" charset="0"/>
            </a:endParaRPr>
          </a:p>
          <a:p>
            <a:pPr hangingPunct="0">
              <a:tabLst>
                <a:tab pos="180975" algn="l"/>
                <a:tab pos="361950" algn="l"/>
                <a:tab pos="542925" algn="l"/>
                <a:tab pos="712788" algn="l"/>
                <a:tab pos="893763" algn="l"/>
                <a:tab pos="1073150" algn="l"/>
                <a:tab pos="1254125" algn="l"/>
                <a:tab pos="1435100" algn="l"/>
              </a:tabLst>
            </a:pPr>
            <a:r>
              <a:rPr lang="en-US" sz="1400" dirty="0">
                <a:latin typeface="Courier New" panose="02070309020205020404" pitchFamily="49" charset="0"/>
                <a:cs typeface="Courier New" panose="02070309020205020404" pitchFamily="49" charset="0"/>
              </a:rPr>
              <a:t>								&lt;</a:t>
            </a:r>
            <a:r>
              <a:rPr lang="en-US" sz="1400" dirty="0" err="1">
                <a:latin typeface="Courier New" panose="02070309020205020404" pitchFamily="49" charset="0"/>
                <a:cs typeface="Courier New" panose="02070309020205020404" pitchFamily="49" charset="0"/>
              </a:rPr>
              <a:t>xs:attribute</a:t>
            </a:r>
            <a:r>
              <a:rPr lang="en-US" sz="1400" dirty="0">
                <a:latin typeface="Courier New" panose="02070309020205020404" pitchFamily="49" charset="0"/>
                <a:cs typeface="Courier New" panose="02070309020205020404" pitchFamily="49" charset="0"/>
              </a:rPr>
              <a:t> name="id" type="</a:t>
            </a:r>
            <a:r>
              <a:rPr lang="en-US" sz="1400" dirty="0" err="1">
                <a:latin typeface="Courier New" panose="02070309020205020404" pitchFamily="49" charset="0"/>
                <a:cs typeface="Courier New" panose="02070309020205020404" pitchFamily="49" charset="0"/>
              </a:rPr>
              <a:t>xs:integer</a:t>
            </a:r>
            <a:r>
              <a:rPr lang="en-US" sz="1400" dirty="0">
                <a:latin typeface="Courier New" panose="02070309020205020404" pitchFamily="49" charset="0"/>
                <a:cs typeface="Courier New" panose="02070309020205020404" pitchFamily="49" charset="0"/>
              </a:rPr>
              <a:t>"&gt;</a:t>
            </a:r>
            <a:endParaRPr lang="de-DE" sz="1400" dirty="0">
              <a:latin typeface="Courier New" panose="02070309020205020404" pitchFamily="49" charset="0"/>
              <a:cs typeface="Courier New" panose="02070309020205020404" pitchFamily="49" charset="0"/>
            </a:endParaRPr>
          </a:p>
          <a:p>
            <a:pPr hangingPunct="0">
              <a:tabLst>
                <a:tab pos="180975" algn="l"/>
                <a:tab pos="361950" algn="l"/>
                <a:tab pos="542925" algn="l"/>
                <a:tab pos="712788" algn="l"/>
                <a:tab pos="893763" algn="l"/>
                <a:tab pos="1073150" algn="l"/>
                <a:tab pos="1254125" algn="l"/>
                <a:tab pos="1435100" algn="l"/>
              </a:tabLst>
            </a:pPr>
            <a:r>
              <a:rPr lang="en-US" sz="1400" dirty="0">
                <a:latin typeface="Courier New" panose="02070309020205020404" pitchFamily="49" charset="0"/>
                <a:cs typeface="Courier New" panose="02070309020205020404" pitchFamily="49" charset="0"/>
              </a:rPr>
              <a:t>								&lt;/</a:t>
            </a:r>
            <a:r>
              <a:rPr lang="en-US" sz="1400" dirty="0" err="1">
                <a:latin typeface="Courier New" panose="02070309020205020404" pitchFamily="49" charset="0"/>
                <a:cs typeface="Courier New" panose="02070309020205020404" pitchFamily="49" charset="0"/>
              </a:rPr>
              <a:t>xs:attribute</a:t>
            </a:r>
            <a:r>
              <a:rPr lang="en-US" sz="1400" dirty="0">
                <a:latin typeface="Courier New" panose="02070309020205020404" pitchFamily="49" charset="0"/>
                <a:cs typeface="Courier New" panose="02070309020205020404" pitchFamily="49" charset="0"/>
              </a:rPr>
              <a:t>&gt;</a:t>
            </a:r>
            <a:endParaRPr lang="de-DE" sz="1400" dirty="0">
              <a:latin typeface="Courier New" panose="02070309020205020404" pitchFamily="49" charset="0"/>
              <a:cs typeface="Courier New" panose="02070309020205020404" pitchFamily="49" charset="0"/>
            </a:endParaRPr>
          </a:p>
          <a:p>
            <a:pPr hangingPunct="0">
              <a:tabLst>
                <a:tab pos="180975" algn="l"/>
                <a:tab pos="361950" algn="l"/>
                <a:tab pos="542925" algn="l"/>
                <a:tab pos="712788" algn="l"/>
                <a:tab pos="893763" algn="l"/>
                <a:tab pos="1073150" algn="l"/>
                <a:tab pos="1254125" algn="l"/>
                <a:tab pos="1435100" algn="l"/>
              </a:tabLst>
            </a:pPr>
            <a:r>
              <a:rPr lang="en-US" sz="1400" dirty="0">
                <a:latin typeface="Courier New" panose="02070309020205020404" pitchFamily="49" charset="0"/>
                <a:cs typeface="Courier New" panose="02070309020205020404" pitchFamily="49" charset="0"/>
              </a:rPr>
              <a:t>							&lt;/</a:t>
            </a:r>
            <a:r>
              <a:rPr lang="en-US" sz="1400" dirty="0" err="1">
                <a:latin typeface="Courier New" panose="02070309020205020404" pitchFamily="49" charset="0"/>
                <a:cs typeface="Courier New" panose="02070309020205020404" pitchFamily="49" charset="0"/>
              </a:rPr>
              <a:t>xs:extension</a:t>
            </a:r>
            <a:r>
              <a:rPr lang="en-US" sz="1400" dirty="0">
                <a:latin typeface="Courier New" panose="02070309020205020404" pitchFamily="49" charset="0"/>
                <a:cs typeface="Courier New" panose="02070309020205020404" pitchFamily="49" charset="0"/>
              </a:rPr>
              <a:t>&gt;</a:t>
            </a:r>
            <a:endParaRPr lang="de-DE" sz="1400" dirty="0">
              <a:latin typeface="Courier New" panose="02070309020205020404" pitchFamily="49" charset="0"/>
              <a:cs typeface="Courier New" panose="02070309020205020404" pitchFamily="49" charset="0"/>
            </a:endParaRPr>
          </a:p>
          <a:p>
            <a:pPr hangingPunct="0">
              <a:tabLst>
                <a:tab pos="180975" algn="l"/>
                <a:tab pos="361950" algn="l"/>
                <a:tab pos="542925" algn="l"/>
                <a:tab pos="712788" algn="l"/>
                <a:tab pos="893763" algn="l"/>
                <a:tab pos="1073150" algn="l"/>
                <a:tab pos="1254125" algn="l"/>
                <a:tab pos="1435100" algn="l"/>
              </a:tabLst>
            </a:pPr>
            <a:r>
              <a:rPr lang="en-US" sz="1400" dirty="0">
                <a:latin typeface="Courier New" panose="02070309020205020404" pitchFamily="49" charset="0"/>
                <a:cs typeface="Courier New" panose="02070309020205020404" pitchFamily="49" charset="0"/>
              </a:rPr>
              <a:t>						</a:t>
            </a:r>
            <a:r>
              <a:rPr lang="fr-FR" sz="1400" dirty="0">
                <a:latin typeface="Courier New" panose="02070309020205020404" pitchFamily="49" charset="0"/>
                <a:cs typeface="Courier New" panose="02070309020205020404" pitchFamily="49" charset="0"/>
              </a:rPr>
              <a:t>&lt;/</a:t>
            </a:r>
            <a:r>
              <a:rPr lang="fr-FR" sz="1400" dirty="0" err="1">
                <a:latin typeface="Courier New" panose="02070309020205020404" pitchFamily="49" charset="0"/>
                <a:cs typeface="Courier New" panose="02070309020205020404" pitchFamily="49" charset="0"/>
              </a:rPr>
              <a:t>xs:simpleContent</a:t>
            </a:r>
            <a:r>
              <a:rPr lang="fr-FR" sz="1400" dirty="0">
                <a:latin typeface="Courier New" panose="02070309020205020404" pitchFamily="49" charset="0"/>
                <a:cs typeface="Courier New" panose="02070309020205020404" pitchFamily="49" charset="0"/>
              </a:rPr>
              <a:t>&gt;</a:t>
            </a:r>
            <a:endParaRPr lang="de-DE" sz="1400" dirty="0">
              <a:latin typeface="Courier New" panose="02070309020205020404" pitchFamily="49" charset="0"/>
              <a:cs typeface="Courier New" panose="02070309020205020404" pitchFamily="49" charset="0"/>
            </a:endParaRPr>
          </a:p>
          <a:p>
            <a:pPr hangingPunct="0">
              <a:tabLst>
                <a:tab pos="180975" algn="l"/>
                <a:tab pos="361950" algn="l"/>
                <a:tab pos="542925" algn="l"/>
                <a:tab pos="712788" algn="l"/>
                <a:tab pos="893763" algn="l"/>
                <a:tab pos="1073150" algn="l"/>
                <a:tab pos="1254125" algn="l"/>
                <a:tab pos="1435100" algn="l"/>
              </a:tabLst>
            </a:pPr>
            <a:r>
              <a:rPr lang="fr-FR" sz="1400" dirty="0">
                <a:latin typeface="Courier New" panose="02070309020205020404" pitchFamily="49" charset="0"/>
                <a:cs typeface="Courier New" panose="02070309020205020404" pitchFamily="49" charset="0"/>
              </a:rPr>
              <a:t>					&lt;/</a:t>
            </a:r>
            <a:r>
              <a:rPr lang="fr-FR" sz="1400" dirty="0" err="1">
                <a:latin typeface="Courier New" panose="02070309020205020404" pitchFamily="49" charset="0"/>
                <a:cs typeface="Courier New" panose="02070309020205020404" pitchFamily="49" charset="0"/>
              </a:rPr>
              <a:t>xs:complexType</a:t>
            </a:r>
            <a:r>
              <a:rPr lang="fr-FR" sz="1400" dirty="0">
                <a:latin typeface="Courier New" panose="02070309020205020404" pitchFamily="49" charset="0"/>
                <a:cs typeface="Courier New" panose="02070309020205020404" pitchFamily="49" charset="0"/>
              </a:rPr>
              <a:t>&gt;</a:t>
            </a:r>
            <a:endParaRPr lang="de-DE" sz="1400" dirty="0">
              <a:latin typeface="Courier New" panose="02070309020205020404" pitchFamily="49" charset="0"/>
              <a:cs typeface="Courier New" panose="02070309020205020404" pitchFamily="49" charset="0"/>
            </a:endParaRPr>
          </a:p>
          <a:p>
            <a:pPr hangingPunct="0">
              <a:tabLst>
                <a:tab pos="180975" algn="l"/>
                <a:tab pos="361950" algn="l"/>
                <a:tab pos="542925" algn="l"/>
                <a:tab pos="712788" algn="l"/>
                <a:tab pos="893763" algn="l"/>
                <a:tab pos="1073150" algn="l"/>
                <a:tab pos="1254125" algn="l"/>
                <a:tab pos="1435100" algn="l"/>
              </a:tabLst>
            </a:pPr>
            <a:r>
              <a:rPr lang="fr-FR" sz="1400" dirty="0">
                <a:latin typeface="Courier New" panose="02070309020205020404" pitchFamily="49" charset="0"/>
                <a:cs typeface="Courier New" panose="02070309020205020404" pitchFamily="49" charset="0"/>
              </a:rPr>
              <a:t>				&lt;/</a:t>
            </a:r>
            <a:r>
              <a:rPr lang="fr-FR" sz="1400" dirty="0" err="1">
                <a:latin typeface="Courier New" panose="02070309020205020404" pitchFamily="49" charset="0"/>
                <a:cs typeface="Courier New" panose="02070309020205020404" pitchFamily="49" charset="0"/>
              </a:rPr>
              <a:t>xs:element</a:t>
            </a:r>
            <a:r>
              <a:rPr lang="fr-FR" sz="1400" dirty="0">
                <a:latin typeface="Courier New" panose="02070309020205020404" pitchFamily="49" charset="0"/>
                <a:cs typeface="Courier New" panose="02070309020205020404" pitchFamily="49" charset="0"/>
              </a:rPr>
              <a:t>&gt;</a:t>
            </a:r>
            <a:endParaRPr lang="de-DE" sz="1400" dirty="0">
              <a:latin typeface="Courier New" panose="02070309020205020404" pitchFamily="49" charset="0"/>
              <a:cs typeface="Courier New" panose="02070309020205020404" pitchFamily="49" charset="0"/>
            </a:endParaRPr>
          </a:p>
          <a:p>
            <a:pPr hangingPunct="0">
              <a:tabLst>
                <a:tab pos="180975" algn="l"/>
                <a:tab pos="361950" algn="l"/>
                <a:tab pos="542925" algn="l"/>
                <a:tab pos="712788" algn="l"/>
                <a:tab pos="893763" algn="l"/>
                <a:tab pos="1073150" algn="l"/>
                <a:tab pos="1254125" algn="l"/>
                <a:tab pos="1435100" algn="l"/>
              </a:tabLst>
            </a:pPr>
            <a:r>
              <a:rPr lang="fr-FR" sz="1400"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&lt;/</a:t>
            </a:r>
            <a:r>
              <a:rPr lang="en-US" sz="1400" dirty="0" err="1">
                <a:latin typeface="Courier New" panose="02070309020205020404" pitchFamily="49" charset="0"/>
                <a:cs typeface="Courier New" panose="02070309020205020404" pitchFamily="49" charset="0"/>
              </a:rPr>
              <a:t>xs:sequence</a:t>
            </a:r>
            <a:r>
              <a:rPr lang="en-US" sz="1400" dirty="0">
                <a:latin typeface="Courier New" panose="02070309020205020404" pitchFamily="49" charset="0"/>
                <a:cs typeface="Courier New" panose="02070309020205020404" pitchFamily="49" charset="0"/>
              </a:rPr>
              <a:t>&gt;</a:t>
            </a:r>
            <a:endParaRPr lang="de-DE" sz="1400" dirty="0">
              <a:latin typeface="Courier New" panose="02070309020205020404" pitchFamily="49" charset="0"/>
              <a:cs typeface="Courier New" panose="02070309020205020404" pitchFamily="49" charset="0"/>
            </a:endParaRPr>
          </a:p>
          <a:p>
            <a:pPr hangingPunct="0">
              <a:tabLst>
                <a:tab pos="180975" algn="l"/>
                <a:tab pos="361950" algn="l"/>
                <a:tab pos="542925" algn="l"/>
                <a:tab pos="712788" algn="l"/>
                <a:tab pos="893763" algn="l"/>
                <a:tab pos="1073150" algn="l"/>
                <a:tab pos="1254125" algn="l"/>
                <a:tab pos="1435100" algn="l"/>
              </a:tabLst>
            </a:pPr>
            <a:r>
              <a:rPr lang="en-US" sz="1400" dirty="0">
                <a:latin typeface="Courier New" panose="02070309020205020404" pitchFamily="49" charset="0"/>
                <a:cs typeface="Courier New" panose="02070309020205020404" pitchFamily="49" charset="0"/>
              </a:rPr>
              <a:t>		&lt;/</a:t>
            </a:r>
            <a:r>
              <a:rPr lang="en-US" sz="1400" dirty="0" err="1">
                <a:latin typeface="Courier New" panose="02070309020205020404" pitchFamily="49" charset="0"/>
                <a:cs typeface="Courier New" panose="02070309020205020404" pitchFamily="49" charset="0"/>
              </a:rPr>
              <a:t>xs:complexType</a:t>
            </a:r>
            <a:r>
              <a:rPr lang="en-US" sz="1400" dirty="0">
                <a:latin typeface="Courier New" panose="02070309020205020404" pitchFamily="49" charset="0"/>
                <a:cs typeface="Courier New" panose="02070309020205020404" pitchFamily="49" charset="0"/>
              </a:rPr>
              <a:t>&gt;</a:t>
            </a:r>
            <a:endParaRPr lang="de-DE" sz="1400" dirty="0">
              <a:latin typeface="Courier New" panose="02070309020205020404" pitchFamily="49" charset="0"/>
              <a:cs typeface="Courier New" panose="02070309020205020404" pitchFamily="49" charset="0"/>
            </a:endParaRPr>
          </a:p>
          <a:p>
            <a:pPr hangingPunct="0">
              <a:tabLst>
                <a:tab pos="180975" algn="l"/>
                <a:tab pos="361950" algn="l"/>
                <a:tab pos="542925" algn="l"/>
                <a:tab pos="712788" algn="l"/>
                <a:tab pos="893763" algn="l"/>
                <a:tab pos="1073150" algn="l"/>
                <a:tab pos="1254125" algn="l"/>
                <a:tab pos="1435100" algn="l"/>
              </a:tabLst>
            </a:pPr>
            <a:r>
              <a:rPr lang="en-US" sz="1400" dirty="0">
                <a:latin typeface="Courier New" panose="02070309020205020404" pitchFamily="49" charset="0"/>
                <a:cs typeface="Courier New" panose="02070309020205020404" pitchFamily="49" charset="0"/>
              </a:rPr>
              <a:t>	&lt;/</a:t>
            </a:r>
            <a:r>
              <a:rPr lang="en-US" sz="1400" dirty="0" err="1">
                <a:latin typeface="Courier New" panose="02070309020205020404" pitchFamily="49" charset="0"/>
                <a:cs typeface="Courier New" panose="02070309020205020404" pitchFamily="49" charset="0"/>
              </a:rPr>
              <a:t>xs:element</a:t>
            </a:r>
            <a:r>
              <a:rPr lang="en-US" sz="1400" dirty="0">
                <a:latin typeface="Courier New" panose="02070309020205020404" pitchFamily="49" charset="0"/>
                <a:cs typeface="Courier New" panose="02070309020205020404" pitchFamily="49" charset="0"/>
              </a:rPr>
              <a:t>&gt;</a:t>
            </a:r>
            <a:endParaRPr lang="de-DE" sz="1400" dirty="0">
              <a:latin typeface="Courier New" panose="02070309020205020404" pitchFamily="49" charset="0"/>
              <a:cs typeface="Courier New" panose="02070309020205020404" pitchFamily="49" charset="0"/>
            </a:endParaRPr>
          </a:p>
          <a:p>
            <a:pPr hangingPunct="0">
              <a:tabLst>
                <a:tab pos="180975" algn="l"/>
                <a:tab pos="361950" algn="l"/>
                <a:tab pos="542925" algn="l"/>
                <a:tab pos="712788" algn="l"/>
                <a:tab pos="893763" algn="l"/>
                <a:tab pos="1073150" algn="l"/>
                <a:tab pos="1254125" algn="l"/>
                <a:tab pos="1435100" algn="l"/>
              </a:tabLst>
            </a:pPr>
            <a:r>
              <a:rPr lang="de-DE" sz="1400" dirty="0">
                <a:latin typeface="Courier New" panose="02070309020205020404" pitchFamily="49" charset="0"/>
                <a:cs typeface="Courier New" panose="02070309020205020404" pitchFamily="49" charset="0"/>
              </a:rPr>
              <a:t>&lt;/</a:t>
            </a:r>
            <a:r>
              <a:rPr lang="de-DE" sz="1400" dirty="0" err="1">
                <a:latin typeface="Courier New" panose="02070309020205020404" pitchFamily="49" charset="0"/>
                <a:cs typeface="Courier New" panose="02070309020205020404" pitchFamily="49" charset="0"/>
              </a:rPr>
              <a:t>xs:schema</a:t>
            </a:r>
            <a:r>
              <a:rPr lang="de-DE" sz="1400" dirty="0">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25262747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de-DE" altLang="de-DE" smtClean="0"/>
              <a:t>Objektklassen werden definiert durch...</a:t>
            </a:r>
          </a:p>
        </p:txBody>
      </p:sp>
      <p:sp>
        <p:nvSpPr>
          <p:cNvPr id="52227" name="Rectangle 3"/>
          <p:cNvSpPr>
            <a:spLocks noGrp="1" noChangeArrowheads="1"/>
          </p:cNvSpPr>
          <p:nvPr>
            <p:ph idx="1"/>
          </p:nvPr>
        </p:nvSpPr>
        <p:spPr/>
        <p:txBody>
          <a:bodyPr/>
          <a:lstStyle/>
          <a:p>
            <a:pPr eaLnBrk="1" hangingPunct="1"/>
            <a:r>
              <a:rPr lang="de-DE" altLang="de-DE" b="1" smtClean="0"/>
              <a:t>Identität</a:t>
            </a:r>
            <a:r>
              <a:rPr lang="de-DE" altLang="de-DE" smtClean="0"/>
              <a:t>: Jedes Objekt ist eindeutig von anderen unterscheidbar und kann über bestimmte Eigenschaften – Schlüsselattribute – angesprochen werden.</a:t>
            </a:r>
          </a:p>
          <a:p>
            <a:pPr eaLnBrk="1" hangingPunct="1"/>
            <a:r>
              <a:rPr lang="de-DE" altLang="de-DE" b="1" smtClean="0"/>
              <a:t>Eigenschaften</a:t>
            </a:r>
            <a:r>
              <a:rPr lang="de-DE" altLang="de-DE" smtClean="0"/>
              <a:t>: </a:t>
            </a:r>
          </a:p>
          <a:p>
            <a:pPr lvl="1" eaLnBrk="1" hangingPunct="1"/>
            <a:r>
              <a:rPr lang="de-DE" altLang="de-DE" smtClean="0"/>
              <a:t>allgemein,</a:t>
            </a:r>
          </a:p>
          <a:p>
            <a:pPr lvl="1" eaLnBrk="1" hangingPunct="1"/>
            <a:r>
              <a:rPr lang="de-DE" altLang="de-DE" smtClean="0"/>
              <a:t>geometrisch</a:t>
            </a:r>
          </a:p>
          <a:p>
            <a:pPr lvl="1" eaLnBrk="1" hangingPunct="1"/>
            <a:r>
              <a:rPr lang="de-DE" altLang="de-DE" smtClean="0"/>
              <a:t>graphische Darstellung betreffend,</a:t>
            </a:r>
          </a:p>
          <a:p>
            <a:pPr lvl="1" eaLnBrk="1" hangingPunct="1"/>
            <a:r>
              <a:rPr lang="de-DE" altLang="de-DE" smtClean="0"/>
              <a:t>Metainformation.</a:t>
            </a:r>
          </a:p>
          <a:p>
            <a:pPr eaLnBrk="1" hangingPunct="1"/>
            <a:r>
              <a:rPr lang="de-DE" altLang="de-DE" b="1" smtClean="0"/>
              <a:t>Verhalten</a:t>
            </a:r>
            <a:r>
              <a:rPr lang="de-DE" altLang="de-DE" smtClean="0"/>
              <a:t>: Verhalten ist die Art und</a:t>
            </a:r>
            <a:br>
              <a:rPr lang="de-DE" altLang="de-DE" smtClean="0"/>
            </a:br>
            <a:r>
              <a:rPr lang="de-DE" altLang="de-DE" smtClean="0"/>
              <a:t>Weise, wie ein Objekt auf </a:t>
            </a:r>
            <a:br>
              <a:rPr lang="de-DE" altLang="de-DE" smtClean="0"/>
            </a:br>
            <a:r>
              <a:rPr lang="de-DE" altLang="de-DE" smtClean="0"/>
              <a:t>Benutzeraktionen oder Änderungen </a:t>
            </a:r>
            <a:br>
              <a:rPr lang="de-DE" altLang="de-DE" smtClean="0"/>
            </a:br>
            <a:r>
              <a:rPr lang="de-DE" altLang="de-DE" smtClean="0"/>
              <a:t>der mit ihm in Beziehung </a:t>
            </a:r>
            <a:br>
              <a:rPr lang="de-DE" altLang="de-DE" smtClean="0"/>
            </a:br>
            <a:r>
              <a:rPr lang="de-DE" altLang="de-DE" smtClean="0"/>
              <a:t>stehenden Objekte reagiert.</a:t>
            </a:r>
          </a:p>
          <a:p>
            <a:pPr eaLnBrk="1" hangingPunct="1"/>
            <a:endParaRPr lang="de-DE" altLang="de-DE" smtClean="0"/>
          </a:p>
        </p:txBody>
      </p:sp>
      <p:sp>
        <p:nvSpPr>
          <p:cNvPr id="6" name="Foliennummernplatzhalter 4"/>
          <p:cNvSpPr>
            <a:spLocks noGrp="1"/>
          </p:cNvSpPr>
          <p:nvPr>
            <p:ph type="sldNum" sz="quarter" idx="11"/>
          </p:nvPr>
        </p:nvSpPr>
        <p:spPr/>
        <p:txBody>
          <a:bodyPr/>
          <a:lstStyle/>
          <a:p>
            <a:pPr>
              <a:defRPr/>
            </a:pPr>
            <a:fld id="{34BD20AA-D8C8-4B08-8EC7-EB5455B86E86}" type="slidenum">
              <a:rPr lang="de-DE" altLang="de-DE"/>
              <a:pPr>
                <a:defRPr/>
              </a:pPr>
              <a:t>74</a:t>
            </a:fld>
            <a:endParaRPr lang="de-DE" altLang="de-DE"/>
          </a:p>
        </p:txBody>
      </p:sp>
      <p:pic>
        <p:nvPicPr>
          <p:cNvPr id="522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2492375"/>
            <a:ext cx="4456112"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de-DE" altLang="de-DE" smtClean="0"/>
              <a:t>Allgemeine Eigenschaften</a:t>
            </a:r>
          </a:p>
        </p:txBody>
      </p:sp>
      <p:sp>
        <p:nvSpPr>
          <p:cNvPr id="49155" name="Rectangle 3"/>
          <p:cNvSpPr>
            <a:spLocks noGrp="1" noChangeArrowheads="1"/>
          </p:cNvSpPr>
          <p:nvPr>
            <p:ph idx="1"/>
          </p:nvPr>
        </p:nvSpPr>
        <p:spPr/>
        <p:txBody>
          <a:bodyPr/>
          <a:lstStyle/>
          <a:p>
            <a:pPr eaLnBrk="1" hangingPunct="1">
              <a:defRPr/>
            </a:pPr>
            <a:r>
              <a:rPr lang="de-DE" altLang="de-DE" dirty="0" smtClean="0"/>
              <a:t>Fachlich begründete Informationen</a:t>
            </a:r>
          </a:p>
          <a:p>
            <a:pPr eaLnBrk="1" hangingPunct="1">
              <a:defRPr/>
            </a:pPr>
            <a:r>
              <a:rPr lang="de-DE" altLang="de-DE" dirty="0" smtClean="0"/>
              <a:t>Zusätze (Metadaten) in Bezug auf </a:t>
            </a:r>
          </a:p>
          <a:p>
            <a:pPr lvl="1" eaLnBrk="1" hangingPunct="1">
              <a:defRPr/>
            </a:pPr>
            <a:r>
              <a:rPr lang="de-DE" altLang="de-DE" dirty="0" smtClean="0"/>
              <a:t>die Qualität der Objekteigenschaften und </a:t>
            </a:r>
          </a:p>
          <a:p>
            <a:pPr lvl="1" eaLnBrk="1" hangingPunct="1">
              <a:defRPr/>
            </a:pPr>
            <a:r>
              <a:rPr lang="de-DE" altLang="de-DE" dirty="0" smtClean="0"/>
              <a:t>ihre Herkunft</a:t>
            </a:r>
          </a:p>
          <a:p>
            <a:pPr lvl="1" eaLnBrk="1" hangingPunct="1">
              <a:defRPr/>
            </a:pPr>
            <a:endParaRPr lang="de-DE" altLang="de-DE" dirty="0" smtClean="0"/>
          </a:p>
          <a:p>
            <a:pPr marL="0" indent="0" eaLnBrk="1" hangingPunct="1">
              <a:buFontTx/>
              <a:buNone/>
              <a:defRPr/>
            </a:pPr>
            <a:r>
              <a:rPr lang="de-DE" altLang="de-DE" dirty="0" smtClean="0">
                <a:sym typeface="Wingdings" pitchFamily="2" charset="2"/>
              </a:rPr>
              <a:t> </a:t>
            </a:r>
            <a:r>
              <a:rPr lang="de-DE" altLang="de-DE" dirty="0" smtClean="0"/>
              <a:t>Aufbau eines „Qualitätsmodells“ bzw. Modellierung von Metainformation.</a:t>
            </a:r>
          </a:p>
        </p:txBody>
      </p:sp>
      <p:sp>
        <p:nvSpPr>
          <p:cNvPr id="5" name="Foliennummernplatzhalter 4"/>
          <p:cNvSpPr>
            <a:spLocks noGrp="1"/>
          </p:cNvSpPr>
          <p:nvPr>
            <p:ph type="sldNum" sz="quarter" idx="11"/>
          </p:nvPr>
        </p:nvSpPr>
        <p:spPr/>
        <p:txBody>
          <a:bodyPr/>
          <a:lstStyle/>
          <a:p>
            <a:pPr>
              <a:defRPr/>
            </a:pPr>
            <a:fld id="{9F9BAB5F-E30C-458D-AF73-0B6D2C4E77BD}" type="slidenum">
              <a:rPr lang="de-DE" altLang="de-DE"/>
              <a:pPr>
                <a:defRPr/>
              </a:pPr>
              <a:t>75</a:t>
            </a:fld>
            <a:endParaRPr lang="de-DE" altLang="de-DE"/>
          </a:p>
        </p:txBody>
      </p:sp>
    </p:spTree>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de-DE" altLang="de-DE" smtClean="0"/>
              <a:t>Festlegung von Klassen </a:t>
            </a:r>
          </a:p>
        </p:txBody>
      </p:sp>
      <p:sp>
        <p:nvSpPr>
          <p:cNvPr id="54275" name="Rectangle 3"/>
          <p:cNvSpPr>
            <a:spLocks noGrp="1" noChangeArrowheads="1"/>
          </p:cNvSpPr>
          <p:nvPr>
            <p:ph idx="1"/>
          </p:nvPr>
        </p:nvSpPr>
        <p:spPr/>
        <p:txBody>
          <a:bodyPr/>
          <a:lstStyle/>
          <a:p>
            <a:pPr eaLnBrk="1" hangingPunct="1">
              <a:lnSpc>
                <a:spcPct val="90000"/>
              </a:lnSpc>
            </a:pPr>
            <a:r>
              <a:rPr lang="de-DE" altLang="de-DE" dirty="0" smtClean="0"/>
              <a:t>Klasse: konkret und anschaulich. </a:t>
            </a:r>
          </a:p>
          <a:p>
            <a:pPr eaLnBrk="1" hangingPunct="1">
              <a:lnSpc>
                <a:spcPct val="90000"/>
              </a:lnSpc>
            </a:pPr>
            <a:endParaRPr lang="de-DE" altLang="de-DE" dirty="0" smtClean="0"/>
          </a:p>
          <a:p>
            <a:pPr eaLnBrk="1" hangingPunct="1">
              <a:lnSpc>
                <a:spcPct val="90000"/>
              </a:lnSpc>
            </a:pPr>
            <a:r>
              <a:rPr lang="de-DE" altLang="de-DE" dirty="0" smtClean="0"/>
              <a:t>Festlegung aufgrund eigener </a:t>
            </a:r>
            <a:r>
              <a:rPr lang="de-DE" altLang="de-DE" b="1" dirty="0" smtClean="0"/>
              <a:t>Fachkenntnisse</a:t>
            </a:r>
          </a:p>
          <a:p>
            <a:pPr eaLnBrk="1" hangingPunct="1">
              <a:lnSpc>
                <a:spcPct val="90000"/>
              </a:lnSpc>
            </a:pPr>
            <a:r>
              <a:rPr lang="de-DE" altLang="de-DE" dirty="0" smtClean="0"/>
              <a:t>anhand von </a:t>
            </a:r>
            <a:r>
              <a:rPr lang="de-DE" altLang="de-DE" b="1" dirty="0" smtClean="0"/>
              <a:t>Substantiven</a:t>
            </a:r>
            <a:r>
              <a:rPr lang="de-DE" altLang="de-DE" dirty="0" smtClean="0"/>
              <a:t> in der Ist-Untersuchung, </a:t>
            </a:r>
          </a:p>
          <a:p>
            <a:pPr eaLnBrk="1" hangingPunct="1">
              <a:lnSpc>
                <a:spcPct val="90000"/>
              </a:lnSpc>
            </a:pPr>
            <a:endParaRPr lang="de-DE" altLang="de-DE" dirty="0" smtClean="0"/>
          </a:p>
          <a:p>
            <a:pPr eaLnBrk="1" hangingPunct="1">
              <a:lnSpc>
                <a:spcPct val="90000"/>
              </a:lnSpc>
            </a:pPr>
            <a:r>
              <a:rPr lang="de-DE" altLang="de-DE" dirty="0" smtClean="0"/>
              <a:t>aufgrund abgrenzbarer grafischer Darstellungen und </a:t>
            </a:r>
          </a:p>
          <a:p>
            <a:pPr eaLnBrk="1" hangingPunct="1">
              <a:lnSpc>
                <a:spcPct val="90000"/>
              </a:lnSpc>
            </a:pPr>
            <a:r>
              <a:rPr lang="de-DE" altLang="de-DE" dirty="0" smtClean="0"/>
              <a:t>von Kernthemen alphanumerischer Datensammlungen</a:t>
            </a:r>
          </a:p>
          <a:p>
            <a:pPr eaLnBrk="1" hangingPunct="1">
              <a:lnSpc>
                <a:spcPct val="90000"/>
              </a:lnSpc>
            </a:pPr>
            <a:endParaRPr lang="de-DE" altLang="de-DE" dirty="0" smtClean="0"/>
          </a:p>
          <a:p>
            <a:pPr eaLnBrk="1" hangingPunct="1">
              <a:lnSpc>
                <a:spcPct val="90000"/>
              </a:lnSpc>
            </a:pPr>
            <a:endParaRPr lang="de-DE" altLang="de-DE" dirty="0" smtClean="0"/>
          </a:p>
          <a:p>
            <a:pPr eaLnBrk="1" hangingPunct="1">
              <a:lnSpc>
                <a:spcPct val="90000"/>
              </a:lnSpc>
            </a:pPr>
            <a:r>
              <a:rPr lang="de-DE" altLang="de-DE" dirty="0" smtClean="0"/>
              <a:t>Aussagen über Objektklassen werden auch im Rahmen der Präzisierung (bei der Analyse der Ist-Erhebung) getroffen.</a:t>
            </a:r>
          </a:p>
          <a:p>
            <a:pPr eaLnBrk="1" hangingPunct="1">
              <a:lnSpc>
                <a:spcPct val="90000"/>
              </a:lnSpc>
            </a:pPr>
            <a:endParaRPr lang="de-DE" altLang="de-DE" dirty="0" smtClean="0"/>
          </a:p>
          <a:p>
            <a:pPr eaLnBrk="1" hangingPunct="1">
              <a:lnSpc>
                <a:spcPct val="90000"/>
              </a:lnSpc>
            </a:pPr>
            <a:endParaRPr lang="de-DE" altLang="de-DE" dirty="0" smtClean="0"/>
          </a:p>
          <a:p>
            <a:pPr eaLnBrk="1" hangingPunct="1">
              <a:lnSpc>
                <a:spcPct val="90000"/>
              </a:lnSpc>
            </a:pPr>
            <a:r>
              <a:rPr lang="de-DE" altLang="de-DE" dirty="0" smtClean="0"/>
              <a:t>Zusammenfassung mit anderen Klassen kann erfolgen, in dem Sie Klassen auf Ähnlichkeiten bzw. Unterschiede hin überprüfen.</a:t>
            </a:r>
          </a:p>
        </p:txBody>
      </p:sp>
      <p:sp>
        <p:nvSpPr>
          <p:cNvPr id="5" name="Foliennummernplatzhalter 4"/>
          <p:cNvSpPr>
            <a:spLocks noGrp="1"/>
          </p:cNvSpPr>
          <p:nvPr>
            <p:ph type="sldNum" sz="quarter" idx="11"/>
          </p:nvPr>
        </p:nvSpPr>
        <p:spPr/>
        <p:txBody>
          <a:bodyPr/>
          <a:lstStyle/>
          <a:p>
            <a:pPr>
              <a:defRPr/>
            </a:pPr>
            <a:fld id="{E62FD43A-D16B-4E52-99D8-22B082C87E49}" type="slidenum">
              <a:rPr lang="de-DE" altLang="de-DE"/>
              <a:pPr>
                <a:defRPr/>
              </a:pPr>
              <a:t>76</a:t>
            </a:fld>
            <a:endParaRPr lang="de-DE" altLang="de-DE"/>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de-DE" altLang="de-DE" smtClean="0"/>
              <a:t>Festlegung von Klassen II</a:t>
            </a:r>
          </a:p>
        </p:txBody>
      </p:sp>
      <p:sp>
        <p:nvSpPr>
          <p:cNvPr id="55299" name="Rectangle 3"/>
          <p:cNvSpPr>
            <a:spLocks noGrp="1" noChangeArrowheads="1"/>
          </p:cNvSpPr>
          <p:nvPr>
            <p:ph idx="1"/>
          </p:nvPr>
        </p:nvSpPr>
        <p:spPr/>
        <p:txBody>
          <a:bodyPr/>
          <a:lstStyle/>
          <a:p>
            <a:pPr eaLnBrk="1" hangingPunct="1"/>
            <a:r>
              <a:rPr lang="de-DE" altLang="de-DE" smtClean="0"/>
              <a:t>Bei der Klassenfestlegung spielt neben der fachlichen Sicht auch die </a:t>
            </a:r>
            <a:r>
              <a:rPr lang="de-DE" altLang="de-DE" b="1" smtClean="0"/>
              <a:t>Maßstabsabhängigkeit</a:t>
            </a:r>
            <a:r>
              <a:rPr lang="de-DE" altLang="de-DE" smtClean="0"/>
              <a:t> eine Rolle. </a:t>
            </a:r>
          </a:p>
          <a:p>
            <a:pPr lvl="1" eaLnBrk="1" hangingPunct="1"/>
            <a:r>
              <a:rPr lang="de-DE" altLang="de-DE" smtClean="0"/>
              <a:t>Bei kleinmaßstäbigen Anwendungen: Objektklassen werden zu einer übergeordneten Klasse zusammengefasst; andere Klassen treten nicht mehr in Erscheinung.</a:t>
            </a:r>
          </a:p>
          <a:p>
            <a:pPr eaLnBrk="1" hangingPunct="1"/>
            <a:endParaRPr lang="de-DE" altLang="de-DE" smtClean="0"/>
          </a:p>
        </p:txBody>
      </p:sp>
      <p:sp>
        <p:nvSpPr>
          <p:cNvPr id="6" name="Foliennummernplatzhalter 4"/>
          <p:cNvSpPr>
            <a:spLocks noGrp="1"/>
          </p:cNvSpPr>
          <p:nvPr>
            <p:ph type="sldNum" sz="quarter" idx="11"/>
          </p:nvPr>
        </p:nvSpPr>
        <p:spPr/>
        <p:txBody>
          <a:bodyPr/>
          <a:lstStyle/>
          <a:p>
            <a:pPr>
              <a:defRPr/>
            </a:pPr>
            <a:fld id="{7EEE4DD2-A5CC-480C-B925-D3E1708D0925}" type="slidenum">
              <a:rPr lang="de-DE" altLang="de-DE"/>
              <a:pPr>
                <a:defRPr/>
              </a:pPr>
              <a:t>77</a:t>
            </a:fld>
            <a:endParaRPr lang="de-DE" altLang="de-DE"/>
          </a:p>
        </p:txBody>
      </p:sp>
      <p:pic>
        <p:nvPicPr>
          <p:cNvPr id="55301"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284538"/>
            <a:ext cx="6642100" cy="2752725"/>
          </a:xfrm>
          <a:prstGeom prst="rect">
            <a:avLst/>
          </a:prstGeom>
          <a:solidFill>
            <a:schemeClr val="bg1"/>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de-DE" altLang="de-DE" dirty="0" smtClean="0"/>
              <a:t>Festlegung von Klassen III</a:t>
            </a:r>
          </a:p>
        </p:txBody>
      </p:sp>
      <p:sp>
        <p:nvSpPr>
          <p:cNvPr id="56323" name="Rectangle 3"/>
          <p:cNvSpPr>
            <a:spLocks noGrp="1" noChangeArrowheads="1"/>
          </p:cNvSpPr>
          <p:nvPr>
            <p:ph idx="1"/>
          </p:nvPr>
        </p:nvSpPr>
        <p:spPr/>
        <p:txBody>
          <a:bodyPr/>
          <a:lstStyle/>
          <a:p>
            <a:pPr eaLnBrk="1" hangingPunct="1"/>
            <a:r>
              <a:rPr lang="de-DE" altLang="de-DE" smtClean="0"/>
              <a:t>Bezeichnung einer Objektklasse: kurzer, prägnanter Name!</a:t>
            </a:r>
          </a:p>
          <a:p>
            <a:pPr eaLnBrk="1" hangingPunct="1"/>
            <a:r>
              <a:rPr lang="de-DE" altLang="de-DE" smtClean="0"/>
              <a:t>Eindeutigkeit, Verständlichkeit, systematische Namensdefinition</a:t>
            </a:r>
          </a:p>
          <a:p>
            <a:pPr eaLnBrk="1" hangingPunct="1"/>
            <a:r>
              <a:rPr lang="de-DE" altLang="de-DE" smtClean="0"/>
              <a:t>Neben dem Namen: explizite Definition</a:t>
            </a:r>
            <a:br>
              <a:rPr lang="de-DE" altLang="de-DE" smtClean="0"/>
            </a:br>
            <a:r>
              <a:rPr lang="de-DE" altLang="de-DE" smtClean="0"/>
              <a:t>Durch sie wird das gemeinsame Verständnis der Projektmitarbeiter gesichert und die Bedeutung der Objektklasse dokumentiert.</a:t>
            </a:r>
          </a:p>
          <a:p>
            <a:pPr eaLnBrk="1" hangingPunct="1"/>
            <a:r>
              <a:rPr lang="de-DE" altLang="de-DE" b="1" smtClean="0"/>
              <a:t>Klassenmethoden</a:t>
            </a:r>
            <a:r>
              <a:rPr lang="de-DE" altLang="de-DE" smtClean="0"/>
              <a:t>: Aus der Beschreibung von Vorgängen ableitbar.</a:t>
            </a:r>
          </a:p>
          <a:p>
            <a:pPr eaLnBrk="1" hangingPunct="1"/>
            <a:endParaRPr lang="de-DE" altLang="de-DE" smtClean="0"/>
          </a:p>
        </p:txBody>
      </p:sp>
      <p:sp>
        <p:nvSpPr>
          <p:cNvPr id="6" name="Foliennummernplatzhalter 4"/>
          <p:cNvSpPr>
            <a:spLocks noGrp="1"/>
          </p:cNvSpPr>
          <p:nvPr>
            <p:ph type="sldNum" sz="quarter" idx="11"/>
          </p:nvPr>
        </p:nvSpPr>
        <p:spPr/>
        <p:txBody>
          <a:bodyPr/>
          <a:lstStyle/>
          <a:p>
            <a:pPr>
              <a:defRPr/>
            </a:pPr>
            <a:fld id="{1EF8F779-CC5F-408D-A2A5-0139412BDF77}" type="slidenum">
              <a:rPr lang="de-DE" altLang="de-DE"/>
              <a:pPr>
                <a:defRPr/>
              </a:pPr>
              <a:t>78</a:t>
            </a:fld>
            <a:endParaRPr lang="de-DE" altLang="de-DE"/>
          </a:p>
        </p:txBody>
      </p:sp>
      <p:pic>
        <p:nvPicPr>
          <p:cNvPr id="563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3789363"/>
            <a:ext cx="4968875"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Festlegung von Klassen </a:t>
            </a:r>
            <a:r>
              <a:rPr lang="de-DE" altLang="de-DE" dirty="0" smtClean="0"/>
              <a:t>IV</a:t>
            </a:r>
            <a:endParaRPr lang="de-DE" dirty="0"/>
          </a:p>
        </p:txBody>
      </p:sp>
      <p:sp>
        <p:nvSpPr>
          <p:cNvPr id="3" name="Inhaltsplatzhalter 2"/>
          <p:cNvSpPr>
            <a:spLocks noGrp="1"/>
          </p:cNvSpPr>
          <p:nvPr>
            <p:ph idx="1"/>
          </p:nvPr>
        </p:nvSpPr>
        <p:spPr>
          <a:xfrm>
            <a:off x="682625" y="1671638"/>
            <a:ext cx="2953271" cy="4500562"/>
          </a:xfrm>
        </p:spPr>
        <p:txBody>
          <a:bodyPr/>
          <a:lstStyle/>
          <a:p>
            <a:r>
              <a:rPr lang="de-DE" dirty="0" smtClean="0"/>
              <a:t>Beispiel für Festlegung grafischer Gestaltung</a:t>
            </a:r>
          </a:p>
          <a:p>
            <a:endParaRPr lang="de-DE" dirty="0"/>
          </a:p>
          <a:p>
            <a:r>
              <a:rPr lang="de-DE" dirty="0" smtClean="0"/>
              <a:t>Beispiel </a:t>
            </a:r>
            <a:r>
              <a:rPr lang="de-DE" dirty="0"/>
              <a:t>für Signaturdefinition Kraftwerk. Linienabschluss: Form der Linie an den Endpunkten (abgeschnitten, abgerundet, mit Pfeilspitze), Strichstärke: Einheit 1/100 mm, Linienscheitel: Form der Linie an Scheitelpunkten (spitz, abgerundet), Einheit des Koordinatensystems: 1/100 mm.</a:t>
            </a:r>
          </a:p>
          <a:p>
            <a:r>
              <a:rPr lang="de-DE" dirty="0" smtClean="0"/>
              <a:t>© </a:t>
            </a:r>
            <a:r>
              <a:rPr lang="de-DE" dirty="0" err="1"/>
              <a:t>AdV</a:t>
            </a:r>
            <a:r>
              <a:rPr lang="de-DE" dirty="0"/>
              <a:t> 2013, ATKIS-Signaturen-Katalog, http://www.adv-online.de/</a:t>
            </a:r>
          </a:p>
          <a:p>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79</a:t>
            </a:fld>
            <a:endParaRPr lang="de-DE" altLang="de-DE"/>
          </a:p>
        </p:txBody>
      </p:sp>
      <p:pic>
        <p:nvPicPr>
          <p:cNvPr id="5" name="Grafik 4"/>
          <p:cNvPicPr/>
          <p:nvPr/>
        </p:nvPicPr>
        <p:blipFill>
          <a:blip r:embed="rId2"/>
          <a:stretch>
            <a:fillRect/>
          </a:stretch>
        </p:blipFill>
        <p:spPr>
          <a:xfrm>
            <a:off x="4355976" y="1534536"/>
            <a:ext cx="4320480" cy="5112568"/>
          </a:xfrm>
          <a:prstGeom prst="rect">
            <a:avLst/>
          </a:prstGeom>
          <a:ln>
            <a:solidFill>
              <a:schemeClr val="tx1">
                <a:lumMod val="50000"/>
                <a:lumOff val="50000"/>
              </a:schemeClr>
            </a:solidFill>
          </a:ln>
        </p:spPr>
      </p:pic>
    </p:spTree>
    <p:extLst>
      <p:ext uri="{BB962C8B-B14F-4D97-AF65-F5344CB8AC3E}">
        <p14:creationId xmlns:p14="http://schemas.microsoft.com/office/powerpoint/2010/main" val="1007120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Wer sind wir?</a:t>
            </a:r>
            <a:endParaRPr lang="de-DE"/>
          </a:p>
        </p:txBody>
      </p:sp>
      <p:sp>
        <p:nvSpPr>
          <p:cNvPr id="3" name="Inhaltsplatzhalter 2"/>
          <p:cNvSpPr>
            <a:spLocks noGrp="1"/>
          </p:cNvSpPr>
          <p:nvPr>
            <p:ph idx="1"/>
          </p:nvPr>
        </p:nvSpPr>
        <p:spPr/>
        <p:txBody>
          <a:bodyPr/>
          <a:lstStyle/>
          <a:p>
            <a:r>
              <a:rPr lang="de-DE" dirty="0" smtClean="0"/>
              <a:t>Geodatenmanager - siehe separate Präsentation</a:t>
            </a:r>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8</a:t>
            </a:fld>
            <a:endParaRPr lang="de-DE" altLang="de-DE"/>
          </a:p>
        </p:txBody>
      </p:sp>
    </p:spTree>
    <p:extLst>
      <p:ext uri="{BB962C8B-B14F-4D97-AF65-F5344CB8AC3E}">
        <p14:creationId xmlns:p14="http://schemas.microsoft.com/office/powerpoint/2010/main" val="35613077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Metamodellierung</a:t>
            </a:r>
            <a:endParaRPr lang="de-DE" dirty="0"/>
          </a:p>
        </p:txBody>
      </p:sp>
      <p:sp>
        <p:nvSpPr>
          <p:cNvPr id="3" name="Inhaltsplatzhalter 2"/>
          <p:cNvSpPr>
            <a:spLocks noGrp="1"/>
          </p:cNvSpPr>
          <p:nvPr>
            <p:ph idx="1"/>
          </p:nvPr>
        </p:nvSpPr>
        <p:spPr/>
        <p:txBody>
          <a:bodyPr/>
          <a:lstStyle/>
          <a:p>
            <a:pPr marL="0" indent="0">
              <a:buNone/>
            </a:pPr>
            <a:r>
              <a:rPr lang="de-DE" dirty="0" smtClean="0"/>
              <a:t>Relevante Standards:</a:t>
            </a:r>
          </a:p>
          <a:p>
            <a:r>
              <a:rPr lang="de-DE" dirty="0" smtClean="0"/>
              <a:t>ISO </a:t>
            </a:r>
            <a:r>
              <a:rPr lang="de-DE" dirty="0"/>
              <a:t>19115:2003 </a:t>
            </a:r>
            <a:r>
              <a:rPr lang="de-DE" dirty="0" err="1"/>
              <a:t>Geographic</a:t>
            </a:r>
            <a:r>
              <a:rPr lang="de-DE" dirty="0"/>
              <a:t> </a:t>
            </a:r>
            <a:r>
              <a:rPr lang="de-DE" dirty="0" err="1"/>
              <a:t>information</a:t>
            </a:r>
            <a:r>
              <a:rPr lang="de-DE" dirty="0"/>
              <a:t> – </a:t>
            </a:r>
            <a:r>
              <a:rPr lang="de-DE" dirty="0" err="1" smtClean="0"/>
              <a:t>Metadata</a:t>
            </a:r>
            <a:r>
              <a:rPr lang="de-DE" dirty="0"/>
              <a:t/>
            </a:r>
            <a:br>
              <a:rPr lang="de-DE" dirty="0"/>
            </a:br>
            <a:r>
              <a:rPr lang="de-DE" dirty="0"/>
              <a:t>enthält mehr als 400 Metadatenelemente, die als verpflichtend (</a:t>
            </a:r>
            <a:r>
              <a:rPr lang="de-DE" dirty="0" err="1"/>
              <a:t>mandatory</a:t>
            </a:r>
            <a:r>
              <a:rPr lang="de-DE" dirty="0"/>
              <a:t>), bedingt (</a:t>
            </a:r>
            <a:r>
              <a:rPr lang="de-DE" dirty="0" err="1"/>
              <a:t>conditional</a:t>
            </a:r>
            <a:r>
              <a:rPr lang="de-DE" dirty="0"/>
              <a:t>) oder wahlweise (optional) definiert sind</a:t>
            </a:r>
            <a:endParaRPr lang="de-DE" dirty="0" smtClean="0"/>
          </a:p>
          <a:p>
            <a:r>
              <a:rPr lang="de-DE" dirty="0" smtClean="0"/>
              <a:t>ISO </a:t>
            </a:r>
            <a:r>
              <a:rPr lang="de-DE" dirty="0"/>
              <a:t>19115 – 2: </a:t>
            </a:r>
            <a:r>
              <a:rPr lang="de-DE" dirty="0" err="1"/>
              <a:t>Geographic</a:t>
            </a:r>
            <a:r>
              <a:rPr lang="de-DE" dirty="0"/>
              <a:t> </a:t>
            </a:r>
            <a:r>
              <a:rPr lang="de-DE" dirty="0" err="1"/>
              <a:t>information</a:t>
            </a:r>
            <a:r>
              <a:rPr lang="de-DE" dirty="0"/>
              <a:t> - </a:t>
            </a:r>
            <a:r>
              <a:rPr lang="de-DE" dirty="0" err="1"/>
              <a:t>Metadata</a:t>
            </a:r>
            <a:r>
              <a:rPr lang="de-DE" dirty="0"/>
              <a:t> – Part 2: </a:t>
            </a:r>
            <a:r>
              <a:rPr lang="de-DE" dirty="0" err="1"/>
              <a:t>Extensions</a:t>
            </a:r>
            <a:r>
              <a:rPr lang="de-DE" dirty="0"/>
              <a:t> </a:t>
            </a:r>
            <a:r>
              <a:rPr lang="de-DE" dirty="0" err="1"/>
              <a:t>for</a:t>
            </a:r>
            <a:r>
              <a:rPr lang="de-DE" dirty="0"/>
              <a:t> </a:t>
            </a:r>
            <a:r>
              <a:rPr lang="de-DE" dirty="0" err="1"/>
              <a:t>imagery</a:t>
            </a:r>
            <a:r>
              <a:rPr lang="de-DE" dirty="0"/>
              <a:t> </a:t>
            </a:r>
            <a:r>
              <a:rPr lang="de-DE" dirty="0" err="1"/>
              <a:t>and</a:t>
            </a:r>
            <a:r>
              <a:rPr lang="de-DE" dirty="0"/>
              <a:t> </a:t>
            </a:r>
            <a:r>
              <a:rPr lang="de-DE" dirty="0" err="1"/>
              <a:t>gridded</a:t>
            </a:r>
            <a:r>
              <a:rPr lang="de-DE" dirty="0"/>
              <a:t> </a:t>
            </a:r>
            <a:r>
              <a:rPr lang="de-DE" dirty="0" err="1"/>
              <a:t>data</a:t>
            </a:r>
            <a:r>
              <a:rPr lang="de-DE" dirty="0"/>
              <a:t>, </a:t>
            </a:r>
            <a:endParaRPr lang="de-DE" dirty="0" smtClean="0"/>
          </a:p>
          <a:p>
            <a:r>
              <a:rPr lang="de-DE" dirty="0" smtClean="0"/>
              <a:t>ISO </a:t>
            </a:r>
            <a:r>
              <a:rPr lang="de-DE" dirty="0"/>
              <a:t>19139: </a:t>
            </a:r>
            <a:r>
              <a:rPr lang="de-DE" dirty="0" err="1"/>
              <a:t>Geographic</a:t>
            </a:r>
            <a:r>
              <a:rPr lang="de-DE" dirty="0"/>
              <a:t> </a:t>
            </a:r>
            <a:r>
              <a:rPr lang="de-DE" dirty="0" err="1"/>
              <a:t>information</a:t>
            </a:r>
            <a:r>
              <a:rPr lang="de-DE" dirty="0"/>
              <a:t> -- </a:t>
            </a:r>
            <a:r>
              <a:rPr lang="de-DE" dirty="0" err="1"/>
              <a:t>Metadata</a:t>
            </a:r>
            <a:r>
              <a:rPr lang="de-DE" dirty="0"/>
              <a:t> -- XML </a:t>
            </a:r>
            <a:r>
              <a:rPr lang="de-DE" dirty="0" err="1"/>
              <a:t>schema</a:t>
            </a:r>
            <a:r>
              <a:rPr lang="de-DE" dirty="0"/>
              <a:t> </a:t>
            </a:r>
            <a:r>
              <a:rPr lang="de-DE" dirty="0" err="1" smtClean="0"/>
              <a:t>implementation</a:t>
            </a:r>
            <a:endParaRPr lang="de-DE" dirty="0" smtClean="0"/>
          </a:p>
          <a:p>
            <a:endParaRPr lang="de-DE" dirty="0"/>
          </a:p>
          <a:p>
            <a:endParaRPr lang="de-DE" dirty="0" smtClean="0"/>
          </a:p>
          <a:p>
            <a:r>
              <a:rPr lang="de-DE" dirty="0"/>
              <a:t>Qualitätsmodell der Fachgruppe Geodatenmarkt e. V. des Deutschen Dachverbandes für Geoinformation (DDGI) </a:t>
            </a:r>
            <a:endParaRPr lang="de-DE" dirty="0" smtClean="0"/>
          </a:p>
          <a:p>
            <a:r>
              <a:rPr lang="de-DE" dirty="0"/>
              <a:t>Dokumentation zur Modellierung der Geoinformationen des amtlichen Vermessungswesens (</a:t>
            </a:r>
            <a:r>
              <a:rPr lang="de-DE" dirty="0" err="1"/>
              <a:t>GeoInfoDok</a:t>
            </a:r>
            <a:r>
              <a:rPr lang="de-DE" dirty="0"/>
              <a:t>), Metadatenkatalog, Version 6.0.1, Stand: 24.06.2009, http://www.adv-online.de</a:t>
            </a:r>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80</a:t>
            </a:fld>
            <a:endParaRPr lang="de-DE" altLang="de-DE"/>
          </a:p>
        </p:txBody>
      </p:sp>
    </p:spTree>
    <p:extLst>
      <p:ext uri="{BB962C8B-B14F-4D97-AF65-F5344CB8AC3E}">
        <p14:creationId xmlns:p14="http://schemas.microsoft.com/office/powerpoint/2010/main" val="204890203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de-DE" altLang="de-DE" dirty="0" smtClean="0"/>
              <a:t>Festlegung von Klassen V</a:t>
            </a:r>
          </a:p>
        </p:txBody>
      </p:sp>
      <p:sp>
        <p:nvSpPr>
          <p:cNvPr id="57347" name="Rectangle 3"/>
          <p:cNvSpPr>
            <a:spLocks noGrp="1" noChangeArrowheads="1"/>
          </p:cNvSpPr>
          <p:nvPr>
            <p:ph idx="1"/>
          </p:nvPr>
        </p:nvSpPr>
        <p:spPr/>
        <p:txBody>
          <a:bodyPr/>
          <a:lstStyle/>
          <a:p>
            <a:pPr eaLnBrk="1" hangingPunct="1"/>
            <a:r>
              <a:rPr lang="de-DE" altLang="de-DE" smtClean="0"/>
              <a:t>Abschluss:</a:t>
            </a:r>
            <a:br>
              <a:rPr lang="de-DE" altLang="de-DE" smtClean="0"/>
            </a:br>
            <a:r>
              <a:rPr lang="de-DE" altLang="de-DE" smtClean="0"/>
              <a:t/>
            </a:r>
            <a:br>
              <a:rPr lang="de-DE" altLang="de-DE" smtClean="0"/>
            </a:br>
            <a:r>
              <a:rPr lang="de-DE" altLang="de-DE" smtClean="0"/>
              <a:t/>
            </a:r>
            <a:br>
              <a:rPr lang="de-DE" altLang="de-DE" smtClean="0"/>
            </a:br>
            <a:r>
              <a:rPr lang="de-DE" altLang="de-DE" smtClean="0"/>
              <a:t>Das Ergebnis der Klassenfestlegung ist anhand der Ist-Untersuchung und Anforderungsanalyse zu verifizieren.</a:t>
            </a:r>
          </a:p>
        </p:txBody>
      </p:sp>
      <p:sp>
        <p:nvSpPr>
          <p:cNvPr id="5" name="Foliennummernplatzhalter 4"/>
          <p:cNvSpPr>
            <a:spLocks noGrp="1"/>
          </p:cNvSpPr>
          <p:nvPr>
            <p:ph type="sldNum" sz="quarter" idx="11"/>
          </p:nvPr>
        </p:nvSpPr>
        <p:spPr/>
        <p:txBody>
          <a:bodyPr/>
          <a:lstStyle/>
          <a:p>
            <a:pPr>
              <a:defRPr/>
            </a:pPr>
            <a:fld id="{67106A06-DC4E-495E-8EBD-B9DE7BEB9FD2}" type="slidenum">
              <a:rPr lang="de-DE" altLang="de-DE"/>
              <a:pPr>
                <a:defRPr/>
              </a:pPr>
              <a:t>81</a:t>
            </a:fld>
            <a:endParaRPr lang="de-DE" altLang="de-DE"/>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Nutzung vorhandener Datenmodelle</a:t>
            </a:r>
            <a:endParaRPr lang="de-DE" dirty="0"/>
          </a:p>
        </p:txBody>
      </p:sp>
      <p:sp>
        <p:nvSpPr>
          <p:cNvPr id="3" name="Inhaltsplatzhalter 2"/>
          <p:cNvSpPr>
            <a:spLocks noGrp="1"/>
          </p:cNvSpPr>
          <p:nvPr>
            <p:ph idx="1"/>
          </p:nvPr>
        </p:nvSpPr>
        <p:spPr/>
        <p:txBody>
          <a:bodyPr/>
          <a:lstStyle/>
          <a:p>
            <a:r>
              <a:rPr lang="de-DE" dirty="0" smtClean="0"/>
              <a:t>Von Berufs- und Fachverbänden, z. B. „Arbeitshilfen Abwasser“</a:t>
            </a:r>
          </a:p>
          <a:p>
            <a:r>
              <a:rPr lang="de-DE" dirty="0" smtClean="0"/>
              <a:t>Von Systemanbietern</a:t>
            </a:r>
          </a:p>
          <a:p>
            <a:r>
              <a:rPr lang="de-DE" dirty="0" smtClean="0"/>
              <a:t>Von anderen vergleichbaren Einrichtungen</a:t>
            </a:r>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82</a:t>
            </a:fld>
            <a:endParaRPr lang="de-DE" altLang="de-DE"/>
          </a:p>
        </p:txBody>
      </p:sp>
    </p:spTree>
    <p:extLst>
      <p:ext uri="{BB962C8B-B14F-4D97-AF65-F5344CB8AC3E}">
        <p14:creationId xmlns:p14="http://schemas.microsoft.com/office/powerpoint/2010/main" val="28402594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Zusammenfassung/Lernerfolgskontrolle</a:t>
            </a:r>
            <a:endParaRPr lang="de-DE"/>
          </a:p>
        </p:txBody>
      </p:sp>
      <p:sp>
        <p:nvSpPr>
          <p:cNvPr id="3" name="Inhaltsplatzhalter 2"/>
          <p:cNvSpPr>
            <a:spLocks noGrp="1"/>
          </p:cNvSpPr>
          <p:nvPr>
            <p:ph idx="1"/>
          </p:nvPr>
        </p:nvSpPr>
        <p:spPr/>
        <p:txBody>
          <a:bodyPr/>
          <a:lstStyle/>
          <a:p>
            <a:r>
              <a:rPr lang="de-DE" smtClean="0"/>
              <a:t>Welche Personen bzw. Gruppen sind in dieser Phase involviert?</a:t>
            </a:r>
          </a:p>
          <a:p>
            <a:r>
              <a:rPr lang="de-DE" smtClean="0"/>
              <a:t>Welche Dokumente werden in dieser Phase erstellt?</a:t>
            </a:r>
          </a:p>
          <a:p>
            <a:r>
              <a:rPr lang="de-DE"/>
              <a:t>Welche Dokumente </a:t>
            </a:r>
            <a:r>
              <a:rPr lang="de-DE" smtClean="0"/>
              <a:t>aus früheren Phasen wurden genutzt?</a:t>
            </a:r>
            <a:endParaRPr lang="de-DE"/>
          </a:p>
          <a:p>
            <a:endParaRPr lang="de-DE"/>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83</a:t>
            </a:fld>
            <a:endParaRPr lang="de-DE" altLang="de-DE"/>
          </a:p>
        </p:txBody>
      </p:sp>
    </p:spTree>
    <p:extLst>
      <p:ext uri="{BB962C8B-B14F-4D97-AF65-F5344CB8AC3E}">
        <p14:creationId xmlns:p14="http://schemas.microsoft.com/office/powerpoint/2010/main" val="24144864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8520" y="0"/>
            <a:ext cx="9361040" cy="6858000"/>
          </a:xfrm>
          <a:prstGeom prst="rect">
            <a:avLst/>
          </a:prstGeom>
          <a:solidFill>
            <a:srgbClr val="FF9900"/>
          </a:solidFill>
        </p:spPr>
        <p:txBody>
          <a:bodyPr wrap="square" rtlCol="0" anchor="ctr">
            <a:spAutoFit/>
          </a:bodyPr>
          <a:lstStyle/>
          <a:p>
            <a:pPr algn="ctr"/>
            <a:endParaRPr lang="de-DE" smtClean="0">
              <a:solidFill>
                <a:schemeClr val="bg1">
                  <a:lumMod val="85000"/>
                </a:schemeClr>
              </a:solidFill>
            </a:endParaRPr>
          </a:p>
        </p:txBody>
      </p:sp>
      <p:sp>
        <p:nvSpPr>
          <p:cNvPr id="63490" name="Rectangle 2"/>
          <p:cNvSpPr>
            <a:spLocks noGrp="1" noChangeArrowheads="1"/>
          </p:cNvSpPr>
          <p:nvPr>
            <p:ph type="title" idx="4294967295"/>
          </p:nvPr>
        </p:nvSpPr>
        <p:spPr>
          <a:xfrm>
            <a:off x="722313" y="2714997"/>
            <a:ext cx="7772400" cy="1362075"/>
          </a:xfrm>
        </p:spPr>
        <p:txBody>
          <a:bodyPr/>
          <a:lstStyle/>
          <a:p>
            <a:pPr algn="r"/>
            <a:r>
              <a:rPr lang="de-DE" altLang="de-DE" dirty="0" smtClean="0"/>
              <a:t>Fachliche Konzeptentwicklung</a:t>
            </a:r>
            <a:endParaRPr lang="de-DE" dirty="0">
              <a:solidFill>
                <a:schemeClr val="tx1">
                  <a:lumMod val="75000"/>
                  <a:lumOff val="25000"/>
                </a:schemeClr>
              </a:solidFill>
            </a:endParaRPr>
          </a:p>
        </p:txBody>
      </p:sp>
    </p:spTree>
    <p:extLst>
      <p:ext uri="{BB962C8B-B14F-4D97-AF65-F5344CB8AC3E}">
        <p14:creationId xmlns:p14="http://schemas.microsoft.com/office/powerpoint/2010/main" val="21487424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201988" y="152400"/>
            <a:ext cx="5484812" cy="914400"/>
          </a:xfrm>
        </p:spPr>
        <p:txBody>
          <a:bodyPr/>
          <a:lstStyle/>
          <a:p>
            <a:pPr eaLnBrk="1" hangingPunct="1"/>
            <a:r>
              <a:rPr lang="de-DE" altLang="de-DE" smtClean="0"/>
              <a:t>Fachliche Konzeptentwicklung</a:t>
            </a:r>
          </a:p>
        </p:txBody>
      </p:sp>
      <p:sp>
        <p:nvSpPr>
          <p:cNvPr id="58371" name="Rectangle 3"/>
          <p:cNvSpPr>
            <a:spLocks noGrp="1" noChangeArrowheads="1"/>
          </p:cNvSpPr>
          <p:nvPr>
            <p:ph idx="1"/>
          </p:nvPr>
        </p:nvSpPr>
        <p:spPr>
          <a:xfrm>
            <a:off x="684213" y="2402160"/>
            <a:ext cx="4038600" cy="4267200"/>
          </a:xfrm>
        </p:spPr>
        <p:txBody>
          <a:bodyPr/>
          <a:lstStyle/>
          <a:p>
            <a:pPr eaLnBrk="1" hangingPunct="1"/>
            <a:r>
              <a:rPr lang="de-DE" altLang="de-DE" i="1" dirty="0" smtClean="0"/>
              <a:t>Festlegung der Informationsprodukte</a:t>
            </a:r>
            <a:endParaRPr lang="de-DE" altLang="de-DE" dirty="0" smtClean="0"/>
          </a:p>
          <a:p>
            <a:pPr eaLnBrk="1" hangingPunct="1"/>
            <a:r>
              <a:rPr lang="de-DE" altLang="de-DE" dirty="0" smtClean="0"/>
              <a:t>Zuständigkeiten</a:t>
            </a:r>
          </a:p>
          <a:p>
            <a:pPr eaLnBrk="1" hangingPunct="1"/>
            <a:r>
              <a:rPr lang="de-DE" altLang="de-DE" dirty="0" smtClean="0"/>
              <a:t>künftige organisatorische Einbettung (Leitungsebene, Dienstleistung </a:t>
            </a:r>
            <a:r>
              <a:rPr lang="de-DE" altLang="de-DE" dirty="0" err="1" smtClean="0"/>
              <a:t>IuK</a:t>
            </a:r>
            <a:r>
              <a:rPr lang="de-DE" altLang="de-DE" dirty="0" smtClean="0"/>
              <a:t>-Bereich, operationelle Ebene</a:t>
            </a:r>
          </a:p>
          <a:p>
            <a:pPr eaLnBrk="1" hangingPunct="1"/>
            <a:r>
              <a:rPr lang="de-DE" altLang="de-DE" dirty="0" smtClean="0"/>
              <a:t>Personalplanung (Tätigkeitsprofile, Mitarbeiterauswahl)</a:t>
            </a:r>
          </a:p>
        </p:txBody>
      </p:sp>
      <p:sp>
        <p:nvSpPr>
          <p:cNvPr id="7" name="Foliennummernplatzhalter 4"/>
          <p:cNvSpPr>
            <a:spLocks noGrp="1"/>
          </p:cNvSpPr>
          <p:nvPr>
            <p:ph type="sldNum" sz="quarter" idx="11"/>
          </p:nvPr>
        </p:nvSpPr>
        <p:spPr/>
        <p:txBody>
          <a:bodyPr/>
          <a:lstStyle/>
          <a:p>
            <a:pPr>
              <a:defRPr/>
            </a:pPr>
            <a:fld id="{1A1FDDB2-7D7A-4185-9E63-002E71FA8AC7}" type="slidenum">
              <a:rPr lang="de-DE" altLang="de-DE"/>
              <a:pPr>
                <a:defRPr/>
              </a:pPr>
              <a:t>85</a:t>
            </a:fld>
            <a:endParaRPr lang="de-DE" altLang="de-DE"/>
          </a:p>
        </p:txBody>
      </p:sp>
      <p:pic>
        <p:nvPicPr>
          <p:cNvPr id="58373"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13" y="762000"/>
            <a:ext cx="2452687"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4" name="Rectangle 3"/>
          <p:cNvSpPr>
            <a:spLocks noChangeArrowheads="1"/>
          </p:cNvSpPr>
          <p:nvPr/>
        </p:nvSpPr>
        <p:spPr bwMode="auto">
          <a:xfrm>
            <a:off x="4565650" y="2659335"/>
            <a:ext cx="40386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r>
              <a:rPr lang="de-DE" altLang="de-DE"/>
              <a:t>Schulungsplanung (Management, Mitarbeiter)</a:t>
            </a:r>
          </a:p>
          <a:p>
            <a:pPr eaLnBrk="1" hangingPunct="1"/>
            <a:r>
              <a:rPr lang="de-DE" altLang="de-DE"/>
              <a:t>Rückwirkungsuntersuchung</a:t>
            </a:r>
          </a:p>
          <a:p>
            <a:pPr eaLnBrk="1" hangingPunct="1"/>
            <a:r>
              <a:rPr lang="de-DE" altLang="de-DE"/>
              <a:t>Stufenkonzept</a:t>
            </a:r>
          </a:p>
          <a:p>
            <a:pPr eaLnBrk="1" hangingPunct="1"/>
            <a:r>
              <a:rPr lang="de-DE" altLang="de-DE"/>
              <a:t>Überleitungsplanung</a:t>
            </a:r>
          </a:p>
          <a:p>
            <a:pPr eaLnBrk="1" hangingPunct="1"/>
            <a:r>
              <a:rPr lang="de-DE" altLang="de-DE"/>
              <a:t>fachliche DV-Anforderungen</a:t>
            </a:r>
          </a:p>
          <a:p>
            <a:pPr eaLnBrk="1" hangingPunct="1">
              <a:buFontTx/>
              <a:buNone/>
            </a:pPr>
            <a:endParaRPr lang="de-DE" altLang="de-DE"/>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de-DE" altLang="de-DE" smtClean="0"/>
              <a:t>Informationsprodukte (Produktspezifikationen)</a:t>
            </a:r>
          </a:p>
        </p:txBody>
      </p:sp>
      <p:sp>
        <p:nvSpPr>
          <p:cNvPr id="59395" name="Rectangle 3"/>
          <p:cNvSpPr>
            <a:spLocks noGrp="1" noChangeArrowheads="1"/>
          </p:cNvSpPr>
          <p:nvPr>
            <p:ph idx="1"/>
          </p:nvPr>
        </p:nvSpPr>
        <p:spPr>
          <a:xfrm>
            <a:off x="682625" y="1671638"/>
            <a:ext cx="7478713" cy="3557587"/>
          </a:xfrm>
        </p:spPr>
        <p:txBody>
          <a:bodyPr/>
          <a:lstStyle/>
          <a:p>
            <a:r>
              <a:rPr lang="de-DE" altLang="de-DE" dirty="0" smtClean="0"/>
              <a:t>"beschreiben Inhalt und Umfang der Datenbereitstellungen in Form von Produkten, die durch Nutzer unmittelbar verwendet werden können. " [1]</a:t>
            </a:r>
          </a:p>
          <a:p>
            <a:endParaRPr lang="de-DE" altLang="de-DE" dirty="0" smtClean="0"/>
          </a:p>
          <a:p>
            <a:r>
              <a:rPr lang="de-DE" altLang="de-DE" dirty="0" smtClean="0"/>
              <a:t>Ist-Erhebung / Anforderungserhebung</a:t>
            </a:r>
            <a:br>
              <a:rPr lang="de-DE" altLang="de-DE" dirty="0" smtClean="0"/>
            </a:br>
            <a:r>
              <a:rPr lang="de-DE" altLang="de-DE" dirty="0" smtClean="0"/>
              <a:t>==&gt; Informationsanforderungen an das künftige System</a:t>
            </a:r>
            <a:br>
              <a:rPr lang="de-DE" altLang="de-DE" dirty="0" smtClean="0"/>
            </a:br>
            <a:r>
              <a:rPr lang="de-DE" altLang="de-DE" dirty="0" smtClean="0"/>
              <a:t>==&gt; Definition von Informationsprodukten</a:t>
            </a:r>
          </a:p>
          <a:p>
            <a:pPr eaLnBrk="1" hangingPunct="1"/>
            <a:r>
              <a:rPr lang="de-DE" altLang="de-DE" dirty="0" smtClean="0"/>
              <a:t>Zwei Kategorien:</a:t>
            </a:r>
          </a:p>
          <a:p>
            <a:pPr lvl="1" eaLnBrk="1" hangingPunct="1"/>
            <a:r>
              <a:rPr lang="de-DE" altLang="de-DE" dirty="0" smtClean="0"/>
              <a:t>Traditionelle Produkte: Ersatz bisheriger Informationen “in neuem Gewand”</a:t>
            </a:r>
          </a:p>
          <a:p>
            <a:pPr lvl="1" eaLnBrk="1" hangingPunct="1"/>
            <a:r>
              <a:rPr lang="de-DE" altLang="de-DE" dirty="0" smtClean="0"/>
              <a:t>Neue Produkte: Resultate vielfältiger Auswerte- und Ausgabemöglichkeiten, Dienstleistungen, thematischen Karten, statistische Auswertungen ...</a:t>
            </a:r>
          </a:p>
          <a:p>
            <a:pPr eaLnBrk="1" hangingPunct="1"/>
            <a:r>
              <a:rPr lang="de-DE" altLang="de-DE" dirty="0" smtClean="0"/>
              <a:t>Beschreibung dieser Produkte: Grundlage für Nutzenerhebung, Ausschreibung</a:t>
            </a:r>
          </a:p>
        </p:txBody>
      </p:sp>
      <p:sp>
        <p:nvSpPr>
          <p:cNvPr id="5" name="Foliennummernplatzhalter 4"/>
          <p:cNvSpPr>
            <a:spLocks noGrp="1"/>
          </p:cNvSpPr>
          <p:nvPr>
            <p:ph type="sldNum" sz="quarter" idx="11"/>
          </p:nvPr>
        </p:nvSpPr>
        <p:spPr/>
        <p:txBody>
          <a:bodyPr/>
          <a:lstStyle/>
          <a:p>
            <a:pPr>
              <a:defRPr/>
            </a:pPr>
            <a:fld id="{4869BB9D-9DED-49BA-BAA7-A4919DD58678}" type="slidenum">
              <a:rPr lang="de-DE" altLang="de-DE"/>
              <a:pPr>
                <a:defRPr/>
              </a:pPr>
              <a:t>86</a:t>
            </a:fld>
            <a:endParaRPr lang="de-DE" altLang="de-DE"/>
          </a:p>
        </p:txBody>
      </p:sp>
      <p:sp>
        <p:nvSpPr>
          <p:cNvPr id="6" name="Rechteck 5"/>
          <p:cNvSpPr/>
          <p:nvPr/>
        </p:nvSpPr>
        <p:spPr>
          <a:xfrm>
            <a:off x="468313" y="5732463"/>
            <a:ext cx="7991475" cy="831850"/>
          </a:xfrm>
          <a:prstGeom prst="rect">
            <a:avLst/>
          </a:prstGeom>
        </p:spPr>
        <p:txBody>
          <a:bodyPr>
            <a:spAutoFit/>
          </a:bodyPr>
          <a:lstStyle/>
          <a:p>
            <a:pPr>
              <a:defRPr/>
            </a:pPr>
            <a:r>
              <a:rPr lang="de-DE" sz="1200" kern="0">
                <a:solidFill>
                  <a:srgbClr val="292929"/>
                </a:solidFill>
                <a:latin typeface="Calibri" panose="020F0502020204030204" pitchFamily="34" charset="0"/>
                <a:cs typeface="Arial" pitchFamily="34" charset="0"/>
              </a:rPr>
              <a:t>[1] Projektgruppe GDI-Standards (2013): AdV-Festlegungen zum Web Feature Service (WFS)</a:t>
            </a:r>
          </a:p>
          <a:p>
            <a:pPr>
              <a:defRPr/>
            </a:pPr>
            <a:r>
              <a:rPr lang="de-DE" sz="1200" kern="0">
                <a:solidFill>
                  <a:srgbClr val="292929"/>
                </a:solidFill>
                <a:latin typeface="Calibri" panose="020F0502020204030204" pitchFamily="34" charset="0"/>
                <a:cs typeface="Arial" pitchFamily="34" charset="0"/>
              </a:rPr>
              <a:t>(AdV-WFS-Profil Version 1.0.0). http://mobile.adv-online.de/AdV-Produkte/Standards-und-Produktblaetter/AdV-Profile/binarywriterservlet?imgUid=c8060312-b3c1-8541-cc29-56f2072e13d6&amp;uBasVariant=11111111-1111-1111-1111-111111111111 [2017-11-19]</a:t>
            </a:r>
            <a:endParaRPr lang="de-DE" sz="16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Konzeption neuer Datenprodukte</a:t>
            </a:r>
          </a:p>
        </p:txBody>
      </p:sp>
      <p:sp>
        <p:nvSpPr>
          <p:cNvPr id="3" name="Inhaltsplatzhalter 2"/>
          <p:cNvSpPr>
            <a:spLocks noGrp="1"/>
          </p:cNvSpPr>
          <p:nvPr>
            <p:ph idx="1"/>
          </p:nvPr>
        </p:nvSpPr>
        <p:spPr/>
        <p:txBody>
          <a:bodyPr/>
          <a:lstStyle/>
          <a:p>
            <a:r>
              <a:rPr lang="de-DE" dirty="0" smtClean="0"/>
              <a:t>"</a:t>
            </a:r>
            <a:r>
              <a:rPr lang="de-DE" dirty="0"/>
              <a:t> Der Geodatenmanager konzipiert auf Grundlage von Bedarfserhebung und Bestandsanalyse neue Datenprodukte für konkrete Anwendungsfälle, er berücksichtigt auch weitergehende Nutzerbedürfnisse anderer Stellen. Hierzu modelliert er die Daten in Form konzeptueller Anwendungsschemata in Kommunikation mit Fach- und IT</a:t>
            </a:r>
            <a:r>
              <a:rPr lang="en-US" dirty="0"/>
              <a:t>‑</a:t>
            </a:r>
            <a:r>
              <a:rPr lang="de-DE" dirty="0"/>
              <a:t>Experten. </a:t>
            </a:r>
            <a:r>
              <a:rPr lang="de-DE" dirty="0" smtClean="0"/>
              <a:t/>
            </a:r>
            <a:br>
              <a:rPr lang="de-DE" dirty="0" smtClean="0"/>
            </a:br>
            <a:r>
              <a:rPr lang="de-DE" dirty="0" smtClean="0"/>
              <a:t/>
            </a:r>
            <a:br>
              <a:rPr lang="de-DE" dirty="0" smtClean="0"/>
            </a:br>
            <a:r>
              <a:rPr lang="de-DE" dirty="0" smtClean="0"/>
              <a:t>Aus </a:t>
            </a:r>
            <a:r>
              <a:rPr lang="de-DE" dirty="0"/>
              <a:t>seiner Fachsicht heraus wird die Kodierung der Daten für den Datentransfer (externes Schema) in geeigneten Datenformaten festgelegt, er begleitet die Implementierung in einer Datenhaltung (Datenbankschema</a:t>
            </a:r>
            <a:r>
              <a:rPr lang="de-DE" dirty="0" smtClean="0"/>
              <a:t>)." [</a:t>
            </a:r>
            <a:r>
              <a:rPr lang="de-DE" dirty="0" err="1" smtClean="0"/>
              <a:t>Caffier</a:t>
            </a:r>
            <a:r>
              <a:rPr lang="de-DE" dirty="0" smtClean="0"/>
              <a:t> et al. 2017]</a:t>
            </a:r>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87</a:t>
            </a:fld>
            <a:endParaRPr lang="de-DE" altLang="de-DE"/>
          </a:p>
        </p:txBody>
      </p:sp>
      <p:sp>
        <p:nvSpPr>
          <p:cNvPr id="5" name="Rechteck 4"/>
          <p:cNvSpPr/>
          <p:nvPr/>
        </p:nvSpPr>
        <p:spPr>
          <a:xfrm>
            <a:off x="1043608" y="5662409"/>
            <a:ext cx="7560840" cy="430887"/>
          </a:xfrm>
          <a:prstGeom prst="rect">
            <a:avLst/>
          </a:prstGeom>
        </p:spPr>
        <p:txBody>
          <a:bodyPr wrap="square">
            <a:spAutoFit/>
          </a:bodyPr>
          <a:lstStyle/>
          <a:p>
            <a:r>
              <a:rPr lang="de-DE" altLang="de-DE" sz="1100" smtClean="0">
                <a:latin typeface="+mn-lt"/>
              </a:rPr>
              <a:t>André Caffier, Dieter Heß, Hartmut Müller, Martin Scheu, Markus Seifert und Robert Seuß: </a:t>
            </a:r>
            <a:r>
              <a:rPr lang="de-DE" sz="1100" smtClean="0">
                <a:latin typeface="+mn-lt"/>
              </a:rPr>
              <a:t>Geodatenmanagement. ZfV 4/2017, DOI 10.12902/zfv-0175-2017 </a:t>
            </a:r>
            <a:endParaRPr lang="de-DE" sz="1100">
              <a:latin typeface="+mn-lt"/>
            </a:endParaRPr>
          </a:p>
        </p:txBody>
      </p:sp>
    </p:spTree>
    <p:extLst>
      <p:ext uri="{BB962C8B-B14F-4D97-AF65-F5344CB8AC3E}">
        <p14:creationId xmlns:p14="http://schemas.microsoft.com/office/powerpoint/2010/main" val="9160137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de-DE" altLang="de-DE" smtClean="0"/>
              <a:t>Informationsprodukte - Beispiel</a:t>
            </a:r>
          </a:p>
        </p:txBody>
      </p:sp>
      <p:sp>
        <p:nvSpPr>
          <p:cNvPr id="5" name="Foliennummernplatzhalter 4"/>
          <p:cNvSpPr>
            <a:spLocks noGrp="1"/>
          </p:cNvSpPr>
          <p:nvPr>
            <p:ph type="sldNum" sz="quarter" idx="11"/>
          </p:nvPr>
        </p:nvSpPr>
        <p:spPr/>
        <p:txBody>
          <a:bodyPr/>
          <a:lstStyle/>
          <a:p>
            <a:pPr>
              <a:defRPr/>
            </a:pPr>
            <a:fld id="{10355D33-36C1-4D6A-99FC-A7606680374D}" type="slidenum">
              <a:rPr lang="de-DE" altLang="de-DE"/>
              <a:pPr>
                <a:defRPr/>
              </a:pPr>
              <a:t>88</a:t>
            </a:fld>
            <a:endParaRPr lang="de-DE" altLang="de-DE"/>
          </a:p>
        </p:txBody>
      </p:sp>
      <p:pic>
        <p:nvPicPr>
          <p:cNvPr id="604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088" y="3194050"/>
            <a:ext cx="4503737" cy="292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Lst>
        </p:spPr>
      </p:pic>
      <p:sp>
        <p:nvSpPr>
          <p:cNvPr id="60421" name="Rechteck 1"/>
          <p:cNvSpPr>
            <a:spLocks noChangeArrowheads="1"/>
          </p:cNvSpPr>
          <p:nvPr/>
        </p:nvSpPr>
        <p:spPr bwMode="auto">
          <a:xfrm rot="-5400000">
            <a:off x="6240463" y="3924300"/>
            <a:ext cx="457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sz="1200" dirty="0">
                <a:solidFill>
                  <a:schemeClr val="tx1"/>
                </a:solidFill>
                <a:latin typeface="Arial" charset="0"/>
              </a:rPr>
              <a:t>http://www.kettl-zt.at/ueber_uns/plananspruch</a:t>
            </a:r>
          </a:p>
        </p:txBody>
      </p:sp>
      <p:pic>
        <p:nvPicPr>
          <p:cNvPr id="60422" name="Picture 9" descr="C:\Users\behr\AppData\Local\Temp\SNAGHTML426b8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25" y="1268413"/>
            <a:ext cx="60579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p:txBody>
          <a:bodyPr/>
          <a:lstStyle/>
          <a:p>
            <a:r>
              <a:rPr lang="de-DE" altLang="de-DE" smtClean="0"/>
              <a:t>Übung</a:t>
            </a:r>
          </a:p>
        </p:txBody>
      </p:sp>
      <p:sp>
        <p:nvSpPr>
          <p:cNvPr id="61443" name="Inhaltsplatzhalter 2"/>
          <p:cNvSpPr>
            <a:spLocks noGrp="1"/>
          </p:cNvSpPr>
          <p:nvPr>
            <p:ph idx="1"/>
          </p:nvPr>
        </p:nvSpPr>
        <p:spPr/>
        <p:txBody>
          <a:bodyPr/>
          <a:lstStyle/>
          <a:p>
            <a:r>
              <a:rPr lang="de-DE" altLang="de-DE" dirty="0" smtClean="0"/>
              <a:t>Informationsprodukt aus dem Praxisprojekt beschreiben</a:t>
            </a:r>
          </a:p>
          <a:p>
            <a:r>
              <a:rPr lang="de-DE" altLang="de-DE" dirty="0" smtClean="0"/>
              <a:t>Grundlage (</a:t>
            </a:r>
            <a:r>
              <a:rPr lang="de-DE" altLang="de-DE" dirty="0" err="1" smtClean="0"/>
              <a:t>evt</a:t>
            </a:r>
            <a:r>
              <a:rPr lang="de-DE" altLang="de-DE" dirty="0" smtClean="0"/>
              <a:t>.) für spätere Kosten- und Nutzenschätzung</a:t>
            </a:r>
          </a:p>
        </p:txBody>
      </p:sp>
      <p:sp>
        <p:nvSpPr>
          <p:cNvPr id="4" name="Foliennummernplatzhalter 3"/>
          <p:cNvSpPr>
            <a:spLocks noGrp="1"/>
          </p:cNvSpPr>
          <p:nvPr>
            <p:ph type="sldNum" sz="quarter" idx="11"/>
          </p:nvPr>
        </p:nvSpPr>
        <p:spPr/>
        <p:txBody>
          <a:bodyPr/>
          <a:lstStyle/>
          <a:p>
            <a:pPr>
              <a:defRPr/>
            </a:pPr>
            <a:fld id="{93DCDB3C-F74C-4B75-BCB0-C0E0A726C588}" type="slidenum">
              <a:rPr lang="de-DE" altLang="de-DE" smtClean="0"/>
              <a:pPr>
                <a:defRPr/>
              </a:pPr>
              <a:t>89</a:t>
            </a:fld>
            <a:endParaRPr lang="de-DE" alt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ttps://upload.wikimedia.org/wikipedia/commons/2/22/Organigramm_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78109"/>
            <a:ext cx="3113927" cy="156671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smtClean="0"/>
              <a:t>Organisationsaufbau: Wo sind wir?</a:t>
            </a:r>
            <a:endParaRPr lang="de-DE"/>
          </a:p>
        </p:txBody>
      </p:sp>
      <p:sp>
        <p:nvSpPr>
          <p:cNvPr id="3" name="Inhaltsplatzhalter 2"/>
          <p:cNvSpPr>
            <a:spLocks noGrp="1"/>
          </p:cNvSpPr>
          <p:nvPr>
            <p:ph idx="1"/>
          </p:nvPr>
        </p:nvSpPr>
        <p:spPr/>
        <p:txBody>
          <a:bodyPr/>
          <a:lstStyle/>
          <a:p>
            <a:r>
              <a:rPr lang="de-DE"/>
              <a:t>Laut Wikipedia: Die </a:t>
            </a:r>
            <a:r>
              <a:rPr lang="de-DE" b="1"/>
              <a:t>Aufbauorganisation</a:t>
            </a:r>
            <a:r>
              <a:rPr lang="de-DE"/>
              <a:t> bildet das hierarchische Gerüst einer Organisation (z. B. einer Behörde oder eines Unternehmens). Sie beschreibt den vertikalen Informations- und Direktiven Fluss in einer Organisation, also wer welche Entscheidungen von wem bekommt und an wen diese weitergegeben werden. Die Aufbauorganisation wird im sogenannten "Organigramm" formal dargestellt. </a:t>
            </a:r>
            <a:endParaRPr lang="de-DE" smtClean="0"/>
          </a:p>
          <a:p>
            <a:r>
              <a:rPr lang="de-DE"/>
              <a:t>Laut Gabler Wirtschaftslexikon: </a:t>
            </a:r>
            <a:r>
              <a:rPr lang="de-DE" smtClean="0"/>
              <a:t>[</a:t>
            </a:r>
            <a:r>
              <a:rPr lang="de-DE" sz="1200" smtClean="0"/>
              <a:t>https</a:t>
            </a:r>
            <a:r>
              <a:rPr lang="de-DE" sz="1200"/>
              <a:t>://</a:t>
            </a:r>
            <a:r>
              <a:rPr lang="de-DE" sz="1200" smtClean="0"/>
              <a:t>wirtschaftslexikon.gabler.de/definition/aufbauorganisation-31264/version-254826]</a:t>
            </a:r>
            <a:endParaRPr lang="de-DE" sz="1200"/>
          </a:p>
          <a:p>
            <a:pPr marL="800100" lvl="1" indent="-342900">
              <a:buFont typeface="+mj-lt"/>
              <a:buAutoNum type="arabicPeriod"/>
            </a:pPr>
            <a:r>
              <a:rPr lang="de-DE" smtClean="0"/>
              <a:t>Begriff</a:t>
            </a:r>
            <a:r>
              <a:rPr lang="de-DE"/>
              <a:t>: Das statische System der organisatorischen Einheiten einer Unternehmung, das die Zuständigkeiten für die </a:t>
            </a:r>
            <a:r>
              <a:rPr lang="de-DE" smtClean="0"/>
              <a:t>arbeitsteilige Erfüllung </a:t>
            </a:r>
            <a:r>
              <a:rPr lang="de-DE"/>
              <a:t>der Unternehmungsaufgabe </a:t>
            </a:r>
            <a:r>
              <a:rPr lang="de-DE" smtClean="0"/>
              <a:t>regelt.</a:t>
            </a:r>
            <a:endParaRPr lang="de-DE"/>
          </a:p>
          <a:p>
            <a:pPr marL="800100" lvl="1" indent="-342900">
              <a:buFont typeface="+mj-lt"/>
              <a:buAutoNum type="arabicPeriod"/>
            </a:pPr>
            <a:r>
              <a:rPr lang="de-DE" smtClean="0"/>
              <a:t>Zur </a:t>
            </a:r>
            <a:r>
              <a:rPr lang="de-DE"/>
              <a:t>Gestaltung der Aufbauorganisation werden im Rahmen der Stellenbildung bzw. Abteilungsbildung (Spezialisierung) die organisatorischen Einheiten nach Maßgabe ihrer Kompetenzen voneinander abgegrenzt </a:t>
            </a:r>
            <a:r>
              <a:rPr lang="de-DE" smtClean="0"/>
              <a:t>und </a:t>
            </a:r>
            <a:r>
              <a:rPr lang="de-DE"/>
              <a:t>durch Handlungsbeziehungen miteinander verknüpft. Je nach Art dieser Abgrenzung und Verknüpfung </a:t>
            </a:r>
            <a:r>
              <a:rPr lang="de-DE" smtClean="0"/>
              <a:t>ergeben </a:t>
            </a:r>
            <a:r>
              <a:rPr lang="de-DE"/>
              <a:t>sich unterschiedliche Organisationsstrukturen.</a:t>
            </a:r>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9</a:t>
            </a:fld>
            <a:endParaRPr lang="de-DE" altLang="de-DE"/>
          </a:p>
        </p:txBody>
      </p:sp>
      <p:sp>
        <p:nvSpPr>
          <p:cNvPr id="5" name="Rechteck 4"/>
          <p:cNvSpPr/>
          <p:nvPr/>
        </p:nvSpPr>
        <p:spPr>
          <a:xfrm rot="16200000">
            <a:off x="6463044" y="3519844"/>
            <a:ext cx="4572000" cy="430887"/>
          </a:xfrm>
          <a:prstGeom prst="rect">
            <a:avLst/>
          </a:prstGeom>
        </p:spPr>
        <p:txBody>
          <a:bodyPr>
            <a:spAutoFit/>
          </a:bodyPr>
          <a:lstStyle/>
          <a:p>
            <a:r>
              <a:rPr lang="nb-NO" sz="1100"/>
              <a:t>Von Sprenger, CC BY-SA 3.0, https://commons.wikimedia.org/w/index.php?curid=10793649</a:t>
            </a:r>
            <a:endParaRPr lang="de-DE" sz="1100"/>
          </a:p>
        </p:txBody>
      </p:sp>
    </p:spTree>
    <p:extLst>
      <p:ext uri="{BB962C8B-B14F-4D97-AF65-F5344CB8AC3E}">
        <p14:creationId xmlns:p14="http://schemas.microsoft.com/office/powerpoint/2010/main" val="8822530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Konzeption und Entwicklung von Diensten </a:t>
            </a:r>
            <a:r>
              <a:rPr lang="de-DE" smtClean="0"/>
              <a:t>und Applikationen</a:t>
            </a:r>
            <a:endParaRPr lang="de-DE"/>
          </a:p>
        </p:txBody>
      </p:sp>
      <p:sp>
        <p:nvSpPr>
          <p:cNvPr id="3" name="Inhaltsplatzhalter 2"/>
          <p:cNvSpPr>
            <a:spLocks noGrp="1"/>
          </p:cNvSpPr>
          <p:nvPr>
            <p:ph idx="1"/>
          </p:nvPr>
        </p:nvSpPr>
        <p:spPr/>
        <p:txBody>
          <a:bodyPr/>
          <a:lstStyle/>
          <a:p>
            <a:r>
              <a:rPr lang="de-DE" dirty="0" smtClean="0"/>
              <a:t>"</a:t>
            </a:r>
            <a:r>
              <a:rPr lang="de-DE" dirty="0"/>
              <a:t>Der Geodatenmanager entwickelt nach dem erkannten </a:t>
            </a:r>
            <a:r>
              <a:rPr lang="de-DE" b="1" dirty="0"/>
              <a:t>Nutzerbedarf Dienste zur Verarbeitung von Geodaten, die in nutzerbezogenen Applikationen </a:t>
            </a:r>
            <a:r>
              <a:rPr lang="de-DE" dirty="0"/>
              <a:t>(</a:t>
            </a:r>
            <a:r>
              <a:rPr lang="de-DE" dirty="0" err="1"/>
              <a:t>desktop</a:t>
            </a:r>
            <a:r>
              <a:rPr lang="de-DE" dirty="0"/>
              <a:t>, web, mobile) eine Nutzung für konkrete Anwendungsfälle (spezialisierte Geoinformationssysteme vs. Mainstream-Applikationen, z. B. des E</a:t>
            </a:r>
            <a:r>
              <a:rPr lang="en-US" dirty="0"/>
              <a:t>‑</a:t>
            </a:r>
            <a:r>
              <a:rPr lang="de-DE" dirty="0" err="1"/>
              <a:t>Governments</a:t>
            </a:r>
            <a:r>
              <a:rPr lang="de-DE" dirty="0"/>
              <a:t>) ermöglichen</a:t>
            </a:r>
            <a:r>
              <a:rPr lang="de-DE" dirty="0" smtClean="0"/>
              <a:t>."</a:t>
            </a:r>
          </a:p>
          <a:p>
            <a:endParaRPr lang="de-DE" dirty="0"/>
          </a:p>
          <a:p>
            <a:endParaRPr lang="de-DE" dirty="0" smtClean="0"/>
          </a:p>
          <a:p>
            <a:pPr marL="0" indent="0">
              <a:buNone/>
            </a:pPr>
            <a:r>
              <a:rPr lang="de-DE" dirty="0" smtClean="0"/>
              <a:t>Und:</a:t>
            </a:r>
          </a:p>
          <a:p>
            <a:endParaRPr lang="de-DE" dirty="0"/>
          </a:p>
          <a:p>
            <a:r>
              <a:rPr lang="de-DE" dirty="0"/>
              <a:t>"Der Geodatenmanager ermittelt </a:t>
            </a:r>
            <a:r>
              <a:rPr lang="de-DE" b="1" dirty="0"/>
              <a:t>Datenumfang, Zugriffsrechte, Fassaden und Rollenmodell zur Nutzung von Geodaten </a:t>
            </a:r>
            <a:r>
              <a:rPr lang="de-DE" dirty="0"/>
              <a:t>in einer </a:t>
            </a:r>
            <a:r>
              <a:rPr lang="de-DE" dirty="0" smtClean="0"/>
              <a:t>Organisation…"</a:t>
            </a:r>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90</a:t>
            </a:fld>
            <a:endParaRPr lang="de-DE" altLang="de-DE"/>
          </a:p>
        </p:txBody>
      </p:sp>
      <p:sp>
        <p:nvSpPr>
          <p:cNvPr id="5" name="Rechteck 4"/>
          <p:cNvSpPr/>
          <p:nvPr/>
        </p:nvSpPr>
        <p:spPr>
          <a:xfrm>
            <a:off x="1043608" y="5662409"/>
            <a:ext cx="7560840" cy="430887"/>
          </a:xfrm>
          <a:prstGeom prst="rect">
            <a:avLst/>
          </a:prstGeom>
        </p:spPr>
        <p:txBody>
          <a:bodyPr wrap="square">
            <a:spAutoFit/>
          </a:bodyPr>
          <a:lstStyle/>
          <a:p>
            <a:r>
              <a:rPr lang="de-DE" altLang="de-DE" sz="1100" smtClean="0">
                <a:latin typeface="+mn-lt"/>
              </a:rPr>
              <a:t>André Caffier, Dieter Heß, Hartmut Müller, Martin Scheu, Markus Seifert und Robert Seuß: </a:t>
            </a:r>
            <a:r>
              <a:rPr lang="de-DE" sz="1100" smtClean="0">
                <a:latin typeface="+mn-lt"/>
              </a:rPr>
              <a:t>Geodatenmanagement. ZfV 4/2017, DOI 10.12902/zfv-0175-2017 </a:t>
            </a:r>
            <a:endParaRPr lang="de-DE" sz="1100">
              <a:latin typeface="+mn-lt"/>
            </a:endParaRPr>
          </a:p>
        </p:txBody>
      </p:sp>
    </p:spTree>
    <p:extLst>
      <p:ext uri="{BB962C8B-B14F-4D97-AF65-F5344CB8AC3E}">
        <p14:creationId xmlns:p14="http://schemas.microsoft.com/office/powerpoint/2010/main" val="26040996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de-DE" altLang="de-DE" smtClean="0"/>
              <a:t>Zuständigkeiten</a:t>
            </a:r>
          </a:p>
        </p:txBody>
      </p:sp>
      <p:sp>
        <p:nvSpPr>
          <p:cNvPr id="62467" name="Rectangle 3"/>
          <p:cNvSpPr>
            <a:spLocks noGrp="1" noChangeArrowheads="1"/>
          </p:cNvSpPr>
          <p:nvPr>
            <p:ph idx="1"/>
          </p:nvPr>
        </p:nvSpPr>
        <p:spPr/>
        <p:txBody>
          <a:bodyPr/>
          <a:lstStyle/>
          <a:p>
            <a:pPr eaLnBrk="1" hangingPunct="1"/>
            <a:r>
              <a:rPr lang="de-DE" altLang="de-DE" dirty="0" smtClean="0"/>
              <a:t>Aufgabe: Festlegung von Zuständigkeiten für die einzelnen Informationsprodukte.</a:t>
            </a:r>
          </a:p>
          <a:p>
            <a:pPr eaLnBrk="1" hangingPunct="1"/>
            <a:r>
              <a:rPr lang="de-DE" altLang="de-DE" dirty="0" smtClean="0"/>
              <a:t>Ziele:</a:t>
            </a:r>
          </a:p>
          <a:p>
            <a:pPr lvl="1" eaLnBrk="1" hangingPunct="1"/>
            <a:r>
              <a:rPr lang="de-DE" altLang="de-DE" dirty="0" smtClean="0"/>
              <a:t>Die einzelnen Abteilungen bleiben entsprechend bisheriger organisatorischer Vorgaben für die Führung ihrer Daten verantwortlich.</a:t>
            </a:r>
          </a:p>
          <a:p>
            <a:pPr lvl="1" eaLnBrk="1" hangingPunct="1"/>
            <a:r>
              <a:rPr lang="de-DE" altLang="de-DE" dirty="0" smtClean="0"/>
              <a:t>Mehrfach geführte Daten sind zusammenzufassen und in die Zuständigkeit einer Stelle zu übergeben. </a:t>
            </a:r>
          </a:p>
          <a:p>
            <a:pPr eaLnBrk="1" hangingPunct="1"/>
            <a:r>
              <a:rPr lang="de-DE" altLang="de-DE" dirty="0" smtClean="0"/>
              <a:t>Unterscheidung:</a:t>
            </a:r>
          </a:p>
          <a:p>
            <a:pPr lvl="1" eaLnBrk="1" hangingPunct="1"/>
            <a:r>
              <a:rPr lang="de-DE" altLang="de-DE" dirty="0" smtClean="0"/>
              <a:t>Fachliche Zuständigkeit</a:t>
            </a:r>
          </a:p>
          <a:p>
            <a:pPr lvl="1" eaLnBrk="1" hangingPunct="1"/>
            <a:r>
              <a:rPr lang="de-DE" altLang="de-DE" dirty="0" smtClean="0"/>
              <a:t>Vollzug von Datenerfassung / -pflege</a:t>
            </a:r>
          </a:p>
        </p:txBody>
      </p:sp>
      <p:sp>
        <p:nvSpPr>
          <p:cNvPr id="5" name="Foliennummernplatzhalter 4"/>
          <p:cNvSpPr>
            <a:spLocks noGrp="1"/>
          </p:cNvSpPr>
          <p:nvPr>
            <p:ph type="sldNum" sz="quarter" idx="11"/>
          </p:nvPr>
        </p:nvSpPr>
        <p:spPr/>
        <p:txBody>
          <a:bodyPr/>
          <a:lstStyle/>
          <a:p>
            <a:pPr>
              <a:defRPr/>
            </a:pPr>
            <a:fld id="{4A8A1F7C-F9FD-4797-BDE8-608EE5AEE619}" type="slidenum">
              <a:rPr lang="de-DE" altLang="de-DE"/>
              <a:pPr>
                <a:defRPr/>
              </a:pPr>
              <a:t>91</a:t>
            </a:fld>
            <a:endParaRPr lang="de-DE" altLang="de-DE"/>
          </a:p>
        </p:txBody>
      </p:sp>
      <p:pic>
        <p:nvPicPr>
          <p:cNvPr id="6" name="Picture 9" descr="C:\Users\behr\AppData\Local\Temp\SNAGHTML426b8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6444" y="188640"/>
            <a:ext cx="1339513" cy="118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979" y="4673302"/>
            <a:ext cx="6856413"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de-DE" altLang="de-DE" smtClean="0"/>
              <a:t>Zuweisung fachlicher Verantwortung</a:t>
            </a:r>
          </a:p>
        </p:txBody>
      </p:sp>
      <p:sp>
        <p:nvSpPr>
          <p:cNvPr id="63491" name="Rectangle 3"/>
          <p:cNvSpPr>
            <a:spLocks noGrp="1" noChangeArrowheads="1"/>
          </p:cNvSpPr>
          <p:nvPr>
            <p:ph idx="1"/>
          </p:nvPr>
        </p:nvSpPr>
        <p:spPr>
          <a:xfrm>
            <a:off x="806450" y="1371600"/>
            <a:ext cx="8229600" cy="4038600"/>
          </a:xfrm>
        </p:spPr>
        <p:txBody>
          <a:bodyPr/>
          <a:lstStyle/>
          <a:p>
            <a:pPr eaLnBrk="1" hangingPunct="1">
              <a:lnSpc>
                <a:spcPct val="90000"/>
              </a:lnSpc>
              <a:buFont typeface="Wingdings" pitchFamily="2" charset="2"/>
              <a:buNone/>
            </a:pPr>
            <a:r>
              <a:rPr lang="de-DE" altLang="de-DE" dirty="0" smtClean="0"/>
              <a:t>Die zuständige Stelle</a:t>
            </a:r>
            <a:br>
              <a:rPr lang="de-DE" altLang="de-DE" dirty="0" smtClean="0"/>
            </a:br>
            <a:endParaRPr lang="de-DE" altLang="de-DE" dirty="0" smtClean="0"/>
          </a:p>
          <a:p>
            <a:pPr eaLnBrk="1" hangingPunct="1">
              <a:lnSpc>
                <a:spcPct val="90000"/>
              </a:lnSpc>
            </a:pPr>
            <a:r>
              <a:rPr lang="de-DE" altLang="de-DE" dirty="0" smtClean="0"/>
              <a:t>ist verantwortlich für diesen Teil der im System abzubildenden </a:t>
            </a:r>
            <a:r>
              <a:rPr lang="de-DE" altLang="de-DE" dirty="0" err="1" smtClean="0"/>
              <a:t>Realwelt</a:t>
            </a:r>
            <a:r>
              <a:rPr lang="de-DE" altLang="de-DE" dirty="0" smtClean="0"/>
              <a:t>.</a:t>
            </a:r>
          </a:p>
          <a:p>
            <a:pPr eaLnBrk="1" hangingPunct="1">
              <a:lnSpc>
                <a:spcPct val="90000"/>
              </a:lnSpc>
            </a:pPr>
            <a:r>
              <a:rPr lang="de-DE" altLang="de-DE" dirty="0" smtClean="0"/>
              <a:t>hat die festgelegte Verantwortlichkeit für die Erfassung und Führung der Daten.</a:t>
            </a:r>
          </a:p>
          <a:p>
            <a:pPr eaLnBrk="1" hangingPunct="1">
              <a:lnSpc>
                <a:spcPct val="90000"/>
              </a:lnSpc>
            </a:pPr>
            <a:r>
              <a:rPr lang="de-DE" altLang="de-DE" dirty="0" smtClean="0"/>
              <a:t>hat als </a:t>
            </a:r>
            <a:r>
              <a:rPr lang="de-DE" altLang="de-DE" b="1" dirty="0" smtClean="0"/>
              <a:t>erste Kenntnis über Änderungen </a:t>
            </a:r>
            <a:r>
              <a:rPr lang="de-DE" altLang="de-DE" dirty="0" smtClean="0"/>
              <a:t>(d. h. darüber, ob eine Fortführung der Daten notwendig ist).</a:t>
            </a:r>
          </a:p>
          <a:p>
            <a:pPr eaLnBrk="1" hangingPunct="1">
              <a:lnSpc>
                <a:spcPct val="90000"/>
              </a:lnSpc>
            </a:pPr>
            <a:r>
              <a:rPr lang="de-DE" altLang="de-DE" dirty="0" smtClean="0"/>
              <a:t>kennt die </a:t>
            </a:r>
            <a:r>
              <a:rPr lang="de-DE" altLang="de-DE" b="1" dirty="0" smtClean="0"/>
              <a:t>Aktualität der geführten Information</a:t>
            </a:r>
            <a:r>
              <a:rPr lang="de-DE" altLang="de-DE" dirty="0" smtClean="0"/>
              <a:t>, beispielsweise darüber, ob Baumaßnahmen geplant oder aktuell durchgeführt werden.</a:t>
            </a:r>
          </a:p>
          <a:p>
            <a:pPr eaLnBrk="1" hangingPunct="1">
              <a:lnSpc>
                <a:spcPct val="90000"/>
              </a:lnSpc>
            </a:pPr>
            <a:r>
              <a:rPr lang="de-DE" altLang="de-DE" dirty="0" smtClean="0"/>
              <a:t>hat den </a:t>
            </a:r>
            <a:r>
              <a:rPr lang="de-DE" altLang="de-DE" b="1" dirty="0" smtClean="0"/>
              <a:t>größten operationellen Bedarf </a:t>
            </a:r>
            <a:r>
              <a:rPr lang="de-DE" altLang="de-DE" dirty="0" smtClean="0"/>
              <a:t>an diesen Daten.</a:t>
            </a:r>
          </a:p>
        </p:txBody>
      </p:sp>
      <p:sp>
        <p:nvSpPr>
          <p:cNvPr id="5" name="Foliennummernplatzhalter 4"/>
          <p:cNvSpPr>
            <a:spLocks noGrp="1"/>
          </p:cNvSpPr>
          <p:nvPr>
            <p:ph type="sldNum" sz="quarter" idx="11"/>
          </p:nvPr>
        </p:nvSpPr>
        <p:spPr/>
        <p:txBody>
          <a:bodyPr/>
          <a:lstStyle/>
          <a:p>
            <a:pPr>
              <a:defRPr/>
            </a:pPr>
            <a:fld id="{AD7F9D3C-3D8A-4FFE-A80C-EED78E21E732}" type="slidenum">
              <a:rPr lang="de-DE" altLang="de-DE"/>
              <a:pPr>
                <a:defRPr/>
              </a:pPr>
              <a:t>92</a:t>
            </a:fld>
            <a:endParaRPr lang="de-DE" altLang="de-DE"/>
          </a:p>
        </p:txBody>
      </p:sp>
    </p:spTree>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de-DE" altLang="de-DE" smtClean="0"/>
              <a:t>Umfang fachlicher Zuständigkeit</a:t>
            </a:r>
          </a:p>
        </p:txBody>
      </p:sp>
      <p:sp>
        <p:nvSpPr>
          <p:cNvPr id="62467" name="Rectangle 3"/>
          <p:cNvSpPr>
            <a:spLocks noGrp="1" noChangeArrowheads="1"/>
          </p:cNvSpPr>
          <p:nvPr>
            <p:ph idx="1"/>
          </p:nvPr>
        </p:nvSpPr>
        <p:spPr/>
        <p:txBody>
          <a:bodyPr/>
          <a:lstStyle/>
          <a:p>
            <a:pPr marL="0" indent="0" eaLnBrk="1" hangingPunct="1">
              <a:buFontTx/>
              <a:buNone/>
              <a:defRPr/>
            </a:pPr>
            <a:r>
              <a:rPr lang="de-DE" altLang="de-DE" dirty="0" smtClean="0"/>
              <a:t>„Welche Aufgaben erfüllen die Mitarbeiter der zuständigen Organisationseinheit?“</a:t>
            </a:r>
          </a:p>
          <a:p>
            <a:pPr marL="0" indent="0" eaLnBrk="1" hangingPunct="1">
              <a:buFontTx/>
              <a:buNone/>
              <a:defRPr/>
            </a:pPr>
            <a:endParaRPr lang="de-DE" altLang="de-DE" dirty="0"/>
          </a:p>
          <a:p>
            <a:pPr marL="0" indent="0" eaLnBrk="1" hangingPunct="1">
              <a:buFontTx/>
              <a:buNone/>
              <a:defRPr/>
            </a:pPr>
            <a:endParaRPr lang="de-DE" altLang="de-DE" dirty="0" smtClean="0"/>
          </a:p>
          <a:p>
            <a:pPr eaLnBrk="1" hangingPunct="1">
              <a:defRPr/>
            </a:pPr>
            <a:r>
              <a:rPr lang="de-DE" altLang="de-DE" dirty="0" smtClean="0"/>
              <a:t>Prüfung der Daten auf Konsistenz, Vollständigkeit und Korrektheit,</a:t>
            </a:r>
          </a:p>
          <a:p>
            <a:pPr eaLnBrk="1" hangingPunct="1">
              <a:defRPr/>
            </a:pPr>
            <a:r>
              <a:rPr lang="de-DE" altLang="de-DE" dirty="0" smtClean="0"/>
              <a:t>Festlegung von Datenschutzanforderungen bezüglich der Weitergabe der Daten,</a:t>
            </a:r>
          </a:p>
          <a:p>
            <a:pPr eaLnBrk="1" hangingPunct="1">
              <a:defRPr/>
            </a:pPr>
            <a:r>
              <a:rPr lang="de-DE" altLang="de-DE" dirty="0" smtClean="0"/>
              <a:t>Dokumentation der vorgenommenen Arbeiten und des Projektstandes.</a:t>
            </a:r>
          </a:p>
          <a:p>
            <a:pPr eaLnBrk="1" hangingPunct="1">
              <a:defRPr/>
            </a:pPr>
            <a:endParaRPr lang="de-DE" altLang="de-DE" dirty="0" smtClean="0"/>
          </a:p>
        </p:txBody>
      </p:sp>
      <p:sp>
        <p:nvSpPr>
          <p:cNvPr id="5" name="Foliennummernplatzhalter 4"/>
          <p:cNvSpPr>
            <a:spLocks noGrp="1"/>
          </p:cNvSpPr>
          <p:nvPr>
            <p:ph type="sldNum" sz="quarter" idx="11"/>
          </p:nvPr>
        </p:nvSpPr>
        <p:spPr/>
        <p:txBody>
          <a:bodyPr/>
          <a:lstStyle/>
          <a:p>
            <a:pPr>
              <a:defRPr/>
            </a:pPr>
            <a:fld id="{B7BA7150-5222-47DC-8CAD-BF7485E30D37}" type="slidenum">
              <a:rPr lang="de-DE" altLang="de-DE"/>
              <a:pPr>
                <a:defRPr/>
              </a:pPr>
              <a:t>93</a:t>
            </a:fld>
            <a:endParaRPr lang="de-DE" altLang="de-DE"/>
          </a:p>
        </p:txBody>
      </p:sp>
    </p:spTree>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de-DE" altLang="de-DE" smtClean="0"/>
              <a:t>Vollzug der Datenführung</a:t>
            </a:r>
          </a:p>
        </p:txBody>
      </p:sp>
      <p:sp>
        <p:nvSpPr>
          <p:cNvPr id="65539" name="Rectangle 3"/>
          <p:cNvSpPr>
            <a:spLocks noGrp="1" noChangeArrowheads="1"/>
          </p:cNvSpPr>
          <p:nvPr>
            <p:ph idx="1"/>
          </p:nvPr>
        </p:nvSpPr>
        <p:spPr>
          <a:xfrm>
            <a:off x="755650" y="1447800"/>
            <a:ext cx="7854950" cy="4114800"/>
          </a:xfrm>
        </p:spPr>
        <p:txBody>
          <a:bodyPr/>
          <a:lstStyle/>
          <a:p>
            <a:pPr eaLnBrk="1" hangingPunct="1"/>
            <a:r>
              <a:rPr lang="de-DE" altLang="de-DE" dirty="0" smtClean="0"/>
              <a:t>unterschiedliche Häufigkeit der Datennutzung und –</a:t>
            </a:r>
            <a:r>
              <a:rPr lang="de-DE" altLang="de-DE" dirty="0" err="1" smtClean="0"/>
              <a:t>fortführung</a:t>
            </a:r>
            <a:r>
              <a:rPr lang="de-DE" altLang="de-DE" dirty="0" smtClean="0"/>
              <a:t/>
            </a:r>
            <a:br>
              <a:rPr lang="de-DE" altLang="de-DE" dirty="0" smtClean="0"/>
            </a:br>
            <a:r>
              <a:rPr lang="de-DE" altLang="de-DE" dirty="0" smtClean="0"/>
              <a:t/>
            </a:r>
            <a:br>
              <a:rPr lang="de-DE" altLang="de-DE" dirty="0" smtClean="0"/>
            </a:br>
            <a:r>
              <a:rPr lang="de-DE" altLang="de-DE" dirty="0" smtClean="0">
                <a:sym typeface="Wingdings" pitchFamily="2" charset="2"/>
              </a:rPr>
              <a:t> </a:t>
            </a:r>
            <a:r>
              <a:rPr lang="de-DE" altLang="de-DE" dirty="0" smtClean="0"/>
              <a:t>Aus wirtschaftlichen und organisatorischen Gesichtspunkten Bündelung der Führung von Daten mit niedriger Änderungshäufigkeit auf eine oder mehrere Stellen;</a:t>
            </a:r>
            <a:br>
              <a:rPr lang="de-DE" altLang="de-DE" dirty="0" smtClean="0"/>
            </a:br>
            <a:endParaRPr lang="de-DE" altLang="de-DE" dirty="0" smtClean="0"/>
          </a:p>
          <a:p>
            <a:pPr lvl="1" eaLnBrk="1" hangingPunct="1"/>
            <a:r>
              <a:rPr lang="de-DE" altLang="de-DE" dirty="0" smtClean="0"/>
              <a:t>Dort: Datenerfassung und -fortführung am IT-Arbeitsplatz (Bündelung zur Kostenreduktion).</a:t>
            </a:r>
          </a:p>
          <a:p>
            <a:pPr eaLnBrk="1" hangingPunct="1"/>
            <a:endParaRPr lang="de-DE" altLang="de-DE" dirty="0" smtClean="0"/>
          </a:p>
          <a:p>
            <a:pPr eaLnBrk="1" hangingPunct="1"/>
            <a:r>
              <a:rPr lang="de-DE" altLang="de-DE" dirty="0" smtClean="0"/>
              <a:t>Diese Organisationseinheiten</a:t>
            </a:r>
          </a:p>
          <a:p>
            <a:pPr lvl="1" eaLnBrk="1" hangingPunct="1"/>
            <a:r>
              <a:rPr lang="de-DE" altLang="de-DE" dirty="0" smtClean="0"/>
              <a:t>besitzen die </a:t>
            </a:r>
            <a:r>
              <a:rPr lang="de-DE" altLang="de-DE" b="1" dirty="0" smtClean="0"/>
              <a:t>fachliche Kompetenz</a:t>
            </a:r>
            <a:r>
              <a:rPr lang="de-DE" altLang="de-DE" dirty="0" smtClean="0"/>
              <a:t>, die Daten zu erheben und für die Fortführung zu sorgen</a:t>
            </a:r>
          </a:p>
          <a:p>
            <a:pPr lvl="1" eaLnBrk="1" hangingPunct="1"/>
            <a:r>
              <a:rPr lang="de-DE" altLang="de-DE" dirty="0" smtClean="0"/>
              <a:t>genießen das </a:t>
            </a:r>
            <a:r>
              <a:rPr lang="de-DE" altLang="de-DE" b="1" dirty="0" smtClean="0"/>
              <a:t>Vertrauen</a:t>
            </a:r>
            <a:r>
              <a:rPr lang="de-DE" altLang="de-DE" dirty="0" smtClean="0"/>
              <a:t> anderer Datennutzer in Hinblick auf die Datenerhebung und Fortführung;</a:t>
            </a:r>
          </a:p>
          <a:p>
            <a:pPr lvl="1" eaLnBrk="1" hangingPunct="1"/>
            <a:r>
              <a:rPr lang="de-DE" altLang="de-DE" dirty="0" smtClean="0"/>
              <a:t>durch sie kann die Datenerhebung wirtschaftlich durchgeführt werden.</a:t>
            </a:r>
          </a:p>
          <a:p>
            <a:pPr eaLnBrk="1" hangingPunct="1"/>
            <a:endParaRPr lang="de-DE" altLang="de-DE" dirty="0" smtClean="0"/>
          </a:p>
        </p:txBody>
      </p:sp>
      <p:sp>
        <p:nvSpPr>
          <p:cNvPr id="5" name="Foliennummernplatzhalter 4"/>
          <p:cNvSpPr>
            <a:spLocks noGrp="1"/>
          </p:cNvSpPr>
          <p:nvPr>
            <p:ph type="sldNum" sz="quarter" idx="11"/>
          </p:nvPr>
        </p:nvSpPr>
        <p:spPr/>
        <p:txBody>
          <a:bodyPr/>
          <a:lstStyle/>
          <a:p>
            <a:pPr>
              <a:defRPr/>
            </a:pPr>
            <a:fld id="{4F04CE7D-8790-4783-8EFE-8B503807380C}" type="slidenum">
              <a:rPr lang="de-DE" altLang="de-DE"/>
              <a:pPr>
                <a:defRPr/>
              </a:pPr>
              <a:t>94</a:t>
            </a:fld>
            <a:endParaRPr lang="de-DE" altLang="de-DE"/>
          </a:p>
        </p:txBody>
      </p:sp>
    </p:spTree>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de-DE" altLang="de-DE" smtClean="0"/>
              <a:t>Vorteile gebündelter Datenpflege</a:t>
            </a:r>
          </a:p>
        </p:txBody>
      </p:sp>
      <p:sp>
        <p:nvSpPr>
          <p:cNvPr id="66563" name="Rectangle 3"/>
          <p:cNvSpPr>
            <a:spLocks noGrp="1" noChangeArrowheads="1"/>
          </p:cNvSpPr>
          <p:nvPr>
            <p:ph idx="1"/>
          </p:nvPr>
        </p:nvSpPr>
        <p:spPr>
          <a:xfrm>
            <a:off x="755650" y="1412875"/>
            <a:ext cx="7854950" cy="2435225"/>
          </a:xfrm>
        </p:spPr>
        <p:txBody>
          <a:bodyPr/>
          <a:lstStyle/>
          <a:p>
            <a:pPr eaLnBrk="1" hangingPunct="1"/>
            <a:r>
              <a:rPr lang="de-DE" altLang="de-DE" dirty="0" smtClean="0"/>
              <a:t>Geringere </a:t>
            </a:r>
            <a:r>
              <a:rPr lang="de-DE" altLang="de-DE" i="1" dirty="0" smtClean="0"/>
              <a:t>Investitionskosten</a:t>
            </a:r>
            <a:r>
              <a:rPr lang="de-DE" altLang="de-DE" dirty="0" smtClean="0"/>
              <a:t> für Hardware,</a:t>
            </a:r>
          </a:p>
          <a:p>
            <a:pPr eaLnBrk="1" hangingPunct="1"/>
            <a:r>
              <a:rPr lang="de-DE" altLang="de-DE" dirty="0" smtClean="0"/>
              <a:t>geringere Ausbildungskosten,</a:t>
            </a:r>
          </a:p>
          <a:p>
            <a:pPr eaLnBrk="1" hangingPunct="1"/>
            <a:r>
              <a:rPr lang="de-DE" altLang="de-DE" dirty="0" smtClean="0"/>
              <a:t>höhere Auslastung und Wirtschaftlichkeit der IT-Arbeitsplätze und der dort genutzten Lizenzen,</a:t>
            </a:r>
          </a:p>
          <a:p>
            <a:pPr eaLnBrk="1" hangingPunct="1"/>
            <a:r>
              <a:rPr lang="de-DE" altLang="de-DE" dirty="0" smtClean="0"/>
              <a:t>bessere Nutzung der (sich im Aufbau befindlichen) GIS-Kompetenz.</a:t>
            </a:r>
          </a:p>
        </p:txBody>
      </p:sp>
      <p:sp>
        <p:nvSpPr>
          <p:cNvPr id="5" name="Foliennummernplatzhalter 4"/>
          <p:cNvSpPr>
            <a:spLocks noGrp="1"/>
          </p:cNvSpPr>
          <p:nvPr>
            <p:ph type="sldNum" sz="quarter" idx="11"/>
          </p:nvPr>
        </p:nvSpPr>
        <p:spPr/>
        <p:txBody>
          <a:bodyPr/>
          <a:lstStyle/>
          <a:p>
            <a:pPr>
              <a:defRPr/>
            </a:pPr>
            <a:fld id="{8D00E492-1D1E-49B2-8995-82B2459C7799}" type="slidenum">
              <a:rPr lang="de-DE" altLang="de-DE"/>
              <a:pPr>
                <a:defRPr/>
              </a:pPr>
              <a:t>95</a:t>
            </a:fld>
            <a:endParaRPr lang="de-DE" altLang="de-DE"/>
          </a:p>
        </p:txBody>
      </p:sp>
    </p:spTree>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de-DE" altLang="de-DE" smtClean="0"/>
              <a:t>Schulungsplanung</a:t>
            </a:r>
          </a:p>
        </p:txBody>
      </p:sp>
      <p:sp>
        <p:nvSpPr>
          <p:cNvPr id="67587" name="Rectangle 3"/>
          <p:cNvSpPr>
            <a:spLocks noGrp="1" noChangeArrowheads="1"/>
          </p:cNvSpPr>
          <p:nvPr>
            <p:ph idx="1"/>
          </p:nvPr>
        </p:nvSpPr>
        <p:spPr>
          <a:xfrm>
            <a:off x="878904" y="1447800"/>
            <a:ext cx="8229600" cy="4495800"/>
          </a:xfrm>
        </p:spPr>
        <p:txBody>
          <a:bodyPr/>
          <a:lstStyle/>
          <a:p>
            <a:pPr eaLnBrk="1" hangingPunct="1">
              <a:lnSpc>
                <a:spcPct val="90000"/>
              </a:lnSpc>
            </a:pPr>
            <a:r>
              <a:rPr lang="de-DE" altLang="de-DE" sz="1800" dirty="0" smtClean="0"/>
              <a:t>Schulung – oft vernachlässigt, jedoch wesentlich:</a:t>
            </a:r>
          </a:p>
          <a:p>
            <a:pPr lvl="1" eaLnBrk="1" hangingPunct="1">
              <a:lnSpc>
                <a:spcPct val="90000"/>
              </a:lnSpc>
            </a:pPr>
            <a:r>
              <a:rPr lang="de-DE" altLang="de-DE" dirty="0" smtClean="0"/>
              <a:t>Mitarbeiter [im operationellen Bereich] können die Verantwortung für einen erfolgreichen Einsatz des Systems nur wahrnehmen, wenn sie die erforderlichen Kenntnisse besitzen!</a:t>
            </a:r>
          </a:p>
          <a:p>
            <a:pPr eaLnBrk="1" hangingPunct="1">
              <a:lnSpc>
                <a:spcPct val="90000"/>
              </a:lnSpc>
            </a:pPr>
            <a:r>
              <a:rPr lang="de-DE" altLang="de-DE" sz="1800" dirty="0"/>
              <a:t>Projektform</a:t>
            </a:r>
          </a:p>
          <a:p>
            <a:pPr lvl="1" eaLnBrk="1" hangingPunct="1">
              <a:lnSpc>
                <a:spcPct val="90000"/>
              </a:lnSpc>
            </a:pPr>
            <a:r>
              <a:rPr lang="de-DE" altLang="de-DE" dirty="0" smtClean="0"/>
              <a:t>Untersuchung des IT- und GIS-Ausbildungsstands der betroffenen Mitarbeiter;</a:t>
            </a:r>
          </a:p>
          <a:p>
            <a:pPr lvl="1" eaLnBrk="1" hangingPunct="1">
              <a:lnSpc>
                <a:spcPct val="90000"/>
              </a:lnSpc>
            </a:pPr>
            <a:r>
              <a:rPr lang="de-DE" altLang="de-DE" dirty="0" smtClean="0"/>
              <a:t>Ableitung des Schulungsbedarfs;</a:t>
            </a:r>
          </a:p>
          <a:p>
            <a:pPr lvl="1" eaLnBrk="1" hangingPunct="1">
              <a:lnSpc>
                <a:spcPct val="90000"/>
              </a:lnSpc>
            </a:pPr>
            <a:r>
              <a:rPr lang="de-DE" altLang="de-DE" dirty="0" smtClean="0"/>
              <a:t>Bildung von Zielgruppen;</a:t>
            </a:r>
          </a:p>
          <a:p>
            <a:pPr lvl="1" eaLnBrk="1" hangingPunct="1">
              <a:lnSpc>
                <a:spcPct val="90000"/>
              </a:lnSpc>
            </a:pPr>
            <a:r>
              <a:rPr lang="de-DE" altLang="de-DE" dirty="0" smtClean="0"/>
              <a:t>Planung der Schulungsmaßnahmen unter Berücksichtigung interner und externer Ausbildungsmöglichkeiten (Zielgruppe, Ausbildungsinhalte, zu erreichende Ziele, Form und Zeitpunkt der Durchführung);</a:t>
            </a:r>
          </a:p>
          <a:p>
            <a:pPr lvl="1" eaLnBrk="1" hangingPunct="1">
              <a:lnSpc>
                <a:spcPct val="90000"/>
              </a:lnSpc>
            </a:pPr>
            <a:r>
              <a:rPr lang="de-DE" altLang="de-DE" dirty="0" smtClean="0"/>
              <a:t>Durchführung</a:t>
            </a:r>
          </a:p>
          <a:p>
            <a:pPr lvl="1" eaLnBrk="1" hangingPunct="1">
              <a:lnSpc>
                <a:spcPct val="90000"/>
              </a:lnSpc>
            </a:pPr>
            <a:r>
              <a:rPr lang="de-DE" altLang="de-DE" dirty="0" smtClean="0"/>
              <a:t>Kontrolle der zweckmäßigen Gestaltung von Schulungsinhalten über Evaluierungsbögen.</a:t>
            </a:r>
          </a:p>
        </p:txBody>
      </p:sp>
      <p:sp>
        <p:nvSpPr>
          <p:cNvPr id="5" name="Foliennummernplatzhalter 4"/>
          <p:cNvSpPr>
            <a:spLocks noGrp="1"/>
          </p:cNvSpPr>
          <p:nvPr>
            <p:ph type="sldNum" sz="quarter" idx="11"/>
          </p:nvPr>
        </p:nvSpPr>
        <p:spPr/>
        <p:txBody>
          <a:bodyPr/>
          <a:lstStyle/>
          <a:p>
            <a:pPr>
              <a:defRPr/>
            </a:pPr>
            <a:fld id="{A5782007-7D41-4C9D-A446-FE9083F94140}" type="slidenum">
              <a:rPr lang="de-DE" altLang="de-DE"/>
              <a:pPr>
                <a:defRPr/>
              </a:pPr>
              <a:t>96</a:t>
            </a:fld>
            <a:endParaRPr lang="de-DE" altLang="de-DE"/>
          </a:p>
        </p:txBody>
      </p:sp>
      <p:pic>
        <p:nvPicPr>
          <p:cNvPr id="1259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5157192"/>
            <a:ext cx="5904656" cy="163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p:txBody>
          <a:bodyPr/>
          <a:lstStyle/>
          <a:p>
            <a:pPr eaLnBrk="1" hangingPunct="1"/>
            <a:r>
              <a:rPr lang="de-DE" altLang="de-DE" smtClean="0"/>
              <a:t>Rückwirkungsuntersuchung</a:t>
            </a:r>
          </a:p>
        </p:txBody>
      </p:sp>
      <p:sp>
        <p:nvSpPr>
          <p:cNvPr id="68611" name="Rectangle 1027"/>
          <p:cNvSpPr>
            <a:spLocks noGrp="1" noChangeArrowheads="1"/>
          </p:cNvSpPr>
          <p:nvPr>
            <p:ph idx="1"/>
          </p:nvPr>
        </p:nvSpPr>
        <p:spPr/>
        <p:txBody>
          <a:bodyPr/>
          <a:lstStyle/>
          <a:p>
            <a:pPr eaLnBrk="1" hangingPunct="1"/>
            <a:r>
              <a:rPr lang="de-DE" altLang="de-DE" smtClean="0"/>
              <a:t>Schwieriger Begriff ... gemeint ist:</a:t>
            </a:r>
            <a:br>
              <a:rPr lang="de-DE" altLang="de-DE" smtClean="0"/>
            </a:br>
            <a:endParaRPr lang="de-DE" altLang="de-DE" smtClean="0"/>
          </a:p>
          <a:p>
            <a:pPr lvl="1" eaLnBrk="1" hangingPunct="1"/>
            <a:r>
              <a:rPr lang="de-DE" altLang="de-DE" smtClean="0"/>
              <a:t>Untersuchung von Lösungsalternativen in Bezug auf ihre </a:t>
            </a:r>
            <a:r>
              <a:rPr lang="de-DE" altLang="de-DE" b="1" smtClean="0"/>
              <a:t>Auswirkungen</a:t>
            </a:r>
          </a:p>
          <a:p>
            <a:pPr lvl="1" eaLnBrk="1" hangingPunct="1"/>
            <a:r>
              <a:rPr lang="de-DE" altLang="de-DE" smtClean="0">
                <a:cs typeface="Times New Roman" pitchFamily="18" charset="0"/>
              </a:rPr>
              <a:t>vernetztes Umfeld: Verschiedene Lösungen diskutieren und bewerten.</a:t>
            </a:r>
          </a:p>
          <a:p>
            <a:pPr lvl="1" eaLnBrk="1" hangingPunct="1"/>
            <a:r>
              <a:rPr lang="de-DE" altLang="de-DE" smtClean="0">
                <a:cs typeface="Times New Roman" pitchFamily="18" charset="0"/>
              </a:rPr>
              <a:t>Aussondern nicht durchführbarer Lösungsansätze aus personellen, technischen, organisatorischen und finanziellen Gründen.</a:t>
            </a:r>
          </a:p>
          <a:p>
            <a:pPr lvl="1" eaLnBrk="1" hangingPunct="1"/>
            <a:r>
              <a:rPr lang="de-DE" altLang="de-DE" smtClean="0">
                <a:cs typeface="Times New Roman" pitchFamily="18" charset="0"/>
              </a:rPr>
              <a:t>Verbleibende Lösungsansätze: detailliert ausarbeiten und dokumentieren!</a:t>
            </a:r>
          </a:p>
        </p:txBody>
      </p:sp>
      <p:sp>
        <p:nvSpPr>
          <p:cNvPr id="5" name="Foliennummernplatzhalter 4"/>
          <p:cNvSpPr>
            <a:spLocks noGrp="1"/>
          </p:cNvSpPr>
          <p:nvPr>
            <p:ph type="sldNum" sz="quarter" idx="11"/>
          </p:nvPr>
        </p:nvSpPr>
        <p:spPr/>
        <p:txBody>
          <a:bodyPr/>
          <a:lstStyle/>
          <a:p>
            <a:pPr>
              <a:defRPr/>
            </a:pPr>
            <a:fld id="{21A57042-C26D-4CFE-B21E-D94006515AD7}" type="slidenum">
              <a:rPr lang="de-DE" altLang="de-DE"/>
              <a:pPr>
                <a:defRPr/>
              </a:pPr>
              <a:t>97</a:t>
            </a:fld>
            <a:endParaRPr lang="de-DE" altLang="de-DE"/>
          </a:p>
        </p:txBody>
      </p:sp>
    </p:spTree>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Verantwortlichkeit für </a:t>
            </a:r>
            <a:r>
              <a:rPr lang="de-DE"/>
              <a:t>das </a:t>
            </a:r>
            <a:r>
              <a:rPr lang="de-DE" smtClean="0"/>
              <a:t>Gesamtsystem?</a:t>
            </a:r>
            <a:endParaRPr lang="de-DE" dirty="0"/>
          </a:p>
        </p:txBody>
      </p:sp>
      <p:sp>
        <p:nvSpPr>
          <p:cNvPr id="3" name="Inhaltsplatzhalter 2"/>
          <p:cNvSpPr>
            <a:spLocks noGrp="1"/>
          </p:cNvSpPr>
          <p:nvPr>
            <p:ph idx="1"/>
          </p:nvPr>
        </p:nvSpPr>
        <p:spPr/>
        <p:txBody>
          <a:bodyPr/>
          <a:lstStyle/>
          <a:p>
            <a:pPr lvl="0"/>
            <a:r>
              <a:rPr lang="de-DE" b="1" dirty="0"/>
              <a:t>Dienstleistungsebene</a:t>
            </a:r>
            <a:r>
              <a:rPr lang="de-DE" dirty="0"/>
              <a:t>: </a:t>
            </a:r>
            <a:r>
              <a:rPr lang="de-DE" dirty="0" smtClean="0"/>
              <a:t>Abteilung „Organisation </a:t>
            </a:r>
            <a:r>
              <a:rPr lang="de-DE" dirty="0"/>
              <a:t>und </a:t>
            </a:r>
            <a:r>
              <a:rPr lang="de-DE" dirty="0" smtClean="0"/>
              <a:t>IT“ übernimmt die </a:t>
            </a:r>
            <a:r>
              <a:rPr lang="de-DE" dirty="0"/>
              <a:t>Verantwortlichkeit für das GI-System. </a:t>
            </a:r>
            <a:r>
              <a:rPr lang="de-DE" dirty="0" smtClean="0"/>
              <a:t>Betreuung </a:t>
            </a:r>
            <a:r>
              <a:rPr lang="de-DE" dirty="0"/>
              <a:t>wird durch ausgebildete Mitarbeiter </a:t>
            </a:r>
            <a:r>
              <a:rPr lang="de-DE" dirty="0" smtClean="0"/>
              <a:t>durchgeführt. </a:t>
            </a:r>
            <a:br>
              <a:rPr lang="de-DE" dirty="0" smtClean="0"/>
            </a:br>
            <a:r>
              <a:rPr lang="de-DE" i="1" dirty="0" smtClean="0"/>
              <a:t>Gefahr </a:t>
            </a:r>
            <a:r>
              <a:rPr lang="de-DE" i="1" dirty="0"/>
              <a:t>der Entfremdung gegenüber den Bedürfnissen der Anwender.</a:t>
            </a:r>
          </a:p>
          <a:p>
            <a:pPr lvl="0"/>
            <a:r>
              <a:rPr lang="de-DE" b="1" dirty="0"/>
              <a:t>Operationelle Ebene</a:t>
            </a:r>
            <a:r>
              <a:rPr lang="de-DE" dirty="0"/>
              <a:t>: </a:t>
            </a:r>
            <a:r>
              <a:rPr lang="de-DE" dirty="0" smtClean="0"/>
              <a:t>Systembetreuung </a:t>
            </a:r>
            <a:r>
              <a:rPr lang="de-DE" dirty="0"/>
              <a:t>wird bei den Anwendern direkt angesiedelt, beispielsweise beim Vermessungsamt innerhalb einer Stadtverwaltung. Oftmals ist es der Ort, von dem aus die Systemeinführung initiiert wurde, sodass die Nähe zu den Anwendern erhalten bleibt. Nachteilig kann sich ein Mangel an Autorität bei umfangreichen Integrationsbereichen auswirken. Daneben besteht die Gefahr ungenügender Weiterfinanzierung.</a:t>
            </a:r>
          </a:p>
          <a:p>
            <a:pPr lvl="0"/>
            <a:r>
              <a:rPr lang="de-DE" b="1" dirty="0"/>
              <a:t>Outsourcing</a:t>
            </a:r>
            <a:r>
              <a:rPr lang="de-DE" i="1" dirty="0"/>
              <a:t>:</a:t>
            </a:r>
            <a:r>
              <a:rPr lang="de-DE" dirty="0"/>
              <a:t> </a:t>
            </a:r>
            <a:r>
              <a:rPr lang="de-DE" dirty="0" smtClean="0"/>
              <a:t>Operationeller Betrieb </a:t>
            </a:r>
            <a:r>
              <a:rPr lang="de-DE" dirty="0"/>
              <a:t>der IT-Infrastruktur wird an </a:t>
            </a:r>
            <a:r>
              <a:rPr lang="de-DE" dirty="0" smtClean="0"/>
              <a:t>Dienstleistungsunternehmen </a:t>
            </a:r>
            <a:r>
              <a:rPr lang="de-DE" dirty="0"/>
              <a:t>übertragen (Ingenieurbüros, öffentlichen Rechenzentren, </a:t>
            </a:r>
            <a:r>
              <a:rPr lang="de-DE" dirty="0" smtClean="0"/>
              <a:t>…). Angebote </a:t>
            </a:r>
            <a:r>
              <a:rPr lang="de-DE" dirty="0"/>
              <a:t>nutzen häufig Cloud-Technologie und existieren für eine große Bandbreite von IT-Anwendungen. Für das eigene Unternehmen werden Kosteneinsparung in Bezug auf Fachpersonal und IT-Infrastruktur erwartet.</a:t>
            </a:r>
          </a:p>
          <a:p>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98</a:t>
            </a:fld>
            <a:endParaRPr lang="de-DE" altLang="de-DE"/>
          </a:p>
        </p:txBody>
      </p:sp>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733256"/>
            <a:ext cx="6837363"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7334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Zusammenfassung/Lernerfolgskontrolle</a:t>
            </a:r>
            <a:endParaRPr lang="de-DE"/>
          </a:p>
        </p:txBody>
      </p:sp>
      <p:sp>
        <p:nvSpPr>
          <p:cNvPr id="3" name="Inhaltsplatzhalter 2"/>
          <p:cNvSpPr>
            <a:spLocks noGrp="1"/>
          </p:cNvSpPr>
          <p:nvPr>
            <p:ph idx="1"/>
          </p:nvPr>
        </p:nvSpPr>
        <p:spPr/>
        <p:txBody>
          <a:bodyPr/>
          <a:lstStyle/>
          <a:p>
            <a:r>
              <a:rPr lang="de-DE" dirty="0" smtClean="0"/>
              <a:t>Welche Personen bzw. Gruppen sind in dieser Phase involviert?</a:t>
            </a:r>
          </a:p>
          <a:p>
            <a:r>
              <a:rPr lang="de-DE" dirty="0" smtClean="0"/>
              <a:t>Welche Dokumente werden in dieser Phase erstellt?</a:t>
            </a:r>
          </a:p>
          <a:p>
            <a:r>
              <a:rPr lang="de-DE" dirty="0"/>
              <a:t>Welche Dokumente </a:t>
            </a:r>
            <a:r>
              <a:rPr lang="de-DE" dirty="0" smtClean="0"/>
              <a:t>aus früheren Phasen wurden genutzt?</a:t>
            </a:r>
            <a:endParaRPr lang="de-DE" dirty="0"/>
          </a:p>
          <a:p>
            <a:endParaRPr lang="de-DE" dirty="0"/>
          </a:p>
        </p:txBody>
      </p:sp>
      <p:sp>
        <p:nvSpPr>
          <p:cNvPr id="4" name="Foliennummernplatzhalter 3"/>
          <p:cNvSpPr>
            <a:spLocks noGrp="1"/>
          </p:cNvSpPr>
          <p:nvPr>
            <p:ph type="sldNum" sz="quarter" idx="11"/>
          </p:nvPr>
        </p:nvSpPr>
        <p:spPr/>
        <p:txBody>
          <a:bodyPr/>
          <a:lstStyle/>
          <a:p>
            <a:pPr>
              <a:defRPr/>
            </a:pPr>
            <a:fld id="{EB76D4B7-8035-4C74-B85C-B3FE1832B579}" type="slidenum">
              <a:rPr lang="de-DE" altLang="de-DE" smtClean="0"/>
              <a:pPr>
                <a:defRPr/>
              </a:pPr>
              <a:t>99</a:t>
            </a:fld>
            <a:endParaRPr lang="de-DE" altLang="de-DE"/>
          </a:p>
        </p:txBody>
      </p:sp>
    </p:spTree>
    <p:extLst>
      <p:ext uri="{BB962C8B-B14F-4D97-AF65-F5344CB8AC3E}">
        <p14:creationId xmlns:p14="http://schemas.microsoft.com/office/powerpoint/2010/main" val="1814669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HFT_FJB">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1_Präsentation_erstellen ">
      <a:majorFont>
        <a:latin typeface="Tahom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chemeClr val="tx1"/>
            </a:solidFill>
            <a:effectLst/>
            <a:latin typeface="Calibri" charset="0"/>
          </a:defRPr>
        </a:defPPr>
      </a:lstStyle>
    </a:spDef>
    <a:ln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600" b="0" i="0" u="none" strike="noStrike" cap="none" normalizeH="0" baseline="0" smtClean="0">
            <a:ln>
              <a:noFill/>
            </a:ln>
            <a:solidFill>
              <a:schemeClr val="tx1"/>
            </a:solidFill>
            <a:effectLst/>
            <a:latin typeface="Calibri" charset="0"/>
          </a:defRPr>
        </a:defPPr>
      </a:lstStyle>
    </a:lnDef>
  </a:objectDefaults>
  <a:extraClrSchemeLst>
    <a:extraClrScheme>
      <a:clrScheme name="1_Präsentation_erstell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räsentation_erstell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räsentation_erstell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räsentation_erstell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räsentation_erstell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räsentation_erstell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räsentation_erstell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UML_2014</Template>
  <TotalTime>0</TotalTime>
  <Words>10877</Words>
  <Application>Microsoft Office PowerPoint</Application>
  <PresentationFormat>Bildschirmpräsentation (4:3)</PresentationFormat>
  <Paragraphs>1750</Paragraphs>
  <Slides>222</Slides>
  <Notes>14</Notes>
  <HiddenSlides>2</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222</vt:i4>
      </vt:variant>
    </vt:vector>
  </HeadingPairs>
  <TitlesOfParts>
    <vt:vector size="231" baseType="lpstr">
      <vt:lpstr>Arial</vt:lpstr>
      <vt:lpstr>Arial Narrow</vt:lpstr>
      <vt:lpstr>Calibri</vt:lpstr>
      <vt:lpstr>Courier New</vt:lpstr>
      <vt:lpstr>Tahoma</vt:lpstr>
      <vt:lpstr>Times New Roman</vt:lpstr>
      <vt:lpstr>Wingdings</vt:lpstr>
      <vt:lpstr>HFT_FJB</vt:lpstr>
      <vt:lpstr>Formel</vt:lpstr>
      <vt:lpstr>Vorgehensmodell Systemanalyse und -beschaffung</vt:lpstr>
      <vt:lpstr>Lernziele</vt:lpstr>
      <vt:lpstr>PowerPoint-Präsentation</vt:lpstr>
      <vt:lpstr>Vorbemerkung: BSH-Gesetz</vt:lpstr>
      <vt:lpstr>Vorgehensmodell</vt:lpstr>
      <vt:lpstr>Vorgehensalternativen</vt:lpstr>
      <vt:lpstr>Wer sind wir und wo eingeordnet? Einige Begriffe</vt:lpstr>
      <vt:lpstr>Wer sind wir?</vt:lpstr>
      <vt:lpstr>Organisationsaufbau: Wo sind wir?</vt:lpstr>
      <vt:lpstr>Organisationseinheiten</vt:lpstr>
      <vt:lpstr>Konzeptionelle Vorstellungen</vt:lpstr>
      <vt:lpstr>Konzeptionelle Vorstellungen</vt:lpstr>
      <vt:lpstr>Strategische Planung</vt:lpstr>
      <vt:lpstr>Strategische Planung</vt:lpstr>
      <vt:lpstr>Problemauslösung</vt:lpstr>
      <vt:lpstr>Projektantrag</vt:lpstr>
      <vt:lpstr>Projektgruppe</vt:lpstr>
      <vt:lpstr>Beispiel für den Aufbau einer Projektgruppe</vt:lpstr>
      <vt:lpstr>Aufbau einer Projektgruppe [Kotter 2011]</vt:lpstr>
      <vt:lpstr>Einbeziehung externer Beratungskompetenz I</vt:lpstr>
      <vt:lpstr>Einbeziehung externer Beratungskompetenz II</vt:lpstr>
      <vt:lpstr>Projektleitung: Alternativen</vt:lpstr>
      <vt:lpstr>Der Projektleiter</vt:lpstr>
      <vt:lpstr>(Soziale) Kompetenzen [Caffier et al. 2017]</vt:lpstr>
      <vt:lpstr>Kompetenzfelder [Caffier et al. 2017]</vt:lpstr>
      <vt:lpstr>Praxis</vt:lpstr>
      <vt:lpstr>Organisatorische Einbettung</vt:lpstr>
      <vt:lpstr>Aufgaben eines Lenkungsausschusses</vt:lpstr>
      <vt:lpstr>Organisatorische Einbettung II</vt:lpstr>
      <vt:lpstr>Schwerpunkte und Einsatzgebiete von Mitarbeitern mit organisatorischer bzw. fachlicher Qualifikation</vt:lpstr>
      <vt:lpstr>Beispiel Landkreis Heilbronn</vt:lpstr>
      <vt:lpstr>Projektplanung</vt:lpstr>
      <vt:lpstr>Projektplanung</vt:lpstr>
      <vt:lpstr>Projektplanung und Projektlaufzeit</vt:lpstr>
      <vt:lpstr>PowerPoint-Präsentation</vt:lpstr>
      <vt:lpstr>PowerPoint-Präsentation</vt:lpstr>
      <vt:lpstr>Motivation erhalten</vt:lpstr>
      <vt:lpstr>Erfolgskriterien I</vt:lpstr>
      <vt:lpstr>Erfolgskriterien II</vt:lpstr>
      <vt:lpstr>Zusammenfassung/Lernerfolgskontrolle</vt:lpstr>
      <vt:lpstr>Ist-Erhebung und Anforderungsanalyse</vt:lpstr>
      <vt:lpstr>Ist-Erhebung und Anforderungsanalyse</vt:lpstr>
      <vt:lpstr>PowerPoint-Präsentation</vt:lpstr>
      <vt:lpstr>PowerPoint-Präsentation</vt:lpstr>
      <vt:lpstr>Ist-Erhebung: Organisation und Personal</vt:lpstr>
      <vt:lpstr>Ist-Erhebung: Informationsarten mit Geometriebezug</vt:lpstr>
      <vt:lpstr>Ist-Erhebung: Geodaten/Pläne - Beispiel</vt:lpstr>
      <vt:lpstr>Ist-Erhebung: Alphanumerische Fachdaten</vt:lpstr>
      <vt:lpstr>Ist-Erhebung: Fachdaten - Beispiel</vt:lpstr>
      <vt:lpstr>Ist-Erhebung: Vorschriften und Normen</vt:lpstr>
      <vt:lpstr>Ist-Erhebung: Infrastruktur</vt:lpstr>
      <vt:lpstr>Isterhebung: Sonstige Informationen</vt:lpstr>
      <vt:lpstr>Ist-Analyse</vt:lpstr>
      <vt:lpstr>Ist-Analyse</vt:lpstr>
      <vt:lpstr>Ist-Analyse</vt:lpstr>
      <vt:lpstr>Präzisierung</vt:lpstr>
      <vt:lpstr>Ist-Analyse: Organisationen</vt:lpstr>
      <vt:lpstr>Ist-Analyse: Datenarten und ihre Nutzer</vt:lpstr>
      <vt:lpstr>Ist-Analyse: Nutzungshäufigkeit</vt:lpstr>
      <vt:lpstr>Ist-Analyse: Nutzer und organisator. Einheiten</vt:lpstr>
      <vt:lpstr>Klassifizierung von Nutzergruppen [Eason 1988]</vt:lpstr>
      <vt:lpstr>Ist-Analyse: Externe Nutzer und Datenarten</vt:lpstr>
      <vt:lpstr>Zusammenwirken Stadt / externe Stellen </vt:lpstr>
      <vt:lpstr>Zieldefinition</vt:lpstr>
      <vt:lpstr>Ist-Analyse: Ziele</vt:lpstr>
      <vt:lpstr>PowerPoint-Präsentation</vt:lpstr>
      <vt:lpstr>Abschluss der Projektphase: Bericht</vt:lpstr>
      <vt:lpstr>Zusammenfassung/Lernerfolgskontrolle</vt:lpstr>
      <vt:lpstr>Konzeptuelle Modellierung</vt:lpstr>
      <vt:lpstr>Konzeptuelle Modellierung</vt:lpstr>
      <vt:lpstr>Allgemeine Anforderung an konzeptuelles Modellieren</vt:lpstr>
      <vt:lpstr>Inhalt des konzeptuellen Entwurfs</vt:lpstr>
      <vt:lpstr>Beispiel XML-Schema-Definition</vt:lpstr>
      <vt:lpstr>Objektklassen werden definiert durch...</vt:lpstr>
      <vt:lpstr>Allgemeine Eigenschaften</vt:lpstr>
      <vt:lpstr>Festlegung von Klassen </vt:lpstr>
      <vt:lpstr>Festlegung von Klassen II</vt:lpstr>
      <vt:lpstr>Festlegung von Klassen III</vt:lpstr>
      <vt:lpstr>Festlegung von Klassen IV</vt:lpstr>
      <vt:lpstr>Metamodellierung</vt:lpstr>
      <vt:lpstr>Festlegung von Klassen V</vt:lpstr>
      <vt:lpstr>Nutzung vorhandener Datenmodelle</vt:lpstr>
      <vt:lpstr>Zusammenfassung/Lernerfolgskontrolle</vt:lpstr>
      <vt:lpstr>Fachliche Konzeptentwicklung</vt:lpstr>
      <vt:lpstr>Fachliche Konzeptentwicklung</vt:lpstr>
      <vt:lpstr>Informationsprodukte (Produktspezifikationen)</vt:lpstr>
      <vt:lpstr>Konzeption neuer Datenprodukte</vt:lpstr>
      <vt:lpstr>Informationsprodukte - Beispiel</vt:lpstr>
      <vt:lpstr>Übung</vt:lpstr>
      <vt:lpstr>Konzeption und Entwicklung von Diensten und Applikationen</vt:lpstr>
      <vt:lpstr>Zuständigkeiten</vt:lpstr>
      <vt:lpstr>Zuweisung fachlicher Verantwortung</vt:lpstr>
      <vt:lpstr>Umfang fachlicher Zuständigkeit</vt:lpstr>
      <vt:lpstr>Vollzug der Datenführung</vt:lpstr>
      <vt:lpstr>Vorteile gebündelter Datenpflege</vt:lpstr>
      <vt:lpstr>Schulungsplanung</vt:lpstr>
      <vt:lpstr>Rückwirkungsuntersuchung</vt:lpstr>
      <vt:lpstr>Verantwortlichkeit für das Gesamtsystem?</vt:lpstr>
      <vt:lpstr>Zusammenfassung/Lernerfolgskontrolle</vt:lpstr>
      <vt:lpstr>Informationstechnische Konzeptentwicklung</vt:lpstr>
      <vt:lpstr>Informationstechnische Konzeptentwicklung</vt:lpstr>
      <vt:lpstr>Entwurf einer geeigneten IT‑Infrastruktur (GeoIT-Infrastruktur)</vt:lpstr>
      <vt:lpstr>IT-Konzept: Inhalt</vt:lpstr>
      <vt:lpstr>Arbeitsplätze</vt:lpstr>
      <vt:lpstr>Konfigurationsalternativen</vt:lpstr>
      <vt:lpstr>Architektur-Konzept (Varianten)</vt:lpstr>
      <vt:lpstr>Sicherheitskonzept</vt:lpstr>
      <vt:lpstr>Eigenentwicklung oder schlüsselfertige Lösungen</vt:lpstr>
      <vt:lpstr>Kosten-Nutzen-Betrachtung</vt:lpstr>
      <vt:lpstr>Kosten-Nutzen-Betrachtung</vt:lpstr>
      <vt:lpstr>Kosten I</vt:lpstr>
      <vt:lpstr>Kosten II</vt:lpstr>
      <vt:lpstr>Schätzwerte Erstübernahme ALKIS- und ATKIS-Daten    [nach AdV 2010]</vt:lpstr>
      <vt:lpstr>Beispielhafte Kostenschätzung für Datenersterfassung</vt:lpstr>
      <vt:lpstr>Kosten III</vt:lpstr>
      <vt:lpstr>PowerPoint-Präsentation</vt:lpstr>
      <vt:lpstr>Nutzenkategorien</vt:lpstr>
      <vt:lpstr>Nutzen durch erhöhte Produktivität</vt:lpstr>
      <vt:lpstr>PowerPoint-Präsentation</vt:lpstr>
      <vt:lpstr>Operationeller Nutzen</vt:lpstr>
      <vt:lpstr>Nutzenvorteil: Qualität, Fortführungsaufwand</vt:lpstr>
      <vt:lpstr>PowerPoint-Präsentation</vt:lpstr>
      <vt:lpstr>Strategischer Nutzen</vt:lpstr>
      <vt:lpstr>Strategischer Nutzen: Grundlage für Investitonsentscheidungen </vt:lpstr>
      <vt:lpstr>400.000 Schäden bei Baumaßnahmen</vt:lpstr>
      <vt:lpstr>Externer Nutzen</vt:lpstr>
      <vt:lpstr>Externer Nutzen</vt:lpstr>
      <vt:lpstr>Externer Nutzen - Problem</vt:lpstr>
      <vt:lpstr>PowerPoint-Präsentation</vt:lpstr>
      <vt:lpstr>Beispiel: Main social benefits SDI Poland</vt:lpstr>
      <vt:lpstr>PowerPoint-Präsentation</vt:lpstr>
      <vt:lpstr>Nutzenerhebung: Ergebnis</vt:lpstr>
      <vt:lpstr>PowerPoint-Präsentation</vt:lpstr>
      <vt:lpstr>Nutzenmodell: Beispiel</vt:lpstr>
      <vt:lpstr>Kosten-Nutzen-Vergleich</vt:lpstr>
      <vt:lpstr>Kosten-Nutzen-Vergleich: Beispiel</vt:lpstr>
      <vt:lpstr>Gewinnschwelle (Break-even Point)</vt:lpstr>
      <vt:lpstr>Praxis</vt:lpstr>
      <vt:lpstr>Systemausschreibung und Systembeschaffung</vt:lpstr>
      <vt:lpstr>Systemauswahl</vt:lpstr>
      <vt:lpstr>Inhalt der Systemausschreibung</vt:lpstr>
      <vt:lpstr>Das Pflichtenheft</vt:lpstr>
      <vt:lpstr>Gliederung Pflichtenheft (Beispiel)</vt:lpstr>
      <vt:lpstr>Gliederung Ausschreibungstext (Beispiel)</vt:lpstr>
      <vt:lpstr>Pflichtenheft: A- und B-Kriterien</vt:lpstr>
      <vt:lpstr>Übersicht zur Strukturierung der Vergabeunterlagen (Ausschreibungstext)</vt:lpstr>
      <vt:lpstr>Angebote: Strukturierung</vt:lpstr>
      <vt:lpstr>PowerPoint-Präsentation</vt:lpstr>
      <vt:lpstr>Varianten der Ausschreibung und Vergabe</vt:lpstr>
      <vt:lpstr>Varianten der Ausschreibung und Vergabe im öffentlichen Bereich</vt:lpstr>
      <vt:lpstr>Gesetz gegen Wettbewerbsbeschränkungen (GWB)</vt:lpstr>
      <vt:lpstr>Beschränkte Ausschreibung</vt:lpstr>
      <vt:lpstr>Tenders Electronic Daily</vt:lpstr>
      <vt:lpstr>PowerPoint-Präsentation</vt:lpstr>
      <vt:lpstr>PowerPoint-Präsentation</vt:lpstr>
      <vt:lpstr>Weitere Plattform(en)</vt:lpstr>
      <vt:lpstr>PowerPoint-Präsentation</vt:lpstr>
      <vt:lpstr>PowerPoint-Präsentation</vt:lpstr>
      <vt:lpstr>PowerPoint-Präsentation</vt:lpstr>
      <vt:lpstr>Anzahl der Bieter</vt:lpstr>
      <vt:lpstr>Varianten der Ausschreibung in der Privatwirtschaft I</vt:lpstr>
      <vt:lpstr>Varianten der Ausschreibung in der Privatwirtschaft II</vt:lpstr>
      <vt:lpstr>Angebots- bewertung</vt:lpstr>
      <vt:lpstr>Vorüberlegung</vt:lpstr>
      <vt:lpstr>Details zum Nachlesen</vt:lpstr>
      <vt:lpstr>Angebotsbewertung I</vt:lpstr>
      <vt:lpstr>Vorauswahl</vt:lpstr>
      <vt:lpstr>Bewertung und Gewichtung</vt:lpstr>
      <vt:lpstr>Ergänzende Kriterien zur Angebotsbewertung I</vt:lpstr>
      <vt:lpstr>Ergänzende Kriterien zur Angebotsbewertung II</vt:lpstr>
      <vt:lpstr>Ergebnisprüfung</vt:lpstr>
      <vt:lpstr>Systemtest</vt:lpstr>
      <vt:lpstr>PowerPoint-Präsentation</vt:lpstr>
      <vt:lpstr>PowerPoint-Präsentation</vt:lpstr>
      <vt:lpstr>Verifizierungsergebnisse im Systemtest</vt:lpstr>
      <vt:lpstr>Systemempfehlung</vt:lpstr>
      <vt:lpstr>Wirtschaftlichkeitsaspekte</vt:lpstr>
      <vt:lpstr>PowerPoint-Präsentation</vt:lpstr>
      <vt:lpstr>Entscheid</vt:lpstr>
      <vt:lpstr>Vertragsgestaltung</vt:lpstr>
      <vt:lpstr>Rechtliche Vertragsbedingungen I</vt:lpstr>
      <vt:lpstr>Rechtliche Vertragsbedingungen II</vt:lpstr>
      <vt:lpstr>PowerPoint-Präsentation</vt:lpstr>
      <vt:lpstr>PowerPoint-Präsentation</vt:lpstr>
      <vt:lpstr>Vertragsgestaltung: Gesamtziel</vt:lpstr>
      <vt:lpstr>PowerPoint-Präsentation</vt:lpstr>
      <vt:lpstr>PowerPoint-Präsentation</vt:lpstr>
      <vt:lpstr>Systemeinführung Systembetrieb</vt:lpstr>
      <vt:lpstr>Systemeinführung</vt:lpstr>
      <vt:lpstr>PowerPoint-Präsentation</vt:lpstr>
      <vt:lpstr>Feinkonzept</vt:lpstr>
      <vt:lpstr>Vorbereitung der Installation</vt:lpstr>
      <vt:lpstr>Installation</vt:lpstr>
      <vt:lpstr>Prototyping</vt:lpstr>
      <vt:lpstr>Prototyping - Ziele</vt:lpstr>
      <vt:lpstr>Probebetrieb</vt:lpstr>
      <vt:lpstr>Abnahme</vt:lpstr>
      <vt:lpstr>Abnahme</vt:lpstr>
      <vt:lpstr>Abnahme II</vt:lpstr>
      <vt:lpstr>PowerPoint-Präsentation</vt:lpstr>
      <vt:lpstr>Datenerfassung Datenübernahme</vt:lpstr>
      <vt:lpstr>Bedeutung der Datenübernahme und Datenerfassung</vt:lpstr>
      <vt:lpstr>PowerPoint-Präsentation</vt:lpstr>
      <vt:lpstr>Ableitung von Prioritäten</vt:lpstr>
      <vt:lpstr>Datenerfassung</vt:lpstr>
      <vt:lpstr>Datenübernahme und -erfassungsstrategie</vt:lpstr>
      <vt:lpstr>Open Data</vt:lpstr>
      <vt:lpstr>Formatkonvertierung (Schritte)</vt:lpstr>
      <vt:lpstr>Systembetrieb</vt:lpstr>
      <vt:lpstr>Gewährleistungszeitraum</vt:lpstr>
      <vt:lpstr>Prüfung und Reflexion</vt:lpstr>
      <vt:lpstr>Systembetrieb: Allgemeine Aufgaben</vt:lpstr>
      <vt:lpstr>Information Technology Infrastructure Library (ITIL) </vt:lpstr>
      <vt:lpstr>Qualitätsmanagement und Kontrolle</vt:lpstr>
      <vt:lpstr>Systemanpassung / -ablösung</vt:lpstr>
      <vt:lpstr>Stetige Neuerung</vt:lpstr>
      <vt:lpstr>Nutzenmanagement I</vt:lpstr>
      <vt:lpstr>Nutzenmanagement II</vt:lpstr>
      <vt:lpstr>Zusammenfassung</vt:lpstr>
      <vt:lpstr>Zusammenfassung</vt:lpstr>
      <vt:lpstr>Schlüsselworte</vt:lpstr>
      <vt:lpstr>Weiterführende Informationen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Fehlerlehre und Statistik</dc:title>
  <dc:creator>Behr</dc:creator>
  <cp:lastModifiedBy>FJ Behr</cp:lastModifiedBy>
  <cp:revision>351</cp:revision>
  <cp:lastPrinted>2018-06-25T05:54:21Z</cp:lastPrinted>
  <dcterms:created xsi:type="dcterms:W3CDTF">1995-05-28T16:33:00Z</dcterms:created>
  <dcterms:modified xsi:type="dcterms:W3CDTF">2022-08-21T10:44:24Z</dcterms:modified>
</cp:coreProperties>
</file>