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  <p:sldMasterId id="2147483820" r:id="rId2"/>
  </p:sldMasterIdLst>
  <p:notesMasterIdLst>
    <p:notesMasterId r:id="rId54"/>
  </p:notesMasterIdLst>
  <p:sldIdLst>
    <p:sldId id="412" r:id="rId3"/>
    <p:sldId id="600" r:id="rId4"/>
    <p:sldId id="698" r:id="rId5"/>
    <p:sldId id="721" r:id="rId6"/>
    <p:sldId id="726" r:id="rId7"/>
    <p:sldId id="722" r:id="rId8"/>
    <p:sldId id="737" r:id="rId9"/>
    <p:sldId id="723" r:id="rId10"/>
    <p:sldId id="759" r:id="rId11"/>
    <p:sldId id="724" r:id="rId12"/>
    <p:sldId id="704" r:id="rId13"/>
    <p:sldId id="731" r:id="rId14"/>
    <p:sldId id="705" r:id="rId15"/>
    <p:sldId id="727" r:id="rId16"/>
    <p:sldId id="706" r:id="rId17"/>
    <p:sldId id="708" r:id="rId18"/>
    <p:sldId id="728" r:id="rId19"/>
    <p:sldId id="710" r:id="rId20"/>
    <p:sldId id="738" r:id="rId21"/>
    <p:sldId id="712" r:id="rId22"/>
    <p:sldId id="713" r:id="rId23"/>
    <p:sldId id="755" r:id="rId24"/>
    <p:sldId id="752" r:id="rId25"/>
    <p:sldId id="733" r:id="rId26"/>
    <p:sldId id="734" r:id="rId27"/>
    <p:sldId id="729" r:id="rId28"/>
    <p:sldId id="714" r:id="rId29"/>
    <p:sldId id="715" r:id="rId30"/>
    <p:sldId id="716" r:id="rId31"/>
    <p:sldId id="725" r:id="rId32"/>
    <p:sldId id="717" r:id="rId33"/>
    <p:sldId id="756" r:id="rId34"/>
    <p:sldId id="735" r:id="rId35"/>
    <p:sldId id="736" r:id="rId36"/>
    <p:sldId id="740" r:id="rId37"/>
    <p:sldId id="754" r:id="rId38"/>
    <p:sldId id="741" r:id="rId39"/>
    <p:sldId id="742" r:id="rId40"/>
    <p:sldId id="743" r:id="rId41"/>
    <p:sldId id="757" r:id="rId42"/>
    <p:sldId id="758" r:id="rId43"/>
    <p:sldId id="744" r:id="rId44"/>
    <p:sldId id="745" r:id="rId45"/>
    <p:sldId id="746" r:id="rId46"/>
    <p:sldId id="753" r:id="rId47"/>
    <p:sldId id="751" r:id="rId48"/>
    <p:sldId id="686" r:id="rId49"/>
    <p:sldId id="730" r:id="rId50"/>
    <p:sldId id="732" r:id="rId51"/>
    <p:sldId id="750" r:id="rId52"/>
    <p:sldId id="701" r:id="rId53"/>
  </p:sldIdLst>
  <p:sldSz cx="9144000" cy="6858000" type="screen4x3"/>
  <p:notesSz cx="6669088" cy="9928225"/>
  <p:defaultTextStyle>
    <a:defPPr>
      <a:defRPr lang="de-DE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075041D-A4F7-4AC7-B35C-4001043667D4}">
          <p14:sldIdLst>
            <p14:sldId id="412"/>
            <p14:sldId id="600"/>
          </p14:sldIdLst>
        </p14:section>
        <p14:section name="Architecture" id="{7B8C7970-D0D4-4FFC-B7C3-A0FD33D070E8}">
          <p14:sldIdLst>
            <p14:sldId id="698"/>
            <p14:sldId id="721"/>
          </p14:sldIdLst>
        </p14:section>
        <p14:section name="Presentation Tier" id="{8419BCE9-3C03-40B4-8C8C-A03E82965624}">
          <p14:sldIdLst>
            <p14:sldId id="726"/>
            <p14:sldId id="722"/>
            <p14:sldId id="737"/>
            <p14:sldId id="723"/>
            <p14:sldId id="759"/>
            <p14:sldId id="724"/>
            <p14:sldId id="704"/>
            <p14:sldId id="731"/>
            <p14:sldId id="705"/>
          </p14:sldIdLst>
        </p14:section>
        <p14:section name="Communication Tier" id="{804C0FE0-B22C-4962-B2C4-6EF9DFF0B4F8}">
          <p14:sldIdLst>
            <p14:sldId id="727"/>
            <p14:sldId id="706"/>
            <p14:sldId id="708"/>
          </p14:sldIdLst>
        </p14:section>
        <p14:section name="Application Tier" id="{748B3799-4F4E-47F3-B351-C0F95EE36BA2}">
          <p14:sldIdLst>
            <p14:sldId id="728"/>
            <p14:sldId id="710"/>
            <p14:sldId id="738"/>
            <p14:sldId id="712"/>
            <p14:sldId id="713"/>
            <p14:sldId id="755"/>
            <p14:sldId id="752"/>
            <p14:sldId id="733"/>
            <p14:sldId id="734"/>
            <p14:sldId id="729"/>
            <p14:sldId id="714"/>
            <p14:sldId id="715"/>
            <p14:sldId id="716"/>
            <p14:sldId id="725"/>
            <p14:sldId id="717"/>
            <p14:sldId id="756"/>
            <p14:sldId id="735"/>
            <p14:sldId id="736"/>
          </p14:sldIdLst>
        </p14:section>
        <p14:section name="Further Technological Aspects" id="{0284226B-811B-41CA-9B5C-200B3F4CD0AE}">
          <p14:sldIdLst>
            <p14:sldId id="740"/>
            <p14:sldId id="754"/>
            <p14:sldId id="741"/>
            <p14:sldId id="742"/>
            <p14:sldId id="743"/>
            <p14:sldId id="757"/>
            <p14:sldId id="758"/>
            <p14:sldId id="744"/>
            <p14:sldId id="745"/>
            <p14:sldId id="746"/>
            <p14:sldId id="753"/>
          </p14:sldIdLst>
        </p14:section>
        <p14:section name="Use Cases" id="{F5BFC163-84FC-4D26-A209-CA34F1F029F4}">
          <p14:sldIdLst>
            <p14:sldId id="751"/>
            <p14:sldId id="686"/>
          </p14:sldIdLst>
        </p14:section>
        <p14:section name="Summary" id="{0323E245-D113-4992-B9FB-0C5EF2186FF7}">
          <p14:sldIdLst>
            <p14:sldId id="730"/>
            <p14:sldId id="732"/>
            <p14:sldId id="750"/>
            <p14:sldId id="7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B67456"/>
    <a:srgbClr val="4F81BD"/>
    <a:srgbClr val="F22F1A"/>
    <a:srgbClr val="EAEAEA"/>
    <a:srgbClr val="333333"/>
    <a:srgbClr val="DDDDDD"/>
    <a:srgbClr val="B2B2B2"/>
    <a:srgbClr val="969696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1" autoAdjust="0"/>
    <p:restoredTop sz="93065" autoAdjust="0"/>
  </p:normalViewPr>
  <p:slideViewPr>
    <p:cSldViewPr snapToObjects="1">
      <p:cViewPr varScale="1">
        <p:scale>
          <a:sx n="114" d="100"/>
          <a:sy n="114" d="100"/>
        </p:scale>
        <p:origin x="1632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defTabSz="908979" eaLnBrk="1" hangingPunct="1">
              <a:spcBef>
                <a:spcPct val="0"/>
              </a:spcBef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algn="r" defTabSz="908979" eaLnBrk="1" hangingPunct="1">
              <a:spcBef>
                <a:spcPct val="0"/>
              </a:spcBef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defTabSz="908979" eaLnBrk="1" hangingPunct="1">
              <a:spcBef>
                <a:spcPct val="0"/>
              </a:spcBef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algn="r" defTabSz="908979" eaLnBrk="1" hangingPunct="1">
              <a:spcBef>
                <a:spcPct val="0"/>
              </a:spcBef>
              <a:defRPr sz="1100">
                <a:latin typeface="Arial" charset="0"/>
              </a:defRPr>
            </a:lvl1pPr>
          </a:lstStyle>
          <a:p>
            <a:pPr>
              <a:defRPr/>
            </a:pPr>
            <a:fld id="{33F6518E-2FF0-4D33-A7BC-CDA4865470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7989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F6518E-2FF0-4D33-A7BC-CDA486547032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42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dirty="0" smtClean="0"/>
              <a:t>74.3% of the websites use none of the social widgets that we monitor.</a:t>
            </a:r>
            <a:br>
              <a:rPr lang="en-US" altLang="de-DE" dirty="0" smtClean="0"/>
            </a:br>
            <a:r>
              <a:rPr lang="en-US" altLang="de-DE" dirty="0" smtClean="0"/>
              <a:t>Facebook is used by 14.0% of all the websites, that is a social widget market share of 54.4%.</a:t>
            </a:r>
            <a:endParaRPr lang="de-DE" alt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B9756-AFF3-4481-AF37-0C090784BDF3}" type="slidenum">
              <a:rPr lang="de-DE" altLang="de-DE" smtClean="0"/>
              <a:pPr/>
              <a:t>42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1863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250825" cy="684212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250825" cy="4941888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 rot="16200000">
            <a:off x="-544513" y="2481263"/>
            <a:ext cx="1254125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de-DE" altLang="de-DE" smtClean="0">
                <a:solidFill>
                  <a:schemeClr val="bg1"/>
                </a:solidFill>
              </a:rPr>
              <a:t>Open Source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107950" y="44196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fld id="{4D90D0D9-FF7F-4EBA-BC6A-38547E506867}" type="slidenum">
              <a:rPr lang="de-DE" altLang="de-DE" sz="1400" smtClean="0">
                <a:solidFill>
                  <a:schemeClr val="bg1"/>
                </a:solidFill>
                <a:latin typeface="Tahoma" pitchFamily="34" charset="0"/>
              </a:rPr>
              <a:pPr algn="r" eaLnBrk="1" hangingPunct="1">
                <a:spcBef>
                  <a:spcPct val="20000"/>
                </a:spcBef>
                <a:defRPr/>
              </a:pPr>
              <a:t>‹Nr.›</a:t>
            </a:fld>
            <a:endParaRPr lang="de-DE" altLang="de-DE" sz="140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899EA-2093-48EF-8CAA-15DAE6616858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de-DE" altLang="en-US"/>
              <a:t>Prof. Dr.-Ing. Franz-Josef Behr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32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58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120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204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998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100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456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81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1800"/>
              </a:spcBef>
              <a:defRPr/>
            </a:lvl2pPr>
            <a:lvl3pPr>
              <a:spcBef>
                <a:spcPts val="1800"/>
              </a:spcBef>
              <a:defRPr/>
            </a:lvl3pPr>
            <a:lvl4pPr>
              <a:spcBef>
                <a:spcPts val="1800"/>
              </a:spcBef>
              <a:defRPr/>
            </a:lvl4pPr>
            <a:lvl5pPr>
              <a:spcBef>
                <a:spcPts val="1800"/>
              </a:spcBef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20.11.2014, VoGIS-Fachforum, Prof. Dr.-Ing. Franz-Josef Behr</a:t>
            </a:r>
            <a:endParaRPr lang="en-US" altLang="en-US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028F7-13CB-4684-A182-5A0FB5B7FB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6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7477125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682624" y="1916832"/>
            <a:ext cx="7705799" cy="4104456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119BC-6E4F-42CC-9EC6-D0C7D7723793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latin typeface="Times" pitchFamily="18" charset="0"/>
            </a:endParaRP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20.11.2014, VoGIS-Fachforum, Prof. Dr.-Ing. Franz-Josef Behr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70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5D6C6-1C2F-4750-8DF7-B3A258CA8522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latin typeface="Times" pitchFamily="18" charset="0"/>
            </a:endParaRP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20.11.2014, VoGIS-Fachforum, Prof. Dr.-Ing. Franz-Josef Behr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11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3347" y="2924944"/>
            <a:ext cx="7189093" cy="1944216"/>
          </a:xfrm>
        </p:spPr>
        <p:txBody>
          <a:bodyPr/>
          <a:lstStyle>
            <a:lvl1pPr algn="r">
              <a:defRPr sz="2400" b="0" spc="300" baseline="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de-DE" altLang="en-US"/>
              <a:t>Prof. Dr.-Ing. Franz-Josef Behr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92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67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883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66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5A78-C593-4DC3-B35B-E01EAD818E72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02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0" y="0"/>
            <a:ext cx="250825" cy="684212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250825" cy="4941888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de-DE" altLang="de-DE" sz="1400" smtClean="0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 rot="16200000">
            <a:off x="-1296571" y="2347690"/>
            <a:ext cx="280269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de-DE" altLang="de-DE" sz="1400" dirty="0" smtClean="0">
                <a:solidFill>
                  <a:schemeClr val="bg1"/>
                </a:solidFill>
                <a:latin typeface="+mn-lt"/>
              </a:rPr>
              <a:t>Quelloffene Softwarekomponenten </a:t>
            </a:r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-107950" y="4419600"/>
            <a:ext cx="512513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92075" tIns="46038" rIns="92075" bIns="46038">
            <a:spAutoFit/>
          </a:bodyPr>
          <a:lstStyle/>
          <a:p>
            <a:pPr lvl="0" eaLnBrk="1" hangingPunct="1">
              <a:spcBef>
                <a:spcPct val="20000"/>
              </a:spcBef>
            </a:pPr>
            <a:fld id="{7FAEF421-9EC0-4B4B-AC4A-04FF6907F21A}" type="slidenum">
              <a:rPr lang="de-DE" altLang="de-DE" sz="1400" smtClean="0">
                <a:solidFill>
                  <a:schemeClr val="bg1"/>
                </a:solidFill>
                <a:latin typeface="+mn-lt"/>
              </a:rPr>
              <a:pPr lvl="0" eaLnBrk="1" hangingPunct="1">
                <a:spcBef>
                  <a:spcPct val="20000"/>
                </a:spcBef>
              </a:pPr>
              <a:t>‹Nr.›</a:t>
            </a:fld>
            <a:endParaRPr lang="de-DE" altLang="de-DE" sz="14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74771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Klicken Sie, um das Titelformat zu bearbeiten</a:t>
            </a:r>
          </a:p>
        </p:txBody>
      </p:sp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671638"/>
            <a:ext cx="747871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CH" dirty="0" smtClean="0"/>
              <a:t>Klicken Sie, um die Formate des Vorlagentextes zu bearbeiten</a:t>
            </a:r>
          </a:p>
          <a:p>
            <a:pPr lvl="1"/>
            <a:r>
              <a:rPr lang="de-CH" altLang="de-CH" dirty="0" smtClean="0"/>
              <a:t>Zweite Ebene</a:t>
            </a:r>
          </a:p>
          <a:p>
            <a:pPr lvl="2"/>
            <a:r>
              <a:rPr lang="de-CH" altLang="de-CH" dirty="0" smtClean="0"/>
              <a:t>Dritte Ebene</a:t>
            </a:r>
          </a:p>
          <a:p>
            <a:pPr lvl="3"/>
            <a:r>
              <a:rPr lang="de-CH" altLang="de-CH" dirty="0" smtClean="0"/>
              <a:t>Vierte Ebene</a:t>
            </a:r>
          </a:p>
          <a:p>
            <a:pPr lvl="4"/>
            <a:r>
              <a:rPr lang="de-CH" altLang="de-CH" dirty="0" smtClean="0"/>
              <a:t>Fünfte Ebene</a:t>
            </a:r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4"/>
          </p:nvPr>
        </p:nvSpPr>
        <p:spPr bwMode="auto">
          <a:xfrm>
            <a:off x="6329363" y="6324600"/>
            <a:ext cx="1831975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08B108CF-A63E-4CE4-9033-64CD7BD06FF2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latin typeface="Times" pitchFamily="18" charset="0"/>
            </a:endParaRP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323850" y="6440488"/>
            <a:ext cx="37433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de-DE" altLang="en-US"/>
              <a:t>20.11.2014, VoGIS-Fachforum, Prof. Dr.-Ing. Franz-Josef Behr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3" r:id="rId3"/>
    <p:sldLayoutId id="2147483814" r:id="rId4"/>
    <p:sldLayoutId id="2147483817" r:id="rId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9D9D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9D9D9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9D9D9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9D9D9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9D9D9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chemeClr val="bg1">
            <a:lumMod val="95000"/>
          </a:schemeClr>
        </a:buClr>
        <a:buSzPct val="120000"/>
        <a:buFont typeface="Wingdings" panose="05000000000000000000" pitchFamily="2" charset="2"/>
        <a:buChar char="§"/>
        <a:defRPr sz="1600">
          <a:solidFill>
            <a:srgbClr val="D9D9D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har char="–"/>
        <a:defRPr sz="1600">
          <a:solidFill>
            <a:srgbClr val="D9D9D9"/>
          </a:solidFill>
          <a:latin typeface="+mn-lt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har char="•"/>
        <a:defRPr sz="1600">
          <a:solidFill>
            <a:srgbClr val="D9D9D9"/>
          </a:solidFill>
          <a:latin typeface="+mn-lt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har char="–"/>
        <a:defRPr sz="1600">
          <a:solidFill>
            <a:srgbClr val="D9D9D9"/>
          </a:solidFill>
          <a:latin typeface="+mn-lt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har char="»"/>
        <a:defRPr sz="1600">
          <a:solidFill>
            <a:srgbClr val="D9D9D9"/>
          </a:solidFill>
          <a:latin typeface="+mn-lt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har char="»"/>
        <a:defRPr sz="1600">
          <a:solidFill>
            <a:srgbClr val="000072"/>
          </a:solidFill>
          <a:latin typeface="+mn-lt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har char="»"/>
        <a:defRPr sz="1600">
          <a:solidFill>
            <a:srgbClr val="000072"/>
          </a:solidFill>
          <a:latin typeface="+mn-lt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har char="»"/>
        <a:defRPr sz="1600">
          <a:solidFill>
            <a:srgbClr val="000072"/>
          </a:solidFill>
          <a:latin typeface="+mn-lt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har char="»"/>
        <a:defRPr sz="1600">
          <a:solidFill>
            <a:srgbClr val="00007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F5A78-C593-4DC3-B35B-E01EAD818E72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7CD33-1C54-42B7-97C7-E26B5940EF3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-107950" y="6148536"/>
            <a:ext cx="512513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92075" tIns="46038" rIns="92075" bIns="46038">
            <a:spAutoFit/>
          </a:bodyPr>
          <a:lstStyle/>
          <a:p>
            <a:pPr lvl="0" eaLnBrk="1" hangingPunct="1">
              <a:spcBef>
                <a:spcPct val="20000"/>
              </a:spcBef>
            </a:pPr>
            <a:fld id="{7FAEF421-9EC0-4B4B-AC4A-04FF6907F21A}" type="slidenum">
              <a:rPr lang="de-DE" altLang="de-DE" sz="1400" smtClean="0">
                <a:solidFill>
                  <a:schemeClr val="bg1"/>
                </a:solidFill>
                <a:cs typeface="Calibri" panose="020F0502020204030204" pitchFamily="34" charset="0"/>
              </a:rPr>
              <a:pPr lvl="0" eaLnBrk="1" hangingPunct="1">
                <a:spcBef>
                  <a:spcPct val="20000"/>
                </a:spcBef>
              </a:pPr>
              <a:t>‹Nr.›</a:t>
            </a:fld>
            <a:endParaRPr lang="de-DE" altLang="de-DE" sz="1400" dirty="0" smtClean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 rot="16200000">
            <a:off x="-845994" y="3179156"/>
            <a:ext cx="1901546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de-DE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</a:t>
            </a:r>
            <a:r>
              <a:rPr lang="en-US" altLang="de-DE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Compoenents</a:t>
            </a:r>
            <a:endParaRPr lang="de-DE" altLang="de-DE" sz="1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1" descr="HFT_EK1_CMYK_maxH16m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90513"/>
            <a:ext cx="111601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02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s://gs.statcounter.com/os-market-share/mobile/worldwid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iki.openstreetmap.org/wiki/File:OSM_Components.sv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b-engines.com/en/rankin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trends.google.com/trends/explore?q=PHP,ASP,Python,Servlet,node.js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www.tiobe.com/tiobe-index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s://en.wikipedia.org/wiki/Programming_languages_used_in_most_popular_website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hyperlink" Target="https://w3techs.com/technologies/overview/content_management/al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hyperlink" Target="https://websitesetup.org/popular-cms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s://w3techs.com/technologies/history_overview/character_encoding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nyze.com/market-share/source-code-management--315/github-market-share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is-professional.com/magazines/gis-professional-february-2018.pdf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rends.google.com/trends/explore?q=ArcGIS,QGIS" TargetMode="External"/><Relationship Id="rId2" Type="http://schemas.openxmlformats.org/officeDocument/2006/relationships/hyperlink" Target="https://gisgeography.com/qgis-arcgis-differences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rends.google.com/trends/explore?date=today%205-y&amp;q=Leaflet,OpenLayer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" y="1"/>
            <a:ext cx="10978532" cy="717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250825" y="3735165"/>
            <a:ext cx="8893175" cy="762000"/>
          </a:xfrm>
          <a:prstGeom prst="rect">
            <a:avLst/>
          </a:prstGeom>
          <a:solidFill>
            <a:srgbClr val="969696">
              <a:alpha val="870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450000"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de-DE" altLang="de-DE" sz="2400" dirty="0">
                <a:solidFill>
                  <a:schemeClr val="bg1"/>
                </a:solidFill>
              </a:rPr>
              <a:t>                                               Franz-Josef Behr</a:t>
            </a:r>
            <a:r>
              <a:rPr lang="de-DE" altLang="de-DE" sz="2400">
                <a:solidFill>
                  <a:schemeClr val="bg1"/>
                </a:solidFill>
              </a:rPr>
              <a:t>, </a:t>
            </a:r>
            <a:r>
              <a:rPr lang="de-DE" altLang="de-DE" sz="2400" smtClean="0">
                <a:solidFill>
                  <a:schemeClr val="bg1"/>
                </a:solidFill>
              </a:rPr>
              <a:t>Hochschule für Technik Stuttgart</a:t>
            </a:r>
            <a:endParaRPr lang="de-DE" altLang="de-DE" sz="2400" dirty="0">
              <a:solidFill>
                <a:schemeClr val="bg1"/>
              </a:solidFill>
            </a:endParaRP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250825" y="4654327"/>
            <a:ext cx="8893175" cy="431800"/>
          </a:xfrm>
          <a:prstGeom prst="rect">
            <a:avLst/>
          </a:prstGeom>
          <a:solidFill>
            <a:srgbClr val="969696">
              <a:alpha val="870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450000"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50000"/>
              </a:spcBef>
              <a:buNone/>
            </a:pPr>
            <a:r>
              <a:rPr lang="en-US" altLang="de-DE" b="1" dirty="0" smtClean="0">
                <a:solidFill>
                  <a:schemeClr val="bg1"/>
                </a:solidFill>
              </a:rPr>
              <a:t>2022</a:t>
            </a:r>
            <a:endParaRPr lang="de-DE" altLang="de-DE" b="1" dirty="0">
              <a:solidFill>
                <a:schemeClr val="bg1"/>
              </a:solidFill>
            </a:endParaRPr>
          </a:p>
        </p:txBody>
      </p:sp>
      <p:sp>
        <p:nvSpPr>
          <p:cNvPr id="7173" name="Rectangle 11"/>
          <p:cNvSpPr>
            <a:spLocks noChangeArrowheads="1"/>
          </p:cNvSpPr>
          <p:nvPr/>
        </p:nvSpPr>
        <p:spPr bwMode="auto">
          <a:xfrm>
            <a:off x="250825" y="1196752"/>
            <a:ext cx="8893175" cy="1843088"/>
          </a:xfrm>
          <a:prstGeom prst="rect">
            <a:avLst/>
          </a:prstGeom>
          <a:solidFill>
            <a:srgbClr val="969696">
              <a:alpha val="870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450000"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solidFill>
                  <a:schemeClr val="bg1"/>
                </a:solidFill>
              </a:rPr>
              <a:t>Architectures of Web Applications</a:t>
            </a:r>
            <a:br>
              <a:rPr lang="en-US" altLang="de-DE" sz="2800" b="1" dirty="0">
                <a:solidFill>
                  <a:schemeClr val="bg1"/>
                </a:solidFill>
              </a:rPr>
            </a:br>
            <a:r>
              <a:rPr lang="en-US" altLang="de-DE" sz="2800" b="1" dirty="0">
                <a:solidFill>
                  <a:schemeClr val="bg1"/>
                </a:solidFill>
              </a:rPr>
              <a:t>Languages and </a:t>
            </a:r>
            <a:r>
              <a:rPr lang="en-US" altLang="de-DE" sz="2800" b="1" dirty="0" smtClean="0">
                <a:solidFill>
                  <a:schemeClr val="bg1"/>
                </a:solidFill>
              </a:rPr>
              <a:t>Tools</a:t>
            </a:r>
            <a:br>
              <a:rPr lang="en-US" altLang="de-DE" sz="2800" b="1" dirty="0" smtClean="0">
                <a:solidFill>
                  <a:schemeClr val="bg1"/>
                </a:solidFill>
              </a:rPr>
            </a:br>
            <a:r>
              <a:rPr lang="de-DE" altLang="de-DE" sz="2800" b="1" dirty="0" smtClean="0">
                <a:solidFill>
                  <a:srgbClr val="FFC000"/>
                </a:solidFill>
              </a:rPr>
              <a:t>Quelloffene </a:t>
            </a:r>
            <a:r>
              <a:rPr lang="de-DE" altLang="de-DE" sz="2800" b="1" dirty="0">
                <a:solidFill>
                  <a:srgbClr val="FFC000"/>
                </a:solidFill>
              </a:rPr>
              <a:t>Softwarekomponenten im Bereich </a:t>
            </a:r>
            <a:r>
              <a:rPr lang="de-DE" altLang="de-DE" sz="2800" b="1" dirty="0" smtClean="0">
                <a:solidFill>
                  <a:srgbClr val="FFC000"/>
                </a:solidFill>
              </a:rPr>
              <a:t>der</a:t>
            </a:r>
            <a:br>
              <a:rPr lang="de-DE" altLang="de-DE" sz="2800" b="1" dirty="0" smtClean="0">
                <a:solidFill>
                  <a:srgbClr val="FFC000"/>
                </a:solidFill>
              </a:rPr>
            </a:br>
            <a:r>
              <a:rPr lang="de-DE" altLang="de-DE" sz="2800" b="1" dirty="0" smtClean="0">
                <a:solidFill>
                  <a:srgbClr val="FFC000"/>
                </a:solidFill>
              </a:rPr>
              <a:t>raumbezogenen Datenverarbeitung</a:t>
            </a:r>
            <a:endParaRPr lang="de-DE" altLang="de-DE" sz="2800" b="1" dirty="0">
              <a:solidFill>
                <a:schemeClr val="bg1"/>
              </a:solidFill>
            </a:endParaRPr>
          </a:p>
          <a:p>
            <a:pPr algn="r"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chemeClr val="bg1"/>
                </a:solidFill>
              </a:rPr>
              <a:t>Eine Übersicht</a:t>
            </a:r>
            <a:endParaRPr lang="en-US" altLang="de-DE" sz="2800" b="1" dirty="0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 rot="16200000">
            <a:off x="-2650161" y="3120404"/>
            <a:ext cx="6386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>
                <a:solidFill>
                  <a:srgbClr val="FF0000"/>
                </a:solidFill>
              </a:rPr>
              <a:t>By</a:t>
            </a:r>
            <a:r>
              <a:rPr lang="de-DE" sz="1400" dirty="0">
                <a:solidFill>
                  <a:srgbClr val="FF0000"/>
                </a:solidFill>
              </a:rPr>
              <a:t> Hochschule für Technik </a:t>
            </a:r>
            <a:r>
              <a:rPr lang="de-DE" sz="1400" dirty="0" smtClean="0">
                <a:solidFill>
                  <a:srgbClr val="FF0000"/>
                </a:solidFill>
              </a:rPr>
              <a:t>Stuttgart </a:t>
            </a:r>
            <a:r>
              <a:rPr lang="de-DE" sz="1400" dirty="0">
                <a:solidFill>
                  <a:srgbClr val="FF0000"/>
                </a:solidFill>
              </a:rPr>
              <a:t>[CC BY-SA 3.0 (http://creativecommons.org/licenses/by-sa/3.0)], via Wikimedia </a:t>
            </a:r>
            <a:r>
              <a:rPr lang="de-DE" sz="1400" dirty="0" err="1">
                <a:solidFill>
                  <a:srgbClr val="FF0000"/>
                </a:solidFill>
              </a:rPr>
              <a:t>Commons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700089" y="6021288"/>
            <a:ext cx="6048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dirty="0">
                <a:solidFill>
                  <a:schemeClr val="bg1"/>
                </a:solidFill>
                <a:latin typeface="Arial" pitchFamily="34" charset="0"/>
              </a:rPr>
              <a:t>The </a:t>
            </a:r>
            <a:r>
              <a:rPr lang="de-DE" altLang="de-DE" sz="1200" dirty="0" err="1">
                <a:solidFill>
                  <a:schemeClr val="bg1"/>
                </a:solidFill>
                <a:latin typeface="Arial" pitchFamily="34" charset="0"/>
              </a:rPr>
              <a:t>content</a:t>
            </a:r>
            <a:r>
              <a:rPr lang="de-DE" altLang="de-DE" sz="12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altLang="de-DE" sz="1200" dirty="0" err="1">
                <a:solidFill>
                  <a:schemeClr val="bg1"/>
                </a:solidFill>
                <a:latin typeface="Arial" pitchFamily="34" charset="0"/>
              </a:rPr>
              <a:t>is</a:t>
            </a:r>
            <a:r>
              <a:rPr lang="de-DE" altLang="de-DE" sz="12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altLang="de-DE" sz="1200" dirty="0" err="1">
                <a:solidFill>
                  <a:schemeClr val="bg1"/>
                </a:solidFill>
                <a:latin typeface="Arial" pitchFamily="34" charset="0"/>
              </a:rPr>
              <a:t>licensed</a:t>
            </a:r>
            <a:r>
              <a:rPr lang="de-DE" altLang="de-DE" sz="12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altLang="de-DE" sz="1200" dirty="0" err="1">
                <a:solidFill>
                  <a:schemeClr val="bg1"/>
                </a:solidFill>
                <a:latin typeface="Arial" pitchFamily="34" charset="0"/>
              </a:rPr>
              <a:t>under</a:t>
            </a:r>
            <a:r>
              <a:rPr lang="de-DE" altLang="de-DE" sz="1200" dirty="0">
                <a:solidFill>
                  <a:schemeClr val="bg1"/>
                </a:solidFill>
                <a:latin typeface="Arial" pitchFamily="34" charset="0"/>
              </a:rPr>
              <a:t> a Creative </a:t>
            </a:r>
            <a:r>
              <a:rPr lang="de-DE" altLang="de-DE" sz="1200" dirty="0" err="1">
                <a:solidFill>
                  <a:schemeClr val="bg1"/>
                </a:solidFill>
                <a:latin typeface="Arial" pitchFamily="34" charset="0"/>
              </a:rPr>
              <a:t>Commons</a:t>
            </a:r>
            <a:r>
              <a:rPr lang="de-DE" altLang="de-DE" sz="1200" dirty="0">
                <a:solidFill>
                  <a:schemeClr val="bg1"/>
                </a:solidFill>
                <a:latin typeface="Arial" pitchFamily="34" charset="0"/>
              </a:rPr>
              <a:t>-Lizenz CC BY-NC-SA. </a:t>
            </a:r>
          </a:p>
        </p:txBody>
      </p:sp>
      <p:pic>
        <p:nvPicPr>
          <p:cNvPr id="1026" name="Picture 2" descr="C:\Users\behr\AppData\Local\Temp\SNAGHTML2534e17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45224"/>
            <a:ext cx="100965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Leaflet</a:t>
            </a:r>
            <a:r>
              <a:rPr lang="de-DE" dirty="0" smtClean="0"/>
              <a:t> vs. </a:t>
            </a:r>
            <a:r>
              <a:rPr lang="de-DE" dirty="0" err="1" smtClean="0"/>
              <a:t>Competitors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91728" y="6021288"/>
            <a:ext cx="8195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https://</a:t>
            </a:r>
            <a:r>
              <a:rPr lang="de-DE" dirty="0" smtClean="0"/>
              <a:t>www.datanyze.com/market-share/mapping-and-gis/leaflet-market-share [2021-02-12]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2915816" y="126876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Bar chart for Leaflet and their top competitors in </a:t>
            </a:r>
            <a:r>
              <a:rPr lang="en-US" dirty="0" err="1"/>
              <a:t>datanyze</a:t>
            </a:r>
            <a:r>
              <a:rPr lang="en-US" dirty="0"/>
              <a:t> universe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720929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820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General Client Programme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89038"/>
            <a:ext cx="2620963" cy="4968875"/>
          </a:xfrm>
        </p:spPr>
        <p:txBody>
          <a:bodyPr/>
          <a:lstStyle/>
          <a:p>
            <a:pPr eaLnBrk="1" hangingPunct="1"/>
            <a:r>
              <a:rPr lang="de-DE" altLang="de-DE" sz="1800" dirty="0" smtClean="0"/>
              <a:t>HTTP </a:t>
            </a:r>
            <a:r>
              <a:rPr lang="de-DE" altLang="de-DE" sz="1800" dirty="0" err="1" smtClean="0"/>
              <a:t>clients</a:t>
            </a:r>
            <a:endParaRPr lang="de-DE" altLang="de-DE" sz="1800" dirty="0" smtClean="0"/>
          </a:p>
          <a:p>
            <a:pPr lvl="1"/>
            <a:r>
              <a:rPr lang="de-DE" altLang="de-DE" sz="1800" dirty="0"/>
              <a:t>Google Chrome</a:t>
            </a:r>
          </a:p>
          <a:p>
            <a:pPr lvl="1" eaLnBrk="1" hangingPunct="1"/>
            <a:r>
              <a:rPr lang="de-DE" altLang="de-DE" sz="1800" dirty="0" smtClean="0"/>
              <a:t>Firefox</a:t>
            </a:r>
          </a:p>
          <a:p>
            <a:pPr lvl="1" eaLnBrk="1" hangingPunct="1"/>
            <a:r>
              <a:rPr lang="de-DE" altLang="de-DE" sz="1800" dirty="0" smtClean="0"/>
              <a:t>Edge/Internet Explorer</a:t>
            </a:r>
          </a:p>
          <a:p>
            <a:pPr lvl="1" eaLnBrk="1" hangingPunct="1"/>
            <a:r>
              <a:rPr lang="de-DE" altLang="de-DE" sz="1800" dirty="0" smtClean="0"/>
              <a:t>Opera</a:t>
            </a:r>
          </a:p>
          <a:p>
            <a:pPr lvl="1" eaLnBrk="1" hangingPunct="1"/>
            <a:r>
              <a:rPr lang="de-DE" altLang="de-DE" sz="1800" dirty="0" smtClean="0"/>
              <a:t>Safari</a:t>
            </a:r>
          </a:p>
          <a:p>
            <a:pPr eaLnBrk="1" hangingPunct="1"/>
            <a:r>
              <a:rPr lang="de-DE" altLang="de-DE" sz="1800" dirty="0" smtClean="0"/>
              <a:t>FTP </a:t>
            </a:r>
            <a:r>
              <a:rPr lang="de-DE" altLang="de-DE" sz="1800" dirty="0" err="1" smtClean="0"/>
              <a:t>clients</a:t>
            </a:r>
            <a:endParaRPr lang="de-DE" altLang="de-DE" sz="1800" dirty="0" smtClean="0"/>
          </a:p>
          <a:p>
            <a:pPr lvl="1" eaLnBrk="1" hangingPunct="1"/>
            <a:r>
              <a:rPr lang="de-DE" altLang="de-DE" sz="1800" dirty="0" err="1" smtClean="0"/>
              <a:t>Filezilla</a:t>
            </a:r>
            <a:endParaRPr lang="de-DE" altLang="de-DE" sz="1800" dirty="0" smtClean="0"/>
          </a:p>
          <a:p>
            <a:pPr eaLnBrk="1" hangingPunct="1"/>
            <a:r>
              <a:rPr lang="de-DE" altLang="de-DE" sz="1800" dirty="0" smtClean="0"/>
              <a:t>Mail Clients</a:t>
            </a:r>
          </a:p>
          <a:p>
            <a:pPr lvl="1" eaLnBrk="1" hangingPunct="1"/>
            <a:r>
              <a:rPr lang="de-DE" altLang="de-DE" sz="1800" dirty="0" smtClean="0"/>
              <a:t>Thunderbird</a:t>
            </a:r>
          </a:p>
          <a:p>
            <a:pPr lvl="1" eaLnBrk="1" hangingPunct="1"/>
            <a:r>
              <a:rPr lang="de-DE" altLang="de-DE" sz="1800" dirty="0" smtClean="0"/>
              <a:t>Outlook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325" y="6535890"/>
            <a:ext cx="5590406" cy="23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:\Users\behr\AppData\Local\Temp\SNAGHTML5aa3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5765748"/>
            <a:ext cx="2558750" cy="104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 rot="-5400000">
            <a:off x="6269287" y="2317975"/>
            <a:ext cx="41360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000" dirty="0">
                <a:latin typeface="Arial" pitchFamily="34" charset="0"/>
              </a:rPr>
              <a:t>http://</a:t>
            </a:r>
            <a:r>
              <a:rPr lang="de-DE" altLang="de-DE" sz="1000" dirty="0" smtClean="0">
                <a:latin typeface="Arial" pitchFamily="34" charset="0"/>
              </a:rPr>
              <a:t>www.w3schools.com/browsers/browsers_stats.asp [</a:t>
            </a:r>
            <a:r>
              <a:rPr lang="de-DE" altLang="de-DE" sz="1000" dirty="0" smtClean="0">
                <a:latin typeface="Arial" pitchFamily="34" charset="0"/>
              </a:rPr>
              <a:t>2024-03-04]</a:t>
            </a:r>
            <a:endParaRPr lang="de-DE" altLang="de-DE" sz="1000" dirty="0">
              <a:latin typeface="Arial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 rot="-5400000">
            <a:off x="6831432" y="4716383"/>
            <a:ext cx="35878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000" dirty="0">
                <a:latin typeface="Arial" pitchFamily="34" charset="0"/>
              </a:rPr>
              <a:t>http://</a:t>
            </a:r>
            <a:r>
              <a:rPr lang="de-DE" altLang="de-DE" sz="1000" dirty="0" smtClean="0">
                <a:latin typeface="Arial" pitchFamily="34" charset="0"/>
              </a:rPr>
              <a:t>gs.statcounter.com/browser-market-share [</a:t>
            </a:r>
            <a:r>
              <a:rPr lang="de-DE" altLang="de-DE" sz="1000" dirty="0" smtClean="0">
                <a:latin typeface="Arial" pitchFamily="34" charset="0"/>
              </a:rPr>
              <a:t>2024-03-04</a:t>
            </a:r>
            <a:endParaRPr lang="de-DE" altLang="de-DE" sz="1000" dirty="0">
              <a:latin typeface="Arial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836" y="2918554"/>
            <a:ext cx="5247009" cy="323935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4059" y="1563604"/>
            <a:ext cx="4572396" cy="11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Operating System Market Share Worldwide</a:t>
            </a:r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539552" y="6505599"/>
            <a:ext cx="42987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http://</a:t>
            </a:r>
            <a:r>
              <a:rPr lang="de-DE" sz="1400" dirty="0" smtClean="0"/>
              <a:t>gs.statcounter.com/os-market-share [2020-03-22]</a:t>
            </a:r>
            <a:endParaRPr lang="de-DE" sz="14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17232"/>
            <a:ext cx="7523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0" y="1628800"/>
            <a:ext cx="8119130" cy="360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2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Products: Mobile Devices</a:t>
            </a:r>
          </a:p>
        </p:txBody>
      </p:sp>
      <p:sp>
        <p:nvSpPr>
          <p:cNvPr id="8" name="Rechteck 3"/>
          <p:cNvSpPr>
            <a:spLocks noChangeArrowheads="1"/>
          </p:cNvSpPr>
          <p:nvPr/>
        </p:nvSpPr>
        <p:spPr bwMode="auto">
          <a:xfrm>
            <a:off x="517524" y="6202450"/>
            <a:ext cx="52066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dirty="0">
                <a:latin typeface="Arial" pitchFamily="34" charset="0"/>
              </a:rPr>
              <a:t>https://www.w3schools.com/browsers/browsers_mobile.asp </a:t>
            </a:r>
            <a:r>
              <a:rPr lang="de-DE" altLang="de-DE" sz="1200" dirty="0" smtClean="0">
                <a:latin typeface="Arial" pitchFamily="34" charset="0"/>
              </a:rPr>
              <a:t>[2020-03-22]</a:t>
            </a:r>
            <a:endParaRPr lang="de-DE" altLang="de-DE" sz="1200" dirty="0">
              <a:latin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7638"/>
            <a:ext cx="6758956" cy="273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29" y="5274412"/>
            <a:ext cx="3910955" cy="76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591592" y="4221088"/>
            <a:ext cx="67167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de-DE" sz="1200" dirty="0">
                <a:latin typeface="Arial" pitchFamily="34" charset="0"/>
                <a:ea typeface="Calibri" pitchFamily="34" charset="0"/>
                <a:cs typeface="Calibri" pitchFamily="34" charset="0"/>
                <a:hlinkClick r:id="rId4"/>
              </a:rPr>
              <a:t>https://gs.statcounter.com/os-market-share/mobile/worldwide</a:t>
            </a:r>
            <a:r>
              <a:rPr lang="de-DE" sz="1200" dirty="0"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de-DE" altLang="de-DE" sz="1200" dirty="0">
                <a:latin typeface="Arial" pitchFamily="34" charset="0"/>
                <a:ea typeface="Calibri" pitchFamily="34" charset="0"/>
                <a:cs typeface="Calibri" pitchFamily="34" charset="0"/>
              </a:rPr>
              <a:t> [2020-03-22]</a:t>
            </a:r>
          </a:p>
        </p:txBody>
      </p:sp>
      <p:pic>
        <p:nvPicPr>
          <p:cNvPr id="12293" name="Picture 5" descr="C:\Users\FRANZ-~1\AppData\Local\Temp\SNAGHTML2b20ba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82792"/>
            <a:ext cx="77438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45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108520" y="0"/>
            <a:ext cx="9361040" cy="685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endParaRPr lang="de-DE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2313" y="2714997"/>
            <a:ext cx="7772400" cy="1362075"/>
          </a:xfrm>
        </p:spPr>
        <p:txBody>
          <a:bodyPr/>
          <a:lstStyle/>
          <a:p>
            <a:pPr algn="r"/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Kommunikationsschicht</a:t>
            </a:r>
            <a:b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i="1" dirty="0" smtClean="0"/>
              <a:t>Communication Tier</a:t>
            </a:r>
            <a:endParaRPr lang="de-DE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HTTP Servers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de-DE" altLang="de-DE" sz="1800" dirty="0" smtClean="0"/>
              <a:t>Apache HTTP Server (open </a:t>
            </a:r>
            <a:r>
              <a:rPr lang="de-DE" altLang="de-DE" sz="1800" dirty="0" err="1" smtClean="0"/>
              <a:t>source</a:t>
            </a:r>
            <a:r>
              <a:rPr lang="de-DE" altLang="de-DE" sz="1800" dirty="0" smtClean="0"/>
              <a:t>)</a:t>
            </a:r>
          </a:p>
          <a:p>
            <a:pPr lvl="1" eaLnBrk="1" hangingPunct="1"/>
            <a:r>
              <a:rPr lang="de-DE" altLang="de-DE" sz="1800" dirty="0" err="1" smtClean="0"/>
              <a:t>Nginx</a:t>
            </a:r>
            <a:r>
              <a:rPr lang="de-DE" altLang="de-DE" sz="1800" dirty="0" smtClean="0"/>
              <a:t> (open </a:t>
            </a:r>
            <a:r>
              <a:rPr lang="de-DE" altLang="de-DE" sz="1800" dirty="0" err="1" smtClean="0"/>
              <a:t>source</a:t>
            </a:r>
            <a:r>
              <a:rPr lang="de-DE" altLang="de-DE" sz="1800" dirty="0" smtClean="0"/>
              <a:t>)</a:t>
            </a:r>
          </a:p>
          <a:p>
            <a:pPr lvl="1" eaLnBrk="1" hangingPunct="1"/>
            <a:r>
              <a:rPr lang="de-DE" altLang="de-DE" sz="1800" dirty="0" smtClean="0"/>
              <a:t>Internet Information Server</a:t>
            </a:r>
            <a:r>
              <a:rPr lang="en-US" altLang="de-DE" sz="1800" dirty="0" smtClean="0"/>
              <a:t>® (Microsoft)</a:t>
            </a:r>
            <a:endParaRPr lang="de-DE" altLang="de-DE" sz="1800" dirty="0" smtClean="0"/>
          </a:p>
        </p:txBody>
      </p:sp>
      <p:sp>
        <p:nvSpPr>
          <p:cNvPr id="12" name="Rechteck 11"/>
          <p:cNvSpPr/>
          <p:nvPr/>
        </p:nvSpPr>
        <p:spPr>
          <a:xfrm rot="16200000">
            <a:off x="6639327" y="2225770"/>
            <a:ext cx="43204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https://</a:t>
            </a:r>
            <a:r>
              <a:rPr lang="de-DE" sz="1000" dirty="0" smtClean="0"/>
              <a:t>w3techs.com/technologies/overview/web_server/all [2021-03-11]</a:t>
            </a:r>
            <a:endParaRPr lang="de-DE" sz="1000" dirty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84530" y="6536377"/>
            <a:ext cx="6410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050" dirty="0"/>
              <a:t>https://news.netcraft.com/archives/category/web-server-survey/, </a:t>
            </a:r>
            <a:r>
              <a:rPr lang="de-DE" altLang="de-DE" sz="1050" dirty="0" err="1"/>
              <a:t>based</a:t>
            </a:r>
            <a:r>
              <a:rPr lang="de-DE" altLang="de-DE" sz="1050" dirty="0"/>
              <a:t> on &gt; </a:t>
            </a:r>
            <a:r>
              <a:rPr lang="de-DE" sz="1200" b="1" dirty="0"/>
              <a:t>1,204,252,411</a:t>
            </a:r>
            <a:r>
              <a:rPr lang="de-DE" altLang="de-DE" sz="1200" dirty="0" smtClean="0"/>
              <a:t> </a:t>
            </a:r>
            <a:r>
              <a:rPr lang="de-DE" altLang="de-DE" sz="1050" dirty="0" err="1"/>
              <a:t>sites</a:t>
            </a:r>
            <a:r>
              <a:rPr lang="de-DE" altLang="de-DE" sz="1050" dirty="0"/>
              <a:t> </a:t>
            </a:r>
            <a:r>
              <a:rPr lang="de-DE" altLang="de-DE" sz="1050" dirty="0" smtClean="0"/>
              <a:t>[2021-03-11]</a:t>
            </a:r>
            <a:endParaRPr lang="de-DE" altLang="de-DE" sz="1050" dirty="0"/>
          </a:p>
        </p:txBody>
      </p:sp>
      <p:pic>
        <p:nvPicPr>
          <p:cNvPr id="3074" name="Picture 2" descr="C:\Users\behr\AppData\Local\Temp\SNAGHTML1ad08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140967"/>
            <a:ext cx="6408713" cy="338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841729" cy="167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behr\AppData\Local\Temp\SNAGHTML1af14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6672"/>
            <a:ext cx="254124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3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(s)FTP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z="1800" dirty="0"/>
              <a:t>Tools </a:t>
            </a:r>
            <a:r>
              <a:rPr lang="de-DE" altLang="de-DE" sz="1800" dirty="0" err="1"/>
              <a:t>for</a:t>
            </a:r>
            <a:r>
              <a:rPr lang="de-DE" altLang="de-DE" sz="1800" dirty="0"/>
              <a:t> </a:t>
            </a:r>
            <a:r>
              <a:rPr lang="de-DE" altLang="de-DE" sz="1800" dirty="0" smtClean="0"/>
              <a:t>FTP </a:t>
            </a:r>
            <a:r>
              <a:rPr lang="de-DE" altLang="de-DE" sz="1800" dirty="0" err="1" smtClean="0"/>
              <a:t>based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transfer</a:t>
            </a:r>
            <a:endParaRPr lang="de-DE" altLang="de-DE" sz="1800" dirty="0"/>
          </a:p>
          <a:p>
            <a:pPr lvl="1"/>
            <a:r>
              <a:rPr lang="de-DE" altLang="de-DE" sz="1800" dirty="0" err="1"/>
              <a:t>FileZilla</a:t>
            </a:r>
            <a:r>
              <a:rPr lang="de-DE" altLang="de-DE" sz="1800" dirty="0"/>
              <a:t> (Client </a:t>
            </a:r>
            <a:r>
              <a:rPr lang="de-DE" altLang="de-DE" sz="1800" dirty="0" err="1"/>
              <a:t>and</a:t>
            </a:r>
            <a:r>
              <a:rPr lang="de-DE" altLang="de-DE" sz="1800" dirty="0"/>
              <a:t> Server, open </a:t>
            </a:r>
            <a:r>
              <a:rPr lang="de-DE" altLang="de-DE" sz="1800" dirty="0" err="1"/>
              <a:t>source</a:t>
            </a:r>
            <a:r>
              <a:rPr lang="de-DE" altLang="de-DE" sz="1800" dirty="0"/>
              <a:t>)</a:t>
            </a:r>
          </a:p>
          <a:p>
            <a:pPr lvl="1"/>
            <a:r>
              <a:rPr lang="de-DE" altLang="de-DE" sz="1800" dirty="0" smtClean="0"/>
              <a:t>Tunnelier</a:t>
            </a:r>
          </a:p>
          <a:p>
            <a:pPr lvl="1"/>
            <a:r>
              <a:rPr lang="de-DE" altLang="de-DE" sz="1800" dirty="0" smtClean="0"/>
              <a:t>…</a:t>
            </a:r>
            <a:endParaRPr lang="de-DE" altLang="de-DE" sz="1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316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108520" y="0"/>
            <a:ext cx="9361040" cy="685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endParaRPr lang="de-DE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2313" y="2714997"/>
            <a:ext cx="7772400" cy="1362075"/>
          </a:xfrm>
        </p:spPr>
        <p:txBody>
          <a:bodyPr/>
          <a:lstStyle/>
          <a:p>
            <a:pPr algn="r"/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Applikationsschicht</a:t>
            </a:r>
            <a:b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i="1" dirty="0" err="1" smtClean="0"/>
              <a:t>Application</a:t>
            </a:r>
            <a:r>
              <a:rPr lang="de-DE" i="1" dirty="0" smtClean="0"/>
              <a:t> Tier</a:t>
            </a:r>
            <a:endParaRPr lang="de-DE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err="1" smtClean="0"/>
              <a:t>Application</a:t>
            </a:r>
            <a:r>
              <a:rPr lang="de-DE" altLang="de-DE" dirty="0" smtClean="0"/>
              <a:t> Server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4454"/>
            <a:ext cx="8135938" cy="2660650"/>
          </a:xfrm>
        </p:spPr>
        <p:txBody>
          <a:bodyPr>
            <a:normAutofit/>
          </a:bodyPr>
          <a:lstStyle/>
          <a:p>
            <a:r>
              <a:rPr lang="de-DE" altLang="de-DE" sz="1800" dirty="0" smtClean="0"/>
              <a:t>In Geo-IT: Applikationsservers implementieren Dienste entsprechend den Empfehlungen des Open </a:t>
            </a:r>
            <a:r>
              <a:rPr lang="de-DE" altLang="de-DE" sz="1800" dirty="0" err="1" smtClean="0"/>
              <a:t>Geospatial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Consortium</a:t>
            </a:r>
            <a:r>
              <a:rPr lang="de-DE" altLang="de-DE" sz="1800" dirty="0" smtClean="0"/>
              <a:t> (OGC</a:t>
            </a:r>
            <a:r>
              <a:rPr lang="de-DE" altLang="de-DE" sz="1800" dirty="0"/>
              <a:t>) - </a:t>
            </a:r>
            <a:r>
              <a:rPr lang="de-DE" altLang="de-DE" sz="1800" i="1" dirty="0" err="1" smtClean="0"/>
              <a:t>Application</a:t>
            </a:r>
            <a:r>
              <a:rPr lang="de-DE" altLang="de-DE" sz="1800" i="1" dirty="0" smtClean="0"/>
              <a:t> </a:t>
            </a:r>
            <a:r>
              <a:rPr lang="de-DE" altLang="de-DE" sz="1800" i="1" dirty="0"/>
              <a:t>Servers </a:t>
            </a:r>
            <a:r>
              <a:rPr lang="de-DE" altLang="de-DE" sz="1800" i="1" dirty="0" err="1"/>
              <a:t>often</a:t>
            </a:r>
            <a:r>
              <a:rPr lang="de-DE" altLang="de-DE" sz="1800" i="1" dirty="0"/>
              <a:t> follow </a:t>
            </a:r>
            <a:r>
              <a:rPr lang="de-DE" altLang="de-DE" sz="1800" i="1" dirty="0" err="1"/>
              <a:t>the</a:t>
            </a:r>
            <a:r>
              <a:rPr lang="de-DE" altLang="de-DE" sz="1800" i="1" dirty="0"/>
              <a:t> </a:t>
            </a:r>
            <a:r>
              <a:rPr lang="de-DE" altLang="de-DE" sz="1800" i="1" dirty="0" err="1"/>
              <a:t>standards</a:t>
            </a:r>
            <a:r>
              <a:rPr lang="de-DE" altLang="de-DE" sz="1800" i="1" dirty="0"/>
              <a:t> </a:t>
            </a:r>
            <a:r>
              <a:rPr lang="de-DE" altLang="de-DE" sz="1800" i="1" dirty="0" err="1"/>
              <a:t>given</a:t>
            </a:r>
            <a:r>
              <a:rPr lang="de-DE" altLang="de-DE" sz="1800" i="1" dirty="0"/>
              <a:t> </a:t>
            </a:r>
            <a:r>
              <a:rPr lang="de-DE" altLang="de-DE" sz="1800" i="1" dirty="0" err="1"/>
              <a:t>by</a:t>
            </a:r>
            <a:r>
              <a:rPr lang="de-DE" altLang="de-DE" sz="1800" i="1" dirty="0"/>
              <a:t> Open </a:t>
            </a:r>
            <a:r>
              <a:rPr lang="de-DE" altLang="de-DE" sz="1800" i="1" dirty="0" err="1"/>
              <a:t>Geospatial</a:t>
            </a:r>
            <a:r>
              <a:rPr lang="de-DE" altLang="de-DE" sz="1800" i="1" dirty="0"/>
              <a:t> </a:t>
            </a:r>
            <a:r>
              <a:rPr lang="de-DE" altLang="de-DE" sz="1800" i="1" dirty="0" err="1"/>
              <a:t>Consortium</a:t>
            </a:r>
            <a:r>
              <a:rPr lang="de-DE" altLang="de-DE" sz="1800" i="1" dirty="0"/>
              <a:t> (OGC)</a:t>
            </a:r>
            <a:endParaRPr lang="de-DE" altLang="de-DE" sz="1800" i="1" dirty="0" smtClean="0"/>
          </a:p>
          <a:p>
            <a:pPr lvl="1" eaLnBrk="1" hangingPunct="1"/>
            <a:r>
              <a:rPr lang="de-DE" altLang="de-DE" sz="1800" dirty="0" smtClean="0"/>
              <a:t>Web </a:t>
            </a:r>
            <a:r>
              <a:rPr lang="de-DE" altLang="de-DE" sz="1800" dirty="0" err="1" smtClean="0"/>
              <a:t>Map</a:t>
            </a:r>
            <a:r>
              <a:rPr lang="de-DE" altLang="de-DE" sz="1800" dirty="0" smtClean="0"/>
              <a:t> Service</a:t>
            </a:r>
          </a:p>
          <a:p>
            <a:pPr lvl="1" eaLnBrk="1" hangingPunct="1"/>
            <a:r>
              <a:rPr lang="de-DE" altLang="de-DE" sz="1800" dirty="0" smtClean="0"/>
              <a:t>Web Feature Service</a:t>
            </a:r>
          </a:p>
          <a:p>
            <a:pPr lvl="1" eaLnBrk="1" hangingPunct="1"/>
            <a:r>
              <a:rPr lang="de-DE" altLang="de-DE" sz="1800" dirty="0" smtClean="0"/>
              <a:t>Web </a:t>
            </a:r>
            <a:r>
              <a:rPr lang="de-DE" altLang="de-DE" sz="1800" dirty="0" err="1" smtClean="0"/>
              <a:t>Coverage</a:t>
            </a:r>
            <a:r>
              <a:rPr lang="de-DE" altLang="de-DE" sz="1800" dirty="0" smtClean="0"/>
              <a:t> Service</a:t>
            </a:r>
          </a:p>
          <a:p>
            <a:pPr lvl="1" eaLnBrk="1" hangingPunct="1"/>
            <a:r>
              <a:rPr lang="de-DE" altLang="de-DE" sz="1800" dirty="0" smtClean="0"/>
              <a:t>Catalogue Services</a:t>
            </a:r>
          </a:p>
          <a:p>
            <a:pPr lvl="1" eaLnBrk="1" hangingPunct="1"/>
            <a:endParaRPr lang="de-DE" altLang="de-DE" sz="1800" dirty="0" smtClean="0"/>
          </a:p>
          <a:p>
            <a:pPr eaLnBrk="1" hangingPunct="1"/>
            <a:endParaRPr lang="de-DE" altLang="de-DE" sz="1800" dirty="0" smtClean="0"/>
          </a:p>
          <a:p>
            <a:pPr eaLnBrk="1" hangingPunct="1"/>
            <a:endParaRPr lang="de-DE" altLang="de-DE" sz="1800" dirty="0" smtClean="0"/>
          </a:p>
        </p:txBody>
      </p:sp>
      <p:grpSp>
        <p:nvGrpSpPr>
          <p:cNvPr id="14" name="Gruppieren 13"/>
          <p:cNvGrpSpPr/>
          <p:nvPr/>
        </p:nvGrpSpPr>
        <p:grpSpPr>
          <a:xfrm>
            <a:off x="3599384" y="2926744"/>
            <a:ext cx="5037483" cy="1388865"/>
            <a:chOff x="3053904" y="2871267"/>
            <a:chExt cx="5037483" cy="1388865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6064870" y="3944417"/>
              <a:ext cx="202651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1pPr>
              <a:lvl2pPr marL="742950" indent="-28575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de-DE" altLang="de-DE" sz="1400">
                  <a:latin typeface="Arial" pitchFamily="34" charset="0"/>
                </a:rPr>
                <a:t>Open Source Solutions</a:t>
              </a: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3053904" y="3952355"/>
              <a:ext cx="21467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1pPr>
              <a:lvl2pPr marL="742950" indent="-28575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de-DE" altLang="de-DE" sz="1400" dirty="0" err="1">
                  <a:latin typeface="Arial" pitchFamily="34" charset="0"/>
                </a:rPr>
                <a:t>Closed</a:t>
              </a:r>
              <a:r>
                <a:rPr lang="de-DE" altLang="de-DE" sz="1400" dirty="0">
                  <a:latin typeface="Arial" pitchFamily="34" charset="0"/>
                </a:rPr>
                <a:t> Source Solutions</a:t>
              </a: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4350271" y="2871267"/>
              <a:ext cx="258275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1pPr>
              <a:lvl2pPr marL="742950" indent="-28575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de-DE" altLang="de-DE" sz="1400">
                  <a:latin typeface="Arial" pitchFamily="34" charset="0"/>
                </a:rPr>
                <a:t>Geospatial application servers</a:t>
              </a:r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 flipH="1">
              <a:off x="4782071" y="3303067"/>
              <a:ext cx="792163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>
              <a:off x="5788546" y="3303067"/>
              <a:ext cx="865188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200"/>
            </a:p>
          </p:txBody>
        </p: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60" y="6517288"/>
            <a:ext cx="2897684" cy="21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4211960" y="635118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/>
              <a:t>https://</a:t>
            </a:r>
            <a:r>
              <a:rPr lang="de-DE" sz="1200" dirty="0" smtClean="0"/>
              <a:t>trends.google.com/trends/explore?q=ArcGIS,GeoServer,MapServer [2022-03-10]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346" y="4346009"/>
            <a:ext cx="6328998" cy="195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0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lnSpc>
                <a:spcPct val="95000"/>
              </a:lnSpc>
            </a:pP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GeoServer</a:t>
            </a:r>
            <a:endParaRPr lang="de-DE" altLang="de-DE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lnSpc>
                <a:spcPct val="95000"/>
              </a:lnSpc>
            </a:pP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„an open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source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software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server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written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in Java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that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allows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users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to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share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and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edit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geospatial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data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Designed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for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interoperability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it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publishes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data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from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any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major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spatial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data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source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using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open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standards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.“ </a:t>
            </a:r>
            <a:r>
              <a:rPr lang="de-DE" altLang="de-DE" sz="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de-DE" altLang="de-DE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http://geoserver.org/display/GEOS/Welcome)</a:t>
            </a:r>
          </a:p>
          <a:p>
            <a:pPr lvl="0">
              <a:lnSpc>
                <a:spcPct val="95000"/>
              </a:lnSpc>
            </a:pP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MapServer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formerly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called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UMN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MapServer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http://www.osgeo.org/mapserver)</a:t>
            </a:r>
          </a:p>
          <a:p>
            <a:pPr lvl="1">
              <a:lnSpc>
                <a:spcPct val="95000"/>
              </a:lnSpc>
            </a:pP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Written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in C,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with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PHP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wrapper</a:t>
            </a:r>
            <a:endParaRPr lang="de-DE" altLang="de-DE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lnSpc>
                <a:spcPct val="95000"/>
              </a:lnSpc>
            </a:pP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WMS, WFS, Strong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support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of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Shape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files</a:t>
            </a:r>
            <a:endParaRPr lang="de-DE" altLang="de-DE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lnSpc>
                <a:spcPct val="95000"/>
              </a:lnSpc>
            </a:pP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Somehow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old-fashioned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configuration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by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text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file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(„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map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file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“)</a:t>
            </a:r>
          </a:p>
          <a:p>
            <a:pPr lvl="0">
              <a:lnSpc>
                <a:spcPct val="95000"/>
              </a:lnSpc>
            </a:pP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Deegree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Server</a:t>
            </a:r>
          </a:p>
          <a:p>
            <a:pPr lvl="1">
              <a:lnSpc>
                <a:spcPct val="95000"/>
              </a:lnSpc>
            </a:pP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„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deegree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is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a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comprehensive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geospatial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software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package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with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implementations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of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OGC  Web Services like WMS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and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WFS, a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geoportal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a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desktop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application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security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mechanisms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and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various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tools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for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geospatial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data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processing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and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management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It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is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open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source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(LGPL), Java,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standards-compliant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(OGC, ISO)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and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an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OSGeo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project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.“ </a:t>
            </a:r>
            <a:r>
              <a:rPr lang="de-DE" altLang="de-DE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(http://www.deegree.org/)</a:t>
            </a:r>
          </a:p>
          <a:p>
            <a:pPr lvl="1">
              <a:lnSpc>
                <a:spcPct val="95000"/>
              </a:lnSpc>
            </a:pP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Needs Java,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and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some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time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for</a:t>
            </a: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configuration</a:t>
            </a:r>
            <a:endParaRPr lang="de-DE" altLang="de-DE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lnSpc>
                <a:spcPct val="95000"/>
              </a:lnSpc>
            </a:pPr>
            <a:r>
              <a:rPr lang="de-DE" altLang="de-D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QGIS Server</a:t>
            </a:r>
          </a:p>
          <a:p>
            <a:pPr lvl="0"/>
            <a:r>
              <a:rPr lang="de-DE" altLang="de-DE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MapGuide</a:t>
            </a:r>
            <a:r>
              <a:rPr lang="de-DE" altLang="de-DE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Open </a:t>
            </a:r>
            <a:r>
              <a:rPr lang="de-DE" altLang="de-DE" sz="13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Source - </a:t>
            </a:r>
            <a:r>
              <a:rPr lang="de-DE" altLang="de-DE" sz="13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deprecated</a:t>
            </a:r>
            <a:endParaRPr lang="de-DE" altLang="de-DE" sz="13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/>
            <a:r>
              <a:rPr lang="de-DE" altLang="de-DE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„</a:t>
            </a:r>
            <a:r>
              <a:rPr lang="de-DE" altLang="de-DE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enables</a:t>
            </a:r>
            <a:r>
              <a:rPr lang="de-DE" altLang="de-DE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users</a:t>
            </a:r>
            <a:r>
              <a:rPr lang="de-DE" altLang="de-DE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to</a:t>
            </a:r>
            <a:r>
              <a:rPr lang="de-DE" altLang="de-DE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develop</a:t>
            </a:r>
            <a:r>
              <a:rPr lang="de-DE" altLang="de-DE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and</a:t>
            </a:r>
            <a:r>
              <a:rPr lang="de-DE" altLang="de-DE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deploy</a:t>
            </a:r>
            <a:r>
              <a:rPr lang="de-DE" altLang="de-DE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web </a:t>
            </a:r>
            <a:r>
              <a:rPr lang="de-DE" altLang="de-DE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mapping</a:t>
            </a:r>
            <a:r>
              <a:rPr lang="de-DE" altLang="de-DE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applications</a:t>
            </a:r>
            <a:r>
              <a:rPr lang="de-DE" altLang="de-DE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and</a:t>
            </a:r>
            <a:r>
              <a:rPr lang="de-DE" altLang="de-DE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altLang="de-DE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geospatial</a:t>
            </a:r>
            <a:r>
              <a:rPr lang="de-DE" altLang="de-DE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web </a:t>
            </a:r>
            <a:r>
              <a:rPr lang="de-DE" altLang="de-DE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services</a:t>
            </a:r>
            <a:r>
              <a:rPr lang="de-DE" altLang="de-DE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.“</a:t>
            </a:r>
            <a:r>
              <a:rPr lang="de-DE" altLang="de-DE" sz="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(http://www.osgeo.org/mapguide)</a:t>
            </a:r>
          </a:p>
          <a:p>
            <a:pPr lvl="1">
              <a:lnSpc>
                <a:spcPct val="95000"/>
              </a:lnSpc>
            </a:pPr>
            <a:endParaRPr lang="de-DE" altLang="de-DE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lnSpc>
                <a:spcPct val="95000"/>
              </a:lnSpc>
            </a:pPr>
            <a:endParaRPr lang="de-DE" altLang="de-DE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 smtClean="0"/>
              <a:t>Application</a:t>
            </a:r>
            <a:r>
              <a:rPr lang="de-DE" altLang="de-DE" dirty="0" smtClean="0"/>
              <a:t> Server</a:t>
            </a:r>
            <a:r>
              <a:rPr lang="de-DE" altLang="de-DE" dirty="0"/>
              <a:t>: Open Source</a:t>
            </a:r>
            <a:endParaRPr lang="de-DE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179388" y="1772171"/>
            <a:ext cx="395287" cy="7207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3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Vier-Schichten-Architektur </a:t>
            </a:r>
            <a:r>
              <a:rPr lang="de-DE" dirty="0"/>
              <a:t>von Client-Server-Anwendungen</a:t>
            </a:r>
          </a:p>
          <a:p>
            <a:r>
              <a:rPr lang="de-DE" dirty="0" smtClean="0"/>
              <a:t>Softwarelösungen für jede der Schichten</a:t>
            </a:r>
          </a:p>
          <a:p>
            <a:r>
              <a:rPr lang="de-DE" dirty="0" smtClean="0"/>
              <a:t>Werkzeuge, Versuche zur Beurteilung der Marktbedeutung</a:t>
            </a:r>
            <a:endParaRPr lang="de-DE" dirty="0"/>
          </a:p>
          <a:p>
            <a:r>
              <a:rPr lang="de-DE" dirty="0" smtClean="0"/>
              <a:t>Zusammenfassung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 err="1" smtClean="0"/>
              <a:t>Application</a:t>
            </a:r>
            <a:r>
              <a:rPr lang="de-DE" altLang="de-DE" sz="2400" dirty="0" smtClean="0"/>
              <a:t> Server </a:t>
            </a:r>
            <a:r>
              <a:rPr lang="de-DE" sz="2400" dirty="0" smtClean="0"/>
              <a:t>: </a:t>
            </a:r>
            <a:r>
              <a:rPr lang="de-DE" sz="2400" dirty="0" err="1" smtClean="0"/>
              <a:t>Closed</a:t>
            </a:r>
            <a:r>
              <a:rPr lang="de-DE" sz="2400" dirty="0" smtClean="0"/>
              <a:t> Source</a:t>
            </a:r>
            <a:endParaRPr lang="de-DE" altLang="de-DE" sz="24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/>
              <a:t>ArcGIS</a:t>
            </a:r>
            <a:r>
              <a:rPr lang="de-DE" dirty="0" smtClean="0"/>
              <a:t> </a:t>
            </a:r>
            <a:r>
              <a:rPr lang="de-DE" dirty="0"/>
              <a:t>Server</a:t>
            </a:r>
            <a:r>
              <a:rPr lang="en-US" dirty="0"/>
              <a:t>® </a:t>
            </a:r>
            <a:r>
              <a:rPr lang="en-US" sz="1600" dirty="0"/>
              <a:t>http://enterprise.arcgis.com/de/server/latest/get-started/windows/what-is-arcgis-for-server-.htm</a:t>
            </a:r>
            <a:endParaRPr lang="de-DE" dirty="0"/>
          </a:p>
          <a:p>
            <a:pPr>
              <a:defRPr/>
            </a:pPr>
            <a:r>
              <a:rPr lang="de-DE" dirty="0" err="1"/>
              <a:t>GeoMedia</a:t>
            </a:r>
            <a:r>
              <a:rPr lang="de-DE" dirty="0"/>
              <a:t> </a:t>
            </a:r>
            <a:r>
              <a:rPr lang="de-DE" dirty="0" err="1" smtClean="0"/>
              <a:t>WebMap</a:t>
            </a:r>
            <a:r>
              <a:rPr lang="en-US" dirty="0"/>
              <a:t>® </a:t>
            </a:r>
            <a:r>
              <a:rPr lang="en-US" sz="1600" dirty="0"/>
              <a:t>https://www.hexagongeospatial.com/products/power-portfolio/geomedia-webmap</a:t>
            </a:r>
            <a:endParaRPr lang="de-DE" dirty="0"/>
          </a:p>
          <a:p>
            <a:pPr>
              <a:defRPr/>
            </a:pPr>
            <a:r>
              <a:rPr lang="de-DE" dirty="0" err="1"/>
              <a:t>MapInfo</a:t>
            </a:r>
            <a:r>
              <a:rPr lang="de-DE" dirty="0"/>
              <a:t> </a:t>
            </a:r>
            <a:r>
              <a:rPr lang="de-DE" dirty="0" err="1"/>
              <a:t>MapXtreme</a:t>
            </a:r>
            <a:r>
              <a:rPr lang="en-US" dirty="0"/>
              <a:t>® </a:t>
            </a:r>
            <a:r>
              <a:rPr lang="en-US" sz="1600" dirty="0"/>
              <a:t>https://www.pitneybowes.com/us/location-intelligence/geographic-information-systems/mapxtreme.html</a:t>
            </a:r>
            <a:endParaRPr lang="de-DE" sz="1600" dirty="0"/>
          </a:p>
          <a:p>
            <a:pPr eaLnBrk="1" hangingPunct="1">
              <a:defRPr/>
            </a:pPr>
            <a:endParaRPr lang="de-DE" dirty="0"/>
          </a:p>
          <a:p>
            <a:pPr eaLnBrk="1" hangingPunct="1"/>
            <a:endParaRPr lang="de-DE" alt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81407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 smtClean="0"/>
              <a:t>Application</a:t>
            </a:r>
            <a:r>
              <a:rPr lang="de-DE" altLang="de-DE" dirty="0" smtClean="0"/>
              <a:t> Server: Portal Server</a:t>
            </a:r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>
          <a:xfrm>
            <a:off x="539750" y="1412453"/>
            <a:ext cx="4392290" cy="4968875"/>
          </a:xfrm>
        </p:spPr>
        <p:txBody>
          <a:bodyPr>
            <a:normAutofit fontScale="85000" lnSpcReduction="20000"/>
          </a:bodyPr>
          <a:lstStyle/>
          <a:p>
            <a:r>
              <a:rPr lang="de-DE" altLang="de-DE" b="1" dirty="0" err="1"/>
              <a:t>Geonode</a:t>
            </a:r>
            <a:r>
              <a:rPr lang="de-DE" altLang="de-DE" dirty="0"/>
              <a:t>: </a:t>
            </a:r>
            <a:r>
              <a:rPr lang="en-US" dirty="0"/>
              <a:t>for developing geospatial information systems (GIS) and for deploying spatial data infrastructures (SDI).</a:t>
            </a:r>
          </a:p>
          <a:p>
            <a:endParaRPr lang="de-DE" altLang="de-DE" b="1" dirty="0" smtClean="0"/>
          </a:p>
          <a:p>
            <a:endParaRPr lang="de-DE" altLang="de-DE" b="1" dirty="0"/>
          </a:p>
          <a:p>
            <a:r>
              <a:rPr lang="de-DE" altLang="de-DE" b="1" dirty="0" smtClean="0"/>
              <a:t>Geonetwork </a:t>
            </a:r>
            <a:r>
              <a:rPr lang="de-DE" altLang="de-DE" b="1" dirty="0" err="1" smtClean="0"/>
              <a:t>OpenSource</a:t>
            </a:r>
            <a:r>
              <a:rPr lang="de-DE" altLang="de-DE" dirty="0" smtClean="0"/>
              <a:t>: a</a:t>
            </a:r>
            <a:r>
              <a:rPr lang="en-US" dirty="0" smtClean="0"/>
              <a:t> </a:t>
            </a:r>
            <a:r>
              <a:rPr lang="de-DE" altLang="de-DE" dirty="0" err="1"/>
              <a:t>widely</a:t>
            </a:r>
            <a:r>
              <a:rPr lang="de-DE" altLang="de-DE" dirty="0"/>
              <a:t> </a:t>
            </a:r>
            <a:r>
              <a:rPr lang="de-DE" altLang="de-DE" dirty="0" err="1"/>
              <a:t>used</a:t>
            </a:r>
            <a:r>
              <a:rPr lang="de-DE" altLang="de-DE" dirty="0"/>
              <a:t> </a:t>
            </a:r>
            <a:r>
              <a:rPr lang="en-US" dirty="0" smtClean="0"/>
              <a:t>catalog </a:t>
            </a:r>
            <a:r>
              <a:rPr lang="en-US" dirty="0"/>
              <a:t>application to manage spatially referenced </a:t>
            </a:r>
            <a:r>
              <a:rPr lang="en-US" dirty="0" smtClean="0"/>
              <a:t>resources</a:t>
            </a:r>
          </a:p>
          <a:p>
            <a:endParaRPr lang="en-US" altLang="de-DE" dirty="0" smtClean="0"/>
          </a:p>
          <a:p>
            <a:endParaRPr lang="en-US" altLang="de-DE" dirty="0"/>
          </a:p>
          <a:p>
            <a:endParaRPr lang="en-US" altLang="de-DE" dirty="0"/>
          </a:p>
          <a:p>
            <a:r>
              <a:rPr lang="de-DE" altLang="de-DE" b="1" dirty="0" err="1" smtClean="0"/>
              <a:t>Pycsw</a:t>
            </a:r>
            <a:r>
              <a:rPr lang="de-DE" altLang="de-DE" dirty="0" smtClean="0"/>
              <a:t>: </a:t>
            </a:r>
            <a:r>
              <a:rPr lang="en-US" altLang="de-DE" dirty="0"/>
              <a:t>an OGC CSW server implementation written in Python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sz="1600" dirty="0"/>
              <a:t>https://pycsw.org/</a:t>
            </a:r>
            <a:endParaRPr lang="de-DE" altLang="de-DE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2241"/>
            <a:ext cx="2229974" cy="193610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5" name="Picture 5" descr="C:\Users\behr\AppData\Local\Temp\SNAGHTML29d4a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32922"/>
            <a:ext cx="2306294" cy="220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920002" y="3885766"/>
            <a:ext cx="25987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https://geonetwork-opensource.org/</a:t>
            </a:r>
          </a:p>
        </p:txBody>
      </p:sp>
      <p:sp>
        <p:nvSpPr>
          <p:cNvPr id="10" name="Rechteck 9"/>
          <p:cNvSpPr/>
          <p:nvPr/>
        </p:nvSpPr>
        <p:spPr>
          <a:xfrm>
            <a:off x="910075" y="2254293"/>
            <a:ext cx="15504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https://</a:t>
            </a:r>
            <a:r>
              <a:rPr lang="de-DE" sz="1200" dirty="0" smtClean="0"/>
              <a:t>geonode.org</a:t>
            </a:r>
            <a:r>
              <a:rPr lang="de-DE" sz="1200" dirty="0"/>
              <a:t>/</a:t>
            </a:r>
          </a:p>
        </p:txBody>
      </p:sp>
      <p:pic>
        <p:nvPicPr>
          <p:cNvPr id="14338" name="Picture 2" descr="C:\Users\FRANZ-~1\AppData\Local\Temp\SNAGHTML2ba0bd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07453"/>
            <a:ext cx="2376264" cy="197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96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755576" y="6523141"/>
            <a:ext cx="55446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latin typeface="Calibri" panose="020F0502020204030204" pitchFamily="34" charset="0"/>
                <a:hlinkClick r:id="rId2"/>
              </a:rPr>
              <a:t>https://</a:t>
            </a:r>
            <a:r>
              <a:rPr lang="de-DE" sz="1100" dirty="0" smtClean="0">
                <a:latin typeface="Calibri" panose="020F0502020204030204" pitchFamily="34" charset="0"/>
                <a:hlinkClick r:id="rId2"/>
              </a:rPr>
              <a:t>wiki.openstreetmap.org/wiki/File:OSM_Components.svg</a:t>
            </a:r>
            <a:r>
              <a:rPr lang="de-DE" sz="1100" dirty="0" smtClean="0">
                <a:latin typeface="Calibri" panose="020F0502020204030204" pitchFamily="34" charset="0"/>
              </a:rPr>
              <a:t> [2022-03-10]</a:t>
            </a:r>
            <a:endParaRPr lang="de-DE" sz="1100" dirty="0">
              <a:latin typeface="Calibri" panose="020F0502020204030204" pitchFamily="34" charset="0"/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1619672" y="4581128"/>
            <a:ext cx="5184576" cy="936104"/>
          </a:xfrm>
          <a:prstGeom prst="rect">
            <a:avLst/>
          </a:prstGeom>
          <a:solidFill>
            <a:srgbClr val="339966">
              <a:alpha val="14902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6804248" y="4725144"/>
            <a:ext cx="2232248" cy="1440160"/>
          </a:xfrm>
          <a:prstGeom prst="rect">
            <a:avLst/>
          </a:prstGeom>
          <a:solidFill>
            <a:srgbClr val="339966">
              <a:alpha val="14902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5292080" y="1124744"/>
            <a:ext cx="3528392" cy="648072"/>
          </a:xfrm>
          <a:prstGeom prst="rect">
            <a:avLst/>
          </a:prstGeom>
          <a:solidFill>
            <a:srgbClr val="990099">
              <a:alpha val="14902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395536" y="2924944"/>
            <a:ext cx="936104" cy="792088"/>
          </a:xfrm>
          <a:prstGeom prst="rect">
            <a:avLst/>
          </a:prstGeom>
          <a:solidFill>
            <a:schemeClr val="tx1">
              <a:lumMod val="50000"/>
              <a:lumOff val="50000"/>
              <a:alpha val="14902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395536" y="1844825"/>
            <a:ext cx="3240360" cy="936104"/>
          </a:xfrm>
          <a:prstGeom prst="rect">
            <a:avLst/>
          </a:prstGeom>
          <a:solidFill>
            <a:srgbClr val="00B0F0">
              <a:alpha val="14902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95536" y="252158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an Frontend/Backend </a:t>
            </a:r>
            <a:r>
              <a:rPr lang="de-DE" dirty="0" err="1" smtClean="0"/>
              <a:t>Architecture</a:t>
            </a:r>
            <a:r>
              <a:rPr lang="de-DE" dirty="0" smtClean="0"/>
              <a:t>…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23528" y="2780929"/>
            <a:ext cx="836219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944880" y="4581128"/>
            <a:ext cx="4833799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5789018" y="4364100"/>
            <a:ext cx="0" cy="242065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5220072" y="0"/>
            <a:ext cx="0" cy="242065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behr\AppData\Local\Temp\SNAGHTML2c9ff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0" y="404664"/>
            <a:ext cx="83629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57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Application</a:t>
            </a:r>
            <a:r>
              <a:rPr lang="de-DE" altLang="de-DE" dirty="0"/>
              <a:t> </a:t>
            </a:r>
            <a:r>
              <a:rPr lang="de-DE" altLang="de-DE" dirty="0" smtClean="0"/>
              <a:t>Server: </a:t>
            </a:r>
            <a:r>
              <a:rPr lang="de-DE" altLang="de-DE" dirty="0" err="1" smtClean="0"/>
              <a:t>Render</a:t>
            </a:r>
            <a:r>
              <a:rPr lang="de-DE" altLang="de-DE" dirty="0" smtClean="0"/>
              <a:t> Server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err="1" smtClean="0"/>
              <a:t>GeoStyler</a:t>
            </a:r>
            <a:endParaRPr lang="de-DE" altLang="de-DE" dirty="0"/>
          </a:p>
          <a:p>
            <a:r>
              <a:rPr lang="de-DE" altLang="de-DE" dirty="0" err="1" smtClean="0"/>
              <a:t>Mapnik</a:t>
            </a:r>
            <a:endParaRPr lang="de-DE" altLang="de-DE" dirty="0" smtClean="0"/>
          </a:p>
          <a:p>
            <a:pPr lvl="1"/>
            <a:r>
              <a:rPr lang="de-DE" dirty="0" smtClean="0"/>
              <a:t>„</a:t>
            </a:r>
            <a:r>
              <a:rPr lang="de-DE" dirty="0" err="1" smtClean="0"/>
              <a:t>combines</a:t>
            </a:r>
            <a:r>
              <a:rPr lang="de-DE" dirty="0" smtClean="0"/>
              <a:t> </a:t>
            </a:r>
            <a:r>
              <a:rPr lang="de-DE" dirty="0"/>
              <a:t>pixel-</a:t>
            </a:r>
            <a:r>
              <a:rPr lang="de-DE" dirty="0" err="1"/>
              <a:t>perfect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lightning</a:t>
            </a:r>
            <a:r>
              <a:rPr lang="de-DE" dirty="0"/>
              <a:t>-fast </a:t>
            </a:r>
            <a:r>
              <a:rPr lang="de-DE" dirty="0" err="1"/>
              <a:t>cartographic</a:t>
            </a:r>
            <a:r>
              <a:rPr lang="de-DE" dirty="0"/>
              <a:t> </a:t>
            </a:r>
            <a:r>
              <a:rPr lang="de-DE" dirty="0" err="1"/>
              <a:t>algorithms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exposes</a:t>
            </a:r>
            <a:r>
              <a:rPr lang="de-DE" dirty="0"/>
              <a:t> </a:t>
            </a:r>
            <a:r>
              <a:rPr lang="de-DE" dirty="0" err="1"/>
              <a:t>interfaces</a:t>
            </a:r>
            <a:r>
              <a:rPr lang="de-DE" dirty="0"/>
              <a:t> in C++, Python,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Node</a:t>
            </a:r>
            <a:r>
              <a:rPr lang="de-DE" dirty="0" smtClean="0"/>
              <a:t>.“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6876256" y="3429000"/>
            <a:ext cx="14356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https://mapnik.org/</a:t>
            </a:r>
          </a:p>
        </p:txBody>
      </p:sp>
      <p:pic>
        <p:nvPicPr>
          <p:cNvPr id="1028" name="Picture 4" descr="C:\Users\FRANZ-~1\AppData\Local\Temp\SNAGHTML60b45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912" y="4308122"/>
            <a:ext cx="3096344" cy="180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RANZ-~1\AppData\Local\Temp\SNAGHTML60ba92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3420"/>
            <a:ext cx="2561961" cy="106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FRANZ-~1\AppData\Local\Temp\SNAGHTML60c7cb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56" y="5428532"/>
            <a:ext cx="2084960" cy="138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>
            <a:off x="1869797" y="5237398"/>
            <a:ext cx="1311307" cy="3322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>
            <a:off x="4355976" y="5428532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031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2" descr="C:\Users\behr\AppData\Local\Temp\SNAGHTML8b0a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2" y="0"/>
            <a:ext cx="10888823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F8F8F8">
              <a:alpha val="36078"/>
            </a:srgbClr>
          </a:solidFill>
        </p:spPr>
        <p:txBody>
          <a:bodyPr/>
          <a:lstStyle/>
          <a:p>
            <a:pPr algn="r"/>
            <a:r>
              <a:rPr lang="de-DE" altLang="de-DE" dirty="0" smtClean="0">
                <a:solidFill>
                  <a:schemeClr val="tx1"/>
                </a:solidFill>
              </a:rPr>
              <a:t>Bibliotheken - </a:t>
            </a:r>
            <a:r>
              <a:rPr lang="de-DE" altLang="de-DE" i="1" dirty="0" smtClean="0">
                <a:solidFill>
                  <a:schemeClr val="tx1"/>
                </a:solidFill>
              </a:rPr>
              <a:t>Libraries</a:t>
            </a:r>
            <a:r>
              <a:rPr lang="de-DE" altLang="de-DE" dirty="0" smtClean="0">
                <a:solidFill>
                  <a:schemeClr val="tx1"/>
                </a:solidFill>
              </a:rPr>
              <a:t>: Software </a:t>
            </a:r>
            <a:r>
              <a:rPr lang="de-DE" altLang="de-DE" dirty="0" err="1" smtClean="0">
                <a:solidFill>
                  <a:schemeClr val="tx1"/>
                </a:solidFill>
              </a:rPr>
              <a:t>using</a:t>
            </a:r>
            <a:r>
              <a:rPr lang="de-DE" altLang="de-DE" dirty="0" smtClean="0">
                <a:solidFill>
                  <a:schemeClr val="tx1"/>
                </a:solidFill>
              </a:rPr>
              <a:t> GDAL</a:t>
            </a:r>
          </a:p>
        </p:txBody>
      </p:sp>
    </p:spTree>
    <p:extLst>
      <p:ext uri="{BB962C8B-B14F-4D97-AF65-F5344CB8AC3E}">
        <p14:creationId xmlns:p14="http://schemas.microsoft.com/office/powerpoint/2010/main" val="25344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smtClean="0"/>
              <a:t>GDAL: Supported Vector formats</a:t>
            </a:r>
          </a:p>
        </p:txBody>
      </p:sp>
      <p:pic>
        <p:nvPicPr>
          <p:cNvPr id="57347" name="Picture 2" descr="C:\Users\behr\AppData\Local\Temp\SNAGHTML4f6e5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5616575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62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108520" y="0"/>
            <a:ext cx="9361040" cy="685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endParaRPr lang="de-DE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2313" y="2714997"/>
            <a:ext cx="7772400" cy="1362075"/>
          </a:xfrm>
        </p:spPr>
        <p:txBody>
          <a:bodyPr/>
          <a:lstStyle/>
          <a:p>
            <a:pPr algn="r"/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Datenhaltungsschicht</a:t>
            </a:r>
            <a:b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Tier</a:t>
            </a:r>
            <a:endParaRPr lang="de-DE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Related Products and Tools: (O)RDBMS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sz="1800" dirty="0" smtClean="0"/>
              <a:t>(O)(R)DBMS: (</a:t>
            </a:r>
            <a:r>
              <a:rPr lang="de-DE" altLang="de-DE" sz="1800" dirty="0" err="1" smtClean="0"/>
              <a:t>Object</a:t>
            </a:r>
            <a:r>
              <a:rPr lang="de-DE" altLang="de-DE" sz="1800" dirty="0" smtClean="0"/>
              <a:t>) (Relational) Database Management System</a:t>
            </a:r>
          </a:p>
          <a:p>
            <a:pPr lvl="1" eaLnBrk="1" hangingPunct="1"/>
            <a:r>
              <a:rPr lang="de-DE" altLang="de-DE" sz="1800" dirty="0" err="1" smtClean="0"/>
              <a:t>commercial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products</a:t>
            </a:r>
            <a:endParaRPr lang="de-DE" altLang="de-DE" sz="1800" dirty="0" smtClean="0"/>
          </a:p>
          <a:p>
            <a:pPr lvl="2" eaLnBrk="1" hangingPunct="1"/>
            <a:r>
              <a:rPr lang="de-DE" altLang="de-DE" sz="1800" dirty="0" smtClean="0"/>
              <a:t>Oracle, </a:t>
            </a:r>
          </a:p>
          <a:p>
            <a:pPr lvl="2" eaLnBrk="1" hangingPunct="1"/>
            <a:r>
              <a:rPr lang="de-DE" altLang="de-DE" sz="1800" dirty="0" err="1" smtClean="0"/>
              <a:t>SQLServer</a:t>
            </a:r>
            <a:r>
              <a:rPr lang="de-DE" altLang="de-DE" sz="1800" dirty="0" smtClean="0"/>
              <a:t> (Microsoft), </a:t>
            </a:r>
          </a:p>
          <a:p>
            <a:pPr lvl="2" eaLnBrk="1" hangingPunct="1"/>
            <a:r>
              <a:rPr lang="de-DE" altLang="de-DE" sz="1800" dirty="0" smtClean="0"/>
              <a:t>Informix, DB2 (IBM),</a:t>
            </a:r>
          </a:p>
          <a:p>
            <a:pPr lvl="2" eaLnBrk="1" hangingPunct="1"/>
            <a:r>
              <a:rPr lang="de-DE" altLang="de-DE" sz="1800" dirty="0" smtClean="0"/>
              <a:t>…</a:t>
            </a:r>
          </a:p>
          <a:p>
            <a:pPr lvl="2" eaLnBrk="1" hangingPunct="1"/>
            <a:endParaRPr lang="de-DE" altLang="de-DE" sz="1800" dirty="0" smtClean="0"/>
          </a:p>
          <a:p>
            <a:pPr lvl="1" eaLnBrk="1" hangingPunct="1"/>
            <a:r>
              <a:rPr lang="de-DE" altLang="de-DE" sz="1800" dirty="0" err="1" smtClean="0"/>
              <a:t>free</a:t>
            </a:r>
            <a:endParaRPr lang="de-DE" altLang="de-DE" sz="1800" dirty="0" smtClean="0"/>
          </a:p>
          <a:p>
            <a:pPr lvl="2" eaLnBrk="1" hangingPunct="1"/>
            <a:r>
              <a:rPr lang="de-DE" altLang="de-DE" sz="1800" dirty="0" err="1" smtClean="0"/>
              <a:t>PostGreSQL</a:t>
            </a:r>
            <a:r>
              <a:rPr lang="de-DE" altLang="de-DE" sz="1800" dirty="0" smtClean="0"/>
              <a:t> (</a:t>
            </a:r>
            <a:r>
              <a:rPr lang="de-DE" altLang="de-DE" sz="1800" dirty="0" err="1" smtClean="0"/>
              <a:t>PostGIS</a:t>
            </a:r>
            <a:r>
              <a:rPr lang="de-DE" altLang="de-DE" sz="1800" dirty="0" smtClean="0"/>
              <a:t>), </a:t>
            </a:r>
            <a:r>
              <a:rPr lang="de-DE" altLang="de-DE" sz="1800" dirty="0" err="1" smtClean="0"/>
              <a:t>fully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conformant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to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OGC‘s</a:t>
            </a:r>
            <a:r>
              <a:rPr lang="de-DE" altLang="de-DE" sz="1800" dirty="0" smtClean="0"/>
              <a:t> Simple Feature </a:t>
            </a:r>
            <a:r>
              <a:rPr lang="de-DE" altLang="de-DE" sz="1800" dirty="0" err="1" smtClean="0"/>
              <a:t>Specification</a:t>
            </a:r>
            <a:r>
              <a:rPr lang="de-DE" altLang="de-DE" sz="1800" dirty="0" smtClean="0"/>
              <a:t> – </a:t>
            </a:r>
            <a:r>
              <a:rPr lang="de-DE" altLang="de-DE" sz="1800" dirty="0" err="1" smtClean="0"/>
              <a:t>highly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recommended</a:t>
            </a:r>
            <a:endParaRPr lang="de-DE" altLang="de-DE" sz="1800" dirty="0" smtClean="0"/>
          </a:p>
          <a:p>
            <a:pPr lvl="2" eaLnBrk="1" hangingPunct="1"/>
            <a:r>
              <a:rPr lang="de-DE" altLang="de-DE" sz="1800" dirty="0" smtClean="0"/>
              <a:t>MySQL/</a:t>
            </a:r>
            <a:r>
              <a:rPr lang="de-DE" altLang="de-DE" sz="1800" dirty="0" err="1" smtClean="0"/>
              <a:t>MariaDB</a:t>
            </a:r>
            <a:endParaRPr lang="de-DE" altLang="de-DE" sz="1800" dirty="0" smtClean="0"/>
          </a:p>
          <a:p>
            <a:pPr lvl="2" eaLnBrk="1" hangingPunct="1"/>
            <a:r>
              <a:rPr lang="de-DE" altLang="de-DE" sz="1800" dirty="0" err="1" smtClean="0"/>
              <a:t>SpatialLite</a:t>
            </a:r>
            <a:endParaRPr lang="de-DE" altLang="de-DE" sz="1800" dirty="0" smtClean="0"/>
          </a:p>
          <a:p>
            <a:pPr lvl="2" eaLnBrk="1" hangingPunct="1"/>
            <a:r>
              <a:rPr lang="de-DE" altLang="de-DE" sz="1800" dirty="0" smtClean="0"/>
              <a:t>…</a:t>
            </a:r>
          </a:p>
          <a:p>
            <a:pPr eaLnBrk="1" hangingPunct="1"/>
            <a:endParaRPr lang="de-DE" alt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347245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Market share</a:t>
            </a:r>
          </a:p>
        </p:txBody>
      </p:sp>
      <p:sp>
        <p:nvSpPr>
          <p:cNvPr id="23556" name="Rechteck 4"/>
          <p:cNvSpPr>
            <a:spLocks noChangeArrowheads="1"/>
          </p:cNvSpPr>
          <p:nvPr/>
        </p:nvSpPr>
        <p:spPr bwMode="auto">
          <a:xfrm>
            <a:off x="4608512" y="5447060"/>
            <a:ext cx="4572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100" dirty="0">
                <a:latin typeface="Arial" pitchFamily="34" charset="0"/>
              </a:rPr>
              <a:t>http://blog.jelastic.com/2012/02/23/open-source-database-market-share-within-jelastic-february-2012/</a:t>
            </a:r>
          </a:p>
        </p:txBody>
      </p:sp>
      <p:pic>
        <p:nvPicPr>
          <p:cNvPr id="23557" name="Picture 4" descr="http://i2.wp.com/jelastic.files.wordpress.com/2012/02/dbfb1.png?resize=444%2C2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840" y="3510632"/>
            <a:ext cx="3553258" cy="18649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Graph on Database Installations and Deployment Plans - 2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4" y="2589559"/>
            <a:ext cx="4237557" cy="301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357188" y="6263406"/>
            <a:ext cx="457200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050" dirty="0">
                <a:latin typeface="Arial" charset="0"/>
              </a:rPr>
              <a:t>http://www.mysql.com/why-mysql/marketshare</a:t>
            </a:r>
            <a:r>
              <a:rPr lang="de-DE" sz="1050" dirty="0" smtClean="0">
                <a:latin typeface="Arial" charset="0"/>
              </a:rPr>
              <a:t>/ [2008, </a:t>
            </a:r>
            <a:r>
              <a:rPr lang="de-DE" sz="1050" dirty="0" err="1" smtClean="0">
                <a:latin typeface="Arial" charset="0"/>
              </a:rPr>
              <a:t>no</a:t>
            </a:r>
            <a:r>
              <a:rPr lang="de-DE" sz="1050" dirty="0" smtClean="0">
                <a:latin typeface="Arial" charset="0"/>
              </a:rPr>
              <a:t> </a:t>
            </a:r>
            <a:r>
              <a:rPr lang="de-DE" sz="1050" dirty="0" err="1" smtClean="0">
                <a:latin typeface="Arial" charset="0"/>
              </a:rPr>
              <a:t>more</a:t>
            </a:r>
            <a:r>
              <a:rPr lang="de-DE" sz="1050" dirty="0" smtClean="0">
                <a:latin typeface="Arial" charset="0"/>
              </a:rPr>
              <a:t> </a:t>
            </a:r>
            <a:r>
              <a:rPr lang="de-DE" sz="1050" dirty="0" err="1" smtClean="0">
                <a:latin typeface="Arial" charset="0"/>
              </a:rPr>
              <a:t>available</a:t>
            </a:r>
            <a:r>
              <a:rPr lang="de-DE" sz="1050" dirty="0" smtClean="0">
                <a:latin typeface="Arial" charset="0"/>
              </a:rPr>
              <a:t>]</a:t>
            </a:r>
            <a:endParaRPr lang="de-DE" sz="1050" dirty="0">
              <a:latin typeface="Arial" charset="0"/>
            </a:endParaRPr>
          </a:p>
        </p:txBody>
      </p:sp>
      <p:sp>
        <p:nvSpPr>
          <p:cNvPr id="23560" name="Textfeld 9"/>
          <p:cNvSpPr txBox="1">
            <a:spLocks noChangeArrowheads="1"/>
          </p:cNvSpPr>
          <p:nvPr/>
        </p:nvSpPr>
        <p:spPr bwMode="auto">
          <a:xfrm>
            <a:off x="899592" y="1662964"/>
            <a:ext cx="242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dirty="0">
                <a:latin typeface="Arial" pitchFamily="34" charset="0"/>
              </a:rPr>
              <a:t>2008 (</a:t>
            </a:r>
            <a:r>
              <a:rPr lang="de-DE" altLang="de-DE" sz="1800" dirty="0" err="1">
                <a:latin typeface="Arial" pitchFamily="34" charset="0"/>
              </a:rPr>
              <a:t>Closed</a:t>
            </a:r>
            <a:r>
              <a:rPr lang="de-DE" altLang="de-DE" sz="1800" dirty="0">
                <a:latin typeface="Arial" pitchFamily="34" charset="0"/>
              </a:rPr>
              <a:t> Source)</a:t>
            </a:r>
          </a:p>
        </p:txBody>
      </p:sp>
      <p:sp>
        <p:nvSpPr>
          <p:cNvPr id="23561" name="Textfeld 10"/>
          <p:cNvSpPr txBox="1">
            <a:spLocks noChangeArrowheads="1"/>
          </p:cNvSpPr>
          <p:nvPr/>
        </p:nvSpPr>
        <p:spPr bwMode="auto">
          <a:xfrm>
            <a:off x="5643563" y="3068960"/>
            <a:ext cx="1544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>
                <a:latin typeface="Arial" pitchFamily="34" charset="0"/>
              </a:rPr>
              <a:t>2012 (FOSS)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57" y="925959"/>
            <a:ext cx="3672408" cy="2022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0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Trend </a:t>
            </a:r>
            <a:r>
              <a:rPr lang="en-US" altLang="de-DE"/>
              <a:t>of Relational DBMS Popularity</a:t>
            </a:r>
            <a:endParaRPr lang="de-DE" altLang="de-DE" smtClean="0"/>
          </a:p>
        </p:txBody>
      </p:sp>
      <p:pic>
        <p:nvPicPr>
          <p:cNvPr id="2050" name="Picture 2" descr="C:\Users\behr\AppData\Local\Temp\SNAGHTML60ac4b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7" y="2060848"/>
            <a:ext cx="6991045" cy="259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683568" y="5085184"/>
            <a:ext cx="6840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/>
              <a:t>https://www.forbes.com/sites/benkerschberg/2016/03/08/how-postgres-and-open-source-are-disrupting-the-market-for-database-management-systems/#141b42e820a3</a:t>
            </a:r>
          </a:p>
        </p:txBody>
      </p:sp>
    </p:spTree>
    <p:extLst>
      <p:ext uri="{BB962C8B-B14F-4D97-AF65-F5344CB8AC3E}">
        <p14:creationId xmlns:p14="http://schemas.microsoft.com/office/powerpoint/2010/main" val="909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108520" y="0"/>
            <a:ext cx="9361040" cy="685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endParaRPr lang="de-DE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2313" y="2714997"/>
            <a:ext cx="7772400" cy="1362075"/>
          </a:xfrm>
        </p:spPr>
        <p:txBody>
          <a:bodyPr/>
          <a:lstStyle/>
          <a:p>
            <a:pPr algn="r"/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Vier-Schichten-Modell</a:t>
            </a:r>
            <a:b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 err="1" smtClean="0"/>
              <a:t>Four</a:t>
            </a:r>
            <a:r>
              <a:rPr lang="de-DE" dirty="0" smtClean="0"/>
              <a:t> Tier Model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4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Trend </a:t>
            </a:r>
            <a:r>
              <a:rPr lang="en-US" altLang="de-DE"/>
              <a:t>of Relational DBMS Popularity</a:t>
            </a:r>
            <a:endParaRPr lang="de-DE" altLang="de-DE" smtClean="0"/>
          </a:p>
        </p:txBody>
      </p:sp>
      <p:pic>
        <p:nvPicPr>
          <p:cNvPr id="2050" name="Picture 2" descr="C:\Users\behr\AppData\Local\Temp\SNAGHTML60ac4b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" y="1067790"/>
            <a:ext cx="4177789" cy="155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5220072" y="1484784"/>
            <a:ext cx="381642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/>
              <a:t>https://www.forbes.com/sites/benkerschberg/2016/03/08/how-postgres-and-open-source-are-disrupting-the-market-for-database-management-systems/#141b42e820a3</a:t>
            </a:r>
          </a:p>
        </p:txBody>
      </p:sp>
      <p:sp>
        <p:nvSpPr>
          <p:cNvPr id="10" name="Rechteck 3"/>
          <p:cNvSpPr>
            <a:spLocks noChangeArrowheads="1"/>
          </p:cNvSpPr>
          <p:nvPr/>
        </p:nvSpPr>
        <p:spPr bwMode="auto">
          <a:xfrm>
            <a:off x="610152" y="6479758"/>
            <a:ext cx="76327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100" dirty="0" smtClean="0">
                <a:latin typeface="Arial" pitchFamily="34" charset="0"/>
              </a:rPr>
              <a:t>https://</a:t>
            </a:r>
            <a:r>
              <a:rPr lang="de-DE" altLang="de-DE" sz="1100" dirty="0">
                <a:latin typeface="Arial" pitchFamily="34" charset="0"/>
              </a:rPr>
              <a:t>db-engines.com/en/ranking_trend/relational+dbms [</a:t>
            </a:r>
            <a:r>
              <a:rPr lang="de-DE" altLang="de-DE" sz="1100" dirty="0" smtClean="0">
                <a:latin typeface="Arial" pitchFamily="34" charset="0"/>
              </a:rPr>
              <a:t>2023-02-20]</a:t>
            </a:r>
            <a:endParaRPr lang="de-DE" altLang="de-DE" sz="1100" dirty="0">
              <a:latin typeface="Arial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790" y="3284984"/>
            <a:ext cx="1826062" cy="243082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2932968"/>
            <a:ext cx="3606851" cy="292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5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behr\AppData\Local\Temp\SNAGHTML15d460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56" y="256052"/>
            <a:ext cx="5543236" cy="612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395536" y="6453336"/>
            <a:ext cx="32460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hlinkClick r:id="rId3"/>
              </a:rPr>
              <a:t>https://</a:t>
            </a:r>
            <a:r>
              <a:rPr lang="de-DE" sz="1200" dirty="0" smtClean="0">
                <a:hlinkClick r:id="rId3"/>
              </a:rPr>
              <a:t>db-engines.com/en/ranking</a:t>
            </a:r>
            <a:r>
              <a:rPr lang="de-DE" sz="1200" dirty="0" smtClean="0"/>
              <a:t> [2023-02-20]</a:t>
            </a:r>
            <a:endParaRPr lang="de-DE" sz="1200" dirty="0"/>
          </a:p>
        </p:txBody>
      </p:sp>
      <p:sp>
        <p:nvSpPr>
          <p:cNvPr id="10" name="Rechteck 1"/>
          <p:cNvSpPr>
            <a:spLocks noChangeArrowheads="1"/>
          </p:cNvSpPr>
          <p:nvPr/>
        </p:nvSpPr>
        <p:spPr bwMode="auto">
          <a:xfrm rot="16200000">
            <a:off x="5625785" y="3097628"/>
            <a:ext cx="651163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100" dirty="0">
                <a:latin typeface="Arial" pitchFamily="34" charset="0"/>
              </a:rPr>
              <a:t>http://</a:t>
            </a:r>
            <a:r>
              <a:rPr lang="de-DE" altLang="de-DE" sz="1100" dirty="0" smtClean="0">
                <a:latin typeface="Arial" pitchFamily="34" charset="0"/>
              </a:rPr>
              <a:t>db-engines.com/en/ranking_categories; https://db-engines.com/en/ranking_osvsc </a:t>
            </a:r>
            <a:r>
              <a:rPr lang="de-DE" altLang="de-DE" sz="1100" dirty="0">
                <a:latin typeface="Arial" pitchFamily="34" charset="0"/>
              </a:rPr>
              <a:t>[</a:t>
            </a:r>
            <a:r>
              <a:rPr lang="de-DE" altLang="de-DE" sz="1100" dirty="0" smtClean="0">
                <a:latin typeface="Arial" pitchFamily="34" charset="0"/>
              </a:rPr>
              <a:t>2022-03-11]</a:t>
            </a:r>
            <a:endParaRPr lang="de-DE" altLang="de-DE" sz="1100" dirty="0">
              <a:latin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69" y="2083775"/>
            <a:ext cx="2871245" cy="24698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 descr="C:\Users\behr\AppData\Local\Temp\SNAGHTML15d6629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782" y="4984831"/>
            <a:ext cx="4199983" cy="139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0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090" y="1844824"/>
            <a:ext cx="2678976" cy="314648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137718"/>
            <a:ext cx="5440311" cy="27314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Popularity</a:t>
            </a:r>
            <a:r>
              <a:rPr lang="de-DE" dirty="0" smtClean="0"/>
              <a:t> 2023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237566" y="6165304"/>
            <a:ext cx="33778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https://db-engines.com/en/ranking_osvsc [2023-02-20]</a:t>
            </a:r>
            <a:endParaRPr lang="de-DE" sz="1100" dirty="0"/>
          </a:p>
        </p:txBody>
      </p:sp>
      <p:sp>
        <p:nvSpPr>
          <p:cNvPr id="10" name="Rechteck 9"/>
          <p:cNvSpPr/>
          <p:nvPr/>
        </p:nvSpPr>
        <p:spPr>
          <a:xfrm>
            <a:off x="2504231" y="3802251"/>
            <a:ext cx="10150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Open Source</a:t>
            </a:r>
            <a:endParaRPr lang="de-DE" sz="1100" dirty="0"/>
          </a:p>
        </p:txBody>
      </p:sp>
      <p:sp>
        <p:nvSpPr>
          <p:cNvPr id="11" name="Rechteck 10"/>
          <p:cNvSpPr/>
          <p:nvPr/>
        </p:nvSpPr>
        <p:spPr>
          <a:xfrm>
            <a:off x="2504231" y="2636912"/>
            <a:ext cx="11112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err="1" smtClean="0"/>
              <a:t>Closed</a:t>
            </a:r>
            <a:r>
              <a:rPr lang="de-DE" sz="1100" dirty="0" smtClean="0"/>
              <a:t> Source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0268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108520" y="0"/>
            <a:ext cx="9361040" cy="685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endParaRPr lang="de-DE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2313" y="2714997"/>
            <a:ext cx="7772400" cy="1362075"/>
          </a:xfrm>
        </p:spPr>
        <p:txBody>
          <a:bodyPr/>
          <a:lstStyle/>
          <a:p>
            <a:pPr algn="r"/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Client-Schicht</a:t>
            </a:r>
            <a:b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i="1" dirty="0" smtClean="0"/>
              <a:t>Client Tier</a:t>
            </a:r>
            <a:endParaRPr lang="de-DE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/>
          </p:cNvSpPr>
          <p:nvPr/>
        </p:nvSpPr>
        <p:spPr>
          <a:xfrm>
            <a:off x="539750" y="1196975"/>
            <a:ext cx="8135938" cy="49688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de-DE" dirty="0" smtClean="0"/>
          </a:p>
          <a:p>
            <a:pPr fontAlgn="auto">
              <a:spcAft>
                <a:spcPts val="0"/>
              </a:spcAft>
            </a:pPr>
            <a:endParaRPr lang="de-DE" dirty="0" smtClean="0"/>
          </a:p>
          <a:p>
            <a:pPr fontAlgn="auto">
              <a:spcAft>
                <a:spcPts val="0"/>
              </a:spcAft>
            </a:pPr>
            <a:endParaRPr lang="de-DE" dirty="0" smtClean="0"/>
          </a:p>
          <a:p>
            <a:pPr fontAlgn="auto">
              <a:spcAft>
                <a:spcPts val="0"/>
              </a:spcAft>
            </a:pPr>
            <a:endParaRPr lang="de-DE" dirty="0" smtClean="0"/>
          </a:p>
          <a:p>
            <a:pPr fontAlgn="auto">
              <a:spcAft>
                <a:spcPts val="0"/>
              </a:spcAft>
            </a:pPr>
            <a:endParaRPr lang="de-DE" dirty="0" smtClean="0"/>
          </a:p>
          <a:p>
            <a:pPr fontAlgn="auto">
              <a:spcAft>
                <a:spcPts val="0"/>
              </a:spcAft>
            </a:pPr>
            <a:endParaRPr lang="de-DE" dirty="0" smtClean="0"/>
          </a:p>
          <a:p>
            <a:pPr fontAlgn="auto">
              <a:spcAft>
                <a:spcPts val="0"/>
              </a:spcAft>
            </a:pPr>
            <a:endParaRPr lang="de-DE" dirty="0" smtClean="0"/>
          </a:p>
          <a:p>
            <a:pPr fontAlgn="auto">
              <a:spcAft>
                <a:spcPts val="0"/>
              </a:spcAft>
            </a:pPr>
            <a:endParaRPr lang="de-DE" dirty="0" smtClean="0"/>
          </a:p>
          <a:p>
            <a:pPr fontAlgn="auto">
              <a:spcAft>
                <a:spcPts val="0"/>
              </a:spcAft>
            </a:pPr>
            <a:endParaRPr lang="de-DE" dirty="0" smtClean="0"/>
          </a:p>
          <a:p>
            <a:pPr fontAlgn="auto">
              <a:spcAft>
                <a:spcPts val="0"/>
              </a:spcAft>
            </a:pPr>
            <a:endParaRPr lang="de-DE" dirty="0" smtClean="0"/>
          </a:p>
          <a:p>
            <a:pPr fontAlgn="auto">
              <a:spcAft>
                <a:spcPts val="0"/>
              </a:spcAft>
            </a:pPr>
            <a:endParaRPr lang="de-DE" dirty="0" smtClean="0"/>
          </a:p>
          <a:p>
            <a:pPr fontAlgn="auto">
              <a:spcAft>
                <a:spcPts val="0"/>
              </a:spcAft>
            </a:pPr>
            <a:r>
              <a:rPr lang="de-DE" dirty="0" smtClean="0"/>
              <a:t>See also: https://gisgeography.com/qgis-arcgis-differences/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683568" y="4304129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</a:rPr>
              <a:t>https://</a:t>
            </a:r>
            <a:r>
              <a:rPr lang="de-DE" sz="1200" dirty="0" smtClean="0">
                <a:latin typeface="Calibri" panose="020F0502020204030204" pitchFamily="34" charset="0"/>
              </a:rPr>
              <a:t>trends.google.com/trends/explore?date=today%201-m&amp;q=ArcGIS,QGIS </a:t>
            </a:r>
            <a:br>
              <a:rPr lang="de-DE" sz="1200" dirty="0" smtClean="0">
                <a:latin typeface="Calibri" panose="020F0502020204030204" pitchFamily="34" charset="0"/>
              </a:rPr>
            </a:br>
            <a:r>
              <a:rPr lang="de-DE" sz="1200" dirty="0" smtClean="0">
                <a:latin typeface="Calibri" panose="020F0502020204030204" pitchFamily="34" charset="0"/>
              </a:rPr>
              <a:t>[2023-02-20]</a:t>
            </a:r>
            <a:endParaRPr lang="de-DE" sz="1200" dirty="0">
              <a:latin typeface="Calibri" panose="020F050202020403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Desktop </a:t>
            </a:r>
            <a:r>
              <a:rPr lang="de-DE" dirty="0" smtClean="0"/>
              <a:t>GIS</a:t>
            </a:r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626" y="2701020"/>
            <a:ext cx="15144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756277"/>
            <a:ext cx="5735495" cy="208668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130" y="3250491"/>
            <a:ext cx="2431049" cy="158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04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113" y="4435717"/>
            <a:ext cx="5862545" cy="1434580"/>
          </a:xfrm>
          <a:prstGeom prst="rect">
            <a:avLst/>
          </a:prstGeom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err="1" smtClean="0"/>
              <a:t>Related</a:t>
            </a:r>
            <a:r>
              <a:rPr lang="de-DE" altLang="de-DE" dirty="0" smtClean="0"/>
              <a:t> (</a:t>
            </a:r>
            <a:r>
              <a:rPr lang="de-DE" altLang="de-DE" dirty="0" err="1" smtClean="0"/>
              <a:t>Programming</a:t>
            </a:r>
            <a:r>
              <a:rPr lang="de-DE" altLang="de-DE" dirty="0" smtClean="0"/>
              <a:t>) </a:t>
            </a:r>
            <a:r>
              <a:rPr lang="de-DE" altLang="de-DE" dirty="0" err="1" smtClean="0"/>
              <a:t>Languages</a:t>
            </a:r>
            <a:r>
              <a:rPr lang="de-DE" altLang="de-DE" dirty="0" smtClean="0"/>
              <a:t> 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sz="1800" dirty="0" smtClean="0"/>
              <a:t>Server </a:t>
            </a:r>
            <a:r>
              <a:rPr lang="de-DE" altLang="de-DE" sz="1800" dirty="0" err="1" smtClean="0"/>
              <a:t>side</a:t>
            </a:r>
            <a:r>
              <a:rPr lang="de-DE" altLang="de-DE" sz="1800" dirty="0" smtClean="0"/>
              <a:t>:</a:t>
            </a:r>
          </a:p>
          <a:p>
            <a:pPr lvl="1" eaLnBrk="1" hangingPunct="1"/>
            <a:r>
              <a:rPr lang="de-DE" altLang="de-DE" sz="1800" b="1" dirty="0" smtClean="0"/>
              <a:t>PHP</a:t>
            </a:r>
          </a:p>
          <a:p>
            <a:pPr lvl="1" eaLnBrk="1" hangingPunct="1"/>
            <a:r>
              <a:rPr lang="de-DE" altLang="de-DE" sz="1800" dirty="0" smtClean="0"/>
              <a:t>Java</a:t>
            </a:r>
          </a:p>
          <a:p>
            <a:pPr lvl="1" eaLnBrk="1" hangingPunct="1"/>
            <a:r>
              <a:rPr lang="de-DE" altLang="de-DE" sz="1800" dirty="0" smtClean="0"/>
              <a:t>ASP</a:t>
            </a:r>
          </a:p>
          <a:p>
            <a:pPr lvl="1" eaLnBrk="1" hangingPunct="1"/>
            <a:r>
              <a:rPr lang="de-DE" altLang="de-DE" sz="1800" b="1" dirty="0" smtClean="0"/>
              <a:t>Python</a:t>
            </a:r>
          </a:p>
          <a:p>
            <a:pPr lvl="1" eaLnBrk="1" hangingPunct="1"/>
            <a:r>
              <a:rPr lang="de-DE" altLang="de-DE" sz="1800" dirty="0" smtClean="0"/>
              <a:t>C / C++</a:t>
            </a:r>
          </a:p>
          <a:p>
            <a:pPr lvl="1" eaLnBrk="1" hangingPunct="1"/>
            <a:r>
              <a:rPr lang="de-DE" altLang="de-DE" sz="1800" dirty="0" smtClean="0"/>
              <a:t>Ruby</a:t>
            </a:r>
          </a:p>
          <a:p>
            <a:pPr lvl="1" eaLnBrk="1" hangingPunct="1"/>
            <a:r>
              <a:rPr lang="de-DE" altLang="de-DE" sz="1800" b="1" dirty="0" err="1" smtClean="0"/>
              <a:t>NodeJS</a:t>
            </a:r>
            <a:endParaRPr lang="de-DE" altLang="de-DE" sz="1800" b="1" dirty="0" smtClean="0"/>
          </a:p>
          <a:p>
            <a:pPr eaLnBrk="1" hangingPunct="1"/>
            <a:endParaRPr lang="de-DE" altLang="de-DE" sz="1800" dirty="0" smtClean="0"/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2339752" y="3758843"/>
            <a:ext cx="4740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000" dirty="0">
                <a:latin typeface="Arial" pitchFamily="34" charset="0"/>
              </a:rPr>
              <a:t>https://w3techs.com/technologies/overview/programming_language </a:t>
            </a:r>
            <a:r>
              <a:rPr lang="de-DE" altLang="de-DE" sz="1000" dirty="0" smtClean="0">
                <a:latin typeface="Arial" pitchFamily="34" charset="0"/>
              </a:rPr>
              <a:t>[2023-02-20]</a:t>
            </a:r>
            <a:endParaRPr lang="de-DE" altLang="de-DE" sz="1000" dirty="0">
              <a:latin typeface="Arial" pitchFamily="34" charset="0"/>
            </a:endParaRP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2357438" y="6321425"/>
            <a:ext cx="48109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900" dirty="0">
                <a:latin typeface="Arial" pitchFamily="34" charset="0"/>
                <a:hlinkClick r:id="rId3"/>
              </a:rPr>
              <a:t>https://</a:t>
            </a:r>
            <a:r>
              <a:rPr lang="de-DE" altLang="de-DE" sz="900" dirty="0" smtClean="0">
                <a:latin typeface="Arial" pitchFamily="34" charset="0"/>
                <a:hlinkClick r:id="rId3"/>
              </a:rPr>
              <a:t>trends.google.com/trends/explore?q=PHP,ASP,Python,Servlet,node.js</a:t>
            </a:r>
            <a:r>
              <a:rPr lang="de-DE" altLang="de-DE" sz="900" dirty="0" smtClean="0">
                <a:latin typeface="Arial" pitchFamily="34" charset="0"/>
              </a:rPr>
              <a:t> [2023-02-20]</a:t>
            </a:r>
            <a:endParaRPr lang="de-DE" altLang="de-DE" sz="900" dirty="0">
              <a:latin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087456" y="6021868"/>
            <a:ext cx="13324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800"/>
              <a:t>PHP,ASP,Python,Servlet</a:t>
            </a:r>
            <a:endParaRPr lang="de-DE" sz="800"/>
          </a:p>
        </p:txBody>
      </p:sp>
      <p:pic>
        <p:nvPicPr>
          <p:cNvPr id="7172" name="Picture 4" descr="C:\Users\behr\AppData\Local\Temp\SNAGHTML1057d2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675" y="4941168"/>
            <a:ext cx="3189201" cy="28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873" y="1641345"/>
            <a:ext cx="2887682" cy="192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" y="2894"/>
            <a:ext cx="9139709" cy="685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behr\AppData\Local\Temp\SNAGHTML87a2f7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448" y="3933056"/>
            <a:ext cx="4262920" cy="86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1115616" y="5721084"/>
            <a:ext cx="1080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RedMonk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graphic tracks the movement of the top 20 languages over the history of the rankings</a:t>
            </a:r>
            <a:br>
              <a:rPr lang="en-US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https://www.zdnet.com/article/programming-language-popularity-python-overtakes-java-as-rust-reaches-top-20/</a:t>
            </a:r>
            <a:endParaRPr lang="de-DE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96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hr\AppData\Local\Temp\SNAGHTML87d599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2655"/>
            <a:ext cx="2952328" cy="57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err="1" smtClean="0"/>
              <a:t>Related</a:t>
            </a:r>
            <a:r>
              <a:rPr lang="de-DE" altLang="de-DE" dirty="0" smtClean="0"/>
              <a:t> (</a:t>
            </a:r>
            <a:r>
              <a:rPr lang="de-DE" altLang="de-DE" dirty="0" err="1" smtClean="0"/>
              <a:t>Programming</a:t>
            </a:r>
            <a:r>
              <a:rPr lang="de-DE" altLang="de-DE" dirty="0" smtClean="0"/>
              <a:t>) </a:t>
            </a:r>
            <a:r>
              <a:rPr lang="de-DE" altLang="de-DE" dirty="0" err="1" smtClean="0"/>
              <a:t>Languages</a:t>
            </a:r>
            <a:r>
              <a:rPr lang="de-DE" altLang="de-DE" dirty="0" smtClean="0"/>
              <a:t> II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sz="1800" dirty="0" smtClean="0"/>
              <a:t>Client </a:t>
            </a:r>
            <a:r>
              <a:rPr lang="de-DE" altLang="de-DE" sz="1800" dirty="0" err="1" smtClean="0"/>
              <a:t>side</a:t>
            </a:r>
            <a:endParaRPr lang="de-DE" altLang="de-DE" sz="1800" dirty="0" smtClean="0"/>
          </a:p>
          <a:p>
            <a:pPr lvl="1" eaLnBrk="1" hangingPunct="1"/>
            <a:r>
              <a:rPr lang="de-DE" altLang="de-DE" sz="1800" dirty="0" smtClean="0"/>
              <a:t>HTML</a:t>
            </a:r>
          </a:p>
          <a:p>
            <a:pPr lvl="1" eaLnBrk="1" hangingPunct="1"/>
            <a:r>
              <a:rPr lang="de-DE" altLang="de-DE" sz="1800" dirty="0" smtClean="0"/>
              <a:t>JavaScript (</a:t>
            </a:r>
            <a:r>
              <a:rPr lang="de-DE" altLang="de-DE" sz="1800" dirty="0" err="1" smtClean="0"/>
              <a:t>ECMAScript</a:t>
            </a:r>
            <a:r>
              <a:rPr lang="de-DE" altLang="de-DE" sz="1800" dirty="0" smtClean="0"/>
              <a:t>)</a:t>
            </a:r>
          </a:p>
          <a:p>
            <a:pPr lvl="1" eaLnBrk="1" hangingPunct="1"/>
            <a:r>
              <a:rPr lang="de-DE" altLang="de-DE" sz="1800" dirty="0" smtClean="0"/>
              <a:t>(</a:t>
            </a:r>
            <a:r>
              <a:rPr lang="de-DE" altLang="de-DE" sz="1800" dirty="0" err="1" smtClean="0"/>
              <a:t>ActionScript</a:t>
            </a:r>
            <a:r>
              <a:rPr lang="de-DE" altLang="de-DE" sz="1800" dirty="0" smtClean="0"/>
              <a:t> (Flash)</a:t>
            </a:r>
          </a:p>
          <a:p>
            <a:pPr lvl="1" eaLnBrk="1" hangingPunct="1"/>
            <a:endParaRPr lang="de-DE" altLang="de-DE" sz="1800" dirty="0" smtClean="0"/>
          </a:p>
          <a:p>
            <a:pPr lvl="1" eaLnBrk="1" hangingPunct="1"/>
            <a:r>
              <a:rPr lang="de-DE" altLang="de-DE" sz="1800" dirty="0" smtClean="0"/>
              <a:t>CSS</a:t>
            </a:r>
          </a:p>
          <a:p>
            <a:pPr lvl="1" eaLnBrk="1" hangingPunct="1"/>
            <a:endParaRPr lang="de-DE" altLang="de-DE" sz="1800" dirty="0" smtClean="0"/>
          </a:p>
          <a:p>
            <a:pPr eaLnBrk="1" hangingPunct="1"/>
            <a:endParaRPr lang="de-DE" altLang="de-DE" sz="1800" dirty="0" smtClean="0"/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486998" y="6308725"/>
            <a:ext cx="46891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000" dirty="0">
                <a:latin typeface="Arial" pitchFamily="34" charset="0"/>
              </a:rPr>
              <a:t>http://</a:t>
            </a:r>
            <a:r>
              <a:rPr lang="de-DE" altLang="de-DE" sz="1000" dirty="0" smtClean="0">
                <a:latin typeface="Arial" pitchFamily="34" charset="0"/>
              </a:rPr>
              <a:t>w3techs.com/technologies/overview/client_side_language/all [2016-10-11]</a:t>
            </a:r>
            <a:endParaRPr lang="de-DE" altLang="de-DE" sz="1000" dirty="0">
              <a:latin typeface="Arial" pitchFamily="34" charset="0"/>
            </a:endParaRPr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5137775" y="6126163"/>
            <a:ext cx="40062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900" dirty="0">
                <a:latin typeface="Arial" pitchFamily="34" charset="0"/>
              </a:rPr>
              <a:t>http://</a:t>
            </a:r>
            <a:r>
              <a:rPr lang="de-DE" altLang="de-DE" sz="900" dirty="0" smtClean="0">
                <a:latin typeface="Arial" pitchFamily="34" charset="0"/>
              </a:rPr>
              <a:t>w3techs.com/technologies/overview/javascript_library/all [2022-03-10]</a:t>
            </a:r>
            <a:endParaRPr lang="de-DE" altLang="de-DE" sz="900" dirty="0">
              <a:latin typeface="Arial" pitchFamily="34" charset="0"/>
            </a:endParaRPr>
          </a:p>
        </p:txBody>
      </p:sp>
      <p:pic>
        <p:nvPicPr>
          <p:cNvPr id="28683" name="Picture 11" descr="C:\Users\behr\AppData\Local\Temp\SNAGHTML149010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5" y="5067451"/>
            <a:ext cx="3453978" cy="124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6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31749" name="Rechteck 4"/>
          <p:cNvSpPr>
            <a:spLocks noChangeArrowheads="1"/>
          </p:cNvSpPr>
          <p:nvPr/>
        </p:nvSpPr>
        <p:spPr bwMode="auto">
          <a:xfrm rot="-5400000">
            <a:off x="7195430" y="3669430"/>
            <a:ext cx="33838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1200" dirty="0" smtClean="0">
                <a:hlinkClick r:id="rId2"/>
              </a:rPr>
              <a:t>https://www.tiobe.com/tiobe-index/</a:t>
            </a:r>
            <a:r>
              <a:rPr lang="de-DE" altLang="de-DE" sz="1200" dirty="0" smtClean="0"/>
              <a:t> </a:t>
            </a:r>
            <a:r>
              <a:rPr lang="de-DE" altLang="de-DE" sz="1200" dirty="0"/>
              <a:t>[</a:t>
            </a:r>
            <a:r>
              <a:rPr lang="de-DE" altLang="de-DE" sz="1200" dirty="0" smtClean="0"/>
              <a:t>2022-03-10</a:t>
            </a:r>
            <a:endParaRPr lang="de-DE" altLang="de-DE" sz="1200" dirty="0"/>
          </a:p>
        </p:txBody>
      </p:sp>
      <p:pic>
        <p:nvPicPr>
          <p:cNvPr id="7" name="Picture 2" descr="C:\Users\behr\AppData\Local\Temp\SNAGHTML153983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4" y="220280"/>
            <a:ext cx="2663478" cy="357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4"/>
          <p:cNvSpPr>
            <a:spLocks noChangeArrowheads="1"/>
          </p:cNvSpPr>
          <p:nvPr/>
        </p:nvSpPr>
        <p:spPr bwMode="auto">
          <a:xfrm>
            <a:off x="206014" y="3790781"/>
            <a:ext cx="21153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dirty="0">
                <a:latin typeface="Arial" pitchFamily="34" charset="0"/>
              </a:rPr>
              <a:t>http://</a:t>
            </a:r>
            <a:r>
              <a:rPr lang="de-DE" altLang="de-DE" sz="1200" dirty="0" smtClean="0">
                <a:latin typeface="Arial" pitchFamily="34" charset="0"/>
              </a:rPr>
              <a:t>www.sitepoint.com/best-programming-language-learn-2015/</a:t>
            </a:r>
            <a:endParaRPr lang="de-DE" altLang="de-DE" sz="1200" dirty="0">
              <a:latin typeface="Arial" pitchFamily="34" charset="0"/>
            </a:endParaRPr>
          </a:p>
        </p:txBody>
      </p:sp>
      <p:pic>
        <p:nvPicPr>
          <p:cNvPr id="5124" name="Picture 4" descr="C:\Users\behr\AppData\Local\Temp\SNAGHTML88131f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104828" cy="498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behr\AppData\Local\Temp\SNAGHTML8849e9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4" y="4653136"/>
            <a:ext cx="5014058" cy="196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3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Programming languages /DBMS </a:t>
            </a:r>
            <a:br>
              <a:rPr lang="en-US" altLang="de-DE" dirty="0" smtClean="0"/>
            </a:br>
            <a:r>
              <a:rPr lang="en-US" altLang="de-DE" dirty="0" smtClean="0"/>
              <a:t>used in most popular websites</a:t>
            </a:r>
            <a:endParaRPr lang="de-DE" altLang="de-DE" dirty="0" smtClean="0"/>
          </a:p>
        </p:txBody>
      </p:sp>
      <p:sp>
        <p:nvSpPr>
          <p:cNvPr id="32773" name="Rechteck 4"/>
          <p:cNvSpPr>
            <a:spLocks noChangeArrowheads="1"/>
          </p:cNvSpPr>
          <p:nvPr/>
        </p:nvSpPr>
        <p:spPr bwMode="auto">
          <a:xfrm rot="16200000">
            <a:off x="6258099" y="3323779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1200" dirty="0">
                <a:hlinkClick r:id="rId2"/>
              </a:rPr>
              <a:t>https://en.wikipedia.org/wiki/Programming_languages_used_in_most_popular_websites</a:t>
            </a:r>
            <a:r>
              <a:rPr lang="de-DE" altLang="de-DE" sz="1200" dirty="0"/>
              <a:t> [</a:t>
            </a:r>
            <a:r>
              <a:rPr lang="de-DE" altLang="de-DE" sz="1200" dirty="0" smtClean="0"/>
              <a:t>2023-02-20]</a:t>
            </a:r>
            <a:endParaRPr lang="de-DE" altLang="de-DE" sz="1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13" y="1528865"/>
            <a:ext cx="5703488" cy="495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>
            <a:spLocks noChangeArrowheads="1"/>
          </p:cNvSpPr>
          <p:nvPr/>
        </p:nvSpPr>
        <p:spPr bwMode="auto">
          <a:xfrm>
            <a:off x="358775" y="2714625"/>
            <a:ext cx="2016125" cy="3873500"/>
          </a:xfrm>
          <a:prstGeom prst="rect">
            <a:avLst/>
          </a:prstGeom>
          <a:solidFill>
            <a:srgbClr val="F5F5F5"/>
          </a:solidFill>
          <a:ln w="3175" algn="ctr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de-DE" sz="16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Rechteck 72"/>
          <p:cNvSpPr>
            <a:spLocks noChangeArrowheads="1"/>
          </p:cNvSpPr>
          <p:nvPr/>
        </p:nvSpPr>
        <p:spPr bwMode="auto">
          <a:xfrm>
            <a:off x="4895850" y="2714625"/>
            <a:ext cx="4103687" cy="3873500"/>
          </a:xfrm>
          <a:prstGeom prst="rect">
            <a:avLst/>
          </a:prstGeom>
          <a:solidFill>
            <a:srgbClr val="F2F2F2"/>
          </a:solidFill>
          <a:ln w="3175" algn="ctr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de-DE" sz="16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de-DE" altLang="de-DE" sz="2800" smtClean="0"/>
              <a:t>Architektur</a:t>
            </a:r>
            <a:endParaRPr lang="de-DE" altLang="de-DE" sz="2800" dirty="0" smtClean="0"/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>
            <a:off x="4322762" y="3962400"/>
            <a:ext cx="149066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246" name="Group 10"/>
          <p:cNvGrpSpPr>
            <a:grpSpLocks/>
          </p:cNvGrpSpPr>
          <p:nvPr/>
        </p:nvGrpSpPr>
        <p:grpSpPr bwMode="auto">
          <a:xfrm>
            <a:off x="2536825" y="3357563"/>
            <a:ext cx="1971675" cy="1247775"/>
            <a:chOff x="1770" y="2055"/>
            <a:chExt cx="1242" cy="786"/>
          </a:xfrm>
        </p:grpSpPr>
        <p:sp>
          <p:nvSpPr>
            <p:cNvPr id="10314" name="Freeform 11"/>
            <p:cNvSpPr>
              <a:spLocks/>
            </p:cNvSpPr>
            <p:nvPr/>
          </p:nvSpPr>
          <p:spPr bwMode="auto">
            <a:xfrm>
              <a:off x="1818" y="2103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15" name="Freeform 12"/>
            <p:cNvSpPr>
              <a:spLocks/>
            </p:cNvSpPr>
            <p:nvPr/>
          </p:nvSpPr>
          <p:spPr bwMode="auto">
            <a:xfrm>
              <a:off x="1770" y="2055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16" name="Freeform 13"/>
            <p:cNvSpPr>
              <a:spLocks/>
            </p:cNvSpPr>
            <p:nvPr/>
          </p:nvSpPr>
          <p:spPr bwMode="auto">
            <a:xfrm>
              <a:off x="1770" y="2055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17" name="Freeform 14"/>
            <p:cNvSpPr>
              <a:spLocks/>
            </p:cNvSpPr>
            <p:nvPr/>
          </p:nvSpPr>
          <p:spPr bwMode="auto">
            <a:xfrm>
              <a:off x="1830" y="2493"/>
              <a:ext cx="72" cy="12"/>
            </a:xfrm>
            <a:custGeom>
              <a:avLst/>
              <a:gdLst>
                <a:gd name="T0" fmla="*/ 0 w 12"/>
                <a:gd name="T1" fmla="*/ 0 h 2"/>
                <a:gd name="T2" fmla="*/ 2147483646 w 12"/>
                <a:gd name="T3" fmla="*/ 2147483646 h 2"/>
                <a:gd name="T4" fmla="*/ 2147483646 w 12"/>
                <a:gd name="T5" fmla="*/ 2147483646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0" y="0"/>
                  </a:moveTo>
                  <a:cubicBezTo>
                    <a:pt x="3" y="1"/>
                    <a:pt x="6" y="2"/>
                    <a:pt x="10" y="2"/>
                  </a:cubicBezTo>
                  <a:cubicBezTo>
                    <a:pt x="11" y="2"/>
                    <a:pt x="11" y="2"/>
                    <a:pt x="12" y="2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18" name="Freeform 15"/>
            <p:cNvSpPr>
              <a:spLocks/>
            </p:cNvSpPr>
            <p:nvPr/>
          </p:nvSpPr>
          <p:spPr bwMode="auto">
            <a:xfrm>
              <a:off x="1932" y="2655"/>
              <a:ext cx="30" cy="6"/>
            </a:xfrm>
            <a:custGeom>
              <a:avLst/>
              <a:gdLst>
                <a:gd name="T0" fmla="*/ 0 w 5"/>
                <a:gd name="T1" fmla="*/ 2147483646 h 1"/>
                <a:gd name="T2" fmla="*/ 2147483646 w 5"/>
                <a:gd name="T3" fmla="*/ 0 h 1"/>
                <a:gd name="T4" fmla="*/ 0 60000 65536"/>
                <a:gd name="T5" fmla="*/ 0 60000 65536"/>
                <a:gd name="T6" fmla="*/ 0 w 5"/>
                <a:gd name="T7" fmla="*/ 0 h 1"/>
                <a:gd name="T8" fmla="*/ 5 w 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">
                  <a:moveTo>
                    <a:pt x="0" y="1"/>
                  </a:move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19" name="Freeform 16"/>
            <p:cNvSpPr>
              <a:spLocks/>
            </p:cNvSpPr>
            <p:nvPr/>
          </p:nvSpPr>
          <p:spPr bwMode="auto">
            <a:xfrm>
              <a:off x="2208" y="2697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2147483646 w 3"/>
                <a:gd name="T3" fmla="*/ 2147483646 h 5"/>
                <a:gd name="T4" fmla="*/ 0 60000 65536"/>
                <a:gd name="T5" fmla="*/ 0 60000 65536"/>
                <a:gd name="T6" fmla="*/ 0 w 3"/>
                <a:gd name="T7" fmla="*/ 0 h 5"/>
                <a:gd name="T8" fmla="*/ 3 w 3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5">
                  <a:moveTo>
                    <a:pt x="0" y="0"/>
                  </a:moveTo>
                  <a:cubicBezTo>
                    <a:pt x="1" y="1"/>
                    <a:pt x="2" y="3"/>
                    <a:pt x="3" y="5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0" name="Freeform 17"/>
            <p:cNvSpPr>
              <a:spLocks/>
            </p:cNvSpPr>
            <p:nvPr/>
          </p:nvSpPr>
          <p:spPr bwMode="auto">
            <a:xfrm>
              <a:off x="2562" y="2649"/>
              <a:ext cx="6" cy="36"/>
            </a:xfrm>
            <a:custGeom>
              <a:avLst/>
              <a:gdLst>
                <a:gd name="T0" fmla="*/ 0 w 1"/>
                <a:gd name="T1" fmla="*/ 2147483646 h 6"/>
                <a:gd name="T2" fmla="*/ 2147483646 w 1"/>
                <a:gd name="T3" fmla="*/ 0 h 6"/>
                <a:gd name="T4" fmla="*/ 0 60000 65536"/>
                <a:gd name="T5" fmla="*/ 0 60000 65536"/>
                <a:gd name="T6" fmla="*/ 0 w 1"/>
                <a:gd name="T7" fmla="*/ 0 h 6"/>
                <a:gd name="T8" fmla="*/ 1 w 1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">
                  <a:moveTo>
                    <a:pt x="0" y="6"/>
                  </a:moveTo>
                  <a:cubicBezTo>
                    <a:pt x="0" y="4"/>
                    <a:pt x="1" y="2"/>
                    <a:pt x="1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1" name="Freeform 18"/>
            <p:cNvSpPr>
              <a:spLocks/>
            </p:cNvSpPr>
            <p:nvPr/>
          </p:nvSpPr>
          <p:spPr bwMode="auto">
            <a:xfrm>
              <a:off x="2718" y="2451"/>
              <a:ext cx="90" cy="120"/>
            </a:xfrm>
            <a:custGeom>
              <a:avLst/>
              <a:gdLst>
                <a:gd name="T0" fmla="*/ 2147483646 w 15"/>
                <a:gd name="T1" fmla="*/ 2147483646 h 20"/>
                <a:gd name="T2" fmla="*/ 2147483646 w 15"/>
                <a:gd name="T3" fmla="*/ 2147483646 h 20"/>
                <a:gd name="T4" fmla="*/ 0 w 15"/>
                <a:gd name="T5" fmla="*/ 0 h 20"/>
                <a:gd name="T6" fmla="*/ 0 60000 65536"/>
                <a:gd name="T7" fmla="*/ 0 60000 65536"/>
                <a:gd name="T8" fmla="*/ 0 60000 65536"/>
                <a:gd name="T9" fmla="*/ 0 w 15"/>
                <a:gd name="T10" fmla="*/ 0 h 20"/>
                <a:gd name="T11" fmla="*/ 15 w 15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0"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9" y="3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2" name="Freeform 19"/>
            <p:cNvSpPr>
              <a:spLocks/>
            </p:cNvSpPr>
            <p:nvPr/>
          </p:nvSpPr>
          <p:spPr bwMode="auto">
            <a:xfrm>
              <a:off x="2886" y="2319"/>
              <a:ext cx="42" cy="42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0 60000 65536"/>
                <a:gd name="T5" fmla="*/ 0 60000 65536"/>
                <a:gd name="T6" fmla="*/ 0 w 7"/>
                <a:gd name="T7" fmla="*/ 0 h 7"/>
                <a:gd name="T8" fmla="*/ 7 w 7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7">
                  <a:moveTo>
                    <a:pt x="0" y="7"/>
                  </a:moveTo>
                  <a:cubicBezTo>
                    <a:pt x="3" y="5"/>
                    <a:pt x="5" y="3"/>
                    <a:pt x="7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3" name="Freeform 20"/>
            <p:cNvSpPr>
              <a:spLocks/>
            </p:cNvSpPr>
            <p:nvPr/>
          </p:nvSpPr>
          <p:spPr bwMode="auto">
            <a:xfrm>
              <a:off x="2832" y="2145"/>
              <a:ext cx="1" cy="24"/>
            </a:xfrm>
            <a:custGeom>
              <a:avLst/>
              <a:gdLst>
                <a:gd name="T0" fmla="*/ 0 w 1"/>
                <a:gd name="T1" fmla="*/ 2147483646 h 4"/>
                <a:gd name="T2" fmla="*/ 0 w 1"/>
                <a:gd name="T3" fmla="*/ 2147483646 h 4"/>
                <a:gd name="T4" fmla="*/ 0 w 1"/>
                <a:gd name="T5" fmla="*/ 0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4" name="Freeform 21"/>
            <p:cNvSpPr>
              <a:spLocks/>
            </p:cNvSpPr>
            <p:nvPr/>
          </p:nvSpPr>
          <p:spPr bwMode="auto">
            <a:xfrm>
              <a:off x="2574" y="2097"/>
              <a:ext cx="24" cy="24"/>
            </a:xfrm>
            <a:custGeom>
              <a:avLst/>
              <a:gdLst>
                <a:gd name="T0" fmla="*/ 2147483646 w 4"/>
                <a:gd name="T1" fmla="*/ 0 h 4"/>
                <a:gd name="T2" fmla="*/ 0 w 4"/>
                <a:gd name="T3" fmla="*/ 2147483646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5" name="Freeform 22"/>
            <p:cNvSpPr>
              <a:spLocks/>
            </p:cNvSpPr>
            <p:nvPr/>
          </p:nvSpPr>
          <p:spPr bwMode="auto">
            <a:xfrm>
              <a:off x="2382" y="2109"/>
              <a:ext cx="12" cy="24"/>
            </a:xfrm>
            <a:custGeom>
              <a:avLst/>
              <a:gdLst>
                <a:gd name="T0" fmla="*/ 2147483646 w 2"/>
                <a:gd name="T1" fmla="*/ 0 h 4"/>
                <a:gd name="T2" fmla="*/ 0 w 2"/>
                <a:gd name="T3" fmla="*/ 2147483646 h 4"/>
                <a:gd name="T4" fmla="*/ 0 60000 65536"/>
                <a:gd name="T5" fmla="*/ 0 60000 65536"/>
                <a:gd name="T6" fmla="*/ 0 w 2"/>
                <a:gd name="T7" fmla="*/ 0 h 4"/>
                <a:gd name="T8" fmla="*/ 2 w 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4">
                  <a:moveTo>
                    <a:pt x="2" y="0"/>
                  </a:moveTo>
                  <a:cubicBezTo>
                    <a:pt x="1" y="2"/>
                    <a:pt x="0" y="3"/>
                    <a:pt x="0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6" name="Freeform 23"/>
            <p:cNvSpPr>
              <a:spLocks/>
            </p:cNvSpPr>
            <p:nvPr/>
          </p:nvSpPr>
          <p:spPr bwMode="auto">
            <a:xfrm>
              <a:off x="2160" y="2145"/>
              <a:ext cx="36" cy="24"/>
            </a:xfrm>
            <a:custGeom>
              <a:avLst/>
              <a:gdLst>
                <a:gd name="T0" fmla="*/ 2147483646 w 6"/>
                <a:gd name="T1" fmla="*/ 2147483646 h 4"/>
                <a:gd name="T2" fmla="*/ 0 w 6"/>
                <a:gd name="T3" fmla="*/ 0 h 4"/>
                <a:gd name="T4" fmla="*/ 0 60000 65536"/>
                <a:gd name="T5" fmla="*/ 0 60000 65536"/>
                <a:gd name="T6" fmla="*/ 0 w 6"/>
                <a:gd name="T7" fmla="*/ 0 h 4"/>
                <a:gd name="T8" fmla="*/ 6 w 6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4">
                  <a:moveTo>
                    <a:pt x="6" y="4"/>
                  </a:move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7" name="Freeform 24"/>
            <p:cNvSpPr>
              <a:spLocks/>
            </p:cNvSpPr>
            <p:nvPr/>
          </p:nvSpPr>
          <p:spPr bwMode="auto">
            <a:xfrm>
              <a:off x="1878" y="230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2147483646 w 1"/>
                <a:gd name="T3" fmla="*/ 2147483646 h 4"/>
                <a:gd name="T4" fmla="*/ 0 60000 65536"/>
                <a:gd name="T5" fmla="*/ 0 60000 65536"/>
                <a:gd name="T6" fmla="*/ 0 w 1"/>
                <a:gd name="T7" fmla="*/ 0 h 4"/>
                <a:gd name="T8" fmla="*/ 1 w 1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">
                  <a:moveTo>
                    <a:pt x="0" y="0"/>
                  </a:moveTo>
                  <a:cubicBezTo>
                    <a:pt x="0" y="1"/>
                    <a:pt x="0" y="3"/>
                    <a:pt x="1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47" name="Rectangle 25"/>
          <p:cNvSpPr>
            <a:spLocks noChangeArrowheads="1"/>
          </p:cNvSpPr>
          <p:nvPr/>
        </p:nvSpPr>
        <p:spPr bwMode="auto">
          <a:xfrm>
            <a:off x="3233737" y="3700463"/>
            <a:ext cx="1000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>
              <a:latin typeface="Arial" pitchFamily="34" charset="0"/>
            </a:endParaRPr>
          </a:p>
        </p:txBody>
      </p:sp>
      <p:sp>
        <p:nvSpPr>
          <p:cNvPr id="10248" name="Rectangle 26"/>
          <p:cNvSpPr>
            <a:spLocks noChangeArrowheads="1"/>
          </p:cNvSpPr>
          <p:nvPr/>
        </p:nvSpPr>
        <p:spPr bwMode="auto">
          <a:xfrm>
            <a:off x="3078162" y="3795713"/>
            <a:ext cx="655638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 b="1">
                <a:solidFill>
                  <a:srgbClr val="000000"/>
                </a:solidFill>
                <a:latin typeface="Arial" pitchFamily="34" charset="0"/>
              </a:rPr>
              <a:t>Internet</a:t>
            </a:r>
            <a:endParaRPr lang="en-US" altLang="de-DE" b="1">
              <a:latin typeface="Arial" pitchFamily="34" charset="0"/>
            </a:endParaRPr>
          </a:p>
        </p:txBody>
      </p:sp>
      <p:sp>
        <p:nvSpPr>
          <p:cNvPr id="10250" name="Rectangle 34"/>
          <p:cNvSpPr>
            <a:spLocks noChangeArrowheads="1"/>
          </p:cNvSpPr>
          <p:nvPr/>
        </p:nvSpPr>
        <p:spPr bwMode="auto">
          <a:xfrm>
            <a:off x="1884362" y="3557588"/>
            <a:ext cx="4635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>
                <a:solidFill>
                  <a:srgbClr val="65653C"/>
                </a:solidFill>
                <a:latin typeface="Arial" pitchFamily="34" charset="0"/>
              </a:rPr>
              <a:t>HTTP</a:t>
            </a:r>
            <a:endParaRPr lang="en-US" altLang="de-DE" sz="2000" b="1">
              <a:solidFill>
                <a:srgbClr val="65653C"/>
              </a:solidFill>
              <a:latin typeface="Arial" pitchFamily="34" charset="0"/>
            </a:endParaRPr>
          </a:p>
        </p:txBody>
      </p:sp>
      <p:sp>
        <p:nvSpPr>
          <p:cNvPr id="10252" name="Text Box 37"/>
          <p:cNvSpPr txBox="1">
            <a:spLocks noChangeArrowheads="1"/>
          </p:cNvSpPr>
          <p:nvPr/>
        </p:nvSpPr>
        <p:spPr bwMode="auto">
          <a:xfrm>
            <a:off x="5024720" y="3000375"/>
            <a:ext cx="11036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 dirty="0" smtClean="0">
                <a:latin typeface="Arial" pitchFamily="34" charset="0"/>
              </a:rPr>
              <a:t>HTTP Server</a:t>
            </a:r>
            <a:endParaRPr lang="de-DE" altLang="de-DE" sz="1200" b="1" dirty="0">
              <a:latin typeface="Arial" pitchFamily="34" charset="0"/>
            </a:endParaRPr>
          </a:p>
        </p:txBody>
      </p:sp>
      <p:sp>
        <p:nvSpPr>
          <p:cNvPr id="10253" name="Line 38"/>
          <p:cNvSpPr>
            <a:spLocks noChangeShapeType="1"/>
          </p:cNvSpPr>
          <p:nvPr/>
        </p:nvSpPr>
        <p:spPr bwMode="auto">
          <a:xfrm rot="10800000">
            <a:off x="4394200" y="3883025"/>
            <a:ext cx="1436687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4" name="Rectangle 39"/>
          <p:cNvSpPr>
            <a:spLocks noChangeArrowheads="1"/>
          </p:cNvSpPr>
          <p:nvPr/>
        </p:nvSpPr>
        <p:spPr bwMode="auto">
          <a:xfrm>
            <a:off x="4535487" y="3500438"/>
            <a:ext cx="463550" cy="169862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>
                <a:solidFill>
                  <a:srgbClr val="65653C"/>
                </a:solidFill>
                <a:latin typeface="Arial" pitchFamily="34" charset="0"/>
              </a:rPr>
              <a:t>HTTP</a:t>
            </a:r>
            <a:endParaRPr lang="en-US" altLang="de-DE" sz="2000" b="1">
              <a:solidFill>
                <a:srgbClr val="65653C"/>
              </a:solidFill>
              <a:latin typeface="Arial" pitchFamily="34" charset="0"/>
            </a:endParaRPr>
          </a:p>
        </p:txBody>
      </p:sp>
      <p:sp>
        <p:nvSpPr>
          <p:cNvPr id="4119" name="Rectangle 42"/>
          <p:cNvSpPr>
            <a:spLocks noChangeArrowheads="1"/>
          </p:cNvSpPr>
          <p:nvPr/>
        </p:nvSpPr>
        <p:spPr bwMode="auto">
          <a:xfrm>
            <a:off x="6264275" y="4300538"/>
            <a:ext cx="862012" cy="147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1200" dirty="0">
                <a:solidFill>
                  <a:schemeClr val="accent6">
                    <a:lumMod val="50000"/>
                  </a:schemeClr>
                </a:solidFill>
              </a:rPr>
              <a:t>CGI protocol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56" name="AutoShape 43"/>
          <p:cNvSpPr>
            <a:spLocks noChangeArrowheads="1"/>
          </p:cNvSpPr>
          <p:nvPr/>
        </p:nvSpPr>
        <p:spPr bwMode="auto">
          <a:xfrm>
            <a:off x="6940550" y="3495675"/>
            <a:ext cx="196850" cy="442913"/>
          </a:xfrm>
          <a:prstGeom prst="can">
            <a:avLst>
              <a:gd name="adj" fmla="val 28042"/>
            </a:avLst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tIns="82800" anchor="ctr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>
              <a:latin typeface="Arial" pitchFamily="34" charset="0"/>
            </a:endParaRPr>
          </a:p>
        </p:txBody>
      </p:sp>
      <p:sp>
        <p:nvSpPr>
          <p:cNvPr id="10257" name="Line 44"/>
          <p:cNvSpPr>
            <a:spLocks noChangeShapeType="1"/>
          </p:cNvSpPr>
          <p:nvPr/>
        </p:nvSpPr>
        <p:spPr bwMode="auto">
          <a:xfrm flipV="1">
            <a:off x="6335712" y="3810000"/>
            <a:ext cx="611188" cy="4763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82800">
            <a:spAutoFit/>
          </a:bodyPr>
          <a:lstStyle/>
          <a:p>
            <a:endParaRPr lang="de-DE"/>
          </a:p>
        </p:txBody>
      </p:sp>
      <p:sp>
        <p:nvSpPr>
          <p:cNvPr id="9238" name="Text Box 45"/>
          <p:cNvSpPr txBox="1">
            <a:spLocks noChangeArrowheads="1"/>
          </p:cNvSpPr>
          <p:nvPr/>
        </p:nvSpPr>
        <p:spPr bwMode="auto">
          <a:xfrm>
            <a:off x="7199312" y="3146425"/>
            <a:ext cx="1592263" cy="615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200" dirty="0" err="1" smtClean="0">
                <a:solidFill>
                  <a:schemeClr val="accent1">
                    <a:lumMod val="75000"/>
                  </a:schemeClr>
                </a:solidFill>
              </a:rPr>
              <a:t>Document</a:t>
            </a:r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accent1">
                    <a:lumMod val="75000"/>
                  </a:schemeClr>
                </a:solidFill>
              </a:rPr>
              <a:t>root</a:t>
            </a:r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100" dirty="0" err="1" smtClean="0">
                <a:solidFill>
                  <a:schemeClr val="accent1">
                    <a:lumMod val="75000"/>
                  </a:schemeClr>
                </a:solidFill>
              </a:rPr>
              <a:t>Static</a:t>
            </a:r>
            <a:r>
              <a:rPr lang="de-DE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de-DE" sz="1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100" dirty="0" err="1" smtClean="0">
                <a:solidFill>
                  <a:schemeClr val="accent1">
                    <a:lumMod val="75000"/>
                  </a:schemeClr>
                </a:solidFill>
              </a:rPr>
              <a:t>resources</a:t>
            </a:r>
            <a:endParaRPr lang="de-DE" sz="11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59" name="Rectangle 47"/>
          <p:cNvSpPr>
            <a:spLocks noChangeArrowheads="1"/>
          </p:cNvSpPr>
          <p:nvPr/>
        </p:nvSpPr>
        <p:spPr bwMode="auto">
          <a:xfrm>
            <a:off x="6746875" y="4776788"/>
            <a:ext cx="2325687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smtClean="0">
                <a:solidFill>
                  <a:srgbClr val="000000"/>
                </a:solidFill>
                <a:latin typeface="Arial" pitchFamily="34" charset="0"/>
              </a:rPr>
              <a:t>Apps</a:t>
            </a:r>
          </a:p>
        </p:txBody>
      </p:sp>
      <p:sp>
        <p:nvSpPr>
          <p:cNvPr id="10260" name="Text Box 48"/>
          <p:cNvSpPr txBox="1">
            <a:spLocks noChangeArrowheads="1"/>
          </p:cNvSpPr>
          <p:nvPr/>
        </p:nvSpPr>
        <p:spPr bwMode="auto">
          <a:xfrm>
            <a:off x="465137" y="2762250"/>
            <a:ext cx="1200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 b="1">
                <a:latin typeface="Arial" pitchFamily="34" charset="0"/>
              </a:rPr>
              <a:t>Client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>
                <a:latin typeface="Arial" pitchFamily="34" charset="0"/>
              </a:rPr>
              <a:t>"User Agent"</a:t>
            </a:r>
          </a:p>
        </p:txBody>
      </p:sp>
      <p:sp>
        <p:nvSpPr>
          <p:cNvPr id="4127" name="Rectangle 50"/>
          <p:cNvSpPr>
            <a:spLocks noChangeArrowheads="1"/>
          </p:cNvSpPr>
          <p:nvPr/>
        </p:nvSpPr>
        <p:spPr bwMode="auto">
          <a:xfrm>
            <a:off x="4535487" y="4076700"/>
            <a:ext cx="874713" cy="2714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PNG, JPG, …</a:t>
            </a:r>
            <a:b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XML / SVG</a:t>
            </a:r>
          </a:p>
        </p:txBody>
      </p:sp>
      <p:sp>
        <p:nvSpPr>
          <p:cNvPr id="10262" name="Rectangle 52"/>
          <p:cNvSpPr>
            <a:spLocks noChangeArrowheads="1"/>
          </p:cNvSpPr>
          <p:nvPr/>
        </p:nvSpPr>
        <p:spPr bwMode="auto">
          <a:xfrm>
            <a:off x="4889500" y="5805488"/>
            <a:ext cx="6604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DBMS</a:t>
            </a:r>
            <a:br>
              <a:rPr lang="de-DE" altLang="de-DE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alt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Server</a:t>
            </a:r>
            <a:endParaRPr lang="en-US" altLang="de-DE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3" name="Line 53"/>
          <p:cNvSpPr>
            <a:spLocks noChangeShapeType="1"/>
          </p:cNvSpPr>
          <p:nvPr/>
        </p:nvSpPr>
        <p:spPr bwMode="auto">
          <a:xfrm rot="-5400000">
            <a:off x="5828506" y="5664994"/>
            <a:ext cx="582612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4" name="Line 54"/>
          <p:cNvSpPr>
            <a:spLocks noChangeShapeType="1"/>
          </p:cNvSpPr>
          <p:nvPr/>
        </p:nvSpPr>
        <p:spPr bwMode="auto">
          <a:xfrm rot="16200000" flipH="1">
            <a:off x="5598318" y="5572919"/>
            <a:ext cx="746125" cy="79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6" name="Rectangle 63"/>
          <p:cNvSpPr>
            <a:spLocks noChangeArrowheads="1"/>
          </p:cNvSpPr>
          <p:nvPr/>
        </p:nvSpPr>
        <p:spPr bwMode="auto">
          <a:xfrm>
            <a:off x="430212" y="5680075"/>
            <a:ext cx="16057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100" smtClean="0">
                <a:latin typeface="Arial" pitchFamily="34" charset="0"/>
                <a:cs typeface="Arial" pitchFamily="34" charset="0"/>
              </a:rPr>
              <a:t>Datensammlung, Aufbereitung, Analyse</a:t>
            </a:r>
            <a:endParaRPr lang="de-DE" alt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38" name="Rectangle 69"/>
          <p:cNvSpPr>
            <a:spLocks noChangeArrowheads="1"/>
          </p:cNvSpPr>
          <p:nvPr/>
        </p:nvSpPr>
        <p:spPr bwMode="auto">
          <a:xfrm>
            <a:off x="6335712" y="5491163"/>
            <a:ext cx="307975" cy="147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de-DE" sz="1200" dirty="0">
                <a:solidFill>
                  <a:schemeClr val="accent6">
                    <a:lumMod val="50000"/>
                  </a:schemeClr>
                </a:solidFill>
              </a:rPr>
              <a:t>SQL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69" name="Line 73"/>
          <p:cNvSpPr>
            <a:spLocks noChangeShapeType="1"/>
          </p:cNvSpPr>
          <p:nvPr/>
        </p:nvSpPr>
        <p:spPr bwMode="auto">
          <a:xfrm>
            <a:off x="2447925" y="1628775"/>
            <a:ext cx="0" cy="4537075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0" name="Line 74"/>
          <p:cNvSpPr>
            <a:spLocks noChangeShapeType="1"/>
          </p:cNvSpPr>
          <p:nvPr/>
        </p:nvSpPr>
        <p:spPr bwMode="auto">
          <a:xfrm rot="5400000">
            <a:off x="6984206" y="3788569"/>
            <a:ext cx="0" cy="3887788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1" name="Text Box 75"/>
          <p:cNvSpPr txBox="1">
            <a:spLocks noChangeArrowheads="1"/>
          </p:cNvSpPr>
          <p:nvPr/>
        </p:nvSpPr>
        <p:spPr bwMode="auto">
          <a:xfrm>
            <a:off x="430212" y="4292600"/>
            <a:ext cx="16001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smtClean="0">
                <a:solidFill>
                  <a:srgbClr val="FF3300"/>
                </a:solidFill>
                <a:latin typeface="Arial" pitchFamily="34" charset="0"/>
              </a:rPr>
              <a:t>Präsentationsschicht</a:t>
            </a:r>
            <a:endParaRPr lang="de-DE" altLang="de-DE" sz="1200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10272" name="Text Box 76"/>
          <p:cNvSpPr txBox="1">
            <a:spLocks noChangeArrowheads="1"/>
          </p:cNvSpPr>
          <p:nvPr/>
        </p:nvSpPr>
        <p:spPr bwMode="auto">
          <a:xfrm>
            <a:off x="7415212" y="5942013"/>
            <a:ext cx="10711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smtClean="0">
                <a:solidFill>
                  <a:srgbClr val="FF3300"/>
                </a:solidFill>
                <a:latin typeface="Arial" pitchFamily="34" charset="0"/>
              </a:rPr>
              <a:t>Datenschicht</a:t>
            </a:r>
            <a:endParaRPr lang="de-DE" altLang="de-DE" sz="1200" dirty="0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10273" name="Text Box 77"/>
          <p:cNvSpPr txBox="1">
            <a:spLocks noChangeArrowheads="1"/>
          </p:cNvSpPr>
          <p:nvPr/>
        </p:nvSpPr>
        <p:spPr bwMode="auto">
          <a:xfrm>
            <a:off x="7415212" y="3860800"/>
            <a:ext cx="1795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smtClean="0">
                <a:solidFill>
                  <a:srgbClr val="FF3300"/>
                </a:solidFill>
                <a:latin typeface="Arial" pitchFamily="34" charset="0"/>
              </a:rPr>
              <a:t>Kommunikationsschicht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smtClean="0">
                <a:solidFill>
                  <a:srgbClr val="FF3300"/>
                </a:solidFill>
                <a:latin typeface="Arial" pitchFamily="34" charset="0"/>
              </a:rPr>
              <a:t>Web </a:t>
            </a:r>
            <a:r>
              <a:rPr lang="de-DE" altLang="de-DE" sz="1200" dirty="0">
                <a:solidFill>
                  <a:srgbClr val="FF3300"/>
                </a:solidFill>
                <a:latin typeface="Arial" pitchFamily="34" charset="0"/>
              </a:rPr>
              <a:t>Tier</a:t>
            </a:r>
          </a:p>
        </p:txBody>
      </p:sp>
      <p:sp>
        <p:nvSpPr>
          <p:cNvPr id="10274" name="Line 78"/>
          <p:cNvSpPr>
            <a:spLocks noChangeShapeType="1"/>
          </p:cNvSpPr>
          <p:nvPr/>
        </p:nvSpPr>
        <p:spPr bwMode="auto">
          <a:xfrm rot="5400000">
            <a:off x="6950869" y="2602706"/>
            <a:ext cx="0" cy="3954463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5" name="Text Box 79"/>
          <p:cNvSpPr txBox="1">
            <a:spLocks noChangeArrowheads="1"/>
          </p:cNvSpPr>
          <p:nvPr/>
        </p:nvSpPr>
        <p:spPr bwMode="auto">
          <a:xfrm>
            <a:off x="7415212" y="5157788"/>
            <a:ext cx="1765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smtClean="0">
                <a:solidFill>
                  <a:srgbClr val="FF3300"/>
                </a:solidFill>
                <a:latin typeface="Arial" pitchFamily="34" charset="0"/>
              </a:rPr>
              <a:t>App Tier</a:t>
            </a: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,</a:t>
            </a:r>
            <a:br>
              <a:rPr lang="de-DE" altLang="de-DE" sz="1200">
                <a:solidFill>
                  <a:srgbClr val="FF3300"/>
                </a:solidFill>
                <a:latin typeface="Arial" pitchFamily="34" charset="0"/>
              </a:rPr>
            </a:br>
            <a:r>
              <a:rPr lang="de-DE" altLang="de-DE" sz="1200" smtClean="0">
                <a:solidFill>
                  <a:srgbClr val="FF3300"/>
                </a:solidFill>
                <a:latin typeface="Arial" pitchFamily="34" charset="0"/>
              </a:rPr>
              <a:t>Geschäftslogik-Schicht</a:t>
            </a:r>
            <a:endParaRPr lang="de-DE" altLang="de-DE" sz="1200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10276" name="Text Box 37"/>
          <p:cNvSpPr txBox="1">
            <a:spLocks noChangeArrowheads="1"/>
          </p:cNvSpPr>
          <p:nvPr/>
        </p:nvSpPr>
        <p:spPr bwMode="auto">
          <a:xfrm>
            <a:off x="4889500" y="4581525"/>
            <a:ext cx="102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>
                <a:latin typeface="Arial" pitchFamily="34" charset="0"/>
              </a:rPr>
              <a:t>Application</a:t>
            </a:r>
            <a:br>
              <a:rPr lang="de-DE" altLang="de-DE" sz="1200" b="1">
                <a:latin typeface="Arial" pitchFamily="34" charset="0"/>
              </a:rPr>
            </a:br>
            <a:r>
              <a:rPr lang="de-DE" altLang="de-DE" sz="1200" b="1">
                <a:latin typeface="Arial" pitchFamily="34" charset="0"/>
              </a:rPr>
              <a:t>Server</a:t>
            </a:r>
          </a:p>
        </p:txBody>
      </p:sp>
      <p:sp>
        <p:nvSpPr>
          <p:cNvPr id="9267" name="Rechteck 78"/>
          <p:cNvSpPr>
            <a:spLocks noChangeArrowheads="1"/>
          </p:cNvSpPr>
          <p:nvPr/>
        </p:nvSpPr>
        <p:spPr bwMode="auto">
          <a:xfrm>
            <a:off x="4895850" y="2422525"/>
            <a:ext cx="4103687" cy="285750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A4BDC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de-DE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IP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address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/ Server Name / Host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name</a:t>
            </a:r>
            <a:endParaRPr lang="de-DE" sz="14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268" name="Rechteck 79"/>
          <p:cNvSpPr>
            <a:spLocks noChangeArrowheads="1"/>
          </p:cNvSpPr>
          <p:nvPr/>
        </p:nvSpPr>
        <p:spPr bwMode="auto">
          <a:xfrm>
            <a:off x="358775" y="2420938"/>
            <a:ext cx="2016125" cy="287337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96969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de-DE" sz="140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IP address</a:t>
            </a:r>
          </a:p>
        </p:txBody>
      </p:sp>
      <p:sp>
        <p:nvSpPr>
          <p:cNvPr id="16434" name="Rechteck 84"/>
          <p:cNvSpPr>
            <a:spLocks noChangeArrowheads="1"/>
          </p:cNvSpPr>
          <p:nvPr/>
        </p:nvSpPr>
        <p:spPr bwMode="auto">
          <a:xfrm>
            <a:off x="5108575" y="1643063"/>
            <a:ext cx="1571625" cy="500062"/>
          </a:xfrm>
          <a:prstGeom prst="rect">
            <a:avLst/>
          </a:prstGeom>
          <a:solidFill>
            <a:srgbClr val="FFCC00"/>
          </a:solidFill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de-DE" sz="1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DNS Server</a:t>
            </a:r>
          </a:p>
        </p:txBody>
      </p:sp>
      <p:cxnSp>
        <p:nvCxnSpPr>
          <p:cNvPr id="89" name="Gewinkelte Verbindung 88"/>
          <p:cNvCxnSpPr>
            <a:stCxn id="16434" idx="1"/>
          </p:cNvCxnSpPr>
          <p:nvPr/>
        </p:nvCxnSpPr>
        <p:spPr bwMode="auto">
          <a:xfrm rot="10800000" flipV="1">
            <a:off x="3355975" y="1892300"/>
            <a:ext cx="1752600" cy="1503363"/>
          </a:xfrm>
          <a:prstGeom prst="bentConnector3">
            <a:avLst>
              <a:gd name="adj1" fmla="val 9920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winkelte Verbindung 94"/>
          <p:cNvCxnSpPr/>
          <p:nvPr/>
        </p:nvCxnSpPr>
        <p:spPr bwMode="auto">
          <a:xfrm flipV="1">
            <a:off x="3698875" y="2071688"/>
            <a:ext cx="1390650" cy="1285875"/>
          </a:xfrm>
          <a:prstGeom prst="bentConnector3">
            <a:avLst>
              <a:gd name="adj1" fmla="val -282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AutoShape 51"/>
          <p:cNvSpPr>
            <a:spLocks noChangeArrowheads="1"/>
          </p:cNvSpPr>
          <p:nvPr/>
        </p:nvSpPr>
        <p:spPr bwMode="auto">
          <a:xfrm>
            <a:off x="6762750" y="5949950"/>
            <a:ext cx="292100" cy="442913"/>
          </a:xfrm>
          <a:prstGeom prst="can">
            <a:avLst>
              <a:gd name="adj" fmla="val 18796"/>
            </a:avLst>
          </a:prstGeom>
          <a:solidFill>
            <a:schemeClr val="accent1"/>
          </a:solidFill>
          <a:ln w="12700">
            <a:solidFill>
              <a:schemeClr val="accent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 tIns="82800" anchor="ctr">
            <a:spAutoFit/>
          </a:bodyPr>
          <a:lstStyle/>
          <a:p>
            <a:pPr eaLnBrk="1" hangingPunct="1">
              <a:defRPr/>
            </a:pPr>
            <a:endParaRPr lang="de-DE" sz="1600"/>
          </a:p>
        </p:txBody>
      </p:sp>
      <p:sp>
        <p:nvSpPr>
          <p:cNvPr id="10283" name="Line 9"/>
          <p:cNvSpPr>
            <a:spLocks noChangeShapeType="1"/>
          </p:cNvSpPr>
          <p:nvPr/>
        </p:nvSpPr>
        <p:spPr bwMode="auto">
          <a:xfrm>
            <a:off x="6335712" y="6227763"/>
            <a:ext cx="427038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4" name="Line 46"/>
          <p:cNvSpPr>
            <a:spLocks noChangeShapeType="1"/>
          </p:cNvSpPr>
          <p:nvPr/>
        </p:nvSpPr>
        <p:spPr bwMode="auto">
          <a:xfrm rot="10800000">
            <a:off x="6335712" y="6138863"/>
            <a:ext cx="42545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5" name="Rectangle 38"/>
          <p:cNvSpPr>
            <a:spLocks noChangeArrowheads="1"/>
          </p:cNvSpPr>
          <p:nvPr/>
        </p:nvSpPr>
        <p:spPr bwMode="auto">
          <a:xfrm>
            <a:off x="4895850" y="3814763"/>
            <a:ext cx="287337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>
                <a:latin typeface="Arial" pitchFamily="34" charset="0"/>
              </a:rPr>
              <a:t>80</a:t>
            </a:r>
          </a:p>
        </p:txBody>
      </p:sp>
      <p:sp>
        <p:nvSpPr>
          <p:cNvPr id="84" name="Rechteck 83"/>
          <p:cNvSpPr/>
          <p:nvPr/>
        </p:nvSpPr>
        <p:spPr>
          <a:xfrm>
            <a:off x="650875" y="3357563"/>
            <a:ext cx="1004887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85" name="Rechteck 84"/>
          <p:cNvSpPr/>
          <p:nvPr/>
        </p:nvSpPr>
        <p:spPr>
          <a:xfrm>
            <a:off x="574675" y="3429000"/>
            <a:ext cx="1004887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86" name="Rechteck 85"/>
          <p:cNvSpPr/>
          <p:nvPr/>
        </p:nvSpPr>
        <p:spPr>
          <a:xfrm>
            <a:off x="503237" y="3500438"/>
            <a:ext cx="1004888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90" name="Rechteck 89"/>
          <p:cNvSpPr/>
          <p:nvPr/>
        </p:nvSpPr>
        <p:spPr>
          <a:xfrm>
            <a:off x="5983287" y="4724400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88" name="Rechteck 87"/>
          <p:cNvSpPr/>
          <p:nvPr/>
        </p:nvSpPr>
        <p:spPr>
          <a:xfrm>
            <a:off x="5830887" y="4805363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0291" name="Line 40"/>
          <p:cNvSpPr>
            <a:spLocks noChangeShapeType="1"/>
          </p:cNvSpPr>
          <p:nvPr/>
        </p:nvSpPr>
        <p:spPr bwMode="auto">
          <a:xfrm rot="16200000" flipV="1">
            <a:off x="5807074" y="4492626"/>
            <a:ext cx="614363" cy="1111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2" name="Line 41"/>
          <p:cNvSpPr>
            <a:spLocks noChangeShapeType="1"/>
          </p:cNvSpPr>
          <p:nvPr/>
        </p:nvSpPr>
        <p:spPr bwMode="auto">
          <a:xfrm rot="5400000">
            <a:off x="5649118" y="4498182"/>
            <a:ext cx="61436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" name="Rechteck 90"/>
          <p:cNvSpPr/>
          <p:nvPr/>
        </p:nvSpPr>
        <p:spPr>
          <a:xfrm>
            <a:off x="5830887" y="5956300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87" name="Rechteck 86"/>
          <p:cNvSpPr/>
          <p:nvPr/>
        </p:nvSpPr>
        <p:spPr>
          <a:xfrm>
            <a:off x="5813425" y="3652838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92" name="Rechteck 91"/>
          <p:cNvSpPr/>
          <p:nvPr/>
        </p:nvSpPr>
        <p:spPr>
          <a:xfrm>
            <a:off x="503237" y="5084763"/>
            <a:ext cx="1004888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 err="1">
                <a:solidFill>
                  <a:schemeClr val="tx1"/>
                </a:solidFill>
              </a:rPr>
              <a:t>Local</a:t>
            </a:r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smtClean="0">
                <a:solidFill>
                  <a:schemeClr val="tx1"/>
                </a:solidFill>
              </a:rPr>
              <a:t>System</a:t>
            </a:r>
            <a:br>
              <a:rPr lang="de-DE" sz="1000" dirty="0" smtClean="0">
                <a:solidFill>
                  <a:schemeClr val="tx1"/>
                </a:solidFill>
              </a:rPr>
            </a:br>
            <a:r>
              <a:rPr lang="de-DE" sz="1000" dirty="0" smtClean="0">
                <a:solidFill>
                  <a:schemeClr val="tx1"/>
                </a:solidFill>
              </a:rPr>
              <a:t>(GIS)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0296" name="Line 46"/>
          <p:cNvSpPr>
            <a:spLocks noChangeShapeType="1"/>
          </p:cNvSpPr>
          <p:nvPr/>
        </p:nvSpPr>
        <p:spPr bwMode="auto">
          <a:xfrm rot="10800000">
            <a:off x="1508125" y="3754438"/>
            <a:ext cx="1131887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7" name="Line 9"/>
          <p:cNvSpPr>
            <a:spLocks noChangeShapeType="1"/>
          </p:cNvSpPr>
          <p:nvPr/>
        </p:nvSpPr>
        <p:spPr bwMode="auto">
          <a:xfrm>
            <a:off x="1535112" y="3843338"/>
            <a:ext cx="100171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8" name="Rectangle 38"/>
          <p:cNvSpPr>
            <a:spLocks noChangeArrowheads="1"/>
          </p:cNvSpPr>
          <p:nvPr/>
        </p:nvSpPr>
        <p:spPr bwMode="auto">
          <a:xfrm>
            <a:off x="2103437" y="3681413"/>
            <a:ext cx="28733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>
                <a:latin typeface="Arial" pitchFamily="34" charset="0"/>
              </a:rPr>
              <a:t>80</a:t>
            </a:r>
          </a:p>
        </p:txBody>
      </p:sp>
      <p:sp>
        <p:nvSpPr>
          <p:cNvPr id="93" name="AutoShape 51"/>
          <p:cNvSpPr>
            <a:spLocks noChangeArrowheads="1"/>
          </p:cNvSpPr>
          <p:nvPr/>
        </p:nvSpPr>
        <p:spPr bwMode="auto">
          <a:xfrm>
            <a:off x="1747837" y="5262563"/>
            <a:ext cx="266700" cy="220662"/>
          </a:xfrm>
          <a:prstGeom prst="can">
            <a:avLst>
              <a:gd name="adj" fmla="val 18796"/>
            </a:avLst>
          </a:prstGeom>
          <a:solidFill>
            <a:schemeClr val="accent1"/>
          </a:solidFill>
          <a:ln w="12700">
            <a:solidFill>
              <a:schemeClr val="accent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 tIns="82800" anchor="ctr">
            <a:spAutoFit/>
          </a:bodyPr>
          <a:lstStyle/>
          <a:p>
            <a:pPr eaLnBrk="1" hangingPunct="1">
              <a:defRPr/>
            </a:pPr>
            <a:endParaRPr lang="de-DE" sz="1600"/>
          </a:p>
        </p:txBody>
      </p:sp>
      <p:sp>
        <p:nvSpPr>
          <p:cNvPr id="10300" name="Line 44"/>
          <p:cNvSpPr>
            <a:spLocks noChangeShapeType="1"/>
          </p:cNvSpPr>
          <p:nvPr/>
        </p:nvSpPr>
        <p:spPr bwMode="auto">
          <a:xfrm flipV="1">
            <a:off x="1492250" y="5386388"/>
            <a:ext cx="255587" cy="1587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82800">
            <a:spAutoFit/>
          </a:bodyPr>
          <a:lstStyle/>
          <a:p>
            <a:endParaRPr lang="de-DE"/>
          </a:p>
        </p:txBody>
      </p:sp>
      <p:cxnSp>
        <p:nvCxnSpPr>
          <p:cNvPr id="4" name="Gewinkelte Verbindung 3"/>
          <p:cNvCxnSpPr>
            <a:stCxn id="92" idx="0"/>
            <a:endCxn id="10298" idx="2"/>
          </p:cNvCxnSpPr>
          <p:nvPr/>
        </p:nvCxnSpPr>
        <p:spPr>
          <a:xfrm rot="5400000" flipH="1" flipV="1">
            <a:off x="1031875" y="3870325"/>
            <a:ext cx="1187450" cy="1241425"/>
          </a:xfrm>
          <a:prstGeom prst="bentConnector3">
            <a:avLst>
              <a:gd name="adj1" fmla="val 13128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6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In-</a:t>
            </a:r>
            <a:r>
              <a:rPr lang="de-DE" dirty="0" err="1"/>
              <a:t>demand</a:t>
            </a:r>
            <a:r>
              <a:rPr lang="de-DE" dirty="0"/>
              <a:t> </a:t>
            </a:r>
            <a:r>
              <a:rPr lang="de-DE" dirty="0" err="1"/>
              <a:t>languages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frameworks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42" y="1340768"/>
            <a:ext cx="5236315" cy="5212912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 rot="16200000">
            <a:off x="6333258" y="368396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 smtClean="0"/>
              <a:t>Modified</a:t>
            </a:r>
            <a:r>
              <a:rPr lang="de-DE" sz="1200" dirty="0" smtClean="0"/>
              <a:t> after https</a:t>
            </a:r>
            <a:r>
              <a:rPr lang="de-DE" sz="1200" dirty="0"/>
              <a:t>://www.codingame.com/work/codingame-and-coderpad-tech-hiring-survey-2023/</a:t>
            </a:r>
          </a:p>
        </p:txBody>
      </p:sp>
    </p:spTree>
    <p:extLst>
      <p:ext uri="{BB962C8B-B14F-4D97-AF65-F5344CB8AC3E}">
        <p14:creationId xmlns:p14="http://schemas.microsoft.com/office/powerpoint/2010/main" val="29957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In-</a:t>
            </a:r>
            <a:r>
              <a:rPr lang="de-DE" dirty="0" err="1"/>
              <a:t>demand</a:t>
            </a:r>
            <a:r>
              <a:rPr lang="de-DE" dirty="0"/>
              <a:t> </a:t>
            </a:r>
            <a:r>
              <a:rPr lang="de-DE" dirty="0" err="1" smtClean="0"/>
              <a:t>frameworks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215533"/>
            <a:ext cx="5825459" cy="539853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 rot="16200000">
            <a:off x="6333258" y="368396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 smtClean="0"/>
              <a:t>Modified</a:t>
            </a:r>
            <a:r>
              <a:rPr lang="de-DE" sz="1200" dirty="0" smtClean="0"/>
              <a:t> after https</a:t>
            </a:r>
            <a:r>
              <a:rPr lang="de-DE" sz="1200" dirty="0"/>
              <a:t>://www.codingame.com/work/codingame-and-coderpad-tech-hiring-survey-2023/</a:t>
            </a:r>
          </a:p>
        </p:txBody>
      </p:sp>
    </p:spTree>
    <p:extLst>
      <p:ext uri="{BB962C8B-B14F-4D97-AF65-F5344CB8AC3E}">
        <p14:creationId xmlns:p14="http://schemas.microsoft.com/office/powerpoint/2010/main" val="16382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 rechteckige Legende 1"/>
          <p:cNvSpPr/>
          <p:nvPr/>
        </p:nvSpPr>
        <p:spPr>
          <a:xfrm>
            <a:off x="5292080" y="404664"/>
            <a:ext cx="3384376" cy="1860490"/>
          </a:xfrm>
          <a:prstGeom prst="wedgeRoundRectCallout">
            <a:avLst>
              <a:gd name="adj1" fmla="val -76876"/>
              <a:gd name="adj2" fmla="val -4169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small </a:t>
            </a:r>
            <a:r>
              <a:rPr lang="en-US" altLang="de-D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"programs" </a:t>
            </a:r>
            <a:r>
              <a:rPr lang="en-US" altLang="de-D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integrated into a website </a:t>
            </a:r>
            <a:r>
              <a:rPr lang="en-US" altLang="de-D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allowing people to </a:t>
            </a:r>
            <a:r>
              <a:rPr lang="en-US" altLang="de-D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interact with </a:t>
            </a:r>
            <a:r>
              <a:rPr lang="en-US" altLang="de-D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so-called "social media" </a:t>
            </a:r>
            <a:r>
              <a:rPr lang="en-US" altLang="de-D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order to share information about </a:t>
            </a:r>
            <a:r>
              <a:rPr lang="en-US" altLang="de-D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 website. </a:t>
            </a:r>
            <a:endParaRPr lang="de-DE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Usage of social widgets</a:t>
            </a:r>
            <a:endParaRPr lang="de-DE" altLang="de-DE" smtClean="0"/>
          </a:p>
        </p:txBody>
      </p:sp>
      <p:sp>
        <p:nvSpPr>
          <p:cNvPr id="33795" name="Inhaltsplatzhalter 2"/>
          <p:cNvSpPr>
            <a:spLocks noGrp="1"/>
          </p:cNvSpPr>
          <p:nvPr>
            <p:ph idx="1"/>
          </p:nvPr>
        </p:nvSpPr>
        <p:spPr>
          <a:xfrm>
            <a:off x="539750" y="1196975"/>
            <a:ext cx="4460875" cy="4968875"/>
          </a:xfrm>
        </p:spPr>
        <p:txBody>
          <a:bodyPr/>
          <a:lstStyle/>
          <a:p>
            <a:endParaRPr lang="en-US" altLang="de-DE" dirty="0" smtClean="0"/>
          </a:p>
          <a:p>
            <a:endParaRPr lang="en-US" altLang="de-DE" dirty="0" smtClean="0"/>
          </a:p>
          <a:p>
            <a:endParaRPr lang="en-US" altLang="de-DE" dirty="0" smtClean="0"/>
          </a:p>
          <a:p>
            <a:endParaRPr lang="en-US" altLang="de-DE" dirty="0" smtClean="0"/>
          </a:p>
          <a:p>
            <a:endParaRPr lang="en-US" altLang="de-DE" dirty="0" smtClean="0"/>
          </a:p>
          <a:p>
            <a:endParaRPr lang="en-US" altLang="de-DE" dirty="0" smtClean="0"/>
          </a:p>
        </p:txBody>
      </p:sp>
      <p:sp>
        <p:nvSpPr>
          <p:cNvPr id="33796" name="Rechteck 4"/>
          <p:cNvSpPr>
            <a:spLocks noChangeArrowheads="1"/>
          </p:cNvSpPr>
          <p:nvPr/>
        </p:nvSpPr>
        <p:spPr bwMode="auto">
          <a:xfrm>
            <a:off x="394552" y="5525223"/>
            <a:ext cx="46788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100" dirty="0">
                <a:latin typeface="Arial" pitchFamily="34" charset="0"/>
              </a:rPr>
              <a:t>http://</a:t>
            </a:r>
            <a:r>
              <a:rPr lang="de-DE" altLang="de-DE" sz="1100" dirty="0" smtClean="0">
                <a:latin typeface="Arial" pitchFamily="34" charset="0"/>
              </a:rPr>
              <a:t>w3techs.com/technologies/overview/social_widget/all </a:t>
            </a:r>
            <a:br>
              <a:rPr lang="de-DE" altLang="de-DE" sz="1100" dirty="0" smtClean="0">
                <a:latin typeface="Arial" pitchFamily="34" charset="0"/>
              </a:rPr>
            </a:br>
            <a:r>
              <a:rPr lang="de-DE" altLang="de-DE" sz="1100" dirty="0" smtClean="0">
                <a:latin typeface="Arial" pitchFamily="34" charset="0"/>
              </a:rPr>
              <a:t>[2016-10-11]</a:t>
            </a:r>
            <a:endParaRPr lang="de-DE" altLang="de-DE" sz="1100" dirty="0">
              <a:latin typeface="Arial" pitchFamily="34" charset="0"/>
            </a:endParaRP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022" y="1812760"/>
            <a:ext cx="2232248" cy="9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C:\Users\behr\AppData\Local\Temp\SNAGHTML148b15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73" y="2786286"/>
            <a:ext cx="3394763" cy="244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behr\AppData\Local\Temp\SNAGHTML88ebd2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506" y="3530024"/>
            <a:ext cx="3991074" cy="264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4"/>
          <p:cNvSpPr>
            <a:spLocks noChangeArrowheads="1"/>
          </p:cNvSpPr>
          <p:nvPr/>
        </p:nvSpPr>
        <p:spPr bwMode="auto">
          <a:xfrm>
            <a:off x="4572000" y="6335742"/>
            <a:ext cx="46788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100" dirty="0">
                <a:latin typeface="Arial" pitchFamily="34" charset="0"/>
              </a:rPr>
              <a:t>http://</a:t>
            </a:r>
            <a:r>
              <a:rPr lang="de-DE" altLang="de-DE" sz="1100" dirty="0" smtClean="0">
                <a:latin typeface="Arial" pitchFamily="34" charset="0"/>
              </a:rPr>
              <a:t>w3techs.com/technologies/overview/social_widget/all </a:t>
            </a:r>
            <a:br>
              <a:rPr lang="de-DE" altLang="de-DE" sz="1100" dirty="0" smtClean="0">
                <a:latin typeface="Arial" pitchFamily="34" charset="0"/>
              </a:rPr>
            </a:br>
            <a:r>
              <a:rPr lang="de-DE" altLang="de-DE" sz="1100" dirty="0" smtClean="0">
                <a:latin typeface="Arial" pitchFamily="34" charset="0"/>
              </a:rPr>
              <a:t>[2022-03-11]</a:t>
            </a:r>
            <a:endParaRPr lang="de-DE" altLang="de-DE" sz="11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5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Use of Content Management Systems</a:t>
            </a:r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3851920" y="1237057"/>
            <a:ext cx="2699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hlinkClick r:id="rId2"/>
              </a:rPr>
              <a:t>https://w3techs.com/technologies/overview/content_management/all</a:t>
            </a:r>
            <a:r>
              <a:rPr lang="de-DE" sz="1400" dirty="0"/>
              <a:t>  [</a:t>
            </a:r>
            <a:r>
              <a:rPr lang="de-DE" sz="1400" dirty="0" smtClean="0"/>
              <a:t>2022-03-10]</a:t>
            </a:r>
            <a:endParaRPr lang="de-DE" sz="1400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4968552" cy="206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5580112" y="5661248"/>
            <a:ext cx="3158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hlinkClick r:id="rId4"/>
              </a:rPr>
              <a:t>https://websitesetup.org/popular-cms</a:t>
            </a:r>
            <a:r>
              <a:rPr lang="de-DE" sz="1200" dirty="0" smtClean="0">
                <a:hlinkClick r:id="rId4"/>
              </a:rPr>
              <a:t>/</a:t>
            </a:r>
            <a:r>
              <a:rPr lang="de-DE" sz="1200" dirty="0" smtClean="0"/>
              <a:t> </a:t>
            </a:r>
            <a:r>
              <a:rPr lang="de-DE" sz="1200" dirty="0"/>
              <a:t> [2017-11-06]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08920"/>
            <a:ext cx="3086100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4283968" y="2924944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hlinkClick r:id="rId2"/>
              </a:rPr>
              <a:t>https://</a:t>
            </a:r>
            <a:r>
              <a:rPr lang="de-DE" sz="1400" dirty="0" smtClean="0">
                <a:hlinkClick r:id="rId2"/>
              </a:rPr>
              <a:t>w3techs.com/technologies/overview/content_management/all</a:t>
            </a:r>
            <a:r>
              <a:rPr lang="de-DE" sz="1400" dirty="0" smtClean="0"/>
              <a:t> [2017-11-06]</a:t>
            </a:r>
            <a:endParaRPr lang="de-DE" sz="1400" dirty="0"/>
          </a:p>
        </p:txBody>
      </p:sp>
      <p:pic>
        <p:nvPicPr>
          <p:cNvPr id="3" name="Picture 2" descr="C:\Users\behr\AppData\Local\Temp\SNAGHTML89e801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25308"/>
            <a:ext cx="3024336" cy="235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behr\AppData\Local\Temp\SNAGHTML8a0159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916" y="2336690"/>
            <a:ext cx="3066628" cy="29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7842585" y="2604617"/>
            <a:ext cx="12682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[</a:t>
            </a:r>
            <a:r>
              <a:rPr lang="de-DE" dirty="0" smtClean="0"/>
              <a:t>2022-03-10]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35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Use of character sets</a:t>
            </a:r>
            <a:endParaRPr lang="de-DE"/>
          </a:p>
        </p:txBody>
      </p:sp>
      <p:sp>
        <p:nvSpPr>
          <p:cNvPr id="6" name="Rechteck 5"/>
          <p:cNvSpPr/>
          <p:nvPr/>
        </p:nvSpPr>
        <p:spPr>
          <a:xfrm rot="16200000">
            <a:off x="6353583" y="319816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smtClean="0">
                <a:hlinkClick r:id="rId2"/>
              </a:rPr>
              <a:t>https://w3techs.com/technologies/history_overview/character_encoding</a:t>
            </a:r>
            <a:r>
              <a:rPr lang="de-DE" sz="1200" dirty="0" smtClean="0"/>
              <a:t> [2020-03-22]</a:t>
            </a:r>
            <a:endParaRPr lang="de-DE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220192"/>
            <a:ext cx="7128792" cy="220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0248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r>
              <a:rPr lang="de-DE" dirty="0" smtClean="0"/>
              <a:t> </a:t>
            </a:r>
            <a:r>
              <a:rPr lang="de-DE" dirty="0" err="1" smtClean="0"/>
              <a:t>repositories</a:t>
            </a:r>
            <a:endParaRPr lang="de-DE" dirty="0"/>
          </a:p>
        </p:txBody>
      </p:sp>
      <p:pic>
        <p:nvPicPr>
          <p:cNvPr id="4100" name="Picture 4" descr="C:\Users\behr\AppData\Local\Temp\SNAGHTML1b378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05" y="2708920"/>
            <a:ext cx="7985795" cy="235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724644" y="5949280"/>
            <a:ext cx="7962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https://www.datanyze.com/market-share/source-code-management--</a:t>
            </a:r>
            <a:r>
              <a:rPr lang="de-DE" dirty="0" smtClean="0">
                <a:hlinkClick r:id="rId3"/>
              </a:rPr>
              <a:t>315/github-market-share</a:t>
            </a:r>
            <a:r>
              <a:rPr lang="de-DE" dirty="0" smtClean="0"/>
              <a:t> [2021-03-11]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10634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108520" y="0"/>
            <a:ext cx="9361040" cy="685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endParaRPr lang="de-DE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2313" y="2714997"/>
            <a:ext cx="7772400" cy="1362075"/>
          </a:xfrm>
        </p:spPr>
        <p:txBody>
          <a:bodyPr/>
          <a:lstStyle/>
          <a:p>
            <a:pPr algn="r"/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cases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Open Source Solutions</a:t>
            </a:r>
            <a:endParaRPr lang="de-DE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80" y="361156"/>
            <a:ext cx="4648200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1312863"/>
            <a:ext cx="58483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2638425"/>
            <a:ext cx="24574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4314825"/>
            <a:ext cx="5219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C:\Users\behr\AppData\Local\Temp\SNAGHTMLf8acf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2" y="2952750"/>
            <a:ext cx="4381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 descr="C:\Users\behr\AppData\Local\Temp\SNAGHTMLf99a5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5953125"/>
            <a:ext cx="59055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1" descr="C:\Users\behr\AppData\Local\Temp\SNAGHTMLfa601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19575"/>
            <a:ext cx="2409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3" descr="C:\Users\behr\AppData\Local\Temp\SNAGHTML13d7d9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5426"/>
            <a:ext cx="46386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2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108520" y="0"/>
            <a:ext cx="9361040" cy="685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endParaRPr lang="de-DE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2313" y="2714997"/>
            <a:ext cx="7772400" cy="1362075"/>
          </a:xfrm>
        </p:spPr>
        <p:txBody>
          <a:bodyPr/>
          <a:lstStyle/>
          <a:p>
            <a:pPr algn="r"/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Zusammenfassung</a:t>
            </a:r>
            <a:b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i="1" dirty="0" smtClean="0"/>
              <a:t>Summary</a:t>
            </a:r>
            <a:endParaRPr lang="de-DE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19261"/>
            <a:ext cx="8229600" cy="4525963"/>
          </a:xfrm>
        </p:spPr>
        <p:txBody>
          <a:bodyPr>
            <a:noAutofit/>
          </a:bodyPr>
          <a:lstStyle/>
          <a:p>
            <a:r>
              <a:rPr lang="de-DE" sz="1400" dirty="0" smtClean="0"/>
              <a:t>Vier-Schichten – </a:t>
            </a:r>
            <a:r>
              <a:rPr lang="de-DE" sz="1400" i="1" dirty="0" err="1" smtClean="0"/>
              <a:t>Four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tiers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architecture</a:t>
            </a:r>
            <a:endParaRPr lang="de-DE" sz="1400" i="1" dirty="0" smtClean="0"/>
          </a:p>
          <a:p>
            <a:r>
              <a:rPr lang="de-DE" sz="1400" dirty="0" smtClean="0"/>
              <a:t>Für Erfüllung Ihrer Aufgaben stehen für jede Schicht eine Vielzahl von quelloffenen und </a:t>
            </a:r>
            <a:r>
              <a:rPr lang="de-DE" sz="1400" dirty="0" err="1" smtClean="0"/>
              <a:t>Closed</a:t>
            </a:r>
            <a:r>
              <a:rPr lang="de-DE" sz="1400" dirty="0" smtClean="0"/>
              <a:t>-Source-Lösungen zur Verfügung – </a:t>
            </a:r>
            <a:r>
              <a:rPr lang="de-DE" sz="1400" i="1" dirty="0" err="1" smtClean="0"/>
              <a:t>To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reach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your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goals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you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can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evaluate</a:t>
            </a:r>
            <a:r>
              <a:rPr lang="de-DE" sz="1400" i="1" dirty="0" smtClean="0"/>
              <a:t> a </a:t>
            </a:r>
            <a:r>
              <a:rPr lang="de-DE" sz="1400" i="1" dirty="0" err="1" smtClean="0"/>
              <a:t>bunch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of</a:t>
            </a:r>
            <a:r>
              <a:rPr lang="de-DE" sz="1400" i="1" dirty="0" smtClean="0"/>
              <a:t> </a:t>
            </a:r>
            <a:r>
              <a:rPr lang="de-DE" sz="1400" b="1" i="1" dirty="0" smtClean="0"/>
              <a:t>Open </a:t>
            </a:r>
            <a:r>
              <a:rPr lang="de-DE" sz="1400" b="1" i="1" dirty="0" err="1" smtClean="0"/>
              <a:t>and</a:t>
            </a:r>
            <a:r>
              <a:rPr lang="de-DE" sz="1400" b="1" i="1" dirty="0" smtClean="0"/>
              <a:t> </a:t>
            </a:r>
            <a:r>
              <a:rPr lang="de-DE" sz="1400" b="1" i="1" dirty="0" err="1" smtClean="0"/>
              <a:t>Closed</a:t>
            </a:r>
            <a:r>
              <a:rPr lang="de-DE" sz="1400" b="1" i="1" dirty="0" smtClean="0"/>
              <a:t> Source </a:t>
            </a:r>
            <a:r>
              <a:rPr lang="de-DE" sz="1400" b="1" i="1" dirty="0" err="1" smtClean="0"/>
              <a:t>solutions</a:t>
            </a:r>
            <a:r>
              <a:rPr lang="de-DE" sz="1400" i="1" dirty="0" smtClean="0"/>
              <a:t>.</a:t>
            </a:r>
          </a:p>
          <a:p>
            <a:r>
              <a:rPr lang="de-DE" sz="1400" dirty="0" err="1" smtClean="0"/>
              <a:t>Kommunkationsschicht</a:t>
            </a:r>
            <a:r>
              <a:rPr lang="de-DE" sz="1400" dirty="0" smtClean="0"/>
              <a:t>: i. d. R. Open Source-Lösungen – </a:t>
            </a:r>
            <a:r>
              <a:rPr lang="de-DE" sz="1400" i="1" dirty="0" err="1" smtClean="0"/>
              <a:t>For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the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communication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tier</a:t>
            </a:r>
            <a:r>
              <a:rPr lang="de-DE" sz="1400" i="1" dirty="0" smtClean="0"/>
              <a:t>: </a:t>
            </a:r>
            <a:r>
              <a:rPr lang="de-DE" sz="1400" i="1" dirty="0" err="1" smtClean="0"/>
              <a:t>Usually</a:t>
            </a:r>
            <a:r>
              <a:rPr lang="de-DE" sz="1400" i="1" dirty="0" smtClean="0"/>
              <a:t> Open Source Solutions</a:t>
            </a:r>
          </a:p>
          <a:p>
            <a:endParaRPr lang="de-DE" sz="1400" dirty="0"/>
          </a:p>
          <a:p>
            <a:r>
              <a:rPr lang="de-DE" sz="1400" dirty="0" smtClean="0"/>
              <a:t>Beurteilung der Alternativen entsprechend – </a:t>
            </a:r>
            <a:r>
              <a:rPr lang="de-DE" sz="1400" i="1" dirty="0" smtClean="0"/>
              <a:t>Evaluation </a:t>
            </a:r>
            <a:r>
              <a:rPr lang="de-DE" sz="1400" i="1" dirty="0" err="1" smtClean="0"/>
              <a:t>of</a:t>
            </a:r>
            <a:r>
              <a:rPr lang="de-DE" sz="1400" i="1" dirty="0" smtClean="0"/>
              <a:t> alternatives</a:t>
            </a:r>
          </a:p>
          <a:p>
            <a:pPr lvl="1"/>
            <a:r>
              <a:rPr lang="de-DE" sz="1400" dirty="0" smtClean="0"/>
              <a:t>den Anforderungen der jeweiligen Institution sowie – </a:t>
            </a:r>
            <a:r>
              <a:rPr lang="de-DE" sz="1400" i="1" dirty="0" err="1" smtClean="0"/>
              <a:t>according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to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the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requirements</a:t>
            </a:r>
            <a:endParaRPr lang="de-DE" sz="1400" i="1" dirty="0" smtClean="0"/>
          </a:p>
          <a:p>
            <a:pPr lvl="1"/>
            <a:r>
              <a:rPr lang="de-DE" sz="1400" dirty="0" smtClean="0"/>
              <a:t>in Bezug auf Unterstützung offener, anerkannter Standards – </a:t>
            </a:r>
            <a:r>
              <a:rPr lang="de-DE" sz="1400" i="1" dirty="0" err="1" smtClean="0"/>
              <a:t>according</a:t>
            </a:r>
            <a:r>
              <a:rPr lang="de-DE" sz="1400" i="1" dirty="0" smtClean="0"/>
              <a:t> relevant open </a:t>
            </a:r>
            <a:r>
              <a:rPr lang="de-DE" sz="1400" i="1" dirty="0" err="1" smtClean="0"/>
              <a:t>standards</a:t>
            </a:r>
            <a:endParaRPr lang="de-DE" sz="1400" i="1" dirty="0" smtClean="0"/>
          </a:p>
          <a:p>
            <a:endParaRPr lang="de-DE" sz="1400" dirty="0"/>
          </a:p>
          <a:p>
            <a:r>
              <a:rPr lang="de-DE" sz="1400" dirty="0" smtClean="0"/>
              <a:t>Tendenz zu quelloffenen Lösungen, insbesondere in der öffentlichen Verwaltung – </a:t>
            </a:r>
            <a:r>
              <a:rPr lang="de-DE" sz="1400" i="1" dirty="0" err="1" smtClean="0"/>
              <a:t>tendency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towards</a:t>
            </a:r>
            <a:r>
              <a:rPr lang="de-DE" sz="1400" i="1" dirty="0" smtClean="0"/>
              <a:t> Open Source </a:t>
            </a:r>
            <a:r>
              <a:rPr lang="de-DE" sz="1400" i="1" dirty="0" err="1" smtClean="0"/>
              <a:t>solutions</a:t>
            </a:r>
            <a:r>
              <a:rPr lang="de-DE" sz="1400" i="1" dirty="0" smtClean="0"/>
              <a:t>, </a:t>
            </a:r>
            <a:r>
              <a:rPr lang="de-DE" sz="1400" i="1" dirty="0" err="1" smtClean="0"/>
              <a:t>especially</a:t>
            </a:r>
            <a:r>
              <a:rPr lang="de-DE" sz="1400" i="1" dirty="0" smtClean="0"/>
              <a:t> in </a:t>
            </a:r>
            <a:r>
              <a:rPr lang="de-DE" sz="1400" i="1" dirty="0" err="1" smtClean="0"/>
              <a:t>public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services</a:t>
            </a:r>
            <a:endParaRPr lang="de-DE" sz="1400" i="1" dirty="0" smtClean="0"/>
          </a:p>
          <a:p>
            <a:endParaRPr lang="de-DE" sz="1400" dirty="0"/>
          </a:p>
          <a:p>
            <a:r>
              <a:rPr lang="de-DE" sz="1400" dirty="0" smtClean="0"/>
              <a:t>Gesamtlösung: Software + Services – </a:t>
            </a:r>
            <a:r>
              <a:rPr lang="de-DE" sz="1400" i="1" dirty="0" smtClean="0"/>
              <a:t>The total </a:t>
            </a:r>
            <a:r>
              <a:rPr lang="de-DE" sz="1400" i="1" dirty="0" err="1" smtClean="0"/>
              <a:t>solution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comprises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always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software</a:t>
            </a:r>
            <a:r>
              <a:rPr lang="de-DE" sz="1400" i="1" dirty="0" smtClean="0"/>
              <a:t> </a:t>
            </a:r>
            <a:r>
              <a:rPr lang="de-DE" sz="1400" b="1" i="1" dirty="0" err="1" smtClean="0"/>
              <a:t>and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services</a:t>
            </a:r>
            <a:r>
              <a:rPr lang="de-DE" sz="1400" dirty="0" smtClean="0"/>
              <a:t>.</a:t>
            </a:r>
          </a:p>
          <a:p>
            <a:endParaRPr lang="de-DE" sz="1400" dirty="0"/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35390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108520" y="0"/>
            <a:ext cx="9361040" cy="685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endParaRPr lang="de-DE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2313" y="2714997"/>
            <a:ext cx="7772400" cy="1362075"/>
          </a:xfrm>
        </p:spPr>
        <p:txBody>
          <a:bodyPr/>
          <a:lstStyle/>
          <a:p>
            <a:pPr algn="r"/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Präsentationsschicht</a:t>
            </a:r>
            <a:b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i="1" dirty="0" err="1" smtClean="0"/>
              <a:t>Presentation</a:t>
            </a:r>
            <a:r>
              <a:rPr lang="de-DE" i="1" dirty="0" smtClean="0"/>
              <a:t> Tier</a:t>
            </a:r>
            <a:endParaRPr lang="de-DE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Further </a:t>
            </a:r>
            <a:r>
              <a:rPr lang="de-DE" dirty="0" err="1" smtClean="0"/>
              <a:t>readings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de-DE" altLang="de-DE" kern="0" dirty="0"/>
              <a:t>http://codecondo.com/top-5-web-programming-languages-begin-learning-2014/</a:t>
            </a:r>
          </a:p>
          <a:p>
            <a:pPr>
              <a:defRPr/>
            </a:pPr>
            <a:r>
              <a:rPr lang="de-DE" altLang="de-DE" kern="0" dirty="0"/>
              <a:t>https://www.udemy.com/blog/best-programming-language/</a:t>
            </a:r>
          </a:p>
          <a:p>
            <a:pPr>
              <a:defRPr/>
            </a:pPr>
            <a:r>
              <a:rPr lang="en-US" altLang="de-DE" kern="0" dirty="0" smtClean="0"/>
              <a:t>S</a:t>
            </a:r>
            <a:r>
              <a:rPr lang="en-US" altLang="de-DE" kern="0" dirty="0"/>
              <a:t>. Steiniger and A.J.S. Hunter (2012): The 2012 Free and Open Source GIS Software Map – A Guide to facilitate Research, Development and Adoption. </a:t>
            </a:r>
            <a:r>
              <a:rPr lang="de-DE" altLang="de-DE" kern="0" dirty="0"/>
              <a:t>http://www.geo.uzh.ch/~sstein/manuscripts/fosgismap_sstein_v9_web.pdf</a:t>
            </a:r>
          </a:p>
          <a:p>
            <a:pPr>
              <a:defRPr/>
            </a:pPr>
            <a:r>
              <a:rPr lang="de-DE" dirty="0"/>
              <a:t>Tim Sutton (2018): </a:t>
            </a:r>
            <a:r>
              <a:rPr lang="en-US" dirty="0"/>
              <a:t>Deciding Between FOSSGIS and Proprietary Software in the Enterprise. In: Understanding the GIS Industry in 2018. </a:t>
            </a:r>
            <a:r>
              <a:rPr lang="de-DE" altLang="de-DE" kern="0" dirty="0">
                <a:hlinkClick r:id="rId2"/>
              </a:rPr>
              <a:t>https://</a:t>
            </a:r>
            <a:r>
              <a:rPr lang="de-DE" altLang="de-DE" kern="0" dirty="0" smtClean="0">
                <a:hlinkClick r:id="rId2"/>
              </a:rPr>
              <a:t>www.gis-professional.com/magazines/gis-professional-february-2018.pdf</a:t>
            </a:r>
            <a:endParaRPr lang="de-DE" altLang="de-DE" kern="0" dirty="0" smtClean="0"/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Top 19 GIS Software. </a:t>
            </a:r>
            <a:r>
              <a:rPr lang="de-DE" dirty="0"/>
              <a:t>https://www.g2crowd.com/categories/gis#highest_rated [</a:t>
            </a:r>
            <a:r>
              <a:rPr lang="de-DE" dirty="0" smtClean="0"/>
              <a:t>2022-03-10]</a:t>
            </a:r>
            <a:endParaRPr lang="de-DE" dirty="0"/>
          </a:p>
          <a:p>
            <a:pPr>
              <a:defRPr/>
            </a:pPr>
            <a:r>
              <a:rPr lang="en-US" dirty="0"/>
              <a:t>Comparison of geographic information systems software</a:t>
            </a:r>
            <a:r>
              <a:rPr lang="de-DE" dirty="0"/>
              <a:t>. https://en.wikipedia.org/wiki/Comparison_of_geographic_information_systems_software [</a:t>
            </a:r>
            <a:r>
              <a:rPr lang="de-DE" dirty="0" smtClean="0"/>
              <a:t>2021-04-07]</a:t>
            </a:r>
            <a:endParaRPr lang="de-DE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de-DE" altLang="de-DE" kern="0" dirty="0"/>
          </a:p>
          <a:p>
            <a:pPr>
              <a:defRPr/>
            </a:pPr>
            <a:endParaRPr lang="de-DE" altLang="de-DE" kern="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67778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georeferenced.files.wordpress.com/2014/03/openclose_flickr_leo_reynolds_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00" y="0"/>
            <a:ext cx="10509250" cy="708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hteck 1"/>
          <p:cNvSpPr>
            <a:spLocks noChangeArrowheads="1"/>
          </p:cNvSpPr>
          <p:nvPr/>
        </p:nvSpPr>
        <p:spPr bwMode="auto">
          <a:xfrm>
            <a:off x="914400" y="586105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</a:rPr>
              <a:t>http://georeferenced.files.wordpress.com/2014/03/openclose_flickr_leo_reynolds_cc.jpg</a:t>
            </a:r>
          </a:p>
        </p:txBody>
      </p:sp>
      <p:sp>
        <p:nvSpPr>
          <p:cNvPr id="3" name="Rechteck 2"/>
          <p:cNvSpPr/>
          <p:nvPr/>
        </p:nvSpPr>
        <p:spPr>
          <a:xfrm>
            <a:off x="-419100" y="153471"/>
            <a:ext cx="10319692" cy="6901135"/>
          </a:xfrm>
          <a:prstGeom prst="rect">
            <a:avLst/>
          </a:prstGeom>
          <a:solidFill>
            <a:srgbClr val="B67456">
              <a:alpha val="6274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2699792" y="3933056"/>
            <a:ext cx="5616624" cy="1661993"/>
          </a:xfrm>
          <a:prstGeom prst="rect">
            <a:avLst/>
          </a:prstGeom>
          <a:solidFill>
            <a:srgbClr val="F8F8F8">
              <a:alpha val="74902"/>
            </a:srgbClr>
          </a:solidFill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Prof. Dr. Franz-Josef Behr</a:t>
            </a:r>
            <a:b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Hochschule für Technik Stuttgart </a:t>
            </a:r>
          </a:p>
          <a:p>
            <a:r>
              <a:rPr lang="de-DE" sz="1800" b="1" dirty="0" smtClean="0">
                <a:solidFill>
                  <a:schemeClr val="accent2">
                    <a:lumMod val="75000"/>
                  </a:schemeClr>
                </a:solidFill>
              </a:rPr>
              <a:t>Stuttgart University </a:t>
            </a:r>
            <a:r>
              <a:rPr lang="de-DE" sz="1800" b="1" dirty="0" err="1" smtClean="0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de-DE" sz="1800" b="1" dirty="0" smtClean="0">
                <a:solidFill>
                  <a:schemeClr val="accent2">
                    <a:lumMod val="75000"/>
                  </a:schemeClr>
                </a:solidFill>
              </a:rPr>
              <a:t> Applied </a:t>
            </a:r>
            <a:r>
              <a:rPr lang="de-DE" sz="1800" b="1" dirty="0" err="1" smtClean="0">
                <a:solidFill>
                  <a:schemeClr val="accent2">
                    <a:lumMod val="75000"/>
                  </a:schemeClr>
                </a:solidFill>
              </a:rPr>
              <a:t>Sciences</a:t>
            </a:r>
            <a:endParaRPr lang="de-DE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de-DE" sz="1800" b="1" dirty="0" smtClean="0">
                <a:solidFill>
                  <a:schemeClr val="accent2">
                    <a:lumMod val="75000"/>
                  </a:schemeClr>
                </a:solidFill>
              </a:rPr>
              <a:t>franz-josef.behr@hft-stuttgart.de</a:t>
            </a:r>
            <a:endParaRPr lang="de-DE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Desktop GIS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See also </a:t>
            </a:r>
            <a:r>
              <a:rPr lang="de-DE" dirty="0" smtClean="0">
                <a:hlinkClick r:id="rId2"/>
              </a:rPr>
              <a:t>https</a:t>
            </a:r>
            <a:r>
              <a:rPr lang="de-DE" dirty="0">
                <a:hlinkClick r:id="rId2"/>
              </a:rPr>
              <a:t>://gisgeography.com/qgis-arcgis-differences</a:t>
            </a:r>
            <a:r>
              <a:rPr lang="de-DE" dirty="0" smtClean="0">
                <a:hlinkClick r:id="rId2"/>
              </a:rPr>
              <a:t>/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83568" y="4304129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  <a:hlinkClick r:id="rId3"/>
              </a:rPr>
              <a:t>https://</a:t>
            </a:r>
            <a:r>
              <a:rPr lang="de-DE" sz="1200" dirty="0" smtClean="0">
                <a:latin typeface="Calibri" panose="020F0502020204030204" pitchFamily="34" charset="0"/>
                <a:hlinkClick r:id="rId3"/>
              </a:rPr>
              <a:t>trends.google.com/trends/explore?q=ArcGIS,QGIS </a:t>
            </a:r>
            <a:r>
              <a:rPr lang="de-DE" sz="1200" dirty="0" smtClean="0">
                <a:latin typeface="Calibri" panose="020F0502020204030204" pitchFamily="34" charset="0"/>
              </a:rPr>
              <a:t>[2023-03-15]</a:t>
            </a:r>
            <a:endParaRPr lang="de-DE" sz="1200" dirty="0">
              <a:latin typeface="Calibri" panose="020F050202020403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798936"/>
            <a:ext cx="1400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026" y="1706680"/>
            <a:ext cx="5366026" cy="21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0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JavaScript</a:t>
            </a:r>
            <a:br>
              <a:rPr lang="de-DE" dirty="0" smtClean="0"/>
            </a:br>
            <a:r>
              <a:rPr lang="de-DE" dirty="0" smtClean="0"/>
              <a:t>Libraries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 rot="16200000">
            <a:off x="6322805" y="332392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/>
              <a:t>https://</a:t>
            </a:r>
            <a:r>
              <a:rPr lang="de-DE" sz="1200" dirty="0" smtClean="0"/>
              <a:t>w3techs.com/technologies/overview/javascript_library/all [2022-03-10]</a:t>
            </a:r>
            <a:endParaRPr lang="de-DE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575153"/>
            <a:ext cx="3057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behr\AppData\Local\Temp\SNAGHTML897389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73" y="476672"/>
            <a:ext cx="3024336" cy="586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72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JavaScript-Bibliotheken – Mapping Libraries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611560" y="602128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https://</a:t>
            </a:r>
            <a:r>
              <a:rPr lang="de-DE" dirty="0" smtClean="0"/>
              <a:t>www.similartech.com/compare/leaflet-vs-openlayers [2021-03-11</a:t>
            </a:r>
            <a:r>
              <a:rPr lang="de-DE" dirty="0"/>
              <a:t>]</a:t>
            </a:r>
            <a:br>
              <a:rPr lang="de-DE" dirty="0"/>
            </a:br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trends.google.com/trends/explore?date=today%205-y&amp;q=Leaflet,OpenLayers</a:t>
            </a:r>
            <a:r>
              <a:rPr lang="de-DE" dirty="0" smtClean="0"/>
              <a:t> [2023-03-16]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644328"/>
            <a:ext cx="5688632" cy="275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behr\AppData\Local\Temp\SNAGHTMLcb145a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617897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326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Leaflet</a:t>
            </a:r>
            <a:r>
              <a:rPr lang="de-DE" dirty="0" smtClean="0"/>
              <a:t> vs. </a:t>
            </a:r>
            <a:r>
              <a:rPr lang="de-DE" dirty="0" err="1" smtClean="0"/>
              <a:t>OpenLayers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Leaflet</a:t>
            </a:r>
            <a:r>
              <a:rPr lang="de-DE" dirty="0" smtClean="0"/>
              <a:t>: Easy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endParaRPr lang="de-DE" dirty="0" smtClean="0"/>
          </a:p>
          <a:p>
            <a:r>
              <a:rPr lang="de-DE" dirty="0" err="1" smtClean="0"/>
              <a:t>OpenLayers</a:t>
            </a:r>
            <a:r>
              <a:rPr lang="de-DE" dirty="0" smtClean="0"/>
              <a:t>: More </a:t>
            </a:r>
            <a:r>
              <a:rPr lang="de-DE" dirty="0" err="1" smtClean="0"/>
              <a:t>complex</a:t>
            </a:r>
            <a:r>
              <a:rPr lang="de-DE" dirty="0" smtClean="0"/>
              <a:t>, but </a:t>
            </a:r>
            <a:r>
              <a:rPr lang="de-DE" dirty="0" err="1" smtClean="0"/>
              <a:t>more</a:t>
            </a:r>
            <a:r>
              <a:rPr lang="de-DE" dirty="0" smtClean="0"/>
              <a:t> powerful. </a:t>
            </a:r>
            <a:r>
              <a:rPr lang="de-DE" dirty="0" err="1" smtClean="0"/>
              <a:t>For</a:t>
            </a:r>
            <a:r>
              <a:rPr lang="de-DE" dirty="0" smtClean="0"/>
              <a:t> larger </a:t>
            </a:r>
            <a:r>
              <a:rPr lang="de-DE" dirty="0" err="1" smtClean="0"/>
              <a:t>applications</a:t>
            </a:r>
            <a:r>
              <a:rPr lang="de-DE" dirty="0" smtClean="0"/>
              <a:t>/organisational </a:t>
            </a:r>
            <a:r>
              <a:rPr lang="de-DE" dirty="0" err="1" smtClean="0"/>
              <a:t>units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8469572"/>
      </p:ext>
    </p:extLst>
  </p:cSld>
  <p:clrMapOvr>
    <a:masterClrMapping/>
  </p:clrMapOvr>
</p:sld>
</file>

<file path=ppt/theme/theme1.xml><?xml version="1.0" encoding="utf-8"?>
<a:theme xmlns:a="http://schemas.openxmlformats.org/drawingml/2006/main" name="AGSE2012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F2F2F2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räsentation_erstellen 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mtClean="0">
            <a:solidFill>
              <a:schemeClr val="bg1">
                <a:lumMod val="85000"/>
              </a:schemeClr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Präsentation_erstellen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_erstellen 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_erstellen 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_erstellen 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_erstellen 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_erstellen 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_erstellen 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AGSE2012</Template>
  <TotalTime>0</TotalTime>
  <Words>1295</Words>
  <Application>Microsoft Office PowerPoint</Application>
  <PresentationFormat>Bildschirmpräsentation (4:3)</PresentationFormat>
  <Paragraphs>268</Paragraphs>
  <Slides>51</Slides>
  <Notes>2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51</vt:i4>
      </vt:variant>
    </vt:vector>
  </HeadingPairs>
  <TitlesOfParts>
    <vt:vector size="58" baseType="lpstr">
      <vt:lpstr>Arial</vt:lpstr>
      <vt:lpstr>Calibri</vt:lpstr>
      <vt:lpstr>Tahoma</vt:lpstr>
      <vt:lpstr>Times</vt:lpstr>
      <vt:lpstr>Wingdings</vt:lpstr>
      <vt:lpstr>AGSE2012</vt:lpstr>
      <vt:lpstr>Benutzerdefiniertes Design</vt:lpstr>
      <vt:lpstr>PowerPoint-Präsentation</vt:lpstr>
      <vt:lpstr>Gliederung</vt:lpstr>
      <vt:lpstr>Vier-Schichten-Modell Four Tier Model</vt:lpstr>
      <vt:lpstr>Architektur</vt:lpstr>
      <vt:lpstr>Präsentationsschicht Presentation Tier</vt:lpstr>
      <vt:lpstr>Desktop GIS</vt:lpstr>
      <vt:lpstr>JavaScript Libraries</vt:lpstr>
      <vt:lpstr>JavaScript-Bibliotheken – Mapping Libraries</vt:lpstr>
      <vt:lpstr>Leaflet vs. OpenLayers</vt:lpstr>
      <vt:lpstr>Leaflet vs. Competitors</vt:lpstr>
      <vt:lpstr>General Client Programme</vt:lpstr>
      <vt:lpstr>Operating System Market Share Worldwide</vt:lpstr>
      <vt:lpstr>Products: Mobile Devices</vt:lpstr>
      <vt:lpstr>Kommunikationsschicht Communication Tier</vt:lpstr>
      <vt:lpstr>HTTP Servers</vt:lpstr>
      <vt:lpstr>(s)FTP</vt:lpstr>
      <vt:lpstr>Applikationsschicht Application Tier</vt:lpstr>
      <vt:lpstr>Application Server</vt:lpstr>
      <vt:lpstr>Application Server: Open Source</vt:lpstr>
      <vt:lpstr>Application Server : Closed Source</vt:lpstr>
      <vt:lpstr>Application Server: Portal Server</vt:lpstr>
      <vt:lpstr>PowerPoint-Präsentation</vt:lpstr>
      <vt:lpstr>Application Server: Render Server</vt:lpstr>
      <vt:lpstr>Bibliotheken - Libraries: Software using GDAL</vt:lpstr>
      <vt:lpstr>GDAL: Supported Vector formats</vt:lpstr>
      <vt:lpstr>Datenhaltungsschicht Data Tier</vt:lpstr>
      <vt:lpstr>Related Products and Tools: (O)RDBMS</vt:lpstr>
      <vt:lpstr>Market share</vt:lpstr>
      <vt:lpstr>Trend of Relational DBMS Popularity</vt:lpstr>
      <vt:lpstr>Trend of Relational DBMS Popularity</vt:lpstr>
      <vt:lpstr>PowerPoint-Präsentation</vt:lpstr>
      <vt:lpstr>Popularity 2023</vt:lpstr>
      <vt:lpstr>Client-Schicht Client Tier</vt:lpstr>
      <vt:lpstr>Desktop GIS</vt:lpstr>
      <vt:lpstr>Related (Programming) Languages I</vt:lpstr>
      <vt:lpstr>PowerPoint-Präsentation</vt:lpstr>
      <vt:lpstr>Related (Programming) Languages II</vt:lpstr>
      <vt:lpstr>PowerPoint-Präsentation</vt:lpstr>
      <vt:lpstr>Programming languages /DBMS  used in most popular websites</vt:lpstr>
      <vt:lpstr>In-demand languages and frameworks</vt:lpstr>
      <vt:lpstr>In-demand frameworks</vt:lpstr>
      <vt:lpstr>Usage of social widgets</vt:lpstr>
      <vt:lpstr>Use of Content Management Systems</vt:lpstr>
      <vt:lpstr>Use of character sets</vt:lpstr>
      <vt:lpstr>Use of software repositories</vt:lpstr>
      <vt:lpstr>Use cases of Open Source Solutions</vt:lpstr>
      <vt:lpstr>PowerPoint-Präsentation</vt:lpstr>
      <vt:lpstr>Zusammenfassung Summary</vt:lpstr>
      <vt:lpstr>PowerPoint-Präsentation</vt:lpstr>
      <vt:lpstr>Further readings</vt:lpstr>
      <vt:lpstr>PowerPoint-Präsentation</vt:lpstr>
    </vt:vector>
  </TitlesOfParts>
  <Company>HFT Stuttgart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Prof. Dr. Franz-Josef Behr  Supporting land administration and planning processes by spatial data infrastructures using Open Source GIS Software   page #49 / 50</dc:title>
  <dc:creator>Behr</dc:creator>
  <cp:lastModifiedBy>FJ Behr</cp:lastModifiedBy>
  <cp:revision>401</cp:revision>
  <dcterms:created xsi:type="dcterms:W3CDTF">2012-07-13T17:39:12Z</dcterms:created>
  <dcterms:modified xsi:type="dcterms:W3CDTF">2024-03-05T13:57:50Z</dcterms:modified>
</cp:coreProperties>
</file>