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7"/>
  </p:notesMasterIdLst>
  <p:sldIdLst>
    <p:sldId id="256" r:id="rId2"/>
    <p:sldId id="536" r:id="rId3"/>
    <p:sldId id="542" r:id="rId4"/>
    <p:sldId id="539" r:id="rId5"/>
    <p:sldId id="546" r:id="rId6"/>
    <p:sldId id="543" r:id="rId7"/>
    <p:sldId id="526" r:id="rId8"/>
    <p:sldId id="535" r:id="rId9"/>
    <p:sldId id="385" r:id="rId10"/>
    <p:sldId id="487" r:id="rId11"/>
    <p:sldId id="532" r:id="rId12"/>
    <p:sldId id="488" r:id="rId13"/>
    <p:sldId id="459" r:id="rId14"/>
    <p:sldId id="461" r:id="rId15"/>
    <p:sldId id="533" r:id="rId16"/>
    <p:sldId id="537" r:id="rId17"/>
    <p:sldId id="544" r:id="rId18"/>
    <p:sldId id="464" r:id="rId19"/>
    <p:sldId id="530" r:id="rId20"/>
    <p:sldId id="529" r:id="rId21"/>
    <p:sldId id="524" r:id="rId22"/>
    <p:sldId id="525" r:id="rId23"/>
    <p:sldId id="528" r:id="rId24"/>
    <p:sldId id="547" r:id="rId25"/>
    <p:sldId id="548" r:id="rId26"/>
    <p:sldId id="531" r:id="rId27"/>
    <p:sldId id="545" r:id="rId28"/>
    <p:sldId id="522" r:id="rId29"/>
    <p:sldId id="523" r:id="rId30"/>
    <p:sldId id="527" r:id="rId31"/>
    <p:sldId id="540" r:id="rId32"/>
    <p:sldId id="541" r:id="rId33"/>
    <p:sldId id="328" r:id="rId34"/>
    <p:sldId id="521" r:id="rId35"/>
    <p:sldId id="520" r:id="rId36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38F55235-7FE1-4F96-AF0B-B2F60C7A3426}">
          <p14:sldIdLst>
            <p14:sldId id="256"/>
            <p14:sldId id="536"/>
            <p14:sldId id="542"/>
            <p14:sldId id="539"/>
            <p14:sldId id="546"/>
          </p14:sldIdLst>
        </p14:section>
        <p14:section name="SLD and FE" id="{D442FE18-B00F-44C6-9162-6D3AD4DFD5F5}">
          <p14:sldIdLst>
            <p14:sldId id="543"/>
            <p14:sldId id="526"/>
            <p14:sldId id="535"/>
            <p14:sldId id="385"/>
            <p14:sldId id="487"/>
            <p14:sldId id="532"/>
            <p14:sldId id="488"/>
            <p14:sldId id="459"/>
            <p14:sldId id="461"/>
            <p14:sldId id="533"/>
            <p14:sldId id="537"/>
          </p14:sldIdLst>
        </p14:section>
        <p14:section name="Alternative standards" id="{DC8E98AD-C5C6-41E5-9920-C2A9DB0BBD16}">
          <p14:sldIdLst>
            <p14:sldId id="544"/>
            <p14:sldId id="464"/>
            <p14:sldId id="530"/>
            <p14:sldId id="529"/>
            <p14:sldId id="524"/>
            <p14:sldId id="525"/>
            <p14:sldId id="528"/>
            <p14:sldId id="547"/>
            <p14:sldId id="548"/>
            <p14:sldId id="531"/>
          </p14:sldIdLst>
        </p14:section>
        <p14:section name="OGC Styles API" id="{F40B5D77-1714-4C5D-9411-3502B10831F3}">
          <p14:sldIdLst>
            <p14:sldId id="545"/>
            <p14:sldId id="522"/>
            <p14:sldId id="523"/>
            <p14:sldId id="527"/>
            <p14:sldId id="540"/>
            <p14:sldId id="541"/>
            <p14:sldId id="328"/>
            <p14:sldId id="521"/>
            <p14:sldId id="5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00CC00"/>
    <a:srgbClr val="EAEAEA"/>
    <a:srgbClr val="9999FF"/>
    <a:srgbClr val="FF9999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1133" autoAdjust="0"/>
  </p:normalViewPr>
  <p:slideViewPr>
    <p:cSldViewPr>
      <p:cViewPr varScale="1">
        <p:scale>
          <a:sx n="81" d="100"/>
          <a:sy n="81" d="100"/>
        </p:scale>
        <p:origin x="1498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4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72" tIns="45436" rIns="90872" bIns="45436" numCol="1" anchor="t" anchorCtr="0" compatLnSpc="1">
            <a:prstTxWarp prst="textNoShape">
              <a:avLst/>
            </a:prstTxWarp>
          </a:bodyPr>
          <a:lstStyle>
            <a:lvl1pPr defTabSz="908979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72" tIns="45436" rIns="90872" bIns="45436" numCol="1" anchor="t" anchorCtr="0" compatLnSpc="1">
            <a:prstTxWarp prst="textNoShape">
              <a:avLst/>
            </a:prstTxWarp>
          </a:bodyPr>
          <a:lstStyle>
            <a:lvl1pPr algn="r" defTabSz="908979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9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4122"/>
            <a:ext cx="5438464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72" tIns="45436" rIns="90872" bIns="45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830"/>
            <a:ext cx="2944958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72" tIns="45436" rIns="90872" bIns="45436" numCol="1" anchor="b" anchorCtr="0" compatLnSpc="1">
            <a:prstTxWarp prst="textNoShape">
              <a:avLst/>
            </a:prstTxWarp>
          </a:bodyPr>
          <a:lstStyle>
            <a:lvl1pPr defTabSz="908979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9830"/>
            <a:ext cx="2944958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72" tIns="45436" rIns="90872" bIns="45436" numCol="1" anchor="b" anchorCtr="0" compatLnSpc="1">
            <a:prstTxWarp prst="textNoShape">
              <a:avLst/>
            </a:prstTxWarp>
          </a:bodyPr>
          <a:lstStyle>
            <a:lvl1pPr algn="r" defTabSz="908979">
              <a:defRPr sz="1100"/>
            </a:lvl1pPr>
          </a:lstStyle>
          <a:p>
            <a:pPr>
              <a:defRPr/>
            </a:pPr>
            <a:fld id="{F2150824-2262-4137-AC57-20DF1521A43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68991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https://docs.google.com/document/d/12ouq_dcJHcy_fVy-65fQcGoxJDPLlmHjVJ8eYiX9FTg/edit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150824-2262-4137-AC57-20DF1521A431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170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monastery in Crete, or why are computer-drafted maps so lifeless Janos </a:t>
            </a:r>
            <a:r>
              <a:rPr lang="en-US" dirty="0" err="1" smtClean="0"/>
              <a:t>Szegö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150824-2262-4137-AC57-20DF1521A431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0921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WMS </a:t>
            </a:r>
            <a:r>
              <a:rPr lang="en-US" dirty="0" err="1" smtClean="0"/>
              <a:t>GetMap</a:t>
            </a:r>
            <a:r>
              <a:rPr lang="en-US" dirty="0" smtClean="0"/>
              <a:t> operation allows to filter and to style a layer (parameter SLD_BODY and FILTER). Each style is related to one or more datasets attached to the WMS server and ready to be used by an end-user.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150824-2262-4137-AC57-20DF1521A431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7771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WMS </a:t>
            </a:r>
            <a:r>
              <a:rPr lang="en-US" dirty="0" err="1" smtClean="0"/>
              <a:t>GetMap</a:t>
            </a:r>
            <a:r>
              <a:rPr lang="en-US" dirty="0" smtClean="0"/>
              <a:t> operation allows to choose one of </a:t>
            </a:r>
            <a:r>
              <a:rPr lang="en-US" b="1" dirty="0" smtClean="0"/>
              <a:t>the internal styles </a:t>
            </a:r>
            <a:r>
              <a:rPr lang="en-US" dirty="0" smtClean="0"/>
              <a:t>prepared for a layer by a map-maker (parameter STYLES). Each style is related to one or more datasets attached to the WMS server and ready to be used by an end-user.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150824-2262-4137-AC57-20DF1521A431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3582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Choropleth maps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are usually used to display or visualize data that comprises of relative values. Polygons are filled entirely to show differences in geographic distribution.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Diagram maps are thematic maps on which diagrams are placed within a territorial structure. The design and size of these diagrams vary corresponding to some attribute data. The numbers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within these maps usually display absolute respectively quantitative values.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150824-2262-4137-AC57-20DF1521A431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496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150824-2262-4137-AC57-20DF1521A431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6338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de-DE" sz="2400">
                <a:latin typeface="Times New Roman" pitchFamily="18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de-DE" sz="2400">
                <a:latin typeface="Times New Roman" pitchFamily="18" charset="0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1000 w 1000"/>
                <a:gd name="T1" fmla="*/ 1000 h 1000"/>
                <a:gd name="T2" fmla="*/ 0 w 1000"/>
                <a:gd name="T3" fmla="*/ 1000 h 1000"/>
                <a:gd name="T4" fmla="*/ 0 w 1000"/>
                <a:gd name="T5" fmla="*/ 0 h 1000"/>
                <a:gd name="T6" fmla="*/ 1000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1000 w 1000"/>
                <a:gd name="T3" fmla="*/ 0 h 1000"/>
                <a:gd name="T4" fmla="*/ 1000 w 1000"/>
                <a:gd name="T5" fmla="*/ 1000 h 1000"/>
                <a:gd name="T6" fmla="*/ 0 w 1000"/>
                <a:gd name="T7" fmla="*/ 100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0E344-7ACA-42B0-B87F-A048C434323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D3ABB-DA47-4F27-8763-5EB896F67AF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42100" y="44450"/>
            <a:ext cx="2033588" cy="6121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44450"/>
            <a:ext cx="5949950" cy="6121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F5DD5-C74B-4DBE-9688-E8EE682C528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AD1E5-F78A-4462-B558-F5ED0DCB28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54ED55E-CD4A-46D7-B713-CBD687FA98D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8611738" y="6381328"/>
            <a:ext cx="532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C54ED55E-CD4A-46D7-B713-CBD687FA98D2}" type="slidenum">
              <a:rPr lang="de-DE" sz="1400" smtClean="0"/>
              <a:pPr>
                <a:defRPr/>
              </a:pPr>
              <a:t>‹Nr.›</a:t>
            </a:fld>
            <a:endParaRPr lang="de-DE" sz="14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2138363"/>
            <a:ext cx="7772400" cy="1362075"/>
          </a:xfrm>
        </p:spPr>
        <p:txBody>
          <a:bodyPr/>
          <a:lstStyle>
            <a:lvl1pPr algn="r">
              <a:defRPr sz="32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4143391"/>
            <a:ext cx="7772400" cy="1500187"/>
          </a:xfrm>
        </p:spPr>
        <p:txBody>
          <a:bodyPr anchor="b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9A968-31C2-4D0E-840F-3B38B08E6E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341438"/>
            <a:ext cx="3990975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3125" y="1341438"/>
            <a:ext cx="3992563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472A0-C755-49C5-8412-866FDE604E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DEC0A-3B57-4461-9F25-098A4E4C51B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8909D-4986-46DF-87BC-4F9F2E54D2B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F81EA-DCAF-4FE7-9116-369FED05A82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3C8B8-C380-4572-AA95-EC7649A7BBE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E9D72-CA36-4A91-97F1-D911C336674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858838"/>
            <a:ext cx="2133600" cy="101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de-DE" sz="2400">
              <a:latin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47800" y="858838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de-DE" sz="2400">
              <a:latin typeface="Times New Roman" pitchFamily="18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44450"/>
            <a:ext cx="8135938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341438"/>
            <a:ext cx="813593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5150" y="6381750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98800" y="6381750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69100" y="6381750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86E9925A-2EB0-45F5-8DB7-895F1F19E9D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9pPr>
    </p:titleStyle>
    <p:bodyStyle>
      <a:lvl1pPr marL="274638" indent="-274638" algn="l" rtl="0" eaLnBrk="0" fontAlgn="base" hangingPunct="0">
        <a:spcBef>
          <a:spcPct val="0"/>
        </a:spcBef>
        <a:spcAft>
          <a:spcPct val="50000"/>
        </a:spcAft>
        <a:buClr>
          <a:schemeClr val="accent1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889000" indent="-261938" algn="l" rtl="0" eaLnBrk="0" fontAlgn="base" hangingPunct="0">
        <a:lnSpc>
          <a:spcPct val="95000"/>
        </a:lnSpc>
        <a:spcBef>
          <a:spcPct val="15000"/>
        </a:spcBef>
        <a:spcAft>
          <a:spcPct val="25000"/>
        </a:spcAft>
        <a:buClr>
          <a:schemeClr val="hlink"/>
        </a:buClr>
        <a:buSzPct val="65000"/>
        <a:buFont typeface="Wingdings" pitchFamily="2" charset="2"/>
        <a:buChar char="¡"/>
        <a:defRPr sz="1800">
          <a:solidFill>
            <a:schemeClr val="tx1"/>
          </a:solidFill>
          <a:latin typeface="Calibri" panose="020F0502020204030204" pitchFamily="34" charset="0"/>
        </a:defRPr>
      </a:lvl2pPr>
      <a:lvl3pPr marL="1331913" indent="-258763" algn="l" rtl="0" eaLnBrk="0" fontAlgn="base" hangingPunct="0">
        <a:spcBef>
          <a:spcPct val="20000"/>
        </a:spcBef>
        <a:spcAft>
          <a:spcPct val="5000"/>
        </a:spcAft>
        <a:buClr>
          <a:schemeClr val="accent1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latin typeface="Calibri" panose="020F0502020204030204" pitchFamily="34" charset="0"/>
        </a:defRPr>
      </a:lvl3pPr>
      <a:lvl4pPr marL="1785938" indent="-2746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1800">
          <a:solidFill>
            <a:schemeClr val="tx1"/>
          </a:solidFill>
          <a:latin typeface="Calibri" panose="020F0502020204030204" pitchFamily="34" charset="0"/>
        </a:defRPr>
      </a:lvl4pPr>
      <a:lvl5pPr marL="2239963" indent="-2746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latin typeface="Calibri" panose="020F0502020204030204" pitchFamily="34" charset="0"/>
        </a:defRPr>
      </a:lvl5pPr>
      <a:lvl6pPr marL="2697163" indent="-2746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3154363" indent="-2746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611563" indent="-2746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4068763" indent="-2746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d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geopackage.blogspot.com/2017/09/more-on-sld-and-se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journal.osgeo.org/index.php/journal/article/download/140/106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pbox.com/mapbox-gl-js/style-spec/" TargetMode="External"/><Relationship Id="rId2" Type="http://schemas.openxmlformats.org/officeDocument/2006/relationships/hyperlink" Target="https://wiki.openstreetmap.org/wiki/MapCS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lab.com/fjbehr/map-styling-language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opengeospatial.org/files/?artifact_id=39968" TargetMode="External"/><Relationship Id="rId2" Type="http://schemas.openxmlformats.org/officeDocument/2006/relationships/hyperlink" Target="https://www.academia.edu/2672094/Extending_SLD_and_SE_for_Cartograms?email_work_card=titl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756792"/>
            <a:ext cx="7086600" cy="1600200"/>
          </a:xfrm>
        </p:spPr>
        <p:txBody>
          <a:bodyPr/>
          <a:lstStyle/>
          <a:p>
            <a:pPr eaLnBrk="1" hangingPunct="1"/>
            <a:r>
              <a:rPr lang="de-DE" dirty="0"/>
              <a:t>Technical </a:t>
            </a:r>
            <a:r>
              <a:rPr lang="de-DE" dirty="0" err="1"/>
              <a:t>perspective</a:t>
            </a:r>
            <a:r>
              <a:rPr lang="de-DE" dirty="0"/>
              <a:t> on </a:t>
            </a:r>
            <a:r>
              <a:rPr lang="de-DE" dirty="0" err="1"/>
              <a:t>map</a:t>
            </a:r>
            <a:r>
              <a:rPr lang="de-DE" dirty="0"/>
              <a:t> </a:t>
            </a:r>
            <a:r>
              <a:rPr lang="de-DE" dirty="0" err="1"/>
              <a:t>styling</a:t>
            </a:r>
            <a:r>
              <a:rPr lang="de-DE" dirty="0"/>
              <a:t> </a:t>
            </a:r>
            <a:r>
              <a:rPr lang="de-DE" dirty="0" err="1" smtClean="0"/>
              <a:t>languages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800" dirty="0" smtClean="0"/>
              <a:t>Workshop, </a:t>
            </a:r>
            <a:r>
              <a:rPr lang="en-US" sz="1800" dirty="0" smtClean="0"/>
              <a:t>ICA </a:t>
            </a:r>
            <a:r>
              <a:rPr lang="en-US" sz="1800" dirty="0"/>
              <a:t>Commission on SDI &amp; Standards </a:t>
            </a:r>
            <a:r>
              <a:rPr lang="en-US" sz="1800" dirty="0" smtClean="0"/>
              <a:t>Monday</a:t>
            </a:r>
            <a:r>
              <a:rPr lang="en-US" sz="1800" dirty="0"/>
              <a:t>, 13 December, </a:t>
            </a:r>
            <a:r>
              <a:rPr lang="en-US" sz="1800" dirty="0" smtClean="0"/>
              <a:t>2021, 9:00 </a:t>
            </a:r>
            <a:r>
              <a:rPr lang="en-US" sz="1800" dirty="0"/>
              <a:t>- 12:30</a:t>
            </a:r>
            <a:r>
              <a:rPr lang="en-US" dirty="0"/>
              <a:t/>
            </a:r>
            <a:br>
              <a:rPr lang="en-US" dirty="0"/>
            </a:br>
            <a:endParaRPr lang="de-DE" dirty="0" smtClean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971550" y="4365104"/>
            <a:ext cx="648077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Aft>
                <a:spcPct val="50000"/>
              </a:spcAft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GB" sz="2000" dirty="0" err="1">
                <a:latin typeface="Calibri" panose="020F0502020204030204" pitchFamily="34" charset="0"/>
              </a:rPr>
              <a:t>Prof.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Dr.</a:t>
            </a:r>
            <a:r>
              <a:rPr lang="en-GB" sz="2000" dirty="0" smtClean="0">
                <a:latin typeface="Calibri" panose="020F0502020204030204" pitchFamily="34" charset="0"/>
              </a:rPr>
              <a:t> Franz-Josef Behr</a:t>
            </a:r>
            <a:r>
              <a:rPr lang="en-GB" sz="2000" dirty="0" smtClean="0">
                <a:latin typeface="Tahoma" pitchFamily="34" charset="0"/>
              </a:rPr>
              <a:t/>
            </a:r>
            <a:br>
              <a:rPr lang="en-GB" sz="2000" dirty="0" smtClean="0">
                <a:latin typeface="Tahoma" pitchFamily="34" charset="0"/>
              </a:rPr>
            </a:br>
            <a:r>
              <a:rPr lang="en-GB" sz="2000" dirty="0" smtClean="0">
                <a:latin typeface="Tahoma" pitchFamily="34" charset="0"/>
              </a:rPr>
              <a:t/>
            </a:r>
            <a:br>
              <a:rPr lang="en-GB" sz="2000" dirty="0" smtClean="0">
                <a:latin typeface="Tahoma" pitchFamily="34" charset="0"/>
              </a:rPr>
            </a:br>
            <a:r>
              <a:rPr lang="en-GB" sz="1600" dirty="0" smtClean="0">
                <a:latin typeface="Calibri" panose="020F0502020204030204" pitchFamily="34" charset="0"/>
              </a:rPr>
              <a:t>Stuttgart University of Applied Sciences</a:t>
            </a:r>
            <a:br>
              <a:rPr lang="en-GB" sz="1600" dirty="0" smtClean="0">
                <a:latin typeface="Calibri" panose="020F0502020204030204" pitchFamily="34" charset="0"/>
              </a:rPr>
            </a:br>
            <a:r>
              <a:rPr lang="en-US" sz="1600" dirty="0" smtClean="0">
                <a:latin typeface="Calibri" panose="020F0502020204030204" pitchFamily="34" charset="0"/>
              </a:rPr>
              <a:t>Co-Chair</a:t>
            </a:r>
            <a:r>
              <a:rPr lang="en-US" sz="1600" dirty="0">
                <a:latin typeface="Calibri" panose="020F0502020204030204" pitchFamily="34" charset="0"/>
              </a:rPr>
              <a:t>: ICA Commission on SDI &amp; Standards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4100" name="Picture 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5661248"/>
            <a:ext cx="9366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971600" y="6093296"/>
            <a:ext cx="60483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dirty="0">
                <a:latin typeface="Calibri" panose="020F0502020204030204" pitchFamily="34" charset="0"/>
              </a:rPr>
              <a:t>The </a:t>
            </a:r>
            <a:r>
              <a:rPr lang="de-DE" sz="1200" dirty="0" err="1">
                <a:latin typeface="Calibri" panose="020F0502020204030204" pitchFamily="34" charset="0"/>
              </a:rPr>
              <a:t>content</a:t>
            </a:r>
            <a:r>
              <a:rPr lang="de-DE" sz="1200" dirty="0">
                <a:latin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</a:rPr>
              <a:t>is</a:t>
            </a:r>
            <a:r>
              <a:rPr lang="de-DE" sz="1200" dirty="0">
                <a:latin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</a:rPr>
              <a:t>licensed</a:t>
            </a:r>
            <a:r>
              <a:rPr lang="de-DE" sz="1200" dirty="0">
                <a:latin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</a:rPr>
              <a:t>under</a:t>
            </a:r>
            <a:r>
              <a:rPr lang="de-DE" sz="1200" dirty="0">
                <a:latin typeface="Calibri" panose="020F0502020204030204" pitchFamily="34" charset="0"/>
              </a:rPr>
              <a:t> a Creative </a:t>
            </a:r>
            <a:r>
              <a:rPr lang="de-DE" sz="1200" dirty="0" err="1">
                <a:latin typeface="Calibri" panose="020F0502020204030204" pitchFamily="34" charset="0"/>
              </a:rPr>
              <a:t>Commons</a:t>
            </a:r>
            <a:r>
              <a:rPr lang="de-DE" sz="1200" dirty="0">
                <a:latin typeface="Calibri" panose="020F0502020204030204" pitchFamily="34" charset="0"/>
              </a:rPr>
              <a:t>-Lizenz CC </a:t>
            </a:r>
            <a:r>
              <a:rPr lang="de-DE" sz="1200" dirty="0" smtClean="0">
                <a:latin typeface="Calibri" panose="020F0502020204030204" pitchFamily="34" charset="0"/>
              </a:rPr>
              <a:t>BY-NC-SA</a:t>
            </a:r>
            <a:endParaRPr lang="de-DE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WMS </a:t>
            </a:r>
            <a:r>
              <a:rPr lang="de-DE" dirty="0" err="1" smtClean="0"/>
              <a:t>GetMap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SLD I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467544" y="1196752"/>
            <a:ext cx="84604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http://gis.ibbeck.de/include/mapserver/mapserv.exe?map=/daten/mapfiles/world/World.map&amp;LAYERS=COUNTRY&amp;FORMAT=image%2Fpng&amp;VERSION=1.1.1&amp;TRANSPARENT=TRUE&amp;</a:t>
            </a:r>
            <a:r>
              <a:rPr lang="en-GB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SLD_BODY=%3C%3Fxml%20version%3D%221.0%22%20encoding%3D%22utf-8%22%3F%3E%3C</a:t>
            </a:r>
            <a:r>
              <a:rPr lang="en-GB" sz="1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StyledLayerDescriptor</a:t>
            </a:r>
            <a:r>
              <a:rPr lang="en-GB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20version%3D%221.0.0%22%20xmlns%3D%22http%3A%2F%2Fwww.opengis.net%2Fsld%22%20xmlns%3Agml%3D%22http%3A%2F%2Fwww.opengis.net%2Fgml%22%20xmlns%3Aogc%3D%22http%3A%2F%2Fwww.opengis.net%2Fogc%22%20xmlns%3Axlink%3D%22http%3A%2F%2Fwww.w3.org%2F1999%2Fxlink%22%20xmlns%3Axsi%3D%22http%3A%2F%2Fwww.w3.org%2F2001%2FXMLSchema-instance%22%20xsi%3AschemaLocation%3D%22http%3A%2F%2Fwww.opengis.net%2Fsld%20http%3A%2F%2Fschemas.opengeospatial.net%2Fsld%2F1.0.0%2FStyledLayerDescriptor.xsd%22%3E%3CNamedLayer%3E%3CName%3ECOUNTRY%3C%2FName%3E%3CUserStyle%3E%3CFeatureTypeStyle%3E%3CRule%3E%3Cogc%3AFilter%3E%3Cogc%3APropertyIsLike%20wildCard%3D%22*%22%20singleChar%3D%22%23%22%20escape%3D%22!%22%3E%3Cogc%3APropertyName%3EContinent%3C%2Fogc%3APropertyName%3E%3Cogc%3ALiteral%3EAfrica%3C%2Fogc%3ALiteral%3E%3C%2Fogc%3APropertyIsLike%3E%3C%2Fogc%3AFilter%3E%3CPolygonSymbolizer%3E%3CFill%3E%3CCssParameter%20name%3D%22fill%22%3E%235599DD%3C%2FCssParameter%3E%3C%2FFill%3E%3CStroke%3E%3CCssParameter%20name%3D%22stroke%22%3E%23000000%3C%2FCssParameter%3E%3C%2FStroke%3E%3C%2FPolygonSymbolizer%3E%3C%2FRule%3E%3C%2FFeatureTypeStyle%3E%3C%2FUserStyle%3E%3C%2FNamedLayer%3E%3C%2FStyledLayerDescriptor%3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-GB" sz="1600" dirty="0">
                <a:solidFill>
                  <a:srgbClr val="00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SERVICE=WMS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-GB" sz="1600" dirty="0">
                <a:solidFill>
                  <a:srgbClr val="00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REQUEST=GetMap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&amp;STYLES=&amp;EXCEPTIONS=application%2Fvnd.ogc.se_inimage&amp;SRS=EPSG%3A4326&amp;BBOX=-52,-90,76,38&amp;WIDTH=256&amp;HEIGHT=256</a:t>
            </a: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475" y="3501008"/>
            <a:ext cx="2197213" cy="15939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71258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WMS </a:t>
            </a:r>
            <a:r>
              <a:rPr lang="de-DE" dirty="0" err="1" smtClean="0"/>
              <a:t>GetMap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SLD I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467544" y="1196752"/>
            <a:ext cx="84604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http://gis.ibbeck.de/include/mapserver/mapserv.exe?map=/daten/mapfiles/world/World.map&amp;LAYERS=COUNTRY&amp;FORMAT=image%2Fpng&amp;VERSION=1.1.1&amp;TRANSPARENT=TRUE&amp;</a:t>
            </a:r>
            <a:r>
              <a:rPr lang="en-GB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SLD_BODY=%3C%3Fxml%20version%3D%221.0%22%20encoding%3D%22utf-8%22%3F%3E%3C</a:t>
            </a:r>
            <a:r>
              <a:rPr lang="en-GB" sz="1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StyledLayerDescriptor</a:t>
            </a:r>
            <a:r>
              <a:rPr lang="en-GB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20version%3D%221.0.0%22%20xmlns%3D%22http%3A%2F%2Fwww.opengis.net%2Fsld%22%20xmlns%3Agml%3D%22http%3A%2F%2Fwww.opengis.net%2Fgml%22%20xmlns%3Aogc%3D%22http%3A%2F%2Fwww.opengis.net%2Fogc%22%20xmlns%3Axlink%3D%22http%3A%2F%2Fwww.w3.org%2F1999%2Fxlink%22%20xmlns%3Axsi%3D%22http%3A%2F%2Fwww.w3.org%2F2001%2FXMLSchema-instance%22%20xsi%3AschemaLocation%3D%22http%3A%2F%2Fwww.opengis.net%2Fsld%20http%3A%2F%2Fschemas.opengeospatial.net%2Fsld%2F1.0.0%2FStyledLayerDescriptor.xsd%22%3E%3CNamedLayer%3E%3CName%3ECOUNTRY%3C%2FName%3E%3CUserStyle%3E%3CFeatureTypeStyle%3E%3CRule%3E%3Cogc%3AFilter%3E%3Cogc%3APropertyIsLike%20wildCard%3D%22*%22%20singleChar%3D%22%23%22%20escape%3D%22!%22%3E%3Cogc%3APropertyName%3EContinent%3C%2Fogc%3APropertyName%3E%3Cogc%3ALiteral%3EAfrica%3C%2Fogc%3ALiteral%3E%3C%2Fogc%3APropertyIsLike%3E%3C%2Fogc%3AFilter%3E%3CPolygonSymbolizer%3E%3CFill%3E%3CCssParameter%20name%3D%22fill%22%3E%235599DD%3C%2FCssParameter%3E%3C%2FFill%3E%3CStroke%3E%3CCssParameter%20name%3D%22stroke%22%3E%23000000%3C%2FCssParameter%3E%3C%2FStroke%3E%3C%2FPolygonSymbolizer%3E%3C%2FRule%3E%3C%2FFeatureTypeStyle%3E%3C%2FUserStyle%3E%3C%2FNamedLayer%3E%3C%2FStyledLayerDescriptor%3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-GB" sz="1600" dirty="0">
                <a:solidFill>
                  <a:srgbClr val="00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SERVICE=WMS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-GB" sz="1600" dirty="0">
                <a:solidFill>
                  <a:srgbClr val="00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REQUEST=GetMap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&amp;STYLES=&amp;EXCEPTIONS=application%2Fvnd.ogc.se_inimage&amp;SRS=EPSG%3A4326&amp;BBOX=-52,-90,76,38&amp;WIDTH=256&amp;HEIGHT=256</a:t>
            </a: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4860032" y="2348880"/>
            <a:ext cx="72008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475" y="3501008"/>
            <a:ext cx="2197213" cy="15939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340768"/>
            <a:ext cx="7450541" cy="45365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Ellipse 6"/>
          <p:cNvSpPr/>
          <p:nvPr/>
        </p:nvSpPr>
        <p:spPr>
          <a:xfrm>
            <a:off x="6660232" y="3212976"/>
            <a:ext cx="100811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3779912" y="4005064"/>
            <a:ext cx="204871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728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WMS </a:t>
            </a:r>
            <a:r>
              <a:rPr lang="de-DE" dirty="0" err="1"/>
              <a:t>GetMap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SLD </a:t>
            </a:r>
            <a:r>
              <a:rPr lang="de-DE" dirty="0" smtClean="0"/>
              <a:t>II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827584" y="2151778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http://gis.ibbeck.de/ginfo/apps/OLExamples/OL210/MapServer_SLD_World/world_gis_6beta.asp?LAYERS=country&amp;FORMAT=image%2Fpng&amp;VERSION=1.1.1&amp;TRANSPARENT=true&amp;</a:t>
            </a:r>
            <a:r>
              <a:rPr lang="de-DE" sz="1600" dirty="0">
                <a:solidFill>
                  <a:srgbClr val="00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SERVICE=WMS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de-DE" sz="1600" dirty="0">
                <a:solidFill>
                  <a:srgbClr val="00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REQUEST=GetMap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de-DE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STYLES=continents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&amp;EXCEPTIONS=application%2Fvnd.ogc.se_inimage&amp;SRS=EPSG%3A4326&amp;BBOX=0,-</a:t>
            </a:r>
            <a:r>
              <a:rPr lang="de-DE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90,180,90&amp;WIDTH=256&amp;HEIGHT=256</a:t>
            </a:r>
          </a:p>
          <a:p>
            <a:pPr hangingPunct="0"/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hangingPunct="0"/>
            <a:endParaRPr lang="de-DE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hangingPunct="0"/>
            <a:r>
              <a:rPr lang="de-DE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[2020-11-25]</a:t>
            </a: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2" name="Picture 4" descr="C:\Users\behr\AppData\Local\Temp\SNAGHTML3024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61048"/>
            <a:ext cx="2695575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76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SLD: </a:t>
            </a:r>
            <a:r>
              <a:rPr lang="de-DE" dirty="0" err="1" smtClean="0"/>
              <a:t>Critique</a:t>
            </a:r>
            <a:r>
              <a:rPr lang="de-DE" dirty="0" smtClean="0"/>
              <a:t> 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“SLD </a:t>
            </a:r>
            <a:r>
              <a:rPr lang="en-US" dirty="0"/>
              <a:t>and </a:t>
            </a:r>
            <a:r>
              <a:rPr lang="en-US" dirty="0" err="1"/>
              <a:t>Symbology</a:t>
            </a:r>
            <a:r>
              <a:rPr lang="en-US" dirty="0"/>
              <a:t> </a:t>
            </a:r>
            <a:r>
              <a:rPr lang="en-US" dirty="0" smtClean="0"/>
              <a:t>[…] are </a:t>
            </a:r>
            <a:r>
              <a:rPr lang="en-US" dirty="0"/>
              <a:t>XML encodings. JSON is a more natural choice for web applications, mobile applications, and many server-side frameworks. CSS is comfortable for many front-end developers. SQL developers (think </a:t>
            </a:r>
            <a:r>
              <a:rPr lang="en-US" dirty="0" err="1"/>
              <a:t>GeoPackage</a:t>
            </a:r>
            <a:r>
              <a:rPr lang="en-US" dirty="0"/>
              <a:t>) want to be working with SQL predominantly</a:t>
            </a:r>
            <a:r>
              <a:rPr lang="en-US" dirty="0" smtClean="0"/>
              <a:t>.”</a:t>
            </a:r>
            <a:endParaRPr lang="en-US" dirty="0"/>
          </a:p>
          <a:p>
            <a:r>
              <a:rPr lang="en-US" dirty="0" smtClean="0"/>
              <a:t>SLD </a:t>
            </a:r>
            <a:r>
              <a:rPr lang="en-US" dirty="0"/>
              <a:t>and SE are fairly complicated. The documents are long </a:t>
            </a:r>
            <a:r>
              <a:rPr lang="en-US" dirty="0" smtClean="0"/>
              <a:t>("verbose") and </a:t>
            </a:r>
            <a:r>
              <a:rPr lang="en-US" dirty="0"/>
              <a:t>intimidating and compliance is an all-or-nothing affair. </a:t>
            </a:r>
            <a:endParaRPr lang="en-US" dirty="0" smtClean="0"/>
          </a:p>
          <a:p>
            <a:r>
              <a:rPr lang="de-DE" dirty="0"/>
              <a:t>Tools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lacking</a:t>
            </a:r>
            <a:r>
              <a:rPr lang="de-DE" dirty="0" smtClean="0"/>
              <a:t>.</a:t>
            </a:r>
          </a:p>
          <a:p>
            <a:r>
              <a:rPr lang="de-DE" dirty="0" smtClean="0"/>
              <a:t>Lack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extensibility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611560" y="5589240"/>
            <a:ext cx="7704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/>
              <a:t>http://geopackage.blogspot.de/2017/09/more-on-sld-and-se.html</a:t>
            </a:r>
          </a:p>
        </p:txBody>
      </p:sp>
    </p:spTree>
    <p:extLst>
      <p:ext uri="{BB962C8B-B14F-4D97-AF65-F5344CB8AC3E}">
        <p14:creationId xmlns:p14="http://schemas.microsoft.com/office/powerpoint/2010/main" val="208618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SLD: </a:t>
            </a:r>
            <a:r>
              <a:rPr lang="de-DE" dirty="0" err="1"/>
              <a:t>Critique</a:t>
            </a:r>
            <a:r>
              <a:rPr lang="de-DE" dirty="0"/>
              <a:t> </a:t>
            </a:r>
            <a:r>
              <a:rPr lang="de-DE" dirty="0" smtClean="0"/>
              <a:t>II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683568" y="1340768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SLD being used mainly for producing offline tiles and thus </a:t>
            </a:r>
            <a:r>
              <a:rPr lang="en-US" b="1" dirty="0"/>
              <a:t>difficult to reconcile with high performance rendering</a:t>
            </a:r>
            <a:endParaRPr lang="de-DE" b="1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3568" y="2527146"/>
            <a:ext cx="59046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Message-ID: &lt;29207f97-4430-dea9-caa0-63a3454e2e57@ecere.com&gt; Date: Tue, 28 Nov 2017 21:40:12 -0500</a:t>
            </a:r>
            <a:r>
              <a:rPr kumimoji="0" lang="de-DE" altLang="de-DE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3568" y="2204864"/>
            <a:ext cx="45529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de-DE" alt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Jérôme Jacovella-St-Louis,</a:t>
            </a:r>
            <a:r>
              <a:rPr kumimoji="0" lang="de-DE" altLang="de-DE" sz="16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de-DE" sz="1600"/>
              <a:t>lists.opengeospatial.org</a:t>
            </a:r>
            <a:endParaRPr kumimoji="0" lang="de-DE" alt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83568" y="3717032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“Styled </a:t>
            </a:r>
            <a:r>
              <a:rPr lang="en-US" dirty="0"/>
              <a:t>Layer Descriptor (SLD) and </a:t>
            </a:r>
            <a:r>
              <a:rPr lang="en-US" dirty="0" err="1"/>
              <a:t>Symbology</a:t>
            </a:r>
            <a:r>
              <a:rPr lang="en-US" dirty="0"/>
              <a:t> Encoding (SE) </a:t>
            </a:r>
            <a:r>
              <a:rPr lang="en-US" dirty="0" smtClean="0"/>
              <a:t>[…] have </a:t>
            </a:r>
            <a:r>
              <a:rPr lang="en-US" dirty="0"/>
              <a:t>been around for over a decade but </a:t>
            </a:r>
            <a:r>
              <a:rPr lang="en-US" dirty="0" smtClean="0"/>
              <a:t>[…] they </a:t>
            </a:r>
            <a:r>
              <a:rPr lang="en-US" dirty="0"/>
              <a:t>have not definitively met their primary purpose - to enable the portrayal of feature data in an interoperable way. The most common complaint with these standards boils down to one thing - </a:t>
            </a:r>
            <a:r>
              <a:rPr lang="en-US" b="1" dirty="0"/>
              <a:t>a high barrier to entry</a:t>
            </a:r>
            <a:r>
              <a:rPr lang="en-US" dirty="0" smtClean="0"/>
              <a:t>.“ [1]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827584" y="5373216"/>
            <a:ext cx="6138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>
                <a:latin typeface="Calibri" panose="020F0502020204030204" pitchFamily="34" charset="0"/>
              </a:rPr>
              <a:t>[1] </a:t>
            </a:r>
            <a:r>
              <a:rPr lang="en-US" sz="1400" dirty="0">
                <a:latin typeface="Calibri" panose="020F0502020204030204" pitchFamily="34" charset="0"/>
              </a:rPr>
              <a:t>Views from the chairman of the </a:t>
            </a:r>
            <a:r>
              <a:rPr lang="en-US" sz="1400" dirty="0" err="1">
                <a:latin typeface="Calibri" panose="020F0502020204030204" pitchFamily="34" charset="0"/>
              </a:rPr>
              <a:t>GeoPackage</a:t>
            </a:r>
            <a:r>
              <a:rPr lang="en-US" sz="1400" dirty="0">
                <a:latin typeface="Calibri" panose="020F0502020204030204" pitchFamily="34" charset="0"/>
              </a:rPr>
              <a:t> Standards Working </a:t>
            </a:r>
            <a:r>
              <a:rPr lang="en-US" sz="1400" dirty="0" smtClean="0">
                <a:latin typeface="Calibri" panose="020F0502020204030204" pitchFamily="34" charset="0"/>
              </a:rPr>
              <a:t>Group</a:t>
            </a:r>
            <a:br>
              <a:rPr lang="en-US" sz="1400" dirty="0" smtClean="0">
                <a:latin typeface="Calibri" panose="020F0502020204030204" pitchFamily="34" charset="0"/>
              </a:rPr>
            </a:br>
            <a:r>
              <a:rPr lang="de-DE" sz="1400" dirty="0">
                <a:latin typeface="Calibri" panose="020F0502020204030204" pitchFamily="34" charset="0"/>
                <a:hlinkClick r:id="rId2"/>
              </a:rPr>
              <a:t>http://</a:t>
            </a:r>
            <a:r>
              <a:rPr lang="de-DE" sz="1400" dirty="0" smtClean="0">
                <a:latin typeface="Calibri" panose="020F0502020204030204" pitchFamily="34" charset="0"/>
                <a:hlinkClick r:id="rId2"/>
              </a:rPr>
              <a:t>geopackage.blogspot.com/2017/09/more-on-sld-and-se.html</a:t>
            </a:r>
            <a:r>
              <a:rPr lang="de-DE" sz="1400" dirty="0" smtClean="0">
                <a:latin typeface="Calibri" panose="020F0502020204030204" pitchFamily="34" charset="0"/>
              </a:rPr>
              <a:t> [2020-01-24]</a:t>
            </a:r>
            <a:endParaRPr lang="de-DE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60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SLD: </a:t>
            </a:r>
            <a:r>
              <a:rPr lang="de-DE" dirty="0" err="1"/>
              <a:t>Critique</a:t>
            </a:r>
            <a:r>
              <a:rPr lang="de-DE" dirty="0"/>
              <a:t> </a:t>
            </a:r>
            <a:r>
              <a:rPr lang="de-DE" dirty="0" smtClean="0"/>
              <a:t>III</a:t>
            </a:r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8691311"/>
              </p:ext>
            </p:extLst>
          </p:nvPr>
        </p:nvGraphicFramePr>
        <p:xfrm>
          <a:off x="467544" y="2777336"/>
          <a:ext cx="813593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7969">
                  <a:extLst>
                    <a:ext uri="{9D8B030D-6E8A-4147-A177-3AD203B41FA5}">
                      <a16:colId xmlns:a16="http://schemas.microsoft.com/office/drawing/2014/main" val="4111868883"/>
                    </a:ext>
                  </a:extLst>
                </a:gridCol>
                <a:gridCol w="4067969">
                  <a:extLst>
                    <a:ext uri="{9D8B030D-6E8A-4147-A177-3AD203B41FA5}">
                      <a16:colId xmlns:a16="http://schemas.microsoft.com/office/drawing/2014/main" val="38915397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0" dirty="0" err="1" smtClean="0"/>
                        <a:t>Map</a:t>
                      </a:r>
                      <a:r>
                        <a:rPr lang="de-DE" b="0" dirty="0" smtClean="0"/>
                        <a:t> type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err="1" smtClean="0"/>
                        <a:t>difficulty</a:t>
                      </a:r>
                      <a:endParaRPr lang="de-DE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399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Choropleth maps</a:t>
                      </a:r>
                      <a:endParaRPr lang="de-DE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moderate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419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Diagram</a:t>
                      </a:r>
                      <a:r>
                        <a:rPr lang="en-US" baseline="0" dirty="0" smtClean="0"/>
                        <a:t> maps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hard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63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Proportional Symbols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easy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884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Overlayed</a:t>
                      </a:r>
                      <a:r>
                        <a:rPr lang="en-US" dirty="0" smtClean="0"/>
                        <a:t> Symbols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easy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892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Juxtaposed Symbols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impossible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099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Cartogram Maps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impossible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848293"/>
                  </a:ext>
                </a:extLst>
              </a:tr>
            </a:tbl>
          </a:graphicData>
        </a:graphic>
      </p:graphicFrame>
      <p:sp>
        <p:nvSpPr>
          <p:cNvPr id="3" name="Rechteck 2"/>
          <p:cNvSpPr/>
          <p:nvPr/>
        </p:nvSpPr>
        <p:spPr>
          <a:xfrm>
            <a:off x="395536" y="1484784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For </a:t>
            </a:r>
            <a:r>
              <a:rPr lang="en-US" dirty="0" err="1" smtClean="0"/>
              <a:t>cartographc</a:t>
            </a:r>
            <a:r>
              <a:rPr lang="en-US" dirty="0" smtClean="0"/>
              <a:t> purposes: Difficulty </a:t>
            </a:r>
            <a:r>
              <a:rPr lang="en-US" dirty="0"/>
              <a:t>of creation using SLD and SE </a:t>
            </a:r>
            <a:r>
              <a:rPr lang="en-US" dirty="0" smtClean="0"/>
              <a:t>standards (Rita et al. 2010):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894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Extending</a:t>
            </a:r>
            <a:r>
              <a:rPr lang="de-DE" dirty="0" smtClean="0"/>
              <a:t> SLD/FE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cap="small" dirty="0"/>
              <a:t>Neubauer, S., Zipf, A.</a:t>
            </a:r>
            <a:r>
              <a:rPr lang="de-DE" dirty="0"/>
              <a:t> (2007): </a:t>
            </a:r>
            <a:r>
              <a:rPr lang="de-DE" dirty="0" err="1"/>
              <a:t>Suggestions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Extending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OGC </a:t>
            </a:r>
            <a:r>
              <a:rPr lang="de-DE" dirty="0" err="1"/>
              <a:t>Styled</a:t>
            </a:r>
            <a:r>
              <a:rPr lang="de-DE" dirty="0"/>
              <a:t> Layer </a:t>
            </a:r>
            <a:r>
              <a:rPr lang="de-DE" dirty="0" err="1"/>
              <a:t>Descriptor</a:t>
            </a:r>
            <a:r>
              <a:rPr lang="de-DE" dirty="0"/>
              <a:t> (SLD) </a:t>
            </a:r>
            <a:r>
              <a:rPr lang="de-DE" dirty="0" err="1"/>
              <a:t>Specification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3D – </a:t>
            </a:r>
            <a:r>
              <a:rPr lang="de-DE" dirty="0" err="1"/>
              <a:t>Towards</a:t>
            </a:r>
            <a:r>
              <a:rPr lang="de-DE" dirty="0"/>
              <a:t> </a:t>
            </a:r>
            <a:r>
              <a:rPr lang="de-DE" dirty="0" err="1"/>
              <a:t>Visualization</a:t>
            </a:r>
            <a:r>
              <a:rPr lang="de-DE" dirty="0"/>
              <a:t> Rules </a:t>
            </a:r>
            <a:r>
              <a:rPr lang="de-DE" dirty="0" err="1"/>
              <a:t>for</a:t>
            </a:r>
            <a:r>
              <a:rPr lang="de-DE" dirty="0"/>
              <a:t> 3D City Models. </a:t>
            </a:r>
            <a:r>
              <a:rPr lang="de-DE" dirty="0" err="1"/>
              <a:t>Proc</a:t>
            </a:r>
            <a:r>
              <a:rPr lang="de-DE" dirty="0"/>
              <a:t>. </a:t>
            </a:r>
            <a:r>
              <a:rPr lang="de-DE" dirty="0" err="1"/>
              <a:t>Of</a:t>
            </a:r>
            <a:r>
              <a:rPr lang="de-DE" dirty="0"/>
              <a:t>. Urban Data Management Symposium. UDMS 2007. Stuttgart. Germany, https://www.geog.uni-heidelberg.de/md/chemgeo/geog/gis/3d_sld.udms2007.sn.az.pdf</a:t>
            </a:r>
          </a:p>
          <a:p>
            <a:r>
              <a:rPr lang="en-GB" cap="small" dirty="0"/>
              <a:t>Rita, Emanuel, José </a:t>
            </a:r>
            <a:r>
              <a:rPr lang="en-GB" cap="small" dirty="0" err="1"/>
              <a:t>Borbinha</a:t>
            </a:r>
            <a:r>
              <a:rPr lang="en-GB" cap="small" dirty="0"/>
              <a:t> &amp; Bruno Martins</a:t>
            </a:r>
            <a:r>
              <a:rPr lang="en-GB" dirty="0"/>
              <a:t> (2010): Extending SLD and SE for Cartograms. https://www.academia.edu/2672094/Extending_SLD_and_SE_for_Cartograms?email_work_card=title [2021-12-10] </a:t>
            </a:r>
            <a:endParaRPr lang="de-DE" dirty="0"/>
          </a:p>
          <a:p>
            <a:r>
              <a:rPr lang="de-DE" cap="small" dirty="0" err="1"/>
              <a:t>Sae</a:t>
            </a:r>
            <a:r>
              <a:rPr lang="de-DE" cap="small" dirty="0"/>
              <a:t>-Tang, </a:t>
            </a:r>
            <a:r>
              <a:rPr lang="de-DE" cap="small" dirty="0" err="1"/>
              <a:t>Abson</a:t>
            </a:r>
            <a:r>
              <a:rPr lang="de-DE" cap="small" dirty="0"/>
              <a:t>, </a:t>
            </a:r>
            <a:r>
              <a:rPr lang="de-DE" cap="small" dirty="0" err="1"/>
              <a:t>Ertz</a:t>
            </a:r>
            <a:r>
              <a:rPr lang="de-DE" cap="small" dirty="0"/>
              <a:t>, Olivier</a:t>
            </a:r>
            <a:r>
              <a:rPr lang="de-DE" dirty="0"/>
              <a:t> (2007). </a:t>
            </a:r>
            <a:r>
              <a:rPr lang="en-GB" dirty="0"/>
              <a:t>Towards Web Services Dedicated to Thematic Mapping. </a:t>
            </a:r>
            <a:r>
              <a:rPr lang="en-GB" dirty="0" err="1"/>
              <a:t>OSGeo</a:t>
            </a:r>
            <a:r>
              <a:rPr lang="en-GB" dirty="0"/>
              <a:t> Journal, 3/2007, </a:t>
            </a:r>
            <a:r>
              <a:rPr lang="en-GB" dirty="0">
                <a:hlinkClick r:id="rId2"/>
              </a:rPr>
              <a:t>http://journal.osgeo.org/index.php/journal/article/download/140/106</a:t>
            </a:r>
            <a:r>
              <a:rPr lang="en-GB" dirty="0"/>
              <a:t> [2021-12-13] </a:t>
            </a:r>
            <a:endParaRPr lang="de-DE" dirty="0"/>
          </a:p>
          <a:p>
            <a:r>
              <a:rPr lang="de-DE" dirty="0" smtClean="0"/>
              <a:t>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97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-108520" y="0"/>
            <a:ext cx="9361040" cy="6858000"/>
          </a:xfrm>
          <a:prstGeom prst="rect">
            <a:avLst/>
          </a:prstGeom>
          <a:solidFill>
            <a:srgbClr val="FF99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de-DE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22313" y="2138363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r" eaLnBrk="1" hangingPunct="1"/>
            <a:r>
              <a:rPr lang="de-DE" kern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More </a:t>
            </a:r>
            <a:r>
              <a:rPr lang="de-DE" kern="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recent</a:t>
            </a:r>
            <a:r>
              <a:rPr lang="de-DE" kern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de-DE" kern="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standard</a:t>
            </a:r>
            <a:r>
              <a:rPr lang="de-DE" kern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de-DE" kern="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developments</a:t>
            </a:r>
            <a:endParaRPr lang="de-DE" kern="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6" name="Textplatzhalter 5"/>
          <p:cNvSpPr txBox="1">
            <a:spLocks/>
          </p:cNvSpPr>
          <p:nvPr/>
        </p:nvSpPr>
        <p:spPr bwMode="auto">
          <a:xfrm>
            <a:off x="722313" y="4143375"/>
            <a:ext cx="7881937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274638" indent="-274638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89000" indent="-261938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25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31913" indent="-25876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85938" indent="-2746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39963" indent="-2746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97163" indent="-2746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3154363" indent="-2746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611563" indent="-2746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4068763" indent="-2746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</a:pPr>
            <a:endParaRPr lang="de-DE" sz="1600" kern="0" dirty="0" smtClean="0"/>
          </a:p>
        </p:txBody>
      </p:sp>
    </p:spTree>
    <p:extLst>
      <p:ext uri="{BB962C8B-B14F-4D97-AF65-F5344CB8AC3E}">
        <p14:creationId xmlns:p14="http://schemas.microsoft.com/office/powerpoint/2010/main" val="203324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SLD/SE: Alternatives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OSM's</a:t>
            </a:r>
            <a:r>
              <a:rPr lang="de-DE" dirty="0" smtClean="0"/>
              <a:t> </a:t>
            </a:r>
            <a:r>
              <a:rPr lang="de-DE" dirty="0" err="1" smtClean="0"/>
              <a:t>MapCSS</a:t>
            </a:r>
            <a:r>
              <a:rPr lang="de-DE" dirty="0"/>
              <a:t> (</a:t>
            </a:r>
            <a:r>
              <a:rPr lang="de-DE" dirty="0">
                <a:hlinkClick r:id="rId2"/>
              </a:rPr>
              <a:t>https://wiki.openstreetmap.org/wiki/MapCSS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Mapnik</a:t>
            </a:r>
            <a:r>
              <a:rPr lang="de-DE" dirty="0"/>
              <a:t> Styles (https://</a:t>
            </a:r>
            <a:r>
              <a:rPr lang="de-DE" dirty="0" smtClean="0"/>
              <a:t>github.com/mapnik/mapnik/wiki/XMLConfigReference)</a:t>
            </a:r>
          </a:p>
          <a:p>
            <a:r>
              <a:rPr lang="de-DE" dirty="0" err="1"/>
              <a:t>Carto</a:t>
            </a:r>
            <a:r>
              <a:rPr lang="de-DE" dirty="0"/>
              <a:t> </a:t>
            </a:r>
            <a:r>
              <a:rPr lang="de-DE" dirty="0" err="1"/>
              <a:t>CartoCSS</a:t>
            </a:r>
            <a:endParaRPr lang="de-DE" dirty="0"/>
          </a:p>
          <a:p>
            <a:r>
              <a:rPr lang="de-DE" dirty="0" err="1" smtClean="0"/>
              <a:t>Mapbox</a:t>
            </a:r>
            <a:r>
              <a:rPr lang="de-DE" dirty="0" smtClean="0"/>
              <a:t> </a:t>
            </a:r>
            <a:r>
              <a:rPr lang="de-DE" dirty="0" err="1" smtClean="0"/>
              <a:t>Mapbox</a:t>
            </a:r>
            <a:r>
              <a:rPr lang="de-DE" dirty="0" smtClean="0"/>
              <a:t> </a:t>
            </a:r>
            <a:r>
              <a:rPr lang="de-DE" dirty="0"/>
              <a:t>Style </a:t>
            </a:r>
            <a:r>
              <a:rPr lang="de-DE" dirty="0" err="1"/>
              <a:t>Specification</a:t>
            </a:r>
            <a:r>
              <a:rPr lang="de-DE" dirty="0"/>
              <a:t> </a:t>
            </a:r>
            <a:r>
              <a:rPr lang="de-DE" dirty="0" smtClean="0"/>
              <a:t> (JSON-kodiert) (</a:t>
            </a:r>
            <a:r>
              <a:rPr lang="de-DE" dirty="0" smtClean="0">
                <a:hlinkClick r:id="rId3"/>
              </a:rPr>
              <a:t>https</a:t>
            </a:r>
            <a:r>
              <a:rPr lang="de-DE" dirty="0">
                <a:hlinkClick r:id="rId3"/>
              </a:rPr>
              <a:t>://www.mapbox.com/mapbox-gl-js/style-spec</a:t>
            </a:r>
            <a:r>
              <a:rPr lang="de-DE" dirty="0" smtClean="0">
                <a:hlinkClick r:id="rId3"/>
              </a:rPr>
              <a:t>/</a:t>
            </a:r>
            <a:r>
              <a:rPr lang="de-DE" dirty="0" smtClean="0"/>
              <a:t>)</a:t>
            </a:r>
          </a:p>
          <a:p>
            <a:r>
              <a:rPr lang="de-DE" dirty="0" smtClean="0"/>
              <a:t>ESRI Style </a:t>
            </a:r>
            <a:r>
              <a:rPr lang="de-DE" dirty="0"/>
              <a:t>(https://pro.arcgis.com/de/pro-app/2.7/help/projects/styles.htm</a:t>
            </a:r>
            <a:r>
              <a:rPr lang="de-DE" dirty="0" smtClean="0"/>
              <a:t>)</a:t>
            </a:r>
          </a:p>
          <a:p>
            <a:r>
              <a:rPr lang="de-DE" dirty="0" smtClean="0"/>
              <a:t>QGIS </a:t>
            </a:r>
            <a:r>
              <a:rPr lang="de-DE" dirty="0" err="1" smtClean="0"/>
              <a:t>styles</a:t>
            </a:r>
            <a:r>
              <a:rPr lang="de-DE" dirty="0" smtClean="0"/>
              <a:t> </a:t>
            </a:r>
            <a:r>
              <a:rPr lang="de-DE" dirty="0"/>
              <a:t>(http://planet.qgis.org/planet/tag/style</a:t>
            </a:r>
            <a:r>
              <a:rPr lang="de-DE" dirty="0" smtClean="0"/>
              <a:t>/)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237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OSM's</a:t>
            </a:r>
            <a:r>
              <a:rPr lang="de-DE" dirty="0"/>
              <a:t> </a:t>
            </a:r>
            <a:r>
              <a:rPr lang="de-DE" dirty="0" err="1"/>
              <a:t>MapCSS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CSS-like </a:t>
            </a:r>
            <a:r>
              <a:rPr lang="de-DE" dirty="0" err="1"/>
              <a:t>language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map</a:t>
            </a:r>
            <a:r>
              <a:rPr lang="de-DE" dirty="0"/>
              <a:t> </a:t>
            </a:r>
            <a:r>
              <a:rPr lang="de-DE" dirty="0" err="1"/>
              <a:t>stylesheets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467544" y="2132856"/>
            <a:ext cx="754258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canvas</a:t>
            </a:r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background-color: #</a:t>
            </a:r>
            <a:r>
              <a:rPr lang="de-D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ffffea</a:t>
            </a:r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default</a:t>
            </a:r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-points: </a:t>
            </a:r>
            <a:r>
              <a:rPr lang="de-D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default-lines</a:t>
            </a:r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e-D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  <a:p>
            <a:r>
              <a:rPr lang="de-D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relation</a:t>
            </a: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de-D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boundary</a:t>
            </a: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=administrative</a:t>
            </a:r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de-D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admin_level</a:t>
            </a:r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=7]:</a:t>
            </a:r>
            <a:r>
              <a:rPr lang="de-D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closed</a:t>
            </a:r>
            <a:endParaRPr lang="de-D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1;</a:t>
            </a:r>
          </a:p>
          <a:p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e-D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black</a:t>
            </a:r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opacity</a:t>
            </a:r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1;</a:t>
            </a:r>
          </a:p>
          <a:p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fill</a:t>
            </a:r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-color: orange;</a:t>
            </a:r>
          </a:p>
          <a:p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fill-opacity</a:t>
            </a:r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0.3;</a:t>
            </a:r>
          </a:p>
          <a:p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font</a:t>
            </a:r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-size: 16;</a:t>
            </a:r>
          </a:p>
          <a:p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text-color: </a:t>
            </a:r>
            <a:r>
              <a:rPr lang="de-D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green</a:t>
            </a:r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e-D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admin_level</a:t>
            </a:r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text-position: </a:t>
            </a:r>
            <a:r>
              <a:rPr lang="de-D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center</a:t>
            </a:r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</p:txBody>
      </p:sp>
    </p:spTree>
    <p:extLst>
      <p:ext uri="{BB962C8B-B14F-4D97-AF65-F5344CB8AC3E}">
        <p14:creationId xmlns:p14="http://schemas.microsoft.com/office/powerpoint/2010/main" val="62429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Overview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Short </a:t>
            </a:r>
            <a:r>
              <a:rPr lang="de-DE" dirty="0" err="1" smtClean="0"/>
              <a:t>intro</a:t>
            </a:r>
            <a:endParaRPr lang="de-DE" dirty="0" smtClean="0"/>
          </a:p>
          <a:p>
            <a:r>
              <a:rPr lang="de-DE" dirty="0" err="1" smtClean="0"/>
              <a:t>OGC‘s</a:t>
            </a:r>
            <a:r>
              <a:rPr lang="de-DE" dirty="0" smtClean="0"/>
              <a:t> </a:t>
            </a:r>
            <a:r>
              <a:rPr lang="de-DE" dirty="0" err="1" smtClean="0"/>
              <a:t>styling</a:t>
            </a:r>
            <a:r>
              <a:rPr lang="de-DE" dirty="0" smtClean="0"/>
              <a:t> </a:t>
            </a:r>
            <a:r>
              <a:rPr lang="de-DE" dirty="0" err="1" smtClean="0"/>
              <a:t>standards</a:t>
            </a:r>
            <a:r>
              <a:rPr lang="de-DE" dirty="0" smtClean="0"/>
              <a:t> SLD </a:t>
            </a:r>
            <a:r>
              <a:rPr lang="de-DE" dirty="0" err="1" smtClean="0"/>
              <a:t>and</a:t>
            </a:r>
            <a:r>
              <a:rPr lang="de-DE" dirty="0" smtClean="0"/>
              <a:t> FE</a:t>
            </a:r>
          </a:p>
          <a:p>
            <a:pPr lvl="1"/>
            <a:r>
              <a:rPr lang="de-DE" dirty="0" err="1" smtClean="0"/>
              <a:t>Examples</a:t>
            </a:r>
            <a:endParaRPr lang="de-DE" dirty="0" smtClean="0"/>
          </a:p>
          <a:p>
            <a:pPr lvl="1"/>
            <a:r>
              <a:rPr lang="de-DE" dirty="0" smtClean="0"/>
              <a:t>Evaluation</a:t>
            </a:r>
          </a:p>
          <a:p>
            <a:r>
              <a:rPr lang="de-DE" dirty="0" smtClean="0"/>
              <a:t>Other,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-</a:t>
            </a:r>
            <a:r>
              <a:rPr lang="de-DE" dirty="0" err="1" smtClean="0"/>
              <a:t>to</a:t>
            </a:r>
            <a:r>
              <a:rPr lang="de-DE" dirty="0" smtClean="0"/>
              <a:t>-date </a:t>
            </a:r>
            <a:r>
              <a:rPr lang="de-DE" dirty="0" err="1" smtClean="0"/>
              <a:t>standards</a:t>
            </a:r>
            <a:endParaRPr lang="de-DE" dirty="0" smtClean="0"/>
          </a:p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535118" y="4797152"/>
            <a:ext cx="83573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err="1" smtClean="0"/>
              <a:t>Supporting</a:t>
            </a:r>
            <a:r>
              <a:rPr lang="de-DE" sz="1600" dirty="0" smtClean="0"/>
              <a:t> </a:t>
            </a:r>
            <a:r>
              <a:rPr lang="de-DE" sz="1600" dirty="0" err="1" smtClean="0"/>
              <a:t>information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hyperlinks</a:t>
            </a:r>
            <a:r>
              <a:rPr lang="de-DE" sz="1600" dirty="0" smtClean="0"/>
              <a:t>: </a:t>
            </a:r>
            <a:r>
              <a:rPr lang="de-DE" sz="1600" dirty="0" smtClean="0">
                <a:hlinkClick r:id="rId2"/>
              </a:rPr>
              <a:t>https</a:t>
            </a:r>
            <a:r>
              <a:rPr lang="de-DE" sz="1600" dirty="0">
                <a:hlinkClick r:id="rId2"/>
              </a:rPr>
              <a:t>://</a:t>
            </a:r>
            <a:r>
              <a:rPr lang="de-DE" sz="1600" dirty="0" smtClean="0">
                <a:hlinkClick r:id="rId2"/>
              </a:rPr>
              <a:t>gitlab.com/fjbehr/map-styling-languages</a:t>
            </a:r>
            <a:endParaRPr lang="de-DE" sz="1600" dirty="0" smtClean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65969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CartoCSS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in syntax to CSS, but builds upon it with specific abilities to filter map data and by providing things like variables. It targets the </a:t>
            </a:r>
            <a:r>
              <a:rPr lang="en-US" dirty="0" err="1"/>
              <a:t>Mapnik</a:t>
            </a:r>
            <a:r>
              <a:rPr lang="en-US" dirty="0"/>
              <a:t> renderer and is able to generate </a:t>
            </a:r>
            <a:r>
              <a:rPr lang="en-US" dirty="0" err="1"/>
              <a:t>Mapnik</a:t>
            </a:r>
            <a:r>
              <a:rPr lang="en-US" dirty="0"/>
              <a:t> XML or a JSON variant of </a:t>
            </a:r>
            <a:r>
              <a:rPr lang="en-US" dirty="0" err="1"/>
              <a:t>Mapnik</a:t>
            </a:r>
            <a:r>
              <a:rPr lang="en-US" dirty="0"/>
              <a:t> XML.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829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827584" y="3296017"/>
            <a:ext cx="72008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800" baseline="-25000" dirty="0" smtClean="0"/>
              <a:t>“</a:t>
            </a:r>
            <a:r>
              <a:rPr lang="en-US" dirty="0" smtClean="0"/>
              <a:t>A </a:t>
            </a:r>
            <a:r>
              <a:rPr lang="en-US" dirty="0" err="1"/>
              <a:t>Mapbox</a:t>
            </a:r>
            <a:r>
              <a:rPr lang="en-US" dirty="0"/>
              <a:t> style is a document that defines the visual </a:t>
            </a:r>
            <a:r>
              <a:rPr lang="en-US" dirty="0" smtClean="0"/>
              <a:t>appearance of </a:t>
            </a:r>
            <a:r>
              <a:rPr lang="en-US" dirty="0"/>
              <a:t>a map: what data to draw, the order to draw it in, and how to style the data when drawing it. A </a:t>
            </a:r>
            <a:r>
              <a:rPr lang="en-US" b="1" dirty="0"/>
              <a:t>style document </a:t>
            </a:r>
            <a:r>
              <a:rPr lang="en-US" dirty="0"/>
              <a:t>is a JSON object with specific root level and nested properties. 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755576" y="5816297"/>
            <a:ext cx="73448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200" dirty="0"/>
              <a:t>https://docs.mapbox.com/mapbox-gl-js/style-spec/</a:t>
            </a:r>
          </a:p>
        </p:txBody>
      </p:sp>
      <p:sp>
        <p:nvSpPr>
          <p:cNvPr id="4" name="Rechteck 3"/>
          <p:cNvSpPr/>
          <p:nvPr/>
        </p:nvSpPr>
        <p:spPr>
          <a:xfrm>
            <a:off x="899592" y="1614324"/>
            <a:ext cx="763284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aseline="-25000" dirty="0" smtClean="0"/>
              <a:t>“</a:t>
            </a:r>
            <a:r>
              <a:rPr lang="en-US" dirty="0" smtClean="0">
                <a:solidFill>
                  <a:srgbClr val="2F2F2F"/>
                </a:solidFill>
                <a:latin typeface="LinLibertine"/>
              </a:rPr>
              <a:t>The </a:t>
            </a:r>
            <a:r>
              <a:rPr lang="en-US" dirty="0" err="1">
                <a:solidFill>
                  <a:srgbClr val="2F2F2F"/>
                </a:solidFill>
                <a:latin typeface="LinLibertine"/>
              </a:rPr>
              <a:t>Mapbox</a:t>
            </a:r>
            <a:r>
              <a:rPr lang="en-US" dirty="0">
                <a:solidFill>
                  <a:srgbClr val="2F2F2F"/>
                </a:solidFill>
                <a:latin typeface="LinLibertine"/>
              </a:rPr>
              <a:t> Vector Tile Specification </a:t>
            </a:r>
            <a:r>
              <a:rPr lang="en-US" dirty="0" smtClean="0">
                <a:solidFill>
                  <a:srgbClr val="2F2F2F"/>
                </a:solidFill>
                <a:latin typeface="LinLibertine"/>
              </a:rPr>
              <a:t>[…] </a:t>
            </a:r>
            <a:r>
              <a:rPr lang="en-US" dirty="0">
                <a:solidFill>
                  <a:srgbClr val="2F2F2F"/>
                </a:solidFill>
                <a:latin typeface="LinLibertine"/>
              </a:rPr>
              <a:t>is the current </a:t>
            </a:r>
            <a:r>
              <a:rPr lang="en-US" i="1" dirty="0">
                <a:solidFill>
                  <a:srgbClr val="2F2F2F"/>
                </a:solidFill>
                <a:latin typeface="LinLibertineI"/>
              </a:rPr>
              <a:t>de facto </a:t>
            </a:r>
            <a:r>
              <a:rPr lang="en-US" dirty="0">
                <a:solidFill>
                  <a:srgbClr val="2F2F2F"/>
                </a:solidFill>
                <a:latin typeface="LinLibertine"/>
              </a:rPr>
              <a:t>standard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683568" y="3007985"/>
            <a:ext cx="73448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200" dirty="0"/>
              <a:t>https://inspire.ec.europa.eu/sites/default/files/presentations/INSPIRE2017_VectorTiles.pdf</a:t>
            </a:r>
          </a:p>
        </p:txBody>
      </p:sp>
    </p:spTree>
    <p:extLst>
      <p:ext uri="{BB962C8B-B14F-4D97-AF65-F5344CB8AC3E}">
        <p14:creationId xmlns:p14="http://schemas.microsoft.com/office/powerpoint/2010/main" val="339831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Mapbox</a:t>
            </a:r>
            <a:r>
              <a:rPr lang="de-DE" dirty="0"/>
              <a:t> GL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Mapbox</a:t>
            </a:r>
            <a:r>
              <a:rPr lang="en-US" dirty="0"/>
              <a:t> style is a JSON object that defines exactly how a map should be drawn. It defines almost everything related to a map's appearance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Every map depends on a style, so when you change a map style, any map that uses that style will be affected by your changes upon its next load.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496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style </a:t>
            </a:r>
            <a:r>
              <a:rPr lang="en-US" dirty="0" smtClean="0"/>
              <a:t>document…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</a:t>
            </a:r>
            <a:r>
              <a:rPr lang="en-US" dirty="0"/>
              <a:t>contain the following:</a:t>
            </a:r>
          </a:p>
          <a:p>
            <a:r>
              <a:rPr lang="en-US" dirty="0" smtClean="0"/>
              <a:t>References </a:t>
            </a:r>
            <a:r>
              <a:rPr lang="en-US" dirty="0"/>
              <a:t>to </a:t>
            </a:r>
            <a:r>
              <a:rPr lang="en-US" b="1" dirty="0"/>
              <a:t>sources</a:t>
            </a:r>
            <a:r>
              <a:rPr lang="en-US" dirty="0"/>
              <a:t> containing geospatial data. For example, a style might use a URL for a </a:t>
            </a:r>
            <a:r>
              <a:rPr lang="en-US" dirty="0" err="1"/>
              <a:t>GeoJSON</a:t>
            </a:r>
            <a:r>
              <a:rPr lang="en-US" dirty="0"/>
              <a:t> source or a </a:t>
            </a:r>
            <a:r>
              <a:rPr lang="en-US" dirty="0" err="1"/>
              <a:t>tileset</a:t>
            </a:r>
            <a:r>
              <a:rPr lang="en-US" dirty="0"/>
              <a:t> ID for a </a:t>
            </a:r>
            <a:r>
              <a:rPr lang="en-US" dirty="0" err="1"/>
              <a:t>tileset</a:t>
            </a:r>
            <a:r>
              <a:rPr lang="en-US" dirty="0"/>
              <a:t> source. Except for raster tiles or georeferenced images and videos, sources are pure data with no inherent visual appearance.</a:t>
            </a:r>
          </a:p>
          <a:p>
            <a:r>
              <a:rPr lang="en-US" dirty="0" smtClean="0"/>
              <a:t>Style </a:t>
            </a:r>
            <a:r>
              <a:rPr lang="en-US" dirty="0"/>
              <a:t>layers give sources a visual appearance by specifying which layout and paint properties </a:t>
            </a:r>
            <a:r>
              <a:rPr lang="en-US" dirty="0" err="1"/>
              <a:t>Mapbox</a:t>
            </a:r>
            <a:r>
              <a:rPr lang="en-US" dirty="0"/>
              <a:t> GL should apply. These properties include colors, fonts, line widths, layer order, and more.</a:t>
            </a:r>
          </a:p>
          <a:p>
            <a:r>
              <a:rPr lang="en-US" dirty="0" smtClean="0"/>
              <a:t>It </a:t>
            </a:r>
            <a:r>
              <a:rPr lang="en-US" dirty="0"/>
              <a:t>may also include glyphs and sprite properties. These properties work automatically when you create a style with the </a:t>
            </a:r>
            <a:r>
              <a:rPr lang="en-US" dirty="0" err="1"/>
              <a:t>Mapbox</a:t>
            </a:r>
            <a:r>
              <a:rPr lang="en-US" dirty="0"/>
              <a:t> Studio style editor. In most cases you do not need to change them. The glyphs property tells the </a:t>
            </a:r>
            <a:r>
              <a:rPr lang="en-US" dirty="0" err="1"/>
              <a:t>Mapbox</a:t>
            </a:r>
            <a:r>
              <a:rPr lang="en-US" dirty="0"/>
              <a:t> map where to fetch fonts. The sprite property tells the </a:t>
            </a:r>
            <a:r>
              <a:rPr lang="en-US" dirty="0" err="1"/>
              <a:t>Mapbox</a:t>
            </a:r>
            <a:r>
              <a:rPr lang="en-US" dirty="0"/>
              <a:t> Map where to look for icons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58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" y="620688"/>
            <a:ext cx="9681006" cy="593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6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22416" y="116633"/>
            <a:ext cx="11611030" cy="681580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052736"/>
            <a:ext cx="8354094" cy="46327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3645024"/>
            <a:ext cx="4880564" cy="2160190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>
            <a:off x="6012160" y="1562924"/>
            <a:ext cx="1512168" cy="7200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H="1">
            <a:off x="2771800" y="4725119"/>
            <a:ext cx="1080120" cy="2880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/>
          <p:cNvSpPr/>
          <p:nvPr/>
        </p:nvSpPr>
        <p:spPr>
          <a:xfrm>
            <a:off x="252102" y="5845606"/>
            <a:ext cx="8624397" cy="738664"/>
          </a:xfrm>
          <a:prstGeom prst="rect">
            <a:avLst/>
          </a:prstGeom>
          <a:solidFill>
            <a:srgbClr val="CC9900">
              <a:alpha val="74902"/>
            </a:srgbClr>
          </a:solidFill>
        </p:spPr>
        <p:txBody>
          <a:bodyPr wrap="square">
            <a:spAutoFit/>
          </a:bodyPr>
          <a:lstStyle/>
          <a:p>
            <a:r>
              <a:rPr lang="de-DE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onsolas" panose="020B0609020204030204" pitchFamily="49" charset="0"/>
              </a:rPr>
              <a:t>Source:</a:t>
            </a:r>
            <a:br>
              <a:rPr lang="de-DE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onsolas" panose="020B0609020204030204" pitchFamily="49" charset="0"/>
              </a:rPr>
            </a:br>
            <a:r>
              <a:rPr lang="de-DE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onsolas" panose="020B0609020204030204" pitchFamily="49" charset="0"/>
              </a:rPr>
              <a:t>https</a:t>
            </a:r>
            <a:r>
              <a:rPr lang="de-DE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Consolas" panose="020B0609020204030204" pitchFamily="49" charset="0"/>
              </a:rPr>
              <a:t>://</a:t>
            </a:r>
            <a:r>
              <a:rPr lang="de-DE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onsolas" panose="020B0609020204030204" pitchFamily="49" charset="0"/>
              </a:rPr>
              <a:t>ogc-api.nrw.de/inspire-us-krankenhaus/v1/styles/default?f=html#8/51.5/7.5 [2021-12-13]</a:t>
            </a:r>
            <a:endParaRPr lang="de-DE" sz="1400" b="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92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Esri‘s</a:t>
            </a:r>
            <a:r>
              <a:rPr lang="de-DE" dirty="0" smtClean="0"/>
              <a:t> style </a:t>
            </a:r>
            <a:r>
              <a:rPr lang="de-DE" dirty="0" err="1" smtClean="0"/>
              <a:t>files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Styles are containers that store symbols, colors, color schemes, label placements, and layout items. They promote consistency and standardization across maps, scenes, and layouts. </a:t>
            </a:r>
            <a:endParaRPr lang="en-US" dirty="0" smtClean="0"/>
          </a:p>
          <a:p>
            <a:r>
              <a:rPr lang="de-DE" dirty="0" err="1"/>
              <a:t>Structurally</a:t>
            </a:r>
            <a:r>
              <a:rPr lang="de-DE" dirty="0"/>
              <a:t>, </a:t>
            </a:r>
            <a:r>
              <a:rPr lang="de-DE" dirty="0" err="1"/>
              <a:t>styles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databases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stored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individual </a:t>
            </a:r>
            <a:r>
              <a:rPr lang="de-DE" dirty="0" err="1"/>
              <a:t>files</a:t>
            </a:r>
            <a:r>
              <a:rPr lang="de-DE" dirty="0"/>
              <a:t> in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file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in a </a:t>
            </a:r>
            <a:r>
              <a:rPr lang="de-DE" dirty="0" err="1"/>
              <a:t>portal</a:t>
            </a:r>
            <a:r>
              <a:rPr lang="de-DE" dirty="0"/>
              <a:t>. </a:t>
            </a:r>
            <a:endParaRPr lang="de-DE" dirty="0" smtClean="0"/>
          </a:p>
          <a:p>
            <a:r>
              <a:rPr lang="de-DE" dirty="0" smtClean="0"/>
              <a:t>Different </a:t>
            </a:r>
            <a:r>
              <a:rPr lang="de-DE" dirty="0" err="1"/>
              <a:t>types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 smtClean="0"/>
              <a:t>styles</a:t>
            </a:r>
            <a:r>
              <a:rPr lang="de-DE" dirty="0" smtClean="0"/>
              <a:t> (i.e. </a:t>
            </a:r>
            <a:r>
              <a:rPr lang="de-DE" dirty="0"/>
              <a:t>System </a:t>
            </a:r>
            <a:r>
              <a:rPr lang="de-DE" dirty="0" smtClean="0"/>
              <a:t>style, Project style, </a:t>
            </a:r>
            <a:r>
              <a:rPr lang="de-DE" dirty="0" err="1"/>
              <a:t>Favorites</a:t>
            </a:r>
            <a:r>
              <a:rPr lang="de-DE" dirty="0"/>
              <a:t> </a:t>
            </a:r>
            <a:r>
              <a:rPr lang="de-DE" dirty="0" smtClean="0"/>
              <a:t>style, …)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568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-108520" y="0"/>
            <a:ext cx="9361040" cy="6858000"/>
          </a:xfrm>
          <a:prstGeom prst="rect">
            <a:avLst/>
          </a:prstGeom>
          <a:solidFill>
            <a:srgbClr val="FF99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de-DE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22313" y="2138363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r" eaLnBrk="1" hangingPunct="1"/>
            <a:r>
              <a:rPr lang="de-DE" kern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OGC Styles API</a:t>
            </a:r>
            <a:endParaRPr lang="de-DE" kern="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6" name="Textplatzhalter 5"/>
          <p:cNvSpPr txBox="1">
            <a:spLocks/>
          </p:cNvSpPr>
          <p:nvPr/>
        </p:nvSpPr>
        <p:spPr bwMode="auto">
          <a:xfrm>
            <a:off x="722313" y="4143375"/>
            <a:ext cx="7881937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274638" indent="-274638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89000" indent="-261938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25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31913" indent="-25876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85938" indent="-2746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39963" indent="-2746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97163" indent="-2746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3154363" indent="-2746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611563" indent="-2746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4068763" indent="-2746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</a:pPr>
            <a:endParaRPr lang="de-DE" sz="1600" kern="0" dirty="0" smtClean="0"/>
          </a:p>
        </p:txBody>
      </p:sp>
    </p:spTree>
    <p:extLst>
      <p:ext uri="{BB962C8B-B14F-4D97-AF65-F5344CB8AC3E}">
        <p14:creationId xmlns:p14="http://schemas.microsoft.com/office/powerpoint/2010/main" val="39650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OGC </a:t>
            </a:r>
            <a:r>
              <a:rPr lang="de-DE" dirty="0"/>
              <a:t>Styles </a:t>
            </a:r>
            <a:r>
              <a:rPr lang="de-DE" dirty="0" smtClean="0"/>
              <a:t>API (</a:t>
            </a:r>
            <a:r>
              <a:rPr lang="de-DE" dirty="0" err="1" smtClean="0"/>
              <a:t>since</a:t>
            </a:r>
            <a:r>
              <a:rPr lang="de-DE" dirty="0" smtClean="0"/>
              <a:t> 2021)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</a:t>
            </a:r>
            <a:r>
              <a:rPr lang="en-US" dirty="0"/>
              <a:t>style is available as one or more stylesheets - the representation of a style in an encoding like OGC SLD 1.0 or </a:t>
            </a:r>
            <a:r>
              <a:rPr lang="en-US" dirty="0" err="1"/>
              <a:t>Mapbox</a:t>
            </a:r>
            <a:r>
              <a:rPr lang="en-US" dirty="0"/>
              <a:t> Style. </a:t>
            </a:r>
            <a:endParaRPr lang="en-US" dirty="0" smtClean="0"/>
          </a:p>
          <a:p>
            <a:r>
              <a:rPr lang="en-US" dirty="0" smtClean="0"/>
              <a:t>Clients </a:t>
            </a:r>
            <a:r>
              <a:rPr lang="en-US" dirty="0"/>
              <a:t>will use the stylesheet of a style that fits best based on the capabilities of available tools and their preferences.</a:t>
            </a:r>
          </a:p>
          <a:p>
            <a:r>
              <a:rPr lang="en-US" dirty="0" smtClean="0"/>
              <a:t>For </a:t>
            </a:r>
            <a:r>
              <a:rPr lang="en-US" dirty="0"/>
              <a:t>each </a:t>
            </a:r>
            <a:r>
              <a:rPr lang="en-US" dirty="0" smtClean="0"/>
              <a:t>style: metadata </a:t>
            </a:r>
            <a:r>
              <a:rPr lang="en-US" dirty="0"/>
              <a:t>available, with general descriptive information about the style, structural information (e.g., layers and attributes), and so forth to allow users to discover and select existing styles for their data.</a:t>
            </a:r>
          </a:p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755576" y="6287056"/>
            <a:ext cx="7344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/>
              <a:t>https://github.com/opengeospatial/ogcapi-styles</a:t>
            </a:r>
          </a:p>
        </p:txBody>
      </p:sp>
    </p:spTree>
    <p:extLst>
      <p:ext uri="{BB962C8B-B14F-4D97-AF65-F5344CB8AC3E}">
        <p14:creationId xmlns:p14="http://schemas.microsoft.com/office/powerpoint/2010/main" val="327240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OGC API: Style-related </a:t>
            </a:r>
            <a:r>
              <a:rPr lang="en-US" dirty="0"/>
              <a:t>terms and </a:t>
            </a:r>
            <a:r>
              <a:rPr lang="en-US" dirty="0" smtClean="0"/>
              <a:t>concepts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Styles</a:t>
            </a:r>
            <a:r>
              <a:rPr lang="en-US" dirty="0" smtClean="0"/>
              <a:t> </a:t>
            </a:r>
            <a:r>
              <a:rPr lang="en-US" dirty="0"/>
              <a:t>organize a sequence of rules of symbolizing instructions to be applied by a rendering engine on one or more features and/or coverages.</a:t>
            </a:r>
          </a:p>
          <a:p>
            <a:r>
              <a:rPr lang="en-US" b="1" dirty="0"/>
              <a:t>Style encodings</a:t>
            </a:r>
            <a:r>
              <a:rPr lang="en-US" dirty="0"/>
              <a:t> are specifications to express a style as one or more files. In Testbed-15 </a:t>
            </a:r>
            <a:r>
              <a:rPr lang="en-US" dirty="0" err="1"/>
              <a:t>Mapbox</a:t>
            </a:r>
            <a:r>
              <a:rPr lang="en-US" dirty="0"/>
              <a:t> Styles, OGC SLD versions 1.0 and 1.1 are used.</a:t>
            </a:r>
          </a:p>
          <a:p>
            <a:r>
              <a:rPr lang="en-US" b="1" dirty="0"/>
              <a:t>Stylesheets</a:t>
            </a:r>
            <a:r>
              <a:rPr lang="en-US" dirty="0"/>
              <a:t> are representations of a style in a style encoding.</a:t>
            </a:r>
          </a:p>
          <a:p>
            <a:r>
              <a:rPr lang="en-US" b="1" dirty="0"/>
              <a:t>Style metadata</a:t>
            </a:r>
            <a:r>
              <a:rPr lang="en-US" dirty="0"/>
              <a:t> is essential information about a style in order to support users to discover and select styles for rendering their data and for visual style editors to create user interfaces for editing a style.</a:t>
            </a:r>
          </a:p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 rot="16200000">
            <a:off x="6534834" y="329315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https://app.swaggerhub.com/apis/cportele/opf-style-api/1.0.0</a:t>
            </a:r>
          </a:p>
        </p:txBody>
      </p:sp>
    </p:spTree>
    <p:extLst>
      <p:ext uri="{BB962C8B-B14F-4D97-AF65-F5344CB8AC3E}">
        <p14:creationId xmlns:p14="http://schemas.microsoft.com/office/powerpoint/2010/main" val="75981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27584" y="2420888"/>
            <a:ext cx="741682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"OGC </a:t>
            </a:r>
            <a:r>
              <a:rPr lang="en-US" dirty="0"/>
              <a:t>has been developing innovative standards for over 20 years, but we have more to learn."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1400" dirty="0" smtClean="0"/>
              <a:t>(G</a:t>
            </a:r>
            <a:r>
              <a:rPr lang="de-DE" sz="1400" dirty="0" err="1"/>
              <a:t>eorge</a:t>
            </a:r>
            <a:r>
              <a:rPr lang="de-DE" sz="1400" dirty="0"/>
              <a:t> </a:t>
            </a:r>
            <a:r>
              <a:rPr lang="de-DE" sz="1400" dirty="0" err="1"/>
              <a:t>Percivall</a:t>
            </a:r>
            <a:r>
              <a:rPr lang="de-DE" sz="1400" dirty="0"/>
              <a:t>, </a:t>
            </a:r>
            <a:r>
              <a:rPr lang="de-DE" sz="1400" dirty="0" smtClean="0"/>
              <a:t>OGC Chief </a:t>
            </a:r>
            <a:r>
              <a:rPr lang="de-DE" sz="1400" dirty="0"/>
              <a:t>Technology </a:t>
            </a:r>
            <a:r>
              <a:rPr lang="de-DE" sz="1400" dirty="0" smtClean="0"/>
              <a:t>Officer, 10 </a:t>
            </a:r>
            <a:r>
              <a:rPr lang="de-DE" sz="1400" dirty="0"/>
              <a:t>March </a:t>
            </a:r>
            <a:r>
              <a:rPr lang="de-DE" sz="1400" dirty="0" smtClean="0"/>
              <a:t>2017, </a:t>
            </a:r>
            <a:r>
              <a:rPr lang="en-US" sz="1400" dirty="0" smtClean="0"/>
              <a:t>http</a:t>
            </a:r>
            <a:r>
              <a:rPr lang="en-US" sz="1400" dirty="0"/>
              <a:t>://</a:t>
            </a:r>
            <a:r>
              <a:rPr lang="en-US" sz="1400" dirty="0" smtClean="0"/>
              <a:t>www.opengeospatial.org/blog/2559)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77919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1341438"/>
            <a:ext cx="7655850" cy="4967882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6537195" y="336582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docs.opengeospatial.org/DRAFTS/20-009.html#_a_visual_style_editor_creating_a_new_style</a:t>
            </a:r>
          </a:p>
        </p:txBody>
      </p:sp>
    </p:spTree>
    <p:extLst>
      <p:ext uri="{BB962C8B-B14F-4D97-AF65-F5344CB8AC3E}">
        <p14:creationId xmlns:p14="http://schemas.microsoft.com/office/powerpoint/2010/main" val="192285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-108520" y="0"/>
            <a:ext cx="9361040" cy="6858000"/>
          </a:xfrm>
          <a:prstGeom prst="rect">
            <a:avLst/>
          </a:prstGeom>
          <a:solidFill>
            <a:srgbClr val="FF99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de-DE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22313" y="2138363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r" eaLnBrk="1" hangingPunct="1"/>
            <a:r>
              <a:rPr lang="de-DE" kern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Summary</a:t>
            </a:r>
            <a:endParaRPr lang="de-DE" kern="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6" name="Textplatzhalter 5"/>
          <p:cNvSpPr txBox="1">
            <a:spLocks/>
          </p:cNvSpPr>
          <p:nvPr/>
        </p:nvSpPr>
        <p:spPr bwMode="auto">
          <a:xfrm>
            <a:off x="722313" y="4143375"/>
            <a:ext cx="7881937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274638" indent="-274638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89000" indent="-261938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25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31913" indent="-25876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85938" indent="-2746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39963" indent="-2746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97163" indent="-2746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3154363" indent="-2746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611563" indent="-2746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4068763" indent="-2746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</a:pPr>
            <a:endParaRPr lang="de-DE" sz="1600" kern="0" dirty="0" smtClean="0"/>
          </a:p>
        </p:txBody>
      </p:sp>
    </p:spTree>
    <p:extLst>
      <p:ext uri="{BB962C8B-B14F-4D97-AF65-F5344CB8AC3E}">
        <p14:creationId xmlns:p14="http://schemas.microsoft.com/office/powerpoint/2010/main" val="187809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Styling </a:t>
            </a:r>
            <a:r>
              <a:rPr lang="de-DE" dirty="0" err="1" smtClean="0"/>
              <a:t>means</a:t>
            </a:r>
            <a:r>
              <a:rPr lang="de-DE" dirty="0" smtClean="0"/>
              <a:t>: </a:t>
            </a:r>
            <a:r>
              <a:rPr lang="de-DE" dirty="0" err="1" smtClean="0"/>
              <a:t>Filtering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applying</a:t>
            </a:r>
            <a:r>
              <a:rPr lang="de-DE" dirty="0" smtClean="0"/>
              <a:t> style </a:t>
            </a:r>
            <a:r>
              <a:rPr lang="de-DE" dirty="0" err="1" smtClean="0"/>
              <a:t>properties</a:t>
            </a:r>
            <a:endParaRPr lang="de-DE" dirty="0" smtClean="0"/>
          </a:p>
          <a:p>
            <a:r>
              <a:rPr lang="de-DE" dirty="0" smtClean="0"/>
              <a:t>Long </a:t>
            </a:r>
            <a:r>
              <a:rPr lang="de-DE" dirty="0" err="1" smtClean="0"/>
              <a:t>tradition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filtering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styling</a:t>
            </a:r>
            <a:r>
              <a:rPr lang="de-DE" dirty="0" smtClean="0"/>
              <a:t> </a:t>
            </a:r>
            <a:r>
              <a:rPr lang="de-DE" dirty="0" err="1" smtClean="0"/>
              <a:t>languages</a:t>
            </a:r>
            <a:endParaRPr lang="de-DE" dirty="0" smtClean="0"/>
          </a:p>
          <a:p>
            <a:r>
              <a:rPr lang="de-DE" dirty="0" smtClean="0"/>
              <a:t>Encoding </a:t>
            </a:r>
            <a:r>
              <a:rPr lang="de-DE" dirty="0" err="1" smtClean="0"/>
              <a:t>formats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XML</a:t>
            </a:r>
          </a:p>
          <a:p>
            <a:pPr lvl="1"/>
            <a:r>
              <a:rPr lang="de-DE" dirty="0" smtClean="0"/>
              <a:t>JSON (</a:t>
            </a:r>
            <a:r>
              <a:rPr lang="de-DE" dirty="0" err="1" smtClean="0"/>
              <a:t>presumably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future</a:t>
            </a:r>
            <a:r>
              <a:rPr lang="de-DE" dirty="0" smtClean="0"/>
              <a:t>…)</a:t>
            </a:r>
          </a:p>
          <a:p>
            <a:r>
              <a:rPr lang="de-DE" dirty="0" smtClean="0"/>
              <a:t>Styling </a:t>
            </a:r>
            <a:r>
              <a:rPr lang="de-DE" dirty="0" err="1" smtClean="0"/>
              <a:t>nevertheless</a:t>
            </a:r>
            <a:r>
              <a:rPr lang="de-DE" dirty="0" smtClean="0"/>
              <a:t> </a:t>
            </a:r>
            <a:r>
              <a:rPr lang="de-DE" dirty="0" err="1" smtClean="0"/>
              <a:t>needs</a:t>
            </a:r>
            <a:r>
              <a:rPr lang="de-DE" dirty="0" smtClean="0"/>
              <a:t> </a:t>
            </a:r>
            <a:r>
              <a:rPr lang="de-DE" dirty="0" err="1" smtClean="0"/>
              <a:t>cartographic</a:t>
            </a:r>
            <a:r>
              <a:rPr lang="de-DE" dirty="0" smtClean="0"/>
              <a:t> </a:t>
            </a:r>
            <a:r>
              <a:rPr lang="de-DE" dirty="0" err="1" smtClean="0"/>
              <a:t>expertise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Handling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supported</a:t>
            </a:r>
            <a:r>
              <a:rPr lang="de-DE" dirty="0" smtClean="0"/>
              <a:t> </a:t>
            </a:r>
            <a:r>
              <a:rPr lang="de-DE" dirty="0" err="1" smtClean="0"/>
              <a:t>my</a:t>
            </a:r>
            <a:r>
              <a:rPr lang="de-DE" dirty="0" smtClean="0"/>
              <a:t> </a:t>
            </a:r>
            <a:r>
              <a:rPr lang="de-DE" dirty="0" err="1" smtClean="0"/>
              <a:t>OGC‘s</a:t>
            </a:r>
            <a:r>
              <a:rPr lang="de-DE" dirty="0" smtClean="0"/>
              <a:t> API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110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27584" y="2420888"/>
            <a:ext cx="74168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"A monastery in Crete, or why are computer-drafted maps so lifeless"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dirty="0" smtClean="0"/>
              <a:t>Janos </a:t>
            </a:r>
            <a:r>
              <a:rPr lang="en-US" sz="1400" dirty="0" err="1" smtClean="0"/>
              <a:t>Szegö</a:t>
            </a:r>
            <a:r>
              <a:rPr lang="en-US" sz="1400" dirty="0" smtClean="0"/>
              <a:t> (1988): Human Cartography: Mapping the World of Man. Swedish </a:t>
            </a:r>
            <a:r>
              <a:rPr lang="en-US" sz="1400" dirty="0"/>
              <a:t>Council for Building </a:t>
            </a:r>
            <a:r>
              <a:rPr lang="en-US" sz="1400" dirty="0" smtClean="0"/>
              <a:t>Research, </a:t>
            </a:r>
            <a:r>
              <a:rPr lang="de-DE" sz="1400" dirty="0"/>
              <a:t>‎ </a:t>
            </a:r>
            <a:r>
              <a:rPr lang="de-DE" sz="1400" dirty="0" smtClean="0"/>
              <a:t>ISBN 978-9154047819</a:t>
            </a:r>
            <a:endParaRPr lang="de-D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07504" y="-4635896"/>
            <a:ext cx="9702824" cy="10218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{</a:t>
            </a:r>
          </a:p>
          <a:p>
            <a:r>
              <a:rPr lang="de-DE" sz="1400" dirty="0"/>
              <a:t>  "</a:t>
            </a:r>
            <a:r>
              <a:rPr lang="de-DE" sz="1400" dirty="0" err="1"/>
              <a:t>version</a:t>
            </a:r>
            <a:r>
              <a:rPr lang="de-DE" sz="1400" dirty="0"/>
              <a:t>" : 8,</a:t>
            </a:r>
          </a:p>
          <a:p>
            <a:r>
              <a:rPr lang="de-DE" sz="1400" dirty="0"/>
              <a:t>  "</a:t>
            </a:r>
            <a:r>
              <a:rPr lang="de-DE" sz="1400" dirty="0" err="1"/>
              <a:t>name</a:t>
            </a:r>
            <a:r>
              <a:rPr lang="de-DE" sz="1400" dirty="0"/>
              <a:t>" : "</a:t>
            </a:r>
            <a:r>
              <a:rPr lang="de-DE" sz="1400" dirty="0" err="1"/>
              <a:t>default</a:t>
            </a:r>
            <a:r>
              <a:rPr lang="de-DE" sz="1400" dirty="0"/>
              <a:t>",</a:t>
            </a:r>
          </a:p>
          <a:p>
            <a:r>
              <a:rPr lang="de-DE" sz="1400" dirty="0"/>
              <a:t>  "</a:t>
            </a:r>
            <a:r>
              <a:rPr lang="de-DE" sz="1400" dirty="0" err="1"/>
              <a:t>center</a:t>
            </a:r>
            <a:r>
              <a:rPr lang="de-DE" sz="1400" dirty="0"/>
              <a:t>" : [ 7.5, 51.5 ],</a:t>
            </a:r>
          </a:p>
          <a:p>
            <a:r>
              <a:rPr lang="de-DE" sz="1400" dirty="0"/>
              <a:t>  "zoom" : 8.0,</a:t>
            </a:r>
          </a:p>
          <a:p>
            <a:r>
              <a:rPr lang="de-DE" sz="1400" dirty="0"/>
              <a:t>  "</a:t>
            </a:r>
            <a:r>
              <a:rPr lang="de-DE" sz="1400" dirty="0" err="1"/>
              <a:t>bearing</a:t>
            </a:r>
            <a:r>
              <a:rPr lang="de-DE" sz="1400" dirty="0"/>
              <a:t>" : 0.0,</a:t>
            </a:r>
          </a:p>
          <a:p>
            <a:r>
              <a:rPr lang="de-DE" sz="1400" dirty="0"/>
              <a:t>  "</a:t>
            </a:r>
            <a:r>
              <a:rPr lang="de-DE" sz="1400" dirty="0" err="1"/>
              <a:t>pitch</a:t>
            </a:r>
            <a:r>
              <a:rPr lang="de-DE" sz="1400" dirty="0"/>
              <a:t>" : 0.0,</a:t>
            </a:r>
          </a:p>
          <a:p>
            <a:r>
              <a:rPr lang="de-DE" sz="1400" dirty="0"/>
              <a:t>  "</a:t>
            </a:r>
            <a:r>
              <a:rPr lang="de-DE" sz="1400" dirty="0" err="1"/>
              <a:t>sources</a:t>
            </a:r>
            <a:r>
              <a:rPr lang="de-DE" sz="1400" dirty="0"/>
              <a:t>" : {</a:t>
            </a:r>
          </a:p>
          <a:p>
            <a:r>
              <a:rPr lang="de-DE" sz="1400" dirty="0"/>
              <a:t>    "</a:t>
            </a:r>
            <a:r>
              <a:rPr lang="de-DE" sz="1400" dirty="0" err="1"/>
              <a:t>basemap</a:t>
            </a:r>
            <a:r>
              <a:rPr lang="de-DE" sz="1400" dirty="0"/>
              <a:t>" : {</a:t>
            </a:r>
          </a:p>
          <a:p>
            <a:r>
              <a:rPr lang="de-DE" sz="1400" dirty="0"/>
              <a:t>      "type" : "</a:t>
            </a:r>
            <a:r>
              <a:rPr lang="de-DE" sz="1400" dirty="0" err="1"/>
              <a:t>raster</a:t>
            </a:r>
            <a:r>
              <a:rPr lang="de-DE" sz="1400" dirty="0"/>
              <a:t>",</a:t>
            </a:r>
          </a:p>
          <a:p>
            <a:r>
              <a:rPr lang="de-DE" sz="1400" dirty="0"/>
              <a:t>      "</a:t>
            </a:r>
            <a:r>
              <a:rPr lang="de-DE" sz="1400" dirty="0" err="1"/>
              <a:t>tiles</a:t>
            </a:r>
            <a:r>
              <a:rPr lang="de-DE" sz="1400" dirty="0"/>
              <a:t>" : [ "https://sg.geodatenzentrum.de/</a:t>
            </a:r>
            <a:r>
              <a:rPr lang="de-DE" sz="1400" dirty="0" err="1"/>
              <a:t>wmts_topplus_open</a:t>
            </a:r>
            <a:r>
              <a:rPr lang="de-DE" sz="1400" dirty="0"/>
              <a:t>/</a:t>
            </a:r>
            <a:r>
              <a:rPr lang="de-DE" sz="1400" dirty="0" err="1"/>
              <a:t>tile</a:t>
            </a:r>
            <a:r>
              <a:rPr lang="de-DE" sz="1400" dirty="0"/>
              <a:t>/1.0.0/</a:t>
            </a:r>
            <a:r>
              <a:rPr lang="de-DE" sz="1400" dirty="0" err="1"/>
              <a:t>web_grau</a:t>
            </a:r>
            <a:r>
              <a:rPr lang="de-DE" sz="1400" dirty="0"/>
              <a:t>/</a:t>
            </a:r>
            <a:r>
              <a:rPr lang="de-DE" sz="1400" dirty="0" err="1"/>
              <a:t>default</a:t>
            </a:r>
            <a:r>
              <a:rPr lang="de-DE" sz="1400" dirty="0"/>
              <a:t>/WEBMERCATOR/{z}/{y}/{x}.</a:t>
            </a:r>
            <a:r>
              <a:rPr lang="de-DE" sz="1400" dirty="0" err="1"/>
              <a:t>png</a:t>
            </a:r>
            <a:r>
              <a:rPr lang="de-DE" sz="1400" dirty="0"/>
              <a:t>" ],</a:t>
            </a:r>
          </a:p>
          <a:p>
            <a:r>
              <a:rPr lang="de-DE" sz="1400" dirty="0"/>
              <a:t>      "</a:t>
            </a:r>
            <a:r>
              <a:rPr lang="de-DE" sz="1400" dirty="0" err="1"/>
              <a:t>scheme</a:t>
            </a:r>
            <a:r>
              <a:rPr lang="de-DE" sz="1400" dirty="0"/>
              <a:t>" : "</a:t>
            </a:r>
            <a:r>
              <a:rPr lang="de-DE" sz="1400" dirty="0" err="1"/>
              <a:t>xyz</a:t>
            </a:r>
            <a:r>
              <a:rPr lang="de-DE" sz="1400" dirty="0"/>
              <a:t>",</a:t>
            </a:r>
          </a:p>
          <a:p>
            <a:r>
              <a:rPr lang="de-DE" sz="1400" dirty="0"/>
              <a:t>      "</a:t>
            </a:r>
            <a:r>
              <a:rPr lang="de-DE" sz="1400" dirty="0" err="1"/>
              <a:t>attribution</a:t>
            </a:r>
            <a:r>
              <a:rPr lang="de-DE" sz="1400" dirty="0"/>
              <a:t>" : "&amp;</a:t>
            </a:r>
            <a:r>
              <a:rPr lang="de-DE" sz="1400" dirty="0" err="1"/>
              <a:t>copy</a:t>
            </a:r>
            <a:r>
              <a:rPr lang="de-DE" sz="1400" dirty="0"/>
              <a:t>; &lt;a </a:t>
            </a:r>
            <a:r>
              <a:rPr lang="de-DE" sz="1400" dirty="0" err="1"/>
              <a:t>href</a:t>
            </a:r>
            <a:r>
              <a:rPr lang="de-DE" sz="1400" dirty="0"/>
              <a:t>=\"http://www.bkg.bund.de\" </a:t>
            </a:r>
            <a:r>
              <a:rPr lang="de-DE" sz="1400" dirty="0" err="1"/>
              <a:t>class</a:t>
            </a:r>
            <a:r>
              <a:rPr lang="de-DE" sz="1400" dirty="0"/>
              <a:t>=\"link0\" </a:t>
            </a:r>
            <a:r>
              <a:rPr lang="de-DE" sz="1400" dirty="0" err="1"/>
              <a:t>target</a:t>
            </a:r>
            <a:r>
              <a:rPr lang="de-DE" sz="1400" dirty="0"/>
              <a:t>=\"_</a:t>
            </a:r>
            <a:r>
              <a:rPr lang="de-DE" sz="1400" dirty="0" err="1"/>
              <a:t>new</a:t>
            </a:r>
            <a:r>
              <a:rPr lang="de-DE" sz="1400" dirty="0"/>
              <a:t>\"&gt;Bundesamt </a:t>
            </a:r>
            <a:r>
              <a:rPr lang="de-DE" sz="1400" dirty="0" err="1"/>
              <a:t>f&amp;uuml;r</a:t>
            </a:r>
            <a:r>
              <a:rPr lang="de-DE" sz="1400" dirty="0"/>
              <a:t> Kartographie und </a:t>
            </a:r>
            <a:r>
              <a:rPr lang="de-DE" sz="1400" dirty="0" err="1"/>
              <a:t>Geod&amp;auml;sie</a:t>
            </a:r>
            <a:r>
              <a:rPr lang="de-DE" sz="1400" dirty="0"/>
              <a:t>&lt;/a&gt; 2017, &lt;a </a:t>
            </a:r>
            <a:r>
              <a:rPr lang="de-DE" sz="1400" dirty="0" err="1"/>
              <a:t>href</a:t>
            </a:r>
            <a:r>
              <a:rPr lang="de-DE" sz="1400" dirty="0"/>
              <a:t>=\"http://sg.geodatenzentrum.de/</a:t>
            </a:r>
            <a:r>
              <a:rPr lang="de-DE" sz="1400" dirty="0" err="1"/>
              <a:t>web_public</a:t>
            </a:r>
            <a:r>
              <a:rPr lang="de-DE" sz="1400" dirty="0"/>
              <a:t>/Datenquellen_TopPlus_Open.pdf\" </a:t>
            </a:r>
            <a:r>
              <a:rPr lang="de-DE" sz="1400" dirty="0" err="1"/>
              <a:t>class</a:t>
            </a:r>
            <a:r>
              <a:rPr lang="de-DE" sz="1400" dirty="0"/>
              <a:t>=\"link0\" </a:t>
            </a:r>
            <a:r>
              <a:rPr lang="de-DE" sz="1400" dirty="0" err="1"/>
              <a:t>target</a:t>
            </a:r>
            <a:r>
              <a:rPr lang="de-DE" sz="1400" dirty="0"/>
              <a:t>=\"_</a:t>
            </a:r>
            <a:r>
              <a:rPr lang="de-DE" sz="1400" dirty="0" err="1"/>
              <a:t>new</a:t>
            </a:r>
            <a:r>
              <a:rPr lang="de-DE" sz="1400" dirty="0"/>
              <a:t>\"&gt;Datenquellen&lt;/a&gt;"</a:t>
            </a:r>
          </a:p>
          <a:p>
            <a:r>
              <a:rPr lang="de-DE" sz="1400" dirty="0"/>
              <a:t>    },</a:t>
            </a:r>
          </a:p>
          <a:p>
            <a:r>
              <a:rPr lang="de-DE" sz="1400" dirty="0"/>
              <a:t>    "</a:t>
            </a:r>
            <a:r>
              <a:rPr lang="de-DE" sz="1400" dirty="0" err="1"/>
              <a:t>krankenhaus</a:t>
            </a:r>
            <a:r>
              <a:rPr lang="de-DE" sz="1400" dirty="0"/>
              <a:t>" : {</a:t>
            </a:r>
          </a:p>
          <a:p>
            <a:r>
              <a:rPr lang="de-DE" sz="1400" dirty="0"/>
              <a:t>      "type" : "</a:t>
            </a:r>
            <a:r>
              <a:rPr lang="de-DE" sz="1400" dirty="0" err="1"/>
              <a:t>vector</a:t>
            </a:r>
            <a:r>
              <a:rPr lang="de-DE" sz="1400" dirty="0"/>
              <a:t>",</a:t>
            </a:r>
          </a:p>
          <a:p>
            <a:r>
              <a:rPr lang="de-DE" sz="1400" dirty="0"/>
              <a:t>      "</a:t>
            </a:r>
            <a:r>
              <a:rPr lang="de-DE" sz="1400" dirty="0" err="1"/>
              <a:t>tiles</a:t>
            </a:r>
            <a:r>
              <a:rPr lang="de-DE" sz="1400" dirty="0"/>
              <a:t>" : [ "https://ogc-api.nrw.de/</a:t>
            </a:r>
            <a:r>
              <a:rPr lang="de-DE" sz="1400" dirty="0" err="1"/>
              <a:t>inspire-us-krankenhaus</a:t>
            </a:r>
            <a:r>
              <a:rPr lang="de-DE" sz="1400" dirty="0"/>
              <a:t>/v1/</a:t>
            </a:r>
            <a:r>
              <a:rPr lang="de-DE" sz="1400" dirty="0" err="1"/>
              <a:t>collections</a:t>
            </a:r>
            <a:r>
              <a:rPr lang="de-DE" sz="1400" dirty="0"/>
              <a:t>/</a:t>
            </a:r>
            <a:r>
              <a:rPr lang="de-DE" sz="1400" dirty="0" err="1"/>
              <a:t>governmentalservice</a:t>
            </a:r>
            <a:r>
              <a:rPr lang="de-DE" sz="1400" dirty="0"/>
              <a:t>/</a:t>
            </a:r>
            <a:r>
              <a:rPr lang="de-DE" sz="1400" dirty="0" err="1"/>
              <a:t>tiles</a:t>
            </a:r>
            <a:r>
              <a:rPr lang="de-DE" sz="1400" dirty="0"/>
              <a:t>/</a:t>
            </a:r>
            <a:r>
              <a:rPr lang="de-DE" sz="1400" dirty="0" err="1"/>
              <a:t>WebMercatorQuad</a:t>
            </a:r>
            <a:r>
              <a:rPr lang="de-DE" sz="1400" dirty="0"/>
              <a:t>/{z}/{y}/{x}?f=</a:t>
            </a:r>
            <a:r>
              <a:rPr lang="de-DE" sz="1400" dirty="0" err="1"/>
              <a:t>mvt</a:t>
            </a:r>
            <a:r>
              <a:rPr lang="de-DE" sz="1400" dirty="0"/>
              <a:t>" ],</a:t>
            </a:r>
          </a:p>
          <a:p>
            <a:r>
              <a:rPr lang="de-DE" sz="1400" dirty="0"/>
              <a:t>      "</a:t>
            </a:r>
            <a:r>
              <a:rPr lang="de-DE" sz="1400" dirty="0" err="1"/>
              <a:t>scheme</a:t>
            </a:r>
            <a:r>
              <a:rPr lang="de-DE" sz="1400" dirty="0"/>
              <a:t>" : "</a:t>
            </a:r>
            <a:r>
              <a:rPr lang="de-DE" sz="1400" dirty="0" err="1"/>
              <a:t>xyz</a:t>
            </a:r>
            <a:r>
              <a:rPr lang="de-DE" sz="1400" dirty="0"/>
              <a:t>",</a:t>
            </a:r>
          </a:p>
          <a:p>
            <a:r>
              <a:rPr lang="de-DE" sz="1400" dirty="0"/>
              <a:t>      "</a:t>
            </a:r>
            <a:r>
              <a:rPr lang="de-DE" sz="1400" dirty="0" err="1"/>
              <a:t>maxzoom</a:t>
            </a:r>
            <a:r>
              <a:rPr lang="de-DE" sz="1400" dirty="0"/>
              <a:t>" : 16</a:t>
            </a:r>
          </a:p>
          <a:p>
            <a:r>
              <a:rPr lang="de-DE" sz="1400" dirty="0"/>
              <a:t>    }</a:t>
            </a:r>
          </a:p>
          <a:p>
            <a:r>
              <a:rPr lang="de-DE" sz="1400" dirty="0"/>
              <a:t>  },</a:t>
            </a:r>
          </a:p>
          <a:p>
            <a:r>
              <a:rPr lang="de-DE" sz="1400" dirty="0"/>
              <a:t>  "</a:t>
            </a:r>
            <a:r>
              <a:rPr lang="de-DE" sz="1400" dirty="0" err="1"/>
              <a:t>sprite</a:t>
            </a:r>
            <a:r>
              <a:rPr lang="de-DE" sz="1400" dirty="0"/>
              <a:t>" : "https://dev.adv-smart.de/</a:t>
            </a:r>
            <a:r>
              <a:rPr lang="de-DE" sz="1400" dirty="0" err="1"/>
              <a:t>sprites</a:t>
            </a:r>
            <a:r>
              <a:rPr lang="de-DE" sz="1400" dirty="0"/>
              <a:t>/</a:t>
            </a:r>
            <a:r>
              <a:rPr lang="de-DE" sz="1400" dirty="0" err="1"/>
              <a:t>sprite</a:t>
            </a:r>
            <a:r>
              <a:rPr lang="de-DE" sz="1400" dirty="0"/>
              <a:t>",</a:t>
            </a:r>
          </a:p>
          <a:p>
            <a:r>
              <a:rPr lang="de-DE" sz="1400" dirty="0"/>
              <a:t>  "</a:t>
            </a:r>
            <a:r>
              <a:rPr lang="de-DE" sz="1400" dirty="0" err="1"/>
              <a:t>glyphs</a:t>
            </a:r>
            <a:r>
              <a:rPr lang="de-DE" sz="1400" dirty="0"/>
              <a:t>" : "https://dev.adv-smart.de/</a:t>
            </a:r>
            <a:r>
              <a:rPr lang="de-DE" sz="1400" dirty="0" err="1"/>
              <a:t>fonts</a:t>
            </a:r>
            <a:r>
              <a:rPr lang="de-DE" sz="1400" dirty="0"/>
              <a:t>/{</a:t>
            </a:r>
            <a:r>
              <a:rPr lang="de-DE" sz="1400" dirty="0" err="1"/>
              <a:t>fontstack</a:t>
            </a:r>
            <a:r>
              <a:rPr lang="de-DE" sz="1400" dirty="0"/>
              <a:t>}/{</a:t>
            </a:r>
            <a:r>
              <a:rPr lang="de-DE" sz="1400" dirty="0" err="1"/>
              <a:t>range</a:t>
            </a:r>
            <a:r>
              <a:rPr lang="de-DE" sz="1400" dirty="0"/>
              <a:t>}.</a:t>
            </a:r>
            <a:r>
              <a:rPr lang="de-DE" sz="1400" dirty="0" err="1"/>
              <a:t>pbf</a:t>
            </a:r>
            <a:r>
              <a:rPr lang="de-DE" sz="1400" dirty="0"/>
              <a:t>",</a:t>
            </a:r>
          </a:p>
          <a:p>
            <a:r>
              <a:rPr lang="de-DE" sz="1400" dirty="0"/>
              <a:t>  "</a:t>
            </a:r>
            <a:r>
              <a:rPr lang="de-DE" sz="1400" dirty="0" err="1"/>
              <a:t>layers</a:t>
            </a:r>
            <a:r>
              <a:rPr lang="de-DE" sz="1400" dirty="0"/>
              <a:t>" : [ {</a:t>
            </a:r>
          </a:p>
          <a:p>
            <a:r>
              <a:rPr lang="de-DE" sz="1400" dirty="0"/>
              <a:t>    "</a:t>
            </a:r>
            <a:r>
              <a:rPr lang="de-DE" sz="1400" dirty="0" err="1"/>
              <a:t>id</a:t>
            </a:r>
            <a:r>
              <a:rPr lang="de-DE" sz="1400" dirty="0"/>
              <a:t>" : "</a:t>
            </a:r>
            <a:r>
              <a:rPr lang="de-DE" sz="1400" dirty="0" err="1"/>
              <a:t>background</a:t>
            </a:r>
            <a:r>
              <a:rPr lang="de-DE" sz="1400" dirty="0" smtClean="0"/>
              <a:t>",     </a:t>
            </a:r>
            <a:r>
              <a:rPr lang="de-DE" sz="1400" dirty="0"/>
              <a:t>"type" : "</a:t>
            </a:r>
            <a:r>
              <a:rPr lang="de-DE" sz="1400" dirty="0" err="1"/>
              <a:t>raster</a:t>
            </a:r>
            <a:r>
              <a:rPr lang="de-DE" sz="1400" dirty="0" smtClean="0"/>
              <a:t>",     </a:t>
            </a:r>
            <a:r>
              <a:rPr lang="de-DE" sz="1400" dirty="0"/>
              <a:t>"</a:t>
            </a:r>
            <a:r>
              <a:rPr lang="de-DE" sz="1400" dirty="0" err="1"/>
              <a:t>source</a:t>
            </a:r>
            <a:r>
              <a:rPr lang="de-DE" sz="1400" dirty="0"/>
              <a:t>" : "</a:t>
            </a:r>
            <a:r>
              <a:rPr lang="de-DE" sz="1400" dirty="0" err="1"/>
              <a:t>basemap</a:t>
            </a:r>
            <a:r>
              <a:rPr lang="de-DE" sz="1400" dirty="0"/>
              <a:t>"</a:t>
            </a:r>
          </a:p>
          <a:p>
            <a:r>
              <a:rPr lang="de-DE" sz="1400" dirty="0"/>
              <a:t>  }, {</a:t>
            </a:r>
          </a:p>
          <a:p>
            <a:r>
              <a:rPr lang="de-DE" sz="1400" dirty="0"/>
              <a:t>    "</a:t>
            </a:r>
            <a:r>
              <a:rPr lang="de-DE" sz="1400" dirty="0" err="1"/>
              <a:t>id</a:t>
            </a:r>
            <a:r>
              <a:rPr lang="de-DE" sz="1400" dirty="0"/>
              <a:t>" : "</a:t>
            </a:r>
            <a:r>
              <a:rPr lang="de-DE" sz="1400" dirty="0" err="1"/>
              <a:t>krankenhaus</a:t>
            </a:r>
            <a:r>
              <a:rPr lang="de-DE" sz="1400" dirty="0" smtClean="0"/>
              <a:t>",     </a:t>
            </a:r>
            <a:r>
              <a:rPr lang="de-DE" sz="1400" dirty="0"/>
              <a:t>"type" : "</a:t>
            </a:r>
            <a:r>
              <a:rPr lang="de-DE" sz="1400" dirty="0" err="1"/>
              <a:t>symbol</a:t>
            </a:r>
            <a:r>
              <a:rPr lang="de-DE" sz="1400" dirty="0"/>
              <a:t>",</a:t>
            </a:r>
          </a:p>
          <a:p>
            <a:r>
              <a:rPr lang="de-DE" sz="1400" dirty="0"/>
              <a:t>    "</a:t>
            </a:r>
            <a:r>
              <a:rPr lang="de-DE" sz="1400" dirty="0" err="1"/>
              <a:t>source</a:t>
            </a:r>
            <a:r>
              <a:rPr lang="de-DE" sz="1400" dirty="0"/>
              <a:t>" : "</a:t>
            </a:r>
            <a:r>
              <a:rPr lang="de-DE" sz="1400" dirty="0" err="1"/>
              <a:t>krankenhaus</a:t>
            </a:r>
            <a:r>
              <a:rPr lang="de-DE" sz="1400" dirty="0" smtClean="0"/>
              <a:t>",     </a:t>
            </a:r>
            <a:r>
              <a:rPr lang="de-DE" sz="1400" dirty="0"/>
              <a:t>"</a:t>
            </a:r>
            <a:r>
              <a:rPr lang="de-DE" sz="1400" dirty="0" err="1"/>
              <a:t>source-layer</a:t>
            </a:r>
            <a:r>
              <a:rPr lang="de-DE" sz="1400" dirty="0"/>
              <a:t>" : "</a:t>
            </a:r>
            <a:r>
              <a:rPr lang="de-DE" sz="1400" dirty="0" err="1"/>
              <a:t>governmentalservice</a:t>
            </a:r>
            <a:r>
              <a:rPr lang="de-DE" sz="1400" dirty="0"/>
              <a:t>",</a:t>
            </a:r>
          </a:p>
          <a:p>
            <a:r>
              <a:rPr lang="de-DE" sz="1400" dirty="0"/>
              <a:t>    "</a:t>
            </a:r>
            <a:r>
              <a:rPr lang="de-DE" sz="1400" dirty="0" err="1"/>
              <a:t>layout</a:t>
            </a:r>
            <a:r>
              <a:rPr lang="de-DE" sz="1400" dirty="0"/>
              <a:t>" : {</a:t>
            </a:r>
          </a:p>
          <a:p>
            <a:r>
              <a:rPr lang="de-DE" sz="1400" dirty="0"/>
              <a:t>      "</a:t>
            </a:r>
            <a:r>
              <a:rPr lang="de-DE" sz="1400" dirty="0" err="1"/>
              <a:t>icon</a:t>
            </a:r>
            <a:r>
              <a:rPr lang="de-DE" sz="1400" dirty="0"/>
              <a:t>-image" : "</a:t>
            </a:r>
            <a:r>
              <a:rPr lang="de-DE" sz="1400" dirty="0" err="1"/>
              <a:t>Krankenhaus_neu</a:t>
            </a:r>
            <a:r>
              <a:rPr lang="de-DE" sz="1400" dirty="0"/>
              <a:t>",</a:t>
            </a:r>
          </a:p>
          <a:p>
            <a:r>
              <a:rPr lang="de-DE" sz="1400" dirty="0"/>
              <a:t>      "</a:t>
            </a:r>
            <a:r>
              <a:rPr lang="de-DE" sz="1400" dirty="0" err="1"/>
              <a:t>icon</a:t>
            </a:r>
            <a:r>
              <a:rPr lang="de-DE" sz="1400" dirty="0"/>
              <a:t>-size" : </a:t>
            </a:r>
            <a:r>
              <a:rPr lang="de-DE" sz="1400" dirty="0" smtClean="0"/>
              <a:t>{         </a:t>
            </a:r>
            <a:r>
              <a:rPr lang="de-DE" sz="1400" dirty="0"/>
              <a:t>"</a:t>
            </a:r>
            <a:r>
              <a:rPr lang="de-DE" sz="1400" dirty="0" err="1"/>
              <a:t>stops</a:t>
            </a:r>
            <a:r>
              <a:rPr lang="de-DE" sz="1400" dirty="0"/>
              <a:t>" : [ [ 11, 1.5 ], [ 14, 2 ], [ 16, 3 ] ]</a:t>
            </a:r>
          </a:p>
          <a:p>
            <a:r>
              <a:rPr lang="de-DE" sz="1400" dirty="0"/>
              <a:t>      },</a:t>
            </a:r>
          </a:p>
          <a:p>
            <a:r>
              <a:rPr lang="de-DE" sz="1400" dirty="0"/>
              <a:t>      "</a:t>
            </a:r>
            <a:r>
              <a:rPr lang="de-DE" sz="1400" dirty="0" err="1"/>
              <a:t>icon</a:t>
            </a:r>
            <a:r>
              <a:rPr lang="de-DE" sz="1400" dirty="0"/>
              <a:t>-</a:t>
            </a:r>
            <a:r>
              <a:rPr lang="de-DE" sz="1400" dirty="0" err="1"/>
              <a:t>ignore</a:t>
            </a:r>
            <a:r>
              <a:rPr lang="de-DE" sz="1400" dirty="0"/>
              <a:t>-placement" : </a:t>
            </a:r>
            <a:r>
              <a:rPr lang="de-DE" sz="1400" dirty="0" err="1"/>
              <a:t>true</a:t>
            </a:r>
            <a:r>
              <a:rPr lang="de-DE" sz="1400" dirty="0"/>
              <a:t>,</a:t>
            </a:r>
          </a:p>
          <a:p>
            <a:r>
              <a:rPr lang="de-DE" sz="1400" dirty="0"/>
              <a:t>      "</a:t>
            </a:r>
            <a:r>
              <a:rPr lang="de-DE" sz="1400" dirty="0" err="1"/>
              <a:t>icon-allow-overlap</a:t>
            </a:r>
            <a:r>
              <a:rPr lang="de-DE" sz="1400" dirty="0"/>
              <a:t>" : </a:t>
            </a:r>
            <a:r>
              <a:rPr lang="de-DE" sz="1400" dirty="0" err="1"/>
              <a:t>false</a:t>
            </a:r>
            <a:endParaRPr lang="de-DE" sz="1400" dirty="0"/>
          </a:p>
          <a:p>
            <a:r>
              <a:rPr lang="de-DE" sz="1400" dirty="0"/>
              <a:t>    },</a:t>
            </a:r>
          </a:p>
          <a:p>
            <a:r>
              <a:rPr lang="de-DE" sz="1400" dirty="0"/>
              <a:t>    "</a:t>
            </a:r>
            <a:r>
              <a:rPr lang="de-DE" sz="1400" dirty="0" err="1"/>
              <a:t>paint</a:t>
            </a:r>
            <a:r>
              <a:rPr lang="de-DE" sz="1400" dirty="0"/>
              <a:t>" : {</a:t>
            </a:r>
          </a:p>
          <a:p>
            <a:r>
              <a:rPr lang="de-DE" sz="1400" dirty="0"/>
              <a:t>      "</a:t>
            </a:r>
            <a:r>
              <a:rPr lang="de-DE" sz="1400" dirty="0" err="1"/>
              <a:t>icon</a:t>
            </a:r>
            <a:r>
              <a:rPr lang="de-DE" sz="1400" dirty="0"/>
              <a:t>-halo-</a:t>
            </a:r>
            <a:r>
              <a:rPr lang="de-DE" sz="1400" dirty="0" err="1"/>
              <a:t>width</a:t>
            </a:r>
            <a:r>
              <a:rPr lang="de-DE" sz="1400" dirty="0"/>
              <a:t>" : 0,</a:t>
            </a:r>
          </a:p>
          <a:p>
            <a:r>
              <a:rPr lang="de-DE" sz="1400" dirty="0"/>
              <a:t>      "</a:t>
            </a:r>
            <a:r>
              <a:rPr lang="de-DE" sz="1400" dirty="0" err="1"/>
              <a:t>icon-opacity</a:t>
            </a:r>
            <a:r>
              <a:rPr lang="de-DE" sz="1400" dirty="0"/>
              <a:t>" : 0.75</a:t>
            </a:r>
          </a:p>
          <a:p>
            <a:r>
              <a:rPr lang="de-DE" sz="1400" dirty="0"/>
              <a:t>    }</a:t>
            </a:r>
          </a:p>
          <a:p>
            <a:r>
              <a:rPr lang="de-DE" sz="1400" dirty="0"/>
              <a:t>  } ]</a:t>
            </a:r>
          </a:p>
          <a:p>
            <a:r>
              <a:rPr lang="de-DE" sz="1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1848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references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Emanuel </a:t>
            </a:r>
            <a:r>
              <a:rPr lang="de-DE" dirty="0" smtClean="0"/>
              <a:t>Rita, José </a:t>
            </a:r>
            <a:r>
              <a:rPr lang="de-DE" dirty="0" err="1" smtClean="0"/>
              <a:t>Borbinha</a:t>
            </a:r>
            <a:r>
              <a:rPr lang="de-DE" dirty="0" smtClean="0"/>
              <a:t> &amp; Bruno Martins (2010): </a:t>
            </a:r>
            <a:r>
              <a:rPr lang="en-US" dirty="0" smtClean="0"/>
              <a:t>Extending </a:t>
            </a:r>
            <a:r>
              <a:rPr lang="en-US" dirty="0"/>
              <a:t>SLD and SE for Cartograms.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www.academia.edu/2672094/Extending_SLD_and_SE_for_Cartograms?email_work_card=title</a:t>
            </a:r>
            <a:r>
              <a:rPr lang="en-US" dirty="0" smtClean="0"/>
              <a:t> [2021-12-10]</a:t>
            </a:r>
          </a:p>
          <a:p>
            <a:r>
              <a:rPr lang="de-DE" cap="small" dirty="0" err="1" smtClean="0"/>
              <a:t>Vretanos</a:t>
            </a:r>
            <a:r>
              <a:rPr lang="de-DE" cap="small" dirty="0"/>
              <a:t>, P. A.</a:t>
            </a:r>
            <a:r>
              <a:rPr lang="de-DE" dirty="0"/>
              <a:t> (</a:t>
            </a:r>
            <a:r>
              <a:rPr lang="de-DE" dirty="0" err="1"/>
              <a:t>ed</a:t>
            </a:r>
            <a:r>
              <a:rPr lang="de-DE" dirty="0"/>
              <a:t>.) </a:t>
            </a:r>
            <a:r>
              <a:rPr lang="en-US" dirty="0"/>
              <a:t>(2010a): </a:t>
            </a:r>
            <a:r>
              <a:rPr lang="en-US" dirty="0" err="1"/>
              <a:t>OpenGIS</a:t>
            </a:r>
            <a:r>
              <a:rPr lang="en-US" dirty="0"/>
              <a:t> Web Feature Service 2.0 Interface Standard (also ISO 19142). http://portal.opengeospatial.org/files/?artifact_id=39967 [2012-12-04]</a:t>
            </a:r>
            <a:endParaRPr lang="de-DE" dirty="0"/>
          </a:p>
          <a:p>
            <a:r>
              <a:rPr lang="en-US" cap="small" dirty="0" err="1"/>
              <a:t>Vretanos</a:t>
            </a:r>
            <a:r>
              <a:rPr lang="en-US" cap="small" dirty="0"/>
              <a:t>, P</a:t>
            </a:r>
            <a:r>
              <a:rPr lang="en-US" dirty="0"/>
              <a:t>. (2010b): </a:t>
            </a:r>
            <a:r>
              <a:rPr lang="en-US" dirty="0" err="1"/>
              <a:t>OpenGIS</a:t>
            </a:r>
            <a:r>
              <a:rPr lang="en-US" dirty="0"/>
              <a:t> Filter Encoding 2.0 Encoding Standard. </a:t>
            </a:r>
            <a:r>
              <a:rPr lang="de-DE" dirty="0">
                <a:hlinkClick r:id="rId3"/>
              </a:rPr>
              <a:t>http://portal.opengeospatial.org/files/?artifact_id=39968</a:t>
            </a:r>
            <a:r>
              <a:rPr lang="de-DE" dirty="0"/>
              <a:t> [2013-01-08</a:t>
            </a:r>
            <a:r>
              <a:rPr lang="de-DE" dirty="0" smtClean="0"/>
              <a:t>]</a:t>
            </a:r>
          </a:p>
          <a:p>
            <a:r>
              <a:rPr lang="en-US" cap="small" dirty="0"/>
              <a:t>de La </a:t>
            </a:r>
            <a:r>
              <a:rPr lang="en-US" cap="small" dirty="0" err="1"/>
              <a:t>Beaujardiere</a:t>
            </a:r>
            <a:r>
              <a:rPr lang="en-US" cap="small" dirty="0"/>
              <a:t> J.</a:t>
            </a:r>
            <a:r>
              <a:rPr lang="en-US" dirty="0"/>
              <a:t> (2006): </a:t>
            </a:r>
            <a:r>
              <a:rPr lang="en-US" dirty="0" err="1"/>
              <a:t>OpenGIS</a:t>
            </a:r>
            <a:r>
              <a:rPr lang="en-US" dirty="0"/>
              <a:t> Web Map Service (WMS) Implementation Specification. http://portal.opengeospatial.org/files/?artifact_id=14416 [2012-11-21]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597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Basic </a:t>
            </a:r>
            <a:r>
              <a:rPr lang="de-DE" dirty="0" err="1" smtClean="0"/>
              <a:t>approach</a:t>
            </a:r>
            <a:r>
              <a:rPr lang="de-DE" dirty="0" smtClean="0"/>
              <a:t>: Styles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Render</a:t>
            </a:r>
            <a:r>
              <a:rPr lang="de-DE" dirty="0" smtClean="0"/>
              <a:t> Pipeline</a:t>
            </a:r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712" y="1196752"/>
            <a:ext cx="6408712" cy="375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187624" y="6095037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latin typeface="Calibri" panose="020F0502020204030204" pitchFamily="34" charset="0"/>
              </a:rPr>
              <a:t>i.e.: WMS, WMTS</a:t>
            </a:r>
            <a:endParaRPr lang="de-DE" sz="1600" dirty="0">
              <a:latin typeface="Calibri" panose="020F050202020403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203848" y="6095037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latin typeface="Calibri" panose="020F0502020204030204" pitchFamily="34" charset="0"/>
              </a:rPr>
              <a:t>WFS</a:t>
            </a:r>
            <a:endParaRPr lang="de-DE" sz="1600" dirty="0">
              <a:latin typeface="Calibri" panose="020F050202020403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716016" y="6095037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alibri" panose="020F0502020204030204" pitchFamily="34" charset="0"/>
              </a:rPr>
              <a:t>W3DS</a:t>
            </a:r>
          </a:p>
        </p:txBody>
      </p:sp>
      <p:sp>
        <p:nvSpPr>
          <p:cNvPr id="8" name="Rechteck 7"/>
          <p:cNvSpPr/>
          <p:nvPr/>
        </p:nvSpPr>
        <p:spPr>
          <a:xfrm rot="16200000">
            <a:off x="5639619" y="3073329"/>
            <a:ext cx="5839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After: Udo </a:t>
            </a:r>
            <a:r>
              <a:rPr lang="pt-BR" sz="1200" dirty="0"/>
              <a:t>Quadt, Thomas H. </a:t>
            </a:r>
            <a:r>
              <a:rPr lang="pt-BR" sz="1200" dirty="0" smtClean="0"/>
              <a:t>Kolbe (2005): </a:t>
            </a:r>
            <a:r>
              <a:rPr lang="de-DE" sz="1200" dirty="0"/>
              <a:t>Web 3D Service. OGC™ </a:t>
            </a:r>
            <a:r>
              <a:rPr lang="de-DE" sz="1200" dirty="0" err="1"/>
              <a:t>Discussion</a:t>
            </a:r>
            <a:r>
              <a:rPr lang="de-DE" sz="1200" dirty="0"/>
              <a:t> </a:t>
            </a:r>
            <a:r>
              <a:rPr lang="de-DE" sz="1200" dirty="0" smtClean="0"/>
              <a:t>Paper, https</a:t>
            </a:r>
            <a:r>
              <a:rPr lang="de-DE" sz="1200" dirty="0"/>
              <a:t>://www.sig3d.org/files/media/downloads/GDI-NRW.Archiv/08_05-019_Web_3D_Service.pdf</a:t>
            </a:r>
          </a:p>
        </p:txBody>
      </p:sp>
      <p:sp>
        <p:nvSpPr>
          <p:cNvPr id="3" name="Rechteck 2"/>
          <p:cNvSpPr/>
          <p:nvPr/>
        </p:nvSpPr>
        <p:spPr>
          <a:xfrm>
            <a:off x="971600" y="5456257"/>
            <a:ext cx="6048672" cy="360040"/>
          </a:xfrm>
          <a:prstGeom prst="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Data Base</a:t>
            </a:r>
            <a:endParaRPr lang="de-DE" sz="1600" dirty="0"/>
          </a:p>
        </p:txBody>
      </p:sp>
      <p:pic>
        <p:nvPicPr>
          <p:cNvPr id="2050" name="Picture 2" descr="C:\Users\FRANZ-~1\AppData\Local\Temp\SNAGHTML12978d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5195899" cy="29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 rot="5400000">
            <a:off x="989701" y="2865546"/>
            <a:ext cx="68387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Styles</a:t>
            </a:r>
            <a:endParaRPr lang="de-DE" sz="1400" dirty="0"/>
          </a:p>
        </p:txBody>
      </p:sp>
      <p:sp>
        <p:nvSpPr>
          <p:cNvPr id="9" name="Pfeil nach rechts 8"/>
          <p:cNvSpPr/>
          <p:nvPr/>
        </p:nvSpPr>
        <p:spPr>
          <a:xfrm>
            <a:off x="1547664" y="3009562"/>
            <a:ext cx="21602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 rot="5400000">
            <a:off x="2645885" y="2871037"/>
            <a:ext cx="68387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Styles</a:t>
            </a:r>
            <a:endParaRPr lang="de-DE" sz="1400" dirty="0"/>
          </a:p>
        </p:txBody>
      </p:sp>
      <p:sp>
        <p:nvSpPr>
          <p:cNvPr id="15" name="Pfeil nach rechts 14"/>
          <p:cNvSpPr/>
          <p:nvPr/>
        </p:nvSpPr>
        <p:spPr>
          <a:xfrm>
            <a:off x="3203848" y="3015053"/>
            <a:ext cx="21602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 rot="5400000">
            <a:off x="4302069" y="2871037"/>
            <a:ext cx="68387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Styles</a:t>
            </a:r>
            <a:endParaRPr lang="de-DE" sz="1400" dirty="0"/>
          </a:p>
        </p:txBody>
      </p:sp>
      <p:sp>
        <p:nvSpPr>
          <p:cNvPr id="17" name="Pfeil nach rechts 16"/>
          <p:cNvSpPr/>
          <p:nvPr/>
        </p:nvSpPr>
        <p:spPr>
          <a:xfrm>
            <a:off x="4860032" y="3015053"/>
            <a:ext cx="21602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753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Styling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cartographic</a:t>
            </a:r>
            <a:r>
              <a:rPr lang="de-DE" dirty="0" smtClean="0"/>
              <a:t> </a:t>
            </a:r>
            <a:r>
              <a:rPr lang="de-DE" dirty="0" err="1" smtClean="0"/>
              <a:t>production</a:t>
            </a:r>
            <a:r>
              <a:rPr lang="de-DE" dirty="0"/>
              <a:t> </a:t>
            </a:r>
            <a:r>
              <a:rPr lang="de-DE" dirty="0" err="1" smtClean="0"/>
              <a:t>process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54" y="1484784"/>
            <a:ext cx="7963170" cy="3762598"/>
          </a:xfrm>
        </p:spPr>
      </p:pic>
      <p:sp>
        <p:nvSpPr>
          <p:cNvPr id="6" name="Rechteck 5"/>
          <p:cNvSpPr/>
          <p:nvPr/>
        </p:nvSpPr>
        <p:spPr>
          <a:xfrm>
            <a:off x="395536" y="5805264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The four stages of the cartographic map design, inspired from Nicolas &amp; Christine (2013</a:t>
            </a:r>
            <a:r>
              <a:rPr lang="en-US" sz="1200" dirty="0" smtClean="0"/>
              <a:t>). Source</a:t>
            </a:r>
            <a:r>
              <a:rPr lang="en-US" sz="1200" dirty="0"/>
              <a:t>: SAE-TANG, ABSON, ERTZ, OLIVIER (2007). Towards Web Services Dedicated to Thematic Mapping. </a:t>
            </a:r>
            <a:r>
              <a:rPr lang="en-US" sz="1200" dirty="0" err="1"/>
              <a:t>OSGeo</a:t>
            </a:r>
            <a:r>
              <a:rPr lang="en-US" sz="1200" dirty="0"/>
              <a:t> Journal, 3/2007, http://journal.osgeo.org/index.php/journal/article/download/140/106 [2021-12-13]</a:t>
            </a:r>
            <a:endParaRPr lang="de-DE" sz="1200" dirty="0"/>
          </a:p>
        </p:txBody>
      </p:sp>
      <p:sp>
        <p:nvSpPr>
          <p:cNvPr id="7" name="Ellipse 6"/>
          <p:cNvSpPr/>
          <p:nvPr/>
        </p:nvSpPr>
        <p:spPr>
          <a:xfrm>
            <a:off x="2987824" y="1772816"/>
            <a:ext cx="3600400" cy="3312368"/>
          </a:xfrm>
          <a:prstGeom prst="ellipse">
            <a:avLst/>
          </a:prstGeom>
          <a:solidFill>
            <a:srgbClr val="CC990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518094" y="5391398"/>
            <a:ext cx="68387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Styles</a:t>
            </a:r>
            <a:endParaRPr lang="de-DE" sz="1400" dirty="0"/>
          </a:p>
        </p:txBody>
      </p:sp>
      <p:sp>
        <p:nvSpPr>
          <p:cNvPr id="9" name="Pfeil nach rechts 8"/>
          <p:cNvSpPr/>
          <p:nvPr/>
        </p:nvSpPr>
        <p:spPr>
          <a:xfrm rot="16200000">
            <a:off x="4738385" y="5062816"/>
            <a:ext cx="387313" cy="144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520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-108520" y="0"/>
            <a:ext cx="9361040" cy="6858000"/>
          </a:xfrm>
          <a:prstGeom prst="rect">
            <a:avLst/>
          </a:prstGeom>
          <a:solidFill>
            <a:srgbClr val="FF99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de-DE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22313" y="2138363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r" eaLnBrk="1" hangingPunct="1"/>
            <a:r>
              <a:rPr lang="de-DE" kern="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OGC‘s</a:t>
            </a:r>
            <a:r>
              <a:rPr lang="de-DE" kern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SLD </a:t>
            </a:r>
            <a:r>
              <a:rPr lang="de-DE" kern="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and</a:t>
            </a:r>
            <a:r>
              <a:rPr lang="de-DE" kern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FE </a:t>
            </a:r>
            <a:r>
              <a:rPr lang="de-DE" kern="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standard</a:t>
            </a:r>
            <a:endParaRPr lang="de-DE" kern="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6" name="Textplatzhalter 5"/>
          <p:cNvSpPr txBox="1">
            <a:spLocks/>
          </p:cNvSpPr>
          <p:nvPr/>
        </p:nvSpPr>
        <p:spPr bwMode="auto">
          <a:xfrm>
            <a:off x="722313" y="4143375"/>
            <a:ext cx="7881937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274638" indent="-274638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89000" indent="-261938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25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31913" indent="-25876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85938" indent="-2746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39963" indent="-2746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97163" indent="-2746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3154363" indent="-2746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611563" indent="-2746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4068763" indent="-2746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</a:pPr>
            <a:endParaRPr lang="de-DE" sz="1600" kern="0" dirty="0" smtClean="0"/>
          </a:p>
        </p:txBody>
      </p:sp>
    </p:spTree>
    <p:extLst>
      <p:ext uri="{BB962C8B-B14F-4D97-AF65-F5344CB8AC3E}">
        <p14:creationId xmlns:p14="http://schemas.microsoft.com/office/powerpoint/2010/main" val="307906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OGC‘s</a:t>
            </a:r>
            <a:r>
              <a:rPr lang="de-DE" dirty="0" smtClean="0"/>
              <a:t> </a:t>
            </a:r>
            <a:r>
              <a:rPr lang="de-DE" dirty="0" err="1" smtClean="0"/>
              <a:t>styling</a:t>
            </a:r>
            <a:r>
              <a:rPr lang="de-DE" dirty="0" smtClean="0"/>
              <a:t> </a:t>
            </a:r>
            <a:r>
              <a:rPr lang="de-DE" dirty="0" err="1" smtClean="0"/>
              <a:t>standards</a:t>
            </a:r>
            <a:r>
              <a:rPr lang="de-DE" dirty="0" smtClean="0"/>
              <a:t> (2006 </a:t>
            </a:r>
            <a:r>
              <a:rPr lang="de-DE" dirty="0" err="1" smtClean="0"/>
              <a:t>onwards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3074" name="Picture 2" descr="C:\Users\behr\AppData\Local\Temp\SNAGHTML3b58ab1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1438"/>
            <a:ext cx="3649705" cy="510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ehr\AppData\Local\Temp\SNAGHTML4776b1a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1341438"/>
            <a:ext cx="4104456" cy="522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32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250559"/>
            <a:ext cx="2723725" cy="415606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88640"/>
            <a:ext cx="2520280" cy="627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8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44" y="1139164"/>
            <a:ext cx="6798467" cy="545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SLD </a:t>
            </a:r>
            <a:r>
              <a:rPr lang="de-DE" dirty="0" err="1" smtClean="0"/>
              <a:t>Example</a:t>
            </a:r>
            <a:endParaRPr lang="de-DE" dirty="0" smtClean="0"/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16956"/>
            <a:ext cx="2519363" cy="4824412"/>
          </a:xfrm>
        </p:spPr>
        <p:txBody>
          <a:bodyPr/>
          <a:lstStyle/>
          <a:p>
            <a:r>
              <a:rPr lang="de-DE" dirty="0" smtClean="0"/>
              <a:t>Supports WMS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define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cartographic</a:t>
            </a:r>
            <a:r>
              <a:rPr lang="de-DE" dirty="0" smtClean="0"/>
              <a:t> </a:t>
            </a:r>
            <a:r>
              <a:rPr lang="de-DE" dirty="0" err="1" smtClean="0"/>
              <a:t>styling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output</a:t>
            </a:r>
            <a:r>
              <a:rPr lang="de-DE" dirty="0" smtClean="0"/>
              <a:t> - </a:t>
            </a:r>
            <a:r>
              <a:rPr lang="de-DE" i="1" dirty="0" smtClean="0"/>
              <a:t>Ausgestaltung von Karten, die ein WMS ausliefert</a:t>
            </a:r>
          </a:p>
          <a:p>
            <a:r>
              <a:rPr lang="de-DE" dirty="0"/>
              <a:t>Details: http://docs.geoserver.org/stable/en/user/styling/sld/cookbook/</a:t>
            </a:r>
            <a:endParaRPr lang="de-DE" dirty="0" smtClean="0"/>
          </a:p>
        </p:txBody>
      </p:sp>
      <p:sp>
        <p:nvSpPr>
          <p:cNvPr id="2" name="Rechteck 1"/>
          <p:cNvSpPr/>
          <p:nvPr/>
        </p:nvSpPr>
        <p:spPr>
          <a:xfrm>
            <a:off x="26548" y="6423719"/>
            <a:ext cx="90819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cap="small" dirty="0" err="1"/>
              <a:t>Lupp</a:t>
            </a:r>
            <a:r>
              <a:rPr lang="en-US" sz="1200" cap="small" dirty="0"/>
              <a:t>, M.</a:t>
            </a:r>
            <a:r>
              <a:rPr lang="en-US" sz="1200" dirty="0"/>
              <a:t> (2007): Styled Layer Descriptor profile of the Web Map Service Implementation Specification. http://portal.opengeospatial.org/files/?artifact_id=22364 [</a:t>
            </a:r>
            <a:r>
              <a:rPr lang="en-US" sz="1200" dirty="0" smtClean="0"/>
              <a:t>2021-01-29</a:t>
            </a:r>
            <a:r>
              <a:rPr lang="en-US" sz="1200" dirty="0"/>
              <a:t>]</a:t>
            </a:r>
            <a:endParaRPr lang="de-DE" sz="1200" dirty="0"/>
          </a:p>
        </p:txBody>
      </p:sp>
      <p:sp>
        <p:nvSpPr>
          <p:cNvPr id="6" name="Rechteck 5"/>
          <p:cNvSpPr/>
          <p:nvPr/>
        </p:nvSpPr>
        <p:spPr>
          <a:xfrm>
            <a:off x="7337648" y="260648"/>
            <a:ext cx="1562944" cy="584775"/>
          </a:xfrm>
          <a:prstGeom prst="rect">
            <a:avLst/>
          </a:prstGeom>
          <a:solidFill>
            <a:srgbClr val="CCFF99"/>
          </a:solidFill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de-DE" sz="1600" dirty="0" smtClean="0">
                <a:latin typeface="Calibri" panose="020F0502020204030204" pitchFamily="34" charset="0"/>
              </a:rPr>
              <a:t>GDI-DE:</a:t>
            </a:r>
            <a:br>
              <a:rPr lang="de-DE" sz="1600" dirty="0" smtClean="0">
                <a:latin typeface="Calibri" panose="020F0502020204030204" pitchFamily="34" charset="0"/>
              </a:rPr>
            </a:br>
            <a:r>
              <a:rPr lang="de-DE" sz="1600" b="1" dirty="0" smtClean="0">
                <a:latin typeface="Calibri" panose="020F0502020204030204" pitchFamily="34" charset="0"/>
              </a:rPr>
              <a:t>fundamental</a:t>
            </a:r>
            <a:endParaRPr lang="de-DE" sz="1600" b="1" dirty="0">
              <a:latin typeface="Calibri" panose="020F0502020204030204" pitchFamily="34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5508104" y="1347978"/>
            <a:ext cx="1008112" cy="417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2267744" y="1525550"/>
            <a:ext cx="1008112" cy="417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5004048" y="4936956"/>
            <a:ext cx="1872208" cy="417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hups_2">
  <a:themeElements>
    <a:clrScheme name="Achsen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chse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chsen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hsen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hsen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hsen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hsen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hsen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sen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sen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Mashups_2</Template>
  <TotalTime>0</TotalTime>
  <Words>2089</Words>
  <Application>Microsoft Office PowerPoint</Application>
  <PresentationFormat>Bildschirmpräsentation (4:3)</PresentationFormat>
  <Paragraphs>205</Paragraphs>
  <Slides>35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46" baseType="lpstr">
      <vt:lpstr>Arial</vt:lpstr>
      <vt:lpstr>Arial Unicode MS</vt:lpstr>
      <vt:lpstr>Calibri</vt:lpstr>
      <vt:lpstr>Consolas</vt:lpstr>
      <vt:lpstr>Courier New</vt:lpstr>
      <vt:lpstr>LinLibertine</vt:lpstr>
      <vt:lpstr>LinLibertineI</vt:lpstr>
      <vt:lpstr>Tahoma</vt:lpstr>
      <vt:lpstr>Times New Roman</vt:lpstr>
      <vt:lpstr>Wingdings</vt:lpstr>
      <vt:lpstr>Mashups_2</vt:lpstr>
      <vt:lpstr>Technical perspective on map styling languages Workshop, ICA Commission on SDI &amp; Standards Monday, 13 December, 2021, 9:00 - 12:30 </vt:lpstr>
      <vt:lpstr>Overview</vt:lpstr>
      <vt:lpstr>PowerPoint-Präsentation</vt:lpstr>
      <vt:lpstr>Basic approach: Styles in the Render Pipeline</vt:lpstr>
      <vt:lpstr>Styling in the cartographic production process</vt:lpstr>
      <vt:lpstr>PowerPoint-Präsentation</vt:lpstr>
      <vt:lpstr>OGC‘s styling standards (2006 onwards)</vt:lpstr>
      <vt:lpstr>PowerPoint-Präsentation</vt:lpstr>
      <vt:lpstr>SLD Example</vt:lpstr>
      <vt:lpstr>WMS GetMap with SLD I</vt:lpstr>
      <vt:lpstr>WMS GetMap with SLD I</vt:lpstr>
      <vt:lpstr>WMS GetMap with SLD II</vt:lpstr>
      <vt:lpstr>SLD: Critique I</vt:lpstr>
      <vt:lpstr>SLD: Critique II</vt:lpstr>
      <vt:lpstr>SLD: Critique III</vt:lpstr>
      <vt:lpstr>Extending SLD/FE</vt:lpstr>
      <vt:lpstr>PowerPoint-Präsentation</vt:lpstr>
      <vt:lpstr>SLD/SE: Alternatives</vt:lpstr>
      <vt:lpstr>OSM's MapCSS</vt:lpstr>
      <vt:lpstr>CartoCSS</vt:lpstr>
      <vt:lpstr>PowerPoint-Präsentation</vt:lpstr>
      <vt:lpstr>Mapbox GL</vt:lpstr>
      <vt:lpstr>A style document…</vt:lpstr>
      <vt:lpstr>PowerPoint-Präsentation</vt:lpstr>
      <vt:lpstr>PowerPoint-Präsentation</vt:lpstr>
      <vt:lpstr>Esri‘s style files</vt:lpstr>
      <vt:lpstr>PowerPoint-Präsentation</vt:lpstr>
      <vt:lpstr>OGC Styles API (since 2021)</vt:lpstr>
      <vt:lpstr>OGC API: Style-related terms and concepts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Some references</vt:lpstr>
    </vt:vector>
  </TitlesOfParts>
  <Company>HFT Stuttgart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Flex</dc:title>
  <dc:creator>FJB</dc:creator>
  <cp:lastModifiedBy>FJ Behr</cp:lastModifiedBy>
  <cp:revision>363</cp:revision>
  <cp:lastPrinted>2015-12-03T07:56:24Z</cp:lastPrinted>
  <dcterms:created xsi:type="dcterms:W3CDTF">2009-09-15T14:14:47Z</dcterms:created>
  <dcterms:modified xsi:type="dcterms:W3CDTF">2022-11-24T19:08:25Z</dcterms:modified>
</cp:coreProperties>
</file>