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98" r:id="rId3"/>
    <p:sldId id="257" r:id="rId4"/>
    <p:sldId id="321" r:id="rId5"/>
    <p:sldId id="292" r:id="rId6"/>
    <p:sldId id="264" r:id="rId7"/>
    <p:sldId id="311" r:id="rId8"/>
    <p:sldId id="312" r:id="rId9"/>
    <p:sldId id="316" r:id="rId10"/>
    <p:sldId id="315" r:id="rId11"/>
    <p:sldId id="317" r:id="rId12"/>
    <p:sldId id="318" r:id="rId13"/>
    <p:sldId id="294" r:id="rId14"/>
    <p:sldId id="300" r:id="rId15"/>
    <p:sldId id="314" r:id="rId16"/>
    <p:sldId id="299" r:id="rId17"/>
    <p:sldId id="301" r:id="rId18"/>
    <p:sldId id="259" r:id="rId19"/>
    <p:sldId id="270" r:id="rId20"/>
    <p:sldId id="305" r:id="rId21"/>
    <p:sldId id="306" r:id="rId22"/>
    <p:sldId id="307" r:id="rId23"/>
    <p:sldId id="308" r:id="rId24"/>
    <p:sldId id="309" r:id="rId25"/>
    <p:sldId id="310" r:id="rId26"/>
    <p:sldId id="319" r:id="rId27"/>
    <p:sldId id="320" r:id="rId28"/>
    <p:sldId id="283" r:id="rId29"/>
    <p:sldId id="304" r:id="rId30"/>
    <p:sldId id="288" r:id="rId31"/>
    <p:sldId id="287" r:id="rId32"/>
    <p:sldId id="285" r:id="rId33"/>
    <p:sldId id="284" r:id="rId34"/>
    <p:sldId id="302" r:id="rId35"/>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B2B2B2"/>
    <a:srgbClr val="FF3300"/>
    <a:srgbClr val="CC0066"/>
    <a:srgbClr val="FCEDE4"/>
    <a:srgbClr val="FFFFFF"/>
    <a:srgbClr val="FFFFD1"/>
    <a:srgbClr val="FDF5F1"/>
    <a:srgbClr val="DE5A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87817" autoAdjust="0"/>
  </p:normalViewPr>
  <p:slideViewPr>
    <p:cSldViewPr snapToGrid="0">
      <p:cViewPr>
        <p:scale>
          <a:sx n="70" d="100"/>
          <a:sy n="70" d="100"/>
        </p:scale>
        <p:origin x="-1570" y="-187"/>
      </p:cViewPr>
      <p:guideLst>
        <p:guide orient="horz" pos="2160"/>
        <p:guide pos="3120"/>
      </p:guideLst>
    </p:cSldViewPr>
  </p:slideViewPr>
  <p:notesTextViewPr>
    <p:cViewPr>
      <p:scale>
        <a:sx n="3" d="2"/>
        <a:sy n="3" d="2"/>
      </p:scale>
      <p:origin x="0" y="0"/>
    </p:cViewPr>
  </p:notesTextViewPr>
  <p:notesViewPr>
    <p:cSldViewPr snapToGrid="0">
      <p:cViewPr varScale="1">
        <p:scale>
          <a:sx n="57" d="100"/>
          <a:sy n="57" d="100"/>
        </p:scale>
        <p:origin x="175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037AA-C431-42AE-B611-BE1C48351311}" type="doc">
      <dgm:prSet loTypeId="urn:microsoft.com/office/officeart/2005/8/layout/arrow2" loCatId="process" qsTypeId="urn:microsoft.com/office/officeart/2005/8/quickstyle/simple1" qsCatId="simple" csTypeId="urn:microsoft.com/office/officeart/2005/8/colors/accent1_2" csCatId="accent1" phldr="1"/>
      <dgm:spPr/>
    </dgm:pt>
    <dgm:pt modelId="{785E64A8-27CE-4797-B818-1333F9EE6C55}">
      <dgm:prSet phldrT="[Text]" custT="1"/>
      <dgm:spPr/>
      <dgm:t>
        <a:bodyPr/>
        <a:lstStyle/>
        <a:p>
          <a:r>
            <a:rPr lang="de-DE" sz="2800" dirty="0" err="1" smtClean="0"/>
            <a:t>Disaster</a:t>
          </a:r>
          <a:r>
            <a:rPr lang="de-DE" sz="2800" dirty="0" smtClean="0"/>
            <a:t> </a:t>
          </a:r>
          <a:r>
            <a:rPr lang="de-DE" sz="2800" dirty="0" err="1" smtClean="0"/>
            <a:t>management</a:t>
          </a:r>
          <a:endParaRPr lang="de-DE" sz="2800" dirty="0"/>
        </a:p>
      </dgm:t>
    </dgm:pt>
    <dgm:pt modelId="{B468421D-7A88-4680-B500-6B4BA5C3DC86}" type="parTrans" cxnId="{B9D793E0-1B62-4EFC-86AB-74F998C086FA}">
      <dgm:prSet/>
      <dgm:spPr/>
      <dgm:t>
        <a:bodyPr/>
        <a:lstStyle/>
        <a:p>
          <a:endParaRPr lang="de-DE"/>
        </a:p>
      </dgm:t>
    </dgm:pt>
    <dgm:pt modelId="{26519087-E385-46BD-A642-15E4BE04E2E7}" type="sibTrans" cxnId="{B9D793E0-1B62-4EFC-86AB-74F998C086FA}">
      <dgm:prSet/>
      <dgm:spPr/>
      <dgm:t>
        <a:bodyPr/>
        <a:lstStyle/>
        <a:p>
          <a:endParaRPr lang="de-DE"/>
        </a:p>
      </dgm:t>
    </dgm:pt>
    <dgm:pt modelId="{AC249820-7B74-4EA5-88BA-B34CDCF981D6}">
      <dgm:prSet phldrT="[Text]" custT="1"/>
      <dgm:spPr/>
      <dgm:t>
        <a:bodyPr/>
        <a:lstStyle/>
        <a:p>
          <a:r>
            <a:rPr lang="de-DE" sz="2800" dirty="0" smtClean="0"/>
            <a:t>Information </a:t>
          </a:r>
          <a:r>
            <a:rPr lang="de-DE" sz="2800" dirty="0" err="1" smtClean="0"/>
            <a:t>needs</a:t>
          </a:r>
          <a:r>
            <a:rPr lang="de-DE" sz="2800" dirty="0" smtClean="0"/>
            <a:t> </a:t>
          </a:r>
          <a:r>
            <a:rPr lang="de-DE" sz="2800" dirty="0" err="1" smtClean="0"/>
            <a:t>for</a:t>
          </a:r>
          <a:r>
            <a:rPr lang="de-DE" sz="2800" dirty="0" smtClean="0"/>
            <a:t> </a:t>
          </a:r>
          <a:r>
            <a:rPr lang="de-DE" sz="2800" dirty="0" err="1" smtClean="0"/>
            <a:t>planning</a:t>
          </a:r>
          <a:r>
            <a:rPr lang="de-DE" sz="2800" dirty="0" smtClean="0"/>
            <a:t> </a:t>
          </a:r>
          <a:r>
            <a:rPr lang="de-DE" sz="2800" dirty="0" err="1" smtClean="0"/>
            <a:t>and</a:t>
          </a:r>
          <a:r>
            <a:rPr lang="de-DE" sz="2800" dirty="0" smtClean="0"/>
            <a:t> </a:t>
          </a:r>
          <a:r>
            <a:rPr lang="de-DE" sz="2800" dirty="0" err="1" smtClean="0"/>
            <a:t>decision</a:t>
          </a:r>
          <a:r>
            <a:rPr lang="de-DE" sz="2800" dirty="0" smtClean="0"/>
            <a:t> </a:t>
          </a:r>
          <a:r>
            <a:rPr lang="de-DE" sz="2800" dirty="0" err="1" smtClean="0"/>
            <a:t>making</a:t>
          </a:r>
          <a:endParaRPr lang="de-DE" sz="2800" dirty="0"/>
        </a:p>
      </dgm:t>
    </dgm:pt>
    <dgm:pt modelId="{5A530153-1C21-47AD-9A0C-F554D1911644}" type="parTrans" cxnId="{41B7D4CC-C2DB-4FFB-8196-557AA2116753}">
      <dgm:prSet/>
      <dgm:spPr/>
      <dgm:t>
        <a:bodyPr/>
        <a:lstStyle/>
        <a:p>
          <a:endParaRPr lang="de-DE"/>
        </a:p>
      </dgm:t>
    </dgm:pt>
    <dgm:pt modelId="{BAA65BCE-16E9-45B0-B023-29C305017178}" type="sibTrans" cxnId="{41B7D4CC-C2DB-4FFB-8196-557AA2116753}">
      <dgm:prSet/>
      <dgm:spPr/>
      <dgm:t>
        <a:bodyPr/>
        <a:lstStyle/>
        <a:p>
          <a:endParaRPr lang="de-DE"/>
        </a:p>
      </dgm:t>
    </dgm:pt>
    <dgm:pt modelId="{AC110A2C-C0C6-4B9C-A64A-C0B9165B935E}">
      <dgm:prSet phldrT="[Text]" custT="1"/>
      <dgm:spPr/>
      <dgm:t>
        <a:bodyPr/>
        <a:lstStyle/>
        <a:p>
          <a:pPr>
            <a:spcAft>
              <a:spcPts val="0"/>
            </a:spcAft>
          </a:pPr>
          <a:r>
            <a:rPr lang="de-DE" sz="2800" dirty="0" err="1" smtClean="0"/>
            <a:t>Geodata</a:t>
          </a:r>
          <a:endParaRPr lang="de-DE" sz="2800" dirty="0"/>
        </a:p>
      </dgm:t>
    </dgm:pt>
    <dgm:pt modelId="{D0A5E4CC-A751-45D4-9605-ED23561D9900}" type="parTrans" cxnId="{F14CF58B-049F-47F6-BF11-A967486BA6B1}">
      <dgm:prSet/>
      <dgm:spPr/>
      <dgm:t>
        <a:bodyPr/>
        <a:lstStyle/>
        <a:p>
          <a:endParaRPr lang="de-DE"/>
        </a:p>
      </dgm:t>
    </dgm:pt>
    <dgm:pt modelId="{09D540ED-2379-4468-8BE7-31AFE8A66965}" type="sibTrans" cxnId="{F14CF58B-049F-47F6-BF11-A967486BA6B1}">
      <dgm:prSet/>
      <dgm:spPr/>
      <dgm:t>
        <a:bodyPr/>
        <a:lstStyle/>
        <a:p>
          <a:endParaRPr lang="de-DE"/>
        </a:p>
      </dgm:t>
    </dgm:pt>
    <dgm:pt modelId="{209FCDF0-651A-4FD6-BC1A-FD5E08C3C6C9}" type="pres">
      <dgm:prSet presAssocID="{C6C037AA-C431-42AE-B611-BE1C48351311}" presName="arrowDiagram" presStyleCnt="0">
        <dgm:presLayoutVars>
          <dgm:chMax val="5"/>
          <dgm:dir/>
          <dgm:resizeHandles val="exact"/>
        </dgm:presLayoutVars>
      </dgm:prSet>
      <dgm:spPr/>
    </dgm:pt>
    <dgm:pt modelId="{6C55006C-4DDF-40F5-A02F-07C8F30049D9}" type="pres">
      <dgm:prSet presAssocID="{C6C037AA-C431-42AE-B611-BE1C48351311}" presName="arrow" presStyleLbl="bgShp" presStyleIdx="0" presStyleCnt="1" custAng="0" custScaleX="91918" custScaleY="59539" custLinFactNeighborX="-2831" custLinFactNeighborY="1144"/>
      <dgm:spPr/>
      <dgm:t>
        <a:bodyPr/>
        <a:lstStyle/>
        <a:p>
          <a:endParaRPr lang="de-DE"/>
        </a:p>
      </dgm:t>
    </dgm:pt>
    <dgm:pt modelId="{2772ACFB-7DE9-40E4-82B4-98F76D12C8D4}" type="pres">
      <dgm:prSet presAssocID="{C6C037AA-C431-42AE-B611-BE1C48351311}" presName="arrowDiagram3" presStyleCnt="0"/>
      <dgm:spPr/>
    </dgm:pt>
    <dgm:pt modelId="{E1246851-8E63-4038-AFA5-EABAD3A8F65C}" type="pres">
      <dgm:prSet presAssocID="{785E64A8-27CE-4797-B818-1333F9EE6C55}" presName="bullet3a" presStyleLbl="node1" presStyleIdx="0" presStyleCnt="3" custLinFactX="-200000" custLinFactY="62200" custLinFactNeighborX="-279167" custLinFactNeighborY="100000"/>
      <dgm:spPr/>
    </dgm:pt>
    <dgm:pt modelId="{96F5038F-FDA5-4206-8EF3-5384117264E4}" type="pres">
      <dgm:prSet presAssocID="{785E64A8-27CE-4797-B818-1333F9EE6C55}" presName="textBox3a" presStyleLbl="revTx" presStyleIdx="0" presStyleCnt="3" custScaleX="259649" custScaleY="50772" custLinFactNeighborX="-14638" custLinFactNeighborY="11833">
        <dgm:presLayoutVars>
          <dgm:bulletEnabled val="1"/>
        </dgm:presLayoutVars>
      </dgm:prSet>
      <dgm:spPr/>
      <dgm:t>
        <a:bodyPr/>
        <a:lstStyle/>
        <a:p>
          <a:endParaRPr lang="de-DE"/>
        </a:p>
      </dgm:t>
    </dgm:pt>
    <dgm:pt modelId="{B8C4FFB9-9B08-4F42-B93C-A7C775D1E992}" type="pres">
      <dgm:prSet presAssocID="{AC249820-7B74-4EA5-88BA-B34CDCF981D6}" presName="bullet3b" presStyleLbl="node1" presStyleIdx="1" presStyleCnt="3" custScaleX="143051" custScaleY="143318" custLinFactX="20074" custLinFactNeighborX="100000" custLinFactNeighborY="-36916"/>
      <dgm:spPr/>
    </dgm:pt>
    <dgm:pt modelId="{213F4020-6B61-4898-A79B-A1F1604DAC0C}" type="pres">
      <dgm:prSet presAssocID="{AC249820-7B74-4EA5-88BA-B34CDCF981D6}" presName="textBox3b" presStyleLbl="revTx" presStyleIdx="1" presStyleCnt="3" custScaleX="225121" custScaleY="26633" custLinFactNeighborX="-78315" custLinFactNeighborY="-83597">
        <dgm:presLayoutVars>
          <dgm:bulletEnabled val="1"/>
        </dgm:presLayoutVars>
      </dgm:prSet>
      <dgm:spPr/>
      <dgm:t>
        <a:bodyPr/>
        <a:lstStyle/>
        <a:p>
          <a:endParaRPr lang="de-DE"/>
        </a:p>
      </dgm:t>
    </dgm:pt>
    <dgm:pt modelId="{A2233395-D735-40BE-A641-D12BB807B06F}" type="pres">
      <dgm:prSet presAssocID="{AC110A2C-C0C6-4B9C-A64A-C0B9165B935E}" presName="bullet3c" presStyleLbl="node1" presStyleIdx="2" presStyleCnt="3" custScaleX="169714" custScaleY="163614" custLinFactX="200000" custLinFactNeighborX="235901" custLinFactNeighborY="24738"/>
      <dgm:spPr/>
    </dgm:pt>
    <dgm:pt modelId="{02A224C4-0C95-43AE-8F1A-963479A78A53}" type="pres">
      <dgm:prSet presAssocID="{AC110A2C-C0C6-4B9C-A64A-C0B9165B935E}" presName="textBox3c" presStyleLbl="revTx" presStyleIdx="2" presStyleCnt="3" custScaleX="103303" custScaleY="22262" custLinFactX="19857" custLinFactNeighborX="100000" custLinFactNeighborY="-6388">
        <dgm:presLayoutVars>
          <dgm:bulletEnabled val="1"/>
        </dgm:presLayoutVars>
      </dgm:prSet>
      <dgm:spPr/>
      <dgm:t>
        <a:bodyPr/>
        <a:lstStyle/>
        <a:p>
          <a:endParaRPr lang="de-DE"/>
        </a:p>
      </dgm:t>
    </dgm:pt>
  </dgm:ptLst>
  <dgm:cxnLst>
    <dgm:cxn modelId="{CBFBD7E0-6D48-495F-BCF8-8931EEAADCD3}" type="presOf" srcId="{AC249820-7B74-4EA5-88BA-B34CDCF981D6}" destId="{213F4020-6B61-4898-A79B-A1F1604DAC0C}" srcOrd="0" destOrd="0" presId="urn:microsoft.com/office/officeart/2005/8/layout/arrow2"/>
    <dgm:cxn modelId="{41B7D4CC-C2DB-4FFB-8196-557AA2116753}" srcId="{C6C037AA-C431-42AE-B611-BE1C48351311}" destId="{AC249820-7B74-4EA5-88BA-B34CDCF981D6}" srcOrd="1" destOrd="0" parTransId="{5A530153-1C21-47AD-9A0C-F554D1911644}" sibTransId="{BAA65BCE-16E9-45B0-B023-29C305017178}"/>
    <dgm:cxn modelId="{D09C3BB8-F469-461F-8780-8F920B2AA349}" type="presOf" srcId="{785E64A8-27CE-4797-B818-1333F9EE6C55}" destId="{96F5038F-FDA5-4206-8EF3-5384117264E4}" srcOrd="0" destOrd="0" presId="urn:microsoft.com/office/officeart/2005/8/layout/arrow2"/>
    <dgm:cxn modelId="{80F7BF73-6680-4452-9681-EEE6B579C8E8}" type="presOf" srcId="{C6C037AA-C431-42AE-B611-BE1C48351311}" destId="{209FCDF0-651A-4FD6-BC1A-FD5E08C3C6C9}" srcOrd="0" destOrd="0" presId="urn:microsoft.com/office/officeart/2005/8/layout/arrow2"/>
    <dgm:cxn modelId="{F14CF58B-049F-47F6-BF11-A967486BA6B1}" srcId="{C6C037AA-C431-42AE-B611-BE1C48351311}" destId="{AC110A2C-C0C6-4B9C-A64A-C0B9165B935E}" srcOrd="2" destOrd="0" parTransId="{D0A5E4CC-A751-45D4-9605-ED23561D9900}" sibTransId="{09D540ED-2379-4468-8BE7-31AFE8A66965}"/>
    <dgm:cxn modelId="{B9D793E0-1B62-4EFC-86AB-74F998C086FA}" srcId="{C6C037AA-C431-42AE-B611-BE1C48351311}" destId="{785E64A8-27CE-4797-B818-1333F9EE6C55}" srcOrd="0" destOrd="0" parTransId="{B468421D-7A88-4680-B500-6B4BA5C3DC86}" sibTransId="{26519087-E385-46BD-A642-15E4BE04E2E7}"/>
    <dgm:cxn modelId="{D56FBF6E-72DF-4BB3-82A9-7F1B69577E5C}" type="presOf" srcId="{AC110A2C-C0C6-4B9C-A64A-C0B9165B935E}" destId="{02A224C4-0C95-43AE-8F1A-963479A78A53}" srcOrd="0" destOrd="0" presId="urn:microsoft.com/office/officeart/2005/8/layout/arrow2"/>
    <dgm:cxn modelId="{0263D981-1AEC-42F4-94F5-147BDA7E76DB}" type="presParOf" srcId="{209FCDF0-651A-4FD6-BC1A-FD5E08C3C6C9}" destId="{6C55006C-4DDF-40F5-A02F-07C8F30049D9}" srcOrd="0" destOrd="0" presId="urn:microsoft.com/office/officeart/2005/8/layout/arrow2"/>
    <dgm:cxn modelId="{BF9B62F3-8020-4BB3-ADA5-26936592C701}" type="presParOf" srcId="{209FCDF0-651A-4FD6-BC1A-FD5E08C3C6C9}" destId="{2772ACFB-7DE9-40E4-82B4-98F76D12C8D4}" srcOrd="1" destOrd="0" presId="urn:microsoft.com/office/officeart/2005/8/layout/arrow2"/>
    <dgm:cxn modelId="{2E9064C4-4E96-4A1F-B0E5-A9AFDCA94885}" type="presParOf" srcId="{2772ACFB-7DE9-40E4-82B4-98F76D12C8D4}" destId="{E1246851-8E63-4038-AFA5-EABAD3A8F65C}" srcOrd="0" destOrd="0" presId="urn:microsoft.com/office/officeart/2005/8/layout/arrow2"/>
    <dgm:cxn modelId="{308C0775-DDF1-42D9-85B2-F8E3BBE87625}" type="presParOf" srcId="{2772ACFB-7DE9-40E4-82B4-98F76D12C8D4}" destId="{96F5038F-FDA5-4206-8EF3-5384117264E4}" srcOrd="1" destOrd="0" presId="urn:microsoft.com/office/officeart/2005/8/layout/arrow2"/>
    <dgm:cxn modelId="{1D7BA3E2-F581-4E75-B59B-CF1BFCF1EB2A}" type="presParOf" srcId="{2772ACFB-7DE9-40E4-82B4-98F76D12C8D4}" destId="{B8C4FFB9-9B08-4F42-B93C-A7C775D1E992}" srcOrd="2" destOrd="0" presId="urn:microsoft.com/office/officeart/2005/8/layout/arrow2"/>
    <dgm:cxn modelId="{239D4079-0F48-4A8A-9766-04956956E279}" type="presParOf" srcId="{2772ACFB-7DE9-40E4-82B4-98F76D12C8D4}" destId="{213F4020-6B61-4898-A79B-A1F1604DAC0C}" srcOrd="3" destOrd="0" presId="urn:microsoft.com/office/officeart/2005/8/layout/arrow2"/>
    <dgm:cxn modelId="{F16C4A13-EC21-4062-B075-DA2A8178E744}" type="presParOf" srcId="{2772ACFB-7DE9-40E4-82B4-98F76D12C8D4}" destId="{A2233395-D735-40BE-A641-D12BB807B06F}" srcOrd="4" destOrd="0" presId="urn:microsoft.com/office/officeart/2005/8/layout/arrow2"/>
    <dgm:cxn modelId="{A5BF1DC9-8BE8-4CA8-B818-9D40EDE181A2}" type="presParOf" srcId="{2772ACFB-7DE9-40E4-82B4-98F76D12C8D4}" destId="{02A224C4-0C95-43AE-8F1A-963479A78A5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5006C-4DDF-40F5-A02F-07C8F30049D9}">
      <dsp:nvSpPr>
        <dsp:cNvPr id="0" name=""/>
        <dsp:cNvSpPr/>
      </dsp:nvSpPr>
      <dsp:spPr>
        <a:xfrm>
          <a:off x="1354808" y="724695"/>
          <a:ext cx="7193596" cy="291223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46851-8E63-4038-AFA5-EABAD3A8F65C}">
      <dsp:nvSpPr>
        <dsp:cNvPr id="0" name=""/>
        <dsp:cNvSpPr/>
      </dsp:nvSpPr>
      <dsp:spPr>
        <a:xfrm>
          <a:off x="1279024" y="3385229"/>
          <a:ext cx="203478" cy="203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5038F-FDA5-4206-8EF3-5384117264E4}">
      <dsp:nvSpPr>
        <dsp:cNvPr id="0" name=""/>
        <dsp:cNvSpPr/>
      </dsp:nvSpPr>
      <dsp:spPr>
        <a:xfrm>
          <a:off x="633259" y="3672137"/>
          <a:ext cx="4734652" cy="71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19" tIns="0" rIns="0" bIns="0" numCol="1" spcCol="1270" anchor="t" anchorCtr="0">
          <a:noAutofit/>
        </a:bodyPr>
        <a:lstStyle/>
        <a:p>
          <a:pPr lvl="0" algn="l" defTabSz="1244600">
            <a:lnSpc>
              <a:spcPct val="90000"/>
            </a:lnSpc>
            <a:spcBef>
              <a:spcPct val="0"/>
            </a:spcBef>
            <a:spcAft>
              <a:spcPct val="35000"/>
            </a:spcAft>
          </a:pPr>
          <a:r>
            <a:rPr lang="de-DE" sz="2800" kern="1200" dirty="0" err="1" smtClean="0"/>
            <a:t>Disaster</a:t>
          </a:r>
          <a:r>
            <a:rPr lang="de-DE" sz="2800" kern="1200" dirty="0" smtClean="0"/>
            <a:t> </a:t>
          </a:r>
          <a:r>
            <a:rPr lang="de-DE" sz="2800" kern="1200" dirty="0" err="1" smtClean="0"/>
            <a:t>management</a:t>
          </a:r>
          <a:endParaRPr lang="de-DE" sz="2800" kern="1200" dirty="0"/>
        </a:p>
      </dsp:txBody>
      <dsp:txXfrm>
        <a:off x="633259" y="3672137"/>
        <a:ext cx="4734652" cy="717707"/>
      </dsp:txXfrm>
    </dsp:sp>
    <dsp:sp modelId="{B8C4FFB9-9B08-4F42-B93C-A7C775D1E992}">
      <dsp:nvSpPr>
        <dsp:cNvPr id="0" name=""/>
        <dsp:cNvSpPr/>
      </dsp:nvSpPr>
      <dsp:spPr>
        <a:xfrm>
          <a:off x="4412605" y="1510273"/>
          <a:ext cx="526179" cy="527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F4020-6B61-4898-A79B-A1F1604DAC0C}">
      <dsp:nvSpPr>
        <dsp:cNvPr id="0" name=""/>
        <dsp:cNvSpPr/>
      </dsp:nvSpPr>
      <dsp:spPr>
        <a:xfrm>
          <a:off x="1588016" y="661331"/>
          <a:ext cx="4228367" cy="70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904" tIns="0" rIns="0" bIns="0" numCol="1" spcCol="1270" anchor="t" anchorCtr="0">
          <a:noAutofit/>
        </a:bodyPr>
        <a:lstStyle/>
        <a:p>
          <a:pPr lvl="0" algn="l" defTabSz="1244600">
            <a:lnSpc>
              <a:spcPct val="90000"/>
            </a:lnSpc>
            <a:spcBef>
              <a:spcPct val="0"/>
            </a:spcBef>
            <a:spcAft>
              <a:spcPct val="35000"/>
            </a:spcAft>
          </a:pPr>
          <a:r>
            <a:rPr lang="de-DE" sz="2800" kern="1200" dirty="0" smtClean="0"/>
            <a:t>Information </a:t>
          </a:r>
          <a:r>
            <a:rPr lang="de-DE" sz="2800" kern="1200" dirty="0" err="1" smtClean="0"/>
            <a:t>needs</a:t>
          </a:r>
          <a:r>
            <a:rPr lang="de-DE" sz="2800" kern="1200" dirty="0" smtClean="0"/>
            <a:t> </a:t>
          </a:r>
          <a:r>
            <a:rPr lang="de-DE" sz="2800" kern="1200" dirty="0" err="1" smtClean="0"/>
            <a:t>for</a:t>
          </a:r>
          <a:r>
            <a:rPr lang="de-DE" sz="2800" kern="1200" dirty="0" smtClean="0"/>
            <a:t> </a:t>
          </a:r>
          <a:r>
            <a:rPr lang="de-DE" sz="2800" kern="1200" dirty="0" err="1" smtClean="0"/>
            <a:t>planning</a:t>
          </a:r>
          <a:r>
            <a:rPr lang="de-DE" sz="2800" kern="1200" dirty="0" smtClean="0"/>
            <a:t> </a:t>
          </a:r>
          <a:r>
            <a:rPr lang="de-DE" sz="2800" kern="1200" dirty="0" err="1" smtClean="0"/>
            <a:t>and</a:t>
          </a:r>
          <a:r>
            <a:rPr lang="de-DE" sz="2800" kern="1200" dirty="0" smtClean="0"/>
            <a:t> </a:t>
          </a:r>
          <a:r>
            <a:rPr lang="de-DE" sz="2800" kern="1200" dirty="0" err="1" smtClean="0"/>
            <a:t>decision</a:t>
          </a:r>
          <a:r>
            <a:rPr lang="de-DE" sz="2800" kern="1200" dirty="0" smtClean="0"/>
            <a:t> </a:t>
          </a:r>
          <a:r>
            <a:rPr lang="de-DE" sz="2800" kern="1200" dirty="0" err="1" smtClean="0"/>
            <a:t>making</a:t>
          </a:r>
          <a:endParaRPr lang="de-DE" sz="2800" kern="1200" dirty="0"/>
        </a:p>
      </dsp:txBody>
      <dsp:txXfrm>
        <a:off x="1588016" y="661331"/>
        <a:ext cx="4228367" cy="708670"/>
      </dsp:txXfrm>
    </dsp:sp>
    <dsp:sp modelId="{A2233395-D735-40BE-A641-D12BB807B06F}">
      <dsp:nvSpPr>
        <dsp:cNvPr id="0" name=""/>
        <dsp:cNvSpPr/>
      </dsp:nvSpPr>
      <dsp:spPr>
        <a:xfrm>
          <a:off x="8250219" y="880744"/>
          <a:ext cx="863329" cy="8322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224C4-0C95-43AE-8F1A-963479A78A53}">
      <dsp:nvSpPr>
        <dsp:cNvPr id="0" name=""/>
        <dsp:cNvSpPr/>
      </dsp:nvSpPr>
      <dsp:spPr>
        <a:xfrm>
          <a:off x="7729839" y="2275232"/>
          <a:ext cx="1940303" cy="7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8" tIns="0" rIns="0" bIns="0" numCol="1" spcCol="1270" anchor="t" anchorCtr="0">
          <a:noAutofit/>
        </a:bodyPr>
        <a:lstStyle/>
        <a:p>
          <a:pPr lvl="0" algn="l" defTabSz="1244600">
            <a:lnSpc>
              <a:spcPct val="90000"/>
            </a:lnSpc>
            <a:spcBef>
              <a:spcPct val="0"/>
            </a:spcBef>
            <a:spcAft>
              <a:spcPts val="0"/>
            </a:spcAft>
          </a:pPr>
          <a:r>
            <a:rPr lang="de-DE" sz="2800" kern="1200" dirty="0" err="1" smtClean="0"/>
            <a:t>Geodata</a:t>
          </a:r>
          <a:endParaRPr lang="de-DE" sz="2800" kern="1200" dirty="0"/>
        </a:p>
      </dsp:txBody>
      <dsp:txXfrm>
        <a:off x="7729839" y="2275232"/>
        <a:ext cx="1940303" cy="7567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164C5-1431-4BF9-BB32-84D224D06344}" type="datetimeFigureOut">
              <a:rPr lang="de-DE" smtClean="0"/>
              <a:t>11.11.2018</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2826-898A-4325-99CC-30A0E955769D}" type="slidenum">
              <a:rPr lang="de-DE" smtClean="0"/>
              <a:t>‹Nr.›</a:t>
            </a:fld>
            <a:endParaRPr lang="de-DE"/>
          </a:p>
        </p:txBody>
      </p:sp>
    </p:spTree>
    <p:extLst>
      <p:ext uri="{BB962C8B-B14F-4D97-AF65-F5344CB8AC3E}">
        <p14:creationId xmlns:p14="http://schemas.microsoft.com/office/powerpoint/2010/main" val="24276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a:t>
            </a:fld>
            <a:endParaRPr lang="de-DE"/>
          </a:p>
        </p:txBody>
      </p:sp>
    </p:spTree>
    <p:extLst>
      <p:ext uri="{BB962C8B-B14F-4D97-AF65-F5344CB8AC3E}">
        <p14:creationId xmlns:p14="http://schemas.microsoft.com/office/powerpoint/2010/main" val="162380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23</a:t>
            </a:fld>
            <a:endParaRPr lang="de-DE"/>
          </a:p>
        </p:txBody>
      </p:sp>
    </p:spTree>
    <p:extLst>
      <p:ext uri="{BB962C8B-B14F-4D97-AF65-F5344CB8AC3E}">
        <p14:creationId xmlns:p14="http://schemas.microsoft.com/office/powerpoint/2010/main" val="381442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24</a:t>
            </a:fld>
            <a:endParaRPr lang="de-DE"/>
          </a:p>
        </p:txBody>
      </p:sp>
    </p:spTree>
    <p:extLst>
      <p:ext uri="{BB962C8B-B14F-4D97-AF65-F5344CB8AC3E}">
        <p14:creationId xmlns:p14="http://schemas.microsoft.com/office/powerpoint/2010/main" val="373077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25</a:t>
            </a:fld>
            <a:endParaRPr lang="de-DE"/>
          </a:p>
        </p:txBody>
      </p:sp>
    </p:spTree>
    <p:extLst>
      <p:ext uri="{BB962C8B-B14F-4D97-AF65-F5344CB8AC3E}">
        <p14:creationId xmlns:p14="http://schemas.microsoft.com/office/powerpoint/2010/main" val="128974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27</a:t>
            </a:fld>
            <a:endParaRPr lang="de-DE"/>
          </a:p>
        </p:txBody>
      </p:sp>
    </p:spTree>
    <p:extLst>
      <p:ext uri="{BB962C8B-B14F-4D97-AF65-F5344CB8AC3E}">
        <p14:creationId xmlns:p14="http://schemas.microsoft.com/office/powerpoint/2010/main" val="128974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28</a:t>
            </a:fld>
            <a:endParaRPr lang="de-DE"/>
          </a:p>
        </p:txBody>
      </p:sp>
    </p:spTree>
    <p:extLst>
      <p:ext uri="{BB962C8B-B14F-4D97-AF65-F5344CB8AC3E}">
        <p14:creationId xmlns:p14="http://schemas.microsoft.com/office/powerpoint/2010/main" val="1020929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30</a:t>
            </a:fld>
            <a:endParaRPr lang="de-DE"/>
          </a:p>
        </p:txBody>
      </p:sp>
    </p:spTree>
    <p:extLst>
      <p:ext uri="{BB962C8B-B14F-4D97-AF65-F5344CB8AC3E}">
        <p14:creationId xmlns:p14="http://schemas.microsoft.com/office/powerpoint/2010/main" val="375682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31</a:t>
            </a:fld>
            <a:endParaRPr lang="de-DE"/>
          </a:p>
        </p:txBody>
      </p:sp>
    </p:spTree>
    <p:extLst>
      <p:ext uri="{BB962C8B-B14F-4D97-AF65-F5344CB8AC3E}">
        <p14:creationId xmlns:p14="http://schemas.microsoft.com/office/powerpoint/2010/main" val="262068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33</a:t>
            </a:fld>
            <a:endParaRPr lang="de-DE"/>
          </a:p>
        </p:txBody>
      </p:sp>
    </p:spTree>
    <p:extLst>
      <p:ext uri="{BB962C8B-B14F-4D97-AF65-F5344CB8AC3E}">
        <p14:creationId xmlns:p14="http://schemas.microsoft.com/office/powerpoint/2010/main" val="99403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3</a:t>
            </a:fld>
            <a:endParaRPr lang="de-DE"/>
          </a:p>
        </p:txBody>
      </p:sp>
    </p:spTree>
    <p:extLst>
      <p:ext uri="{BB962C8B-B14F-4D97-AF65-F5344CB8AC3E}">
        <p14:creationId xmlns:p14="http://schemas.microsoft.com/office/powerpoint/2010/main" val="279377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 gradual but clear upward trend can be observed, which is likely to continue into the future due to the impacts of climate change and population growth in areas exposed to natural hazards (World Bank/ United Nations, 2010).</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5</a:t>
            </a:fld>
            <a:endParaRPr lang="de-DE"/>
          </a:p>
        </p:txBody>
      </p:sp>
    </p:spTree>
    <p:extLst>
      <p:ext uri="{BB962C8B-B14F-4D97-AF65-F5344CB8AC3E}">
        <p14:creationId xmlns:p14="http://schemas.microsoft.com/office/powerpoint/2010/main" val="18726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6</a:t>
            </a:fld>
            <a:endParaRPr lang="de-DE"/>
          </a:p>
        </p:txBody>
      </p:sp>
    </p:spTree>
    <p:extLst>
      <p:ext uri="{BB962C8B-B14F-4D97-AF65-F5344CB8AC3E}">
        <p14:creationId xmlns:p14="http://schemas.microsoft.com/office/powerpoint/2010/main" val="57038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dirty="0" smtClean="0"/>
              <a:t>Some of the missions within the Charter are: SPOT 6/7, </a:t>
            </a:r>
            <a:r>
              <a:rPr lang="en-US" sz="900" dirty="0" err="1" smtClean="0"/>
              <a:t>Pléiades</a:t>
            </a:r>
            <a:r>
              <a:rPr lang="en-US" sz="900" dirty="0" smtClean="0"/>
              <a:t>, Landsat-7/8, RADARSAT 2, ALOS-2, RISAT-1, KOMPSAT-2/3 or the DMC-constellation. DLR cooperates with the Charter by providing management resources and satellite images acquired by </a:t>
            </a:r>
            <a:r>
              <a:rPr lang="en-US" sz="900" dirty="0" err="1" smtClean="0"/>
              <a:t>TerraSAR</a:t>
            </a:r>
            <a:r>
              <a:rPr lang="en-US" sz="900" dirty="0" smtClean="0"/>
              <a:t>-X/</a:t>
            </a:r>
            <a:r>
              <a:rPr lang="en-US" sz="900" dirty="0" err="1" smtClean="0"/>
              <a:t>TanDEM</a:t>
            </a:r>
            <a:r>
              <a:rPr lang="en-US" sz="900" dirty="0" smtClean="0"/>
              <a:t>-X. Additionally, DLR provides satellite images from the </a:t>
            </a:r>
            <a:r>
              <a:rPr lang="en-US" sz="900" dirty="0" err="1" smtClean="0"/>
              <a:t>RapidEye</a:t>
            </a:r>
            <a:r>
              <a:rPr lang="en-US" sz="900" dirty="0" smtClean="0"/>
              <a:t> mission.</a:t>
            </a:r>
          </a:p>
          <a:p>
            <a:r>
              <a:rPr lang="en-US" sz="900" dirty="0" smtClean="0"/>
              <a:t>The tasks of DLR ZKI are grouped into two categories:</a:t>
            </a:r>
          </a:p>
          <a:p>
            <a:r>
              <a:rPr lang="en-US" sz="900" dirty="0" smtClean="0"/>
              <a:t>1)    The provision of the technical contribution (operations) to the Charter. This task comprises the satellite tasking and data delivery of </a:t>
            </a:r>
            <a:r>
              <a:rPr lang="en-US" sz="900" dirty="0" err="1" smtClean="0"/>
              <a:t>TerraSAR</a:t>
            </a:r>
            <a:r>
              <a:rPr lang="en-US" sz="900" dirty="0" smtClean="0"/>
              <a:t>-X and </a:t>
            </a:r>
            <a:r>
              <a:rPr lang="en-US" sz="900" dirty="0" err="1" smtClean="0"/>
              <a:t>TanDEM</a:t>
            </a:r>
            <a:r>
              <a:rPr lang="en-US" sz="900" dirty="0" smtClean="0"/>
              <a:t>-X data and the ordering and delivery of </a:t>
            </a:r>
            <a:r>
              <a:rPr lang="en-US" sz="900" dirty="0" err="1" smtClean="0"/>
              <a:t>RapidEye</a:t>
            </a:r>
            <a:r>
              <a:rPr lang="en-US" sz="900" dirty="0" smtClean="0"/>
              <a:t> data, the Project Management for selected Charter activations and the Emergency On-Call Officer duties. This task is supported by the Federal Ministry of Economics and Technology.</a:t>
            </a:r>
          </a:p>
          <a:p>
            <a:r>
              <a:rPr lang="en-US" sz="900" dirty="0" smtClean="0"/>
              <a:t>2)    Value adding based on Charter data. The analysis of the data is outside the scope of the Charter. These activities are realized through other mechanisms (e.g. COPERNICUS) or organizations closely linked to the Charter. If DLR/ZKI is performing the value adding, all products are provided through the ZKI website.</a:t>
            </a:r>
          </a:p>
          <a:p>
            <a:r>
              <a:rPr lang="en-US" sz="900" dirty="0" smtClean="0"/>
              <a:t>Additional information about the “International Charter Space and Major Disasters” can be found on the Charter homepage.</a:t>
            </a:r>
          </a:p>
        </p:txBody>
      </p:sp>
      <p:sp>
        <p:nvSpPr>
          <p:cNvPr id="4" name="Foliennummernplatzhalter 3"/>
          <p:cNvSpPr>
            <a:spLocks noGrp="1"/>
          </p:cNvSpPr>
          <p:nvPr>
            <p:ph type="sldNum" sz="quarter" idx="10"/>
          </p:nvPr>
        </p:nvSpPr>
        <p:spPr/>
        <p:txBody>
          <a:bodyPr/>
          <a:lstStyle/>
          <a:p>
            <a:fld id="{D79B2826-898A-4325-99CC-30A0E955769D}" type="slidenum">
              <a:rPr lang="de-DE" smtClean="0"/>
              <a:t>16</a:t>
            </a:fld>
            <a:endParaRPr lang="de-DE"/>
          </a:p>
        </p:txBody>
      </p:sp>
    </p:spTree>
    <p:extLst>
      <p:ext uri="{BB962C8B-B14F-4D97-AF65-F5344CB8AC3E}">
        <p14:creationId xmlns:p14="http://schemas.microsoft.com/office/powerpoint/2010/main" val="156268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19</a:t>
            </a:fld>
            <a:endParaRPr lang="de-DE"/>
          </a:p>
        </p:txBody>
      </p:sp>
    </p:spTree>
    <p:extLst>
      <p:ext uri="{BB962C8B-B14F-4D97-AF65-F5344CB8AC3E}">
        <p14:creationId xmlns:p14="http://schemas.microsoft.com/office/powerpoint/2010/main" val="382176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20</a:t>
            </a:fld>
            <a:endParaRPr lang="de-DE"/>
          </a:p>
        </p:txBody>
      </p:sp>
    </p:spTree>
    <p:extLst>
      <p:ext uri="{BB962C8B-B14F-4D97-AF65-F5344CB8AC3E}">
        <p14:creationId xmlns:p14="http://schemas.microsoft.com/office/powerpoint/2010/main" val="382176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21</a:t>
            </a:fld>
            <a:endParaRPr lang="de-DE"/>
          </a:p>
        </p:txBody>
      </p:sp>
    </p:spTree>
    <p:extLst>
      <p:ext uri="{BB962C8B-B14F-4D97-AF65-F5344CB8AC3E}">
        <p14:creationId xmlns:p14="http://schemas.microsoft.com/office/powerpoint/2010/main" val="382176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22</a:t>
            </a:fld>
            <a:endParaRPr lang="de-DE"/>
          </a:p>
        </p:txBody>
      </p:sp>
    </p:spTree>
    <p:extLst>
      <p:ext uri="{BB962C8B-B14F-4D97-AF65-F5344CB8AC3E}">
        <p14:creationId xmlns:p14="http://schemas.microsoft.com/office/powerpoint/2010/main" val="382176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7"/>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fld id="{813EE732-27FC-4DDB-B413-91FCD4D37851}" type="datetime4">
              <a:rPr lang="de-DE" smtClean="0"/>
              <a:t>11. November 2018</a:t>
            </a:fld>
            <a:endParaRPr lang="de-DE" dirty="0"/>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5460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39A50F30-19A3-4A72-A77D-B2715351E614}" type="datetime4">
              <a:rPr lang="de-DE" smtClean="0"/>
              <a:t>11. November 2018</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38457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7255" y="609600"/>
            <a:ext cx="2024195"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39511" y="609600"/>
            <a:ext cx="5912644"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D3F6E568-24D0-4867-9857-CBFF9AC97A9C}" type="datetime4">
              <a:rPr lang="de-DE" smtClean="0"/>
              <a:t>11. November 2018</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595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pPr/>
              <a:t>‹Nr.›</a:t>
            </a:fld>
            <a:r>
              <a:rPr lang="de-DE" smtClean="0"/>
              <a:t> </a:t>
            </a:r>
            <a:endParaRPr lang="de-DE" dirty="0"/>
          </a:p>
        </p:txBody>
      </p:sp>
    </p:spTree>
    <p:extLst>
      <p:ext uri="{BB962C8B-B14F-4D97-AF65-F5344CB8AC3E}">
        <p14:creationId xmlns:p14="http://schemas.microsoft.com/office/powerpoint/2010/main" val="174455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2"/>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fld id="{F563EA2D-4B05-4174-8577-E614D3D53161}" type="datetime4">
              <a:rPr lang="de-DE" smtClean="0"/>
              <a:t>11. November 2018</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6" name="Rectangle 6"/>
          <p:cNvSpPr/>
          <p:nvPr userDrawn="1"/>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Tree>
    <p:extLst>
      <p:ext uri="{BB962C8B-B14F-4D97-AF65-F5344CB8AC3E}">
        <p14:creationId xmlns:p14="http://schemas.microsoft.com/office/powerpoint/2010/main" val="316360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39511" y="1671638"/>
            <a:ext cx="396756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2171" y="1671638"/>
            <a:ext cx="3969279"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fld id="{7022A73A-01B7-40E1-9E4D-A673C968CE16}" type="datetime4">
              <a:rPr lang="de-DE" smtClean="0"/>
              <a:t>11. November 2018</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8027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fld id="{25BD5615-F771-4DC0-BCFF-569F916B4EE3}" type="datetime4">
              <a:rPr lang="de-DE" smtClean="0"/>
              <a:t>11. November 2018</a:t>
            </a:fld>
            <a:endParaRPr lang="de-DE"/>
          </a:p>
        </p:txBody>
      </p:sp>
      <p:sp>
        <p:nvSpPr>
          <p:cNvPr id="8"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4656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fld id="{1AEE5655-6AEC-41E5-879E-482E4DEB77B0}" type="datetime4">
              <a:rPr lang="de-DE" smtClean="0"/>
              <a:t>11. November 2018</a:t>
            </a:fld>
            <a:endParaRPr lang="de-DE"/>
          </a:p>
        </p:txBody>
      </p:sp>
      <p:sp>
        <p:nvSpPr>
          <p:cNvPr id="4"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14613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fld id="{084394EE-9054-4221-A4E8-C5CE6B1C4F67}" type="datetime4">
              <a:rPr lang="de-DE" smtClean="0"/>
              <a:t>11. November 2018</a:t>
            </a:fld>
            <a:endParaRPr lang="de-DE"/>
          </a:p>
        </p:txBody>
      </p:sp>
      <p:sp>
        <p:nvSpPr>
          <p:cNvPr id="3"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4"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Tree>
    <p:extLst>
      <p:ext uri="{BB962C8B-B14F-4D97-AF65-F5344CB8AC3E}">
        <p14:creationId xmlns:p14="http://schemas.microsoft.com/office/powerpoint/2010/main" val="12599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1"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fld id="{0EBA59BD-FA60-4451-811E-991005206836}" type="datetime4">
              <a:rPr lang="de-DE" smtClean="0"/>
              <a:t>11. November 2018</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16395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fld id="{B4C7E6EC-40F6-4A8C-B391-FB2CA6F16F2E}" type="datetime4">
              <a:rPr lang="de-DE" smtClean="0"/>
              <a:t>11. November 2018</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346599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1" y="2"/>
            <a:ext cx="271727"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defRPr/>
            </a:pPr>
            <a:endParaRPr lang="de-DE" altLang="de-DE" smtClean="0"/>
          </a:p>
        </p:txBody>
      </p:sp>
      <p:sp>
        <p:nvSpPr>
          <p:cNvPr id="1028" name="Rectangle 8"/>
          <p:cNvSpPr>
            <a:spLocks noChangeArrowheads="1"/>
          </p:cNvSpPr>
          <p:nvPr/>
        </p:nvSpPr>
        <p:spPr bwMode="auto">
          <a:xfrm rot="-5400000">
            <a:off x="-648622" y="3053028"/>
            <a:ext cx="152426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1" hangingPunct="1">
              <a:spcBef>
                <a:spcPct val="20000"/>
              </a:spcBef>
              <a:defRPr/>
            </a:pPr>
            <a:r>
              <a:rPr lang="de-DE" altLang="de-DE" dirty="0" smtClean="0">
                <a:solidFill>
                  <a:schemeClr val="bg1"/>
                </a:solidFill>
                <a:latin typeface="Tahoma" pitchFamily="34" charset="0"/>
              </a:rPr>
              <a:t>Rapid Mapping</a:t>
            </a:r>
          </a:p>
        </p:txBody>
      </p:sp>
      <p:sp>
        <p:nvSpPr>
          <p:cNvPr id="1029" name="Rectangle 9"/>
          <p:cNvSpPr>
            <a:spLocks noChangeArrowheads="1"/>
          </p:cNvSpPr>
          <p:nvPr/>
        </p:nvSpPr>
        <p:spPr bwMode="auto">
          <a:xfrm>
            <a:off x="-90647" y="4419600"/>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eaLnBrk="1" hangingPunct="1">
              <a:spcBef>
                <a:spcPct val="20000"/>
              </a:spcBef>
              <a:defRPr/>
            </a:pPr>
            <a:fld id="{5FBDFDC7-1EF7-43F9-AB67-405503ECAA8A}" type="slidenum">
              <a:rPr lang="de-DE" altLang="de-DE" sz="1200" smtClean="0">
                <a:solidFill>
                  <a:schemeClr val="bg1"/>
                </a:solidFill>
                <a:latin typeface="Tahoma" pitchFamily="34" charset="0"/>
              </a:rPr>
              <a:pPr algn="r" eaLnBrk="1" hangingPunct="1">
                <a:spcBef>
                  <a:spcPct val="20000"/>
                </a:spcBef>
                <a:defRPr/>
              </a:pPr>
              <a:t>‹Nr.›</a:t>
            </a:fld>
            <a:endParaRPr lang="de-DE" altLang="de-DE" sz="1200" dirty="0" smtClean="0">
              <a:solidFill>
                <a:schemeClr val="bg1"/>
              </a:solidFill>
              <a:latin typeface="Tahoma" pitchFamily="34" charset="0"/>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8218" y="169133"/>
            <a:ext cx="93355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739511" y="60960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739512" y="1671638"/>
            <a:ext cx="810193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dirty="0" smtClean="0"/>
              <a:t>Klicken Sie, um die Formate des Vorlagentextes zu bearbeiten</a:t>
            </a:r>
          </a:p>
          <a:p>
            <a:pPr lvl="1"/>
            <a:r>
              <a:rPr lang="de-CH" altLang="de-CH" dirty="0" smtClean="0"/>
              <a:t>Zweite Ebene</a:t>
            </a:r>
          </a:p>
          <a:p>
            <a:pPr lvl="2"/>
            <a:r>
              <a:rPr lang="de-CH" altLang="de-CH" dirty="0" smtClean="0"/>
              <a:t>Dritte Ebene</a:t>
            </a:r>
          </a:p>
          <a:p>
            <a:pPr lvl="3"/>
            <a:r>
              <a:rPr lang="de-CH" altLang="de-CH" dirty="0" smtClean="0"/>
              <a:t>Vierte Ebene</a:t>
            </a:r>
          </a:p>
          <a:p>
            <a:pPr lvl="4"/>
            <a:r>
              <a:rPr lang="de-CH" altLang="de-CH" dirty="0" smtClean="0"/>
              <a:t>Fünfte Ebene</a:t>
            </a:r>
          </a:p>
        </p:txBody>
      </p:sp>
      <p:sp>
        <p:nvSpPr>
          <p:cNvPr id="11" name="Datumsplatzhalter 3"/>
          <p:cNvSpPr>
            <a:spLocks noGrp="1"/>
          </p:cNvSpPr>
          <p:nvPr>
            <p:ph type="dt" sz="half" idx="2"/>
          </p:nvPr>
        </p:nvSpPr>
        <p:spPr bwMode="auto">
          <a:xfrm>
            <a:off x="350838" y="6440488"/>
            <a:ext cx="2292483"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chemeClr val="bg2"/>
                </a:solidFill>
                <a:latin typeface="+mj-lt"/>
              </a:defRPr>
            </a:lvl1pPr>
          </a:lstStyle>
          <a:p>
            <a:fld id="{40555E9A-FE67-4572-8848-C2927C601076}" type="datetime4">
              <a:rPr lang="de-DE" smtClean="0"/>
              <a:t>11. November 2018</a:t>
            </a:fld>
            <a:endParaRPr lang="de-DE" dirty="0"/>
          </a:p>
        </p:txBody>
      </p:sp>
      <p:sp>
        <p:nvSpPr>
          <p:cNvPr id="12" name="Foliennummernplatzhalter 4"/>
          <p:cNvSpPr>
            <a:spLocks noGrp="1"/>
          </p:cNvSpPr>
          <p:nvPr>
            <p:ph type="sldNum" sz="quarter" idx="4"/>
          </p:nvPr>
        </p:nvSpPr>
        <p:spPr bwMode="auto">
          <a:xfrm>
            <a:off x="6856812" y="6324600"/>
            <a:ext cx="1984639"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rgbClr val="000066"/>
                </a:solidFill>
                <a:latin typeface="+mj-lt"/>
              </a:defRPr>
            </a:lvl1pPr>
          </a:lstStyle>
          <a:p>
            <a:fld id="{4892D846-B0A7-4DFB-99C2-AC0D5C4C5C04}" type="slidenum">
              <a:rPr lang="de-DE" smtClean="0"/>
              <a:pPr/>
              <a:t>‹Nr.›</a:t>
            </a:fld>
            <a:r>
              <a:rPr lang="de-DE" smtClean="0"/>
              <a:t> </a:t>
            </a:r>
            <a:endParaRPr lang="de-DE" dirty="0"/>
          </a:p>
        </p:txBody>
      </p:sp>
      <p:sp>
        <p:nvSpPr>
          <p:cNvPr id="14"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
        <p:nvSpPr>
          <p:cNvPr id="15" name="Textfeld 14"/>
          <p:cNvSpPr txBox="1"/>
          <p:nvPr userDrawn="1"/>
        </p:nvSpPr>
        <p:spPr>
          <a:xfrm>
            <a:off x="2021103" y="6459786"/>
            <a:ext cx="6526932" cy="365125"/>
          </a:xfrm>
          <a:prstGeom prst="rect">
            <a:avLst/>
          </a:prstGeom>
          <a:noFill/>
        </p:spPr>
        <p:txBody>
          <a:bodyPr wrap="square"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Rapid just-in-time and task-adequate geodata provision for Disaster Management</a:t>
            </a:r>
            <a:endParaRPr lang="de-DE" sz="105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Font typeface="Wingdings" panose="05000000000000000000" pitchFamily="2" charset="2"/>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mergency.copernicus.eu/mapping/ems/service-overvie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ep.eo.esa.int/" TargetMode="External"/><Relationship Id="rId2" Type="http://schemas.openxmlformats.org/officeDocument/2006/relationships/hyperlink" Target="https://earthexplorer.usgs.gov/"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mergency.copernicus.eu/mapping/ems/service-over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67854" y="1335318"/>
            <a:ext cx="6996113" cy="2452769"/>
          </a:xfrm>
        </p:spPr>
        <p:txBody>
          <a:bodyPr>
            <a:noAutofit/>
          </a:bodyPr>
          <a:lstStyle/>
          <a:p>
            <a:pPr algn="r"/>
            <a:r>
              <a:rPr lang="en-US" sz="3200" dirty="0"/>
              <a:t>Concept and implementation of an architecture for the </a:t>
            </a:r>
            <a:r>
              <a:rPr lang="en-US" sz="3200" dirty="0" smtClean="0"/>
              <a:t/>
            </a:r>
            <a:br>
              <a:rPr lang="en-US" sz="3200" dirty="0" smtClean="0"/>
            </a:br>
            <a:r>
              <a:rPr lang="en-US" sz="3200" dirty="0" smtClean="0"/>
              <a:t>immediate </a:t>
            </a:r>
            <a:r>
              <a:rPr lang="en-US" sz="3200" dirty="0"/>
              <a:t>provision of </a:t>
            </a:r>
            <a:r>
              <a:rPr lang="en-US" sz="3200" dirty="0" err="1"/>
              <a:t>geodata</a:t>
            </a:r>
            <a:r>
              <a:rPr lang="en-US" sz="3200" dirty="0"/>
              <a:t> </a:t>
            </a:r>
            <a:r>
              <a:rPr lang="en-US" sz="3200" dirty="0" smtClean="0"/>
              <a:t/>
            </a:r>
            <a:br>
              <a:rPr lang="en-US" sz="3200" dirty="0" smtClean="0"/>
            </a:br>
            <a:r>
              <a:rPr lang="en-US" sz="3200" dirty="0" smtClean="0"/>
              <a:t>in </a:t>
            </a:r>
            <a:r>
              <a:rPr lang="en-US" sz="3200" dirty="0"/>
              <a:t>disaster management</a:t>
            </a:r>
            <a:endParaRPr lang="de-DE" sz="3200" dirty="0"/>
          </a:p>
        </p:txBody>
      </p:sp>
      <p:sp>
        <p:nvSpPr>
          <p:cNvPr id="3" name="Untertitel 2"/>
          <p:cNvSpPr>
            <a:spLocks noGrp="1"/>
          </p:cNvSpPr>
          <p:nvPr>
            <p:ph type="subTitle" idx="1"/>
          </p:nvPr>
        </p:nvSpPr>
        <p:spPr>
          <a:xfrm>
            <a:off x="762227" y="4139483"/>
            <a:ext cx="8172450" cy="1143000"/>
          </a:xfrm>
        </p:spPr>
        <p:txBody>
          <a:bodyPr/>
          <a:lstStyle/>
          <a:p>
            <a:pPr algn="r"/>
            <a:r>
              <a:rPr lang="de-DE" cap="small" dirty="0"/>
              <a:t>Franz-Josef Behr &amp; Steven Fleischhauer</a:t>
            </a:r>
            <a:endParaRPr lang="de-DE" cap="small" dirty="0" smtClean="0"/>
          </a:p>
          <a:p>
            <a:pPr algn="r"/>
            <a:r>
              <a:rPr lang="nl-NL" cap="small" dirty="0" smtClean="0"/>
              <a:t>AGSE </a:t>
            </a:r>
            <a:r>
              <a:rPr lang="nl-NL" cap="small" dirty="0"/>
              <a:t>2018, NUST, Windhoek, Namibia</a:t>
            </a:r>
          </a:p>
          <a:p>
            <a:pPr algn="r"/>
            <a:endParaRPr lang="fr-FR" cap="small" dirty="0" smtClean="0"/>
          </a:p>
          <a:p>
            <a:pPr algn="r"/>
            <a:endParaRPr lang="de-DE" cap="small" dirty="0"/>
          </a:p>
        </p:txBody>
      </p:sp>
      <p:sp>
        <p:nvSpPr>
          <p:cNvPr id="7" name="Foliennummernplatzhalter 6"/>
          <p:cNvSpPr>
            <a:spLocks noGrp="1"/>
          </p:cNvSpPr>
          <p:nvPr>
            <p:ph type="sldNum" sz="quarter" idx="11"/>
          </p:nvPr>
        </p:nvSpPr>
        <p:spPr/>
        <p:txBody>
          <a:bodyPr/>
          <a:lstStyle/>
          <a:p>
            <a:fld id="{4892D846-B0A7-4DFB-99C2-AC0D5C4C5C04}" type="slidenum">
              <a:rPr lang="de-DE" smtClean="0"/>
              <a:t>1</a:t>
            </a:fld>
            <a:endParaRPr lang="de-DE" dirty="0"/>
          </a:p>
        </p:txBody>
      </p:sp>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130" y="5877272"/>
            <a:ext cx="791865" cy="3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1918899" y="6263734"/>
            <a:ext cx="6624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100" smtClean="0">
                <a:solidFill>
                  <a:schemeClr val="tx1"/>
                </a:solidFill>
                <a:latin typeface="Arial" charset="0"/>
              </a:rPr>
              <a:t>Content is licensed under Creative Commons-License CC BY-NC-SA</a:t>
            </a:r>
            <a:endParaRPr lang="de-DE" altLang="de-DE" sz="1100">
              <a:solidFill>
                <a:schemeClr val="tx1"/>
              </a:solidFill>
              <a:latin typeface="Arial" charset="0"/>
            </a:endParaRPr>
          </a:p>
        </p:txBody>
      </p:sp>
    </p:spTree>
    <p:extLst>
      <p:ext uri="{BB962C8B-B14F-4D97-AF65-F5344CB8AC3E}">
        <p14:creationId xmlns:p14="http://schemas.microsoft.com/office/powerpoint/2010/main" val="421404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Satellite</a:t>
            </a:r>
            <a:r>
              <a:rPr lang="de-DE" dirty="0" smtClean="0"/>
              <a:t> </a:t>
            </a:r>
            <a:r>
              <a:rPr lang="de-DE" dirty="0" err="1" smtClean="0"/>
              <a:t>Imagery</a:t>
            </a:r>
            <a:endParaRPr lang="de-DE" dirty="0"/>
          </a:p>
        </p:txBody>
      </p:sp>
      <p:sp>
        <p:nvSpPr>
          <p:cNvPr id="7" name="Inhaltsplatzhalter 6"/>
          <p:cNvSpPr>
            <a:spLocks noGrp="1"/>
          </p:cNvSpPr>
          <p:nvPr>
            <p:ph idx="1"/>
          </p:nvPr>
        </p:nvSpPr>
        <p:spPr/>
        <p:txBody>
          <a:bodyPr/>
          <a:lstStyle/>
          <a:p>
            <a:r>
              <a:rPr lang="en-US" dirty="0" smtClean="0"/>
              <a:t>Regional or global coverage, with certain repetition rate</a:t>
            </a:r>
          </a:p>
          <a:p>
            <a:r>
              <a:rPr lang="en-US" dirty="0" smtClean="0"/>
              <a:t>Platforms</a:t>
            </a:r>
          </a:p>
          <a:p>
            <a:pPr lvl="1"/>
            <a:r>
              <a:rPr lang="en-US" dirty="0" smtClean="0"/>
              <a:t>Satellite-borne, </a:t>
            </a:r>
          </a:p>
          <a:p>
            <a:pPr lvl="1"/>
            <a:r>
              <a:rPr lang="en-US" dirty="0" smtClean="0"/>
              <a:t>airborne sensors  (UAV, balloons)</a:t>
            </a:r>
          </a:p>
          <a:p>
            <a:endParaRPr lang="en-US" dirty="0" smtClean="0"/>
          </a:p>
          <a:p>
            <a:r>
              <a:rPr lang="en-US" dirty="0" smtClean="0"/>
              <a:t>To deal with natural or man-made disasters, i.e. </a:t>
            </a:r>
          </a:p>
          <a:p>
            <a:pPr lvl="1"/>
            <a:r>
              <a:rPr lang="de-DE" dirty="0" err="1" smtClean="0"/>
              <a:t>Floods</a:t>
            </a:r>
            <a:r>
              <a:rPr lang="de-DE" dirty="0" smtClean="0"/>
              <a:t>, </a:t>
            </a:r>
            <a:r>
              <a:rPr lang="de-DE" dirty="0" err="1" smtClean="0"/>
              <a:t>Earthquakes</a:t>
            </a:r>
            <a:r>
              <a:rPr lang="de-DE" dirty="0" smtClean="0"/>
              <a:t> &amp; </a:t>
            </a:r>
            <a:r>
              <a:rPr lang="de-DE" dirty="0" err="1" smtClean="0"/>
              <a:t>tsunamis</a:t>
            </a:r>
            <a:r>
              <a:rPr lang="de-DE" dirty="0" smtClean="0"/>
              <a:t>, </a:t>
            </a:r>
            <a:r>
              <a:rPr lang="de-DE" dirty="0" err="1" smtClean="0"/>
              <a:t>Landslides</a:t>
            </a:r>
            <a:r>
              <a:rPr lang="de-DE" dirty="0" smtClean="0"/>
              <a:t>, </a:t>
            </a:r>
            <a:r>
              <a:rPr lang="de-DE" dirty="0" err="1" smtClean="0"/>
              <a:t>Severe</a:t>
            </a:r>
            <a:r>
              <a:rPr lang="de-DE" dirty="0"/>
              <a:t> Storms, </a:t>
            </a:r>
            <a:r>
              <a:rPr lang="de-DE" dirty="0" err="1"/>
              <a:t>Volcanic</a:t>
            </a:r>
            <a:r>
              <a:rPr lang="de-DE" dirty="0"/>
              <a:t> </a:t>
            </a:r>
            <a:r>
              <a:rPr lang="de-DE" dirty="0" err="1"/>
              <a:t>eruptions</a:t>
            </a:r>
            <a:endParaRPr lang="de-DE" dirty="0"/>
          </a:p>
          <a:p>
            <a:pPr lvl="1"/>
            <a:r>
              <a:rPr lang="de-DE" dirty="0" err="1" smtClean="0"/>
              <a:t>Forest</a:t>
            </a:r>
            <a:r>
              <a:rPr lang="de-DE" dirty="0" smtClean="0"/>
              <a:t> </a:t>
            </a:r>
            <a:r>
              <a:rPr lang="de-DE" dirty="0" err="1" smtClean="0"/>
              <a:t>fires</a:t>
            </a:r>
            <a:endParaRPr lang="de-DE" dirty="0"/>
          </a:p>
          <a:p>
            <a:pPr lvl="1"/>
            <a:r>
              <a:rPr lang="de-DE" dirty="0" err="1" smtClean="0"/>
              <a:t>Drought</a:t>
            </a:r>
            <a:r>
              <a:rPr lang="de-DE" dirty="0" smtClean="0"/>
              <a:t> </a:t>
            </a:r>
            <a:r>
              <a:rPr lang="de-DE" dirty="0" err="1" smtClean="0"/>
              <a:t>and</a:t>
            </a:r>
            <a:r>
              <a:rPr lang="de-DE" dirty="0" smtClean="0"/>
              <a:t> </a:t>
            </a:r>
            <a:r>
              <a:rPr lang="de-DE" dirty="0" err="1" smtClean="0"/>
              <a:t>Humanitarian</a:t>
            </a:r>
            <a:r>
              <a:rPr lang="de-DE" dirty="0" smtClean="0"/>
              <a:t> </a:t>
            </a:r>
            <a:r>
              <a:rPr lang="de-DE" dirty="0" err="1" smtClean="0"/>
              <a:t>crises</a:t>
            </a:r>
            <a:endParaRPr lang="de-DE" dirty="0" smtClean="0"/>
          </a:p>
          <a:p>
            <a:pPr lvl="1"/>
            <a:r>
              <a:rPr lang="de-DE" dirty="0"/>
              <a:t>Technological </a:t>
            </a:r>
            <a:r>
              <a:rPr lang="de-DE" dirty="0" err="1"/>
              <a:t>disasters</a:t>
            </a:r>
            <a:endParaRPr lang="de-DE" dirty="0"/>
          </a:p>
          <a:p>
            <a:pPr lvl="1"/>
            <a:endParaRPr lang="de-DE" dirty="0"/>
          </a:p>
          <a:p>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10</a:t>
            </a:fld>
            <a:r>
              <a:rPr lang="de-DE" smtClean="0"/>
              <a:t> </a:t>
            </a:r>
            <a:endParaRPr lang="de-DE" dirty="0"/>
          </a:p>
        </p:txBody>
      </p:sp>
    </p:spTree>
    <p:extLst>
      <p:ext uri="{BB962C8B-B14F-4D97-AF65-F5344CB8AC3E}">
        <p14:creationId xmlns:p14="http://schemas.microsoft.com/office/powerpoint/2010/main" val="278820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a:t>
            </a:r>
            <a:r>
              <a:rPr lang="de-DE" dirty="0" err="1"/>
              <a:t>benefits</a:t>
            </a:r>
            <a:r>
              <a:rPr lang="de-DE" dirty="0"/>
              <a:t> </a:t>
            </a:r>
            <a:r>
              <a:rPr lang="de-DE" dirty="0" err="1"/>
              <a:t>of</a:t>
            </a:r>
            <a:r>
              <a:rPr lang="de-DE" dirty="0"/>
              <a:t> </a:t>
            </a:r>
            <a:r>
              <a:rPr lang="de-DE" dirty="0" err="1"/>
              <a:t>Geospatial</a:t>
            </a:r>
            <a:r>
              <a:rPr lang="de-DE" dirty="0"/>
              <a:t> Information</a:t>
            </a:r>
          </a:p>
        </p:txBody>
      </p:sp>
      <p:sp>
        <p:nvSpPr>
          <p:cNvPr id="3" name="Inhaltsplatzhalter 2"/>
          <p:cNvSpPr>
            <a:spLocks noGrp="1"/>
          </p:cNvSpPr>
          <p:nvPr>
            <p:ph idx="1"/>
          </p:nvPr>
        </p:nvSpPr>
        <p:spPr/>
        <p:txBody>
          <a:bodyPr/>
          <a:lstStyle/>
          <a:p>
            <a:r>
              <a:rPr lang="de-DE" dirty="0" err="1" smtClean="0"/>
              <a:t>Economical</a:t>
            </a:r>
            <a:r>
              <a:rPr lang="de-DE" dirty="0" smtClean="0"/>
              <a:t> </a:t>
            </a:r>
            <a:r>
              <a:rPr lang="de-DE" dirty="0" err="1" smtClean="0"/>
              <a:t>Benefits</a:t>
            </a:r>
            <a:endParaRPr lang="de-DE" dirty="0" smtClean="0"/>
          </a:p>
          <a:p>
            <a:r>
              <a:rPr lang="de-DE" dirty="0" smtClean="0"/>
              <a:t>Strategic </a:t>
            </a:r>
            <a:r>
              <a:rPr lang="de-DE" dirty="0" err="1" smtClean="0"/>
              <a:t>benefits</a:t>
            </a:r>
            <a:endParaRPr lang="de-DE" dirty="0"/>
          </a:p>
          <a:p>
            <a:pPr lvl="1"/>
            <a:r>
              <a:rPr lang="de-DE" dirty="0" err="1" smtClean="0"/>
              <a:t>pre-disaster</a:t>
            </a:r>
            <a:r>
              <a:rPr lang="de-DE" dirty="0" smtClean="0"/>
              <a:t> </a:t>
            </a:r>
            <a:r>
              <a:rPr lang="de-DE" dirty="0" err="1" smtClean="0"/>
              <a:t>planning</a:t>
            </a:r>
            <a:endParaRPr lang="de-DE" dirty="0" smtClean="0"/>
          </a:p>
          <a:p>
            <a:pPr lvl="1"/>
            <a:r>
              <a:rPr lang="de-DE" dirty="0" err="1" smtClean="0"/>
              <a:t>Mitigation</a:t>
            </a:r>
            <a:r>
              <a:rPr lang="de-DE" dirty="0" smtClean="0"/>
              <a:t> </a:t>
            </a:r>
            <a:r>
              <a:rPr lang="de-DE" dirty="0" err="1" smtClean="0"/>
              <a:t>phase</a:t>
            </a:r>
            <a:r>
              <a:rPr lang="de-DE" dirty="0"/>
              <a:t>: </a:t>
            </a:r>
            <a:r>
              <a:rPr lang="de-DE" dirty="0" err="1"/>
              <a:t>economical</a:t>
            </a:r>
            <a:r>
              <a:rPr lang="de-DE" dirty="0"/>
              <a:t> </a:t>
            </a:r>
            <a:r>
              <a:rPr lang="de-DE" dirty="0" err="1"/>
              <a:t>losses</a:t>
            </a:r>
            <a:r>
              <a:rPr lang="de-DE" dirty="0"/>
              <a:t> </a:t>
            </a:r>
            <a:r>
              <a:rPr lang="de-DE" dirty="0" err="1"/>
              <a:t>and</a:t>
            </a:r>
            <a:r>
              <a:rPr lang="de-DE" dirty="0"/>
              <a:t> </a:t>
            </a:r>
            <a:r>
              <a:rPr lang="de-DE" dirty="0" err="1"/>
              <a:t>reconstruction</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11</a:t>
            </a:fld>
            <a:r>
              <a:rPr lang="de-DE" smtClean="0"/>
              <a:t> </a:t>
            </a:r>
            <a:endParaRPr lang="de-DE" dirty="0"/>
          </a:p>
        </p:txBody>
      </p:sp>
      <p:pic>
        <p:nvPicPr>
          <p:cNvPr id="6" name="Picture 2" descr="C:\Users\Behr\Documents\_Projects\AGSE\AGSE 2017\MyContribution\Value of geoinformation for disaster and risk management - Geospatial World-Dateien\gw-oct13_42_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62" y="1493509"/>
            <a:ext cx="6435905" cy="377733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805071" y="6161513"/>
            <a:ext cx="8756372" cy="738664"/>
          </a:xfrm>
          <a:prstGeom prst="rect">
            <a:avLst/>
          </a:prstGeom>
          <a:noFill/>
        </p:spPr>
        <p:txBody>
          <a:bodyPr wrap="square" rtlCol="0">
            <a:spAutoFit/>
          </a:bodyPr>
          <a:lstStyle/>
          <a:p>
            <a:r>
              <a:rPr lang="de-DE" sz="1400" dirty="0" smtClean="0"/>
              <a:t>Altan </a:t>
            </a:r>
            <a:r>
              <a:rPr lang="de-DE" sz="1400" dirty="0"/>
              <a:t>et al. </a:t>
            </a:r>
            <a:r>
              <a:rPr lang="de-DE" sz="1400" dirty="0" smtClean="0"/>
              <a:t>2013: </a:t>
            </a:r>
            <a:r>
              <a:rPr lang="en-US" sz="1400" dirty="0" smtClean="0"/>
              <a:t>The </a:t>
            </a:r>
            <a:r>
              <a:rPr lang="en-US" sz="1400" dirty="0"/>
              <a:t>Value of Geoinformation for Disaster and Risk Management (VALID</a:t>
            </a:r>
            <a:r>
              <a:rPr lang="en-US" sz="1400" dirty="0" smtClean="0"/>
              <a:t>)</a:t>
            </a:r>
          </a:p>
          <a:p>
            <a:r>
              <a:rPr lang="en-US" sz="1400" dirty="0"/>
              <a:t>Robert Backhaus (2013): </a:t>
            </a:r>
            <a:r>
              <a:rPr lang="en-US" sz="1400" dirty="0" smtClean="0"/>
              <a:t>Value </a:t>
            </a:r>
            <a:r>
              <a:rPr lang="en-US" sz="1400" dirty="0"/>
              <a:t>of </a:t>
            </a:r>
            <a:r>
              <a:rPr lang="en-US" sz="1400" dirty="0" err="1"/>
              <a:t>geoinformation</a:t>
            </a:r>
            <a:r>
              <a:rPr lang="en-US" sz="1400" dirty="0"/>
              <a:t> for disaster and risk </a:t>
            </a:r>
            <a:r>
              <a:rPr lang="en-US" sz="1400" dirty="0" smtClean="0"/>
              <a:t>management. http://geospatialworld.net</a:t>
            </a:r>
            <a:r>
              <a:rPr lang="de-DE" sz="1400" dirty="0" smtClean="0"/>
              <a:t/>
            </a:r>
            <a:br>
              <a:rPr lang="de-DE" sz="1400" dirty="0" smtClean="0"/>
            </a:br>
            <a:endParaRPr lang="de-DE" sz="1400" dirty="0"/>
          </a:p>
        </p:txBody>
      </p:sp>
      <p:sp>
        <p:nvSpPr>
          <p:cNvPr id="8" name="Rechteck 7"/>
          <p:cNvSpPr/>
          <p:nvPr/>
        </p:nvSpPr>
        <p:spPr>
          <a:xfrm>
            <a:off x="5110370" y="3115773"/>
            <a:ext cx="4292047" cy="923330"/>
          </a:xfrm>
          <a:prstGeom prst="rect">
            <a:avLst/>
          </a:prstGeom>
          <a:solidFill>
            <a:srgbClr val="F8F8F8">
              <a:alpha val="87059"/>
            </a:srgbClr>
          </a:solidFill>
        </p:spPr>
        <p:txBody>
          <a:bodyPr wrap="square">
            <a:spAutoFit/>
          </a:bodyPr>
          <a:lstStyle/>
          <a:p>
            <a:pPr marL="285750" indent="-285750">
              <a:buFont typeface="Arial" panose="020B0604020202020204" pitchFamily="34" charset="0"/>
              <a:buChar char="•"/>
            </a:pPr>
            <a:r>
              <a:rPr lang="de-DE" b="1" dirty="0" err="1"/>
              <a:t>For</a:t>
            </a:r>
            <a:r>
              <a:rPr lang="de-DE" b="1" dirty="0"/>
              <a:t> </a:t>
            </a:r>
            <a:r>
              <a:rPr lang="de-DE" b="1" dirty="0" err="1"/>
              <a:t>critical</a:t>
            </a:r>
            <a:r>
              <a:rPr lang="de-DE" b="1" dirty="0"/>
              <a:t> </a:t>
            </a:r>
            <a:r>
              <a:rPr lang="de-DE" b="1" dirty="0" err="1"/>
              <a:t>infrastructures</a:t>
            </a:r>
            <a:endParaRPr lang="de-DE" b="1" dirty="0"/>
          </a:p>
          <a:p>
            <a:pPr marL="285750" lvl="0" indent="-285750">
              <a:buFont typeface="Arial" panose="020B0604020202020204" pitchFamily="34" charset="0"/>
              <a:buChar char="•"/>
            </a:pPr>
            <a:r>
              <a:rPr lang="de-DE" b="1" dirty="0" err="1" smtClean="0"/>
              <a:t>For</a:t>
            </a:r>
            <a:r>
              <a:rPr lang="de-DE" b="1" dirty="0" smtClean="0"/>
              <a:t> </a:t>
            </a:r>
            <a:r>
              <a:rPr lang="de-DE" b="1" dirty="0" err="1"/>
              <a:t>healthcare</a:t>
            </a:r>
            <a:endParaRPr lang="de-DE" b="1" dirty="0"/>
          </a:p>
          <a:p>
            <a:pPr marL="285750" lvl="0" indent="-285750">
              <a:buFont typeface="Arial" panose="020B0604020202020204" pitchFamily="34" charset="0"/>
              <a:buChar char="•"/>
            </a:pPr>
            <a:r>
              <a:rPr lang="de-DE" b="1" dirty="0" err="1" smtClean="0"/>
              <a:t>For</a:t>
            </a:r>
            <a:r>
              <a:rPr lang="de-DE" b="1" dirty="0" smtClean="0"/>
              <a:t> </a:t>
            </a:r>
            <a:r>
              <a:rPr lang="de-DE" b="1" dirty="0" err="1" smtClean="0"/>
              <a:t>security</a:t>
            </a:r>
            <a:r>
              <a:rPr lang="de-DE" b="1" dirty="0" smtClean="0"/>
              <a:t> </a:t>
            </a:r>
            <a:endParaRPr lang="de-DE" b="1" dirty="0"/>
          </a:p>
        </p:txBody>
      </p:sp>
    </p:spTree>
    <p:extLst>
      <p:ext uri="{BB962C8B-B14F-4D97-AF65-F5344CB8AC3E}">
        <p14:creationId xmlns:p14="http://schemas.microsoft.com/office/powerpoint/2010/main" val="384241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12</a:t>
            </a:fld>
            <a:r>
              <a:rPr lang="de-DE" smtClean="0"/>
              <a:t> </a:t>
            </a:r>
            <a:endParaRPr lang="de-DE" dirty="0"/>
          </a:p>
        </p:txBody>
      </p:sp>
      <p:pic>
        <p:nvPicPr>
          <p:cNvPr id="6" name="Picture 4" descr="https://www.zki.dlr.de/system/files/media/filefield/image/krisenkreislauf_e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558" y="1094303"/>
            <a:ext cx="6303712" cy="50387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990231" y="6235951"/>
            <a:ext cx="3256404" cy="307777"/>
          </a:xfrm>
          <a:prstGeom prst="rect">
            <a:avLst/>
          </a:prstGeom>
        </p:spPr>
        <p:txBody>
          <a:bodyPr wrap="none">
            <a:spAutoFit/>
          </a:bodyPr>
          <a:lstStyle/>
          <a:p>
            <a:r>
              <a:rPr lang="de-DE" sz="1400" dirty="0" smtClean="0"/>
              <a:t>Source: https</a:t>
            </a:r>
            <a:r>
              <a:rPr lang="de-DE" sz="1400" dirty="0"/>
              <a:t>://www.zki.dlr.de/image/937</a:t>
            </a:r>
          </a:p>
        </p:txBody>
      </p:sp>
    </p:spTree>
    <p:extLst>
      <p:ext uri="{BB962C8B-B14F-4D97-AF65-F5344CB8AC3E}">
        <p14:creationId xmlns:p14="http://schemas.microsoft.com/office/powerpoint/2010/main" val="1947851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sz="1200" dirty="0"/>
          </a:p>
          <a:p>
            <a:endParaRPr lang="en-US" dirty="0" smtClean="0"/>
          </a:p>
          <a:p>
            <a:r>
              <a:rPr lang="en-US" b="1" dirty="0" smtClean="0"/>
              <a:t>Rapid Mapping</a:t>
            </a:r>
            <a:r>
              <a:rPr lang="en-US" dirty="0" smtClean="0"/>
              <a:t>: “consists </a:t>
            </a:r>
            <a:r>
              <a:rPr lang="en-US" dirty="0"/>
              <a:t>of the </a:t>
            </a:r>
            <a:r>
              <a:rPr lang="en-US" dirty="0" smtClean="0"/>
              <a:t>[… ] provision </a:t>
            </a:r>
            <a:r>
              <a:rPr lang="en-US" dirty="0"/>
              <a:t>(</a:t>
            </a:r>
            <a:r>
              <a:rPr lang="en-US" i="1" dirty="0"/>
              <a:t>within hours or days</a:t>
            </a:r>
            <a:r>
              <a:rPr lang="en-US" dirty="0"/>
              <a:t>) of geospatial information in support of emergency management activities immediately following an emergency event. The products are </a:t>
            </a:r>
            <a:r>
              <a:rPr lang="en-US" dirty="0" smtClean="0"/>
              <a:t>standardized.”</a:t>
            </a:r>
          </a:p>
          <a:p>
            <a:r>
              <a:rPr lang="en-US" b="1" dirty="0" smtClean="0"/>
              <a:t>Reference </a:t>
            </a:r>
            <a:r>
              <a:rPr lang="en-US" b="1" dirty="0"/>
              <a:t>Maps</a:t>
            </a:r>
            <a:r>
              <a:rPr lang="en-US" dirty="0"/>
              <a:t>: shows </a:t>
            </a:r>
            <a:r>
              <a:rPr lang="en-US" dirty="0" smtClean="0"/>
              <a:t>the </a:t>
            </a:r>
            <a:r>
              <a:rPr lang="en-US" dirty="0"/>
              <a:t>boundaries, names and unique identifiers of standard geographic areas, as well as major cultural and physical features, such as roads, railroads, coastlines, rivers and </a:t>
            </a:r>
            <a:r>
              <a:rPr lang="en-US" dirty="0" smtClean="0"/>
              <a:t>lakes, i.e. topography </a:t>
            </a:r>
          </a:p>
          <a:p>
            <a:r>
              <a:rPr lang="en-US" b="1" dirty="0" smtClean="0"/>
              <a:t>Delineation Maps</a:t>
            </a:r>
            <a:r>
              <a:rPr lang="en-US" dirty="0" smtClean="0"/>
              <a:t>: </a:t>
            </a:r>
            <a:r>
              <a:rPr lang="en-US" i="1" dirty="0" smtClean="0"/>
              <a:t>extents of the area </a:t>
            </a:r>
            <a:r>
              <a:rPr lang="en-US" dirty="0" smtClean="0"/>
              <a:t>affected by the disaster</a:t>
            </a:r>
          </a:p>
          <a:p>
            <a:r>
              <a:rPr lang="en-US" b="1" dirty="0" smtClean="0"/>
              <a:t>Grading Maps</a:t>
            </a:r>
            <a:r>
              <a:rPr lang="en-US" dirty="0" smtClean="0"/>
              <a:t>: assessment </a:t>
            </a:r>
            <a:r>
              <a:rPr lang="en-US" dirty="0"/>
              <a:t>of the </a:t>
            </a:r>
            <a:r>
              <a:rPr lang="en-US" i="1" dirty="0"/>
              <a:t>damage grade </a:t>
            </a:r>
            <a:r>
              <a:rPr lang="en-US" dirty="0"/>
              <a:t>and its spatial </a:t>
            </a:r>
            <a:r>
              <a:rPr lang="en-US" dirty="0" smtClean="0"/>
              <a:t>distribution after the disaster</a:t>
            </a:r>
            <a:endParaRPr lang="de-DE" dirty="0"/>
          </a:p>
        </p:txBody>
      </p:sp>
      <p:sp>
        <p:nvSpPr>
          <p:cNvPr id="2" name="Titel 1"/>
          <p:cNvSpPr>
            <a:spLocks noGrp="1"/>
          </p:cNvSpPr>
          <p:nvPr>
            <p:ph type="title"/>
          </p:nvPr>
        </p:nvSpPr>
        <p:spPr/>
        <p:txBody>
          <a:bodyPr/>
          <a:lstStyle/>
          <a:p>
            <a:r>
              <a:rPr lang="de-DE" dirty="0" err="1" smtClean="0"/>
              <a:t>Some</a:t>
            </a:r>
            <a:r>
              <a:rPr lang="de-DE" dirty="0" smtClean="0"/>
              <a:t> </a:t>
            </a:r>
            <a:r>
              <a:rPr lang="de-DE" dirty="0" err="1" smtClean="0"/>
              <a:t>definitions</a:t>
            </a:r>
            <a:r>
              <a:rPr lang="de-DE" dirty="0" smtClean="0"/>
              <a:t> </a:t>
            </a:r>
            <a:r>
              <a:rPr lang="de-DE" dirty="0" err="1" smtClean="0"/>
              <a:t>regarding</a:t>
            </a:r>
            <a:r>
              <a:rPr lang="de-DE" dirty="0" smtClean="0"/>
              <a:t> </a:t>
            </a:r>
            <a:r>
              <a:rPr lang="de-DE" dirty="0" err="1" smtClean="0"/>
              <a:t>disaster</a:t>
            </a:r>
            <a:r>
              <a:rPr lang="de-DE" dirty="0" smtClean="0"/>
              <a:t> </a:t>
            </a:r>
            <a:r>
              <a:rPr lang="de-DE" dirty="0" err="1" smtClean="0"/>
              <a:t>mapping</a:t>
            </a:r>
            <a:r>
              <a:rPr lang="de-DE" dirty="0" smtClean="0"/>
              <a:t> I</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13</a:t>
            </a:fld>
            <a:r>
              <a:rPr lang="de-DE" smtClean="0"/>
              <a:t> </a:t>
            </a:r>
            <a:endParaRPr lang="de-DE" dirty="0"/>
          </a:p>
        </p:txBody>
      </p:sp>
      <p:sp>
        <p:nvSpPr>
          <p:cNvPr id="6" name="Textfeld 5"/>
          <p:cNvSpPr txBox="1"/>
          <p:nvPr/>
        </p:nvSpPr>
        <p:spPr>
          <a:xfrm>
            <a:off x="1060947" y="5887144"/>
            <a:ext cx="6954358" cy="461665"/>
          </a:xfrm>
          <a:prstGeom prst="rect">
            <a:avLst/>
          </a:prstGeom>
          <a:noFill/>
        </p:spPr>
        <p:txBody>
          <a:bodyPr wrap="square" rtlCol="0">
            <a:spAutoFit/>
          </a:bodyPr>
          <a:lstStyle/>
          <a:p>
            <a:r>
              <a:rPr lang="de-DE" sz="1200" dirty="0">
                <a:solidFill>
                  <a:srgbClr val="000072"/>
                </a:solidFill>
              </a:rPr>
              <a:t>[1] </a:t>
            </a:r>
            <a:r>
              <a:rPr lang="de-DE" sz="1200" dirty="0">
                <a:solidFill>
                  <a:srgbClr val="000072"/>
                </a:solidFill>
                <a:hlinkClick r:id="rId2"/>
              </a:rPr>
              <a:t>http://</a:t>
            </a:r>
            <a:r>
              <a:rPr lang="de-DE" sz="1200" dirty="0" smtClean="0">
                <a:solidFill>
                  <a:srgbClr val="000072"/>
                </a:solidFill>
                <a:hlinkClick r:id="rId2"/>
              </a:rPr>
              <a:t>emergency.copernicus.eu/mapping/ems/service-overview</a:t>
            </a:r>
            <a:endParaRPr lang="de-DE" sz="1200" dirty="0" smtClean="0">
              <a:solidFill>
                <a:srgbClr val="000072"/>
              </a:solidFill>
            </a:endParaRPr>
          </a:p>
          <a:p>
            <a:r>
              <a:rPr lang="de-DE" sz="1200" dirty="0">
                <a:solidFill>
                  <a:srgbClr val="000072"/>
                </a:solidFill>
              </a:rPr>
              <a:t>[2] http://www.statcan.gc.ca/pub/92-195-x/2011001/other-autre/map-carte/def-eng.htm</a:t>
            </a:r>
          </a:p>
        </p:txBody>
      </p:sp>
      <p:sp>
        <p:nvSpPr>
          <p:cNvPr id="7" name="Textfeld 6"/>
          <p:cNvSpPr txBox="1"/>
          <p:nvPr/>
        </p:nvSpPr>
        <p:spPr>
          <a:xfrm>
            <a:off x="1152322" y="6348809"/>
            <a:ext cx="7703068" cy="461665"/>
          </a:xfrm>
          <a:prstGeom prst="rect">
            <a:avLst/>
          </a:prstGeom>
          <a:noFill/>
        </p:spPr>
        <p:txBody>
          <a:bodyPr wrap="square" rtlCol="0">
            <a:spAutoFit/>
          </a:bodyPr>
          <a:lstStyle/>
          <a:p>
            <a:r>
              <a:rPr lang="en-US" sz="1200" dirty="0" smtClean="0">
                <a:solidFill>
                  <a:srgbClr val="000072"/>
                </a:solidFill>
              </a:rPr>
              <a:t>International </a:t>
            </a:r>
            <a:r>
              <a:rPr lang="en-US" sz="1200" dirty="0">
                <a:solidFill>
                  <a:srgbClr val="000072"/>
                </a:solidFill>
              </a:rPr>
              <a:t>Federation of Red Cross and Red Crescent </a:t>
            </a:r>
            <a:r>
              <a:rPr lang="en-US" sz="1200" dirty="0" smtClean="0">
                <a:solidFill>
                  <a:srgbClr val="000072"/>
                </a:solidFill>
              </a:rPr>
              <a:t>Societies (2011): IDRL </a:t>
            </a:r>
            <a:r>
              <a:rPr lang="en-US" sz="1200" dirty="0">
                <a:solidFill>
                  <a:srgbClr val="000072"/>
                </a:solidFill>
              </a:rPr>
              <a:t>Guidelines </a:t>
            </a:r>
            <a:r>
              <a:rPr lang="en-US" sz="1200" dirty="0" err="1">
                <a:solidFill>
                  <a:srgbClr val="000072"/>
                </a:solidFill>
              </a:rPr>
              <a:t>Guidelines</a:t>
            </a:r>
            <a:r>
              <a:rPr lang="en-US" sz="1200" dirty="0">
                <a:solidFill>
                  <a:srgbClr val="000072"/>
                </a:solidFill>
              </a:rPr>
              <a:t> for the domestic facilitation and regulation of international disaster relief and initial recovery assistance</a:t>
            </a:r>
            <a:endParaRPr lang="de-DE" sz="1200" dirty="0">
              <a:solidFill>
                <a:srgbClr val="000072"/>
              </a:solidFill>
            </a:endParaRPr>
          </a:p>
        </p:txBody>
      </p:sp>
    </p:spTree>
    <p:extLst>
      <p:ext uri="{BB962C8B-B14F-4D97-AF65-F5344CB8AC3E}">
        <p14:creationId xmlns:p14="http://schemas.microsoft.com/office/powerpoint/2010/main" val="2495441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Some</a:t>
            </a:r>
            <a:r>
              <a:rPr lang="de-DE" dirty="0"/>
              <a:t> </a:t>
            </a:r>
            <a:r>
              <a:rPr lang="de-DE" dirty="0" err="1"/>
              <a:t>definitions</a:t>
            </a:r>
            <a:r>
              <a:rPr lang="de-DE" dirty="0"/>
              <a:t> </a:t>
            </a:r>
            <a:r>
              <a:rPr lang="de-DE" dirty="0" err="1"/>
              <a:t>regarding</a:t>
            </a:r>
            <a:r>
              <a:rPr lang="de-DE" dirty="0"/>
              <a:t> </a:t>
            </a:r>
            <a:r>
              <a:rPr lang="de-DE" dirty="0" err="1"/>
              <a:t>disaster</a:t>
            </a:r>
            <a:r>
              <a:rPr lang="de-DE" dirty="0"/>
              <a:t> </a:t>
            </a:r>
            <a:r>
              <a:rPr lang="de-DE" dirty="0" err="1"/>
              <a:t>mapping</a:t>
            </a:r>
            <a:r>
              <a:rPr lang="de-DE" dirty="0"/>
              <a:t> </a:t>
            </a:r>
            <a:r>
              <a:rPr lang="de-DE" dirty="0" smtClean="0"/>
              <a:t>II</a:t>
            </a:r>
            <a:endParaRPr lang="de-DE" dirty="0"/>
          </a:p>
        </p:txBody>
      </p:sp>
      <p:sp>
        <p:nvSpPr>
          <p:cNvPr id="3" name="Inhaltsplatzhalter 2"/>
          <p:cNvSpPr>
            <a:spLocks noGrp="1"/>
          </p:cNvSpPr>
          <p:nvPr>
            <p:ph idx="1"/>
          </p:nvPr>
        </p:nvSpPr>
        <p:spPr/>
        <p:txBody>
          <a:bodyPr/>
          <a:lstStyle/>
          <a:p>
            <a:r>
              <a:rPr lang="en-US" b="1" dirty="0" smtClean="0"/>
              <a:t>Emergency Mapping</a:t>
            </a:r>
            <a:r>
              <a:rPr lang="en-US" dirty="0" smtClean="0"/>
              <a:t>: creation </a:t>
            </a:r>
            <a:r>
              <a:rPr lang="en-US" dirty="0"/>
              <a:t>of </a:t>
            </a:r>
            <a:endParaRPr lang="en-US" dirty="0" smtClean="0"/>
          </a:p>
          <a:p>
            <a:pPr lvl="1"/>
            <a:r>
              <a:rPr lang="en-US" dirty="0" smtClean="0"/>
              <a:t>maps</a:t>
            </a:r>
            <a:r>
              <a:rPr lang="en-US" dirty="0"/>
              <a:t>, </a:t>
            </a:r>
            <a:endParaRPr lang="en-US" dirty="0" smtClean="0"/>
          </a:p>
          <a:p>
            <a:pPr lvl="1"/>
            <a:r>
              <a:rPr lang="en-US" dirty="0" smtClean="0"/>
              <a:t>geo-information </a:t>
            </a:r>
            <a:r>
              <a:rPr lang="en-US" dirty="0"/>
              <a:t>products and </a:t>
            </a:r>
            <a:endParaRPr lang="en-US" dirty="0" smtClean="0"/>
          </a:p>
          <a:p>
            <a:pPr lvl="1"/>
            <a:r>
              <a:rPr lang="en-US" dirty="0" smtClean="0"/>
              <a:t>spatial </a:t>
            </a:r>
            <a:r>
              <a:rPr lang="en-US" dirty="0"/>
              <a:t>analyses </a:t>
            </a:r>
            <a:endParaRPr lang="en-US" dirty="0" smtClean="0"/>
          </a:p>
          <a:p>
            <a:r>
              <a:rPr lang="en-US" dirty="0" smtClean="0"/>
              <a:t>dedicated </a:t>
            </a:r>
            <a:r>
              <a:rPr lang="en-US" dirty="0"/>
              <a:t>to providing situational awareness emergency management and immediate crisis information for response by means of extraction of reference (pre-event) and crisis (post-event) geographic information/data.</a:t>
            </a:r>
          </a:p>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14</a:t>
            </a:fld>
            <a:r>
              <a:rPr lang="de-DE" dirty="0" smtClean="0"/>
              <a:t> </a:t>
            </a:r>
            <a:endParaRPr lang="de-DE" dirty="0"/>
          </a:p>
        </p:txBody>
      </p:sp>
      <p:sp>
        <p:nvSpPr>
          <p:cNvPr id="6" name="Rechteck 5"/>
          <p:cNvSpPr/>
          <p:nvPr/>
        </p:nvSpPr>
        <p:spPr>
          <a:xfrm>
            <a:off x="1055204" y="5352724"/>
            <a:ext cx="7611718" cy="738664"/>
          </a:xfrm>
          <a:prstGeom prst="rect">
            <a:avLst/>
          </a:prstGeom>
        </p:spPr>
        <p:txBody>
          <a:bodyPr wrap="square">
            <a:spAutoFit/>
          </a:bodyPr>
          <a:lstStyle/>
          <a:p>
            <a:r>
              <a:rPr lang="en-US" sz="1400" dirty="0"/>
              <a:t>Emergency Mapping Guidelines drafted by the International Working Group on Satellite Emergency Mapping (IWG-SEM</a:t>
            </a:r>
            <a:r>
              <a:rPr lang="en-US" sz="1400" dirty="0" smtClean="0"/>
              <a:t>), cited after: </a:t>
            </a:r>
            <a:r>
              <a:rPr lang="de-DE" sz="1400" dirty="0"/>
              <a:t>http://www.ithacaweb.org/projects/rapid-mapping/</a:t>
            </a:r>
          </a:p>
          <a:p>
            <a:endParaRPr lang="de-DE" sz="1400" dirty="0"/>
          </a:p>
        </p:txBody>
      </p:sp>
    </p:spTree>
    <p:extLst>
      <p:ext uri="{BB962C8B-B14F-4D97-AF65-F5344CB8AC3E}">
        <p14:creationId xmlns:p14="http://schemas.microsoft.com/office/powerpoint/2010/main" val="309611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Some</a:t>
            </a:r>
            <a:r>
              <a:rPr lang="de-DE" dirty="0" smtClean="0"/>
              <a:t> </a:t>
            </a:r>
            <a:r>
              <a:rPr lang="de-DE" dirty="0" err="1" smtClean="0"/>
              <a:t>players</a:t>
            </a:r>
            <a:endParaRPr lang="de-DE" dirty="0"/>
          </a:p>
        </p:txBody>
      </p:sp>
      <p:sp>
        <p:nvSpPr>
          <p:cNvPr id="3" name="Inhaltsplatzhalter 2"/>
          <p:cNvSpPr>
            <a:spLocks noGrp="1"/>
          </p:cNvSpPr>
          <p:nvPr>
            <p:ph idx="1"/>
          </p:nvPr>
        </p:nvSpPr>
        <p:spPr/>
        <p:txBody>
          <a:bodyPr/>
          <a:lstStyle/>
          <a:p>
            <a:r>
              <a:rPr lang="en-US" dirty="0"/>
              <a:t>Copernicus Emergency Management Service (EMS)  Mapping (started February 2015)</a:t>
            </a:r>
            <a:br>
              <a:rPr lang="en-US" dirty="0"/>
            </a:br>
            <a:r>
              <a:rPr lang="en-US" dirty="0"/>
              <a:t>http://emergency.copernicus.eu/</a:t>
            </a:r>
            <a:endParaRPr lang="en-US" dirty="0" smtClean="0"/>
          </a:p>
          <a:p>
            <a:r>
              <a:rPr lang="en-US" dirty="0" smtClean="0"/>
              <a:t>International </a:t>
            </a:r>
            <a:r>
              <a:rPr lang="en-US" dirty="0"/>
              <a:t>Charter 'Space and Major Disasters'</a:t>
            </a:r>
            <a:br>
              <a:rPr lang="en-US" dirty="0"/>
            </a:br>
            <a:r>
              <a:rPr lang="en-US" dirty="0"/>
              <a:t>https://www.disasterscharter.org/</a:t>
            </a:r>
            <a:endParaRPr lang="en-US" dirty="0" smtClean="0"/>
          </a:p>
          <a:p>
            <a:endParaRPr lang="en-US" dirty="0"/>
          </a:p>
          <a:p>
            <a:r>
              <a:rPr lang="en-US" dirty="0"/>
              <a:t>Humanitarian </a:t>
            </a:r>
            <a:r>
              <a:rPr lang="en-US" dirty="0" err="1"/>
              <a:t>OpenStreetMap</a:t>
            </a:r>
            <a:r>
              <a:rPr lang="en-US" dirty="0"/>
              <a:t> Team (HOT</a:t>
            </a:r>
            <a:r>
              <a:rPr lang="en-US" dirty="0" smtClean="0"/>
              <a:t>) – VGI (!), updating the </a:t>
            </a:r>
            <a:r>
              <a:rPr lang="en-US" dirty="0" err="1" smtClean="0"/>
              <a:t>OpenStreetMap</a:t>
            </a:r>
            <a:r>
              <a:rPr lang="en-US" dirty="0" smtClean="0"/>
              <a:t> database.</a:t>
            </a:r>
            <a:br>
              <a:rPr lang="en-US" dirty="0" smtClean="0"/>
            </a:br>
            <a:r>
              <a:rPr lang="en-US" dirty="0" smtClean="0"/>
              <a:t>https</a:t>
            </a:r>
            <a:r>
              <a:rPr lang="en-US" dirty="0"/>
              <a:t>://www.hotosm.org/</a:t>
            </a:r>
          </a:p>
          <a:p>
            <a:r>
              <a:rPr lang="en-US" dirty="0"/>
              <a:t>United Nations Platform for Space-based Information for Disaster </a:t>
            </a:r>
            <a:r>
              <a:rPr lang="en-US" dirty="0" smtClean="0"/>
              <a:t>Management </a:t>
            </a:r>
            <a:r>
              <a:rPr lang="en-US" dirty="0"/>
              <a:t>and Emergency Response </a:t>
            </a:r>
            <a:r>
              <a:rPr lang="en-US" dirty="0" smtClean="0"/>
              <a:t> (</a:t>
            </a:r>
            <a:r>
              <a:rPr lang="de-DE" dirty="0" smtClean="0"/>
              <a:t>UN SPIDER)</a:t>
            </a:r>
          </a:p>
          <a:p>
            <a:r>
              <a:rPr lang="de-DE" dirty="0" smtClean="0"/>
              <a:t>…</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15</a:t>
            </a:fld>
            <a:r>
              <a:rPr lang="de-DE" smtClean="0"/>
              <a:t> </a:t>
            </a:r>
            <a:endParaRPr lang="de-DE" dirty="0"/>
          </a:p>
        </p:txBody>
      </p:sp>
    </p:spTree>
    <p:extLst>
      <p:ext uri="{BB962C8B-B14F-4D97-AF65-F5344CB8AC3E}">
        <p14:creationId xmlns:p14="http://schemas.microsoft.com/office/powerpoint/2010/main" val="189067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International Charter 'Space and Major Disasters'</a:t>
            </a:r>
            <a:endParaRPr lang="de-DE" dirty="0"/>
          </a:p>
        </p:txBody>
      </p:sp>
      <p:sp>
        <p:nvSpPr>
          <p:cNvPr id="3" name="Inhaltsplatzhalter 2"/>
          <p:cNvSpPr>
            <a:spLocks noGrp="1"/>
          </p:cNvSpPr>
          <p:nvPr>
            <p:ph idx="1"/>
          </p:nvPr>
        </p:nvSpPr>
        <p:spPr/>
        <p:txBody>
          <a:bodyPr/>
          <a:lstStyle/>
          <a:p>
            <a:r>
              <a:rPr lang="en-US" dirty="0" smtClean="0"/>
              <a:t>a </a:t>
            </a:r>
            <a:r>
              <a:rPr lang="en-US" dirty="0"/>
              <a:t>consortium of space agencies and satellite data </a:t>
            </a:r>
            <a:r>
              <a:rPr lang="en-US" dirty="0" smtClean="0"/>
              <a:t>providers, founded 1999, </a:t>
            </a:r>
            <a:r>
              <a:rPr lang="en-US" dirty="0"/>
              <a:t>aiming at providing a unified system of rapid space data acquisition and delivery in case of natural or man-made disasters. </a:t>
            </a:r>
            <a:endParaRPr lang="en-US" dirty="0" smtClean="0"/>
          </a:p>
          <a:p>
            <a:r>
              <a:rPr lang="en-US" dirty="0" smtClean="0"/>
              <a:t>Each </a:t>
            </a:r>
            <a:r>
              <a:rPr lang="en-US" dirty="0"/>
              <a:t>member agency of the Charter has committed resources to support </a:t>
            </a:r>
            <a:r>
              <a:rPr lang="en-US" sz="1800" b="1" dirty="0"/>
              <a:t>some specified </a:t>
            </a:r>
            <a:r>
              <a:rPr lang="en-US" sz="1800" b="1" dirty="0" err="1"/>
              <a:t>authorised</a:t>
            </a:r>
            <a:r>
              <a:rPr lang="en-US" sz="1800" b="1" dirty="0"/>
              <a:t> users </a:t>
            </a:r>
            <a:r>
              <a:rPr lang="en-US" dirty="0"/>
              <a:t>such as relief </a:t>
            </a:r>
            <a:r>
              <a:rPr lang="en-US" dirty="0" err="1"/>
              <a:t>organisations</a:t>
            </a:r>
            <a:r>
              <a:rPr lang="en-US" dirty="0"/>
              <a:t> as well as civil protection and </a:t>
            </a:r>
            <a:r>
              <a:rPr lang="en-US" dirty="0" err="1"/>
              <a:t>defence</a:t>
            </a:r>
            <a:r>
              <a:rPr lang="en-US" dirty="0"/>
              <a:t> </a:t>
            </a:r>
            <a:r>
              <a:rPr lang="en-US" dirty="0" err="1"/>
              <a:t>organisations</a:t>
            </a:r>
            <a:r>
              <a:rPr lang="en-US" dirty="0"/>
              <a:t> with free of charge satellite data in order to help mitigating the effects of disasters on human life and property. </a:t>
            </a:r>
            <a:endParaRPr lang="en-US" dirty="0" smtClean="0"/>
          </a:p>
          <a:p>
            <a:r>
              <a:rPr lang="en-US" dirty="0" smtClean="0"/>
              <a:t>The </a:t>
            </a:r>
            <a:r>
              <a:rPr lang="en-US" dirty="0"/>
              <a:t>Charter data </a:t>
            </a:r>
            <a:r>
              <a:rPr lang="en-US" dirty="0" smtClean="0"/>
              <a:t>[…] will </a:t>
            </a:r>
            <a:r>
              <a:rPr lang="en-US" dirty="0"/>
              <a:t>be </a:t>
            </a:r>
            <a:r>
              <a:rPr lang="en-US" dirty="0" err="1"/>
              <a:t>analysed</a:t>
            </a:r>
            <a:r>
              <a:rPr lang="en-US" dirty="0"/>
              <a:t> by associated </a:t>
            </a:r>
            <a:r>
              <a:rPr lang="en-US" sz="1800" b="1" dirty="0"/>
              <a:t>Value Adders</a:t>
            </a:r>
            <a:r>
              <a:rPr lang="en-US" dirty="0"/>
              <a:t>, like the ZKI. </a:t>
            </a:r>
            <a:endParaRPr lang="en-US" dirty="0" smtClean="0"/>
          </a:p>
          <a:p>
            <a:r>
              <a:rPr lang="en-US" dirty="0" smtClean="0"/>
              <a:t>The </a:t>
            </a:r>
            <a:r>
              <a:rPr lang="en-US" dirty="0"/>
              <a:t>results are </a:t>
            </a:r>
            <a:r>
              <a:rPr lang="en-US" sz="1800" b="1" dirty="0"/>
              <a:t>provided to the Authorized Users, requesting authorities </a:t>
            </a:r>
            <a:r>
              <a:rPr lang="en-US" dirty="0"/>
              <a:t>and also to the public</a:t>
            </a:r>
            <a:r>
              <a:rPr lang="en-US" dirty="0" smtClean="0"/>
              <a:t>.</a:t>
            </a:r>
          </a:p>
          <a:p>
            <a:endParaRPr lang="en-US" dirty="0"/>
          </a:p>
          <a:p>
            <a:r>
              <a:rPr lang="en-US" dirty="0" smtClean="0"/>
              <a:t>16 partners, providing </a:t>
            </a:r>
            <a:r>
              <a:rPr lang="en-US" dirty="0"/>
              <a:t>data of approx. 30 satellite </a:t>
            </a:r>
            <a:r>
              <a:rPr lang="en-US" dirty="0" smtClean="0"/>
              <a:t>missions</a:t>
            </a:r>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16</a:t>
            </a:fld>
            <a:r>
              <a:rPr lang="de-DE" smtClean="0"/>
              <a:t> </a:t>
            </a:r>
            <a:endParaRPr lang="de-DE" dirty="0"/>
          </a:p>
        </p:txBody>
      </p:sp>
    </p:spTree>
    <p:extLst>
      <p:ext uri="{BB962C8B-B14F-4D97-AF65-F5344CB8AC3E}">
        <p14:creationId xmlns:p14="http://schemas.microsoft.com/office/powerpoint/2010/main" val="351389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UN-SPIDER</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17</a:t>
            </a:fld>
            <a:r>
              <a:rPr lang="de-DE" smtClean="0"/>
              <a:t> </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98" y="1386831"/>
            <a:ext cx="5261209" cy="530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05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Our</a:t>
            </a:r>
            <a:r>
              <a:rPr lang="de-DE" dirty="0" smtClean="0"/>
              <a:t> </a:t>
            </a:r>
            <a:r>
              <a:rPr lang="de-DE" dirty="0" err="1" smtClean="0"/>
              <a:t>approach</a:t>
            </a:r>
            <a:r>
              <a:rPr lang="de-DE" dirty="0" smtClean="0"/>
              <a:t>: „</a:t>
            </a:r>
            <a:r>
              <a:rPr lang="de-DE" dirty="0" err="1" smtClean="0"/>
              <a:t>disasterGIS</a:t>
            </a:r>
            <a:r>
              <a:rPr lang="de-DE" dirty="0" smtClean="0"/>
              <a:t>"</a:t>
            </a:r>
            <a:endParaRPr lang="de-DE" dirty="0"/>
          </a:p>
        </p:txBody>
      </p:sp>
      <p:sp>
        <p:nvSpPr>
          <p:cNvPr id="6" name="Foliennummernplatzhalter 5"/>
          <p:cNvSpPr>
            <a:spLocks noGrp="1"/>
          </p:cNvSpPr>
          <p:nvPr>
            <p:ph type="sldNum" sz="quarter" idx="11"/>
          </p:nvPr>
        </p:nvSpPr>
        <p:spPr/>
        <p:txBody>
          <a:bodyPr/>
          <a:lstStyle/>
          <a:p>
            <a:fld id="{4892D846-B0A7-4DFB-99C2-AC0D5C4C5C04}" type="slidenum">
              <a:rPr lang="de-DE" smtClean="0"/>
              <a:t>18</a:t>
            </a:fld>
            <a:endParaRPr lang="de-DE"/>
          </a:p>
        </p:txBody>
      </p:sp>
      <p:sp>
        <p:nvSpPr>
          <p:cNvPr id="15" name="Flussdiagramm: Alternativer Prozess 14"/>
          <p:cNvSpPr/>
          <p:nvPr/>
        </p:nvSpPr>
        <p:spPr>
          <a:xfrm>
            <a:off x="689723" y="2010226"/>
            <a:ext cx="2847271"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Open Source Software Tools</a:t>
            </a:r>
            <a:endParaRPr lang="de-DE" sz="2400" b="1" dirty="0"/>
          </a:p>
        </p:txBody>
      </p:sp>
      <p:sp>
        <p:nvSpPr>
          <p:cNvPr id="16" name="Flussdiagramm: Alternativer Prozess 15"/>
          <p:cNvSpPr/>
          <p:nvPr/>
        </p:nvSpPr>
        <p:spPr>
          <a:xfrm>
            <a:off x="689723" y="3262792"/>
            <a:ext cx="2847271"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Open Data</a:t>
            </a:r>
            <a:endParaRPr lang="de-DE" sz="2400" b="1" dirty="0"/>
          </a:p>
        </p:txBody>
      </p:sp>
      <p:sp>
        <p:nvSpPr>
          <p:cNvPr id="17" name="Flussdiagramm: Alternativer Prozess 16"/>
          <p:cNvSpPr/>
          <p:nvPr/>
        </p:nvSpPr>
        <p:spPr>
          <a:xfrm>
            <a:off x="6421372" y="3302297"/>
            <a:ext cx="2838969"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Windows </a:t>
            </a:r>
            <a:r>
              <a:rPr lang="de-DE" sz="2400" b="1" dirty="0" err="1" smtClean="0"/>
              <a:t>as</a:t>
            </a:r>
            <a:r>
              <a:rPr lang="de-DE" sz="2400" b="1" dirty="0" smtClean="0"/>
              <a:t> OS</a:t>
            </a:r>
            <a:endParaRPr lang="de-DE" sz="2400" b="1" dirty="0"/>
          </a:p>
        </p:txBody>
      </p:sp>
      <p:sp>
        <p:nvSpPr>
          <p:cNvPr id="18" name="Flussdiagramm: Alternativer Prozess 17"/>
          <p:cNvSpPr/>
          <p:nvPr/>
        </p:nvSpPr>
        <p:spPr>
          <a:xfrm>
            <a:off x="6421372" y="2014243"/>
            <a:ext cx="2838969"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Script </a:t>
            </a:r>
            <a:r>
              <a:rPr lang="de-DE" sz="2400" b="1" dirty="0" err="1" smtClean="0"/>
              <a:t>driven</a:t>
            </a:r>
            <a:endParaRPr lang="de-DE" sz="2400" b="1" dirty="0"/>
          </a:p>
        </p:txBody>
      </p:sp>
      <p:sp>
        <p:nvSpPr>
          <p:cNvPr id="22" name="Pfeil nach unten 21"/>
          <p:cNvSpPr/>
          <p:nvPr/>
        </p:nvSpPr>
        <p:spPr>
          <a:xfrm>
            <a:off x="4755119" y="4020013"/>
            <a:ext cx="448128" cy="798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1924242" y="5257316"/>
            <a:ext cx="6804769" cy="954107"/>
          </a:xfrm>
          <a:prstGeom prst="rect">
            <a:avLst/>
          </a:prstGeom>
          <a:noFill/>
        </p:spPr>
        <p:txBody>
          <a:bodyPr wrap="square" rtlCol="0">
            <a:spAutoFit/>
          </a:bodyPr>
          <a:lstStyle/>
          <a:p>
            <a:r>
              <a:rPr lang="de-DE" sz="2800" dirty="0" err="1" smtClean="0"/>
              <a:t>Delivers</a:t>
            </a:r>
            <a:r>
              <a:rPr lang="de-DE" sz="2800" dirty="0" smtClean="0"/>
              <a:t> </a:t>
            </a:r>
            <a:r>
              <a:rPr lang="de-DE" sz="2800" b="1" i="1" dirty="0" err="1" smtClean="0"/>
              <a:t>rapidly</a:t>
            </a:r>
            <a:r>
              <a:rPr lang="de-DE" sz="2800" dirty="0" smtClean="0"/>
              <a:t> </a:t>
            </a:r>
            <a:r>
              <a:rPr lang="de-DE" sz="2800" dirty="0" err="1" smtClean="0"/>
              <a:t>geodata</a:t>
            </a:r>
            <a:r>
              <a:rPr lang="de-DE" sz="2800" dirty="0" smtClean="0"/>
              <a:t> </a:t>
            </a:r>
            <a:r>
              <a:rPr lang="de-DE" sz="2800" dirty="0" err="1" smtClean="0"/>
              <a:t>products</a:t>
            </a:r>
            <a:r>
              <a:rPr lang="de-DE" sz="2800" dirty="0" smtClean="0"/>
              <a:t> </a:t>
            </a:r>
            <a:r>
              <a:rPr lang="de-DE" sz="2800" dirty="0" err="1" smtClean="0"/>
              <a:t>to</a:t>
            </a:r>
            <a:r>
              <a:rPr lang="de-DE" sz="2800" dirty="0" smtClean="0"/>
              <a:t> </a:t>
            </a:r>
            <a:r>
              <a:rPr lang="de-DE" sz="2800" dirty="0" err="1" smtClean="0"/>
              <a:t>support</a:t>
            </a:r>
            <a:r>
              <a:rPr lang="de-DE" sz="2800" dirty="0" smtClean="0"/>
              <a:t> </a:t>
            </a:r>
            <a:r>
              <a:rPr lang="de-DE" sz="2800" dirty="0" err="1" smtClean="0"/>
              <a:t>disaster</a:t>
            </a:r>
            <a:r>
              <a:rPr lang="de-DE" sz="2800" dirty="0" smtClean="0"/>
              <a:t> </a:t>
            </a:r>
            <a:r>
              <a:rPr lang="de-DE" sz="2800" dirty="0" err="1" smtClean="0"/>
              <a:t>management</a:t>
            </a:r>
            <a:endParaRPr lang="de-DE" sz="2800" dirty="0"/>
          </a:p>
        </p:txBody>
      </p:sp>
      <p:sp>
        <p:nvSpPr>
          <p:cNvPr id="8" name="Flussdiagramm: Prozess 7"/>
          <p:cNvSpPr/>
          <p:nvPr/>
        </p:nvSpPr>
        <p:spPr>
          <a:xfrm>
            <a:off x="3422877" y="2710543"/>
            <a:ext cx="3104309" cy="8654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t>disasterGIS</a:t>
            </a:r>
            <a:endParaRPr lang="de-DE" sz="4000" b="1" dirty="0"/>
          </a:p>
        </p:txBody>
      </p:sp>
    </p:spTree>
    <p:extLst>
      <p:ext uri="{BB962C8B-B14F-4D97-AF65-F5344CB8AC3E}">
        <p14:creationId xmlns:p14="http://schemas.microsoft.com/office/powerpoint/2010/main" val="88139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hteck 89"/>
          <p:cNvSpPr/>
          <p:nvPr/>
        </p:nvSpPr>
        <p:spPr>
          <a:xfrm>
            <a:off x="503588" y="1233714"/>
            <a:ext cx="4777374" cy="5021148"/>
          </a:xfrm>
          <a:prstGeom prst="rect">
            <a:avLst/>
          </a:prstGeom>
          <a:pattFill prst="ltUpDiag">
            <a:fgClr>
              <a:srgbClr val="C00000"/>
            </a:fgClr>
            <a:bgClr>
              <a:srgbClr val="FCEDE4"/>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Rechteck 20"/>
          <p:cNvSpPr/>
          <p:nvPr/>
        </p:nvSpPr>
        <p:spPr>
          <a:xfrm>
            <a:off x="5487625" y="1233713"/>
            <a:ext cx="1300801"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a:ln>
            <a:noFill/>
          </a:ln>
        </p:spPr>
        <p:txBody>
          <a:bodyPr/>
          <a:lstStyle/>
          <a:p>
            <a:r>
              <a:rPr lang="de-DE" dirty="0" err="1" smtClean="0"/>
              <a:t>Architecture</a:t>
            </a:r>
            <a:endParaRPr lang="de-DE" dirty="0"/>
          </a:p>
        </p:txBody>
      </p:sp>
      <p:sp>
        <p:nvSpPr>
          <p:cNvPr id="128" name="Textfeld 127"/>
          <p:cNvSpPr txBox="1"/>
          <p:nvPr/>
        </p:nvSpPr>
        <p:spPr>
          <a:xfrm>
            <a:off x="5453864" y="6283341"/>
            <a:ext cx="1368322" cy="646331"/>
          </a:xfrm>
          <a:prstGeom prst="rect">
            <a:avLst/>
          </a:prstGeom>
          <a:noFill/>
          <a:ln>
            <a:noFill/>
          </a:ln>
        </p:spPr>
        <p:txBody>
          <a:bodyPr wrap="square" rtlCol="0">
            <a:spAutoFit/>
          </a:bodyPr>
          <a:lstStyle/>
          <a:p>
            <a:pPr algn="ctr"/>
            <a:r>
              <a:rPr lang="de-DE" b="1" dirty="0" err="1" smtClean="0">
                <a:solidFill>
                  <a:srgbClr val="FFC000"/>
                </a:solidFill>
              </a:rPr>
              <a:t>Persistence</a:t>
            </a:r>
            <a:r>
              <a:rPr lang="de-DE" b="1" dirty="0" smtClean="0">
                <a:solidFill>
                  <a:srgbClr val="FFC000"/>
                </a:solidFill>
              </a:rPr>
              <a:t> Layer</a:t>
            </a:r>
            <a:endParaRPr lang="de-DE" b="1" dirty="0">
              <a:solidFill>
                <a:srgbClr val="FFC000"/>
              </a:solidFill>
            </a:endParaRPr>
          </a:p>
        </p:txBody>
      </p:sp>
      <p:sp>
        <p:nvSpPr>
          <p:cNvPr id="19" name="Textfeld 18"/>
          <p:cNvSpPr txBox="1"/>
          <p:nvPr/>
        </p:nvSpPr>
        <p:spPr>
          <a:xfrm>
            <a:off x="5635545" y="1367062"/>
            <a:ext cx="1004959"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Tier</a:t>
            </a:r>
          </a:p>
        </p:txBody>
      </p:sp>
      <p:sp>
        <p:nvSpPr>
          <p:cNvPr id="20" name="Textfeld 19"/>
          <p:cNvSpPr txBox="1"/>
          <p:nvPr/>
        </p:nvSpPr>
        <p:spPr>
          <a:xfrm>
            <a:off x="1975478" y="1393049"/>
            <a:ext cx="1711937"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Import Tier</a:t>
            </a:r>
          </a:p>
        </p:txBody>
      </p:sp>
      <p:sp>
        <p:nvSpPr>
          <p:cNvPr id="22" name="Rechteck 21"/>
          <p:cNvSpPr/>
          <p:nvPr/>
        </p:nvSpPr>
        <p:spPr>
          <a:xfrm>
            <a:off x="8600631" y="1237028"/>
            <a:ext cx="1169154" cy="5021147"/>
          </a:xfrm>
          <a:prstGeom prst="rect">
            <a:avLst/>
          </a:prstGeom>
          <a:pattFill prst="ltUpDiag">
            <a:fgClr>
              <a:schemeClr val="accent2"/>
            </a:fgClr>
            <a:bgClr>
              <a:schemeClr val="accent6">
                <a:lumMod val="20000"/>
                <a:lumOff val="8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4" name="Rechteck 23"/>
          <p:cNvSpPr/>
          <p:nvPr/>
        </p:nvSpPr>
        <p:spPr>
          <a:xfrm>
            <a:off x="6971265" y="1233713"/>
            <a:ext cx="1509425" cy="5021147"/>
          </a:xfrm>
          <a:prstGeom prst="rect">
            <a:avLst/>
          </a:prstGeom>
          <a:pattFill prst="ltUpDiag">
            <a:fgClr>
              <a:srgbClr val="00B050"/>
            </a:fgClr>
            <a:bgClr>
              <a:schemeClr val="accent5">
                <a:lumMod val="40000"/>
                <a:lumOff val="6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6" name="Textfeld 25"/>
          <p:cNvSpPr txBox="1"/>
          <p:nvPr/>
        </p:nvSpPr>
        <p:spPr>
          <a:xfrm>
            <a:off x="7077549" y="1374918"/>
            <a:ext cx="1296856" cy="646331"/>
          </a:xfrm>
          <a:prstGeom prst="rect">
            <a:avLst/>
          </a:prstGeom>
          <a:solidFill>
            <a:schemeClr val="bg1"/>
          </a:solidFill>
          <a:ln>
            <a:noFill/>
          </a:ln>
        </p:spPr>
        <p:txBody>
          <a:bodyPr wrap="square" rtlCol="0">
            <a:spAutoFit/>
          </a:bodyPr>
          <a:lstStyle/>
          <a:p>
            <a:pPr algn="ctr"/>
            <a:r>
              <a:rPr lang="de-DE" b="1" dirty="0" err="1" smtClean="0">
                <a:solidFill>
                  <a:schemeClr val="tx1">
                    <a:lumMod val="50000"/>
                    <a:lumOff val="50000"/>
                  </a:schemeClr>
                </a:solidFill>
              </a:rPr>
              <a:t>Application</a:t>
            </a:r>
            <a:r>
              <a:rPr lang="de-DE" b="1" dirty="0" smtClean="0">
                <a:solidFill>
                  <a:schemeClr val="tx1">
                    <a:lumMod val="50000"/>
                    <a:lumOff val="50000"/>
                  </a:schemeClr>
                </a:solidFill>
              </a:rPr>
              <a:t> Tier</a:t>
            </a:r>
            <a:endParaRPr lang="de-DE" b="1" dirty="0">
              <a:solidFill>
                <a:schemeClr val="tx1">
                  <a:lumMod val="50000"/>
                  <a:lumOff val="50000"/>
                </a:schemeClr>
              </a:solidFill>
            </a:endParaRPr>
          </a:p>
        </p:txBody>
      </p:sp>
      <p:sp>
        <p:nvSpPr>
          <p:cNvPr id="27" name="Textfeld 26"/>
          <p:cNvSpPr txBox="1"/>
          <p:nvPr/>
        </p:nvSpPr>
        <p:spPr>
          <a:xfrm>
            <a:off x="8771081" y="1379583"/>
            <a:ext cx="919570" cy="646331"/>
          </a:xfrm>
          <a:prstGeom prst="rect">
            <a:avLst/>
          </a:prstGeom>
          <a:solidFill>
            <a:schemeClr val="bg1"/>
          </a:solidFill>
          <a:ln>
            <a:noFill/>
          </a:ln>
        </p:spPr>
        <p:txBody>
          <a:bodyPr wrap="square" rtlCol="0">
            <a:spAutoFit/>
          </a:bodyPr>
          <a:lstStyle/>
          <a:p>
            <a:pPr algn="ctr"/>
            <a:r>
              <a:rPr lang="de-DE" b="1" dirty="0" smtClean="0">
                <a:solidFill>
                  <a:schemeClr val="tx1">
                    <a:lumMod val="50000"/>
                    <a:lumOff val="50000"/>
                  </a:schemeClr>
                </a:solidFill>
              </a:rPr>
              <a:t>Web Tier</a:t>
            </a:r>
            <a:endParaRPr lang="de-DE" b="1" dirty="0">
              <a:solidFill>
                <a:schemeClr val="tx1">
                  <a:lumMod val="50000"/>
                  <a:lumOff val="50000"/>
                </a:schemeClr>
              </a:solidFill>
            </a:endParaRPr>
          </a:p>
        </p:txBody>
      </p:sp>
      <p:sp>
        <p:nvSpPr>
          <p:cNvPr id="3" name="Pfeil nach rechts 2"/>
          <p:cNvSpPr/>
          <p:nvPr/>
        </p:nvSpPr>
        <p:spPr bwMode="auto">
          <a:xfrm>
            <a:off x="4979504" y="4591878"/>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9" name="Pfeil nach rechts 28"/>
          <p:cNvSpPr/>
          <p:nvPr/>
        </p:nvSpPr>
        <p:spPr bwMode="auto">
          <a:xfrm>
            <a:off x="6493547" y="4605132"/>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30" name="Pfeil nach rechts 29"/>
          <p:cNvSpPr/>
          <p:nvPr/>
        </p:nvSpPr>
        <p:spPr bwMode="auto">
          <a:xfrm>
            <a:off x="8206370" y="4608447"/>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31" name="Pfeil nach rechts 30"/>
          <p:cNvSpPr/>
          <p:nvPr/>
        </p:nvSpPr>
        <p:spPr bwMode="auto">
          <a:xfrm>
            <a:off x="9253280" y="4621701"/>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3210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a:t>
            </a:fld>
            <a:r>
              <a:rPr lang="de-DE" smtClean="0"/>
              <a:t> </a:t>
            </a:r>
            <a:endParaRPr lang="de-DE" dirty="0"/>
          </a:p>
        </p:txBody>
      </p:sp>
      <p:pic>
        <p:nvPicPr>
          <p:cNvPr id="6" name="Picture 2" descr="E:\Proposal\sachgebiet_2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86828"/>
            <a:ext cx="9938915" cy="9174383"/>
          </a:xfrm>
          <a:prstGeom prst="rect">
            <a:avLst/>
          </a:prstGeom>
          <a:noFill/>
        </p:spPr>
      </p:pic>
      <p:sp>
        <p:nvSpPr>
          <p:cNvPr id="7" name="Textfeld 6"/>
          <p:cNvSpPr txBox="1"/>
          <p:nvPr/>
        </p:nvSpPr>
        <p:spPr>
          <a:xfrm>
            <a:off x="1158240" y="6278880"/>
            <a:ext cx="3962400" cy="369332"/>
          </a:xfrm>
          <a:prstGeom prst="rect">
            <a:avLst/>
          </a:prstGeom>
          <a:noFill/>
        </p:spPr>
        <p:txBody>
          <a:bodyPr wrap="square" rtlCol="0">
            <a:spAutoFit/>
          </a:bodyPr>
          <a:lstStyle/>
          <a:p>
            <a:r>
              <a:rPr lang="de-DE" dirty="0" smtClean="0">
                <a:solidFill>
                  <a:schemeClr val="bg1">
                    <a:lumMod val="95000"/>
                  </a:schemeClr>
                </a:solidFill>
              </a:rPr>
              <a:t>Source: </a:t>
            </a:r>
            <a:r>
              <a:rPr lang="de-DE" dirty="0" err="1" smtClean="0">
                <a:solidFill>
                  <a:schemeClr val="bg1">
                    <a:lumMod val="95000"/>
                  </a:schemeClr>
                </a:solidFill>
              </a:rPr>
              <a:t>Prägitzer</a:t>
            </a:r>
            <a:r>
              <a:rPr lang="de-DE" dirty="0" smtClean="0">
                <a:solidFill>
                  <a:schemeClr val="bg1">
                    <a:lumMod val="95000"/>
                  </a:schemeClr>
                </a:solidFill>
              </a:rPr>
              <a:t> (2006)</a:t>
            </a:r>
            <a:endParaRPr lang="de-DE" dirty="0">
              <a:solidFill>
                <a:schemeClr val="bg1">
                  <a:lumMod val="95000"/>
                </a:schemeClr>
              </a:solidFill>
            </a:endParaRPr>
          </a:p>
        </p:txBody>
      </p:sp>
    </p:spTree>
    <p:extLst>
      <p:ext uri="{BB962C8B-B14F-4D97-AF65-F5344CB8AC3E}">
        <p14:creationId xmlns:p14="http://schemas.microsoft.com/office/powerpoint/2010/main" val="789566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hteck 89"/>
          <p:cNvSpPr/>
          <p:nvPr/>
        </p:nvSpPr>
        <p:spPr>
          <a:xfrm>
            <a:off x="503588" y="1233714"/>
            <a:ext cx="4777374" cy="5021148"/>
          </a:xfrm>
          <a:prstGeom prst="rect">
            <a:avLst/>
          </a:prstGeom>
          <a:pattFill prst="ltUpDiag">
            <a:fgClr>
              <a:srgbClr val="C00000"/>
            </a:fgClr>
            <a:bgClr>
              <a:srgbClr val="FCEDE4"/>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Rechteck 20"/>
          <p:cNvSpPr/>
          <p:nvPr/>
        </p:nvSpPr>
        <p:spPr>
          <a:xfrm>
            <a:off x="5487625" y="1233713"/>
            <a:ext cx="1300801"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a:ln>
            <a:noFill/>
          </a:ln>
        </p:spPr>
        <p:txBody>
          <a:bodyPr/>
          <a:lstStyle/>
          <a:p>
            <a:endParaRPr lang="de-DE" dirty="0"/>
          </a:p>
        </p:txBody>
      </p:sp>
      <p:sp>
        <p:nvSpPr>
          <p:cNvPr id="122" name="Textfeld 121"/>
          <p:cNvSpPr txBox="1"/>
          <p:nvPr/>
        </p:nvSpPr>
        <p:spPr>
          <a:xfrm>
            <a:off x="1625418" y="3527054"/>
            <a:ext cx="2469509" cy="923330"/>
          </a:xfrm>
          <a:prstGeom prst="rect">
            <a:avLst/>
          </a:prstGeom>
          <a:noFill/>
          <a:ln>
            <a:noFill/>
          </a:ln>
        </p:spPr>
        <p:txBody>
          <a:bodyPr wrap="square" rtlCol="0">
            <a:spAutoFit/>
          </a:bodyPr>
          <a:lstStyle/>
          <a:p>
            <a:pPr algn="ctr"/>
            <a:r>
              <a:rPr lang="de-DE" b="1" dirty="0" err="1" smtClean="0">
                <a:solidFill>
                  <a:schemeClr val="tx1">
                    <a:lumMod val="50000"/>
                    <a:lumOff val="50000"/>
                  </a:schemeClr>
                </a:solidFill>
              </a:rPr>
              <a:t>Topographic</a:t>
            </a:r>
            <a:r>
              <a:rPr lang="de-DE" b="1" dirty="0" smtClean="0">
                <a:solidFill>
                  <a:schemeClr val="tx1">
                    <a:lumMod val="50000"/>
                    <a:lumOff val="50000"/>
                  </a:schemeClr>
                </a:solidFill>
              </a:rPr>
              <a:t> </a:t>
            </a:r>
            <a:r>
              <a:rPr lang="de-DE" b="1" dirty="0" err="1" smtClean="0">
                <a:solidFill>
                  <a:schemeClr val="tx1">
                    <a:lumMod val="50000"/>
                    <a:lumOff val="50000"/>
                  </a:schemeClr>
                </a:solidFill>
              </a:rPr>
              <a:t>data</a:t>
            </a:r>
            <a:r>
              <a:rPr lang="de-DE" b="1" dirty="0" smtClean="0">
                <a:solidFill>
                  <a:schemeClr val="tx1">
                    <a:lumMod val="50000"/>
                    <a:lumOff val="50000"/>
                  </a:schemeClr>
                </a:solidFill>
              </a:rPr>
              <a:t> </a:t>
            </a:r>
            <a:r>
              <a:rPr lang="de-DE" b="1" dirty="0" err="1" smtClean="0">
                <a:solidFill>
                  <a:schemeClr val="tx1">
                    <a:lumMod val="50000"/>
                    <a:lumOff val="50000"/>
                  </a:schemeClr>
                </a:solidFill>
              </a:rPr>
              <a:t>by</a:t>
            </a:r>
            <a:r>
              <a:rPr lang="de-DE" b="1" dirty="0" smtClean="0">
                <a:solidFill>
                  <a:schemeClr val="tx1">
                    <a:lumMod val="50000"/>
                    <a:lumOff val="50000"/>
                  </a:schemeClr>
                </a:solidFill>
              </a:rPr>
              <a:t> Initial </a:t>
            </a:r>
            <a:r>
              <a:rPr lang="de-DE" b="1" dirty="0" err="1" smtClean="0">
                <a:solidFill>
                  <a:schemeClr val="tx1">
                    <a:lumMod val="50000"/>
                    <a:lumOff val="50000"/>
                  </a:schemeClr>
                </a:solidFill>
              </a:rPr>
              <a:t>OpenStreetMap</a:t>
            </a:r>
            <a:r>
              <a:rPr lang="de-DE" b="1" dirty="0" smtClean="0">
                <a:solidFill>
                  <a:schemeClr val="tx1">
                    <a:lumMod val="50000"/>
                    <a:lumOff val="50000"/>
                  </a:schemeClr>
                </a:solidFill>
              </a:rPr>
              <a:t> (OSM) Import</a:t>
            </a:r>
            <a:endParaRPr lang="de-DE" b="1" dirty="0">
              <a:solidFill>
                <a:schemeClr val="tx1">
                  <a:lumMod val="50000"/>
                  <a:lumOff val="50000"/>
                </a:schemeClr>
              </a:solidFill>
            </a:endParaRPr>
          </a:p>
        </p:txBody>
      </p:sp>
      <p:sp>
        <p:nvSpPr>
          <p:cNvPr id="123" name="Textfeld 122"/>
          <p:cNvSpPr txBox="1"/>
          <p:nvPr/>
        </p:nvSpPr>
        <p:spPr>
          <a:xfrm>
            <a:off x="838423" y="4665672"/>
            <a:ext cx="3972130" cy="923330"/>
          </a:xfrm>
          <a:prstGeom prst="rect">
            <a:avLst/>
          </a:prstGeom>
          <a:noFill/>
          <a:ln>
            <a:noFill/>
          </a:ln>
        </p:spPr>
        <p:txBody>
          <a:bodyPr wrap="square" rtlCol="0">
            <a:spAutoFit/>
          </a:bodyPr>
          <a:lstStyle/>
          <a:p>
            <a:pPr algn="ctr"/>
            <a:r>
              <a:rPr lang="de-DE" b="1" dirty="0" err="1" smtClean="0">
                <a:solidFill>
                  <a:schemeClr val="tx1">
                    <a:lumMod val="50000"/>
                    <a:lumOff val="50000"/>
                  </a:schemeClr>
                </a:solidFill>
              </a:rPr>
              <a:t>Remotely</a:t>
            </a:r>
            <a:r>
              <a:rPr lang="de-DE" b="1" dirty="0" smtClean="0">
                <a:solidFill>
                  <a:schemeClr val="tx1">
                    <a:lumMod val="50000"/>
                    <a:lumOff val="50000"/>
                  </a:schemeClr>
                </a:solidFill>
              </a:rPr>
              <a:t> </a:t>
            </a:r>
            <a:r>
              <a:rPr lang="de-DE" b="1" dirty="0" err="1" smtClean="0">
                <a:solidFill>
                  <a:schemeClr val="tx1">
                    <a:lumMod val="50000"/>
                    <a:lumOff val="50000"/>
                  </a:schemeClr>
                </a:solidFill>
              </a:rPr>
              <a:t>sensed</a:t>
            </a:r>
            <a:r>
              <a:rPr lang="de-DE" b="1" dirty="0" smtClean="0">
                <a:solidFill>
                  <a:schemeClr val="tx1">
                    <a:lumMod val="50000"/>
                    <a:lumOff val="50000"/>
                  </a:schemeClr>
                </a:solidFill>
              </a:rPr>
              <a:t> </a:t>
            </a:r>
            <a:r>
              <a:rPr lang="de-DE" b="1" dirty="0" err="1" smtClean="0">
                <a:solidFill>
                  <a:schemeClr val="tx1">
                    <a:lumMod val="50000"/>
                    <a:lumOff val="50000"/>
                  </a:schemeClr>
                </a:solidFill>
              </a:rPr>
              <a:t>Imagery</a:t>
            </a:r>
            <a:r>
              <a:rPr lang="de-DE" b="1" dirty="0" smtClean="0">
                <a:solidFill>
                  <a:schemeClr val="tx1">
                    <a:lumMod val="50000"/>
                    <a:lumOff val="50000"/>
                  </a:schemeClr>
                </a:solidFill>
              </a:rPr>
              <a:t>: USGS </a:t>
            </a:r>
            <a:r>
              <a:rPr lang="de-DE" b="1" dirty="0" err="1" smtClean="0">
                <a:solidFill>
                  <a:schemeClr val="tx1">
                    <a:lumMod val="50000"/>
                    <a:lumOff val="50000"/>
                  </a:schemeClr>
                </a:solidFill>
              </a:rPr>
              <a:t>EarthExplorer</a:t>
            </a:r>
            <a:r>
              <a:rPr lang="de-DE" b="1" dirty="0" smtClean="0">
                <a:solidFill>
                  <a:schemeClr val="tx1">
                    <a:lumMod val="50000"/>
                    <a:lumOff val="50000"/>
                  </a:schemeClr>
                </a:solidFill>
              </a:rPr>
              <a:t> resp. </a:t>
            </a:r>
            <a:r>
              <a:rPr lang="de-DE" b="1" dirty="0" err="1" smtClean="0">
                <a:solidFill>
                  <a:schemeClr val="tx1">
                    <a:lumMod val="50000"/>
                    <a:lumOff val="50000"/>
                  </a:schemeClr>
                </a:solidFill>
              </a:rPr>
              <a:t>Sentinels</a:t>
            </a:r>
            <a:r>
              <a:rPr lang="de-DE" b="1" dirty="0" smtClean="0">
                <a:solidFill>
                  <a:schemeClr val="tx1">
                    <a:lumMod val="50000"/>
                    <a:lumOff val="50000"/>
                  </a:schemeClr>
                </a:solidFill>
              </a:rPr>
              <a:t> Scientific </a:t>
            </a:r>
            <a:r>
              <a:rPr lang="de-DE" b="1" dirty="0" err="1" smtClean="0">
                <a:solidFill>
                  <a:schemeClr val="tx1">
                    <a:lumMod val="50000"/>
                    <a:lumOff val="50000"/>
                  </a:schemeClr>
                </a:solidFill>
              </a:rPr>
              <a:t>data</a:t>
            </a:r>
            <a:r>
              <a:rPr lang="de-DE" b="1" dirty="0" smtClean="0">
                <a:solidFill>
                  <a:schemeClr val="tx1">
                    <a:lumMod val="50000"/>
                    <a:lumOff val="50000"/>
                  </a:schemeClr>
                </a:solidFill>
              </a:rPr>
              <a:t> Hub</a:t>
            </a:r>
            <a:endParaRPr lang="de-DE" b="1" dirty="0">
              <a:solidFill>
                <a:schemeClr val="tx1">
                  <a:lumMod val="50000"/>
                  <a:lumOff val="50000"/>
                </a:schemeClr>
              </a:solidFill>
            </a:endParaRPr>
          </a:p>
        </p:txBody>
      </p:sp>
      <p:sp>
        <p:nvSpPr>
          <p:cNvPr id="128" name="Textfeld 127"/>
          <p:cNvSpPr txBox="1"/>
          <p:nvPr/>
        </p:nvSpPr>
        <p:spPr>
          <a:xfrm>
            <a:off x="5453864" y="6283341"/>
            <a:ext cx="1368322" cy="646331"/>
          </a:xfrm>
          <a:prstGeom prst="rect">
            <a:avLst/>
          </a:prstGeom>
          <a:noFill/>
          <a:ln>
            <a:noFill/>
          </a:ln>
        </p:spPr>
        <p:txBody>
          <a:bodyPr wrap="square" rtlCol="0">
            <a:spAutoFit/>
          </a:bodyPr>
          <a:lstStyle/>
          <a:p>
            <a:pPr algn="ctr"/>
            <a:r>
              <a:rPr lang="de-DE" b="1" dirty="0" err="1" smtClean="0">
                <a:solidFill>
                  <a:srgbClr val="FFC000"/>
                </a:solidFill>
              </a:rPr>
              <a:t>Persistence</a:t>
            </a:r>
            <a:r>
              <a:rPr lang="de-DE" b="1" dirty="0" smtClean="0">
                <a:solidFill>
                  <a:srgbClr val="FFC000"/>
                </a:solidFill>
              </a:rPr>
              <a:t> Layer</a:t>
            </a:r>
            <a:endParaRPr lang="de-DE" b="1" dirty="0">
              <a:solidFill>
                <a:srgbClr val="FFC000"/>
              </a:solidFill>
            </a:endParaRPr>
          </a:p>
        </p:txBody>
      </p:sp>
      <p:sp>
        <p:nvSpPr>
          <p:cNvPr id="22" name="Rechteck 21"/>
          <p:cNvSpPr/>
          <p:nvPr/>
        </p:nvSpPr>
        <p:spPr>
          <a:xfrm>
            <a:off x="8600631" y="1237028"/>
            <a:ext cx="1169154" cy="5021147"/>
          </a:xfrm>
          <a:prstGeom prst="rect">
            <a:avLst/>
          </a:prstGeom>
          <a:pattFill prst="ltUpDiag">
            <a:fgClr>
              <a:schemeClr val="accent2"/>
            </a:fgClr>
            <a:bgClr>
              <a:schemeClr val="accent6">
                <a:lumMod val="20000"/>
                <a:lumOff val="8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4" name="Rechteck 23"/>
          <p:cNvSpPr/>
          <p:nvPr/>
        </p:nvSpPr>
        <p:spPr>
          <a:xfrm>
            <a:off x="6971265" y="1233713"/>
            <a:ext cx="1509425" cy="5021147"/>
          </a:xfrm>
          <a:prstGeom prst="rect">
            <a:avLst/>
          </a:prstGeom>
          <a:pattFill prst="ltUpDiag">
            <a:fgClr>
              <a:srgbClr val="00B050"/>
            </a:fgClr>
            <a:bgClr>
              <a:schemeClr val="accent5">
                <a:lumMod val="40000"/>
                <a:lumOff val="6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21" name="Textfeld 120"/>
          <p:cNvSpPr txBox="1"/>
          <p:nvPr/>
        </p:nvSpPr>
        <p:spPr>
          <a:xfrm>
            <a:off x="2105926" y="2549303"/>
            <a:ext cx="1631189" cy="646331"/>
          </a:xfrm>
          <a:prstGeom prst="rect">
            <a:avLst/>
          </a:prstGeom>
          <a:noFill/>
          <a:ln>
            <a:noFill/>
          </a:ln>
        </p:spPr>
        <p:txBody>
          <a:bodyPr wrap="square" rtlCol="0">
            <a:spAutoFit/>
          </a:bodyPr>
          <a:lstStyle/>
          <a:p>
            <a:pPr algn="ctr"/>
            <a:r>
              <a:rPr lang="de-DE" b="1" dirty="0">
                <a:solidFill>
                  <a:schemeClr val="tx1">
                    <a:lumMod val="50000"/>
                    <a:lumOff val="50000"/>
                  </a:schemeClr>
                </a:solidFill>
              </a:rPr>
              <a:t>OSM </a:t>
            </a:r>
            <a:r>
              <a:rPr lang="de-DE" b="1" dirty="0" smtClean="0">
                <a:solidFill>
                  <a:schemeClr val="tx1">
                    <a:lumMod val="50000"/>
                    <a:lumOff val="50000"/>
                  </a:schemeClr>
                </a:solidFill>
              </a:rPr>
              <a:t>Update Sets</a:t>
            </a:r>
            <a:endParaRPr lang="de-DE" b="1" dirty="0">
              <a:solidFill>
                <a:schemeClr val="tx1">
                  <a:lumMod val="50000"/>
                  <a:lumOff val="50000"/>
                </a:schemeClr>
              </a:solidFill>
            </a:endParaRPr>
          </a:p>
        </p:txBody>
      </p:sp>
      <p:sp>
        <p:nvSpPr>
          <p:cNvPr id="18" name="Pfeil nach rechts 17"/>
          <p:cNvSpPr/>
          <p:nvPr/>
        </p:nvSpPr>
        <p:spPr bwMode="auto">
          <a:xfrm>
            <a:off x="4979504" y="4591878"/>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3" name="Pfeil nach rechts 22"/>
          <p:cNvSpPr/>
          <p:nvPr/>
        </p:nvSpPr>
        <p:spPr bwMode="auto">
          <a:xfrm>
            <a:off x="6493547" y="4605132"/>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5" name="Pfeil nach rechts 24"/>
          <p:cNvSpPr/>
          <p:nvPr/>
        </p:nvSpPr>
        <p:spPr bwMode="auto">
          <a:xfrm>
            <a:off x="8206370" y="4608447"/>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8" name="Pfeil nach rechts 27"/>
          <p:cNvSpPr/>
          <p:nvPr/>
        </p:nvSpPr>
        <p:spPr bwMode="auto">
          <a:xfrm>
            <a:off x="9253280" y="4621701"/>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cxnSp>
        <p:nvCxnSpPr>
          <p:cNvPr id="3" name="Gerade Verbindung 2"/>
          <p:cNvCxnSpPr/>
          <p:nvPr/>
        </p:nvCxnSpPr>
        <p:spPr bwMode="auto">
          <a:xfrm>
            <a:off x="964096" y="4502426"/>
            <a:ext cx="3846457" cy="0"/>
          </a:xfrm>
          <a:prstGeom prst="line">
            <a:avLst/>
          </a:prstGeom>
          <a:solidFill>
            <a:schemeClr val="bg1"/>
          </a:solidFill>
          <a:ln w="19050"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977350" y="3352817"/>
            <a:ext cx="3846457" cy="0"/>
          </a:xfrm>
          <a:prstGeom prst="line">
            <a:avLst/>
          </a:prstGeom>
          <a:solidFill>
            <a:schemeClr val="bg1"/>
          </a:solidFill>
          <a:ln w="19050"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p:cNvSpPr txBox="1"/>
          <p:nvPr/>
        </p:nvSpPr>
        <p:spPr>
          <a:xfrm>
            <a:off x="5635545" y="1367062"/>
            <a:ext cx="1004959"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Tier</a:t>
            </a:r>
          </a:p>
        </p:txBody>
      </p:sp>
      <p:sp>
        <p:nvSpPr>
          <p:cNvPr id="31" name="Textfeld 30"/>
          <p:cNvSpPr txBox="1"/>
          <p:nvPr/>
        </p:nvSpPr>
        <p:spPr>
          <a:xfrm>
            <a:off x="1975478" y="1393049"/>
            <a:ext cx="1711937"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Import Tier</a:t>
            </a:r>
          </a:p>
        </p:txBody>
      </p:sp>
      <p:sp>
        <p:nvSpPr>
          <p:cNvPr id="32" name="Textfeld 31"/>
          <p:cNvSpPr txBox="1"/>
          <p:nvPr/>
        </p:nvSpPr>
        <p:spPr>
          <a:xfrm>
            <a:off x="7077549" y="1374918"/>
            <a:ext cx="1296856" cy="646331"/>
          </a:xfrm>
          <a:prstGeom prst="rect">
            <a:avLst/>
          </a:prstGeom>
          <a:solidFill>
            <a:schemeClr val="bg1"/>
          </a:solidFill>
          <a:ln>
            <a:noFill/>
          </a:ln>
        </p:spPr>
        <p:txBody>
          <a:bodyPr wrap="square" rtlCol="0">
            <a:spAutoFit/>
          </a:bodyPr>
          <a:lstStyle/>
          <a:p>
            <a:pPr algn="ctr"/>
            <a:r>
              <a:rPr lang="de-DE" b="1" dirty="0" err="1" smtClean="0">
                <a:solidFill>
                  <a:schemeClr val="tx1">
                    <a:lumMod val="50000"/>
                    <a:lumOff val="50000"/>
                  </a:schemeClr>
                </a:solidFill>
              </a:rPr>
              <a:t>Application</a:t>
            </a:r>
            <a:r>
              <a:rPr lang="de-DE" b="1" dirty="0" smtClean="0">
                <a:solidFill>
                  <a:schemeClr val="tx1">
                    <a:lumMod val="50000"/>
                    <a:lumOff val="50000"/>
                  </a:schemeClr>
                </a:solidFill>
              </a:rPr>
              <a:t> Tier</a:t>
            </a:r>
            <a:endParaRPr lang="de-DE" b="1" dirty="0">
              <a:solidFill>
                <a:schemeClr val="tx1">
                  <a:lumMod val="50000"/>
                  <a:lumOff val="50000"/>
                </a:schemeClr>
              </a:solidFill>
            </a:endParaRPr>
          </a:p>
        </p:txBody>
      </p:sp>
      <p:sp>
        <p:nvSpPr>
          <p:cNvPr id="33" name="Textfeld 32"/>
          <p:cNvSpPr txBox="1"/>
          <p:nvPr/>
        </p:nvSpPr>
        <p:spPr>
          <a:xfrm>
            <a:off x="8771081" y="1379583"/>
            <a:ext cx="919570" cy="646331"/>
          </a:xfrm>
          <a:prstGeom prst="rect">
            <a:avLst/>
          </a:prstGeom>
          <a:solidFill>
            <a:schemeClr val="bg1"/>
          </a:solidFill>
          <a:ln>
            <a:noFill/>
          </a:ln>
        </p:spPr>
        <p:txBody>
          <a:bodyPr wrap="square" rtlCol="0">
            <a:spAutoFit/>
          </a:bodyPr>
          <a:lstStyle/>
          <a:p>
            <a:pPr algn="ctr"/>
            <a:r>
              <a:rPr lang="de-DE" b="1" dirty="0" smtClean="0">
                <a:solidFill>
                  <a:schemeClr val="tx1">
                    <a:lumMod val="50000"/>
                    <a:lumOff val="50000"/>
                  </a:schemeClr>
                </a:solidFill>
              </a:rPr>
              <a:t>Web Tier</a:t>
            </a:r>
            <a:endParaRPr lang="de-DE" b="1" dirty="0">
              <a:solidFill>
                <a:schemeClr val="tx1">
                  <a:lumMod val="50000"/>
                  <a:lumOff val="50000"/>
                </a:schemeClr>
              </a:solidFill>
            </a:endParaRPr>
          </a:p>
        </p:txBody>
      </p:sp>
    </p:spTree>
    <p:extLst>
      <p:ext uri="{BB962C8B-B14F-4D97-AF65-F5344CB8AC3E}">
        <p14:creationId xmlns:p14="http://schemas.microsoft.com/office/powerpoint/2010/main" val="345936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hteck 89"/>
          <p:cNvSpPr/>
          <p:nvPr/>
        </p:nvSpPr>
        <p:spPr>
          <a:xfrm>
            <a:off x="503588" y="1233714"/>
            <a:ext cx="4777374" cy="5021148"/>
          </a:xfrm>
          <a:prstGeom prst="rect">
            <a:avLst/>
          </a:prstGeom>
          <a:pattFill prst="ltUpDiag">
            <a:fgClr>
              <a:srgbClr val="C00000"/>
            </a:fgClr>
            <a:bgClr>
              <a:srgbClr val="FCEDE4"/>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Rechteck 20"/>
          <p:cNvSpPr/>
          <p:nvPr/>
        </p:nvSpPr>
        <p:spPr>
          <a:xfrm>
            <a:off x="5487625" y="1233713"/>
            <a:ext cx="1300801"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a:ln>
            <a:noFill/>
          </a:ln>
        </p:spPr>
        <p:txBody>
          <a:bodyPr/>
          <a:lstStyle/>
          <a:p>
            <a:endParaRPr lang="de-DE" dirty="0"/>
          </a:p>
        </p:txBody>
      </p:sp>
      <p:sp>
        <p:nvSpPr>
          <p:cNvPr id="122" name="Textfeld 121"/>
          <p:cNvSpPr txBox="1"/>
          <p:nvPr/>
        </p:nvSpPr>
        <p:spPr>
          <a:xfrm>
            <a:off x="1625418" y="3735773"/>
            <a:ext cx="2469509" cy="369332"/>
          </a:xfrm>
          <a:prstGeom prst="rect">
            <a:avLst/>
          </a:prstGeom>
          <a:noFill/>
          <a:ln>
            <a:noFill/>
          </a:ln>
        </p:spPr>
        <p:txBody>
          <a:bodyPr wrap="square" rtlCol="0">
            <a:spAutoFit/>
          </a:bodyPr>
          <a:lstStyle/>
          <a:p>
            <a:pPr algn="ctr"/>
            <a:r>
              <a:rPr lang="de-DE" b="1" dirty="0" smtClean="0">
                <a:solidFill>
                  <a:schemeClr val="tx1">
                    <a:lumMod val="50000"/>
                    <a:lumOff val="50000"/>
                  </a:schemeClr>
                </a:solidFill>
              </a:rPr>
              <a:t>Initial OSM Import</a:t>
            </a:r>
            <a:endParaRPr lang="de-DE" b="1" dirty="0">
              <a:solidFill>
                <a:schemeClr val="tx1">
                  <a:lumMod val="50000"/>
                  <a:lumOff val="50000"/>
                </a:schemeClr>
              </a:solidFill>
            </a:endParaRPr>
          </a:p>
        </p:txBody>
      </p:sp>
      <p:sp>
        <p:nvSpPr>
          <p:cNvPr id="123" name="Textfeld 122"/>
          <p:cNvSpPr txBox="1"/>
          <p:nvPr/>
        </p:nvSpPr>
        <p:spPr>
          <a:xfrm>
            <a:off x="838423" y="4665672"/>
            <a:ext cx="3972130" cy="923330"/>
          </a:xfrm>
          <a:prstGeom prst="rect">
            <a:avLst/>
          </a:prstGeom>
          <a:noFill/>
          <a:ln>
            <a:noFill/>
          </a:ln>
        </p:spPr>
        <p:txBody>
          <a:bodyPr wrap="square" rtlCol="0">
            <a:spAutoFit/>
          </a:bodyPr>
          <a:lstStyle/>
          <a:p>
            <a:pPr algn="ctr"/>
            <a:r>
              <a:rPr lang="de-DE" b="1" dirty="0" err="1" smtClean="0">
                <a:solidFill>
                  <a:schemeClr val="tx1">
                    <a:lumMod val="50000"/>
                    <a:lumOff val="50000"/>
                  </a:schemeClr>
                </a:solidFill>
              </a:rPr>
              <a:t>Remotely</a:t>
            </a:r>
            <a:r>
              <a:rPr lang="de-DE" b="1" dirty="0" smtClean="0">
                <a:solidFill>
                  <a:schemeClr val="tx1">
                    <a:lumMod val="50000"/>
                    <a:lumOff val="50000"/>
                  </a:schemeClr>
                </a:solidFill>
              </a:rPr>
              <a:t> </a:t>
            </a:r>
            <a:r>
              <a:rPr lang="de-DE" b="1" dirty="0" err="1" smtClean="0">
                <a:solidFill>
                  <a:schemeClr val="tx1">
                    <a:lumMod val="50000"/>
                    <a:lumOff val="50000"/>
                  </a:schemeClr>
                </a:solidFill>
              </a:rPr>
              <a:t>sensed</a:t>
            </a:r>
            <a:r>
              <a:rPr lang="de-DE" b="1" dirty="0" smtClean="0">
                <a:solidFill>
                  <a:schemeClr val="tx1">
                    <a:lumMod val="50000"/>
                    <a:lumOff val="50000"/>
                  </a:schemeClr>
                </a:solidFill>
              </a:rPr>
              <a:t> </a:t>
            </a:r>
            <a:r>
              <a:rPr lang="de-DE" b="1" dirty="0" err="1" smtClean="0">
                <a:solidFill>
                  <a:schemeClr val="tx1">
                    <a:lumMod val="50000"/>
                    <a:lumOff val="50000"/>
                  </a:schemeClr>
                </a:solidFill>
              </a:rPr>
              <a:t>Imagery</a:t>
            </a:r>
            <a:r>
              <a:rPr lang="de-DE" b="1" dirty="0" smtClean="0">
                <a:solidFill>
                  <a:schemeClr val="tx1">
                    <a:lumMod val="50000"/>
                    <a:lumOff val="50000"/>
                  </a:schemeClr>
                </a:solidFill>
              </a:rPr>
              <a:t>: USGS </a:t>
            </a:r>
            <a:r>
              <a:rPr lang="de-DE" b="1" dirty="0" err="1" smtClean="0">
                <a:solidFill>
                  <a:schemeClr val="tx1">
                    <a:lumMod val="50000"/>
                    <a:lumOff val="50000"/>
                  </a:schemeClr>
                </a:solidFill>
              </a:rPr>
              <a:t>EarthExplorer</a:t>
            </a:r>
            <a:r>
              <a:rPr lang="de-DE" b="1" dirty="0" smtClean="0">
                <a:solidFill>
                  <a:schemeClr val="tx1">
                    <a:lumMod val="50000"/>
                    <a:lumOff val="50000"/>
                  </a:schemeClr>
                </a:solidFill>
              </a:rPr>
              <a:t> resp. </a:t>
            </a:r>
            <a:r>
              <a:rPr lang="de-DE" b="1" dirty="0" err="1" smtClean="0">
                <a:solidFill>
                  <a:schemeClr val="tx1">
                    <a:lumMod val="50000"/>
                    <a:lumOff val="50000"/>
                  </a:schemeClr>
                </a:solidFill>
              </a:rPr>
              <a:t>Sentinels</a:t>
            </a:r>
            <a:r>
              <a:rPr lang="de-DE" b="1" dirty="0" smtClean="0">
                <a:solidFill>
                  <a:schemeClr val="tx1">
                    <a:lumMod val="50000"/>
                    <a:lumOff val="50000"/>
                  </a:schemeClr>
                </a:solidFill>
              </a:rPr>
              <a:t> Scientific </a:t>
            </a:r>
            <a:r>
              <a:rPr lang="de-DE" b="1" dirty="0" err="1" smtClean="0">
                <a:solidFill>
                  <a:schemeClr val="tx1">
                    <a:lumMod val="50000"/>
                    <a:lumOff val="50000"/>
                  </a:schemeClr>
                </a:solidFill>
              </a:rPr>
              <a:t>data</a:t>
            </a:r>
            <a:r>
              <a:rPr lang="de-DE" b="1" dirty="0" smtClean="0">
                <a:solidFill>
                  <a:schemeClr val="tx1">
                    <a:lumMod val="50000"/>
                    <a:lumOff val="50000"/>
                  </a:schemeClr>
                </a:solidFill>
              </a:rPr>
              <a:t> Hub</a:t>
            </a:r>
            <a:endParaRPr lang="de-DE" b="1" dirty="0">
              <a:solidFill>
                <a:schemeClr val="tx1">
                  <a:lumMod val="50000"/>
                  <a:lumOff val="50000"/>
                </a:schemeClr>
              </a:solidFill>
            </a:endParaRPr>
          </a:p>
        </p:txBody>
      </p:sp>
      <p:sp>
        <p:nvSpPr>
          <p:cNvPr id="128" name="Textfeld 127"/>
          <p:cNvSpPr txBox="1"/>
          <p:nvPr/>
        </p:nvSpPr>
        <p:spPr>
          <a:xfrm>
            <a:off x="5453864" y="6283341"/>
            <a:ext cx="1368322" cy="646331"/>
          </a:xfrm>
          <a:prstGeom prst="rect">
            <a:avLst/>
          </a:prstGeom>
          <a:noFill/>
          <a:ln>
            <a:noFill/>
          </a:ln>
        </p:spPr>
        <p:txBody>
          <a:bodyPr wrap="square" rtlCol="0">
            <a:spAutoFit/>
          </a:bodyPr>
          <a:lstStyle/>
          <a:p>
            <a:pPr algn="ctr"/>
            <a:r>
              <a:rPr lang="de-DE" b="1" dirty="0" err="1" smtClean="0">
                <a:solidFill>
                  <a:srgbClr val="FFC000"/>
                </a:solidFill>
              </a:rPr>
              <a:t>Persistence</a:t>
            </a:r>
            <a:r>
              <a:rPr lang="de-DE" b="1" dirty="0" smtClean="0">
                <a:solidFill>
                  <a:srgbClr val="FFC000"/>
                </a:solidFill>
              </a:rPr>
              <a:t> Layer</a:t>
            </a:r>
            <a:endParaRPr lang="de-DE" b="1" dirty="0">
              <a:solidFill>
                <a:srgbClr val="FFC000"/>
              </a:solidFill>
            </a:endParaRPr>
          </a:p>
        </p:txBody>
      </p:sp>
      <p:sp>
        <p:nvSpPr>
          <p:cNvPr id="22" name="Rechteck 21"/>
          <p:cNvSpPr/>
          <p:nvPr/>
        </p:nvSpPr>
        <p:spPr>
          <a:xfrm>
            <a:off x="8600631" y="1237028"/>
            <a:ext cx="1169154" cy="5021147"/>
          </a:xfrm>
          <a:prstGeom prst="rect">
            <a:avLst/>
          </a:prstGeom>
          <a:pattFill prst="ltUpDiag">
            <a:fgClr>
              <a:schemeClr val="accent2"/>
            </a:fgClr>
            <a:bgClr>
              <a:schemeClr val="accent6">
                <a:lumMod val="20000"/>
                <a:lumOff val="8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4" name="Rechteck 23"/>
          <p:cNvSpPr/>
          <p:nvPr/>
        </p:nvSpPr>
        <p:spPr>
          <a:xfrm>
            <a:off x="6971265" y="1233713"/>
            <a:ext cx="1509425" cy="5021147"/>
          </a:xfrm>
          <a:prstGeom prst="rect">
            <a:avLst/>
          </a:prstGeom>
          <a:pattFill prst="ltUpDiag">
            <a:fgClr>
              <a:srgbClr val="00B050"/>
            </a:fgClr>
            <a:bgClr>
              <a:schemeClr val="accent5">
                <a:lumMod val="40000"/>
                <a:lumOff val="6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21" name="Textfeld 120"/>
          <p:cNvSpPr txBox="1"/>
          <p:nvPr/>
        </p:nvSpPr>
        <p:spPr>
          <a:xfrm>
            <a:off x="2105926" y="2549303"/>
            <a:ext cx="1631189" cy="646331"/>
          </a:xfrm>
          <a:prstGeom prst="rect">
            <a:avLst/>
          </a:prstGeom>
          <a:noFill/>
          <a:ln>
            <a:noFill/>
          </a:ln>
        </p:spPr>
        <p:txBody>
          <a:bodyPr wrap="square" rtlCol="0">
            <a:spAutoFit/>
          </a:bodyPr>
          <a:lstStyle/>
          <a:p>
            <a:pPr algn="ctr"/>
            <a:r>
              <a:rPr lang="de-DE" b="1" dirty="0">
                <a:solidFill>
                  <a:schemeClr val="tx1">
                    <a:lumMod val="50000"/>
                    <a:lumOff val="50000"/>
                  </a:schemeClr>
                </a:solidFill>
              </a:rPr>
              <a:t>OSM </a:t>
            </a:r>
            <a:r>
              <a:rPr lang="de-DE" b="1" dirty="0" smtClean="0">
                <a:solidFill>
                  <a:schemeClr val="tx1">
                    <a:lumMod val="50000"/>
                    <a:lumOff val="50000"/>
                  </a:schemeClr>
                </a:solidFill>
              </a:rPr>
              <a:t>Update Sets</a:t>
            </a:r>
            <a:endParaRPr lang="de-DE" b="1" dirty="0">
              <a:solidFill>
                <a:schemeClr val="tx1">
                  <a:lumMod val="50000"/>
                  <a:lumOff val="50000"/>
                </a:schemeClr>
              </a:solidFill>
            </a:endParaRPr>
          </a:p>
        </p:txBody>
      </p:sp>
      <p:sp>
        <p:nvSpPr>
          <p:cNvPr id="18" name="Pfeil nach rechts 17"/>
          <p:cNvSpPr/>
          <p:nvPr/>
        </p:nvSpPr>
        <p:spPr bwMode="auto">
          <a:xfrm>
            <a:off x="4979504" y="4591878"/>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3" name="Pfeil nach rechts 22"/>
          <p:cNvSpPr/>
          <p:nvPr/>
        </p:nvSpPr>
        <p:spPr bwMode="auto">
          <a:xfrm>
            <a:off x="6493547" y="4605132"/>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5" name="Pfeil nach rechts 24"/>
          <p:cNvSpPr/>
          <p:nvPr/>
        </p:nvSpPr>
        <p:spPr bwMode="auto">
          <a:xfrm>
            <a:off x="8206370" y="4608447"/>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8" name="Pfeil nach rechts 27"/>
          <p:cNvSpPr/>
          <p:nvPr/>
        </p:nvSpPr>
        <p:spPr bwMode="auto">
          <a:xfrm>
            <a:off x="9253280" y="4621701"/>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cxnSp>
        <p:nvCxnSpPr>
          <p:cNvPr id="3" name="Gerade Verbindung 2"/>
          <p:cNvCxnSpPr/>
          <p:nvPr/>
        </p:nvCxnSpPr>
        <p:spPr bwMode="auto">
          <a:xfrm>
            <a:off x="964096" y="4502426"/>
            <a:ext cx="3846457" cy="0"/>
          </a:xfrm>
          <a:prstGeom prst="line">
            <a:avLst/>
          </a:prstGeom>
          <a:solidFill>
            <a:schemeClr val="bg1"/>
          </a:solidFill>
          <a:ln w="19050"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977350" y="3352817"/>
            <a:ext cx="3846457" cy="0"/>
          </a:xfrm>
          <a:prstGeom prst="line">
            <a:avLst/>
          </a:prstGeom>
          <a:solidFill>
            <a:schemeClr val="bg1"/>
          </a:solidFill>
          <a:ln w="19050"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p:cNvSpPr txBox="1"/>
          <p:nvPr/>
        </p:nvSpPr>
        <p:spPr>
          <a:xfrm>
            <a:off x="5635545" y="1367062"/>
            <a:ext cx="1004959"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Tier</a:t>
            </a:r>
          </a:p>
        </p:txBody>
      </p:sp>
      <p:sp>
        <p:nvSpPr>
          <p:cNvPr id="31" name="Textfeld 30"/>
          <p:cNvSpPr txBox="1"/>
          <p:nvPr/>
        </p:nvSpPr>
        <p:spPr>
          <a:xfrm>
            <a:off x="1975478" y="1393049"/>
            <a:ext cx="1711937"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Import Tier</a:t>
            </a:r>
          </a:p>
        </p:txBody>
      </p:sp>
      <p:sp>
        <p:nvSpPr>
          <p:cNvPr id="32" name="Textfeld 31"/>
          <p:cNvSpPr txBox="1"/>
          <p:nvPr/>
        </p:nvSpPr>
        <p:spPr>
          <a:xfrm>
            <a:off x="7077549" y="1374918"/>
            <a:ext cx="1296856" cy="646331"/>
          </a:xfrm>
          <a:prstGeom prst="rect">
            <a:avLst/>
          </a:prstGeom>
          <a:solidFill>
            <a:schemeClr val="bg1"/>
          </a:solidFill>
          <a:ln>
            <a:noFill/>
          </a:ln>
        </p:spPr>
        <p:txBody>
          <a:bodyPr wrap="square" rtlCol="0">
            <a:spAutoFit/>
          </a:bodyPr>
          <a:lstStyle/>
          <a:p>
            <a:pPr algn="ctr"/>
            <a:r>
              <a:rPr lang="de-DE" b="1" dirty="0" err="1" smtClean="0">
                <a:solidFill>
                  <a:schemeClr val="tx1">
                    <a:lumMod val="50000"/>
                    <a:lumOff val="50000"/>
                  </a:schemeClr>
                </a:solidFill>
              </a:rPr>
              <a:t>Application</a:t>
            </a:r>
            <a:r>
              <a:rPr lang="de-DE" b="1" dirty="0" smtClean="0">
                <a:solidFill>
                  <a:schemeClr val="tx1">
                    <a:lumMod val="50000"/>
                    <a:lumOff val="50000"/>
                  </a:schemeClr>
                </a:solidFill>
              </a:rPr>
              <a:t> Tier</a:t>
            </a:r>
            <a:endParaRPr lang="de-DE" b="1" dirty="0">
              <a:solidFill>
                <a:schemeClr val="tx1">
                  <a:lumMod val="50000"/>
                  <a:lumOff val="50000"/>
                </a:schemeClr>
              </a:solidFill>
            </a:endParaRPr>
          </a:p>
        </p:txBody>
      </p:sp>
      <p:sp>
        <p:nvSpPr>
          <p:cNvPr id="33" name="Textfeld 32"/>
          <p:cNvSpPr txBox="1"/>
          <p:nvPr/>
        </p:nvSpPr>
        <p:spPr>
          <a:xfrm>
            <a:off x="8771081" y="1379583"/>
            <a:ext cx="919570" cy="646331"/>
          </a:xfrm>
          <a:prstGeom prst="rect">
            <a:avLst/>
          </a:prstGeom>
          <a:solidFill>
            <a:schemeClr val="bg1"/>
          </a:solidFill>
          <a:ln>
            <a:noFill/>
          </a:ln>
        </p:spPr>
        <p:txBody>
          <a:bodyPr wrap="square" rtlCol="0">
            <a:spAutoFit/>
          </a:bodyPr>
          <a:lstStyle/>
          <a:p>
            <a:pPr algn="ctr"/>
            <a:r>
              <a:rPr lang="de-DE" b="1" dirty="0" smtClean="0">
                <a:solidFill>
                  <a:schemeClr val="tx1">
                    <a:lumMod val="50000"/>
                    <a:lumOff val="50000"/>
                  </a:schemeClr>
                </a:solidFill>
              </a:rPr>
              <a:t>Web Tier</a:t>
            </a:r>
            <a:endParaRPr lang="de-DE" b="1" dirty="0">
              <a:solidFill>
                <a:schemeClr val="tx1">
                  <a:lumMod val="50000"/>
                  <a:lumOff val="50000"/>
                </a:schemeClr>
              </a:solidFill>
            </a:endParaRPr>
          </a:p>
        </p:txBody>
      </p:sp>
      <p:cxnSp>
        <p:nvCxnSpPr>
          <p:cNvPr id="34" name="Gerade Verbindung mit Pfeil 108"/>
          <p:cNvCxnSpPr>
            <a:stCxn id="37" idx="3"/>
            <a:endCxn id="122" idx="1"/>
          </p:cNvCxnSpPr>
          <p:nvPr/>
        </p:nvCxnSpPr>
        <p:spPr>
          <a:xfrm>
            <a:off x="993913" y="3758351"/>
            <a:ext cx="631505" cy="1620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a:stCxn id="37" idx="0"/>
            <a:endCxn id="121" idx="1"/>
          </p:cNvCxnSpPr>
          <p:nvPr/>
        </p:nvCxnSpPr>
        <p:spPr>
          <a:xfrm rot="5400000" flipH="1" flipV="1">
            <a:off x="1164787" y="2256734"/>
            <a:ext cx="325404" cy="155687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37" idx="2"/>
            <a:endCxn id="123" idx="1"/>
          </p:cNvCxnSpPr>
          <p:nvPr/>
        </p:nvCxnSpPr>
        <p:spPr>
          <a:xfrm rot="16200000" flipH="1">
            <a:off x="289483" y="4578397"/>
            <a:ext cx="808508" cy="2893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104191" y="3197873"/>
            <a:ext cx="889722" cy="1120956"/>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dirty="0" err="1" smtClean="0">
                <a:solidFill>
                  <a:schemeClr val="tx1"/>
                </a:solidFill>
                <a:ea typeface="Calibri" panose="020F0502020204030204" pitchFamily="34" charset="0"/>
                <a:cs typeface="Times New Roman" panose="02020603050405020304" pitchFamily="18" charset="0"/>
              </a:rPr>
              <a:t>Map</a:t>
            </a:r>
            <a:r>
              <a:rPr lang="de-DE" sz="1400" dirty="0" smtClean="0">
                <a:solidFill>
                  <a:schemeClr val="tx1"/>
                </a:solidFill>
                <a:ea typeface="Calibri" panose="020F0502020204030204" pitchFamily="34" charset="0"/>
                <a:cs typeface="Times New Roman" panose="02020603050405020304" pitchFamily="18" charset="0"/>
              </a:rPr>
              <a:t> </a:t>
            </a:r>
            <a:r>
              <a:rPr lang="de-DE" sz="1400" dirty="0" err="1">
                <a:solidFill>
                  <a:schemeClr val="tx1"/>
                </a:solidFill>
                <a:ea typeface="Calibri" panose="020F0502020204030204" pitchFamily="34" charset="0"/>
                <a:cs typeface="Times New Roman" panose="02020603050405020304" pitchFamily="18" charset="0"/>
              </a:rPr>
              <a:t>Coverage</a:t>
            </a:r>
            <a:r>
              <a:rPr lang="de-DE" sz="1400" dirty="0">
                <a:solidFill>
                  <a:schemeClr val="tx1"/>
                </a:solidFill>
                <a:ea typeface="Calibri" panose="020F0502020204030204" pitchFamily="34" charset="0"/>
                <a:cs typeface="Times New Roman" panose="02020603050405020304" pitchFamily="18" charset="0"/>
              </a:rPr>
              <a:t> </a:t>
            </a:r>
            <a:r>
              <a:rPr lang="de-DE" sz="1400" dirty="0" err="1">
                <a:solidFill>
                  <a:schemeClr val="tx1"/>
                </a:solidFill>
                <a:ea typeface="Calibri" panose="020F0502020204030204" pitchFamily="34" charset="0"/>
                <a:cs typeface="Times New Roman" panose="02020603050405020304" pitchFamily="18" charset="0"/>
              </a:rPr>
              <a:t>Planner</a:t>
            </a:r>
            <a:endParaRPr lang="de-DE" sz="14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758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hteck 89"/>
          <p:cNvSpPr/>
          <p:nvPr/>
        </p:nvSpPr>
        <p:spPr>
          <a:xfrm>
            <a:off x="503588" y="1233714"/>
            <a:ext cx="4777374" cy="5021148"/>
          </a:xfrm>
          <a:prstGeom prst="rect">
            <a:avLst/>
          </a:prstGeom>
          <a:pattFill prst="ltUpDiag">
            <a:fgClr>
              <a:srgbClr val="C00000"/>
            </a:fgClr>
            <a:bgClr>
              <a:srgbClr val="FCEDE4"/>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Rechteck 20"/>
          <p:cNvSpPr/>
          <p:nvPr/>
        </p:nvSpPr>
        <p:spPr>
          <a:xfrm>
            <a:off x="5487625" y="1233713"/>
            <a:ext cx="1300801"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a:ln>
            <a:noFill/>
          </a:ln>
        </p:spPr>
        <p:txBody>
          <a:bodyPr/>
          <a:lstStyle/>
          <a:p>
            <a:endParaRPr lang="de-DE" dirty="0"/>
          </a:p>
        </p:txBody>
      </p:sp>
      <p:sp>
        <p:nvSpPr>
          <p:cNvPr id="122" name="Textfeld 121"/>
          <p:cNvSpPr txBox="1"/>
          <p:nvPr/>
        </p:nvSpPr>
        <p:spPr>
          <a:xfrm>
            <a:off x="1625418" y="3735773"/>
            <a:ext cx="2469509" cy="369332"/>
          </a:xfrm>
          <a:prstGeom prst="rect">
            <a:avLst/>
          </a:prstGeom>
          <a:noFill/>
          <a:ln>
            <a:noFill/>
          </a:ln>
        </p:spPr>
        <p:txBody>
          <a:bodyPr wrap="square" rtlCol="0">
            <a:spAutoFit/>
          </a:bodyPr>
          <a:lstStyle/>
          <a:p>
            <a:pPr algn="ctr"/>
            <a:r>
              <a:rPr lang="de-DE" b="1" dirty="0" smtClean="0">
                <a:solidFill>
                  <a:schemeClr val="tx1">
                    <a:lumMod val="50000"/>
                    <a:lumOff val="50000"/>
                  </a:schemeClr>
                </a:solidFill>
              </a:rPr>
              <a:t>Initial OSM Import</a:t>
            </a:r>
            <a:endParaRPr lang="de-DE" b="1" dirty="0">
              <a:solidFill>
                <a:schemeClr val="tx1">
                  <a:lumMod val="50000"/>
                  <a:lumOff val="50000"/>
                </a:schemeClr>
              </a:solidFill>
            </a:endParaRPr>
          </a:p>
        </p:txBody>
      </p:sp>
      <p:sp>
        <p:nvSpPr>
          <p:cNvPr id="123" name="Textfeld 122"/>
          <p:cNvSpPr txBox="1"/>
          <p:nvPr/>
        </p:nvSpPr>
        <p:spPr>
          <a:xfrm>
            <a:off x="838423" y="4665672"/>
            <a:ext cx="3972130" cy="923330"/>
          </a:xfrm>
          <a:prstGeom prst="rect">
            <a:avLst/>
          </a:prstGeom>
          <a:noFill/>
          <a:ln>
            <a:noFill/>
          </a:ln>
        </p:spPr>
        <p:txBody>
          <a:bodyPr wrap="square" rtlCol="0">
            <a:spAutoFit/>
          </a:bodyPr>
          <a:lstStyle/>
          <a:p>
            <a:pPr algn="ctr"/>
            <a:r>
              <a:rPr lang="de-DE" b="1" dirty="0" err="1" smtClean="0">
                <a:solidFill>
                  <a:schemeClr val="tx1">
                    <a:lumMod val="50000"/>
                    <a:lumOff val="50000"/>
                  </a:schemeClr>
                </a:solidFill>
              </a:rPr>
              <a:t>Remotely</a:t>
            </a:r>
            <a:r>
              <a:rPr lang="de-DE" b="1" dirty="0" smtClean="0">
                <a:solidFill>
                  <a:schemeClr val="tx1">
                    <a:lumMod val="50000"/>
                    <a:lumOff val="50000"/>
                  </a:schemeClr>
                </a:solidFill>
              </a:rPr>
              <a:t> </a:t>
            </a:r>
            <a:r>
              <a:rPr lang="de-DE" b="1" dirty="0" err="1" smtClean="0">
                <a:solidFill>
                  <a:schemeClr val="tx1">
                    <a:lumMod val="50000"/>
                    <a:lumOff val="50000"/>
                  </a:schemeClr>
                </a:solidFill>
              </a:rPr>
              <a:t>sensed</a:t>
            </a:r>
            <a:r>
              <a:rPr lang="de-DE" b="1" dirty="0" smtClean="0">
                <a:solidFill>
                  <a:schemeClr val="tx1">
                    <a:lumMod val="50000"/>
                    <a:lumOff val="50000"/>
                  </a:schemeClr>
                </a:solidFill>
              </a:rPr>
              <a:t> </a:t>
            </a:r>
            <a:r>
              <a:rPr lang="de-DE" b="1" dirty="0" err="1" smtClean="0">
                <a:solidFill>
                  <a:schemeClr val="tx1">
                    <a:lumMod val="50000"/>
                    <a:lumOff val="50000"/>
                  </a:schemeClr>
                </a:solidFill>
              </a:rPr>
              <a:t>Imagery</a:t>
            </a:r>
            <a:r>
              <a:rPr lang="de-DE" b="1" dirty="0" smtClean="0">
                <a:solidFill>
                  <a:schemeClr val="tx1">
                    <a:lumMod val="50000"/>
                    <a:lumOff val="50000"/>
                  </a:schemeClr>
                </a:solidFill>
              </a:rPr>
              <a:t>: USGS </a:t>
            </a:r>
            <a:r>
              <a:rPr lang="de-DE" b="1" dirty="0" err="1" smtClean="0">
                <a:solidFill>
                  <a:schemeClr val="tx1">
                    <a:lumMod val="50000"/>
                    <a:lumOff val="50000"/>
                  </a:schemeClr>
                </a:solidFill>
              </a:rPr>
              <a:t>EarthExplorer</a:t>
            </a:r>
            <a:r>
              <a:rPr lang="de-DE" b="1" dirty="0" smtClean="0">
                <a:solidFill>
                  <a:schemeClr val="tx1">
                    <a:lumMod val="50000"/>
                    <a:lumOff val="50000"/>
                  </a:schemeClr>
                </a:solidFill>
              </a:rPr>
              <a:t> resp. </a:t>
            </a:r>
            <a:r>
              <a:rPr lang="de-DE" b="1" dirty="0" err="1" smtClean="0">
                <a:solidFill>
                  <a:schemeClr val="tx1">
                    <a:lumMod val="50000"/>
                    <a:lumOff val="50000"/>
                  </a:schemeClr>
                </a:solidFill>
              </a:rPr>
              <a:t>Sentinels</a:t>
            </a:r>
            <a:r>
              <a:rPr lang="de-DE" b="1" dirty="0" smtClean="0">
                <a:solidFill>
                  <a:schemeClr val="tx1">
                    <a:lumMod val="50000"/>
                    <a:lumOff val="50000"/>
                  </a:schemeClr>
                </a:solidFill>
              </a:rPr>
              <a:t> Scientific </a:t>
            </a:r>
            <a:r>
              <a:rPr lang="de-DE" b="1" dirty="0" err="1" smtClean="0">
                <a:solidFill>
                  <a:schemeClr val="tx1">
                    <a:lumMod val="50000"/>
                    <a:lumOff val="50000"/>
                  </a:schemeClr>
                </a:solidFill>
              </a:rPr>
              <a:t>data</a:t>
            </a:r>
            <a:r>
              <a:rPr lang="de-DE" b="1" dirty="0" smtClean="0">
                <a:solidFill>
                  <a:schemeClr val="tx1">
                    <a:lumMod val="50000"/>
                    <a:lumOff val="50000"/>
                  </a:schemeClr>
                </a:solidFill>
              </a:rPr>
              <a:t> Hub</a:t>
            </a:r>
            <a:endParaRPr lang="de-DE" b="1" dirty="0">
              <a:solidFill>
                <a:schemeClr val="tx1">
                  <a:lumMod val="50000"/>
                  <a:lumOff val="50000"/>
                </a:schemeClr>
              </a:solidFill>
            </a:endParaRPr>
          </a:p>
        </p:txBody>
      </p:sp>
      <p:sp>
        <p:nvSpPr>
          <p:cNvPr id="128" name="Textfeld 127"/>
          <p:cNvSpPr txBox="1"/>
          <p:nvPr/>
        </p:nvSpPr>
        <p:spPr>
          <a:xfrm>
            <a:off x="5453864" y="6283341"/>
            <a:ext cx="1368322" cy="646331"/>
          </a:xfrm>
          <a:prstGeom prst="rect">
            <a:avLst/>
          </a:prstGeom>
          <a:noFill/>
          <a:ln>
            <a:noFill/>
          </a:ln>
        </p:spPr>
        <p:txBody>
          <a:bodyPr wrap="square" rtlCol="0">
            <a:spAutoFit/>
          </a:bodyPr>
          <a:lstStyle/>
          <a:p>
            <a:pPr algn="ctr"/>
            <a:r>
              <a:rPr lang="de-DE" b="1" dirty="0" err="1" smtClean="0">
                <a:solidFill>
                  <a:srgbClr val="FFC000"/>
                </a:solidFill>
              </a:rPr>
              <a:t>Persistence</a:t>
            </a:r>
            <a:r>
              <a:rPr lang="de-DE" b="1" dirty="0" smtClean="0">
                <a:solidFill>
                  <a:srgbClr val="FFC000"/>
                </a:solidFill>
              </a:rPr>
              <a:t> Layer</a:t>
            </a:r>
            <a:endParaRPr lang="de-DE" b="1" dirty="0">
              <a:solidFill>
                <a:srgbClr val="FFC000"/>
              </a:solidFill>
            </a:endParaRPr>
          </a:p>
        </p:txBody>
      </p:sp>
      <p:sp>
        <p:nvSpPr>
          <p:cNvPr id="22" name="Rechteck 21"/>
          <p:cNvSpPr/>
          <p:nvPr/>
        </p:nvSpPr>
        <p:spPr>
          <a:xfrm>
            <a:off x="8600631" y="1237028"/>
            <a:ext cx="1169154" cy="5021147"/>
          </a:xfrm>
          <a:prstGeom prst="rect">
            <a:avLst/>
          </a:prstGeom>
          <a:pattFill prst="ltUpDiag">
            <a:fgClr>
              <a:schemeClr val="accent2"/>
            </a:fgClr>
            <a:bgClr>
              <a:schemeClr val="accent6">
                <a:lumMod val="20000"/>
                <a:lumOff val="8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4" name="Rechteck 23"/>
          <p:cNvSpPr/>
          <p:nvPr/>
        </p:nvSpPr>
        <p:spPr>
          <a:xfrm>
            <a:off x="6971265" y="1233713"/>
            <a:ext cx="1509425" cy="5021147"/>
          </a:xfrm>
          <a:prstGeom prst="rect">
            <a:avLst/>
          </a:prstGeom>
          <a:pattFill prst="ltUpDiag">
            <a:fgClr>
              <a:srgbClr val="00B050"/>
            </a:fgClr>
            <a:bgClr>
              <a:schemeClr val="accent5">
                <a:lumMod val="40000"/>
                <a:lumOff val="6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21" name="Textfeld 120"/>
          <p:cNvSpPr txBox="1"/>
          <p:nvPr/>
        </p:nvSpPr>
        <p:spPr>
          <a:xfrm>
            <a:off x="2105926" y="2549303"/>
            <a:ext cx="1631189" cy="646331"/>
          </a:xfrm>
          <a:prstGeom prst="rect">
            <a:avLst/>
          </a:prstGeom>
          <a:noFill/>
          <a:ln>
            <a:noFill/>
          </a:ln>
        </p:spPr>
        <p:txBody>
          <a:bodyPr wrap="square" rtlCol="0">
            <a:spAutoFit/>
          </a:bodyPr>
          <a:lstStyle/>
          <a:p>
            <a:pPr algn="ctr"/>
            <a:r>
              <a:rPr lang="de-DE" b="1" dirty="0">
                <a:solidFill>
                  <a:schemeClr val="tx1">
                    <a:lumMod val="50000"/>
                    <a:lumOff val="50000"/>
                  </a:schemeClr>
                </a:solidFill>
              </a:rPr>
              <a:t>OSM </a:t>
            </a:r>
            <a:r>
              <a:rPr lang="de-DE" b="1" dirty="0" smtClean="0">
                <a:solidFill>
                  <a:schemeClr val="tx1">
                    <a:lumMod val="50000"/>
                    <a:lumOff val="50000"/>
                  </a:schemeClr>
                </a:solidFill>
              </a:rPr>
              <a:t>Update Sets</a:t>
            </a:r>
            <a:endParaRPr lang="de-DE" b="1" dirty="0">
              <a:solidFill>
                <a:schemeClr val="tx1">
                  <a:lumMod val="50000"/>
                  <a:lumOff val="50000"/>
                </a:schemeClr>
              </a:solidFill>
            </a:endParaRPr>
          </a:p>
        </p:txBody>
      </p:sp>
      <p:sp>
        <p:nvSpPr>
          <p:cNvPr id="18" name="Pfeil nach rechts 17"/>
          <p:cNvSpPr/>
          <p:nvPr/>
        </p:nvSpPr>
        <p:spPr bwMode="auto">
          <a:xfrm>
            <a:off x="4979504" y="4591878"/>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3" name="Pfeil nach rechts 22"/>
          <p:cNvSpPr/>
          <p:nvPr/>
        </p:nvSpPr>
        <p:spPr bwMode="auto">
          <a:xfrm>
            <a:off x="6493547" y="4605132"/>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5" name="Pfeil nach rechts 24"/>
          <p:cNvSpPr/>
          <p:nvPr/>
        </p:nvSpPr>
        <p:spPr bwMode="auto">
          <a:xfrm>
            <a:off x="8206370" y="4608447"/>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28" name="Pfeil nach rechts 27"/>
          <p:cNvSpPr/>
          <p:nvPr/>
        </p:nvSpPr>
        <p:spPr bwMode="auto">
          <a:xfrm>
            <a:off x="9253280" y="4621701"/>
            <a:ext cx="854766" cy="795131"/>
          </a:xfrm>
          <a:prstGeom prst="rightArrow">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cxnSp>
        <p:nvCxnSpPr>
          <p:cNvPr id="3" name="Gerade Verbindung 2"/>
          <p:cNvCxnSpPr/>
          <p:nvPr/>
        </p:nvCxnSpPr>
        <p:spPr bwMode="auto">
          <a:xfrm>
            <a:off x="964096" y="4502426"/>
            <a:ext cx="3846457" cy="0"/>
          </a:xfrm>
          <a:prstGeom prst="line">
            <a:avLst/>
          </a:prstGeom>
          <a:solidFill>
            <a:schemeClr val="bg1"/>
          </a:solidFill>
          <a:ln w="19050"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977350" y="3352817"/>
            <a:ext cx="3846457" cy="0"/>
          </a:xfrm>
          <a:prstGeom prst="line">
            <a:avLst/>
          </a:prstGeom>
          <a:solidFill>
            <a:schemeClr val="bg1"/>
          </a:solidFill>
          <a:ln w="19050"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p:cNvSpPr txBox="1"/>
          <p:nvPr/>
        </p:nvSpPr>
        <p:spPr>
          <a:xfrm>
            <a:off x="5635545" y="1367062"/>
            <a:ext cx="1004959"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Tier</a:t>
            </a:r>
          </a:p>
        </p:txBody>
      </p:sp>
      <p:sp>
        <p:nvSpPr>
          <p:cNvPr id="31" name="Textfeld 30"/>
          <p:cNvSpPr txBox="1"/>
          <p:nvPr/>
        </p:nvSpPr>
        <p:spPr>
          <a:xfrm>
            <a:off x="1975478" y="1393049"/>
            <a:ext cx="1711937" cy="646331"/>
          </a:xfrm>
          <a:prstGeom prst="rect">
            <a:avLst/>
          </a:prstGeom>
          <a:solidFill>
            <a:schemeClr val="bg1"/>
          </a:solidFill>
          <a:ln>
            <a:noFill/>
          </a:ln>
        </p:spPr>
        <p:txBody>
          <a:bodyPr wrap="square" rtlCol="0">
            <a:spAutoFit/>
          </a:bodyPr>
          <a:lstStyle>
            <a:defPPr>
              <a:defRPr lang="de-DE"/>
            </a:defPPr>
            <a:lvl1pPr algn="ctr">
              <a:defRPr b="1">
                <a:solidFill>
                  <a:schemeClr val="tx1">
                    <a:lumMod val="50000"/>
                    <a:lumOff val="50000"/>
                  </a:schemeClr>
                </a:solidFill>
              </a:defRPr>
            </a:lvl1pPr>
          </a:lstStyle>
          <a:p>
            <a:r>
              <a:rPr lang="de-DE" dirty="0"/>
              <a:t>Data Import Tier</a:t>
            </a:r>
          </a:p>
        </p:txBody>
      </p:sp>
      <p:sp>
        <p:nvSpPr>
          <p:cNvPr id="32" name="Textfeld 31"/>
          <p:cNvSpPr txBox="1"/>
          <p:nvPr/>
        </p:nvSpPr>
        <p:spPr>
          <a:xfrm>
            <a:off x="7077549" y="1374918"/>
            <a:ext cx="1296856" cy="646331"/>
          </a:xfrm>
          <a:prstGeom prst="rect">
            <a:avLst/>
          </a:prstGeom>
          <a:solidFill>
            <a:schemeClr val="bg1"/>
          </a:solidFill>
          <a:ln>
            <a:noFill/>
          </a:ln>
        </p:spPr>
        <p:txBody>
          <a:bodyPr wrap="square" rtlCol="0">
            <a:spAutoFit/>
          </a:bodyPr>
          <a:lstStyle/>
          <a:p>
            <a:pPr algn="ctr"/>
            <a:r>
              <a:rPr lang="de-DE" b="1" dirty="0" err="1" smtClean="0">
                <a:solidFill>
                  <a:schemeClr val="tx1">
                    <a:lumMod val="50000"/>
                    <a:lumOff val="50000"/>
                  </a:schemeClr>
                </a:solidFill>
              </a:rPr>
              <a:t>Application</a:t>
            </a:r>
            <a:r>
              <a:rPr lang="de-DE" b="1" dirty="0" smtClean="0">
                <a:solidFill>
                  <a:schemeClr val="tx1">
                    <a:lumMod val="50000"/>
                    <a:lumOff val="50000"/>
                  </a:schemeClr>
                </a:solidFill>
              </a:rPr>
              <a:t> Tier</a:t>
            </a:r>
            <a:endParaRPr lang="de-DE" b="1" dirty="0">
              <a:solidFill>
                <a:schemeClr val="tx1">
                  <a:lumMod val="50000"/>
                  <a:lumOff val="50000"/>
                </a:schemeClr>
              </a:solidFill>
            </a:endParaRPr>
          </a:p>
        </p:txBody>
      </p:sp>
      <p:sp>
        <p:nvSpPr>
          <p:cNvPr id="33" name="Textfeld 32"/>
          <p:cNvSpPr txBox="1"/>
          <p:nvPr/>
        </p:nvSpPr>
        <p:spPr>
          <a:xfrm>
            <a:off x="8771081" y="1379583"/>
            <a:ext cx="919570" cy="646331"/>
          </a:xfrm>
          <a:prstGeom prst="rect">
            <a:avLst/>
          </a:prstGeom>
          <a:solidFill>
            <a:schemeClr val="bg1"/>
          </a:solidFill>
          <a:ln>
            <a:noFill/>
          </a:ln>
        </p:spPr>
        <p:txBody>
          <a:bodyPr wrap="square" rtlCol="0">
            <a:spAutoFit/>
          </a:bodyPr>
          <a:lstStyle/>
          <a:p>
            <a:pPr algn="ctr"/>
            <a:r>
              <a:rPr lang="de-DE" b="1" dirty="0" smtClean="0">
                <a:solidFill>
                  <a:schemeClr val="tx1">
                    <a:lumMod val="50000"/>
                    <a:lumOff val="50000"/>
                  </a:schemeClr>
                </a:solidFill>
              </a:rPr>
              <a:t>Web Tier</a:t>
            </a:r>
            <a:endParaRPr lang="de-DE" b="1" dirty="0">
              <a:solidFill>
                <a:schemeClr val="tx1">
                  <a:lumMod val="50000"/>
                  <a:lumOff val="50000"/>
                </a:schemeClr>
              </a:solidFill>
            </a:endParaRPr>
          </a:p>
        </p:txBody>
      </p:sp>
      <p:cxnSp>
        <p:nvCxnSpPr>
          <p:cNvPr id="34" name="Gerade Verbindung mit Pfeil 108"/>
          <p:cNvCxnSpPr>
            <a:stCxn id="37" idx="3"/>
            <a:endCxn id="122" idx="1"/>
          </p:cNvCxnSpPr>
          <p:nvPr/>
        </p:nvCxnSpPr>
        <p:spPr>
          <a:xfrm>
            <a:off x="993913" y="3758351"/>
            <a:ext cx="631505" cy="1620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a:stCxn id="37" idx="0"/>
            <a:endCxn id="121" idx="1"/>
          </p:cNvCxnSpPr>
          <p:nvPr/>
        </p:nvCxnSpPr>
        <p:spPr>
          <a:xfrm rot="5400000" flipH="1" flipV="1">
            <a:off x="1164787" y="2256734"/>
            <a:ext cx="325404" cy="155687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37" idx="2"/>
            <a:endCxn id="123" idx="1"/>
          </p:cNvCxnSpPr>
          <p:nvPr/>
        </p:nvCxnSpPr>
        <p:spPr>
          <a:xfrm rot="16200000" flipH="1">
            <a:off x="289483" y="4578397"/>
            <a:ext cx="808508" cy="2893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104191" y="3197873"/>
            <a:ext cx="889722" cy="1120956"/>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dirty="0" err="1" smtClean="0">
                <a:solidFill>
                  <a:schemeClr val="tx1"/>
                </a:solidFill>
                <a:ea typeface="Calibri" panose="020F0502020204030204" pitchFamily="34" charset="0"/>
                <a:cs typeface="Times New Roman" panose="02020603050405020304" pitchFamily="18" charset="0"/>
              </a:rPr>
              <a:t>Map</a:t>
            </a:r>
            <a:r>
              <a:rPr lang="de-DE" sz="1400" dirty="0" smtClean="0">
                <a:solidFill>
                  <a:schemeClr val="tx1"/>
                </a:solidFill>
                <a:ea typeface="Calibri" panose="020F0502020204030204" pitchFamily="34" charset="0"/>
                <a:cs typeface="Times New Roman" panose="02020603050405020304" pitchFamily="18" charset="0"/>
              </a:rPr>
              <a:t> </a:t>
            </a:r>
            <a:r>
              <a:rPr lang="de-DE" sz="1400" dirty="0" err="1">
                <a:solidFill>
                  <a:schemeClr val="tx1"/>
                </a:solidFill>
                <a:ea typeface="Calibri" panose="020F0502020204030204" pitchFamily="34" charset="0"/>
                <a:cs typeface="Times New Roman" panose="02020603050405020304" pitchFamily="18" charset="0"/>
              </a:rPr>
              <a:t>Coverage</a:t>
            </a:r>
            <a:r>
              <a:rPr lang="de-DE" sz="1400" dirty="0">
                <a:solidFill>
                  <a:schemeClr val="tx1"/>
                </a:solidFill>
                <a:ea typeface="Calibri" panose="020F0502020204030204" pitchFamily="34" charset="0"/>
                <a:cs typeface="Times New Roman" panose="02020603050405020304" pitchFamily="18" charset="0"/>
              </a:rPr>
              <a:t> </a:t>
            </a:r>
            <a:r>
              <a:rPr lang="de-DE" sz="1400" dirty="0" err="1">
                <a:solidFill>
                  <a:schemeClr val="tx1"/>
                </a:solidFill>
                <a:ea typeface="Calibri" panose="020F0502020204030204" pitchFamily="34" charset="0"/>
                <a:cs typeface="Times New Roman" panose="02020603050405020304" pitchFamily="18" charset="0"/>
              </a:rPr>
              <a:t>Planner</a:t>
            </a:r>
            <a:endParaRPr lang="de-DE" sz="1400" dirty="0">
              <a:solidFill>
                <a:schemeClr val="tx1"/>
              </a:solidFill>
              <a:ea typeface="Calibri" panose="020F0502020204030204" pitchFamily="34" charset="0"/>
              <a:cs typeface="Times New Roman" panose="02020603050405020304" pitchFamily="18" charset="0"/>
            </a:endParaRPr>
          </a:p>
        </p:txBody>
      </p:sp>
      <p:pic>
        <p:nvPicPr>
          <p:cNvPr id="26" name="Picture 2" descr="C:\Users\Steven\AppData\Local\Temp\SNAGHTML14f60432.PNG"/>
          <p:cNvPicPr>
            <a:picLocks noChangeAspect="1" noChangeArrowheads="1"/>
          </p:cNvPicPr>
          <p:nvPr/>
        </p:nvPicPr>
        <p:blipFill rotWithShape="1">
          <a:blip r:embed="rId3">
            <a:extLst>
              <a:ext uri="{28A0092B-C50C-407E-A947-70E740481C1C}">
                <a14:useLocalDpi xmlns:a14="http://schemas.microsoft.com/office/drawing/2010/main" val="0"/>
              </a:ext>
            </a:extLst>
          </a:blip>
          <a:srcRect b="6925"/>
          <a:stretch/>
        </p:blipFill>
        <p:spPr bwMode="auto">
          <a:xfrm>
            <a:off x="838422" y="1045382"/>
            <a:ext cx="5492803" cy="380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0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7739001" y="1214752"/>
            <a:ext cx="2112710"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46" name="Rechteck 45"/>
          <p:cNvSpPr/>
          <p:nvPr/>
        </p:nvSpPr>
        <p:spPr>
          <a:xfrm>
            <a:off x="55688" y="1233714"/>
            <a:ext cx="7594432" cy="5021148"/>
          </a:xfrm>
          <a:prstGeom prst="rect">
            <a:avLst/>
          </a:prstGeom>
          <a:pattFill prst="ltUpDiag">
            <a:fgClr>
              <a:srgbClr val="DE5A00"/>
            </a:fgClr>
            <a:bgClr>
              <a:srgbClr val="FDF5F1"/>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p:txBody>
          <a:bodyPr/>
          <a:lstStyle/>
          <a:p>
            <a:endParaRPr lang="de-DE" dirty="0"/>
          </a:p>
        </p:txBody>
      </p:sp>
      <p:sp>
        <p:nvSpPr>
          <p:cNvPr id="6" name="Foliennummernplatzhalter 5"/>
          <p:cNvSpPr>
            <a:spLocks noGrp="1"/>
          </p:cNvSpPr>
          <p:nvPr>
            <p:ph type="sldNum" sz="quarter" idx="11"/>
          </p:nvPr>
        </p:nvSpPr>
        <p:spPr/>
        <p:txBody>
          <a:bodyPr/>
          <a:lstStyle/>
          <a:p>
            <a:fld id="{4892D846-B0A7-4DFB-99C2-AC0D5C4C5C04}" type="slidenum">
              <a:rPr lang="de-DE" smtClean="0"/>
              <a:t>23</a:t>
            </a:fld>
            <a:endParaRPr lang="de-DE"/>
          </a:p>
        </p:txBody>
      </p:sp>
      <p:sp>
        <p:nvSpPr>
          <p:cNvPr id="94" name="Rechteck 93"/>
          <p:cNvSpPr/>
          <p:nvPr/>
        </p:nvSpPr>
        <p:spPr>
          <a:xfrm>
            <a:off x="891539" y="1376064"/>
            <a:ext cx="6667682" cy="633214"/>
          </a:xfrm>
          <a:prstGeom prst="rect">
            <a:avLst/>
          </a:prstGeom>
          <a:noFill/>
          <a:ln>
            <a:solidFill>
              <a:srgbClr val="00B0F0">
                <a:alpha val="3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891541" y="2099080"/>
            <a:ext cx="6667681" cy="2907458"/>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891539" y="5118692"/>
            <a:ext cx="6667682" cy="581525"/>
          </a:xfrm>
          <a:prstGeom prst="rect">
            <a:avLst/>
          </a:prstGeom>
          <a:noFill/>
          <a:ln>
            <a:solidFill>
              <a:srgbClr val="7030A0">
                <a:alpha val="3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1711840" y="1508005"/>
            <a:ext cx="1208093" cy="646331"/>
          </a:xfrm>
          <a:prstGeom prst="rect">
            <a:avLst/>
          </a:prstGeom>
          <a:noFill/>
          <a:ln>
            <a:noFill/>
          </a:ln>
        </p:spPr>
        <p:txBody>
          <a:bodyPr wrap="square" rtlCol="0">
            <a:spAutoFit/>
          </a:bodyPr>
          <a:lstStyle/>
          <a:p>
            <a:pPr algn="ctr"/>
            <a:r>
              <a:rPr lang="de-DE" dirty="0">
                <a:solidFill>
                  <a:srgbClr val="00B0F0">
                    <a:alpha val="30000"/>
                  </a:srgbClr>
                </a:solidFill>
              </a:rPr>
              <a:t>Update OSM</a:t>
            </a:r>
          </a:p>
        </p:txBody>
      </p:sp>
      <p:sp>
        <p:nvSpPr>
          <p:cNvPr id="122" name="Textfeld 121"/>
          <p:cNvSpPr txBox="1"/>
          <p:nvPr/>
        </p:nvSpPr>
        <p:spPr>
          <a:xfrm>
            <a:off x="3179167" y="4558213"/>
            <a:ext cx="2386745" cy="369332"/>
          </a:xfrm>
          <a:prstGeom prst="rect">
            <a:avLst/>
          </a:prstGeom>
          <a:noFill/>
          <a:ln>
            <a:noFill/>
          </a:ln>
        </p:spPr>
        <p:txBody>
          <a:bodyPr wrap="square" rtlCol="0">
            <a:spAutoFit/>
          </a:bodyPr>
          <a:lstStyle/>
          <a:p>
            <a:pPr algn="ctr"/>
            <a:r>
              <a:rPr lang="de-DE" b="1" dirty="0" smtClean="0">
                <a:solidFill>
                  <a:srgbClr val="002060"/>
                </a:solidFill>
              </a:rPr>
              <a:t>Initial OSM Import</a:t>
            </a:r>
            <a:endParaRPr lang="de-DE" b="1" dirty="0">
              <a:solidFill>
                <a:srgbClr val="002060"/>
              </a:solidFill>
            </a:endParaRPr>
          </a:p>
        </p:txBody>
      </p:sp>
      <p:sp>
        <p:nvSpPr>
          <p:cNvPr id="123" name="Textfeld 122"/>
          <p:cNvSpPr txBox="1"/>
          <p:nvPr/>
        </p:nvSpPr>
        <p:spPr>
          <a:xfrm>
            <a:off x="1668973" y="5229995"/>
            <a:ext cx="3032235" cy="369332"/>
          </a:xfrm>
          <a:prstGeom prst="rect">
            <a:avLst/>
          </a:prstGeom>
          <a:noFill/>
          <a:ln>
            <a:noFill/>
          </a:ln>
        </p:spPr>
        <p:txBody>
          <a:bodyPr wrap="square" rtlCol="0">
            <a:spAutoFit/>
          </a:bodyPr>
          <a:lstStyle/>
          <a:p>
            <a:pPr algn="ctr"/>
            <a:r>
              <a:rPr lang="de-DE" dirty="0" err="1" smtClean="0">
                <a:solidFill>
                  <a:srgbClr val="7030A0">
                    <a:alpha val="30000"/>
                  </a:srgbClr>
                </a:solidFill>
              </a:rPr>
              <a:t>Remotely</a:t>
            </a:r>
            <a:r>
              <a:rPr lang="de-DE" dirty="0" smtClean="0">
                <a:solidFill>
                  <a:srgbClr val="7030A0">
                    <a:alpha val="30000"/>
                  </a:srgbClr>
                </a:solidFill>
              </a:rPr>
              <a:t> </a:t>
            </a:r>
            <a:r>
              <a:rPr lang="de-DE" dirty="0" err="1" smtClean="0">
                <a:solidFill>
                  <a:srgbClr val="7030A0">
                    <a:alpha val="30000"/>
                  </a:srgbClr>
                </a:solidFill>
              </a:rPr>
              <a:t>sensed</a:t>
            </a:r>
            <a:r>
              <a:rPr lang="de-DE" dirty="0" smtClean="0">
                <a:solidFill>
                  <a:srgbClr val="7030A0">
                    <a:alpha val="30000"/>
                  </a:srgbClr>
                </a:solidFill>
              </a:rPr>
              <a:t> </a:t>
            </a:r>
            <a:r>
              <a:rPr lang="de-DE" dirty="0" err="1" smtClean="0">
                <a:solidFill>
                  <a:srgbClr val="7030A0">
                    <a:alpha val="30000"/>
                  </a:srgbClr>
                </a:solidFill>
              </a:rPr>
              <a:t>Imagery</a:t>
            </a:r>
            <a:endParaRPr lang="de-DE" dirty="0">
              <a:solidFill>
                <a:srgbClr val="7030A0">
                  <a:alpha val="30000"/>
                </a:srgbClr>
              </a:solidFill>
            </a:endParaRPr>
          </a:p>
        </p:txBody>
      </p:sp>
      <p:cxnSp>
        <p:nvCxnSpPr>
          <p:cNvPr id="25" name="Gerade Verbindung mit Pfeil 108"/>
          <p:cNvCxnSpPr>
            <a:stCxn id="40" idx="4"/>
            <a:endCxn id="33" idx="1"/>
          </p:cNvCxnSpPr>
          <p:nvPr/>
        </p:nvCxnSpPr>
        <p:spPr>
          <a:xfrm>
            <a:off x="2504827" y="2399116"/>
            <a:ext cx="1063868" cy="12937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444807" y="1863035"/>
            <a:ext cx="1320798" cy="1052920"/>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477104" y="4272492"/>
            <a:ext cx="1256200" cy="1052916"/>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66881" y="3049894"/>
            <a:ext cx="1023729" cy="1120956"/>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dirty="0" err="1" smtClean="0">
                <a:solidFill>
                  <a:schemeClr val="tx1"/>
                </a:solidFill>
                <a:ea typeface="Calibri" panose="020F0502020204030204" pitchFamily="34" charset="0"/>
                <a:cs typeface="Times New Roman" panose="02020603050405020304" pitchFamily="18" charset="0"/>
              </a:rPr>
              <a:t>Map</a:t>
            </a:r>
            <a:r>
              <a:rPr lang="de-DE" sz="1600" dirty="0" smtClean="0">
                <a:solidFill>
                  <a:schemeClr val="tx1"/>
                </a:solidFill>
                <a:ea typeface="Calibri" panose="020F0502020204030204" pitchFamily="34" charset="0"/>
                <a:cs typeface="Times New Roman" panose="02020603050405020304" pitchFamily="18" charset="0"/>
              </a:rPr>
              <a:t> </a:t>
            </a:r>
            <a:r>
              <a:rPr lang="de-DE" sz="1600" dirty="0" err="1">
                <a:solidFill>
                  <a:schemeClr val="tx1"/>
                </a:solidFill>
                <a:ea typeface="Calibri" panose="020F0502020204030204" pitchFamily="34" charset="0"/>
                <a:cs typeface="Times New Roman" panose="02020603050405020304" pitchFamily="18" charset="0"/>
              </a:rPr>
              <a:t>Coverage</a:t>
            </a:r>
            <a:r>
              <a:rPr lang="de-DE" sz="1600" dirty="0">
                <a:solidFill>
                  <a:schemeClr val="tx1"/>
                </a:solidFill>
                <a:ea typeface="Calibri" panose="020F0502020204030204" pitchFamily="34" charset="0"/>
                <a:cs typeface="Times New Roman" panose="02020603050405020304" pitchFamily="18" charset="0"/>
              </a:rPr>
              <a:t> </a:t>
            </a:r>
            <a:r>
              <a:rPr lang="de-DE" sz="1600" dirty="0" err="1">
                <a:solidFill>
                  <a:schemeClr val="tx1"/>
                </a:solidFill>
                <a:ea typeface="Calibri" panose="020F0502020204030204" pitchFamily="34" charset="0"/>
                <a:cs typeface="Times New Roman" panose="02020603050405020304" pitchFamily="18" charset="0"/>
              </a:rPr>
              <a:t>Planner</a:t>
            </a:r>
            <a:endParaRPr lang="de-DE" sz="16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endParaRPr lang="de-DE" sz="1600" dirty="0">
              <a:solidFill>
                <a:schemeClr val="tx1"/>
              </a:solidFill>
              <a:ea typeface="Calibri" panose="020F0502020204030204" pitchFamily="34" charset="0"/>
              <a:cs typeface="Times New Roman" panose="02020603050405020304" pitchFamily="18" charset="0"/>
            </a:endParaRPr>
          </a:p>
        </p:txBody>
      </p:sp>
      <p:sp>
        <p:nvSpPr>
          <p:cNvPr id="31" name="Rechteck 30"/>
          <p:cNvSpPr/>
          <p:nvPr/>
        </p:nvSpPr>
        <p:spPr>
          <a:xfrm>
            <a:off x="5446287" y="1890414"/>
            <a:ext cx="1273143" cy="346490"/>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dirty="0">
                <a:solidFill>
                  <a:schemeClr val="tx1"/>
                </a:solidFill>
                <a:ea typeface="Calibri" panose="020F0502020204030204" pitchFamily="34" charset="0"/>
                <a:cs typeface="Times New Roman" panose="02020603050405020304" pitchFamily="18" charset="0"/>
              </a:rPr>
              <a:t>osm2pgsql</a:t>
            </a:r>
          </a:p>
        </p:txBody>
      </p:sp>
      <p:cxnSp>
        <p:nvCxnSpPr>
          <p:cNvPr id="32" name="Gerade Verbindung mit Pfeil 46"/>
          <p:cNvCxnSpPr>
            <a:stCxn id="31" idx="3"/>
          </p:cNvCxnSpPr>
          <p:nvPr/>
        </p:nvCxnSpPr>
        <p:spPr>
          <a:xfrm>
            <a:off x="6719429" y="2063660"/>
            <a:ext cx="1523873" cy="139074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568695" y="2205320"/>
            <a:ext cx="857519" cy="646331"/>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i="1" dirty="0" err="1" smtClean="0"/>
              <a:t>region</a:t>
            </a:r>
            <a:endParaRPr lang="de-DE" i="1" dirty="0"/>
          </a:p>
          <a:p>
            <a:pPr algn="ctr"/>
            <a:r>
              <a:rPr lang="de-DE" i="1" dirty="0" err="1"/>
              <a:t>extract</a:t>
            </a:r>
            <a:endParaRPr lang="de-DE" i="1" dirty="0"/>
          </a:p>
        </p:txBody>
      </p:sp>
      <p:sp>
        <p:nvSpPr>
          <p:cNvPr id="34" name="Rechteck 33"/>
          <p:cNvSpPr/>
          <p:nvPr/>
        </p:nvSpPr>
        <p:spPr>
          <a:xfrm>
            <a:off x="3671339" y="3248138"/>
            <a:ext cx="652233" cy="363662"/>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a:solidFill>
                  <a:schemeClr val="tx1"/>
                </a:solidFill>
                <a:ea typeface="Calibri" panose="020F0502020204030204" pitchFamily="34" charset="0"/>
                <a:cs typeface="Times New Roman" panose="02020603050405020304" pitchFamily="18" charset="0"/>
              </a:rPr>
              <a:t>wget</a:t>
            </a:r>
            <a:endParaRPr lang="de-DE"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a:endCxn id="31" idx="2"/>
          </p:cNvCxnSpPr>
          <p:nvPr/>
        </p:nvCxnSpPr>
        <p:spPr>
          <a:xfrm flipV="1">
            <a:off x="4314757" y="2236904"/>
            <a:ext cx="1768102" cy="198999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80154" y="4042236"/>
            <a:ext cx="634603" cy="369332"/>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i="1" dirty="0"/>
              <a:t>XAPI</a:t>
            </a:r>
          </a:p>
        </p:txBody>
      </p:sp>
      <p:cxnSp>
        <p:nvCxnSpPr>
          <p:cNvPr id="37" name="Gerade Verbindung mit Pfeil 36"/>
          <p:cNvCxnSpPr>
            <a:stCxn id="34" idx="2"/>
            <a:endCxn id="36" idx="0"/>
          </p:cNvCxnSpPr>
          <p:nvPr/>
        </p:nvCxnSpPr>
        <p:spPr>
          <a:xfrm>
            <a:off x="3997455" y="3611800"/>
            <a:ext cx="0" cy="430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H="1" flipV="1">
            <a:off x="3997455" y="2851651"/>
            <a:ext cx="1" cy="396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a:endCxn id="31" idx="2"/>
          </p:cNvCxnSpPr>
          <p:nvPr/>
        </p:nvCxnSpPr>
        <p:spPr>
          <a:xfrm flipV="1">
            <a:off x="4426214" y="2236904"/>
            <a:ext cx="1656645" cy="29158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40" idx="4"/>
            <a:endCxn id="36" idx="1"/>
          </p:cNvCxnSpPr>
          <p:nvPr/>
        </p:nvCxnSpPr>
        <p:spPr>
          <a:xfrm>
            <a:off x="2504826" y="2399116"/>
            <a:ext cx="1175328" cy="182778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108"/>
          <p:cNvCxnSpPr/>
          <p:nvPr/>
        </p:nvCxnSpPr>
        <p:spPr>
          <a:xfrm flipV="1">
            <a:off x="1090610" y="2398339"/>
            <a:ext cx="1574442" cy="116233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8148948" y="6363628"/>
            <a:ext cx="1208093" cy="369332"/>
          </a:xfrm>
          <a:prstGeom prst="rect">
            <a:avLst/>
          </a:prstGeom>
          <a:solidFill>
            <a:schemeClr val="bg1"/>
          </a:solidFill>
          <a:ln>
            <a:noFill/>
          </a:ln>
        </p:spPr>
        <p:txBody>
          <a:bodyPr wrap="square" rtlCol="0">
            <a:spAutoFit/>
          </a:bodyPr>
          <a:lstStyle/>
          <a:p>
            <a:pPr algn="r"/>
            <a:r>
              <a:rPr lang="de-DE" b="1" dirty="0" smtClean="0">
                <a:solidFill>
                  <a:schemeClr val="tx1">
                    <a:lumMod val="50000"/>
                    <a:lumOff val="50000"/>
                  </a:schemeClr>
                </a:solidFill>
              </a:rPr>
              <a:t>Data Tier</a:t>
            </a:r>
            <a:endParaRPr lang="de-DE" b="1" dirty="0">
              <a:solidFill>
                <a:schemeClr val="tx1">
                  <a:lumMod val="50000"/>
                  <a:lumOff val="50000"/>
                </a:schemeClr>
              </a:solidFill>
            </a:endParaRPr>
          </a:p>
        </p:txBody>
      </p:sp>
      <p:sp>
        <p:nvSpPr>
          <p:cNvPr id="40" name="Flussdiagramm: Magnetplattenspeicher 39"/>
          <p:cNvSpPr/>
          <p:nvPr/>
        </p:nvSpPr>
        <p:spPr>
          <a:xfrm>
            <a:off x="1076017" y="1942130"/>
            <a:ext cx="1428810" cy="913972"/>
          </a:xfrm>
          <a:prstGeom prst="flowChartMagneticDisk">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b="1" dirty="0" smtClean="0">
                <a:solidFill>
                  <a:schemeClr val="tx1"/>
                </a:solidFill>
                <a:ea typeface="Calibri" panose="020F0502020204030204" pitchFamily="34" charset="0"/>
                <a:cs typeface="Times New Roman" panose="02020603050405020304" pitchFamily="18" charset="0"/>
              </a:rPr>
              <a:t>OSM Server</a:t>
            </a:r>
            <a:endParaRPr lang="de-DE" sz="1600" b="1" dirty="0">
              <a:solidFill>
                <a:schemeClr val="tx1"/>
              </a:solidFill>
              <a:ea typeface="Calibri" panose="020F0502020204030204" pitchFamily="34" charset="0"/>
              <a:cs typeface="Times New Roman" panose="02020603050405020304" pitchFamily="18" charset="0"/>
            </a:endParaRPr>
          </a:p>
        </p:txBody>
      </p:sp>
      <p:sp>
        <p:nvSpPr>
          <p:cNvPr id="48" name="Rechteck 47"/>
          <p:cNvSpPr/>
          <p:nvPr/>
        </p:nvSpPr>
        <p:spPr>
          <a:xfrm>
            <a:off x="8243303" y="3345099"/>
            <a:ext cx="1269206" cy="51923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err="1" smtClean="0">
                <a:solidFill>
                  <a:schemeClr val="tx1"/>
                </a:solidFill>
                <a:ea typeface="Calibri" panose="020F0502020204030204" pitchFamily="34" charset="0"/>
                <a:cs typeface="Times New Roman" panose="02020603050405020304" pitchFamily="18" charset="0"/>
              </a:rPr>
              <a:t>PostGIS</a:t>
            </a:r>
            <a:endParaRPr lang="de-DE" sz="1400" b="1" dirty="0">
              <a:solidFill>
                <a:schemeClr val="tx1"/>
              </a:solidFill>
              <a:ea typeface="Calibri" panose="020F0502020204030204" pitchFamily="34" charset="0"/>
              <a:cs typeface="Times New Roman" panose="02020603050405020304" pitchFamily="18" charset="0"/>
            </a:endParaRPr>
          </a:p>
        </p:txBody>
      </p:sp>
      <p:sp>
        <p:nvSpPr>
          <p:cNvPr id="49" name="Flussdiagramm: Magnetplattenspeicher 48"/>
          <p:cNvSpPr/>
          <p:nvPr/>
        </p:nvSpPr>
        <p:spPr>
          <a:xfrm>
            <a:off x="8243303" y="1763587"/>
            <a:ext cx="1272017" cy="612308"/>
          </a:xfrm>
          <a:prstGeom prst="flowChartMagneticDisk">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smtClean="0">
                <a:solidFill>
                  <a:schemeClr val="tx1"/>
                </a:solidFill>
                <a:ea typeface="Calibri" panose="020F0502020204030204" pitchFamily="34" charset="0"/>
                <a:cs typeface="Times New Roman" panose="02020603050405020304" pitchFamily="18" charset="0"/>
              </a:rPr>
              <a:t>OSM Database</a:t>
            </a:r>
            <a:endParaRPr lang="de-DE" sz="1400" b="1" dirty="0">
              <a:solidFill>
                <a:schemeClr val="tx1"/>
              </a:solidFill>
              <a:ea typeface="Calibri" panose="020F0502020204030204" pitchFamily="34" charset="0"/>
              <a:cs typeface="Times New Roman" panose="02020603050405020304" pitchFamily="18" charset="0"/>
            </a:endParaRPr>
          </a:p>
        </p:txBody>
      </p:sp>
      <p:sp>
        <p:nvSpPr>
          <p:cNvPr id="50" name="Flussdiagramm: Mehrere Dokumente 49"/>
          <p:cNvSpPr/>
          <p:nvPr/>
        </p:nvSpPr>
        <p:spPr>
          <a:xfrm>
            <a:off x="8333300" y="4421944"/>
            <a:ext cx="978218" cy="625480"/>
          </a:xfrm>
          <a:prstGeom prst="flowChartMultidocumen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52"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bwMode="auto">
          <a:xfrm>
            <a:off x="29822" y="1676969"/>
            <a:ext cx="8517830" cy="3148750"/>
          </a:xfrm>
          <a:prstGeom prst="ellipse">
            <a:avLst/>
          </a:prstGeom>
          <a:noFill/>
          <a:ln w="28575" cap="flat" cmpd="sng" algn="ctr">
            <a:solidFill>
              <a:srgbClr val="FF3300"/>
            </a:solidFill>
            <a:prstDash val="solid"/>
            <a:round/>
            <a:headEnd type="none" w="sm" len="sm"/>
            <a:tailEnd type="none" w="sm" len="sm"/>
          </a:ln>
          <a:effectLst>
            <a:outerShdw blurRad="50800" dist="889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43" name="Textfeld 42"/>
          <p:cNvSpPr txBox="1"/>
          <p:nvPr/>
        </p:nvSpPr>
        <p:spPr>
          <a:xfrm>
            <a:off x="3071633" y="6383068"/>
            <a:ext cx="2075701" cy="369332"/>
          </a:xfrm>
          <a:prstGeom prst="rect">
            <a:avLst/>
          </a:prstGeom>
          <a:noFill/>
          <a:ln>
            <a:noFill/>
          </a:ln>
        </p:spPr>
        <p:txBody>
          <a:bodyPr wrap="square" rtlCol="0">
            <a:spAutoFit/>
          </a:bodyPr>
          <a:lstStyle/>
          <a:p>
            <a:pPr algn="ctr"/>
            <a:r>
              <a:rPr lang="de-DE" b="1" dirty="0">
                <a:solidFill>
                  <a:schemeClr val="tx1">
                    <a:lumMod val="50000"/>
                    <a:lumOff val="50000"/>
                  </a:schemeClr>
                </a:solidFill>
              </a:rPr>
              <a:t>Data Import Tier</a:t>
            </a:r>
          </a:p>
        </p:txBody>
      </p:sp>
    </p:spTree>
    <p:extLst>
      <p:ext uri="{BB962C8B-B14F-4D97-AF65-F5344CB8AC3E}">
        <p14:creationId xmlns:p14="http://schemas.microsoft.com/office/powerpoint/2010/main" val="251052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hteck 91"/>
          <p:cNvSpPr/>
          <p:nvPr/>
        </p:nvSpPr>
        <p:spPr>
          <a:xfrm>
            <a:off x="7739001" y="1214752"/>
            <a:ext cx="2112710"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p:txBody>
          <a:bodyPr/>
          <a:lstStyle/>
          <a:p>
            <a:r>
              <a:rPr lang="de-DE" dirty="0" err="1"/>
              <a:t>Our</a:t>
            </a:r>
            <a:r>
              <a:rPr lang="de-DE" dirty="0"/>
              <a:t> </a:t>
            </a:r>
            <a:r>
              <a:rPr lang="de-DE" dirty="0" err="1"/>
              <a:t>aproach</a:t>
            </a:r>
            <a:r>
              <a:rPr lang="de-DE" dirty="0"/>
              <a:t> </a:t>
            </a:r>
            <a:r>
              <a:rPr lang="de-DE" dirty="0" smtClean="0"/>
              <a:t>– „disasterGIS“</a:t>
            </a:r>
            <a:endParaRPr lang="de-DE" dirty="0"/>
          </a:p>
        </p:txBody>
      </p:sp>
      <p:sp>
        <p:nvSpPr>
          <p:cNvPr id="6" name="Foliennummernplatzhalter 5"/>
          <p:cNvSpPr>
            <a:spLocks noGrp="1"/>
          </p:cNvSpPr>
          <p:nvPr>
            <p:ph type="sldNum" sz="quarter" idx="11"/>
          </p:nvPr>
        </p:nvSpPr>
        <p:spPr/>
        <p:txBody>
          <a:bodyPr/>
          <a:lstStyle/>
          <a:p>
            <a:fld id="{4892D846-B0A7-4DFB-99C2-AC0D5C4C5C04}" type="slidenum">
              <a:rPr lang="de-DE" smtClean="0"/>
              <a:t>24</a:t>
            </a:fld>
            <a:endParaRPr lang="de-DE"/>
          </a:p>
        </p:txBody>
      </p:sp>
      <p:sp>
        <p:nvSpPr>
          <p:cNvPr id="90" name="Rechteck 89"/>
          <p:cNvSpPr/>
          <p:nvPr/>
        </p:nvSpPr>
        <p:spPr>
          <a:xfrm>
            <a:off x="55688" y="1233714"/>
            <a:ext cx="7594432" cy="5021148"/>
          </a:xfrm>
          <a:prstGeom prst="rect">
            <a:avLst/>
          </a:prstGeom>
          <a:pattFill prst="ltUpDiag">
            <a:fgClr>
              <a:srgbClr val="DE5A00"/>
            </a:fgClr>
            <a:bgClr>
              <a:srgbClr val="FDF5F1"/>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4" name="Rechteck 93"/>
          <p:cNvSpPr/>
          <p:nvPr/>
        </p:nvSpPr>
        <p:spPr>
          <a:xfrm>
            <a:off x="922005" y="1376064"/>
            <a:ext cx="6667682" cy="1426316"/>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121" name="Textfeld 120"/>
          <p:cNvSpPr txBox="1"/>
          <p:nvPr/>
        </p:nvSpPr>
        <p:spPr>
          <a:xfrm>
            <a:off x="1089380" y="1447396"/>
            <a:ext cx="1208093" cy="646331"/>
          </a:xfrm>
          <a:prstGeom prst="rect">
            <a:avLst/>
          </a:prstGeom>
          <a:noFill/>
          <a:ln>
            <a:noFill/>
          </a:ln>
        </p:spPr>
        <p:txBody>
          <a:bodyPr wrap="square" rtlCol="0">
            <a:spAutoFit/>
          </a:bodyPr>
          <a:lstStyle/>
          <a:p>
            <a:pPr algn="ctr"/>
            <a:r>
              <a:rPr lang="de-DE" b="1" dirty="0">
                <a:solidFill>
                  <a:srgbClr val="00B0F0"/>
                </a:solidFill>
              </a:rPr>
              <a:t>Update OSM</a:t>
            </a:r>
          </a:p>
        </p:txBody>
      </p:sp>
      <p:sp>
        <p:nvSpPr>
          <p:cNvPr id="123" name="Textfeld 122"/>
          <p:cNvSpPr txBox="1"/>
          <p:nvPr/>
        </p:nvSpPr>
        <p:spPr>
          <a:xfrm>
            <a:off x="799338" y="5484264"/>
            <a:ext cx="1640294" cy="646331"/>
          </a:xfrm>
          <a:prstGeom prst="rect">
            <a:avLst/>
          </a:prstGeom>
          <a:noFill/>
          <a:ln>
            <a:noFill/>
          </a:ln>
        </p:spPr>
        <p:txBody>
          <a:bodyPr wrap="square" rtlCol="0">
            <a:spAutoFit/>
          </a:bodyPr>
          <a:lstStyle/>
          <a:p>
            <a:pPr algn="ctr"/>
            <a:r>
              <a:rPr lang="de-DE" dirty="0" smtClean="0">
                <a:solidFill>
                  <a:srgbClr val="7030A0"/>
                </a:solidFill>
              </a:rPr>
              <a:t>Remote </a:t>
            </a:r>
            <a:r>
              <a:rPr lang="de-DE" dirty="0" err="1" smtClean="0">
                <a:solidFill>
                  <a:srgbClr val="7030A0"/>
                </a:solidFill>
              </a:rPr>
              <a:t>Sensing</a:t>
            </a:r>
            <a:endParaRPr lang="de-DE" dirty="0">
              <a:solidFill>
                <a:srgbClr val="7030A0"/>
              </a:solidFill>
            </a:endParaRPr>
          </a:p>
        </p:txBody>
      </p:sp>
      <p:sp>
        <p:nvSpPr>
          <p:cNvPr id="65" name="Rechteck 64"/>
          <p:cNvSpPr/>
          <p:nvPr/>
        </p:nvSpPr>
        <p:spPr>
          <a:xfrm>
            <a:off x="8243303" y="3345099"/>
            <a:ext cx="1269206" cy="51923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err="1" smtClean="0">
                <a:solidFill>
                  <a:schemeClr val="tx1"/>
                </a:solidFill>
                <a:ea typeface="Calibri" panose="020F0502020204030204" pitchFamily="34" charset="0"/>
                <a:cs typeface="Times New Roman" panose="02020603050405020304" pitchFamily="18" charset="0"/>
              </a:rPr>
              <a:t>PostGIS</a:t>
            </a:r>
            <a:endParaRPr lang="de-DE" sz="14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8243303" y="1763587"/>
            <a:ext cx="1272017" cy="612308"/>
          </a:xfrm>
          <a:prstGeom prst="flowChartMagneticDisk">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smtClean="0">
                <a:solidFill>
                  <a:schemeClr val="tx1"/>
                </a:solidFill>
                <a:ea typeface="Calibri" panose="020F0502020204030204" pitchFamily="34" charset="0"/>
                <a:cs typeface="Times New Roman" panose="02020603050405020304" pitchFamily="18" charset="0"/>
              </a:rPr>
              <a:t>OSM Database</a:t>
            </a:r>
            <a:endParaRPr lang="de-DE" sz="14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8333300" y="4421944"/>
            <a:ext cx="978218" cy="625480"/>
          </a:xfrm>
          <a:prstGeom prst="flowChartMultidocumen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08"/>
          <p:cNvCxnSpPr>
            <a:stCxn id="77" idx="4"/>
            <a:endCxn id="33" idx="1"/>
          </p:cNvCxnSpPr>
          <p:nvPr/>
        </p:nvCxnSpPr>
        <p:spPr>
          <a:xfrm>
            <a:off x="2596578" y="2714378"/>
            <a:ext cx="1066756" cy="601754"/>
          </a:xfrm>
          <a:prstGeom prst="bentConnector3">
            <a:avLst>
              <a:gd name="adj1" fmla="val 55078"/>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1244793" y="1213839"/>
            <a:ext cx="1028999" cy="258126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a:endCxn id="123" idx="0"/>
          </p:cNvCxnSpPr>
          <p:nvPr/>
        </p:nvCxnSpPr>
        <p:spPr>
          <a:xfrm rot="16200000" flipH="1">
            <a:off x="371903" y="4236681"/>
            <a:ext cx="1344337" cy="1150828"/>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28932" cy="112095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dirty="0" err="1">
                <a:solidFill>
                  <a:schemeClr val="tx1"/>
                </a:solidFill>
                <a:ea typeface="Calibri" panose="020F0502020204030204" pitchFamily="34" charset="0"/>
                <a:cs typeface="Times New Roman" panose="02020603050405020304" pitchFamily="18" charset="0"/>
              </a:rPr>
              <a:t>Map</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Coverage</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Planner</a:t>
            </a:r>
            <a:endParaRPr lang="de-DE" sz="12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endParaRPr lang="de-DE" sz="1200" dirty="0">
              <a:solidFill>
                <a:schemeClr val="tx1"/>
              </a:solidFill>
              <a:ea typeface="Calibri" panose="020F0502020204030204" pitchFamily="34" charset="0"/>
              <a:cs typeface="Times New Roman" panose="02020603050405020304" pitchFamily="18" charset="0"/>
            </a:endParaRPr>
          </a:p>
        </p:txBody>
      </p:sp>
      <p:sp>
        <p:nvSpPr>
          <p:cNvPr id="33" name="Textfeld 32"/>
          <p:cNvSpPr txBox="1"/>
          <p:nvPr/>
        </p:nvSpPr>
        <p:spPr>
          <a:xfrm>
            <a:off x="3663333" y="3049354"/>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4" name="Rechteck 33"/>
          <p:cNvSpPr/>
          <p:nvPr/>
        </p:nvSpPr>
        <p:spPr>
          <a:xfrm>
            <a:off x="3765976" y="3682500"/>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p:cNvCxnSpPr>
          <p:nvPr/>
        </p:nvCxnSpPr>
        <p:spPr>
          <a:xfrm flipV="1">
            <a:off x="4409395" y="2906832"/>
            <a:ext cx="1791393" cy="1439444"/>
          </a:xfrm>
          <a:prstGeom prst="bentConnector3">
            <a:avLst>
              <a:gd name="adj1" fmla="val 100114"/>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774791" y="4207777"/>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4" idx="2"/>
            <a:endCxn id="36" idx="0"/>
          </p:cNvCxnSpPr>
          <p:nvPr/>
        </p:nvCxnSpPr>
        <p:spPr>
          <a:xfrm>
            <a:off x="4092093" y="4046162"/>
            <a:ext cx="0" cy="161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V="1">
            <a:off x="4092093" y="3511018"/>
            <a:ext cx="0" cy="171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p:cNvCxnSpPr>
          <p:nvPr/>
        </p:nvCxnSpPr>
        <p:spPr>
          <a:xfrm flipV="1">
            <a:off x="4520852" y="2906832"/>
            <a:ext cx="1679935" cy="373354"/>
          </a:xfrm>
          <a:prstGeom prst="bentConnector3">
            <a:avLst>
              <a:gd name="adj1" fmla="val 100214"/>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77" idx="4"/>
            <a:endCxn id="36" idx="1"/>
          </p:cNvCxnSpPr>
          <p:nvPr/>
        </p:nvCxnSpPr>
        <p:spPr>
          <a:xfrm>
            <a:off x="2596578" y="2714378"/>
            <a:ext cx="1178214" cy="1631898"/>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108"/>
          <p:cNvCxnSpPr/>
          <p:nvPr/>
        </p:nvCxnSpPr>
        <p:spPr>
          <a:xfrm flipV="1">
            <a:off x="856682" y="2716266"/>
            <a:ext cx="2063251" cy="1012330"/>
          </a:xfrm>
          <a:prstGeom prst="bentConnector3">
            <a:avLst>
              <a:gd name="adj1" fmla="val 99887"/>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Flussdiagramm: Magnetplattenspeicher 66"/>
          <p:cNvSpPr/>
          <p:nvPr/>
        </p:nvSpPr>
        <p:spPr>
          <a:xfrm>
            <a:off x="1015818" y="4778132"/>
            <a:ext cx="1217862" cy="499635"/>
          </a:xfrm>
          <a:prstGeom prst="flowChartMagneticDisk">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USGS EarthExplorer</a:t>
            </a:r>
          </a:p>
        </p:txBody>
      </p:sp>
      <p:sp>
        <p:nvSpPr>
          <p:cNvPr id="73" name="Rechteck 72"/>
          <p:cNvSpPr/>
          <p:nvPr/>
        </p:nvSpPr>
        <p:spPr>
          <a:xfrm>
            <a:off x="3085777" y="5195032"/>
            <a:ext cx="721352" cy="56439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SNAP </a:t>
            </a:r>
            <a:r>
              <a:rPr lang="de-DE" sz="1200" b="1" dirty="0" err="1">
                <a:solidFill>
                  <a:schemeClr val="tx1"/>
                </a:solidFill>
                <a:ea typeface="Calibri" panose="020F0502020204030204" pitchFamily="34" charset="0"/>
                <a:cs typeface="Times New Roman" panose="02020603050405020304" pitchFamily="18" charset="0"/>
              </a:rPr>
              <a:t>pconvert</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74" name="Rechteck 73"/>
          <p:cNvSpPr/>
          <p:nvPr/>
        </p:nvSpPr>
        <p:spPr>
          <a:xfrm>
            <a:off x="5081449" y="5155159"/>
            <a:ext cx="790607" cy="63773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GDAL </a:t>
            </a:r>
            <a:r>
              <a:rPr lang="de-DE" sz="1200" b="1" dirty="0" err="1">
                <a:solidFill>
                  <a:schemeClr val="tx1"/>
                </a:solidFill>
                <a:ea typeface="Calibri" panose="020F0502020204030204" pitchFamily="34" charset="0"/>
                <a:cs typeface="Times New Roman" panose="02020603050405020304" pitchFamily="18" charset="0"/>
              </a:rPr>
              <a:t>gdalwarp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75" name="Gerade Verbindung mit Pfeil 37"/>
          <p:cNvCxnSpPr>
            <a:stCxn id="73" idx="3"/>
            <a:endCxn id="74" idx="1"/>
          </p:cNvCxnSpPr>
          <p:nvPr/>
        </p:nvCxnSpPr>
        <p:spPr>
          <a:xfrm flipV="1">
            <a:off x="3807129" y="5474026"/>
            <a:ext cx="1274319" cy="320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44"/>
          <p:cNvCxnSpPr>
            <a:stCxn id="74" idx="3"/>
            <a:endCxn id="112" idx="1"/>
          </p:cNvCxnSpPr>
          <p:nvPr/>
        </p:nvCxnSpPr>
        <p:spPr>
          <a:xfrm flipV="1">
            <a:off x="5872056" y="4734685"/>
            <a:ext cx="2461245" cy="739341"/>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37"/>
          <p:cNvCxnSpPr>
            <a:stCxn id="67" idx="3"/>
            <a:endCxn id="73" idx="1"/>
          </p:cNvCxnSpPr>
          <p:nvPr/>
        </p:nvCxnSpPr>
        <p:spPr>
          <a:xfrm rot="16200000" flipH="1">
            <a:off x="2255531" y="4646984"/>
            <a:ext cx="199464" cy="14610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Flussdiagramm: Magnetplattenspeicher 76"/>
          <p:cNvSpPr/>
          <p:nvPr/>
        </p:nvSpPr>
        <p:spPr>
          <a:xfrm>
            <a:off x="1167768" y="2257392"/>
            <a:ext cx="1428810" cy="913972"/>
          </a:xfrm>
          <a:prstGeom prst="flowChartMagneticDisk">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a:solidFill>
                  <a:schemeClr val="tx1"/>
                </a:solidFill>
                <a:ea typeface="Calibri" panose="020F0502020204030204" pitchFamily="34" charset="0"/>
                <a:cs typeface="Times New Roman" panose="02020603050405020304" pitchFamily="18" charset="0"/>
              </a:rPr>
              <a:t>OpenStreetMap</a:t>
            </a:r>
            <a:endParaRPr lang="de-DE" b="1" dirty="0">
              <a:solidFill>
                <a:schemeClr val="tx1"/>
              </a:solidFill>
              <a:ea typeface="Calibri" panose="020F0502020204030204" pitchFamily="34" charset="0"/>
              <a:cs typeface="Times New Roman" panose="02020603050405020304" pitchFamily="18" charset="0"/>
            </a:endParaRPr>
          </a:p>
        </p:txBody>
      </p:sp>
      <p:sp>
        <p:nvSpPr>
          <p:cNvPr id="31" name="Rechteck 30"/>
          <p:cNvSpPr/>
          <p:nvPr/>
        </p:nvSpPr>
        <p:spPr>
          <a:xfrm>
            <a:off x="5449364" y="2560342"/>
            <a:ext cx="1358513" cy="445238"/>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osm2pgsql</a:t>
            </a:r>
          </a:p>
        </p:txBody>
      </p:sp>
      <p:sp>
        <p:nvSpPr>
          <p:cNvPr id="113" name="Rechteck 112"/>
          <p:cNvSpPr/>
          <p:nvPr/>
        </p:nvSpPr>
        <p:spPr>
          <a:xfrm>
            <a:off x="3516997" y="1763586"/>
            <a:ext cx="1150191" cy="407786"/>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Osmosis</a:t>
            </a:r>
          </a:p>
        </p:txBody>
      </p:sp>
      <p:cxnSp>
        <p:nvCxnSpPr>
          <p:cNvPr id="116" name="Gewinkelte Verbindung 115"/>
          <p:cNvCxnSpPr>
            <a:stCxn id="113" idx="3"/>
            <a:endCxn id="31" idx="0"/>
          </p:cNvCxnSpPr>
          <p:nvPr/>
        </p:nvCxnSpPr>
        <p:spPr>
          <a:xfrm>
            <a:off x="4667189" y="1967480"/>
            <a:ext cx="1461432" cy="5928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46"/>
          <p:cNvCxnSpPr>
            <a:stCxn id="31" idx="3"/>
            <a:endCxn id="65" idx="1"/>
          </p:cNvCxnSpPr>
          <p:nvPr/>
        </p:nvCxnSpPr>
        <p:spPr>
          <a:xfrm>
            <a:off x="6807877" y="2782961"/>
            <a:ext cx="1435426" cy="82175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Gewinkelte Verbindung 124"/>
          <p:cNvCxnSpPr>
            <a:endCxn id="113" idx="1"/>
          </p:cNvCxnSpPr>
          <p:nvPr/>
        </p:nvCxnSpPr>
        <p:spPr>
          <a:xfrm flipV="1">
            <a:off x="2607177" y="1967480"/>
            <a:ext cx="909820" cy="73247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3071633" y="6383068"/>
            <a:ext cx="2075701" cy="369332"/>
          </a:xfrm>
          <a:prstGeom prst="rect">
            <a:avLst/>
          </a:prstGeom>
          <a:noFill/>
          <a:ln>
            <a:noFill/>
          </a:ln>
        </p:spPr>
        <p:txBody>
          <a:bodyPr wrap="square" rtlCol="0">
            <a:spAutoFit/>
          </a:bodyPr>
          <a:lstStyle/>
          <a:p>
            <a:pPr algn="ctr"/>
            <a:r>
              <a:rPr lang="de-DE" b="1" dirty="0">
                <a:solidFill>
                  <a:schemeClr val="tx1">
                    <a:lumMod val="50000"/>
                    <a:lumOff val="50000"/>
                  </a:schemeClr>
                </a:solidFill>
              </a:rPr>
              <a:t>Data Import Tier</a:t>
            </a:r>
          </a:p>
        </p:txBody>
      </p:sp>
      <p:sp>
        <p:nvSpPr>
          <p:cNvPr id="46" name="Textfeld 45"/>
          <p:cNvSpPr txBox="1"/>
          <p:nvPr/>
        </p:nvSpPr>
        <p:spPr>
          <a:xfrm>
            <a:off x="8148948" y="6363628"/>
            <a:ext cx="1208093" cy="369332"/>
          </a:xfrm>
          <a:prstGeom prst="rect">
            <a:avLst/>
          </a:prstGeom>
          <a:solidFill>
            <a:schemeClr val="bg1"/>
          </a:solidFill>
          <a:ln>
            <a:noFill/>
          </a:ln>
        </p:spPr>
        <p:txBody>
          <a:bodyPr wrap="square" rtlCol="0">
            <a:spAutoFit/>
          </a:bodyPr>
          <a:lstStyle/>
          <a:p>
            <a:pPr algn="r"/>
            <a:r>
              <a:rPr lang="de-DE" b="1" dirty="0" smtClean="0">
                <a:solidFill>
                  <a:schemeClr val="tx1">
                    <a:lumMod val="50000"/>
                    <a:lumOff val="50000"/>
                  </a:schemeClr>
                </a:solidFill>
              </a:rPr>
              <a:t>Data Tier</a:t>
            </a:r>
            <a:endParaRPr lang="de-DE" b="1" dirty="0">
              <a:solidFill>
                <a:schemeClr val="tx1">
                  <a:lumMod val="50000"/>
                  <a:lumOff val="50000"/>
                </a:schemeClr>
              </a:solidFill>
            </a:endParaRPr>
          </a:p>
        </p:txBody>
      </p:sp>
      <p:sp>
        <p:nvSpPr>
          <p:cNvPr id="2" name="Ellipse 1"/>
          <p:cNvSpPr/>
          <p:nvPr/>
        </p:nvSpPr>
        <p:spPr bwMode="auto">
          <a:xfrm>
            <a:off x="357810" y="1505271"/>
            <a:ext cx="7381192" cy="1969035"/>
          </a:xfrm>
          <a:prstGeom prst="ellipse">
            <a:avLst/>
          </a:prstGeom>
          <a:noFill/>
          <a:ln w="28575" cap="flat" cmpd="sng" algn="ctr">
            <a:solidFill>
              <a:srgbClr val="FF3300"/>
            </a:solidFill>
            <a:prstDash val="solid"/>
            <a:round/>
            <a:headEnd type="none" w="sm" len="sm"/>
            <a:tailEnd type="none" w="sm" len="sm"/>
          </a:ln>
          <a:effectLst>
            <a:outerShdw blurRad="50800" dist="889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85798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hteck 91"/>
          <p:cNvSpPr/>
          <p:nvPr/>
        </p:nvSpPr>
        <p:spPr>
          <a:xfrm>
            <a:off x="7745560" y="1214752"/>
            <a:ext cx="2112710"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p:txBody>
          <a:bodyPr/>
          <a:lstStyle/>
          <a:p>
            <a:r>
              <a:rPr lang="de-DE" dirty="0" err="1"/>
              <a:t>Our</a:t>
            </a:r>
            <a:r>
              <a:rPr lang="de-DE" dirty="0"/>
              <a:t> </a:t>
            </a:r>
            <a:r>
              <a:rPr lang="de-DE" dirty="0" err="1"/>
              <a:t>aproach</a:t>
            </a:r>
            <a:r>
              <a:rPr lang="de-DE" dirty="0"/>
              <a:t> </a:t>
            </a:r>
            <a:r>
              <a:rPr lang="de-DE" dirty="0" smtClean="0"/>
              <a:t>– „disasterGIS“</a:t>
            </a:r>
            <a:endParaRPr lang="de-DE" dirty="0"/>
          </a:p>
        </p:txBody>
      </p:sp>
      <p:sp>
        <p:nvSpPr>
          <p:cNvPr id="2" name="Datumsplatzhalter 1"/>
          <p:cNvSpPr>
            <a:spLocks noGrp="1"/>
          </p:cNvSpPr>
          <p:nvPr>
            <p:ph type="dt" sz="half" idx="10"/>
          </p:nvPr>
        </p:nvSpPr>
        <p:spPr/>
        <p:txBody>
          <a:bodyPr/>
          <a:lstStyle/>
          <a:p>
            <a:fld id="{EC19590E-015F-4E36-9776-6D2B594C28E6}" type="datetime4">
              <a:rPr lang="de-DE" smtClean="0"/>
              <a:t>11. November 2018</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25</a:t>
            </a:fld>
            <a:endParaRPr lang="de-DE"/>
          </a:p>
        </p:txBody>
      </p:sp>
      <p:sp>
        <p:nvSpPr>
          <p:cNvPr id="90" name="Rechteck 89"/>
          <p:cNvSpPr/>
          <p:nvPr/>
        </p:nvSpPr>
        <p:spPr>
          <a:xfrm>
            <a:off x="55688" y="1233714"/>
            <a:ext cx="7594432" cy="5021148"/>
          </a:xfrm>
          <a:prstGeom prst="rect">
            <a:avLst/>
          </a:prstGeom>
          <a:pattFill prst="ltUpDiag">
            <a:fgClr>
              <a:srgbClr val="DE5A00"/>
            </a:fgClr>
            <a:bgClr>
              <a:srgbClr val="FDF5F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03" name="Rechteck 102"/>
          <p:cNvSpPr/>
          <p:nvPr/>
        </p:nvSpPr>
        <p:spPr>
          <a:xfrm>
            <a:off x="891539" y="3746827"/>
            <a:ext cx="6667682" cy="1953390"/>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1711840" y="1508005"/>
            <a:ext cx="1208093" cy="646331"/>
          </a:xfrm>
          <a:prstGeom prst="rect">
            <a:avLst/>
          </a:prstGeom>
          <a:noFill/>
          <a:ln>
            <a:noFill/>
          </a:ln>
        </p:spPr>
        <p:txBody>
          <a:bodyPr wrap="square" rtlCol="0">
            <a:spAutoFit/>
          </a:bodyPr>
          <a:lstStyle/>
          <a:p>
            <a:pPr algn="ctr"/>
            <a:r>
              <a:rPr lang="de-DE" dirty="0">
                <a:solidFill>
                  <a:srgbClr val="00B0F0">
                    <a:alpha val="30000"/>
                  </a:srgbClr>
                </a:solidFill>
              </a:rPr>
              <a:t>Update OSM</a:t>
            </a:r>
          </a:p>
        </p:txBody>
      </p:sp>
      <p:sp>
        <p:nvSpPr>
          <p:cNvPr id="122" name="Textfeld 121"/>
          <p:cNvSpPr txBox="1"/>
          <p:nvPr/>
        </p:nvSpPr>
        <p:spPr>
          <a:xfrm>
            <a:off x="768872" y="3037080"/>
            <a:ext cx="1636574" cy="646331"/>
          </a:xfrm>
          <a:prstGeom prst="rect">
            <a:avLst/>
          </a:prstGeom>
          <a:noFill/>
          <a:ln>
            <a:noFill/>
          </a:ln>
        </p:spPr>
        <p:txBody>
          <a:bodyPr wrap="square" rtlCol="0">
            <a:spAutoFit/>
          </a:bodyPr>
          <a:lstStyle/>
          <a:p>
            <a:pPr algn="ctr"/>
            <a:r>
              <a:rPr lang="de-DE" dirty="0">
                <a:solidFill>
                  <a:srgbClr val="002060"/>
                </a:solidFill>
              </a:rPr>
              <a:t>Erstimport OSM</a:t>
            </a:r>
          </a:p>
        </p:txBody>
      </p:sp>
      <p:sp>
        <p:nvSpPr>
          <p:cNvPr id="123" name="Textfeld 122"/>
          <p:cNvSpPr txBox="1"/>
          <p:nvPr/>
        </p:nvSpPr>
        <p:spPr>
          <a:xfrm>
            <a:off x="561938" y="5183819"/>
            <a:ext cx="3061668" cy="369332"/>
          </a:xfrm>
          <a:prstGeom prst="rect">
            <a:avLst/>
          </a:prstGeom>
          <a:noFill/>
          <a:ln>
            <a:noFill/>
          </a:ln>
        </p:spPr>
        <p:txBody>
          <a:bodyPr wrap="square" rtlCol="0">
            <a:spAutoFit/>
          </a:bodyPr>
          <a:lstStyle/>
          <a:p>
            <a:pPr algn="ctr"/>
            <a:r>
              <a:rPr lang="de-DE" b="1" dirty="0" smtClean="0">
                <a:solidFill>
                  <a:srgbClr val="7030A0"/>
                </a:solidFill>
              </a:rPr>
              <a:t>Remote </a:t>
            </a:r>
            <a:r>
              <a:rPr lang="de-DE" b="1" dirty="0" err="1" smtClean="0">
                <a:solidFill>
                  <a:srgbClr val="7030A0"/>
                </a:solidFill>
              </a:rPr>
              <a:t>Sensed</a:t>
            </a:r>
            <a:r>
              <a:rPr lang="de-DE" b="1" dirty="0" smtClean="0">
                <a:solidFill>
                  <a:srgbClr val="7030A0"/>
                </a:solidFill>
              </a:rPr>
              <a:t> </a:t>
            </a:r>
            <a:r>
              <a:rPr lang="de-DE" b="1" dirty="0" err="1" smtClean="0">
                <a:solidFill>
                  <a:srgbClr val="7030A0"/>
                </a:solidFill>
              </a:rPr>
              <a:t>Imagery</a:t>
            </a:r>
            <a:endParaRPr lang="de-DE" b="1" dirty="0">
              <a:solidFill>
                <a:srgbClr val="7030A0"/>
              </a:solidFill>
            </a:endParaRPr>
          </a:p>
        </p:txBody>
      </p:sp>
      <p:sp>
        <p:nvSpPr>
          <p:cNvPr id="65" name="Rechteck 64"/>
          <p:cNvSpPr/>
          <p:nvPr/>
        </p:nvSpPr>
        <p:spPr>
          <a:xfrm>
            <a:off x="8243303" y="3335160"/>
            <a:ext cx="1269206" cy="26670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dirty="0" err="1" smtClean="0">
                <a:solidFill>
                  <a:schemeClr val="tx1"/>
                </a:solidFill>
                <a:ea typeface="Calibri" panose="020F0502020204030204" pitchFamily="34" charset="0"/>
                <a:cs typeface="Times New Roman" panose="02020603050405020304" pitchFamily="18" charset="0"/>
              </a:rPr>
              <a:t>PostGIS</a:t>
            </a:r>
            <a:endParaRPr lang="de-DE" sz="1400"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8114096" y="1865989"/>
            <a:ext cx="1427471" cy="509905"/>
          </a:xfrm>
          <a:prstGeom prst="flowChartMagneticDisk">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dirty="0" smtClean="0">
                <a:solidFill>
                  <a:schemeClr val="tx1"/>
                </a:solidFill>
                <a:ea typeface="Calibri" panose="020F0502020204030204" pitchFamily="34" charset="0"/>
                <a:cs typeface="Times New Roman" panose="02020603050405020304" pitchFamily="18" charset="0"/>
              </a:rPr>
              <a:t>OSM-Data Base</a:t>
            </a:r>
            <a:endParaRPr lang="de-DE" sz="1400"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8333300" y="4421944"/>
            <a:ext cx="978218" cy="625480"/>
          </a:xfrm>
          <a:prstGeom prst="flowChartMultidocumen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dirty="0" smtClean="0">
                <a:solidFill>
                  <a:schemeClr val="tx1"/>
                </a:solidFill>
                <a:ea typeface="Calibri" panose="020F0502020204030204" pitchFamily="34" charset="0"/>
                <a:cs typeface="Times New Roman" panose="02020603050405020304" pitchFamily="18" charset="0"/>
              </a:rPr>
              <a:t>File System</a:t>
            </a:r>
            <a:endParaRPr lang="de-DE" sz="1100"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08"/>
          <p:cNvCxnSpPr>
            <a:stCxn id="40" idx="4"/>
            <a:endCxn id="33" idx="1"/>
          </p:cNvCxnSpPr>
          <p:nvPr/>
        </p:nvCxnSpPr>
        <p:spPr>
          <a:xfrm>
            <a:off x="2064032" y="2192314"/>
            <a:ext cx="1485573" cy="112922"/>
          </a:xfrm>
          <a:prstGeom prst="bentConnector3">
            <a:avLst>
              <a:gd name="adj1" fmla="val 535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423021" y="1773018"/>
            <a:ext cx="1320799" cy="1171108"/>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820358" y="3817435"/>
            <a:ext cx="733314" cy="137829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87350" cy="1120956"/>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dirty="0" err="1">
                <a:solidFill>
                  <a:schemeClr val="tx1"/>
                </a:solidFill>
                <a:ea typeface="Calibri" panose="020F0502020204030204" pitchFamily="34" charset="0"/>
                <a:cs typeface="Times New Roman" panose="02020603050405020304" pitchFamily="18" charset="0"/>
              </a:rPr>
              <a:t>Map</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Coverage</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Planner</a:t>
            </a:r>
            <a:endParaRPr lang="de-DE" sz="12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endParaRPr lang="de-DE" sz="1200" dirty="0">
              <a:solidFill>
                <a:schemeClr val="tx1"/>
              </a:solidFill>
              <a:ea typeface="Calibri" panose="020F0502020204030204" pitchFamily="34" charset="0"/>
              <a:cs typeface="Times New Roman" panose="02020603050405020304" pitchFamily="18" charset="0"/>
            </a:endParaRPr>
          </a:p>
        </p:txBody>
      </p:sp>
      <p:sp>
        <p:nvSpPr>
          <p:cNvPr id="31" name="Rechteck 30"/>
          <p:cNvSpPr/>
          <p:nvPr/>
        </p:nvSpPr>
        <p:spPr>
          <a:xfrm>
            <a:off x="5446287" y="1890414"/>
            <a:ext cx="1273143" cy="34649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osm2pgsql</a:t>
            </a:r>
          </a:p>
        </p:txBody>
      </p:sp>
      <p:cxnSp>
        <p:nvCxnSpPr>
          <p:cNvPr id="32" name="Gerade Verbindung mit Pfeil 46"/>
          <p:cNvCxnSpPr>
            <a:stCxn id="31" idx="3"/>
            <a:endCxn id="65" idx="1"/>
          </p:cNvCxnSpPr>
          <p:nvPr/>
        </p:nvCxnSpPr>
        <p:spPr>
          <a:xfrm>
            <a:off x="6719430" y="2063659"/>
            <a:ext cx="1523873" cy="1404851"/>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549605" y="2074404"/>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4" name="Rechteck 33"/>
          <p:cNvSpPr/>
          <p:nvPr/>
        </p:nvSpPr>
        <p:spPr>
          <a:xfrm>
            <a:off x="3648048" y="2707263"/>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a:endCxn id="31" idx="2"/>
          </p:cNvCxnSpPr>
          <p:nvPr/>
        </p:nvCxnSpPr>
        <p:spPr>
          <a:xfrm flipV="1">
            <a:off x="4291466" y="2236905"/>
            <a:ext cx="1791393" cy="116967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56863" y="3268080"/>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4" idx="2"/>
            <a:endCxn id="36" idx="0"/>
          </p:cNvCxnSpPr>
          <p:nvPr/>
        </p:nvCxnSpPr>
        <p:spPr>
          <a:xfrm>
            <a:off x="3974164" y="3070925"/>
            <a:ext cx="0" cy="1971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V="1">
            <a:off x="3974165" y="2536069"/>
            <a:ext cx="4200" cy="171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a:endCxn id="31" idx="2"/>
          </p:cNvCxnSpPr>
          <p:nvPr/>
        </p:nvCxnSpPr>
        <p:spPr>
          <a:xfrm flipV="1">
            <a:off x="4407124" y="2236904"/>
            <a:ext cx="1675735" cy="683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40" idx="4"/>
            <a:endCxn id="36" idx="1"/>
          </p:cNvCxnSpPr>
          <p:nvPr/>
        </p:nvCxnSpPr>
        <p:spPr>
          <a:xfrm>
            <a:off x="2064032" y="2192315"/>
            <a:ext cx="1592831" cy="121426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ussdiagramm: Magnetplattenspeicher 39"/>
          <p:cNvSpPr/>
          <p:nvPr/>
        </p:nvSpPr>
        <p:spPr>
          <a:xfrm>
            <a:off x="979532" y="1933882"/>
            <a:ext cx="1084500" cy="516864"/>
          </a:xfrm>
          <a:prstGeom prst="flowChartMagneticDisk">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OpenStreetMap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41" name="Gerade Verbindung mit Pfeil 108"/>
          <p:cNvCxnSpPr>
            <a:stCxn id="28" idx="3"/>
          </p:cNvCxnSpPr>
          <p:nvPr/>
        </p:nvCxnSpPr>
        <p:spPr>
          <a:xfrm flipV="1">
            <a:off x="891541" y="2192317"/>
            <a:ext cx="1513905" cy="138713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lussdiagramm: Magnetplattenspeicher 66"/>
          <p:cNvSpPr/>
          <p:nvPr/>
        </p:nvSpPr>
        <p:spPr>
          <a:xfrm>
            <a:off x="979533" y="3846443"/>
            <a:ext cx="1793263" cy="818247"/>
          </a:xfrm>
          <a:prstGeom prst="flowChartMagneticDisk">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dirty="0">
                <a:solidFill>
                  <a:schemeClr val="tx1"/>
                </a:solidFill>
                <a:ea typeface="Calibri" panose="020F0502020204030204" pitchFamily="34" charset="0"/>
                <a:cs typeface="Times New Roman" panose="02020603050405020304" pitchFamily="18" charset="0"/>
              </a:rPr>
              <a:t>USGS EarthExplorer</a:t>
            </a:r>
          </a:p>
        </p:txBody>
      </p:sp>
      <p:sp>
        <p:nvSpPr>
          <p:cNvPr id="73" name="Rechteck 72"/>
          <p:cNvSpPr/>
          <p:nvPr/>
        </p:nvSpPr>
        <p:spPr>
          <a:xfrm>
            <a:off x="3332183" y="4540064"/>
            <a:ext cx="1244970" cy="666359"/>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dirty="0">
                <a:solidFill>
                  <a:schemeClr val="tx1"/>
                </a:solidFill>
                <a:ea typeface="Calibri" panose="020F0502020204030204" pitchFamily="34" charset="0"/>
                <a:cs typeface="Times New Roman" panose="02020603050405020304" pitchFamily="18" charset="0"/>
              </a:rPr>
              <a:t>SNAP </a:t>
            </a:r>
            <a:r>
              <a:rPr lang="de-DE" dirty="0" err="1">
                <a:solidFill>
                  <a:schemeClr val="tx1"/>
                </a:solidFill>
                <a:ea typeface="Calibri" panose="020F0502020204030204" pitchFamily="34" charset="0"/>
                <a:cs typeface="Times New Roman" panose="02020603050405020304" pitchFamily="18" charset="0"/>
              </a:rPr>
              <a:t>pconvert</a:t>
            </a:r>
            <a:endParaRPr lang="de-DE" dirty="0">
              <a:solidFill>
                <a:schemeClr val="tx1"/>
              </a:solidFill>
              <a:ea typeface="Calibri" panose="020F0502020204030204" pitchFamily="34" charset="0"/>
              <a:cs typeface="Times New Roman" panose="02020603050405020304" pitchFamily="18" charset="0"/>
            </a:endParaRPr>
          </a:p>
        </p:txBody>
      </p:sp>
      <p:sp>
        <p:nvSpPr>
          <p:cNvPr id="74" name="Rechteck 73"/>
          <p:cNvSpPr/>
          <p:nvPr/>
        </p:nvSpPr>
        <p:spPr>
          <a:xfrm>
            <a:off x="5761614" y="4547789"/>
            <a:ext cx="1134789" cy="637732"/>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GDAL </a:t>
            </a:r>
            <a:r>
              <a:rPr lang="de-DE" b="1" dirty="0" err="1">
                <a:solidFill>
                  <a:schemeClr val="tx1"/>
                </a:solidFill>
                <a:ea typeface="Calibri" panose="020F0502020204030204" pitchFamily="34" charset="0"/>
                <a:cs typeface="Times New Roman" panose="02020603050405020304" pitchFamily="18" charset="0"/>
              </a:rPr>
              <a:t>gdalwarp</a:t>
            </a:r>
            <a:endParaRPr lang="de-DE" b="1" dirty="0">
              <a:solidFill>
                <a:schemeClr val="tx1"/>
              </a:solidFill>
              <a:ea typeface="Calibri" panose="020F0502020204030204" pitchFamily="34" charset="0"/>
              <a:cs typeface="Times New Roman" panose="02020603050405020304" pitchFamily="18" charset="0"/>
            </a:endParaRPr>
          </a:p>
        </p:txBody>
      </p:sp>
      <p:cxnSp>
        <p:nvCxnSpPr>
          <p:cNvPr id="75" name="Gerade Verbindung mit Pfeil 37"/>
          <p:cNvCxnSpPr>
            <a:stCxn id="73" idx="3"/>
            <a:endCxn id="74" idx="1"/>
          </p:cNvCxnSpPr>
          <p:nvPr/>
        </p:nvCxnSpPr>
        <p:spPr>
          <a:xfrm flipV="1">
            <a:off x="4577153" y="4866655"/>
            <a:ext cx="1184461" cy="65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44"/>
          <p:cNvCxnSpPr>
            <a:stCxn id="74" idx="3"/>
          </p:cNvCxnSpPr>
          <p:nvPr/>
        </p:nvCxnSpPr>
        <p:spPr>
          <a:xfrm flipV="1">
            <a:off x="6896403" y="4775201"/>
            <a:ext cx="1436898" cy="9145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37"/>
          <p:cNvCxnSpPr>
            <a:stCxn id="67" idx="3"/>
            <a:endCxn id="73" idx="1"/>
          </p:cNvCxnSpPr>
          <p:nvPr/>
        </p:nvCxnSpPr>
        <p:spPr>
          <a:xfrm rot="16200000" flipH="1">
            <a:off x="2499897" y="4040958"/>
            <a:ext cx="208554" cy="14560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3052889" y="6359014"/>
            <a:ext cx="2075701"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
        <p:nvSpPr>
          <p:cNvPr id="44" name="Textfeld 43"/>
          <p:cNvSpPr txBox="1"/>
          <p:nvPr/>
        </p:nvSpPr>
        <p:spPr>
          <a:xfrm>
            <a:off x="8148948" y="6363628"/>
            <a:ext cx="1208093" cy="369332"/>
          </a:xfrm>
          <a:prstGeom prst="rect">
            <a:avLst/>
          </a:prstGeom>
          <a:solidFill>
            <a:schemeClr val="bg1"/>
          </a:solidFill>
          <a:ln>
            <a:noFill/>
          </a:ln>
        </p:spPr>
        <p:txBody>
          <a:bodyPr wrap="square" rtlCol="0">
            <a:spAutoFit/>
          </a:bodyPr>
          <a:lstStyle/>
          <a:p>
            <a:pPr algn="r"/>
            <a:r>
              <a:rPr lang="de-DE" b="1" dirty="0" smtClean="0">
                <a:solidFill>
                  <a:schemeClr val="tx1">
                    <a:lumMod val="50000"/>
                    <a:lumOff val="50000"/>
                  </a:schemeClr>
                </a:solidFill>
              </a:rPr>
              <a:t>Data Tier</a:t>
            </a:r>
            <a:endParaRPr lang="de-DE" b="1" dirty="0">
              <a:solidFill>
                <a:schemeClr val="tx1">
                  <a:lumMod val="50000"/>
                  <a:lumOff val="50000"/>
                </a:schemeClr>
              </a:solidFill>
            </a:endParaRPr>
          </a:p>
        </p:txBody>
      </p:sp>
      <p:sp>
        <p:nvSpPr>
          <p:cNvPr id="43" name="Ellipse 42"/>
          <p:cNvSpPr/>
          <p:nvPr/>
        </p:nvSpPr>
        <p:spPr bwMode="auto">
          <a:xfrm>
            <a:off x="29822" y="3068429"/>
            <a:ext cx="8517830" cy="3148750"/>
          </a:xfrm>
          <a:prstGeom prst="ellipse">
            <a:avLst/>
          </a:prstGeom>
          <a:noFill/>
          <a:ln w="28575" cap="flat" cmpd="sng" algn="ctr">
            <a:solidFill>
              <a:srgbClr val="FF3300"/>
            </a:solidFill>
            <a:prstDash val="solid"/>
            <a:round/>
            <a:headEnd type="none" w="sm" len="sm"/>
            <a:tailEnd type="none" w="sm" len="sm"/>
          </a:ln>
          <a:effectLst>
            <a:outerShdw blurRad="50800" dist="889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40131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Data </a:t>
            </a:r>
            <a:r>
              <a:rPr lang="de-DE" dirty="0" err="1" smtClean="0"/>
              <a:t>Sources</a:t>
            </a:r>
            <a:r>
              <a:rPr lang="de-DE" dirty="0" smtClean="0"/>
              <a:t> </a:t>
            </a:r>
            <a:r>
              <a:rPr lang="de-DE" dirty="0" err="1" smtClean="0"/>
              <a:t>for</a:t>
            </a:r>
            <a:r>
              <a:rPr lang="de-DE" dirty="0" smtClean="0"/>
              <a:t> </a:t>
            </a:r>
            <a:r>
              <a:rPr lang="de-DE" dirty="0" err="1" smtClean="0"/>
              <a:t>Remotely</a:t>
            </a:r>
            <a:r>
              <a:rPr lang="de-DE" dirty="0" smtClean="0"/>
              <a:t> </a:t>
            </a:r>
            <a:r>
              <a:rPr lang="de-DE" dirty="0" err="1" smtClean="0"/>
              <a:t>Sensed</a:t>
            </a:r>
            <a:r>
              <a:rPr lang="de-DE" dirty="0" smtClean="0"/>
              <a:t> </a:t>
            </a:r>
            <a:r>
              <a:rPr lang="de-DE" dirty="0" err="1" smtClean="0"/>
              <a:t>Imagery</a:t>
            </a:r>
            <a:endParaRPr lang="de-DE" dirty="0"/>
          </a:p>
        </p:txBody>
      </p:sp>
      <p:sp>
        <p:nvSpPr>
          <p:cNvPr id="3" name="Inhaltsplatzhalter 2"/>
          <p:cNvSpPr>
            <a:spLocks noGrp="1"/>
          </p:cNvSpPr>
          <p:nvPr>
            <p:ph idx="1"/>
          </p:nvPr>
        </p:nvSpPr>
        <p:spPr/>
        <p:txBody>
          <a:bodyPr/>
          <a:lstStyle/>
          <a:p>
            <a:r>
              <a:rPr lang="de-DE" dirty="0">
                <a:solidFill>
                  <a:schemeClr val="tx1"/>
                </a:solidFill>
                <a:ea typeface="Calibri" panose="020F0502020204030204" pitchFamily="34" charset="0"/>
                <a:cs typeface="Times New Roman" panose="02020603050405020304" pitchFamily="18" charset="0"/>
              </a:rPr>
              <a:t>USGS </a:t>
            </a:r>
            <a:r>
              <a:rPr lang="de-DE" dirty="0" err="1" smtClean="0">
                <a:solidFill>
                  <a:schemeClr val="tx1"/>
                </a:solidFill>
                <a:ea typeface="Calibri" panose="020F0502020204030204" pitchFamily="34" charset="0"/>
                <a:cs typeface="Times New Roman" panose="02020603050405020304" pitchFamily="18" charset="0"/>
              </a:rPr>
              <a:t>EarthExplorer</a:t>
            </a:r>
            <a:r>
              <a:rPr lang="de-DE" dirty="0" smtClean="0">
                <a:solidFill>
                  <a:schemeClr val="tx1"/>
                </a:solidFill>
                <a:ea typeface="Calibri" panose="020F0502020204030204" pitchFamily="34" charset="0"/>
                <a:cs typeface="Times New Roman" panose="02020603050405020304" pitchFamily="18" charset="0"/>
              </a:rPr>
              <a:t>,</a:t>
            </a:r>
            <a:br>
              <a:rPr lang="de-DE" dirty="0" smtClean="0">
                <a:solidFill>
                  <a:schemeClr val="tx1"/>
                </a:solidFill>
                <a:ea typeface="Calibri" panose="020F0502020204030204" pitchFamily="34" charset="0"/>
                <a:cs typeface="Times New Roman" panose="02020603050405020304" pitchFamily="18" charset="0"/>
              </a:rPr>
            </a:br>
            <a:r>
              <a:rPr lang="de-DE" dirty="0" smtClean="0">
                <a:solidFill>
                  <a:schemeClr val="tx1"/>
                </a:solidFill>
                <a:ea typeface="Calibri" panose="020F0502020204030204" pitchFamily="34" charset="0"/>
                <a:cs typeface="Times New Roman" panose="02020603050405020304" pitchFamily="18" charset="0"/>
                <a:hlinkClick r:id="rId2"/>
              </a:rPr>
              <a:t>https</a:t>
            </a:r>
            <a:r>
              <a:rPr lang="de-DE" dirty="0">
                <a:solidFill>
                  <a:schemeClr val="tx1"/>
                </a:solidFill>
                <a:ea typeface="Calibri" panose="020F0502020204030204" pitchFamily="34" charset="0"/>
                <a:cs typeface="Times New Roman" panose="02020603050405020304" pitchFamily="18" charset="0"/>
                <a:hlinkClick r:id="rId2"/>
              </a:rPr>
              <a:t>://earthexplorer.usgs.gov</a:t>
            </a:r>
            <a:r>
              <a:rPr lang="de-DE" dirty="0" smtClean="0">
                <a:solidFill>
                  <a:schemeClr val="tx1"/>
                </a:solidFill>
                <a:ea typeface="Calibri" panose="020F0502020204030204" pitchFamily="34" charset="0"/>
                <a:cs typeface="Times New Roman" panose="02020603050405020304" pitchFamily="18" charset="0"/>
                <a:hlinkClick r:id="rId2"/>
              </a:rPr>
              <a:t>/</a:t>
            </a:r>
            <a:endParaRPr lang="de-DE" dirty="0" smtClean="0">
              <a:solidFill>
                <a:schemeClr val="tx1"/>
              </a:solidFill>
              <a:ea typeface="Calibri" panose="020F0502020204030204" pitchFamily="34" charset="0"/>
              <a:cs typeface="Times New Roman" panose="02020603050405020304" pitchFamily="18" charset="0"/>
            </a:endParaRPr>
          </a:p>
          <a:p>
            <a:endParaRPr lang="de-DE" dirty="0">
              <a:solidFill>
                <a:schemeClr val="tx1"/>
              </a:solidFill>
              <a:ea typeface="Calibri" panose="020F0502020204030204" pitchFamily="34" charset="0"/>
              <a:cs typeface="Times New Roman" panose="02020603050405020304" pitchFamily="18" charset="0"/>
            </a:endParaRPr>
          </a:p>
          <a:p>
            <a:endParaRPr lang="de-DE" dirty="0" smtClean="0">
              <a:solidFill>
                <a:schemeClr val="tx1"/>
              </a:solidFill>
              <a:ea typeface="Calibri" panose="020F0502020204030204" pitchFamily="34" charset="0"/>
              <a:cs typeface="Times New Roman" panose="02020603050405020304" pitchFamily="18" charset="0"/>
            </a:endParaRPr>
          </a:p>
          <a:p>
            <a:endParaRPr lang="de-DE" dirty="0">
              <a:solidFill>
                <a:schemeClr val="tx1"/>
              </a:solidFill>
              <a:ea typeface="Calibri" panose="020F0502020204030204" pitchFamily="34" charset="0"/>
              <a:cs typeface="Times New Roman" panose="02020603050405020304" pitchFamily="18" charset="0"/>
            </a:endParaRPr>
          </a:p>
          <a:p>
            <a:endParaRPr lang="de-DE" dirty="0">
              <a:solidFill>
                <a:schemeClr val="tx1"/>
              </a:solidFill>
              <a:ea typeface="Calibri" panose="020F0502020204030204" pitchFamily="34" charset="0"/>
              <a:cs typeface="Times New Roman" panose="02020603050405020304" pitchFamily="18" charset="0"/>
            </a:endParaRPr>
          </a:p>
          <a:p>
            <a:r>
              <a:rPr lang="de-DE" dirty="0" err="1" smtClean="0"/>
              <a:t>ESA's</a:t>
            </a:r>
            <a:r>
              <a:rPr lang="de-DE" dirty="0"/>
              <a:t> </a:t>
            </a:r>
            <a:r>
              <a:rPr lang="de-DE" dirty="0" err="1" smtClean="0"/>
              <a:t>Thematic</a:t>
            </a:r>
            <a:r>
              <a:rPr lang="de-DE" dirty="0" smtClean="0"/>
              <a:t> </a:t>
            </a:r>
            <a:r>
              <a:rPr lang="de-DE" dirty="0" err="1" smtClean="0"/>
              <a:t>Expolitation</a:t>
            </a:r>
            <a:r>
              <a:rPr lang="de-DE" dirty="0" smtClean="0"/>
              <a:t> </a:t>
            </a:r>
            <a:r>
              <a:rPr lang="de-DE" dirty="0" err="1" smtClean="0"/>
              <a:t>Platform</a:t>
            </a:r>
            <a:r>
              <a:rPr lang="de-DE" dirty="0" smtClean="0"/>
              <a:t>, </a:t>
            </a:r>
            <a:r>
              <a:rPr lang="de-DE" dirty="0" smtClean="0">
                <a:hlinkClick r:id="rId3"/>
              </a:rPr>
              <a:t>https</a:t>
            </a:r>
            <a:r>
              <a:rPr lang="de-DE" dirty="0">
                <a:hlinkClick r:id="rId3"/>
              </a:rPr>
              <a:t>://tep.eo.esa.int</a:t>
            </a:r>
            <a:r>
              <a:rPr lang="de-DE" dirty="0" smtClean="0">
                <a:hlinkClick r:id="rId3"/>
              </a:rPr>
              <a:t>/</a:t>
            </a:r>
            <a:r>
              <a:rPr lang="de-DE" dirty="0" smtClean="0"/>
              <a:t/>
            </a:r>
            <a:br>
              <a:rPr lang="de-DE" dirty="0" smtClean="0"/>
            </a:br>
            <a:r>
              <a:rPr lang="de-DE" dirty="0" err="1" smtClean="0"/>
              <a:t>see</a:t>
            </a:r>
            <a:r>
              <a:rPr lang="de-DE" dirty="0" smtClean="0"/>
              <a:t> Salvatore </a:t>
            </a:r>
            <a:r>
              <a:rPr lang="de-DE" dirty="0" err="1" smtClean="0"/>
              <a:t>Pinto's</a:t>
            </a:r>
            <a:r>
              <a:rPr lang="de-DE" dirty="0" smtClean="0"/>
              <a:t> </a:t>
            </a:r>
            <a:r>
              <a:rPr lang="de-DE" dirty="0" err="1" smtClean="0"/>
              <a:t>talk</a:t>
            </a:r>
            <a:r>
              <a:rPr lang="de-DE" dirty="0" smtClean="0"/>
              <a:t>, FOSS4G 2017</a:t>
            </a:r>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26</a:t>
            </a:fld>
            <a:r>
              <a:rPr lang="de-DE" smtClean="0"/>
              <a:t> </a:t>
            </a:r>
            <a:endParaRPr lang="de-DE"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442" y="4240024"/>
            <a:ext cx="3260038" cy="173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515" y="4263960"/>
            <a:ext cx="3096658" cy="168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442" y="1708106"/>
            <a:ext cx="2632628" cy="183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099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hteck 91"/>
          <p:cNvSpPr/>
          <p:nvPr/>
        </p:nvSpPr>
        <p:spPr>
          <a:xfrm>
            <a:off x="7745560" y="1214752"/>
            <a:ext cx="2112710"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p:txBody>
          <a:bodyPr/>
          <a:lstStyle/>
          <a:p>
            <a:r>
              <a:rPr lang="de-DE" dirty="0" err="1" smtClean="0"/>
              <a:t>Our</a:t>
            </a:r>
            <a:r>
              <a:rPr lang="de-DE" dirty="0" smtClean="0"/>
              <a:t> </a:t>
            </a:r>
            <a:r>
              <a:rPr lang="de-DE" dirty="0" err="1" smtClean="0"/>
              <a:t>aproach</a:t>
            </a:r>
            <a:r>
              <a:rPr lang="de-DE" dirty="0" smtClean="0"/>
              <a:t> – „disasterGIS“</a:t>
            </a:r>
            <a:endParaRPr lang="de-DE" dirty="0"/>
          </a:p>
        </p:txBody>
      </p:sp>
      <p:sp>
        <p:nvSpPr>
          <p:cNvPr id="2" name="Datumsplatzhalter 1"/>
          <p:cNvSpPr>
            <a:spLocks noGrp="1"/>
          </p:cNvSpPr>
          <p:nvPr>
            <p:ph type="dt" sz="half" idx="10"/>
          </p:nvPr>
        </p:nvSpPr>
        <p:spPr/>
        <p:txBody>
          <a:bodyPr/>
          <a:lstStyle/>
          <a:p>
            <a:fld id="{EC19590E-015F-4E36-9776-6D2B594C28E6}" type="datetime4">
              <a:rPr lang="de-DE" smtClean="0"/>
              <a:t>11. November 2018</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27</a:t>
            </a:fld>
            <a:endParaRPr lang="de-DE"/>
          </a:p>
        </p:txBody>
      </p:sp>
      <p:sp>
        <p:nvSpPr>
          <p:cNvPr id="90" name="Rechteck 89"/>
          <p:cNvSpPr/>
          <p:nvPr/>
        </p:nvSpPr>
        <p:spPr>
          <a:xfrm>
            <a:off x="55688" y="1233714"/>
            <a:ext cx="7594432" cy="5021148"/>
          </a:xfrm>
          <a:prstGeom prst="rect">
            <a:avLst/>
          </a:prstGeom>
          <a:pattFill prst="ltUpDiag">
            <a:fgClr>
              <a:srgbClr val="DE5A00"/>
            </a:fgClr>
            <a:bgClr>
              <a:srgbClr val="FDF5F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03" name="Rechteck 102"/>
          <p:cNvSpPr/>
          <p:nvPr/>
        </p:nvSpPr>
        <p:spPr>
          <a:xfrm>
            <a:off x="891539" y="3746827"/>
            <a:ext cx="6667682" cy="1953390"/>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1711840" y="1508005"/>
            <a:ext cx="1208093" cy="646331"/>
          </a:xfrm>
          <a:prstGeom prst="rect">
            <a:avLst/>
          </a:prstGeom>
          <a:noFill/>
          <a:ln>
            <a:noFill/>
          </a:ln>
        </p:spPr>
        <p:txBody>
          <a:bodyPr wrap="square" rtlCol="0">
            <a:spAutoFit/>
          </a:bodyPr>
          <a:lstStyle/>
          <a:p>
            <a:pPr algn="ctr"/>
            <a:r>
              <a:rPr lang="de-DE" dirty="0">
                <a:solidFill>
                  <a:srgbClr val="00B0F0">
                    <a:alpha val="30000"/>
                  </a:srgbClr>
                </a:solidFill>
              </a:rPr>
              <a:t>Update OSM</a:t>
            </a:r>
          </a:p>
        </p:txBody>
      </p:sp>
      <p:sp>
        <p:nvSpPr>
          <p:cNvPr id="122" name="Textfeld 121"/>
          <p:cNvSpPr txBox="1"/>
          <p:nvPr/>
        </p:nvSpPr>
        <p:spPr>
          <a:xfrm>
            <a:off x="768872" y="3037080"/>
            <a:ext cx="1636574" cy="646331"/>
          </a:xfrm>
          <a:prstGeom prst="rect">
            <a:avLst/>
          </a:prstGeom>
          <a:noFill/>
          <a:ln>
            <a:noFill/>
          </a:ln>
        </p:spPr>
        <p:txBody>
          <a:bodyPr wrap="square" rtlCol="0">
            <a:spAutoFit/>
          </a:bodyPr>
          <a:lstStyle/>
          <a:p>
            <a:pPr algn="ctr"/>
            <a:r>
              <a:rPr lang="de-DE" dirty="0">
                <a:solidFill>
                  <a:srgbClr val="002060"/>
                </a:solidFill>
              </a:rPr>
              <a:t>Erstimport OSM</a:t>
            </a:r>
          </a:p>
        </p:txBody>
      </p:sp>
      <p:sp>
        <p:nvSpPr>
          <p:cNvPr id="123" name="Textfeld 122"/>
          <p:cNvSpPr txBox="1"/>
          <p:nvPr/>
        </p:nvSpPr>
        <p:spPr>
          <a:xfrm>
            <a:off x="561938" y="5183819"/>
            <a:ext cx="3061668" cy="369332"/>
          </a:xfrm>
          <a:prstGeom prst="rect">
            <a:avLst/>
          </a:prstGeom>
          <a:noFill/>
          <a:ln>
            <a:noFill/>
          </a:ln>
        </p:spPr>
        <p:txBody>
          <a:bodyPr wrap="square" rtlCol="0">
            <a:spAutoFit/>
          </a:bodyPr>
          <a:lstStyle/>
          <a:p>
            <a:pPr algn="ctr"/>
            <a:r>
              <a:rPr lang="de-DE" b="1" dirty="0" smtClean="0">
                <a:solidFill>
                  <a:srgbClr val="7030A0"/>
                </a:solidFill>
              </a:rPr>
              <a:t>Remote </a:t>
            </a:r>
            <a:r>
              <a:rPr lang="de-DE" b="1" dirty="0" err="1" smtClean="0">
                <a:solidFill>
                  <a:srgbClr val="7030A0"/>
                </a:solidFill>
              </a:rPr>
              <a:t>Sensed</a:t>
            </a:r>
            <a:r>
              <a:rPr lang="de-DE" b="1" dirty="0" smtClean="0">
                <a:solidFill>
                  <a:srgbClr val="7030A0"/>
                </a:solidFill>
              </a:rPr>
              <a:t> </a:t>
            </a:r>
            <a:r>
              <a:rPr lang="de-DE" b="1" dirty="0" err="1" smtClean="0">
                <a:solidFill>
                  <a:srgbClr val="7030A0"/>
                </a:solidFill>
              </a:rPr>
              <a:t>Imagery</a:t>
            </a:r>
            <a:endParaRPr lang="de-DE" b="1" dirty="0">
              <a:solidFill>
                <a:srgbClr val="7030A0"/>
              </a:solidFill>
            </a:endParaRPr>
          </a:p>
        </p:txBody>
      </p:sp>
      <p:sp>
        <p:nvSpPr>
          <p:cNvPr id="65" name="Rechteck 64"/>
          <p:cNvSpPr/>
          <p:nvPr/>
        </p:nvSpPr>
        <p:spPr>
          <a:xfrm>
            <a:off x="8243303" y="3335160"/>
            <a:ext cx="1269206" cy="26670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dirty="0" err="1" smtClean="0">
                <a:solidFill>
                  <a:schemeClr val="tx1"/>
                </a:solidFill>
                <a:ea typeface="Calibri" panose="020F0502020204030204" pitchFamily="34" charset="0"/>
                <a:cs typeface="Times New Roman" panose="02020603050405020304" pitchFamily="18" charset="0"/>
              </a:rPr>
              <a:t>PostGIS</a:t>
            </a:r>
            <a:endParaRPr lang="de-DE" sz="1400"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8114096" y="1865989"/>
            <a:ext cx="1427471" cy="509905"/>
          </a:xfrm>
          <a:prstGeom prst="flowChartMagneticDisk">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dirty="0" smtClean="0">
                <a:solidFill>
                  <a:schemeClr val="tx1"/>
                </a:solidFill>
                <a:ea typeface="Calibri" panose="020F0502020204030204" pitchFamily="34" charset="0"/>
                <a:cs typeface="Times New Roman" panose="02020603050405020304" pitchFamily="18" charset="0"/>
              </a:rPr>
              <a:t>OSM-Data Base</a:t>
            </a:r>
            <a:endParaRPr lang="de-DE" sz="1400"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8333300" y="4421944"/>
            <a:ext cx="978218" cy="625480"/>
          </a:xfrm>
          <a:prstGeom prst="flowChartMultidocumen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dirty="0" smtClean="0">
                <a:solidFill>
                  <a:schemeClr val="tx1"/>
                </a:solidFill>
                <a:ea typeface="Calibri" panose="020F0502020204030204" pitchFamily="34" charset="0"/>
                <a:cs typeface="Times New Roman" panose="02020603050405020304" pitchFamily="18" charset="0"/>
              </a:rPr>
              <a:t>File System</a:t>
            </a:r>
            <a:endParaRPr lang="de-DE" sz="1100"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08"/>
          <p:cNvCxnSpPr>
            <a:stCxn id="40" idx="4"/>
            <a:endCxn id="33" idx="1"/>
          </p:cNvCxnSpPr>
          <p:nvPr/>
        </p:nvCxnSpPr>
        <p:spPr>
          <a:xfrm>
            <a:off x="2064032" y="2192314"/>
            <a:ext cx="1485573" cy="112922"/>
          </a:xfrm>
          <a:prstGeom prst="bentConnector3">
            <a:avLst>
              <a:gd name="adj1" fmla="val 535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423021" y="1773018"/>
            <a:ext cx="1320799" cy="1171108"/>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820358" y="3817435"/>
            <a:ext cx="733314" cy="137829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87350" cy="1120956"/>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dirty="0" err="1">
                <a:solidFill>
                  <a:schemeClr val="tx1"/>
                </a:solidFill>
                <a:ea typeface="Calibri" panose="020F0502020204030204" pitchFamily="34" charset="0"/>
                <a:cs typeface="Times New Roman" panose="02020603050405020304" pitchFamily="18" charset="0"/>
              </a:rPr>
              <a:t>Map</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Coverage</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Planner</a:t>
            </a:r>
            <a:endParaRPr lang="de-DE" sz="12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endParaRPr lang="de-DE" sz="1200" dirty="0">
              <a:solidFill>
                <a:schemeClr val="tx1"/>
              </a:solidFill>
              <a:ea typeface="Calibri" panose="020F0502020204030204" pitchFamily="34" charset="0"/>
              <a:cs typeface="Times New Roman" panose="02020603050405020304" pitchFamily="18" charset="0"/>
            </a:endParaRPr>
          </a:p>
        </p:txBody>
      </p:sp>
      <p:sp>
        <p:nvSpPr>
          <p:cNvPr id="31" name="Rechteck 30"/>
          <p:cNvSpPr/>
          <p:nvPr/>
        </p:nvSpPr>
        <p:spPr>
          <a:xfrm>
            <a:off x="5446287" y="1890414"/>
            <a:ext cx="1273143" cy="34649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osm2pgsql</a:t>
            </a:r>
          </a:p>
        </p:txBody>
      </p:sp>
      <p:cxnSp>
        <p:nvCxnSpPr>
          <p:cNvPr id="32" name="Gerade Verbindung mit Pfeil 46"/>
          <p:cNvCxnSpPr>
            <a:stCxn id="31" idx="3"/>
            <a:endCxn id="65" idx="1"/>
          </p:cNvCxnSpPr>
          <p:nvPr/>
        </p:nvCxnSpPr>
        <p:spPr>
          <a:xfrm>
            <a:off x="6719430" y="2063659"/>
            <a:ext cx="1523873" cy="1404851"/>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549605" y="2074404"/>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4" name="Rechteck 33"/>
          <p:cNvSpPr/>
          <p:nvPr/>
        </p:nvSpPr>
        <p:spPr>
          <a:xfrm>
            <a:off x="3648048" y="2707263"/>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a:endCxn id="31" idx="2"/>
          </p:cNvCxnSpPr>
          <p:nvPr/>
        </p:nvCxnSpPr>
        <p:spPr>
          <a:xfrm flipV="1">
            <a:off x="4291466" y="2236905"/>
            <a:ext cx="1791393" cy="116967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56863" y="3268080"/>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4" idx="2"/>
            <a:endCxn id="36" idx="0"/>
          </p:cNvCxnSpPr>
          <p:nvPr/>
        </p:nvCxnSpPr>
        <p:spPr>
          <a:xfrm>
            <a:off x="3974164" y="3070925"/>
            <a:ext cx="0" cy="1971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V="1">
            <a:off x="3974165" y="2536069"/>
            <a:ext cx="4200" cy="171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a:endCxn id="31" idx="2"/>
          </p:cNvCxnSpPr>
          <p:nvPr/>
        </p:nvCxnSpPr>
        <p:spPr>
          <a:xfrm flipV="1">
            <a:off x="4407124" y="2236904"/>
            <a:ext cx="1675735" cy="683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40" idx="4"/>
            <a:endCxn id="36" idx="1"/>
          </p:cNvCxnSpPr>
          <p:nvPr/>
        </p:nvCxnSpPr>
        <p:spPr>
          <a:xfrm>
            <a:off x="2064032" y="2192315"/>
            <a:ext cx="1592831" cy="121426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ussdiagramm: Magnetplattenspeicher 39"/>
          <p:cNvSpPr/>
          <p:nvPr/>
        </p:nvSpPr>
        <p:spPr>
          <a:xfrm>
            <a:off x="979532" y="1933882"/>
            <a:ext cx="1084500" cy="516864"/>
          </a:xfrm>
          <a:prstGeom prst="flowChartMagneticDisk">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OpenStreetMap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41" name="Gerade Verbindung mit Pfeil 108"/>
          <p:cNvCxnSpPr>
            <a:stCxn id="28" idx="3"/>
          </p:cNvCxnSpPr>
          <p:nvPr/>
        </p:nvCxnSpPr>
        <p:spPr>
          <a:xfrm flipV="1">
            <a:off x="891541" y="2192317"/>
            <a:ext cx="1513905" cy="138713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lussdiagramm: Magnetplattenspeicher 66"/>
          <p:cNvSpPr/>
          <p:nvPr/>
        </p:nvSpPr>
        <p:spPr>
          <a:xfrm>
            <a:off x="979533" y="3846443"/>
            <a:ext cx="1793263" cy="818247"/>
          </a:xfrm>
          <a:prstGeom prst="flowChartMagneticDisk">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dirty="0">
                <a:solidFill>
                  <a:schemeClr val="tx1"/>
                </a:solidFill>
                <a:ea typeface="Calibri" panose="020F0502020204030204" pitchFamily="34" charset="0"/>
                <a:cs typeface="Times New Roman" panose="02020603050405020304" pitchFamily="18" charset="0"/>
              </a:rPr>
              <a:t>USGS EarthExplorer</a:t>
            </a:r>
          </a:p>
        </p:txBody>
      </p:sp>
      <p:sp>
        <p:nvSpPr>
          <p:cNvPr id="73" name="Rechteck 72"/>
          <p:cNvSpPr/>
          <p:nvPr/>
        </p:nvSpPr>
        <p:spPr>
          <a:xfrm>
            <a:off x="3332183" y="4540064"/>
            <a:ext cx="1244970" cy="666359"/>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dirty="0">
                <a:solidFill>
                  <a:schemeClr val="tx1"/>
                </a:solidFill>
                <a:ea typeface="Calibri" panose="020F0502020204030204" pitchFamily="34" charset="0"/>
                <a:cs typeface="Times New Roman" panose="02020603050405020304" pitchFamily="18" charset="0"/>
              </a:rPr>
              <a:t>SNAP </a:t>
            </a:r>
            <a:r>
              <a:rPr lang="de-DE" dirty="0" err="1">
                <a:solidFill>
                  <a:schemeClr val="tx1"/>
                </a:solidFill>
                <a:ea typeface="Calibri" panose="020F0502020204030204" pitchFamily="34" charset="0"/>
                <a:cs typeface="Times New Roman" panose="02020603050405020304" pitchFamily="18" charset="0"/>
              </a:rPr>
              <a:t>pconvert</a:t>
            </a:r>
            <a:endParaRPr lang="de-DE" dirty="0">
              <a:solidFill>
                <a:schemeClr val="tx1"/>
              </a:solidFill>
              <a:ea typeface="Calibri" panose="020F0502020204030204" pitchFamily="34" charset="0"/>
              <a:cs typeface="Times New Roman" panose="02020603050405020304" pitchFamily="18" charset="0"/>
            </a:endParaRPr>
          </a:p>
        </p:txBody>
      </p:sp>
      <p:sp>
        <p:nvSpPr>
          <p:cNvPr id="74" name="Rechteck 73"/>
          <p:cNvSpPr/>
          <p:nvPr/>
        </p:nvSpPr>
        <p:spPr>
          <a:xfrm>
            <a:off x="5761614" y="4547789"/>
            <a:ext cx="1134789" cy="637732"/>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GDAL </a:t>
            </a:r>
            <a:r>
              <a:rPr lang="de-DE" b="1" dirty="0" err="1">
                <a:solidFill>
                  <a:schemeClr val="tx1"/>
                </a:solidFill>
                <a:ea typeface="Calibri" panose="020F0502020204030204" pitchFamily="34" charset="0"/>
                <a:cs typeface="Times New Roman" panose="02020603050405020304" pitchFamily="18" charset="0"/>
              </a:rPr>
              <a:t>gdalwarp</a:t>
            </a:r>
            <a:endParaRPr lang="de-DE" b="1" dirty="0">
              <a:solidFill>
                <a:schemeClr val="tx1"/>
              </a:solidFill>
              <a:ea typeface="Calibri" panose="020F0502020204030204" pitchFamily="34" charset="0"/>
              <a:cs typeface="Times New Roman" panose="02020603050405020304" pitchFamily="18" charset="0"/>
            </a:endParaRPr>
          </a:p>
        </p:txBody>
      </p:sp>
      <p:cxnSp>
        <p:nvCxnSpPr>
          <p:cNvPr id="75" name="Gerade Verbindung mit Pfeil 37"/>
          <p:cNvCxnSpPr>
            <a:stCxn id="73" idx="3"/>
            <a:endCxn id="74" idx="1"/>
          </p:cNvCxnSpPr>
          <p:nvPr/>
        </p:nvCxnSpPr>
        <p:spPr>
          <a:xfrm flipV="1">
            <a:off x="4577153" y="4866655"/>
            <a:ext cx="1184461" cy="65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44"/>
          <p:cNvCxnSpPr>
            <a:stCxn id="74" idx="3"/>
          </p:cNvCxnSpPr>
          <p:nvPr/>
        </p:nvCxnSpPr>
        <p:spPr>
          <a:xfrm flipV="1">
            <a:off x="6896403" y="4775201"/>
            <a:ext cx="1436898" cy="9145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37"/>
          <p:cNvCxnSpPr>
            <a:stCxn id="67" idx="3"/>
            <a:endCxn id="73" idx="1"/>
          </p:cNvCxnSpPr>
          <p:nvPr/>
        </p:nvCxnSpPr>
        <p:spPr>
          <a:xfrm rot="16200000" flipH="1">
            <a:off x="2499897" y="4040958"/>
            <a:ext cx="208554" cy="14560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3052889" y="6359014"/>
            <a:ext cx="2075701"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
        <p:nvSpPr>
          <p:cNvPr id="44" name="Textfeld 43"/>
          <p:cNvSpPr txBox="1"/>
          <p:nvPr/>
        </p:nvSpPr>
        <p:spPr>
          <a:xfrm>
            <a:off x="8148948" y="6363628"/>
            <a:ext cx="1208093" cy="369332"/>
          </a:xfrm>
          <a:prstGeom prst="rect">
            <a:avLst/>
          </a:prstGeom>
          <a:solidFill>
            <a:schemeClr val="bg1"/>
          </a:solidFill>
          <a:ln>
            <a:noFill/>
          </a:ln>
        </p:spPr>
        <p:txBody>
          <a:bodyPr wrap="square" rtlCol="0">
            <a:spAutoFit/>
          </a:bodyPr>
          <a:lstStyle/>
          <a:p>
            <a:pPr algn="r"/>
            <a:r>
              <a:rPr lang="de-DE" b="1" dirty="0" smtClean="0">
                <a:solidFill>
                  <a:schemeClr val="tx1">
                    <a:lumMod val="50000"/>
                    <a:lumOff val="50000"/>
                  </a:schemeClr>
                </a:solidFill>
              </a:rPr>
              <a:t>Data Tier</a:t>
            </a:r>
            <a:endParaRPr lang="de-DE" b="1" dirty="0">
              <a:solidFill>
                <a:schemeClr val="tx1">
                  <a:lumMod val="50000"/>
                  <a:lumOff val="50000"/>
                </a:schemeClr>
              </a:solidFill>
            </a:endParaRPr>
          </a:p>
        </p:txBody>
      </p:sp>
      <p:sp>
        <p:nvSpPr>
          <p:cNvPr id="43" name="Ellipse 42"/>
          <p:cNvSpPr/>
          <p:nvPr/>
        </p:nvSpPr>
        <p:spPr bwMode="auto">
          <a:xfrm>
            <a:off x="29822" y="3068429"/>
            <a:ext cx="8517830" cy="3148750"/>
          </a:xfrm>
          <a:prstGeom prst="ellipse">
            <a:avLst/>
          </a:prstGeom>
          <a:noFill/>
          <a:ln w="28575" cap="flat" cmpd="sng" algn="ctr">
            <a:solidFill>
              <a:srgbClr val="FF3300"/>
            </a:solidFill>
            <a:prstDash val="solid"/>
            <a:round/>
            <a:headEnd type="none" w="sm" len="sm"/>
            <a:tailEnd type="none" w="sm" len="sm"/>
          </a:ln>
          <a:effectLst>
            <a:outerShdw blurRad="50800" dist="889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74225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hteck 89"/>
          <p:cNvSpPr/>
          <p:nvPr/>
        </p:nvSpPr>
        <p:spPr>
          <a:xfrm>
            <a:off x="55689" y="1233714"/>
            <a:ext cx="4117126" cy="5021148"/>
          </a:xfrm>
          <a:prstGeom prst="rect">
            <a:avLst/>
          </a:prstGeom>
          <a:pattFill prst="ltUpDiag">
            <a:fgClr>
              <a:srgbClr val="C00000"/>
            </a:fgClr>
            <a:bgClr>
              <a:srgbClr val="FCEDE4"/>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25" name="Rechteck 124"/>
          <p:cNvSpPr/>
          <p:nvPr/>
        </p:nvSpPr>
        <p:spPr>
          <a:xfrm>
            <a:off x="8600631" y="1237028"/>
            <a:ext cx="1169154" cy="5021147"/>
          </a:xfrm>
          <a:prstGeom prst="rect">
            <a:avLst/>
          </a:prstGeom>
          <a:pattFill prst="ltUpDiag">
            <a:fgClr>
              <a:schemeClr val="accent2"/>
            </a:fgClr>
            <a:bgClr>
              <a:schemeClr val="accent6">
                <a:lumMod val="20000"/>
                <a:lumOff val="8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2" name="Rechteck 91"/>
          <p:cNvSpPr/>
          <p:nvPr/>
        </p:nvSpPr>
        <p:spPr>
          <a:xfrm>
            <a:off x="4414213" y="1233713"/>
            <a:ext cx="1598961" cy="5021147"/>
          </a:xfrm>
          <a:prstGeom prst="rect">
            <a:avLst/>
          </a:prstGeom>
          <a:pattFill prst="ltUpDiag">
            <a:fgClr>
              <a:srgbClr val="FFC000"/>
            </a:fgClr>
            <a:bgClr>
              <a:srgbClr val="FFFFD1"/>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64" name="Titel 1"/>
          <p:cNvSpPr>
            <a:spLocks noGrp="1"/>
          </p:cNvSpPr>
          <p:nvPr>
            <p:ph type="title"/>
          </p:nvPr>
        </p:nvSpPr>
        <p:spPr/>
        <p:txBody>
          <a:bodyPr/>
          <a:lstStyle/>
          <a:p>
            <a:endParaRPr lang="de-DE" dirty="0"/>
          </a:p>
        </p:txBody>
      </p:sp>
      <p:sp>
        <p:nvSpPr>
          <p:cNvPr id="88" name="Rechteck 87"/>
          <p:cNvSpPr/>
          <p:nvPr/>
        </p:nvSpPr>
        <p:spPr>
          <a:xfrm>
            <a:off x="6142383" y="1233713"/>
            <a:ext cx="2338308" cy="5021147"/>
          </a:xfrm>
          <a:prstGeom prst="rect">
            <a:avLst/>
          </a:prstGeom>
          <a:pattFill prst="ltUpDiag">
            <a:fgClr>
              <a:srgbClr val="00B050"/>
            </a:fgClr>
            <a:bgClr>
              <a:schemeClr val="accent5">
                <a:lumMod val="40000"/>
                <a:lumOff val="60000"/>
              </a:schemeClr>
            </a:bgClr>
          </a:patt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4" name="Rechteck 93"/>
          <p:cNvSpPr/>
          <p:nvPr/>
        </p:nvSpPr>
        <p:spPr>
          <a:xfrm>
            <a:off x="891539" y="1376064"/>
            <a:ext cx="3205005" cy="1319500"/>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891541" y="2857500"/>
            <a:ext cx="3205003" cy="1375197"/>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891539" y="4572830"/>
            <a:ext cx="3205005" cy="1305583"/>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5" name="Rechteck 64"/>
          <p:cNvSpPr/>
          <p:nvPr/>
        </p:nvSpPr>
        <p:spPr>
          <a:xfrm>
            <a:off x="4644368" y="3241727"/>
            <a:ext cx="1269206" cy="47003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err="1">
                <a:solidFill>
                  <a:schemeClr val="tx1"/>
                </a:solidFill>
                <a:ea typeface="Calibri" panose="020F0502020204030204" pitchFamily="34" charset="0"/>
                <a:cs typeface="Times New Roman" panose="02020603050405020304" pitchFamily="18" charset="0"/>
              </a:rPr>
              <a:t>PostgreSQL</a:t>
            </a:r>
            <a:r>
              <a:rPr lang="de-DE" sz="1400" b="1" dirty="0">
                <a:solidFill>
                  <a:schemeClr val="tx1"/>
                </a:solidFill>
                <a:ea typeface="Calibri" panose="020F0502020204030204" pitchFamily="34" charset="0"/>
                <a:cs typeface="Times New Roman" panose="02020603050405020304" pitchFamily="18" charset="0"/>
              </a:rPr>
              <a:t> + </a:t>
            </a:r>
            <a:r>
              <a:rPr lang="de-DE" sz="1400" b="1" dirty="0" err="1">
                <a:solidFill>
                  <a:schemeClr val="tx1"/>
                </a:solidFill>
                <a:ea typeface="Calibri" panose="020F0502020204030204" pitchFamily="34" charset="0"/>
                <a:cs typeface="Times New Roman" panose="02020603050405020304" pitchFamily="18" charset="0"/>
              </a:rPr>
              <a:t>PostGIS</a:t>
            </a:r>
            <a:endParaRPr lang="de-DE" sz="14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4644368" y="1762617"/>
            <a:ext cx="1272017" cy="509905"/>
          </a:xfrm>
          <a:prstGeom prst="flowChartMagneticDisk">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OSM Database</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4781538" y="4318572"/>
            <a:ext cx="978218" cy="625480"/>
          </a:xfrm>
          <a:prstGeom prst="flowChartMultidocumen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smtClean="0">
                <a:solidFill>
                  <a:schemeClr val="tx1"/>
                </a:solidFill>
                <a:ea typeface="Calibri" panose="020F0502020204030204" pitchFamily="34" charset="0"/>
                <a:cs typeface="Times New Roman" panose="02020603050405020304" pitchFamily="18" charset="0"/>
              </a:rPr>
              <a:t>File System</a:t>
            </a:r>
            <a:endParaRPr lang="de-DE" sz="14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a:stCxn id="66" idx="3"/>
            <a:endCxn id="65" idx="0"/>
          </p:cNvCxnSpPr>
          <p:nvPr/>
        </p:nvCxnSpPr>
        <p:spPr>
          <a:xfrm rot="5400000">
            <a:off x="4795072" y="2756421"/>
            <a:ext cx="969205"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a:stCxn id="65" idx="0"/>
            <a:endCxn id="66" idx="3"/>
          </p:cNvCxnSpPr>
          <p:nvPr/>
        </p:nvCxnSpPr>
        <p:spPr>
          <a:xfrm rot="5400000" flipH="1" flipV="1">
            <a:off x="4795072" y="2756422"/>
            <a:ext cx="969205"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08"/>
          <p:cNvCxnSpPr>
            <a:stCxn id="44" idx="4"/>
          </p:cNvCxnSpPr>
          <p:nvPr/>
        </p:nvCxnSpPr>
        <p:spPr>
          <a:xfrm>
            <a:off x="2095951" y="2755735"/>
            <a:ext cx="420086" cy="363824"/>
          </a:xfrm>
          <a:prstGeom prst="bentConnector3">
            <a:avLst>
              <a:gd name="adj1" fmla="val 6326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253994" y="2058300"/>
            <a:ext cx="1175337" cy="746009"/>
          </a:xfrm>
          <a:prstGeom prst="bentConnector3">
            <a:avLst>
              <a:gd name="adj1" fmla="val 10063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344324" y="4264261"/>
            <a:ext cx="1350147" cy="11014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28932" cy="1120956"/>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dirty="0" err="1">
                <a:solidFill>
                  <a:schemeClr val="tx1"/>
                </a:solidFill>
                <a:ea typeface="Calibri" panose="020F0502020204030204" pitchFamily="34" charset="0"/>
                <a:cs typeface="Times New Roman" panose="02020603050405020304" pitchFamily="18" charset="0"/>
              </a:rPr>
              <a:t>Map</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Coverage</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Planner</a:t>
            </a:r>
            <a:endParaRPr lang="de-DE" sz="12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endParaRPr lang="de-DE" sz="1200" dirty="0">
              <a:solidFill>
                <a:schemeClr val="tx1"/>
              </a:solidFill>
              <a:ea typeface="Calibri" panose="020F0502020204030204" pitchFamily="34" charset="0"/>
              <a:cs typeface="Times New Roman" panose="02020603050405020304" pitchFamily="18" charset="0"/>
            </a:endParaRPr>
          </a:p>
        </p:txBody>
      </p:sp>
      <p:sp>
        <p:nvSpPr>
          <p:cNvPr id="34" name="Textfeld 33"/>
          <p:cNvSpPr txBox="1"/>
          <p:nvPr/>
        </p:nvSpPr>
        <p:spPr>
          <a:xfrm>
            <a:off x="2518835" y="2862819"/>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5" name="Rechteck 34"/>
          <p:cNvSpPr/>
          <p:nvPr/>
        </p:nvSpPr>
        <p:spPr>
          <a:xfrm>
            <a:off x="2615073" y="3447621"/>
            <a:ext cx="652233" cy="363662"/>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36" name="Textfeld 35"/>
          <p:cNvSpPr txBox="1"/>
          <p:nvPr/>
        </p:nvSpPr>
        <p:spPr>
          <a:xfrm>
            <a:off x="2624020" y="3929338"/>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5" idx="2"/>
            <a:endCxn id="36" idx="0"/>
          </p:cNvCxnSpPr>
          <p:nvPr/>
        </p:nvCxnSpPr>
        <p:spPr>
          <a:xfrm>
            <a:off x="2941190" y="3811283"/>
            <a:ext cx="132" cy="118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5" idx="0"/>
            <a:endCxn id="34" idx="2"/>
          </p:cNvCxnSpPr>
          <p:nvPr/>
        </p:nvCxnSpPr>
        <p:spPr>
          <a:xfrm flipV="1">
            <a:off x="2941190" y="3324483"/>
            <a:ext cx="6404" cy="123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lussdiagramm: Magnetplattenspeicher 38"/>
          <p:cNvSpPr/>
          <p:nvPr/>
        </p:nvSpPr>
        <p:spPr>
          <a:xfrm>
            <a:off x="986945" y="4678384"/>
            <a:ext cx="1166385" cy="440562"/>
          </a:xfrm>
          <a:prstGeom prst="flowChartMagneticDisk">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USGS EarthExplorer</a:t>
            </a:r>
          </a:p>
        </p:txBody>
      </p:sp>
      <p:sp>
        <p:nvSpPr>
          <p:cNvPr id="40" name="Rechteck 39"/>
          <p:cNvSpPr/>
          <p:nvPr/>
        </p:nvSpPr>
        <p:spPr>
          <a:xfrm>
            <a:off x="1897491" y="5207877"/>
            <a:ext cx="721352" cy="564397"/>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SNAP </a:t>
            </a:r>
            <a:r>
              <a:rPr lang="de-DE" sz="1200" b="1" dirty="0" err="1">
                <a:solidFill>
                  <a:schemeClr val="tx1"/>
                </a:solidFill>
                <a:ea typeface="Calibri" panose="020F0502020204030204" pitchFamily="34" charset="0"/>
                <a:cs typeface="Times New Roman" panose="02020603050405020304" pitchFamily="18" charset="0"/>
              </a:rPr>
              <a:t>pconvert</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41" name="Rechteck 40"/>
          <p:cNvSpPr/>
          <p:nvPr/>
        </p:nvSpPr>
        <p:spPr>
          <a:xfrm>
            <a:off x="3096562" y="5169781"/>
            <a:ext cx="790607" cy="637732"/>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GDAL </a:t>
            </a:r>
            <a:r>
              <a:rPr lang="de-DE" sz="1200" b="1" dirty="0" err="1">
                <a:solidFill>
                  <a:schemeClr val="tx1"/>
                </a:solidFill>
                <a:ea typeface="Calibri" panose="020F0502020204030204" pitchFamily="34" charset="0"/>
                <a:cs typeface="Times New Roman" panose="02020603050405020304" pitchFamily="18" charset="0"/>
              </a:rPr>
              <a:t>gdalwarp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42" name="Gerade Verbindung mit Pfeil 37"/>
          <p:cNvCxnSpPr>
            <a:stCxn id="40" idx="3"/>
            <a:endCxn id="41" idx="1"/>
          </p:cNvCxnSpPr>
          <p:nvPr/>
        </p:nvCxnSpPr>
        <p:spPr>
          <a:xfrm flipV="1">
            <a:off x="2618844" y="5488647"/>
            <a:ext cx="477718" cy="142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37"/>
          <p:cNvCxnSpPr>
            <a:stCxn id="39" idx="3"/>
            <a:endCxn id="40" idx="1"/>
          </p:cNvCxnSpPr>
          <p:nvPr/>
        </p:nvCxnSpPr>
        <p:spPr>
          <a:xfrm rot="16200000" flipH="1">
            <a:off x="1548250" y="5140833"/>
            <a:ext cx="371129" cy="32735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Flussdiagramm: Magnetplattenspeicher 43"/>
          <p:cNvSpPr/>
          <p:nvPr/>
        </p:nvSpPr>
        <p:spPr>
          <a:xfrm>
            <a:off x="1072084" y="2504897"/>
            <a:ext cx="1023868" cy="501676"/>
          </a:xfrm>
          <a:prstGeom prst="flowChartMagneticDisk">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OpenStreetMap</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45" name="Rechteck 44"/>
          <p:cNvSpPr/>
          <p:nvPr/>
        </p:nvSpPr>
        <p:spPr>
          <a:xfrm>
            <a:off x="3235771" y="1855792"/>
            <a:ext cx="724861" cy="315783"/>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osm2pgsql</a:t>
            </a:r>
          </a:p>
        </p:txBody>
      </p:sp>
      <p:sp>
        <p:nvSpPr>
          <p:cNvPr id="46" name="Rechteck 45"/>
          <p:cNvSpPr/>
          <p:nvPr/>
        </p:nvSpPr>
        <p:spPr>
          <a:xfrm>
            <a:off x="1891348" y="1866190"/>
            <a:ext cx="688282" cy="305384"/>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Osmosis</a:t>
            </a:r>
          </a:p>
        </p:txBody>
      </p:sp>
      <p:cxnSp>
        <p:nvCxnSpPr>
          <p:cNvPr id="47" name="Gerade Verbindung mit Pfeil 46"/>
          <p:cNvCxnSpPr>
            <a:stCxn id="45" idx="3"/>
            <a:endCxn id="65" idx="1"/>
          </p:cNvCxnSpPr>
          <p:nvPr/>
        </p:nvCxnSpPr>
        <p:spPr>
          <a:xfrm>
            <a:off x="3960632" y="2013684"/>
            <a:ext cx="683736" cy="146306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a:stCxn id="44" idx="1"/>
            <a:endCxn id="46" idx="1"/>
          </p:cNvCxnSpPr>
          <p:nvPr/>
        </p:nvCxnSpPr>
        <p:spPr>
          <a:xfrm rot="5400000" flipH="1" flipV="1">
            <a:off x="1494676" y="2108226"/>
            <a:ext cx="486015" cy="3073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stCxn id="46" idx="3"/>
            <a:endCxn id="45" idx="1"/>
          </p:cNvCxnSpPr>
          <p:nvPr/>
        </p:nvCxnSpPr>
        <p:spPr>
          <a:xfrm flipV="1">
            <a:off x="2579630" y="2013684"/>
            <a:ext cx="656141" cy="519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46"/>
          <p:cNvCxnSpPr>
            <a:stCxn id="34" idx="3"/>
            <a:endCxn id="45" idx="2"/>
          </p:cNvCxnSpPr>
          <p:nvPr/>
        </p:nvCxnSpPr>
        <p:spPr>
          <a:xfrm flipV="1">
            <a:off x="3376354" y="2171575"/>
            <a:ext cx="221848" cy="9220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46"/>
          <p:cNvCxnSpPr>
            <a:stCxn id="41" idx="3"/>
            <a:endCxn id="112" idx="1"/>
          </p:cNvCxnSpPr>
          <p:nvPr/>
        </p:nvCxnSpPr>
        <p:spPr>
          <a:xfrm flipV="1">
            <a:off x="3887169" y="4631313"/>
            <a:ext cx="894369" cy="85733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108"/>
          <p:cNvCxnSpPr>
            <a:stCxn id="44" idx="4"/>
            <a:endCxn id="36" idx="1"/>
          </p:cNvCxnSpPr>
          <p:nvPr/>
        </p:nvCxnSpPr>
        <p:spPr>
          <a:xfrm>
            <a:off x="2095951" y="2755735"/>
            <a:ext cx="528069" cy="131210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winkelte Verbindung 105"/>
          <p:cNvCxnSpPr>
            <a:stCxn id="28" idx="3"/>
          </p:cNvCxnSpPr>
          <p:nvPr/>
        </p:nvCxnSpPr>
        <p:spPr>
          <a:xfrm flipV="1">
            <a:off x="833123" y="2755735"/>
            <a:ext cx="1402366" cy="823714"/>
          </a:xfrm>
          <a:prstGeom prst="bentConnector3">
            <a:avLst>
              <a:gd name="adj1" fmla="val 9988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rade Verbindung mit Pfeil 46"/>
          <p:cNvCxnSpPr>
            <a:stCxn id="36" idx="3"/>
            <a:endCxn id="45" idx="2"/>
          </p:cNvCxnSpPr>
          <p:nvPr/>
        </p:nvCxnSpPr>
        <p:spPr>
          <a:xfrm flipV="1">
            <a:off x="3258623" y="2171575"/>
            <a:ext cx="339579" cy="18962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Rechteck 130"/>
          <p:cNvSpPr/>
          <p:nvPr/>
        </p:nvSpPr>
        <p:spPr>
          <a:xfrm>
            <a:off x="6773830" y="3903262"/>
            <a:ext cx="948876"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err="1">
                <a:solidFill>
                  <a:schemeClr val="tx1"/>
                </a:solidFill>
                <a:ea typeface="Calibri" panose="020F0502020204030204" pitchFamily="34" charset="0"/>
                <a:cs typeface="Times New Roman" panose="02020603050405020304" pitchFamily="18" charset="0"/>
              </a:rPr>
              <a:t>Mapnik</a:t>
            </a:r>
            <a:endParaRPr lang="de-DE" sz="1400" b="1" dirty="0">
              <a:solidFill>
                <a:schemeClr val="tx1"/>
              </a:solidFill>
              <a:ea typeface="Calibri" panose="020F0502020204030204" pitchFamily="34" charset="0"/>
              <a:cs typeface="Times New Roman" panose="02020603050405020304" pitchFamily="18" charset="0"/>
            </a:endParaRPr>
          </a:p>
        </p:txBody>
      </p:sp>
      <p:cxnSp>
        <p:nvCxnSpPr>
          <p:cNvPr id="132" name="Gerade Verbindung mit Pfeil 48"/>
          <p:cNvCxnSpPr>
            <a:stCxn id="65" idx="3"/>
            <a:endCxn id="131" idx="1"/>
          </p:cNvCxnSpPr>
          <p:nvPr/>
        </p:nvCxnSpPr>
        <p:spPr>
          <a:xfrm>
            <a:off x="5913574" y="3476744"/>
            <a:ext cx="860256" cy="55986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echteck 132"/>
          <p:cNvSpPr/>
          <p:nvPr/>
        </p:nvSpPr>
        <p:spPr>
          <a:xfrm>
            <a:off x="6754604" y="2171574"/>
            <a:ext cx="948224" cy="442018"/>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a:solidFill>
                  <a:schemeClr val="tx1"/>
                </a:solidFill>
                <a:ea typeface="Calibri" panose="020F0502020204030204" pitchFamily="34" charset="0"/>
                <a:cs typeface="Times New Roman" panose="02020603050405020304" pitchFamily="18" charset="0"/>
              </a:rPr>
              <a:t>Python</a:t>
            </a:r>
          </a:p>
        </p:txBody>
      </p:sp>
      <p:cxnSp>
        <p:nvCxnSpPr>
          <p:cNvPr id="134" name="Gerader Verbinder 133"/>
          <p:cNvCxnSpPr>
            <a:stCxn id="131" idx="0"/>
            <a:endCxn id="133" idx="2"/>
          </p:cNvCxnSpPr>
          <p:nvPr/>
        </p:nvCxnSpPr>
        <p:spPr>
          <a:xfrm flipH="1" flipV="1">
            <a:off x="7228716" y="2613592"/>
            <a:ext cx="19552" cy="128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 Verbindung mit Pfeil 65"/>
          <p:cNvCxnSpPr>
            <a:stCxn id="112" idx="3"/>
            <a:endCxn id="131" idx="1"/>
          </p:cNvCxnSpPr>
          <p:nvPr/>
        </p:nvCxnSpPr>
        <p:spPr>
          <a:xfrm flipV="1">
            <a:off x="5759756" y="4036612"/>
            <a:ext cx="1014074" cy="5947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Gewinkelte Verbindung 135"/>
          <p:cNvCxnSpPr>
            <a:stCxn id="131" idx="3"/>
            <a:endCxn id="149" idx="1"/>
          </p:cNvCxnSpPr>
          <p:nvPr/>
        </p:nvCxnSpPr>
        <p:spPr>
          <a:xfrm flipH="1" flipV="1">
            <a:off x="7625689" y="3380242"/>
            <a:ext cx="97017" cy="656370"/>
          </a:xfrm>
          <a:prstGeom prst="bentConnector5">
            <a:avLst>
              <a:gd name="adj1" fmla="val -235629"/>
              <a:gd name="adj2" fmla="val 50000"/>
              <a:gd name="adj3" fmla="val 33562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Gewinkelte Verbindung 150"/>
          <p:cNvCxnSpPr>
            <a:stCxn id="131" idx="3"/>
            <a:endCxn id="150" idx="1"/>
          </p:cNvCxnSpPr>
          <p:nvPr/>
        </p:nvCxnSpPr>
        <p:spPr>
          <a:xfrm flipH="1">
            <a:off x="7590951" y="4036612"/>
            <a:ext cx="131755" cy="582108"/>
          </a:xfrm>
          <a:prstGeom prst="bentConnector5">
            <a:avLst>
              <a:gd name="adj1" fmla="val -173504"/>
              <a:gd name="adj2" fmla="val 50000"/>
              <a:gd name="adj3" fmla="val 27350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Rechteck 149"/>
          <p:cNvSpPr/>
          <p:nvPr/>
        </p:nvSpPr>
        <p:spPr>
          <a:xfrm>
            <a:off x="7590951" y="4485370"/>
            <a:ext cx="741587"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smtClean="0">
                <a:solidFill>
                  <a:schemeClr val="tx1"/>
                </a:solidFill>
                <a:ea typeface="Calibri" panose="020F0502020204030204" pitchFamily="34" charset="0"/>
                <a:cs typeface="Times New Roman" panose="02020603050405020304" pitchFamily="18" charset="0"/>
              </a:rPr>
              <a:t>Tiles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58" name="Textfeld 57"/>
          <p:cNvSpPr txBox="1"/>
          <p:nvPr/>
        </p:nvSpPr>
        <p:spPr>
          <a:xfrm>
            <a:off x="1075028" y="6359014"/>
            <a:ext cx="2075701" cy="369332"/>
          </a:xfrm>
          <a:prstGeom prst="rect">
            <a:avLst/>
          </a:prstGeom>
          <a:noFill/>
          <a:ln>
            <a:noFill/>
          </a:ln>
        </p:spPr>
        <p:txBody>
          <a:bodyPr wrap="square" rtlCol="0">
            <a:spAutoFit/>
          </a:bodyPr>
          <a:lstStyle/>
          <a:p>
            <a:pPr algn="ctr"/>
            <a:r>
              <a:rPr lang="de-DE" b="1" dirty="0">
                <a:solidFill>
                  <a:schemeClr val="tx1">
                    <a:lumMod val="50000"/>
                    <a:lumOff val="50000"/>
                  </a:schemeClr>
                </a:solidFill>
              </a:rPr>
              <a:t>Data Import Tier</a:t>
            </a:r>
          </a:p>
        </p:txBody>
      </p:sp>
      <p:sp>
        <p:nvSpPr>
          <p:cNvPr id="3" name="Textfeld 2"/>
          <p:cNvSpPr txBox="1"/>
          <p:nvPr/>
        </p:nvSpPr>
        <p:spPr>
          <a:xfrm>
            <a:off x="6716829" y="5083353"/>
            <a:ext cx="1105267" cy="369332"/>
          </a:xfrm>
          <a:prstGeom prst="rect">
            <a:avLst/>
          </a:prstGeom>
          <a:solidFill>
            <a:srgbClr val="FFFFFF"/>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r>
              <a:rPr lang="de-DE" dirty="0" smtClean="0"/>
              <a:t>Style File</a:t>
            </a:r>
            <a:endParaRPr lang="de-DE" dirty="0"/>
          </a:p>
        </p:txBody>
      </p:sp>
      <p:sp>
        <p:nvSpPr>
          <p:cNvPr id="96" name="Rechteck 95"/>
          <p:cNvSpPr/>
          <p:nvPr/>
        </p:nvSpPr>
        <p:spPr>
          <a:xfrm>
            <a:off x="7547886" y="4581451"/>
            <a:ext cx="741587"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smtClean="0">
                <a:solidFill>
                  <a:schemeClr val="tx1"/>
                </a:solidFill>
                <a:ea typeface="Calibri" panose="020F0502020204030204" pitchFamily="34" charset="0"/>
                <a:cs typeface="Times New Roman" panose="02020603050405020304" pitchFamily="18" charset="0"/>
              </a:rPr>
              <a:t>Tiles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61" name="Textfeld 60"/>
          <p:cNvSpPr txBox="1"/>
          <p:nvPr/>
        </p:nvSpPr>
        <p:spPr>
          <a:xfrm>
            <a:off x="4580847" y="6363628"/>
            <a:ext cx="1208093" cy="369332"/>
          </a:xfrm>
          <a:prstGeom prst="rect">
            <a:avLst/>
          </a:prstGeom>
          <a:solidFill>
            <a:schemeClr val="bg1"/>
          </a:solidFill>
          <a:ln>
            <a:noFill/>
          </a:ln>
        </p:spPr>
        <p:txBody>
          <a:bodyPr wrap="square" rtlCol="0">
            <a:spAutoFit/>
          </a:bodyPr>
          <a:lstStyle/>
          <a:p>
            <a:pPr algn="r"/>
            <a:r>
              <a:rPr lang="de-DE" b="1" dirty="0" smtClean="0">
                <a:solidFill>
                  <a:schemeClr val="tx1">
                    <a:lumMod val="50000"/>
                    <a:lumOff val="50000"/>
                  </a:schemeClr>
                </a:solidFill>
              </a:rPr>
              <a:t>Data Tier</a:t>
            </a:r>
            <a:endParaRPr lang="de-DE" b="1" dirty="0">
              <a:solidFill>
                <a:schemeClr val="tx1">
                  <a:lumMod val="50000"/>
                  <a:lumOff val="50000"/>
                </a:schemeClr>
              </a:solidFill>
            </a:endParaRPr>
          </a:p>
        </p:txBody>
      </p:sp>
      <p:cxnSp>
        <p:nvCxnSpPr>
          <p:cNvPr id="33" name="Gerade Verbindung mit Pfeil 32"/>
          <p:cNvCxnSpPr>
            <a:stCxn id="3" idx="0"/>
            <a:endCxn id="131" idx="2"/>
          </p:cNvCxnSpPr>
          <p:nvPr/>
        </p:nvCxnSpPr>
        <p:spPr bwMode="auto">
          <a:xfrm flipH="1" flipV="1">
            <a:off x="7248268" y="4169962"/>
            <a:ext cx="21195" cy="913391"/>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feld 96"/>
          <p:cNvSpPr txBox="1"/>
          <p:nvPr/>
        </p:nvSpPr>
        <p:spPr>
          <a:xfrm>
            <a:off x="6303609" y="6376882"/>
            <a:ext cx="1878912" cy="369332"/>
          </a:xfrm>
          <a:prstGeom prst="rect">
            <a:avLst/>
          </a:prstGeom>
          <a:solidFill>
            <a:schemeClr val="bg1"/>
          </a:solidFill>
          <a:ln>
            <a:noFill/>
          </a:ln>
        </p:spPr>
        <p:txBody>
          <a:bodyPr wrap="square" rtlCol="0">
            <a:spAutoFit/>
          </a:bodyPr>
          <a:lstStyle/>
          <a:p>
            <a:pPr algn="r"/>
            <a:r>
              <a:rPr lang="de-DE" b="1" dirty="0" err="1" smtClean="0">
                <a:solidFill>
                  <a:schemeClr val="tx1">
                    <a:lumMod val="50000"/>
                    <a:lumOff val="50000"/>
                  </a:schemeClr>
                </a:solidFill>
              </a:rPr>
              <a:t>Application</a:t>
            </a:r>
            <a:r>
              <a:rPr lang="de-DE" b="1" dirty="0" smtClean="0">
                <a:solidFill>
                  <a:schemeClr val="tx1">
                    <a:lumMod val="50000"/>
                    <a:lumOff val="50000"/>
                  </a:schemeClr>
                </a:solidFill>
              </a:rPr>
              <a:t> Tier</a:t>
            </a:r>
            <a:endParaRPr lang="de-DE" b="1" dirty="0">
              <a:solidFill>
                <a:schemeClr val="tx1">
                  <a:lumMod val="50000"/>
                  <a:lumOff val="50000"/>
                </a:schemeClr>
              </a:solidFill>
            </a:endParaRPr>
          </a:p>
        </p:txBody>
      </p:sp>
      <p:sp>
        <p:nvSpPr>
          <p:cNvPr id="98" name="Rechteck 97"/>
          <p:cNvSpPr/>
          <p:nvPr/>
        </p:nvSpPr>
        <p:spPr>
          <a:xfrm>
            <a:off x="8705311" y="4290016"/>
            <a:ext cx="948876" cy="553357"/>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de-DE" sz="1400" b="1" dirty="0" smtClean="0">
                <a:solidFill>
                  <a:schemeClr val="tx1"/>
                </a:solidFill>
                <a:ea typeface="Calibri" panose="020F0502020204030204" pitchFamily="34" charset="0"/>
                <a:cs typeface="Times New Roman" panose="02020603050405020304" pitchFamily="18" charset="0"/>
              </a:rPr>
              <a:t>HTTP</a:t>
            </a:r>
            <a:br>
              <a:rPr lang="de-DE" sz="1400" b="1" dirty="0" smtClean="0">
                <a:solidFill>
                  <a:schemeClr val="tx1"/>
                </a:solidFill>
                <a:ea typeface="Calibri" panose="020F0502020204030204" pitchFamily="34" charset="0"/>
                <a:cs typeface="Times New Roman" panose="02020603050405020304" pitchFamily="18" charset="0"/>
              </a:rPr>
            </a:br>
            <a:r>
              <a:rPr lang="de-DE" sz="1400" b="1" dirty="0" smtClean="0">
                <a:solidFill>
                  <a:schemeClr val="tx1"/>
                </a:solidFill>
                <a:ea typeface="Calibri" panose="020F0502020204030204" pitchFamily="34" charset="0"/>
                <a:cs typeface="Times New Roman" panose="02020603050405020304" pitchFamily="18" charset="0"/>
              </a:rPr>
              <a:t>Server</a:t>
            </a:r>
            <a:endParaRPr lang="de-DE" sz="1400" b="1" dirty="0">
              <a:solidFill>
                <a:schemeClr val="tx1"/>
              </a:solidFill>
              <a:ea typeface="Calibri" panose="020F0502020204030204" pitchFamily="34" charset="0"/>
              <a:cs typeface="Times New Roman" panose="02020603050405020304" pitchFamily="18" charset="0"/>
            </a:endParaRPr>
          </a:p>
        </p:txBody>
      </p:sp>
      <p:sp>
        <p:nvSpPr>
          <p:cNvPr id="99" name="Rechteck 98"/>
          <p:cNvSpPr/>
          <p:nvPr/>
        </p:nvSpPr>
        <p:spPr>
          <a:xfrm>
            <a:off x="8718565" y="5322975"/>
            <a:ext cx="948876" cy="322845"/>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de-DE" sz="1400" b="1" dirty="0" err="1" smtClean="0">
                <a:solidFill>
                  <a:schemeClr val="tx1"/>
                </a:solidFill>
                <a:ea typeface="Calibri" panose="020F0502020204030204" pitchFamily="34" charset="0"/>
                <a:cs typeface="Times New Roman" panose="02020603050405020304" pitchFamily="18" charset="0"/>
              </a:rPr>
              <a:t>modTile</a:t>
            </a:r>
            <a:endParaRPr lang="de-DE" sz="1400" b="1" dirty="0">
              <a:solidFill>
                <a:schemeClr val="tx1"/>
              </a:solidFill>
              <a:ea typeface="Calibri" panose="020F0502020204030204" pitchFamily="34" charset="0"/>
              <a:cs typeface="Times New Roman" panose="02020603050405020304" pitchFamily="18" charset="0"/>
            </a:endParaRPr>
          </a:p>
        </p:txBody>
      </p:sp>
      <p:cxnSp>
        <p:nvCxnSpPr>
          <p:cNvPr id="50" name="Gerade Verbindung mit Pfeil 49"/>
          <p:cNvCxnSpPr>
            <a:stCxn id="99" idx="0"/>
            <a:endCxn id="98" idx="2"/>
          </p:cNvCxnSpPr>
          <p:nvPr/>
        </p:nvCxnSpPr>
        <p:spPr bwMode="auto">
          <a:xfrm flipH="1" flipV="1">
            <a:off x="9179749" y="4843373"/>
            <a:ext cx="13254" cy="479602"/>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mit Pfeil 52"/>
          <p:cNvCxnSpPr>
            <a:stCxn id="93" idx="3"/>
            <a:endCxn id="98" idx="1"/>
          </p:cNvCxnSpPr>
          <p:nvPr/>
        </p:nvCxnSpPr>
        <p:spPr bwMode="auto">
          <a:xfrm>
            <a:off x="8415365" y="4562401"/>
            <a:ext cx="289946" cy="4294"/>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 name="Group 10"/>
          <p:cNvGrpSpPr>
            <a:grpSpLocks/>
          </p:cNvGrpSpPr>
          <p:nvPr/>
        </p:nvGrpSpPr>
        <p:grpSpPr bwMode="auto">
          <a:xfrm>
            <a:off x="8629912" y="2533305"/>
            <a:ext cx="1075880" cy="783556"/>
            <a:chOff x="1770" y="2055"/>
            <a:chExt cx="1242" cy="786"/>
          </a:xfrm>
        </p:grpSpPr>
        <p:sp>
          <p:nvSpPr>
            <p:cNvPr id="101"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2"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05"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07"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08"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09"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10"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11"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13"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14"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15"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117"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119"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120" name="Rectangle 26"/>
          <p:cNvSpPr>
            <a:spLocks noChangeArrowheads="1"/>
          </p:cNvSpPr>
          <p:nvPr/>
        </p:nvSpPr>
        <p:spPr bwMode="auto">
          <a:xfrm>
            <a:off x="8851930" y="2813130"/>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dirty="0">
                <a:solidFill>
                  <a:srgbClr val="000000"/>
                </a:solidFill>
                <a:latin typeface="Arial" pitchFamily="34" charset="0"/>
              </a:rPr>
              <a:t>Internet</a:t>
            </a:r>
            <a:endParaRPr lang="en-US" altLang="de-DE" b="1" dirty="0">
              <a:latin typeface="Arial" pitchFamily="34" charset="0"/>
            </a:endParaRPr>
          </a:p>
        </p:txBody>
      </p:sp>
      <p:cxnSp>
        <p:nvCxnSpPr>
          <p:cNvPr id="55" name="Gerade Verbindung mit Pfeil 54"/>
          <p:cNvCxnSpPr>
            <a:stCxn id="98" idx="0"/>
          </p:cNvCxnSpPr>
          <p:nvPr/>
        </p:nvCxnSpPr>
        <p:spPr bwMode="auto">
          <a:xfrm flipH="1" flipV="1">
            <a:off x="9147062" y="3324484"/>
            <a:ext cx="32687" cy="965532"/>
          </a:xfrm>
          <a:prstGeom prst="straightConnector1">
            <a:avLst/>
          </a:prstGeom>
          <a:solidFill>
            <a:schemeClr val="bg1"/>
          </a:solidFill>
          <a:ln w="9525" cap="flat" cmpd="sng" algn="ctr">
            <a:solidFill>
              <a:schemeClr val="accent2"/>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feld 123"/>
          <p:cNvSpPr txBox="1"/>
          <p:nvPr/>
        </p:nvSpPr>
        <p:spPr>
          <a:xfrm>
            <a:off x="8560338" y="6390136"/>
            <a:ext cx="1255494" cy="369332"/>
          </a:xfrm>
          <a:prstGeom prst="rect">
            <a:avLst/>
          </a:prstGeom>
          <a:solidFill>
            <a:schemeClr val="bg1"/>
          </a:solidFill>
          <a:ln>
            <a:noFill/>
          </a:ln>
        </p:spPr>
        <p:txBody>
          <a:bodyPr wrap="square" rtlCol="0">
            <a:spAutoFit/>
          </a:bodyPr>
          <a:lstStyle/>
          <a:p>
            <a:pPr algn="r"/>
            <a:r>
              <a:rPr lang="de-DE" b="1" dirty="0" smtClean="0">
                <a:solidFill>
                  <a:schemeClr val="tx1">
                    <a:lumMod val="50000"/>
                    <a:lumOff val="50000"/>
                  </a:schemeClr>
                </a:solidFill>
              </a:rPr>
              <a:t>Web Tier</a:t>
            </a:r>
            <a:endParaRPr lang="de-DE" b="1" dirty="0">
              <a:solidFill>
                <a:schemeClr val="tx1">
                  <a:lumMod val="50000"/>
                  <a:lumOff val="50000"/>
                </a:schemeClr>
              </a:solidFill>
            </a:endParaRPr>
          </a:p>
        </p:txBody>
      </p:sp>
      <p:sp>
        <p:nvSpPr>
          <p:cNvPr id="78" name="Rechteck 77"/>
          <p:cNvSpPr/>
          <p:nvPr/>
        </p:nvSpPr>
        <p:spPr>
          <a:xfrm>
            <a:off x="6787736" y="1568610"/>
            <a:ext cx="948224" cy="442018"/>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dirty="0" smtClean="0">
                <a:solidFill>
                  <a:schemeClr val="tx1"/>
                </a:solidFill>
                <a:ea typeface="Calibri" panose="020F0502020204030204" pitchFamily="34" charset="0"/>
                <a:cs typeface="Times New Roman" panose="02020603050405020304" pitchFamily="18" charset="0"/>
              </a:rPr>
              <a:t>Data </a:t>
            </a:r>
            <a:r>
              <a:rPr lang="de-DE" sz="1400" b="1" dirty="0" err="1" smtClean="0">
                <a:solidFill>
                  <a:schemeClr val="tx1"/>
                </a:solidFill>
                <a:ea typeface="Calibri" panose="020F0502020204030204" pitchFamily="34" charset="0"/>
                <a:cs typeface="Times New Roman" panose="02020603050405020304" pitchFamily="18" charset="0"/>
              </a:rPr>
              <a:t>provision</a:t>
            </a:r>
            <a:endParaRPr lang="de-DE" sz="1400" b="1" dirty="0">
              <a:solidFill>
                <a:schemeClr val="tx1"/>
              </a:solidFill>
              <a:ea typeface="Calibri" panose="020F0502020204030204" pitchFamily="34" charset="0"/>
              <a:cs typeface="Times New Roman" panose="02020603050405020304" pitchFamily="18" charset="0"/>
            </a:endParaRPr>
          </a:p>
        </p:txBody>
      </p:sp>
      <p:cxnSp>
        <p:nvCxnSpPr>
          <p:cNvPr id="6" name="Gewinkelte Verbindung 5"/>
          <p:cNvCxnSpPr/>
          <p:nvPr/>
        </p:nvCxnSpPr>
        <p:spPr bwMode="auto">
          <a:xfrm>
            <a:off x="7735960" y="1779054"/>
            <a:ext cx="969351" cy="2777076"/>
          </a:xfrm>
          <a:prstGeom prst="bentConnector3">
            <a:avLst/>
          </a:prstGeom>
          <a:solidFill>
            <a:schemeClr val="bg1"/>
          </a:solidFill>
          <a:ln w="9525" cap="flat" cmpd="sng" algn="ctr">
            <a:solidFill>
              <a:schemeClr val="accent2"/>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Gerade Verbindung mit Pfeil 3"/>
          <p:cNvCxnSpPr>
            <a:stCxn id="65" idx="3"/>
          </p:cNvCxnSpPr>
          <p:nvPr/>
        </p:nvCxnSpPr>
        <p:spPr bwMode="auto">
          <a:xfrm flipV="1">
            <a:off x="5913574" y="1789619"/>
            <a:ext cx="841030" cy="1687125"/>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Rechteck 148"/>
          <p:cNvSpPr/>
          <p:nvPr/>
        </p:nvSpPr>
        <p:spPr>
          <a:xfrm>
            <a:off x="7625689" y="3246892"/>
            <a:ext cx="741586"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Image</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93" name="Rechteck 92"/>
          <p:cNvSpPr/>
          <p:nvPr/>
        </p:nvSpPr>
        <p:spPr>
          <a:xfrm>
            <a:off x="7673778" y="4429051"/>
            <a:ext cx="741587" cy="266700"/>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smtClean="0">
                <a:solidFill>
                  <a:schemeClr val="tx1"/>
                </a:solidFill>
                <a:ea typeface="Calibri" panose="020F0502020204030204" pitchFamily="34" charset="0"/>
                <a:cs typeface="Times New Roman" panose="02020603050405020304" pitchFamily="18" charset="0"/>
              </a:rPr>
              <a:t>Tiles</a:t>
            </a:r>
            <a:endParaRPr lang="de-DE" sz="1100" b="1"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2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Output – </a:t>
            </a:r>
            <a:r>
              <a:rPr lang="de-DE" dirty="0" err="1" smtClean="0"/>
              <a:t>Example</a:t>
            </a:r>
            <a:r>
              <a:rPr lang="de-DE" dirty="0" smtClean="0"/>
              <a:t> </a:t>
            </a:r>
            <a:r>
              <a:rPr lang="de-DE" dirty="0" err="1" smtClean="0"/>
              <a:t>of</a:t>
            </a:r>
            <a:r>
              <a:rPr lang="de-DE" dirty="0" smtClean="0"/>
              <a:t> Stuttgart</a:t>
            </a:r>
            <a:endParaRPr lang="de-DE" dirty="0"/>
          </a:p>
        </p:txBody>
      </p:sp>
      <p:sp>
        <p:nvSpPr>
          <p:cNvPr id="3" name="Inhaltsplatzhalter 2"/>
          <p:cNvSpPr>
            <a:spLocks noGrp="1"/>
          </p:cNvSpPr>
          <p:nvPr>
            <p:ph idx="1"/>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29</a:t>
            </a:fld>
            <a:r>
              <a:rPr lang="de-DE" smtClean="0"/>
              <a:t> </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1333500"/>
            <a:ext cx="83121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553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a:xfrm>
            <a:off x="830788" y="2133599"/>
            <a:ext cx="8358932" cy="4388033"/>
          </a:xfrm>
        </p:spPr>
        <p:txBody>
          <a:bodyPr>
            <a:normAutofit/>
          </a:bodyPr>
          <a:lstStyle/>
          <a:p>
            <a:pPr marL="514350" indent="-514350">
              <a:spcBef>
                <a:spcPts val="2400"/>
              </a:spcBef>
              <a:spcAft>
                <a:spcPts val="2400"/>
              </a:spcAft>
              <a:buFont typeface="+mj-lt"/>
              <a:buAutoNum type="arabicPeriod"/>
            </a:pPr>
            <a:r>
              <a:rPr lang="de-DE" sz="2800" dirty="0" smtClean="0"/>
              <a:t>Motivation &amp; </a:t>
            </a:r>
            <a:r>
              <a:rPr lang="de-DE" sz="2800" dirty="0" err="1" smtClean="0"/>
              <a:t>relevance</a:t>
            </a:r>
            <a:endParaRPr lang="de-DE" sz="2800" dirty="0" smtClean="0"/>
          </a:p>
          <a:p>
            <a:pPr marL="514350" indent="-514350">
              <a:spcBef>
                <a:spcPts val="2400"/>
              </a:spcBef>
              <a:spcAft>
                <a:spcPts val="2400"/>
              </a:spcAft>
              <a:buFont typeface="+mj-lt"/>
              <a:buAutoNum type="arabicPeriod"/>
            </a:pPr>
            <a:r>
              <a:rPr lang="de-DE" sz="2800" dirty="0" err="1" smtClean="0"/>
              <a:t>Some</a:t>
            </a:r>
            <a:r>
              <a:rPr lang="de-DE" sz="2800" dirty="0" smtClean="0"/>
              <a:t> </a:t>
            </a:r>
            <a:r>
              <a:rPr lang="de-DE" sz="2800" dirty="0" err="1" smtClean="0"/>
              <a:t>existing</a:t>
            </a:r>
            <a:r>
              <a:rPr lang="de-DE" sz="2800" dirty="0" smtClean="0"/>
              <a:t> </a:t>
            </a:r>
            <a:r>
              <a:rPr lang="de-DE" sz="2800" dirty="0" err="1" smtClean="0"/>
              <a:t>solutions</a:t>
            </a:r>
            <a:endParaRPr lang="de-DE" sz="2800" dirty="0" smtClean="0"/>
          </a:p>
          <a:p>
            <a:pPr marL="514350" indent="-514350">
              <a:spcBef>
                <a:spcPts val="2400"/>
              </a:spcBef>
              <a:spcAft>
                <a:spcPts val="2400"/>
              </a:spcAft>
              <a:buFont typeface="+mj-lt"/>
              <a:buAutoNum type="arabicPeriod"/>
            </a:pPr>
            <a:r>
              <a:rPr lang="de-DE" sz="2800" dirty="0" smtClean="0"/>
              <a:t> </a:t>
            </a:r>
            <a:r>
              <a:rPr lang="de-DE" sz="2800" dirty="0" err="1" smtClean="0"/>
              <a:t>Our</a:t>
            </a:r>
            <a:r>
              <a:rPr lang="de-DE" sz="2800" dirty="0" smtClean="0"/>
              <a:t> </a:t>
            </a:r>
            <a:r>
              <a:rPr lang="de-DE" sz="2800" dirty="0" err="1" smtClean="0"/>
              <a:t>approach</a:t>
            </a:r>
            <a:r>
              <a:rPr lang="de-DE" sz="2800" dirty="0" smtClean="0"/>
              <a:t>: </a:t>
            </a:r>
            <a:r>
              <a:rPr lang="de-DE" sz="2800" dirty="0" err="1" smtClean="0"/>
              <a:t>It's</a:t>
            </a:r>
            <a:r>
              <a:rPr lang="de-DE" sz="2800" dirty="0" smtClean="0"/>
              <a:t> </a:t>
            </a:r>
            <a:r>
              <a:rPr lang="de-DE" sz="2800" dirty="0" err="1" smtClean="0"/>
              <a:t>architectiure</a:t>
            </a:r>
            <a:r>
              <a:rPr lang="de-DE" sz="2800" dirty="0" smtClean="0"/>
              <a:t> </a:t>
            </a:r>
            <a:r>
              <a:rPr lang="de-DE" sz="2800" dirty="0" err="1" smtClean="0"/>
              <a:t>and</a:t>
            </a:r>
            <a:r>
              <a:rPr lang="de-DE" sz="2800" dirty="0" smtClean="0"/>
              <a:t> </a:t>
            </a:r>
            <a:r>
              <a:rPr lang="de-DE" sz="2800" dirty="0" err="1" smtClean="0"/>
              <a:t>data</a:t>
            </a:r>
            <a:r>
              <a:rPr lang="de-DE" sz="2800" dirty="0" smtClean="0"/>
              <a:t> </a:t>
            </a:r>
            <a:r>
              <a:rPr lang="de-DE" sz="2800" dirty="0" err="1" smtClean="0"/>
              <a:t>sources</a:t>
            </a:r>
            <a:endParaRPr lang="de-DE" sz="2800" dirty="0" smtClean="0"/>
          </a:p>
          <a:p>
            <a:pPr marL="514350" indent="-514350">
              <a:spcBef>
                <a:spcPts val="2400"/>
              </a:spcBef>
              <a:spcAft>
                <a:spcPts val="2400"/>
              </a:spcAft>
              <a:buFont typeface="+mj-lt"/>
              <a:buAutoNum type="arabicPeriod"/>
            </a:pPr>
            <a:r>
              <a:rPr lang="de-DE" sz="2800" dirty="0" err="1" smtClean="0"/>
              <a:t>Results</a:t>
            </a:r>
            <a:r>
              <a:rPr lang="de-DE" sz="2800" dirty="0" smtClean="0"/>
              <a:t> &amp; </a:t>
            </a:r>
            <a:r>
              <a:rPr lang="de-DE" sz="2800" dirty="0" err="1" smtClean="0"/>
              <a:t>summary</a:t>
            </a:r>
            <a:endParaRPr lang="de-DE" sz="2800" dirty="0"/>
          </a:p>
        </p:txBody>
      </p:sp>
      <p:sp>
        <p:nvSpPr>
          <p:cNvPr id="6" name="Foliennummernplatzhalter 5"/>
          <p:cNvSpPr>
            <a:spLocks noGrp="1"/>
          </p:cNvSpPr>
          <p:nvPr>
            <p:ph type="sldNum" sz="quarter" idx="11"/>
          </p:nvPr>
        </p:nvSpPr>
        <p:spPr/>
        <p:txBody>
          <a:bodyPr/>
          <a:lstStyle/>
          <a:p>
            <a:fld id="{4892D846-B0A7-4DFB-99C2-AC0D5C4C5C04}" type="slidenum">
              <a:rPr lang="de-DE" smtClean="0"/>
              <a:t>3</a:t>
            </a:fld>
            <a:endParaRPr lang="de-DE"/>
          </a:p>
        </p:txBody>
      </p:sp>
    </p:spTree>
    <p:extLst>
      <p:ext uri="{BB962C8B-B14F-4D97-AF65-F5344CB8AC3E}">
        <p14:creationId xmlns:p14="http://schemas.microsoft.com/office/powerpoint/2010/main" val="355079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350BE29-475A-49B1-8404-F5A7BA218647}" type="datetime4">
              <a:rPr lang="de-DE" smtClean="0"/>
              <a:t>11. November 2018</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30</a:t>
            </a:fld>
            <a:endParaRPr lang="de-DE"/>
          </a:p>
        </p:txBody>
      </p:sp>
      <p:pic>
        <p:nvPicPr>
          <p:cNvPr id="8" name="Grafik 7"/>
          <p:cNvPicPr>
            <a:picLocks noChangeAspect="1"/>
          </p:cNvPicPr>
          <p:nvPr/>
        </p:nvPicPr>
        <p:blipFill rotWithShape="1">
          <a:blip r:embed="rId3"/>
          <a:srcRect b="1252"/>
          <a:stretch/>
        </p:blipFill>
        <p:spPr>
          <a:xfrm>
            <a:off x="-2808151" y="-1021080"/>
            <a:ext cx="15868278" cy="7970520"/>
          </a:xfrm>
          <a:prstGeom prst="rect">
            <a:avLst/>
          </a:prstGeom>
        </p:spPr>
      </p:pic>
      <p:sp>
        <p:nvSpPr>
          <p:cNvPr id="5" name="Textfeld 4"/>
          <p:cNvSpPr txBox="1"/>
          <p:nvPr/>
        </p:nvSpPr>
        <p:spPr>
          <a:xfrm>
            <a:off x="7553740" y="4571999"/>
            <a:ext cx="1828800" cy="1015663"/>
          </a:xfrm>
          <a:prstGeom prst="rect">
            <a:avLst/>
          </a:prstGeom>
          <a:noFill/>
        </p:spPr>
        <p:txBody>
          <a:bodyPr wrap="square" rtlCol="0">
            <a:spAutoFit/>
          </a:bodyPr>
          <a:lstStyle/>
          <a:p>
            <a:r>
              <a:rPr lang="de-DE" sz="2000" b="1" dirty="0" err="1" smtClean="0">
                <a:solidFill>
                  <a:schemeClr val="bg1">
                    <a:lumMod val="95000"/>
                  </a:schemeClr>
                </a:solidFill>
              </a:rPr>
              <a:t>Flood</a:t>
            </a:r>
            <a:r>
              <a:rPr lang="de-DE" sz="2000" b="1" dirty="0" smtClean="0">
                <a:solidFill>
                  <a:schemeClr val="bg1">
                    <a:lumMod val="95000"/>
                  </a:schemeClr>
                </a:solidFill>
              </a:rPr>
              <a:t> </a:t>
            </a:r>
            <a:r>
              <a:rPr lang="de-DE" sz="2000" b="1" dirty="0" err="1" smtClean="0">
                <a:solidFill>
                  <a:schemeClr val="bg1">
                    <a:lumMod val="95000"/>
                  </a:schemeClr>
                </a:solidFill>
              </a:rPr>
              <a:t>event</a:t>
            </a:r>
            <a:r>
              <a:rPr lang="de-DE" sz="2000" b="1" dirty="0" smtClean="0">
                <a:solidFill>
                  <a:schemeClr val="bg1">
                    <a:lumMod val="95000"/>
                  </a:schemeClr>
                </a:solidFill>
              </a:rPr>
              <a:t>,</a:t>
            </a:r>
          </a:p>
          <a:p>
            <a:r>
              <a:rPr lang="de-DE" sz="2000" b="1" dirty="0" err="1" smtClean="0">
                <a:solidFill>
                  <a:schemeClr val="bg1">
                    <a:lumMod val="95000"/>
                  </a:schemeClr>
                </a:solidFill>
              </a:rPr>
              <a:t>India</a:t>
            </a:r>
            <a:endParaRPr lang="de-DE" sz="2000" b="1" dirty="0" smtClean="0">
              <a:solidFill>
                <a:schemeClr val="bg1">
                  <a:lumMod val="95000"/>
                </a:schemeClr>
              </a:solidFill>
            </a:endParaRPr>
          </a:p>
          <a:p>
            <a:endParaRPr lang="de-DE" sz="2000" b="1" dirty="0">
              <a:solidFill>
                <a:schemeClr val="bg1">
                  <a:lumMod val="95000"/>
                </a:schemeClr>
              </a:solidFill>
            </a:endParaRPr>
          </a:p>
        </p:txBody>
      </p:sp>
    </p:spTree>
    <p:extLst>
      <p:ext uri="{BB962C8B-B14F-4D97-AF65-F5344CB8AC3E}">
        <p14:creationId xmlns:p14="http://schemas.microsoft.com/office/powerpoint/2010/main" val="3477053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844312-ECAC-4AE0-8F8C-753B4A64EDB3}" type="datetime4">
              <a:rPr lang="de-DE" smtClean="0"/>
              <a:t>11. November 2018</a:t>
            </a:fld>
            <a:endParaRPr lang="de-DE"/>
          </a:p>
        </p:txBody>
      </p:sp>
      <p:sp>
        <p:nvSpPr>
          <p:cNvPr id="4" name="Foliennummernplatzhalter 3"/>
          <p:cNvSpPr>
            <a:spLocks noGrp="1"/>
          </p:cNvSpPr>
          <p:nvPr>
            <p:ph type="sldNum" sz="quarter" idx="11"/>
          </p:nvPr>
        </p:nvSpPr>
        <p:spPr/>
        <p:txBody>
          <a:bodyPr/>
          <a:lstStyle/>
          <a:p>
            <a:fld id="{4892D846-B0A7-4DFB-99C2-AC0D5C4C5C04}" type="slidenum">
              <a:rPr lang="de-DE" smtClean="0"/>
              <a:t>31</a:t>
            </a:fld>
            <a:endParaRPr lang="de-DE" dirty="0"/>
          </a:p>
        </p:txBody>
      </p:sp>
      <p:pic>
        <p:nvPicPr>
          <p:cNvPr id="5" name="Grafik 4"/>
          <p:cNvPicPr>
            <a:picLocks noChangeAspect="1"/>
          </p:cNvPicPr>
          <p:nvPr/>
        </p:nvPicPr>
        <p:blipFill rotWithShape="1">
          <a:blip r:embed="rId3"/>
          <a:srcRect l="81" r="-1" b="1074"/>
          <a:stretch/>
        </p:blipFill>
        <p:spPr>
          <a:xfrm>
            <a:off x="0" y="1"/>
            <a:ext cx="9906000" cy="6858000"/>
          </a:xfrm>
          <a:prstGeom prst="rect">
            <a:avLst/>
          </a:prstGeom>
        </p:spPr>
      </p:pic>
      <p:sp>
        <p:nvSpPr>
          <p:cNvPr id="6" name="Textfeld 5"/>
          <p:cNvSpPr txBox="1"/>
          <p:nvPr/>
        </p:nvSpPr>
        <p:spPr>
          <a:xfrm>
            <a:off x="7553740" y="4571999"/>
            <a:ext cx="1828800" cy="707886"/>
          </a:xfrm>
          <a:prstGeom prst="rect">
            <a:avLst/>
          </a:prstGeom>
          <a:noFill/>
        </p:spPr>
        <p:txBody>
          <a:bodyPr wrap="square" rtlCol="0">
            <a:spAutoFit/>
          </a:bodyPr>
          <a:lstStyle/>
          <a:p>
            <a:r>
              <a:rPr lang="de-DE" sz="2000" b="1" dirty="0" err="1" smtClean="0">
                <a:solidFill>
                  <a:schemeClr val="bg1">
                    <a:lumMod val="95000"/>
                  </a:schemeClr>
                </a:solidFill>
              </a:rPr>
              <a:t>Flood</a:t>
            </a:r>
            <a:r>
              <a:rPr lang="de-DE" sz="2000" b="1" dirty="0" smtClean="0">
                <a:solidFill>
                  <a:schemeClr val="bg1">
                    <a:lumMod val="95000"/>
                  </a:schemeClr>
                </a:solidFill>
              </a:rPr>
              <a:t> </a:t>
            </a:r>
            <a:r>
              <a:rPr lang="de-DE" sz="2000" b="1" dirty="0" err="1" smtClean="0">
                <a:solidFill>
                  <a:schemeClr val="bg1">
                    <a:lumMod val="95000"/>
                  </a:schemeClr>
                </a:solidFill>
              </a:rPr>
              <a:t>event</a:t>
            </a:r>
            <a:r>
              <a:rPr lang="de-DE" sz="2000" b="1" dirty="0" smtClean="0">
                <a:solidFill>
                  <a:schemeClr val="bg1">
                    <a:lumMod val="95000"/>
                  </a:schemeClr>
                </a:solidFill>
              </a:rPr>
              <a:t>,</a:t>
            </a:r>
          </a:p>
          <a:p>
            <a:r>
              <a:rPr lang="de-DE" sz="2000" b="1" dirty="0">
                <a:solidFill>
                  <a:schemeClr val="bg1">
                    <a:lumMod val="95000"/>
                  </a:schemeClr>
                </a:solidFill>
              </a:rPr>
              <a:t>a</a:t>
            </a:r>
            <a:r>
              <a:rPr lang="de-DE" sz="2000" b="1" dirty="0" smtClean="0">
                <a:solidFill>
                  <a:schemeClr val="bg1">
                    <a:lumMod val="95000"/>
                  </a:schemeClr>
                </a:solidFill>
              </a:rPr>
              <a:t>fter zoom in</a:t>
            </a:r>
            <a:endParaRPr lang="de-DE" sz="2000" b="1" dirty="0">
              <a:solidFill>
                <a:schemeClr val="bg1">
                  <a:lumMod val="95000"/>
                </a:schemeClr>
              </a:solidFill>
            </a:endParaRPr>
          </a:p>
        </p:txBody>
      </p:sp>
    </p:spTree>
    <p:extLst>
      <p:ext uri="{BB962C8B-B14F-4D97-AF65-F5344CB8AC3E}">
        <p14:creationId xmlns:p14="http://schemas.microsoft.com/office/powerpoint/2010/main" val="576430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3CDCED3-0AB0-4922-8131-69CB7A125434}" type="datetime4">
              <a:rPr lang="de-DE" smtClean="0"/>
              <a:t>11. November 2018</a:t>
            </a:fld>
            <a:endParaRPr lang="de-DE"/>
          </a:p>
        </p:txBody>
      </p:sp>
      <p:sp>
        <p:nvSpPr>
          <p:cNvPr id="4" name="Foliennummernplatzhalter 3"/>
          <p:cNvSpPr>
            <a:spLocks noGrp="1"/>
          </p:cNvSpPr>
          <p:nvPr>
            <p:ph type="sldNum" sz="quarter" idx="11"/>
          </p:nvPr>
        </p:nvSpPr>
        <p:spPr/>
        <p:txBody>
          <a:bodyPr/>
          <a:lstStyle/>
          <a:p>
            <a:fld id="{4892D846-B0A7-4DFB-99C2-AC0D5C4C5C04}" type="slidenum">
              <a:rPr lang="de-DE" smtClean="0"/>
              <a:t>32</a:t>
            </a:fld>
            <a:endParaRPr lang="de-DE"/>
          </a:p>
        </p:txBody>
      </p:sp>
      <p:pic>
        <p:nvPicPr>
          <p:cNvPr id="5" name="Grafik 4"/>
          <p:cNvPicPr>
            <a:picLocks noChangeAspect="1"/>
          </p:cNvPicPr>
          <p:nvPr/>
        </p:nvPicPr>
        <p:blipFill rotWithShape="1">
          <a:blip r:embed="rId2"/>
          <a:srcRect r="9379"/>
          <a:stretch/>
        </p:blipFill>
        <p:spPr>
          <a:xfrm>
            <a:off x="0" y="1"/>
            <a:ext cx="9910422" cy="6858000"/>
          </a:xfrm>
          <a:prstGeom prst="rect">
            <a:avLst/>
          </a:prstGeom>
        </p:spPr>
      </p:pic>
      <p:sp>
        <p:nvSpPr>
          <p:cNvPr id="3" name="Textfeld 2"/>
          <p:cNvSpPr txBox="1"/>
          <p:nvPr/>
        </p:nvSpPr>
        <p:spPr>
          <a:xfrm>
            <a:off x="7081935" y="4313582"/>
            <a:ext cx="2270787" cy="707886"/>
          </a:xfrm>
          <a:prstGeom prst="rect">
            <a:avLst/>
          </a:prstGeom>
          <a:noFill/>
        </p:spPr>
        <p:txBody>
          <a:bodyPr wrap="square" rtlCol="0">
            <a:spAutoFit/>
          </a:bodyPr>
          <a:lstStyle/>
          <a:p>
            <a:r>
              <a:rPr lang="de-DE" sz="2000" b="1" dirty="0" err="1" smtClean="0">
                <a:solidFill>
                  <a:schemeClr val="bg1">
                    <a:lumMod val="95000"/>
                  </a:schemeClr>
                </a:solidFill>
              </a:rPr>
              <a:t>Forest</a:t>
            </a:r>
            <a:r>
              <a:rPr lang="de-DE" sz="2000" b="1" dirty="0" smtClean="0">
                <a:solidFill>
                  <a:schemeClr val="bg1">
                    <a:lumMod val="95000"/>
                  </a:schemeClr>
                </a:solidFill>
              </a:rPr>
              <a:t> </a:t>
            </a:r>
            <a:r>
              <a:rPr lang="de-DE" sz="2000" b="1" dirty="0" err="1" smtClean="0">
                <a:solidFill>
                  <a:schemeClr val="bg1">
                    <a:lumMod val="95000"/>
                  </a:schemeClr>
                </a:solidFill>
              </a:rPr>
              <a:t>Fires</a:t>
            </a:r>
            <a:r>
              <a:rPr lang="de-DE" sz="2000" b="1" dirty="0" smtClean="0">
                <a:solidFill>
                  <a:schemeClr val="bg1">
                    <a:lumMod val="95000"/>
                  </a:schemeClr>
                </a:solidFill>
              </a:rPr>
              <a:t>, Chile,</a:t>
            </a:r>
          </a:p>
          <a:p>
            <a:r>
              <a:rPr lang="de-DE" sz="2000" b="1" dirty="0" smtClean="0">
                <a:solidFill>
                  <a:schemeClr val="bg1">
                    <a:lumMod val="95000"/>
                  </a:schemeClr>
                </a:solidFill>
              </a:rPr>
              <a:t>Spring 2017</a:t>
            </a:r>
            <a:endParaRPr lang="de-DE" sz="2000" b="1" dirty="0">
              <a:solidFill>
                <a:schemeClr val="bg1">
                  <a:lumMod val="95000"/>
                </a:schemeClr>
              </a:solidFill>
            </a:endParaRPr>
          </a:p>
        </p:txBody>
      </p:sp>
    </p:spTree>
    <p:extLst>
      <p:ext uri="{BB962C8B-B14F-4D97-AF65-F5344CB8AC3E}">
        <p14:creationId xmlns:p14="http://schemas.microsoft.com/office/powerpoint/2010/main" val="3294985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2C67C20D-5FBE-46D7-B09C-1441E7B1EFE0}" type="datetime4">
              <a:rPr lang="de-DE" smtClean="0"/>
              <a:t>11. November 2018</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33</a:t>
            </a:fld>
            <a:endParaRPr lang="de-DE"/>
          </a:p>
        </p:txBody>
      </p:sp>
      <p:pic>
        <p:nvPicPr>
          <p:cNvPr id="8" name="Grafik 7"/>
          <p:cNvPicPr>
            <a:picLocks noChangeAspect="1"/>
          </p:cNvPicPr>
          <p:nvPr/>
        </p:nvPicPr>
        <p:blipFill rotWithShape="1">
          <a:blip r:embed="rId3"/>
          <a:srcRect l="4480" r="5061"/>
          <a:stretch/>
        </p:blipFill>
        <p:spPr>
          <a:xfrm>
            <a:off x="1" y="0"/>
            <a:ext cx="9906000" cy="6858000"/>
          </a:xfrm>
          <a:prstGeom prst="rect">
            <a:avLst/>
          </a:prstGeom>
        </p:spPr>
      </p:pic>
      <p:sp>
        <p:nvSpPr>
          <p:cNvPr id="5" name="Textfeld 4"/>
          <p:cNvSpPr txBox="1"/>
          <p:nvPr/>
        </p:nvSpPr>
        <p:spPr>
          <a:xfrm>
            <a:off x="7991061" y="4313582"/>
            <a:ext cx="1769165" cy="1015663"/>
          </a:xfrm>
          <a:prstGeom prst="rect">
            <a:avLst/>
          </a:prstGeom>
          <a:noFill/>
        </p:spPr>
        <p:txBody>
          <a:bodyPr wrap="square" rtlCol="0">
            <a:spAutoFit/>
          </a:bodyPr>
          <a:lstStyle/>
          <a:p>
            <a:r>
              <a:rPr lang="de-DE" sz="2000" b="1" dirty="0" err="1" smtClean="0">
                <a:solidFill>
                  <a:schemeClr val="bg1">
                    <a:lumMod val="95000"/>
                  </a:schemeClr>
                </a:solidFill>
              </a:rPr>
              <a:t>Forest</a:t>
            </a:r>
            <a:r>
              <a:rPr lang="de-DE" sz="2000" b="1" dirty="0" smtClean="0">
                <a:solidFill>
                  <a:schemeClr val="bg1">
                    <a:lumMod val="95000"/>
                  </a:schemeClr>
                </a:solidFill>
              </a:rPr>
              <a:t> </a:t>
            </a:r>
            <a:r>
              <a:rPr lang="de-DE" sz="2000" b="1" dirty="0" err="1" smtClean="0">
                <a:solidFill>
                  <a:schemeClr val="bg1">
                    <a:lumMod val="95000"/>
                  </a:schemeClr>
                </a:solidFill>
              </a:rPr>
              <a:t>Fires</a:t>
            </a:r>
            <a:r>
              <a:rPr lang="de-DE" sz="2000" b="1" dirty="0" smtClean="0">
                <a:solidFill>
                  <a:schemeClr val="bg1">
                    <a:lumMod val="95000"/>
                  </a:schemeClr>
                </a:solidFill>
              </a:rPr>
              <a:t>, Peru, after zoom in</a:t>
            </a:r>
            <a:endParaRPr lang="de-DE" sz="2000" b="1" dirty="0">
              <a:solidFill>
                <a:schemeClr val="bg1">
                  <a:lumMod val="95000"/>
                </a:schemeClr>
              </a:solidFill>
            </a:endParaRPr>
          </a:p>
        </p:txBody>
      </p:sp>
    </p:spTree>
    <p:extLst>
      <p:ext uri="{BB962C8B-B14F-4D97-AF65-F5344CB8AC3E}">
        <p14:creationId xmlns:p14="http://schemas.microsoft.com/office/powerpoint/2010/main" val="1525934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3" name="Inhaltsplatzhalter 2"/>
          <p:cNvSpPr>
            <a:spLocks noGrp="1"/>
          </p:cNvSpPr>
          <p:nvPr>
            <p:ph idx="1"/>
          </p:nvPr>
        </p:nvSpPr>
        <p:spPr/>
        <p:txBody>
          <a:bodyPr/>
          <a:lstStyle/>
          <a:p>
            <a:r>
              <a:rPr lang="de-DE" dirty="0" smtClean="0"/>
              <a:t>Open Source, open </a:t>
            </a:r>
            <a:r>
              <a:rPr lang="de-DE" dirty="0" err="1" smtClean="0"/>
              <a:t>data</a:t>
            </a:r>
            <a:endParaRPr lang="de-DE" dirty="0" smtClean="0"/>
          </a:p>
          <a:p>
            <a:endParaRPr lang="de-DE" dirty="0"/>
          </a:p>
          <a:p>
            <a:r>
              <a:rPr lang="de-DE" dirty="0" err="1" smtClean="0"/>
              <a:t>Quite</a:t>
            </a:r>
            <a:r>
              <a:rPr lang="de-DE" dirty="0" smtClean="0"/>
              <a:t> </a:t>
            </a:r>
            <a:r>
              <a:rPr lang="de-DE" dirty="0" err="1" smtClean="0"/>
              <a:t>complex</a:t>
            </a:r>
            <a:r>
              <a:rPr lang="de-DE" dirty="0" smtClean="0"/>
              <a:t> </a:t>
            </a:r>
            <a:r>
              <a:rPr lang="de-DE" dirty="0" err="1" smtClean="0"/>
              <a:t>architecture</a:t>
            </a:r>
            <a:r>
              <a:rPr lang="de-DE" dirty="0" smtClean="0"/>
              <a:t>, but </a:t>
            </a:r>
            <a:r>
              <a:rPr lang="de-DE" dirty="0" err="1" smtClean="0"/>
              <a:t>yet</a:t>
            </a:r>
            <a:r>
              <a:rPr lang="de-DE" dirty="0" smtClean="0"/>
              <a:t> </a:t>
            </a:r>
            <a:r>
              <a:rPr lang="de-DE" b="1" dirty="0" smtClean="0"/>
              <a:t>easy </a:t>
            </a:r>
            <a:r>
              <a:rPr lang="de-DE" b="1" dirty="0" err="1" smtClean="0"/>
              <a:t>to</a:t>
            </a:r>
            <a:r>
              <a:rPr lang="de-DE" b="1" dirty="0" smtClean="0"/>
              <a:t> </a:t>
            </a:r>
            <a:r>
              <a:rPr lang="de-DE" b="1" dirty="0" err="1" smtClean="0"/>
              <a:t>deploy</a:t>
            </a:r>
            <a:r>
              <a:rPr lang="de-DE" dirty="0" smtClean="0"/>
              <a:t>/</a:t>
            </a:r>
            <a:r>
              <a:rPr lang="de-DE" dirty="0" err="1" smtClean="0"/>
              <a:t>to</a:t>
            </a:r>
            <a:r>
              <a:rPr lang="de-DE" dirty="0" smtClean="0"/>
              <a:t> </a:t>
            </a:r>
            <a:r>
              <a:rPr lang="de-DE" dirty="0" err="1" smtClean="0"/>
              <a:t>install</a:t>
            </a:r>
            <a:r>
              <a:rPr lang="de-DE" dirty="0" smtClean="0"/>
              <a:t>, also </a:t>
            </a:r>
            <a:r>
              <a:rPr lang="de-DE" dirty="0" err="1" smtClean="0"/>
              <a:t>for</a:t>
            </a:r>
            <a:r>
              <a:rPr lang="de-DE" dirty="0" smtClean="0"/>
              <a:t> </a:t>
            </a:r>
            <a:r>
              <a:rPr lang="de-DE" dirty="0" err="1" smtClean="0"/>
              <a:t>developing</a:t>
            </a:r>
            <a:r>
              <a:rPr lang="de-DE" dirty="0" smtClean="0"/>
              <a:t> countries, </a:t>
            </a:r>
            <a:r>
              <a:rPr lang="de-DE" dirty="0" err="1" smtClean="0"/>
              <a:t>small</a:t>
            </a:r>
            <a:r>
              <a:rPr lang="de-DE" dirty="0" smtClean="0"/>
              <a:t> </a:t>
            </a:r>
            <a:r>
              <a:rPr lang="de-DE" dirty="0" err="1" smtClean="0"/>
              <a:t>public</a:t>
            </a:r>
            <a:r>
              <a:rPr lang="de-DE" dirty="0" smtClean="0"/>
              <a:t> </a:t>
            </a:r>
            <a:r>
              <a:rPr lang="de-DE" dirty="0" err="1" smtClean="0"/>
              <a:t>agencies</a:t>
            </a:r>
            <a:r>
              <a:rPr lang="de-DE" dirty="0" smtClean="0"/>
              <a:t> </a:t>
            </a:r>
            <a:r>
              <a:rPr lang="de-DE" dirty="0" err="1" smtClean="0"/>
              <a:t>and</a:t>
            </a:r>
            <a:r>
              <a:rPr lang="de-DE" dirty="0" smtClean="0"/>
              <a:t> NGOs</a:t>
            </a:r>
          </a:p>
          <a:p>
            <a:pPr lvl="1"/>
            <a:r>
              <a:rPr lang="en-US" dirty="0" smtClean="0"/>
              <a:t>“</a:t>
            </a:r>
            <a:r>
              <a:rPr lang="en-US" dirty="0"/>
              <a:t>Domestic actors have the primary role” [1]– the approach enables local actors to collect and provide geospatial information</a:t>
            </a:r>
          </a:p>
          <a:p>
            <a:r>
              <a:rPr lang="de-DE" dirty="0" err="1" smtClean="0"/>
              <a:t>Automated</a:t>
            </a:r>
            <a:r>
              <a:rPr lang="de-DE" dirty="0" smtClean="0"/>
              <a:t>, </a:t>
            </a:r>
            <a:r>
              <a:rPr lang="de-DE" b="1" dirty="0" smtClean="0"/>
              <a:t>rapid </a:t>
            </a:r>
            <a:r>
              <a:rPr lang="de-DE" b="1" dirty="0" err="1" smtClean="0"/>
              <a:t>workflow</a:t>
            </a:r>
            <a:r>
              <a:rPr lang="de-DE" dirty="0"/>
              <a:t>:</a:t>
            </a:r>
            <a:endParaRPr lang="de-DE" dirty="0" smtClean="0"/>
          </a:p>
          <a:p>
            <a:pPr lvl="1"/>
            <a:r>
              <a:rPr lang="de-DE" dirty="0" smtClean="0"/>
              <a:t>7 </a:t>
            </a:r>
            <a:r>
              <a:rPr lang="de-DE" dirty="0" err="1" smtClean="0"/>
              <a:t>minutes</a:t>
            </a:r>
            <a:r>
              <a:rPr lang="de-DE" dirty="0"/>
              <a:t/>
            </a:r>
            <a:br>
              <a:rPr lang="de-DE" dirty="0"/>
            </a:br>
            <a:r>
              <a:rPr lang="de-DE" dirty="0" smtClean="0"/>
              <a:t>+</a:t>
            </a:r>
          </a:p>
          <a:p>
            <a:pPr lvl="1"/>
            <a:r>
              <a:rPr lang="de-DE" dirty="0" err="1" smtClean="0"/>
              <a:t>download</a:t>
            </a:r>
            <a:r>
              <a:rPr lang="de-DE" dirty="0" smtClean="0"/>
              <a:t> time </a:t>
            </a:r>
            <a:r>
              <a:rPr lang="de-DE" dirty="0" err="1" smtClean="0"/>
              <a:t>for</a:t>
            </a:r>
            <a:r>
              <a:rPr lang="de-DE" dirty="0" smtClean="0"/>
              <a:t> </a:t>
            </a:r>
            <a:r>
              <a:rPr lang="de-DE" dirty="0" err="1" smtClean="0"/>
              <a:t>vector</a:t>
            </a:r>
            <a:r>
              <a:rPr lang="de-DE" dirty="0" smtClean="0"/>
              <a:t> </a:t>
            </a:r>
            <a:r>
              <a:rPr lang="de-DE" dirty="0" err="1" smtClean="0"/>
              <a:t>and</a:t>
            </a:r>
            <a:r>
              <a:rPr lang="de-DE" dirty="0" smtClean="0"/>
              <a:t> </a:t>
            </a:r>
            <a:r>
              <a:rPr lang="de-DE" dirty="0" err="1" smtClean="0"/>
              <a:t>raster</a:t>
            </a:r>
            <a:r>
              <a:rPr lang="de-DE" dirty="0" smtClean="0"/>
              <a:t> </a:t>
            </a:r>
            <a:r>
              <a:rPr lang="de-DE" dirty="0" err="1" smtClean="0"/>
              <a:t>data</a:t>
            </a:r>
            <a:r>
              <a:rPr lang="de-DE" dirty="0" smtClean="0"/>
              <a:t> (</a:t>
            </a:r>
            <a:r>
              <a:rPr lang="de-DE" dirty="0" err="1" smtClean="0"/>
              <a:t>depending</a:t>
            </a:r>
            <a:r>
              <a:rPr lang="de-DE" dirty="0" smtClean="0"/>
              <a:t> on </a:t>
            </a:r>
            <a:r>
              <a:rPr lang="de-DE" dirty="0" err="1" smtClean="0"/>
              <a:t>area</a:t>
            </a:r>
            <a:r>
              <a:rPr lang="de-DE" dirty="0" smtClean="0"/>
              <a:t> </a:t>
            </a:r>
            <a:r>
              <a:rPr lang="de-DE" dirty="0" err="1" smtClean="0"/>
              <a:t>extent</a:t>
            </a:r>
            <a:r>
              <a:rPr lang="de-DE" dirty="0" smtClean="0"/>
              <a:t> </a:t>
            </a:r>
            <a:r>
              <a:rPr lang="de-DE" dirty="0" err="1" smtClean="0"/>
              <a:t>and</a:t>
            </a:r>
            <a:r>
              <a:rPr lang="de-DE" dirty="0" smtClean="0"/>
              <a:t> </a:t>
            </a:r>
            <a:r>
              <a:rPr lang="de-DE" dirty="0" err="1" smtClean="0"/>
              <a:t>network</a:t>
            </a:r>
            <a:r>
              <a:rPr lang="de-DE" dirty="0" smtClean="0"/>
              <a:t> </a:t>
            </a:r>
            <a:r>
              <a:rPr lang="de-DE" dirty="0" err="1" smtClean="0"/>
              <a:t>connectivity</a:t>
            </a:r>
            <a:r>
              <a:rPr lang="de-DE" dirty="0" smtClean="0"/>
              <a:t>)</a:t>
            </a:r>
          </a:p>
          <a:p>
            <a:r>
              <a:rPr lang="de-DE" b="1" dirty="0" smtClean="0"/>
              <a:t>Reference </a:t>
            </a:r>
            <a:r>
              <a:rPr lang="de-DE" b="1" dirty="0" err="1" smtClean="0"/>
              <a:t>Map</a:t>
            </a:r>
            <a:r>
              <a:rPr lang="de-DE" dirty="0" smtClean="0"/>
              <a:t> </a:t>
            </a:r>
            <a:r>
              <a:rPr lang="de-DE" dirty="0" err="1" smtClean="0"/>
              <a:t>created</a:t>
            </a:r>
            <a:r>
              <a:rPr lang="de-DE" dirty="0" smtClean="0"/>
              <a:t> – </a:t>
            </a:r>
            <a:r>
              <a:rPr lang="de-DE" dirty="0" err="1" smtClean="0"/>
              <a:t>including</a:t>
            </a:r>
            <a:r>
              <a:rPr lang="de-DE" dirty="0" smtClean="0"/>
              <a:t> </a:t>
            </a:r>
            <a:r>
              <a:rPr lang="de-DE" dirty="0" err="1" smtClean="0"/>
              <a:t>vector</a:t>
            </a:r>
            <a:r>
              <a:rPr lang="de-DE" dirty="0" smtClean="0"/>
              <a:t> </a:t>
            </a:r>
            <a:r>
              <a:rPr lang="de-DE" dirty="0" err="1" smtClean="0"/>
              <a:t>data</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remotely</a:t>
            </a:r>
            <a:r>
              <a:rPr lang="de-DE" dirty="0" smtClean="0"/>
              <a:t> </a:t>
            </a:r>
            <a:r>
              <a:rPr lang="de-DE" dirty="0" err="1" smtClean="0"/>
              <a:t>sensed</a:t>
            </a:r>
            <a:r>
              <a:rPr lang="de-DE" dirty="0" smtClean="0"/>
              <a:t> </a:t>
            </a:r>
            <a:r>
              <a:rPr lang="de-DE" dirty="0" err="1" smtClean="0"/>
              <a:t>imagery</a:t>
            </a:r>
            <a:endParaRPr lang="de-DE" dirty="0" smtClean="0"/>
          </a:p>
          <a:p>
            <a:r>
              <a:rPr lang="en-US" dirty="0" smtClean="0"/>
              <a:t>However: </a:t>
            </a:r>
          </a:p>
          <a:p>
            <a:pPr lvl="1"/>
            <a:r>
              <a:rPr lang="en-US" dirty="0" smtClean="0"/>
              <a:t>limited spatial resolution and accuracy (approx. 10m)</a:t>
            </a:r>
          </a:p>
          <a:p>
            <a:pPr lvl="1"/>
            <a:r>
              <a:rPr lang="en-US" dirty="0" smtClean="0"/>
              <a:t>Satellite imagery can be cloud-covered</a:t>
            </a:r>
          </a:p>
          <a:p>
            <a:pPr lvl="1"/>
            <a:r>
              <a:rPr lang="en-US" dirty="0" smtClean="0"/>
              <a:t>Should be ported to Linux</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34</a:t>
            </a:fld>
            <a:r>
              <a:rPr lang="de-DE" smtClean="0"/>
              <a:t> </a:t>
            </a:r>
            <a:endParaRPr lang="de-DE" dirty="0"/>
          </a:p>
        </p:txBody>
      </p:sp>
      <p:sp>
        <p:nvSpPr>
          <p:cNvPr id="7" name="Textfeld 6"/>
          <p:cNvSpPr txBox="1"/>
          <p:nvPr/>
        </p:nvSpPr>
        <p:spPr>
          <a:xfrm>
            <a:off x="989233" y="6278235"/>
            <a:ext cx="6954358" cy="461665"/>
          </a:xfrm>
          <a:prstGeom prst="rect">
            <a:avLst/>
          </a:prstGeom>
          <a:noFill/>
        </p:spPr>
        <p:txBody>
          <a:bodyPr wrap="square" rtlCol="0">
            <a:spAutoFit/>
          </a:bodyPr>
          <a:lstStyle/>
          <a:p>
            <a:r>
              <a:rPr lang="de-DE" sz="1200" dirty="0" smtClean="0">
                <a:solidFill>
                  <a:srgbClr val="000072"/>
                </a:solidFill>
              </a:rPr>
              <a:t>[1] </a:t>
            </a:r>
            <a:r>
              <a:rPr lang="en-US" sz="1200" dirty="0">
                <a:solidFill>
                  <a:srgbClr val="000072"/>
                </a:solidFill>
              </a:rPr>
              <a:t>International Federation of Red Cross and Red Crescent </a:t>
            </a:r>
            <a:r>
              <a:rPr lang="en-US" sz="1200" dirty="0" smtClean="0">
                <a:solidFill>
                  <a:srgbClr val="000072"/>
                </a:solidFill>
              </a:rPr>
              <a:t>Societies (2011): IDRL </a:t>
            </a:r>
            <a:r>
              <a:rPr lang="en-US" sz="1200" dirty="0">
                <a:solidFill>
                  <a:srgbClr val="000072"/>
                </a:solidFill>
              </a:rPr>
              <a:t>Guidelines </a:t>
            </a:r>
            <a:r>
              <a:rPr lang="en-US" sz="1200" dirty="0" err="1">
                <a:solidFill>
                  <a:srgbClr val="000072"/>
                </a:solidFill>
              </a:rPr>
              <a:t>Guidelines</a:t>
            </a:r>
            <a:r>
              <a:rPr lang="en-US" sz="1200" dirty="0">
                <a:solidFill>
                  <a:srgbClr val="000072"/>
                </a:solidFill>
              </a:rPr>
              <a:t> for the domestic facilitation and regulation of international disaster relief and initial recovery assistance</a:t>
            </a:r>
            <a:endParaRPr lang="de-DE" sz="1200" dirty="0">
              <a:solidFill>
                <a:srgbClr val="000072"/>
              </a:solidFill>
            </a:endParaRPr>
          </a:p>
        </p:txBody>
      </p:sp>
    </p:spTree>
    <p:extLst>
      <p:ext uri="{BB962C8B-B14F-4D97-AF65-F5344CB8AC3E}">
        <p14:creationId xmlns:p14="http://schemas.microsoft.com/office/powerpoint/2010/main" val="75231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smtClean="0"/>
              <a:t>Disaster</a:t>
            </a:r>
            <a:r>
              <a:rPr lang="en-US" dirty="0" smtClean="0"/>
              <a:t>: a </a:t>
            </a:r>
            <a:r>
              <a:rPr lang="en-US" dirty="0"/>
              <a:t>serious </a:t>
            </a:r>
            <a:r>
              <a:rPr lang="en-US" b="1" dirty="0"/>
              <a:t>disruption</a:t>
            </a:r>
            <a:r>
              <a:rPr lang="en-US" dirty="0"/>
              <a:t> of the functioning of society, </a:t>
            </a:r>
            <a:r>
              <a:rPr lang="en-US" dirty="0" smtClean="0"/>
              <a:t>which poses </a:t>
            </a:r>
            <a:r>
              <a:rPr lang="en-US" dirty="0"/>
              <a:t>a significant, widespread threat to human life, health, </a:t>
            </a:r>
            <a:r>
              <a:rPr lang="en-US" dirty="0" smtClean="0"/>
              <a:t>property, </a:t>
            </a:r>
            <a:r>
              <a:rPr lang="en-US" b="1" dirty="0" smtClean="0"/>
              <a:t>infrastructure</a:t>
            </a:r>
            <a:r>
              <a:rPr lang="en-US" dirty="0" smtClean="0"/>
              <a:t> or the </a:t>
            </a:r>
            <a:r>
              <a:rPr lang="en-US" b="1" dirty="0"/>
              <a:t>environment</a:t>
            </a:r>
            <a:r>
              <a:rPr lang="en-US" dirty="0"/>
              <a:t>, </a:t>
            </a:r>
            <a:r>
              <a:rPr lang="en-US" dirty="0" smtClean="0"/>
              <a:t>whether arising from accident, nature or human activity, whether developing suddenly or as the result of long-term processes, but excluding armed conflict. </a:t>
            </a:r>
            <a:r>
              <a:rPr lang="en-US" sz="1200" dirty="0" smtClean="0"/>
              <a:t>[</a:t>
            </a:r>
            <a:r>
              <a:rPr lang="en-US" sz="1200" dirty="0" err="1" smtClean="0"/>
              <a:t>IdRL</a:t>
            </a:r>
            <a:r>
              <a:rPr lang="en-US" sz="1200" dirty="0" smtClean="0"/>
              <a:t> 2011]</a:t>
            </a:r>
          </a:p>
          <a:p>
            <a:endParaRPr lang="en-US" sz="1200" dirty="0"/>
          </a:p>
          <a:p>
            <a:endParaRPr lang="en-US" sz="1200" dirty="0" smtClean="0"/>
          </a:p>
          <a:p>
            <a:endParaRPr lang="en-US" sz="1200" dirty="0"/>
          </a:p>
          <a:p>
            <a:r>
              <a:rPr lang="en-US" dirty="0" smtClean="0"/>
              <a:t>Rapid response is needed, comprising geospatial information.</a:t>
            </a:r>
            <a:endParaRPr lang="de-DE" dirty="0"/>
          </a:p>
          <a:p>
            <a:endParaRPr lang="en-US" dirty="0" smtClean="0"/>
          </a:p>
        </p:txBody>
      </p:sp>
      <p:sp>
        <p:nvSpPr>
          <p:cNvPr id="2" name="Titel 1"/>
          <p:cNvSpPr>
            <a:spLocks noGrp="1"/>
          </p:cNvSpPr>
          <p:nvPr>
            <p:ph type="title"/>
          </p:nvPr>
        </p:nvSpPr>
        <p:spPr/>
        <p:txBody>
          <a:bodyPr/>
          <a:lstStyle/>
          <a:p>
            <a:r>
              <a:rPr lang="de-DE" dirty="0" smtClean="0"/>
              <a:t>A </a:t>
            </a:r>
            <a:r>
              <a:rPr lang="de-DE" dirty="0" err="1" smtClean="0"/>
              <a:t>first</a:t>
            </a:r>
            <a:r>
              <a:rPr lang="de-DE" dirty="0" smtClean="0"/>
              <a:t> </a:t>
            </a:r>
            <a:r>
              <a:rPr lang="de-DE" dirty="0" err="1" smtClean="0"/>
              <a:t>definition</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4</a:t>
            </a:fld>
            <a:r>
              <a:rPr lang="de-DE" smtClean="0"/>
              <a:t> </a:t>
            </a:r>
            <a:endParaRPr lang="de-DE" dirty="0"/>
          </a:p>
        </p:txBody>
      </p:sp>
      <p:sp>
        <p:nvSpPr>
          <p:cNvPr id="6" name="Textfeld 5"/>
          <p:cNvSpPr txBox="1"/>
          <p:nvPr/>
        </p:nvSpPr>
        <p:spPr>
          <a:xfrm>
            <a:off x="1060947" y="5887144"/>
            <a:ext cx="6954358" cy="461665"/>
          </a:xfrm>
          <a:prstGeom prst="rect">
            <a:avLst/>
          </a:prstGeom>
          <a:noFill/>
        </p:spPr>
        <p:txBody>
          <a:bodyPr wrap="square" rtlCol="0">
            <a:spAutoFit/>
          </a:bodyPr>
          <a:lstStyle/>
          <a:p>
            <a:r>
              <a:rPr lang="de-DE" sz="1200" dirty="0">
                <a:solidFill>
                  <a:srgbClr val="000072"/>
                </a:solidFill>
              </a:rPr>
              <a:t>[1] </a:t>
            </a:r>
            <a:r>
              <a:rPr lang="de-DE" sz="1200" dirty="0">
                <a:solidFill>
                  <a:srgbClr val="000072"/>
                </a:solidFill>
                <a:hlinkClick r:id="rId2"/>
              </a:rPr>
              <a:t>http://</a:t>
            </a:r>
            <a:r>
              <a:rPr lang="de-DE" sz="1200" dirty="0" smtClean="0">
                <a:solidFill>
                  <a:srgbClr val="000072"/>
                </a:solidFill>
                <a:hlinkClick r:id="rId2"/>
              </a:rPr>
              <a:t>emergency.copernicus.eu/mapping/ems/service-overview</a:t>
            </a:r>
            <a:endParaRPr lang="de-DE" sz="1200" dirty="0" smtClean="0">
              <a:solidFill>
                <a:srgbClr val="000072"/>
              </a:solidFill>
            </a:endParaRPr>
          </a:p>
          <a:p>
            <a:r>
              <a:rPr lang="de-DE" sz="1200" dirty="0">
                <a:solidFill>
                  <a:srgbClr val="000072"/>
                </a:solidFill>
              </a:rPr>
              <a:t>[2] http://www.statcan.gc.ca/pub/92-195-x/2011001/other-autre/map-carte/def-eng.htm</a:t>
            </a:r>
          </a:p>
        </p:txBody>
      </p:sp>
      <p:sp>
        <p:nvSpPr>
          <p:cNvPr id="7" name="Textfeld 6"/>
          <p:cNvSpPr txBox="1"/>
          <p:nvPr/>
        </p:nvSpPr>
        <p:spPr>
          <a:xfrm>
            <a:off x="1152322" y="6348809"/>
            <a:ext cx="7703068" cy="461665"/>
          </a:xfrm>
          <a:prstGeom prst="rect">
            <a:avLst/>
          </a:prstGeom>
          <a:noFill/>
        </p:spPr>
        <p:txBody>
          <a:bodyPr wrap="square" rtlCol="0">
            <a:spAutoFit/>
          </a:bodyPr>
          <a:lstStyle/>
          <a:p>
            <a:r>
              <a:rPr lang="en-US" sz="1200" dirty="0" smtClean="0">
                <a:solidFill>
                  <a:srgbClr val="000072"/>
                </a:solidFill>
              </a:rPr>
              <a:t>International </a:t>
            </a:r>
            <a:r>
              <a:rPr lang="en-US" sz="1200" dirty="0">
                <a:solidFill>
                  <a:srgbClr val="000072"/>
                </a:solidFill>
              </a:rPr>
              <a:t>Federation of Red Cross and Red Crescent </a:t>
            </a:r>
            <a:r>
              <a:rPr lang="en-US" sz="1200" dirty="0" smtClean="0">
                <a:solidFill>
                  <a:srgbClr val="000072"/>
                </a:solidFill>
              </a:rPr>
              <a:t>Societies (2011): IDRL </a:t>
            </a:r>
            <a:r>
              <a:rPr lang="en-US" sz="1200" dirty="0">
                <a:solidFill>
                  <a:srgbClr val="000072"/>
                </a:solidFill>
              </a:rPr>
              <a:t>Guidelines </a:t>
            </a:r>
            <a:r>
              <a:rPr lang="en-US" sz="1200" dirty="0" err="1">
                <a:solidFill>
                  <a:srgbClr val="000072"/>
                </a:solidFill>
              </a:rPr>
              <a:t>Guidelines</a:t>
            </a:r>
            <a:r>
              <a:rPr lang="en-US" sz="1200" dirty="0">
                <a:solidFill>
                  <a:srgbClr val="000072"/>
                </a:solidFill>
              </a:rPr>
              <a:t> for the domestic facilitation and regulation of international disaster relief and initial recovery assistance</a:t>
            </a:r>
            <a:endParaRPr lang="de-DE" sz="1200" dirty="0">
              <a:solidFill>
                <a:srgbClr val="000072"/>
              </a:solidFill>
            </a:endParaRPr>
          </a:p>
        </p:txBody>
      </p:sp>
    </p:spTree>
    <p:extLst>
      <p:ext uri="{BB962C8B-B14F-4D97-AF65-F5344CB8AC3E}">
        <p14:creationId xmlns:p14="http://schemas.microsoft.com/office/powerpoint/2010/main" val="3984872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04" y="1275021"/>
            <a:ext cx="7484165" cy="527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smtClean="0"/>
              <a:t>Motivation</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5</a:t>
            </a:fld>
            <a:r>
              <a:rPr lang="de-DE" smtClean="0"/>
              <a:t> </a:t>
            </a:r>
            <a:endParaRPr lang="de-DE" dirty="0"/>
          </a:p>
        </p:txBody>
      </p:sp>
      <p:sp>
        <p:nvSpPr>
          <p:cNvPr id="6" name="Rechteck 5"/>
          <p:cNvSpPr/>
          <p:nvPr/>
        </p:nvSpPr>
        <p:spPr>
          <a:xfrm rot="16200000">
            <a:off x="7153055" y="3059669"/>
            <a:ext cx="4307957" cy="738664"/>
          </a:xfrm>
          <a:prstGeom prst="rect">
            <a:avLst/>
          </a:prstGeom>
        </p:spPr>
        <p:txBody>
          <a:bodyPr wrap="square">
            <a:spAutoFit/>
          </a:bodyPr>
          <a:lstStyle/>
          <a:p>
            <a:r>
              <a:rPr lang="de-DE" sz="1400" dirty="0" smtClean="0"/>
              <a:t>http</a:t>
            </a:r>
            <a:r>
              <a:rPr lang="de-DE" sz="1400" dirty="0"/>
              <a:t>://www.prevention-web.net/files/44281_19802014paketworldusde4zu3.pdf, [08.12.2016]: S. 3 </a:t>
            </a:r>
          </a:p>
        </p:txBody>
      </p:sp>
      <p:sp>
        <p:nvSpPr>
          <p:cNvPr id="3" name="Rechteck 2"/>
          <p:cNvSpPr/>
          <p:nvPr/>
        </p:nvSpPr>
        <p:spPr>
          <a:xfrm>
            <a:off x="2710069" y="4214381"/>
            <a:ext cx="4953000" cy="923330"/>
          </a:xfrm>
          <a:prstGeom prst="rect">
            <a:avLst/>
          </a:prstGeom>
          <a:solidFill>
            <a:srgbClr val="F8F8F8">
              <a:alpha val="74118"/>
            </a:srgbClr>
          </a:solidFill>
        </p:spPr>
        <p:txBody>
          <a:bodyPr>
            <a:spAutoFit/>
          </a:bodyPr>
          <a:lstStyle/>
          <a:p>
            <a:r>
              <a:rPr lang="en-US" dirty="0"/>
              <a:t>A gradual but clear upward trend </a:t>
            </a:r>
            <a:r>
              <a:rPr lang="en-US" dirty="0" smtClean="0"/>
              <a:t>[…] likely </a:t>
            </a:r>
            <a:r>
              <a:rPr lang="en-US" dirty="0"/>
              <a:t>to continue into the future </a:t>
            </a:r>
            <a:r>
              <a:rPr lang="en-US" dirty="0" smtClean="0"/>
              <a:t> </a:t>
            </a:r>
            <a:r>
              <a:rPr lang="en-US" dirty="0"/>
              <a:t>(World Bank/ United Nations, 2010)</a:t>
            </a:r>
            <a:endParaRPr lang="de-DE" dirty="0"/>
          </a:p>
        </p:txBody>
      </p:sp>
    </p:spTree>
    <p:extLst>
      <p:ext uri="{BB962C8B-B14F-4D97-AF65-F5344CB8AC3E}">
        <p14:creationId xmlns:p14="http://schemas.microsoft.com/office/powerpoint/2010/main" val="364693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Relevance</a:t>
            </a:r>
            <a:endParaRPr lang="de-DE" dirty="0"/>
          </a:p>
        </p:txBody>
      </p:sp>
      <p:sp>
        <p:nvSpPr>
          <p:cNvPr id="3" name="Datumsplatzhalter 2"/>
          <p:cNvSpPr>
            <a:spLocks noGrp="1"/>
          </p:cNvSpPr>
          <p:nvPr>
            <p:ph type="dt" sz="half" idx="10"/>
          </p:nvPr>
        </p:nvSpPr>
        <p:spPr/>
        <p:txBody>
          <a:bodyPr/>
          <a:lstStyle/>
          <a:p>
            <a:fld id="{EEA094B9-9ECF-4E9B-B169-FE2E770C9D2D}" type="datetime4">
              <a:rPr lang="de-DE" smtClean="0"/>
              <a:t>11. November 2018</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6</a:t>
            </a:fld>
            <a:endParaRPr lang="de-DE"/>
          </a:p>
        </p:txBody>
      </p:sp>
      <p:graphicFrame>
        <p:nvGraphicFramePr>
          <p:cNvPr id="10" name="Diagramm 9"/>
          <p:cNvGraphicFramePr/>
          <p:nvPr>
            <p:extLst>
              <p:ext uri="{D42A27DB-BD31-4B8C-83A1-F6EECF244321}">
                <p14:modId xmlns:p14="http://schemas.microsoft.com/office/powerpoint/2010/main" val="1892778296"/>
              </p:ext>
            </p:extLst>
          </p:nvPr>
        </p:nvGraphicFramePr>
        <p:xfrm>
          <a:off x="106136" y="1349829"/>
          <a:ext cx="9670143" cy="489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97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7</a:t>
            </a:fld>
            <a:r>
              <a:rPr lang="de-DE" smtClean="0"/>
              <a:t> </a:t>
            </a:r>
            <a:endParaRPr lang="de-DE" dirty="0"/>
          </a:p>
        </p:txBody>
      </p:sp>
      <p:sp>
        <p:nvSpPr>
          <p:cNvPr id="6" name="Textfeld 5"/>
          <p:cNvSpPr txBox="1"/>
          <p:nvPr/>
        </p:nvSpPr>
        <p:spPr>
          <a:xfrm>
            <a:off x="695736" y="2574224"/>
            <a:ext cx="7036907" cy="1815882"/>
          </a:xfrm>
          <a:prstGeom prst="rect">
            <a:avLst/>
          </a:prstGeom>
          <a:noFill/>
        </p:spPr>
        <p:txBody>
          <a:bodyPr wrap="square" rtlCol="0">
            <a:spAutoFit/>
          </a:bodyPr>
          <a:lstStyle/>
          <a:p>
            <a:r>
              <a:rPr lang="de-DE" sz="2800" dirty="0" smtClean="0"/>
              <a:t>„The Management […] </a:t>
            </a:r>
            <a:r>
              <a:rPr lang="de-DE" sz="2800" dirty="0" err="1" smtClean="0"/>
              <a:t>of</a:t>
            </a:r>
            <a:r>
              <a:rPr lang="de-DE" sz="2800" dirty="0" smtClean="0"/>
              <a:t> </a:t>
            </a:r>
            <a:r>
              <a:rPr lang="de-DE" sz="2800" dirty="0" err="1" smtClean="0"/>
              <a:t>disasters</a:t>
            </a:r>
            <a:r>
              <a:rPr lang="de-DE" sz="2800" dirty="0" smtClean="0"/>
              <a:t> </a:t>
            </a:r>
            <a:r>
              <a:rPr lang="de-DE" sz="2800" dirty="0" err="1" smtClean="0"/>
              <a:t>require</a:t>
            </a:r>
            <a:r>
              <a:rPr lang="de-DE" sz="2800" dirty="0" smtClean="0"/>
              <a:t> </a:t>
            </a:r>
            <a:r>
              <a:rPr lang="de-DE" sz="2800" b="1" dirty="0" err="1" smtClean="0"/>
              <a:t>static</a:t>
            </a:r>
            <a:r>
              <a:rPr lang="de-DE" sz="2800" b="1" dirty="0" smtClean="0"/>
              <a:t> </a:t>
            </a:r>
            <a:r>
              <a:rPr lang="de-DE" sz="2800" b="1" dirty="0" err="1" smtClean="0"/>
              <a:t>geodata</a:t>
            </a:r>
            <a:r>
              <a:rPr lang="de-DE" sz="2800" dirty="0" smtClean="0"/>
              <a:t> (</a:t>
            </a:r>
            <a:r>
              <a:rPr lang="de-DE" sz="2800" dirty="0" err="1" smtClean="0"/>
              <a:t>for</a:t>
            </a:r>
            <a:r>
              <a:rPr lang="de-DE" sz="2800" dirty="0" smtClean="0"/>
              <a:t> </a:t>
            </a:r>
            <a:r>
              <a:rPr lang="de-DE" sz="2800" dirty="0" err="1" smtClean="0"/>
              <a:t>certain</a:t>
            </a:r>
            <a:r>
              <a:rPr lang="de-DE" sz="2800" dirty="0" smtClean="0"/>
              <a:t> </a:t>
            </a:r>
            <a:r>
              <a:rPr lang="de-DE" sz="2800" dirty="0" err="1" smtClean="0"/>
              <a:t>areas</a:t>
            </a:r>
            <a:r>
              <a:rPr lang="de-DE" sz="2800" dirty="0" smtClean="0"/>
              <a:t>) </a:t>
            </a:r>
            <a:r>
              <a:rPr lang="de-DE" sz="2800" dirty="0" err="1" smtClean="0"/>
              <a:t>as</a:t>
            </a:r>
            <a:r>
              <a:rPr lang="de-DE" sz="2800" dirty="0" smtClean="0"/>
              <a:t> </a:t>
            </a:r>
            <a:r>
              <a:rPr lang="de-DE" sz="2800" dirty="0" err="1" smtClean="0"/>
              <a:t>well</a:t>
            </a:r>
            <a:r>
              <a:rPr lang="de-DE" sz="2800" dirty="0" smtClean="0"/>
              <a:t> </a:t>
            </a:r>
            <a:r>
              <a:rPr lang="de-DE" sz="2800" b="1" dirty="0" err="1" smtClean="0"/>
              <a:t>dynamic</a:t>
            </a:r>
            <a:r>
              <a:rPr lang="de-DE" sz="2800" b="1" dirty="0" smtClean="0"/>
              <a:t> </a:t>
            </a:r>
            <a:r>
              <a:rPr lang="de-DE" sz="2800" b="1" dirty="0" err="1"/>
              <a:t>geodata</a:t>
            </a:r>
            <a:r>
              <a:rPr lang="de-DE" sz="2800" dirty="0"/>
              <a:t> </a:t>
            </a:r>
            <a:r>
              <a:rPr lang="de-DE" sz="2800" dirty="0" smtClean="0"/>
              <a:t>(i.e. </a:t>
            </a:r>
            <a:r>
              <a:rPr lang="de-DE" sz="2800" dirty="0" err="1" smtClean="0"/>
              <a:t>flooded</a:t>
            </a:r>
            <a:r>
              <a:rPr lang="de-DE" sz="2800" dirty="0" smtClean="0"/>
              <a:t> </a:t>
            </a:r>
            <a:r>
              <a:rPr lang="de-DE" sz="2800" dirty="0" err="1" smtClean="0"/>
              <a:t>areas</a:t>
            </a:r>
            <a:r>
              <a:rPr lang="de-DE" sz="2800" dirty="0" smtClean="0"/>
              <a:t>).“ </a:t>
            </a:r>
            <a:br>
              <a:rPr lang="de-DE" sz="2800" dirty="0" smtClean="0"/>
            </a:br>
            <a:r>
              <a:rPr lang="de-DE" sz="2000" dirty="0" smtClean="0"/>
              <a:t>(</a:t>
            </a:r>
            <a:r>
              <a:rPr lang="de-DE" sz="2000" dirty="0" err="1" smtClean="0"/>
              <a:t>Municipal</a:t>
            </a:r>
            <a:r>
              <a:rPr lang="de-DE" sz="2000" dirty="0" smtClean="0"/>
              <a:t> </a:t>
            </a:r>
            <a:r>
              <a:rPr lang="de-DE" sz="2000" dirty="0" err="1" smtClean="0"/>
              <a:t>Coordination</a:t>
            </a:r>
            <a:r>
              <a:rPr lang="de-DE" sz="2000" dirty="0" smtClean="0"/>
              <a:t> </a:t>
            </a:r>
            <a:r>
              <a:rPr lang="de-DE" sz="2000" dirty="0"/>
              <a:t>Board 2013)</a:t>
            </a:r>
            <a:r>
              <a:rPr lang="de-DE" sz="2800" dirty="0" smtClean="0"/>
              <a:t> </a:t>
            </a:r>
            <a:endParaRPr lang="de-DE" sz="2800" dirty="0"/>
          </a:p>
        </p:txBody>
      </p:sp>
      <p:sp>
        <p:nvSpPr>
          <p:cNvPr id="7" name="Rechteck 6"/>
          <p:cNvSpPr/>
          <p:nvPr/>
        </p:nvSpPr>
        <p:spPr>
          <a:xfrm>
            <a:off x="568187" y="5487111"/>
            <a:ext cx="8744778" cy="1169551"/>
          </a:xfrm>
          <a:prstGeom prst="rect">
            <a:avLst/>
          </a:prstGeom>
        </p:spPr>
        <p:txBody>
          <a:bodyPr wrap="square">
            <a:spAutoFit/>
          </a:bodyPr>
          <a:lstStyle/>
          <a:p>
            <a:r>
              <a:rPr lang="de-DE" sz="1400" dirty="0"/>
              <a:t>Kommunales Koordinierungsgremium (</a:t>
            </a:r>
            <a:r>
              <a:rPr lang="de-DE" sz="1400" dirty="0" err="1"/>
              <a:t>Municipal</a:t>
            </a:r>
            <a:r>
              <a:rPr lang="de-DE" sz="1400" dirty="0"/>
              <a:t> </a:t>
            </a:r>
            <a:r>
              <a:rPr lang="de-DE" sz="1400" dirty="0" err="1"/>
              <a:t>Coordination</a:t>
            </a:r>
            <a:r>
              <a:rPr lang="de-DE" sz="1400" dirty="0"/>
              <a:t> Board</a:t>
            </a:r>
            <a:r>
              <a:rPr lang="de-DE" sz="1400" dirty="0" smtClean="0"/>
              <a:t>) GDI-DE</a:t>
            </a:r>
            <a:r>
              <a:rPr lang="de-DE" sz="1400" dirty="0"/>
              <a:t>, 2013: Einsatz von </a:t>
            </a:r>
            <a:r>
              <a:rPr lang="de-DE" sz="1400" dirty="0" smtClean="0"/>
              <a:t>Geoinformationen </a:t>
            </a:r>
            <a:r>
              <a:rPr lang="de-DE" sz="1400" dirty="0"/>
              <a:t>in den Kommunen. Ergebnisse der Umfrage </a:t>
            </a:r>
            <a:r>
              <a:rPr lang="de-DE" sz="1400" dirty="0" err="1"/>
              <a:t>Good</a:t>
            </a:r>
            <a:r>
              <a:rPr lang="de-DE" sz="1400" dirty="0"/>
              <a:t> Practice Beispiele Handlungsempfehlungen Deutscher Städtetag; Deutscher Landkreistag; Deutscher Städte- und Gemeindebund. Berlin. Online verfügbar unter http://www.geoportal.de/SharedDocs/Downloads/DE/GDI-DE/KoKoStudie_Einsatz_Geoinfo_Kommun-nen.pdf?__blob=publicationFile. </a:t>
            </a:r>
          </a:p>
        </p:txBody>
      </p:sp>
    </p:spTree>
    <p:extLst>
      <p:ext uri="{BB962C8B-B14F-4D97-AF65-F5344CB8AC3E}">
        <p14:creationId xmlns:p14="http://schemas.microsoft.com/office/powerpoint/2010/main" val="1180345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8</a:t>
            </a:fld>
            <a:r>
              <a:rPr lang="de-DE" smtClean="0"/>
              <a:t> </a:t>
            </a:r>
            <a:endParaRPr lang="de-DE" dirty="0"/>
          </a:p>
        </p:txBody>
      </p:sp>
      <p:sp>
        <p:nvSpPr>
          <p:cNvPr id="7" name="Rechteck 6"/>
          <p:cNvSpPr/>
          <p:nvPr/>
        </p:nvSpPr>
        <p:spPr>
          <a:xfrm>
            <a:off x="568187" y="5487111"/>
            <a:ext cx="8744778" cy="1169551"/>
          </a:xfrm>
          <a:prstGeom prst="rect">
            <a:avLst/>
          </a:prstGeom>
        </p:spPr>
        <p:txBody>
          <a:bodyPr wrap="square">
            <a:spAutoFit/>
          </a:bodyPr>
          <a:lstStyle/>
          <a:p>
            <a:r>
              <a:rPr lang="de-DE" sz="1400" dirty="0"/>
              <a:t>Koordinierungsgremium 2013] Kommunales Koordinierungsgremium GDI-DE, 2013: Einsatz von </a:t>
            </a:r>
            <a:r>
              <a:rPr lang="de-DE" sz="1400" dirty="0" err="1"/>
              <a:t>Geoinformatio-nen</a:t>
            </a:r>
            <a:r>
              <a:rPr lang="de-DE" sz="1400" dirty="0"/>
              <a:t> in den Kommunen. Ergebnisse der Umfrage </a:t>
            </a:r>
            <a:r>
              <a:rPr lang="de-DE" sz="1400" dirty="0" err="1"/>
              <a:t>Good</a:t>
            </a:r>
            <a:r>
              <a:rPr lang="de-DE" sz="1400" dirty="0"/>
              <a:t> Practice Beispiele Handlungsempfehlungen Deutscher Städtetag; Deutscher Landkreistag; Deutscher Städte- und Gemeindebund. Berlin. Online verfügbar unter http://www.geoportal.de/SharedDocs/Downloads/DE/GDI-DE/KoKoStudie_Einsatz_Geoinfo_Kommun-nen.pdf?__blob=publicationFile. </a:t>
            </a:r>
          </a:p>
        </p:txBody>
      </p:sp>
      <p:sp>
        <p:nvSpPr>
          <p:cNvPr id="8" name="Form 7"/>
          <p:cNvSpPr/>
          <p:nvPr/>
        </p:nvSpPr>
        <p:spPr>
          <a:xfrm>
            <a:off x="1729408" y="1719470"/>
            <a:ext cx="4790662" cy="136611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extfeld 2"/>
          <p:cNvSpPr txBox="1"/>
          <p:nvPr/>
        </p:nvSpPr>
        <p:spPr>
          <a:xfrm>
            <a:off x="6858011" y="1659834"/>
            <a:ext cx="2173357" cy="707886"/>
          </a:xfrm>
          <a:prstGeom prst="rect">
            <a:avLst/>
          </a:prstGeom>
          <a:noFill/>
        </p:spPr>
        <p:txBody>
          <a:bodyPr wrap="square" rtlCol="0">
            <a:spAutoFit/>
          </a:bodyPr>
          <a:lstStyle/>
          <a:p>
            <a:r>
              <a:rPr lang="de-DE" sz="2000" dirty="0" err="1" smtClean="0"/>
              <a:t>Topographic</a:t>
            </a:r>
            <a:r>
              <a:rPr lang="de-DE" sz="2000" dirty="0" smtClean="0"/>
              <a:t> </a:t>
            </a:r>
            <a:r>
              <a:rPr lang="de-DE" sz="2000" dirty="0" err="1" smtClean="0"/>
              <a:t>data</a:t>
            </a:r>
            <a:endParaRPr lang="de-DE" sz="2000" dirty="0" smtClean="0"/>
          </a:p>
          <a:p>
            <a:r>
              <a:rPr lang="de-DE" sz="2000" dirty="0" smtClean="0"/>
              <a:t>In </a:t>
            </a:r>
            <a:r>
              <a:rPr lang="de-DE" sz="2000" dirty="0" err="1"/>
              <a:t>vector</a:t>
            </a:r>
            <a:r>
              <a:rPr lang="de-DE" sz="2000" dirty="0"/>
              <a:t> </a:t>
            </a:r>
            <a:r>
              <a:rPr lang="de-DE" sz="2000" dirty="0" err="1" smtClean="0"/>
              <a:t>format</a:t>
            </a:r>
            <a:endParaRPr lang="de-DE" sz="2000" dirty="0"/>
          </a:p>
        </p:txBody>
      </p:sp>
      <p:sp>
        <p:nvSpPr>
          <p:cNvPr id="10" name="Form 9"/>
          <p:cNvSpPr/>
          <p:nvPr/>
        </p:nvSpPr>
        <p:spPr>
          <a:xfrm flipV="1">
            <a:off x="1722784" y="3715057"/>
            <a:ext cx="4790662" cy="13439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Textfeld 10"/>
          <p:cNvSpPr txBox="1"/>
          <p:nvPr/>
        </p:nvSpPr>
        <p:spPr>
          <a:xfrm>
            <a:off x="6881204" y="4108143"/>
            <a:ext cx="2173357" cy="1015663"/>
          </a:xfrm>
          <a:prstGeom prst="rect">
            <a:avLst/>
          </a:prstGeom>
          <a:noFill/>
        </p:spPr>
        <p:txBody>
          <a:bodyPr wrap="square" rtlCol="0">
            <a:spAutoFit/>
          </a:bodyPr>
          <a:lstStyle/>
          <a:p>
            <a:r>
              <a:rPr lang="de-DE" sz="2000" dirty="0" err="1" smtClean="0"/>
              <a:t>Up</a:t>
            </a:r>
            <a:r>
              <a:rPr lang="de-DE" sz="2000" dirty="0" smtClean="0"/>
              <a:t>-</a:t>
            </a:r>
            <a:r>
              <a:rPr lang="de-DE" sz="2000" dirty="0" err="1" smtClean="0"/>
              <a:t>to</a:t>
            </a:r>
            <a:r>
              <a:rPr lang="de-DE" sz="2000" dirty="0" smtClean="0"/>
              <a:t>-date </a:t>
            </a:r>
            <a:r>
              <a:rPr lang="de-DE" sz="2000" dirty="0" err="1" smtClean="0"/>
              <a:t>remotely</a:t>
            </a:r>
            <a:r>
              <a:rPr lang="de-DE" sz="2000" dirty="0" smtClean="0"/>
              <a:t> </a:t>
            </a:r>
            <a:r>
              <a:rPr lang="de-DE" sz="2000" dirty="0" err="1" smtClean="0"/>
              <a:t>sensed</a:t>
            </a:r>
            <a:r>
              <a:rPr lang="de-DE" sz="2000" dirty="0" smtClean="0"/>
              <a:t> </a:t>
            </a:r>
            <a:r>
              <a:rPr lang="de-DE" sz="2000" dirty="0" err="1" smtClean="0"/>
              <a:t>data</a:t>
            </a:r>
            <a:endParaRPr lang="de-DE" sz="2000" dirty="0"/>
          </a:p>
        </p:txBody>
      </p:sp>
      <p:sp>
        <p:nvSpPr>
          <p:cNvPr id="9" name="Textfeld 8"/>
          <p:cNvSpPr txBox="1"/>
          <p:nvPr/>
        </p:nvSpPr>
        <p:spPr>
          <a:xfrm>
            <a:off x="695736" y="2574224"/>
            <a:ext cx="7036907" cy="1815882"/>
          </a:xfrm>
          <a:prstGeom prst="rect">
            <a:avLst/>
          </a:prstGeom>
          <a:noFill/>
        </p:spPr>
        <p:txBody>
          <a:bodyPr wrap="square" rtlCol="0">
            <a:spAutoFit/>
          </a:bodyPr>
          <a:lstStyle/>
          <a:p>
            <a:r>
              <a:rPr lang="de-DE" sz="2800" dirty="0" smtClean="0"/>
              <a:t>„The Management […] </a:t>
            </a:r>
            <a:r>
              <a:rPr lang="de-DE" sz="2800" dirty="0" err="1" smtClean="0"/>
              <a:t>of</a:t>
            </a:r>
            <a:r>
              <a:rPr lang="de-DE" sz="2800" dirty="0" smtClean="0"/>
              <a:t> </a:t>
            </a:r>
            <a:r>
              <a:rPr lang="de-DE" sz="2800" dirty="0" err="1" smtClean="0"/>
              <a:t>disasters</a:t>
            </a:r>
            <a:r>
              <a:rPr lang="de-DE" sz="2800" dirty="0" smtClean="0"/>
              <a:t> </a:t>
            </a:r>
            <a:r>
              <a:rPr lang="de-DE" sz="2800" dirty="0" err="1" smtClean="0"/>
              <a:t>require</a:t>
            </a:r>
            <a:r>
              <a:rPr lang="de-DE" sz="2800" dirty="0" smtClean="0"/>
              <a:t> </a:t>
            </a:r>
            <a:r>
              <a:rPr lang="de-DE" sz="2800" dirty="0" err="1" smtClean="0"/>
              <a:t>static</a:t>
            </a:r>
            <a:r>
              <a:rPr lang="de-DE" sz="2800" dirty="0" smtClean="0"/>
              <a:t> </a:t>
            </a:r>
            <a:r>
              <a:rPr lang="de-DE" sz="2800" dirty="0" err="1" smtClean="0"/>
              <a:t>geodata</a:t>
            </a:r>
            <a:r>
              <a:rPr lang="de-DE" sz="2800" dirty="0" smtClean="0"/>
              <a:t> (</a:t>
            </a:r>
            <a:r>
              <a:rPr lang="de-DE" sz="2800" dirty="0" err="1" smtClean="0"/>
              <a:t>for</a:t>
            </a:r>
            <a:r>
              <a:rPr lang="de-DE" sz="2800" dirty="0" smtClean="0"/>
              <a:t> </a:t>
            </a:r>
            <a:r>
              <a:rPr lang="de-DE" sz="2800" dirty="0" err="1" smtClean="0"/>
              <a:t>certain</a:t>
            </a:r>
            <a:r>
              <a:rPr lang="de-DE" sz="2800" dirty="0" smtClean="0"/>
              <a:t> </a:t>
            </a:r>
            <a:r>
              <a:rPr lang="de-DE" sz="2800" dirty="0" err="1" smtClean="0"/>
              <a:t>areas</a:t>
            </a:r>
            <a:r>
              <a:rPr lang="de-DE" sz="2800" dirty="0" smtClean="0"/>
              <a:t>) </a:t>
            </a:r>
            <a:r>
              <a:rPr lang="de-DE" sz="2800" dirty="0" err="1" smtClean="0"/>
              <a:t>as</a:t>
            </a:r>
            <a:r>
              <a:rPr lang="de-DE" sz="2800" dirty="0" smtClean="0"/>
              <a:t> </a:t>
            </a:r>
            <a:r>
              <a:rPr lang="de-DE" sz="2800" dirty="0" err="1" smtClean="0"/>
              <a:t>well</a:t>
            </a:r>
            <a:r>
              <a:rPr lang="de-DE" sz="2800" dirty="0" smtClean="0"/>
              <a:t> </a:t>
            </a:r>
            <a:r>
              <a:rPr lang="de-DE" sz="2800" dirty="0" err="1" smtClean="0"/>
              <a:t>dynamic</a:t>
            </a:r>
            <a:r>
              <a:rPr lang="de-DE" sz="2800" dirty="0" smtClean="0"/>
              <a:t> </a:t>
            </a:r>
            <a:r>
              <a:rPr lang="de-DE" sz="2800" dirty="0" err="1"/>
              <a:t>geodata</a:t>
            </a:r>
            <a:r>
              <a:rPr lang="de-DE" sz="2800" dirty="0"/>
              <a:t> </a:t>
            </a:r>
            <a:r>
              <a:rPr lang="de-DE" sz="2800" dirty="0" smtClean="0"/>
              <a:t>(i.e. </a:t>
            </a:r>
            <a:r>
              <a:rPr lang="de-DE" sz="2800" dirty="0" err="1" smtClean="0"/>
              <a:t>flooded</a:t>
            </a:r>
            <a:r>
              <a:rPr lang="de-DE" sz="2800" dirty="0" smtClean="0"/>
              <a:t> </a:t>
            </a:r>
            <a:r>
              <a:rPr lang="de-DE" sz="2800" dirty="0" err="1" smtClean="0"/>
              <a:t>areas</a:t>
            </a:r>
            <a:r>
              <a:rPr lang="de-DE" sz="2800" dirty="0" smtClean="0"/>
              <a:t>).“ </a:t>
            </a:r>
            <a:br>
              <a:rPr lang="de-DE" sz="2800" dirty="0" smtClean="0"/>
            </a:br>
            <a:r>
              <a:rPr lang="de-DE" sz="2000" dirty="0"/>
              <a:t>(</a:t>
            </a:r>
            <a:r>
              <a:rPr lang="de-DE" sz="2000" dirty="0" err="1"/>
              <a:t>Municipal</a:t>
            </a:r>
            <a:r>
              <a:rPr lang="de-DE" sz="2000" dirty="0"/>
              <a:t> </a:t>
            </a:r>
            <a:r>
              <a:rPr lang="de-DE" sz="2000" dirty="0" err="1"/>
              <a:t>Coordination</a:t>
            </a:r>
            <a:r>
              <a:rPr lang="de-DE" sz="2000" dirty="0"/>
              <a:t> Board 2013)</a:t>
            </a:r>
            <a:r>
              <a:rPr lang="de-DE" sz="2800" dirty="0"/>
              <a:t>. </a:t>
            </a:r>
          </a:p>
        </p:txBody>
      </p:sp>
    </p:spTree>
    <p:extLst>
      <p:ext uri="{BB962C8B-B14F-4D97-AF65-F5344CB8AC3E}">
        <p14:creationId xmlns:p14="http://schemas.microsoft.com/office/powerpoint/2010/main" val="87962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Topographic</a:t>
            </a:r>
            <a:r>
              <a:rPr lang="de-DE" dirty="0" smtClean="0"/>
              <a:t> </a:t>
            </a:r>
            <a:r>
              <a:rPr lang="de-DE" dirty="0" err="1" smtClean="0"/>
              <a:t>data</a:t>
            </a:r>
            <a:endParaRPr lang="de-DE" dirty="0"/>
          </a:p>
        </p:txBody>
      </p:sp>
      <p:sp>
        <p:nvSpPr>
          <p:cNvPr id="3" name="Inhaltsplatzhalter 2"/>
          <p:cNvSpPr>
            <a:spLocks noGrp="1"/>
          </p:cNvSpPr>
          <p:nvPr>
            <p:ph idx="1"/>
          </p:nvPr>
        </p:nvSpPr>
        <p:spPr/>
        <p:txBody>
          <a:bodyPr/>
          <a:lstStyle/>
          <a:p>
            <a:r>
              <a:rPr lang="en-US" dirty="0" smtClean="0"/>
              <a:t>Terrain height, </a:t>
            </a:r>
            <a:r>
              <a:rPr lang="en-US" dirty="0" err="1" smtClean="0"/>
              <a:t>toponyms</a:t>
            </a:r>
            <a:r>
              <a:rPr lang="en-US" dirty="0" smtClean="0"/>
              <a:t> (names </a:t>
            </a:r>
            <a:r>
              <a:rPr lang="en-US" dirty="0"/>
              <a:t>and unique identifiers of standard geographic </a:t>
            </a:r>
            <a:r>
              <a:rPr lang="en-US" dirty="0" smtClean="0"/>
              <a:t>areas),</a:t>
            </a:r>
          </a:p>
          <a:p>
            <a:r>
              <a:rPr lang="en-US" dirty="0" smtClean="0"/>
              <a:t>major </a:t>
            </a:r>
            <a:r>
              <a:rPr lang="en-US" dirty="0"/>
              <a:t>cultural and physical features, </a:t>
            </a:r>
            <a:r>
              <a:rPr lang="en-US" dirty="0" smtClean="0"/>
              <a:t>i.e. roads</a:t>
            </a:r>
            <a:r>
              <a:rPr lang="en-US" dirty="0"/>
              <a:t>, railroads, coastlines, rivers and </a:t>
            </a:r>
            <a:r>
              <a:rPr lang="en-US" dirty="0" smtClean="0"/>
              <a:t>lakes</a:t>
            </a:r>
          </a:p>
          <a:p>
            <a:r>
              <a:rPr lang="en-US" dirty="0" smtClean="0"/>
              <a:t>Buildings</a:t>
            </a:r>
          </a:p>
          <a:p>
            <a:endParaRPr lang="en-US" dirty="0"/>
          </a:p>
          <a:p>
            <a:endParaRPr lang="en-US" dirty="0" smtClean="0"/>
          </a:p>
          <a:p>
            <a:r>
              <a:rPr lang="en-US" dirty="0" smtClean="0"/>
              <a:t>By </a:t>
            </a:r>
          </a:p>
          <a:p>
            <a:pPr lvl="1"/>
            <a:r>
              <a:rPr lang="en-US" dirty="0" smtClean="0"/>
              <a:t>mapping agencies or</a:t>
            </a:r>
          </a:p>
          <a:p>
            <a:pPr lvl="1"/>
            <a:r>
              <a:rPr lang="en-US" dirty="0" smtClean="0"/>
              <a:t>Crowd based geographical information(VGI)</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11. November 2018</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9</a:t>
            </a:fld>
            <a:r>
              <a:rPr lang="de-DE" smtClean="0"/>
              <a:t> </a:t>
            </a:r>
            <a:endParaRPr lang="de-DE" dirty="0"/>
          </a:p>
        </p:txBody>
      </p:sp>
    </p:spTree>
    <p:extLst>
      <p:ext uri="{BB962C8B-B14F-4D97-AF65-F5344CB8AC3E}">
        <p14:creationId xmlns:p14="http://schemas.microsoft.com/office/powerpoint/2010/main" val="260482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HFT_FJB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HFT_FJB01</Template>
  <TotalTime>0</TotalTime>
  <Words>1422</Words>
  <Application>Microsoft Office PowerPoint</Application>
  <PresentationFormat>A4-Papier (210x297 mm)</PresentationFormat>
  <Paragraphs>331</Paragraphs>
  <Slides>34</Slides>
  <Notes>17</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HFT_FJB01</vt:lpstr>
      <vt:lpstr>Concept and implementation of an architecture for the  immediate provision of geodata  in disaster management</vt:lpstr>
      <vt:lpstr>PowerPoint-Präsentation</vt:lpstr>
      <vt:lpstr>Outline</vt:lpstr>
      <vt:lpstr>A first definition</vt:lpstr>
      <vt:lpstr>Motivation</vt:lpstr>
      <vt:lpstr>Relevance</vt:lpstr>
      <vt:lpstr>PowerPoint-Präsentation</vt:lpstr>
      <vt:lpstr>PowerPoint-Präsentation</vt:lpstr>
      <vt:lpstr>Topographic data</vt:lpstr>
      <vt:lpstr>Satellite Imagery</vt:lpstr>
      <vt:lpstr>The benefits of Geospatial Information</vt:lpstr>
      <vt:lpstr>PowerPoint-Präsentation</vt:lpstr>
      <vt:lpstr>Some definitions regarding disaster mapping I</vt:lpstr>
      <vt:lpstr>Some definitions regarding disaster mapping II</vt:lpstr>
      <vt:lpstr>Some players</vt:lpstr>
      <vt:lpstr>International Charter 'Space and Major Disasters'</vt:lpstr>
      <vt:lpstr>UN-SPIDER</vt:lpstr>
      <vt:lpstr>Our approach: „disasterGIS"</vt:lpstr>
      <vt:lpstr>Architecture</vt:lpstr>
      <vt:lpstr>PowerPoint-Präsentation</vt:lpstr>
      <vt:lpstr>PowerPoint-Präsentation</vt:lpstr>
      <vt:lpstr>PowerPoint-Präsentation</vt:lpstr>
      <vt:lpstr>PowerPoint-Präsentation</vt:lpstr>
      <vt:lpstr>Our aproach – „disasterGIS“</vt:lpstr>
      <vt:lpstr>Our aproach – „disasterGIS“</vt:lpstr>
      <vt:lpstr>Open Data Sources for Remotely Sensed Imagery</vt:lpstr>
      <vt:lpstr>Our aproach – „disasterGIS“</vt:lpstr>
      <vt:lpstr>PowerPoint-Präsentation</vt:lpstr>
      <vt:lpstr>Output – Example of Stuttgart</vt:lpstr>
      <vt:lpstr>PowerPoint-Präsentation</vt:lpstr>
      <vt:lpstr>PowerPoint-Präsentation</vt:lpstr>
      <vt:lpstr>PowerPoint-Präsentation</vt:lpstr>
      <vt:lpstr>PowerPoint-Präsentation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und Implementierung einer Architektur zur sofortigen Geodatenbereitstellung im Katastrophenmanagement</dc:title>
  <dc:creator>Steven F;"Franz-Josef Behr" &lt;franz-josef.behr@hft-stuttgart.de&gt;</dc:creator>
  <cp:lastModifiedBy>Behr</cp:lastModifiedBy>
  <cp:revision>174</cp:revision>
  <dcterms:created xsi:type="dcterms:W3CDTF">2017-01-29T18:10:11Z</dcterms:created>
  <dcterms:modified xsi:type="dcterms:W3CDTF">2018-11-11T13:28:31Z</dcterms:modified>
</cp:coreProperties>
</file>