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54"/>
  </p:notesMasterIdLst>
  <p:sldIdLst>
    <p:sldId id="268" r:id="rId2"/>
    <p:sldId id="362" r:id="rId3"/>
    <p:sldId id="404" r:id="rId4"/>
    <p:sldId id="398" r:id="rId5"/>
    <p:sldId id="399" r:id="rId6"/>
    <p:sldId id="400" r:id="rId7"/>
    <p:sldId id="388" r:id="rId8"/>
    <p:sldId id="382" r:id="rId9"/>
    <p:sldId id="386" r:id="rId10"/>
    <p:sldId id="379" r:id="rId11"/>
    <p:sldId id="363" r:id="rId12"/>
    <p:sldId id="405" r:id="rId13"/>
    <p:sldId id="383" r:id="rId14"/>
    <p:sldId id="360" r:id="rId15"/>
    <p:sldId id="415" r:id="rId16"/>
    <p:sldId id="387" r:id="rId17"/>
    <p:sldId id="416" r:id="rId18"/>
    <p:sldId id="407" r:id="rId19"/>
    <p:sldId id="372" r:id="rId20"/>
    <p:sldId id="365" r:id="rId21"/>
    <p:sldId id="384" r:id="rId22"/>
    <p:sldId id="385" r:id="rId23"/>
    <p:sldId id="367" r:id="rId24"/>
    <p:sldId id="373" r:id="rId25"/>
    <p:sldId id="368" r:id="rId26"/>
    <p:sldId id="412" r:id="rId27"/>
    <p:sldId id="374" r:id="rId28"/>
    <p:sldId id="424" r:id="rId29"/>
    <p:sldId id="421" r:id="rId30"/>
    <p:sldId id="420" r:id="rId31"/>
    <p:sldId id="423" r:id="rId32"/>
    <p:sldId id="410" r:id="rId33"/>
    <p:sldId id="411" r:id="rId34"/>
    <p:sldId id="376" r:id="rId35"/>
    <p:sldId id="369" r:id="rId36"/>
    <p:sldId id="408" r:id="rId37"/>
    <p:sldId id="409" r:id="rId38"/>
    <p:sldId id="422" r:id="rId39"/>
    <p:sldId id="402" r:id="rId40"/>
    <p:sldId id="403" r:id="rId41"/>
    <p:sldId id="417" r:id="rId42"/>
    <p:sldId id="418" r:id="rId43"/>
    <p:sldId id="413" r:id="rId44"/>
    <p:sldId id="389" r:id="rId45"/>
    <p:sldId id="370" r:id="rId46"/>
    <p:sldId id="394" r:id="rId47"/>
    <p:sldId id="396" r:id="rId48"/>
    <p:sldId id="397" r:id="rId49"/>
    <p:sldId id="401" r:id="rId50"/>
    <p:sldId id="414" r:id="rId51"/>
    <p:sldId id="419" r:id="rId52"/>
    <p:sldId id="355" r:id="rId5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J Behr" initials="fjb" lastIdx="0" clrIdx="0">
    <p:extLst>
      <p:ext uri="{19B8F6BF-5375-455C-9EA6-DF929625EA0E}">
        <p15:presenceInfo xmlns:p15="http://schemas.microsoft.com/office/powerpoint/2012/main" userId="0cad5c3dd5a283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B3"/>
    <a:srgbClr val="FF0000"/>
    <a:srgbClr val="E6BA00"/>
    <a:srgbClr val="FFCC66"/>
    <a:srgbClr val="FFFFFF"/>
    <a:srgbClr val="EAEAEA"/>
    <a:srgbClr val="00CC00"/>
    <a:srgbClr val="800080"/>
    <a:srgbClr val="99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8" autoAdjust="0"/>
  </p:normalViewPr>
  <p:slideViewPr>
    <p:cSldViewPr>
      <p:cViewPr>
        <p:scale>
          <a:sx n="125" d="100"/>
          <a:sy n="125" d="100"/>
        </p:scale>
        <p:origin x="1916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Click to edit Master text styles</a:t>
            </a:r>
          </a:p>
          <a:p>
            <a:pPr lvl="1"/>
            <a:r>
              <a:rPr lang="en-US" altLang="de-DE" noProof="0" smtClean="0"/>
              <a:t>Second level</a:t>
            </a:r>
          </a:p>
          <a:p>
            <a:pPr lvl="2"/>
            <a:r>
              <a:rPr lang="en-US" altLang="de-DE" noProof="0" smtClean="0"/>
              <a:t>Third level</a:t>
            </a:r>
          </a:p>
          <a:p>
            <a:pPr lvl="3"/>
            <a:r>
              <a:rPr lang="en-US" altLang="de-DE" noProof="0" smtClean="0"/>
              <a:t>Fourth level</a:t>
            </a:r>
          </a:p>
          <a:p>
            <a:pPr lvl="4"/>
            <a:r>
              <a:rPr lang="en-US" altLang="de-DE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2DCA078B-B4ED-4A88-BBD7-00993FBB116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42458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75ECE07-31F4-4BC3-8E84-B3104B9A34AF}" type="slidenum">
              <a:rPr kumimoji="0" lang="en-US" altLang="de-DE" smtClean="0">
                <a:latin typeface="Tahoma" pitchFamily="34" charset="0"/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kumimoji="0" lang="en-US" altLang="de-DE" smtClean="0">
              <a:latin typeface="Tahoma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</a:t>
            </a:r>
            <a:r>
              <a:rPr lang="en-US" dirty="0" smtClean="0"/>
              <a:t>f the </a:t>
            </a:r>
            <a:r>
              <a:rPr lang="en-US" dirty="0" err="1" smtClean="0"/>
              <a:t>codeSpace</a:t>
            </a:r>
            <a:r>
              <a:rPr lang="en-US" dirty="0" smtClean="0"/>
              <a:t> attribute is present, then its value should identify a dictionary, thesaurus or authority for the term, such as the </a:t>
            </a:r>
            <a:r>
              <a:rPr lang="en-US" dirty="0" err="1" smtClean="0"/>
              <a:t>organisation</a:t>
            </a:r>
            <a:r>
              <a:rPr lang="en-US" dirty="0" smtClean="0"/>
              <a:t> who assigned the value, or the dictionary from which it is taken.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A078B-B4ED-4A88-BBD7-00993FBB1163}" type="slidenum">
              <a:rPr lang="en-US" altLang="de-DE" smtClean="0"/>
              <a:pPr>
                <a:defRPr/>
              </a:pPr>
              <a:t>14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8418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Globale, offene </a:t>
            </a:r>
            <a:r>
              <a:rPr kumimoji="1" lang="de-DE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Identifikationsnummern</a:t>
            </a:r>
            <a:r>
              <a:rPr kumimoji="1" lang="de-DE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können in einem uneingeschränkten Warenfluss verwendet werden, d. h. dass sie, auf Waren aufgebracht, überall auf der Welt ohne Einschränkungen bezüglich Land, Unternehmen und Industriesektoren verarbeitet werden können. </a:t>
            </a:r>
          </a:p>
          <a:p>
            <a:pPr algn="l"/>
            <a:endParaRPr kumimoji="1" lang="de-DE" sz="12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pPr algn="l"/>
            <a:r>
              <a:rPr kumimoji="1" lang="de-DE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Das GS1 System stellt ein global einzigartiges und </a:t>
            </a:r>
            <a:r>
              <a:rPr kumimoji="1" lang="de-DE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eindeutiges</a:t>
            </a:r>
            <a:r>
              <a:rPr kumimoji="1" lang="de-DE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Identifikations- und Kennzeichnungssystem für physische Einheiten, Unternehmen und Dienstleistungsbeziehungen in der Versorgungskette zur Verfügung.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https://shop.gs1.ch/img/A~17490/20/Gen%20Specs.pdf?xet=1585125546986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 same identification number is given to all trade items sharing key characteristics. </a:t>
            </a:r>
            <a:endParaRPr lang="de-DE" sz="1200" dirty="0" smtClean="0"/>
          </a:p>
          <a:p>
            <a:pPr algn="l"/>
            <a:endParaRPr kumimoji="1" lang="de-DE" sz="1200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A078B-B4ED-4A88-BBD7-00993FBB1163}" type="slidenum">
              <a:rPr lang="en-US" altLang="de-DE" smtClean="0"/>
              <a:pPr>
                <a:defRPr/>
              </a:pPr>
              <a:t>15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0666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A078B-B4ED-4A88-BBD7-00993FBB1163}" type="slidenum">
              <a:rPr lang="en-US" altLang="de-DE" smtClean="0"/>
              <a:pPr>
                <a:defRPr/>
              </a:pPr>
              <a:t>26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0453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Perhaps also widely known are the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lists of billionaires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published by Bloomberg and Forbes. Well, I guess, most of you will know names like Jeff Bezos, Bill Gates, Warren Buffet and so on. </a:t>
            </a:r>
          </a:p>
          <a:p>
            <a:pPr hangingPunct="0"/>
            <a:endParaRPr lang="de-DE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hangingPunct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If we have a closer look we can recognize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 predominance of richness in one country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hangingPunct="0"/>
            <a:endParaRPr lang="de-DE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hangingPunct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As well we recognize that a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lot of riches are adjunct to technology, especially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Information technology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 </a:t>
            </a:r>
          </a:p>
          <a:p>
            <a:pPr hangingPunct="0"/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Some of these people respectively companies earn their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income partially related to geospatial data processing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(like DBMS, Web mapping, Routing).</a:t>
            </a:r>
            <a:endParaRPr lang="de-DE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hangingPunct="0"/>
            <a:endParaRPr lang="de-DE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Bezos is the founder and largest shareholder of Amazon, the world's biggest online retailer.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Ballmer is the former CEO of Microsoft, the world’s biggest software maker.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Especially close to Geospatial IT is number 496 of the billionaires…</a:t>
            </a:r>
            <a:endParaRPr lang="de-DE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6518E-2FF0-4D33-A7BC-CDA486547032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73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5C78ED45-E307-4797-96BB-77BFC53EE1B9}" type="slidenum">
              <a:rPr lang="en-US" altLang="de-DE" sz="1200" smtClean="0"/>
              <a:pPr eaLnBrk="1" hangingPunct="1">
                <a:defRPr/>
              </a:pPr>
              <a:t>35</a:t>
            </a:fld>
            <a:endParaRPr lang="en-US" altLang="de-DE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50000"/>
              </a:spcBef>
            </a:pPr>
            <a:r>
              <a:rPr lang="de-DE" altLang="de-DE" sz="6600" smtClean="0">
                <a:solidFill>
                  <a:schemeClr val="bg1"/>
                </a:solidFill>
                <a:latin typeface="Times New Roman" pitchFamily="18" charset="0"/>
              </a:rPr>
              <a:t>to enable</a:t>
            </a:r>
            <a:br>
              <a:rPr lang="de-DE" altLang="de-DE" sz="66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de-DE" altLang="de-DE" sz="6600" smtClean="0">
                <a:solidFill>
                  <a:schemeClr val="bg1"/>
                </a:solidFill>
                <a:latin typeface="Times New Roman" pitchFamily="18" charset="0"/>
              </a:rPr>
              <a:t>Interoperability</a:t>
            </a:r>
          </a:p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50000"/>
              </a:spcBef>
            </a:pPr>
            <a:r>
              <a:rPr lang="de-DE" altLang="de-DE" sz="6600" smtClean="0">
                <a:solidFill>
                  <a:schemeClr val="bg1"/>
                </a:solidFill>
                <a:latin typeface="Times New Roman" pitchFamily="18" charset="0"/>
              </a:rPr>
              <a:t>to enable</a:t>
            </a:r>
            <a:br>
              <a:rPr lang="de-DE" altLang="de-DE" sz="66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de-DE" altLang="de-DE" sz="6600" smtClean="0">
                <a:solidFill>
                  <a:schemeClr val="bg1"/>
                </a:solidFill>
                <a:latin typeface="Times New Roman" pitchFamily="18" charset="0"/>
              </a:rPr>
              <a:t>Interoperability</a:t>
            </a:r>
          </a:p>
          <a:p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0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Franz-Josef Behr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5ACC-5EC2-4E7D-BFE4-9F539F9AF4F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971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2C14-6717-4F44-A048-2018BC931384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2850" y="609600"/>
            <a:ext cx="1868488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457825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A88A8-929E-40BC-8311-DE44F6BBBBD5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0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A436-DAC3-4ADB-AE67-0624B671D1D0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5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20E-D82C-4594-9288-781EE00D8F06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7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2625" y="1671638"/>
            <a:ext cx="3662363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7388" y="1671638"/>
            <a:ext cx="3663950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B4DF8-147E-4806-AF95-BAB572296015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E6D3-439F-4EFB-8FB4-21C9B7B63140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EC7C9-7E87-4828-95FC-8A5F5DFCC530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7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391B-66EF-4FA4-B72E-B1BE99EC342E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1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F41F-FC7C-487E-BF27-A80C9B816196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7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07C03-067E-49FE-AB24-24E01F22EE69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6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de-DE" altLang="de-DE">
              <a:cs typeface="+mn-cs"/>
            </a:endParaRP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250825" cy="4941888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de-DE" altLang="de-DE">
              <a:cs typeface="+mn-cs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 rot="16200000">
            <a:off x="-1244600" y="2587625"/>
            <a:ext cx="2740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de-DE" altLang="de-DE" sz="140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Patterns in Information Technology</a:t>
            </a:r>
            <a:endParaRPr lang="de-DE" altLang="de-DE" sz="1400" dirty="0" smtClean="0">
              <a:solidFill>
                <a:schemeClr val="bg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-65088" y="4419600"/>
            <a:ext cx="381001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fld id="{DB88B7DB-12F0-4C41-A20D-8D5AB5A2F761}" type="slidenum">
              <a:rPr lang="de-DE" altLang="de-DE" sz="1200">
                <a:solidFill>
                  <a:schemeClr val="bg1"/>
                </a:solidFill>
                <a:cs typeface="+mn-cs"/>
              </a:rPr>
              <a:pPr algn="ctr">
                <a:spcBef>
                  <a:spcPct val="20000"/>
                </a:spcBef>
                <a:defRPr/>
              </a:pPr>
              <a:t>‹Nr.›</a:t>
            </a:fld>
            <a:endParaRPr lang="de-DE" altLang="de-DE" sz="140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30" name="Picture 11" descr="HFT_EK1_CMYK_maxH16m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0513"/>
            <a:ext cx="11160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7477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Klicken Sie, um das Titelformat zu bearbeiten</a:t>
            </a:r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1638"/>
            <a:ext cx="74787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CH" smtClean="0"/>
              <a:t>Klicken Sie, um die Formate des Vorlagentextes zu bearbeiten</a:t>
            </a:r>
          </a:p>
          <a:p>
            <a:pPr lvl="1"/>
            <a:r>
              <a:rPr lang="de-CH" altLang="de-CH" smtClean="0"/>
              <a:t>Zweite Ebene</a:t>
            </a:r>
          </a:p>
          <a:p>
            <a:pPr lvl="2"/>
            <a:r>
              <a:rPr lang="de-CH" altLang="de-CH" smtClean="0"/>
              <a:t>Dritte Ebene</a:t>
            </a:r>
          </a:p>
          <a:p>
            <a:pPr lvl="3"/>
            <a:r>
              <a:rPr lang="de-CH" altLang="de-CH" smtClean="0"/>
              <a:t>Vierte Ebene</a:t>
            </a:r>
          </a:p>
          <a:p>
            <a:pPr lvl="4"/>
            <a:r>
              <a:rPr lang="de-CH" altLang="de-CH" smtClean="0"/>
              <a:t>Fünfte Ebene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323850" y="6440488"/>
            <a:ext cx="2116138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 bwMode="auto">
          <a:xfrm>
            <a:off x="6329363" y="6324600"/>
            <a:ext cx="1831975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rgbClr val="00006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EEB667E-0706-4C24-B9C5-B41C21408C5F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har char="–"/>
        <a:defRPr sz="1600">
          <a:solidFill>
            <a:srgbClr val="000072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72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har char="–"/>
        <a:defRPr sz="1600">
          <a:solidFill>
            <a:srgbClr val="000072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5pPr>
      <a:lvl6pPr marL="2228850" indent="-2286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6pPr>
      <a:lvl7pPr marL="2686050" indent="-2286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7pPr>
      <a:lvl8pPr marL="3143250" indent="-2286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8pPr>
      <a:lvl9pPr marL="3600450" indent="-2286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3techs.com/technologies/history_overview/character_encod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extweb.com/news/log4j-bug-internet-open-source-contributors-analysi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hyperlink" Target="http://www.heise.de/open/artikel/EU-Studie-Open-Source-ist-gut-fuer-die-Wirtschaft-222037.html" TargetMode="External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.org/organization/297457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.openapis.org/oas/latest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362200"/>
            <a:ext cx="8915400" cy="1143000"/>
          </a:xfrm>
          <a:solidFill>
            <a:srgbClr val="EAEAEA">
              <a:alpha val="32941"/>
            </a:srgbClr>
          </a:solidFill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altLang="de-DE" sz="3200" dirty="0" smtClean="0">
                <a:solidFill>
                  <a:schemeClr val="bg1">
                    <a:lumMod val="65000"/>
                  </a:schemeClr>
                </a:solidFill>
              </a:rPr>
              <a:t>  Some </a:t>
            </a:r>
            <a:r>
              <a:rPr lang="en-GB" altLang="de-DE" sz="3200" dirty="0" smtClean="0">
                <a:solidFill>
                  <a:schemeClr val="bg1">
                    <a:lumMod val="65000"/>
                  </a:schemeClr>
                </a:solidFill>
              </a:rPr>
              <a:t>Observations on Common Patterns </a:t>
            </a:r>
            <a:r>
              <a:rPr lang="en-GB" altLang="de-DE" sz="3200" dirty="0" smtClean="0">
                <a:solidFill>
                  <a:schemeClr val="bg1">
                    <a:lumMod val="65000"/>
                  </a:schemeClr>
                </a:solidFill>
              </a:rPr>
              <a:t>in</a:t>
            </a:r>
            <a:br>
              <a:rPr lang="en-GB" altLang="de-DE" sz="3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altLang="de-DE" sz="3200" dirty="0" smtClean="0">
                <a:solidFill>
                  <a:schemeClr val="bg1">
                    <a:lumMod val="65000"/>
                  </a:schemeClr>
                </a:solidFill>
              </a:rPr>
              <a:t>  Information </a:t>
            </a:r>
            <a:r>
              <a:rPr lang="en-GB" altLang="de-DE" sz="3200" dirty="0" smtClean="0">
                <a:solidFill>
                  <a:schemeClr val="bg1">
                    <a:lumMod val="65000"/>
                  </a:schemeClr>
                </a:solidFill>
              </a:rPr>
              <a:t>Technology</a:t>
            </a:r>
            <a:endParaRPr lang="en-US" altLang="de-DE" sz="3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4572000"/>
            <a:ext cx="8915400" cy="571500"/>
          </a:xfrm>
          <a:prstGeom prst="rect">
            <a:avLst/>
          </a:prstGeom>
          <a:solidFill>
            <a:srgbClr val="EAEAEA">
              <a:alpha val="69804"/>
            </a:srgbClr>
          </a:solidFill>
          <a:ln>
            <a:noFill/>
          </a:ln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de-DE" sz="2000" kern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Prof. Dr. Franz-Josef Behr, Stuttgart University of Applied Sciences </a:t>
            </a:r>
            <a:endParaRPr lang="en-US" altLang="de-DE" sz="2000" kern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95900"/>
            <a:ext cx="8915400" cy="609600"/>
          </a:xfrm>
          <a:prstGeom prst="rect">
            <a:avLst/>
          </a:prstGeom>
          <a:solidFill>
            <a:srgbClr val="EAEAEA">
              <a:alpha val="69804"/>
            </a:srgbClr>
          </a:solidFill>
          <a:ln>
            <a:noFill/>
          </a:ln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de-DE" sz="20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Comilla</a:t>
            </a:r>
            <a:r>
              <a:rPr lang="en-US" alt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University, </a:t>
            </a:r>
            <a:r>
              <a:rPr lang="en-US" altLang="de-DE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Bangladesh</a:t>
            </a:r>
            <a:r>
              <a:rPr lang="en-US" alt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de-DE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</a:t>
            </a:r>
            <a:endParaRPr lang="en-GB" altLang="de-DE" sz="200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8600" y="6096000"/>
            <a:ext cx="8915400" cy="400110"/>
          </a:xfrm>
          <a:prstGeom prst="rect">
            <a:avLst/>
          </a:prstGeom>
          <a:solidFill>
            <a:srgbClr val="EAEAEA">
              <a:alpha val="69804"/>
            </a:srgbClr>
          </a:solidFill>
          <a:ln>
            <a:noFill/>
          </a:ln>
        </p:spPr>
        <p:txBody>
          <a:bodyPr lIns="90488" tIns="44450" rIns="90488" bIns="44450" anchor="ctr"/>
          <a:lstStyle/>
          <a:p>
            <a:pPr algn="r"/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franz-josef.behr@hft-stuttgart.de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-152400" y="-152400"/>
            <a:ext cx="9677400" cy="7086600"/>
          </a:xfrm>
          <a:prstGeom prst="rect">
            <a:avLst/>
          </a:prstGeom>
          <a:solidFill>
            <a:srgbClr val="DDDDDD">
              <a:alpha val="63922"/>
            </a:srgb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de-DE" sz="1600">
              <a:latin typeface="+mn-lt"/>
              <a:cs typeface="+mn-cs"/>
            </a:endParaRPr>
          </a:p>
        </p:txBody>
      </p:sp>
      <p:pic>
        <p:nvPicPr>
          <p:cNvPr id="13316" name="Picture 2" descr="C:\Users\behr\AppData\Local\Temp\SNAGHTML7ca3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4384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C:\Users\behr\AppData\Local\Temp\SNAGHTML6eb2b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5181600"/>
            <a:ext cx="63452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alpha val="9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de-DE" smtClean="0"/>
              <a:t>Single features and collections: in Java</a:t>
            </a:r>
            <a:endParaRPr lang="de-DE">
              <a:solidFill>
                <a:schemeClr val="bg1"/>
              </a:solidFill>
            </a:endParaRPr>
          </a:p>
        </p:txBody>
      </p:sp>
      <p:cxnSp>
        <p:nvCxnSpPr>
          <p:cNvPr id="13319" name="Gerade Verbindung mit Pfeil 6"/>
          <p:cNvCxnSpPr>
            <a:cxnSpLocks noChangeShapeType="1"/>
          </p:cNvCxnSpPr>
          <p:nvPr/>
        </p:nvCxnSpPr>
        <p:spPr bwMode="auto">
          <a:xfrm>
            <a:off x="3429000" y="3810000"/>
            <a:ext cx="1600200" cy="129540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Single features and collections: in GML</a:t>
            </a:r>
            <a:endParaRPr lang="de-DE" altLang="de-DE" smtClean="0"/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682625" y="1671638"/>
            <a:ext cx="7478713" cy="3433762"/>
          </a:xfrm>
        </p:spPr>
        <p:txBody>
          <a:bodyPr/>
          <a:lstStyle/>
          <a:p>
            <a:r>
              <a:rPr lang="en-US" altLang="de-DE" smtClean="0"/>
              <a:t>FeatureCollection: a collection of GML Features, having own properties and an optional list of Spatial Reference System Definitions. [1]</a:t>
            </a:r>
          </a:p>
          <a:p>
            <a:endParaRPr lang="en-US" altLang="de-DE" smtClean="0"/>
          </a:p>
          <a:p>
            <a:endParaRPr lang="en-US" altLang="de-DE" smtClean="0"/>
          </a:p>
          <a:p>
            <a:endParaRPr lang="en-US" altLang="de-DE" smtClean="0"/>
          </a:p>
          <a:p>
            <a:endParaRPr lang="en-US" altLang="de-DE" smtClean="0"/>
          </a:p>
          <a:p>
            <a:endParaRPr lang="en-US" altLang="de-DE" smtClean="0"/>
          </a:p>
          <a:p>
            <a:endParaRPr lang="en-US" altLang="de-DE" smtClean="0"/>
          </a:p>
          <a:p>
            <a:endParaRPr lang="en-US" altLang="de-DE" smtClean="0"/>
          </a:p>
          <a:p>
            <a:r>
              <a:rPr lang="en-US" altLang="de-DE" smtClean="0"/>
              <a:t>GML feature collections are themselves valid GML features. [2]</a:t>
            </a:r>
          </a:p>
          <a:p>
            <a:endParaRPr lang="en-US" altLang="de-DE" smtClean="0"/>
          </a:p>
        </p:txBody>
      </p:sp>
      <p:sp>
        <p:nvSpPr>
          <p:cNvPr id="12292" name="Rechteck 1"/>
          <p:cNvSpPr>
            <a:spLocks noChangeArrowheads="1"/>
          </p:cNvSpPr>
          <p:nvPr/>
        </p:nvSpPr>
        <p:spPr bwMode="auto">
          <a:xfrm>
            <a:off x="1066800" y="2362200"/>
            <a:ext cx="6400800" cy="19272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&lt;complexType name="</a:t>
            </a:r>
            <a:r>
              <a:rPr lang="de-DE" altLang="de-DE" sz="1200">
                <a:solidFill>
                  <a:srgbClr val="FF0000"/>
                </a:solidFill>
                <a:latin typeface="Tahoma" pitchFamily="34" charset="0"/>
              </a:rPr>
              <a:t>AbstractFeatureCollectionType</a:t>
            </a: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" abstract="true"&gt;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  &lt;complexContent&gt;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    &lt;extension base="gml:AbstractFeatureType"&gt;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      &lt;sequence&gt;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        &lt;element ref="</a:t>
            </a:r>
            <a:r>
              <a:rPr lang="de-DE" altLang="de-DE" sz="1200">
                <a:solidFill>
                  <a:srgbClr val="FF0000"/>
                </a:solidFill>
                <a:latin typeface="Tahoma" pitchFamily="34" charset="0"/>
              </a:rPr>
              <a:t>gml:featureMember</a:t>
            </a: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" minOccurs="0" maxOccurs="unbounded"/&gt;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        &lt;element ref="</a:t>
            </a:r>
            <a:r>
              <a:rPr lang="de-DE" altLang="de-DE" sz="1200">
                <a:solidFill>
                  <a:srgbClr val="FF0000"/>
                </a:solidFill>
                <a:latin typeface="Tahoma" pitchFamily="34" charset="0"/>
              </a:rPr>
              <a:t>gml:featureMembers</a:t>
            </a: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" minOccurs="0"/&gt;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      &lt;/sequence&gt;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    &lt;/extension&gt;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  &lt;/complexContent&gt;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tx1"/>
                </a:solidFill>
                <a:latin typeface="Tahoma" pitchFamily="34" charset="0"/>
              </a:rPr>
              <a:t>&lt;/complexType&gt;&gt;</a:t>
            </a:r>
          </a:p>
        </p:txBody>
      </p:sp>
      <p:sp>
        <p:nvSpPr>
          <p:cNvPr id="12293" name="Rechteck 5"/>
          <p:cNvSpPr>
            <a:spLocks noChangeArrowheads="1"/>
          </p:cNvSpPr>
          <p:nvPr/>
        </p:nvSpPr>
        <p:spPr bwMode="auto">
          <a:xfrm>
            <a:off x="1066800" y="5029200"/>
            <a:ext cx="6400800" cy="6492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&lt;</a:t>
            </a:r>
            <a:r>
              <a:rPr lang="de-DE" altLang="de-DE" sz="1200" dirty="0" err="1">
                <a:solidFill>
                  <a:schemeClr val="tx1"/>
                </a:solidFill>
                <a:latin typeface="Tahoma" pitchFamily="34" charset="0"/>
              </a:rPr>
              <a:t>element</a:t>
            </a: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de-DE" sz="1200" dirty="0" err="1">
                <a:solidFill>
                  <a:schemeClr val="tx1"/>
                </a:solidFill>
                <a:latin typeface="Tahoma" pitchFamily="34" charset="0"/>
              </a:rPr>
              <a:t>name</a:t>
            </a: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="</a:t>
            </a:r>
            <a:r>
              <a:rPr lang="de-DE" altLang="de-DE" sz="1200" dirty="0" err="1">
                <a:solidFill>
                  <a:srgbClr val="FF0000"/>
                </a:solidFill>
                <a:latin typeface="Tahoma" pitchFamily="34" charset="0"/>
              </a:rPr>
              <a:t>AbstractFeatureCollection</a:t>
            </a: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" </a:t>
            </a:r>
            <a:b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</a:b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  type="</a:t>
            </a:r>
            <a:r>
              <a:rPr lang="de-DE" altLang="de-DE" sz="1200" dirty="0" err="1">
                <a:solidFill>
                  <a:schemeClr val="tx1"/>
                </a:solidFill>
                <a:latin typeface="Tahoma" pitchFamily="34" charset="0"/>
              </a:rPr>
              <a:t>gml:AbstractFeatureCollectionType</a:t>
            </a: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" </a:t>
            </a:r>
            <a:r>
              <a:rPr lang="de-DE" altLang="de-DE" sz="1200" dirty="0" err="1">
                <a:solidFill>
                  <a:schemeClr val="tx1"/>
                </a:solidFill>
                <a:latin typeface="Tahoma" pitchFamily="34" charset="0"/>
              </a:rPr>
              <a:t>abstract</a:t>
            </a: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="</a:t>
            </a:r>
            <a:r>
              <a:rPr lang="de-DE" altLang="de-DE" sz="1200" dirty="0" err="1">
                <a:solidFill>
                  <a:schemeClr val="tx1"/>
                </a:solidFill>
                <a:latin typeface="Tahoma" pitchFamily="34" charset="0"/>
              </a:rPr>
              <a:t>true</a:t>
            </a: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de-DE" altLang="de-DE" sz="1200" dirty="0" err="1">
                <a:solidFill>
                  <a:schemeClr val="tx1"/>
                </a:solidFill>
                <a:latin typeface="Tahoma" pitchFamily="34" charset="0"/>
              </a:rPr>
              <a:t>substitutionGroup</a:t>
            </a: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="</a:t>
            </a:r>
            <a:r>
              <a:rPr lang="de-DE" altLang="de-DE" sz="1200" dirty="0" err="1">
                <a:solidFill>
                  <a:srgbClr val="FF0000"/>
                </a:solidFill>
                <a:latin typeface="Tahoma" pitchFamily="34" charset="0"/>
              </a:rPr>
              <a:t>gml:AbstractFeature</a:t>
            </a:r>
            <a:r>
              <a:rPr lang="de-DE" altLang="de-DE" sz="1200" dirty="0">
                <a:solidFill>
                  <a:schemeClr val="tx1"/>
                </a:solidFill>
                <a:latin typeface="Tahoma" pitchFamily="34" charset="0"/>
              </a:rPr>
              <a:t>" /&gt;</a:t>
            </a:r>
          </a:p>
        </p:txBody>
      </p:sp>
      <p:sp>
        <p:nvSpPr>
          <p:cNvPr id="12294" name="Rechteck 2"/>
          <p:cNvSpPr>
            <a:spLocks noChangeArrowheads="1"/>
          </p:cNvSpPr>
          <p:nvPr/>
        </p:nvSpPr>
        <p:spPr bwMode="auto">
          <a:xfrm>
            <a:off x="990600" y="6172200"/>
            <a:ext cx="7848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100">
                <a:solidFill>
                  <a:schemeClr val="tx1"/>
                </a:solidFill>
                <a:latin typeface="Tahoma" pitchFamily="34" charset="0"/>
              </a:rPr>
              <a:t>[1] http://www.w3.org/Mobile/posdep/GMLIntroduction.html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100">
                <a:solidFill>
                  <a:schemeClr val="tx1"/>
                </a:solidFill>
                <a:latin typeface="Tahoma" pitchFamily="34" charset="0"/>
              </a:rPr>
              <a:t>[2] OpenGIS Geography Markup Language (GML) Encoding Standard, v 3.2.1, http://portal.opengeospatial.org/files/?artifact_id=20509</a:t>
            </a:r>
            <a:endParaRPr lang="de-DE" altLang="de-DE" sz="11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467600" y="861239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n-lt"/>
              </a:rPr>
              <a:t>[ISO 19136]</a:t>
            </a:r>
            <a:endParaRPr lang="de-DE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342900"/>
            <a:ext cx="7477125" cy="685800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1404938"/>
            <a:ext cx="7478713" cy="4500562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6600">
              <a:solidFill>
                <a:schemeClr val="bg1"/>
              </a:solidFill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4365625" y="4543425"/>
            <a:ext cx="34067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pieren 4"/>
          <p:cNvGrpSpPr>
            <a:grpSpLocks/>
          </p:cNvGrpSpPr>
          <p:nvPr/>
        </p:nvGrpSpPr>
        <p:grpSpPr bwMode="auto">
          <a:xfrm>
            <a:off x="2557463" y="1755775"/>
            <a:ext cx="4767262" cy="4038600"/>
            <a:chOff x="4114800" y="1600200"/>
            <a:chExt cx="4767262" cy="4038600"/>
          </a:xfrm>
        </p:grpSpPr>
        <p:sp>
          <p:nvSpPr>
            <p:cNvPr id="15366" name="AutoShape 6"/>
            <p:cNvSpPr>
              <a:spLocks noChangeAspect="1" noChangeArrowheads="1" noTextEdit="1"/>
            </p:cNvSpPr>
            <p:nvPr/>
          </p:nvSpPr>
          <p:spPr bwMode="auto">
            <a:xfrm>
              <a:off x="4114800" y="1600200"/>
              <a:ext cx="4767262" cy="354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7" name="Freeform 8"/>
            <p:cNvSpPr>
              <a:spLocks noEditPoints="1"/>
            </p:cNvSpPr>
            <p:nvPr/>
          </p:nvSpPr>
          <p:spPr bwMode="auto">
            <a:xfrm>
              <a:off x="7613611" y="1741265"/>
              <a:ext cx="95135" cy="96619"/>
            </a:xfrm>
            <a:custGeom>
              <a:avLst/>
              <a:gdLst>
                <a:gd name="T0" fmla="*/ 2147483647 w 89"/>
                <a:gd name="T1" fmla="*/ 0 h 100"/>
                <a:gd name="T2" fmla="*/ 2147483647 w 89"/>
                <a:gd name="T3" fmla="*/ 0 h 100"/>
                <a:gd name="T4" fmla="*/ 2147483647 w 89"/>
                <a:gd name="T5" fmla="*/ 0 h 100"/>
                <a:gd name="T6" fmla="*/ 2147483647 w 89"/>
                <a:gd name="T7" fmla="*/ 2147483647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2147483647 w 89"/>
                <a:gd name="T17" fmla="*/ 2147483647 h 100"/>
                <a:gd name="T18" fmla="*/ 2147483647 w 89"/>
                <a:gd name="T19" fmla="*/ 2147483647 h 100"/>
                <a:gd name="T20" fmla="*/ 2147483647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2147483647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2147483647 w 89"/>
                <a:gd name="T63" fmla="*/ 2147483647 h 100"/>
                <a:gd name="T64" fmla="*/ 2147483647 w 89"/>
                <a:gd name="T65" fmla="*/ 2147483647 h 100"/>
                <a:gd name="T66" fmla="*/ 2147483647 w 89"/>
                <a:gd name="T67" fmla="*/ 2147483647 h 100"/>
                <a:gd name="T68" fmla="*/ 2147483647 w 89"/>
                <a:gd name="T69" fmla="*/ 2147483647 h 100"/>
                <a:gd name="T70" fmla="*/ 2147483647 w 89"/>
                <a:gd name="T71" fmla="*/ 2147483647 h 100"/>
                <a:gd name="T72" fmla="*/ 2147483647 w 89"/>
                <a:gd name="T73" fmla="*/ 2147483647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100">
                  <a:moveTo>
                    <a:pt x="0" y="10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3" y="8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79" y="30"/>
                  </a:lnTo>
                  <a:lnTo>
                    <a:pt x="79" y="34"/>
                  </a:lnTo>
                  <a:lnTo>
                    <a:pt x="77" y="36"/>
                  </a:lnTo>
                  <a:lnTo>
                    <a:pt x="77" y="40"/>
                  </a:lnTo>
                  <a:lnTo>
                    <a:pt x="73" y="42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68" y="48"/>
                  </a:lnTo>
                  <a:lnTo>
                    <a:pt x="66" y="52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60" y="58"/>
                  </a:lnTo>
                  <a:lnTo>
                    <a:pt x="62" y="60"/>
                  </a:lnTo>
                  <a:lnTo>
                    <a:pt x="66" y="64"/>
                  </a:lnTo>
                  <a:lnTo>
                    <a:pt x="68" y="66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89" y="100"/>
                  </a:lnTo>
                  <a:lnTo>
                    <a:pt x="72" y="100"/>
                  </a:lnTo>
                  <a:lnTo>
                    <a:pt x="60" y="80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4" y="70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28" y="54"/>
                  </a:lnTo>
                  <a:lnTo>
                    <a:pt x="14" y="54"/>
                  </a:lnTo>
                  <a:lnTo>
                    <a:pt x="14" y="100"/>
                  </a:lnTo>
                  <a:lnTo>
                    <a:pt x="0" y="100"/>
                  </a:lnTo>
                  <a:close/>
                  <a:moveTo>
                    <a:pt x="14" y="42"/>
                  </a:moveTo>
                  <a:lnTo>
                    <a:pt x="40" y="42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66" y="24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4" y="8"/>
                  </a:lnTo>
                  <a:lnTo>
                    <a:pt x="14" y="8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8" name="Freeform 9"/>
            <p:cNvSpPr>
              <a:spLocks noEditPoints="1"/>
            </p:cNvSpPr>
            <p:nvPr/>
          </p:nvSpPr>
          <p:spPr bwMode="auto">
            <a:xfrm>
              <a:off x="7715087" y="1764453"/>
              <a:ext cx="71879" cy="73431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0 w 68"/>
                <a:gd name="T21" fmla="*/ 2147483647 h 76"/>
                <a:gd name="T22" fmla="*/ 0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0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2147483647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2147483647 h 76"/>
                <a:gd name="T86" fmla="*/ 2147483647 w 68"/>
                <a:gd name="T87" fmla="*/ 2147483647 h 76"/>
                <a:gd name="T88" fmla="*/ 2147483647 w 68"/>
                <a:gd name="T89" fmla="*/ 2147483647 h 76"/>
                <a:gd name="T90" fmla="*/ 2147483647 w 68"/>
                <a:gd name="T91" fmla="*/ 2147483647 h 76"/>
                <a:gd name="T92" fmla="*/ 2147483647 w 68"/>
                <a:gd name="T93" fmla="*/ 2147483647 h 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" h="76">
                  <a:moveTo>
                    <a:pt x="56" y="52"/>
                  </a:moveTo>
                  <a:lnTo>
                    <a:pt x="68" y="56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2" y="64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6" y="70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50" y="62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6" y="52"/>
                  </a:lnTo>
                  <a:close/>
                  <a:moveTo>
                    <a:pt x="12" y="34"/>
                  </a:moveTo>
                  <a:lnTo>
                    <a:pt x="56" y="34"/>
                  </a:lnTo>
                  <a:lnTo>
                    <a:pt x="56" y="30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9" name="Freeform 10"/>
            <p:cNvSpPr>
              <a:spLocks noEditPoints="1"/>
            </p:cNvSpPr>
            <p:nvPr/>
          </p:nvSpPr>
          <p:spPr bwMode="auto">
            <a:xfrm>
              <a:off x="7797537" y="1764453"/>
              <a:ext cx="71879" cy="73431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0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2147483647 w 68"/>
                <a:gd name="T21" fmla="*/ 2147483647 h 76"/>
                <a:gd name="T22" fmla="*/ 2147483647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2147483647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0 h 76"/>
                <a:gd name="T54" fmla="*/ 2147483647 w 68"/>
                <a:gd name="T55" fmla="*/ 0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2147483647 h 76"/>
                <a:gd name="T86" fmla="*/ 2147483647 w 68"/>
                <a:gd name="T87" fmla="*/ 2147483647 h 76"/>
                <a:gd name="T88" fmla="*/ 2147483647 w 68"/>
                <a:gd name="T89" fmla="*/ 2147483647 h 76"/>
                <a:gd name="T90" fmla="*/ 2147483647 w 68"/>
                <a:gd name="T91" fmla="*/ 2147483647 h 76"/>
                <a:gd name="T92" fmla="*/ 2147483647 w 68"/>
                <a:gd name="T93" fmla="*/ 2147483647 h 76"/>
                <a:gd name="T94" fmla="*/ 2147483647 w 68"/>
                <a:gd name="T95" fmla="*/ 2147483647 h 76"/>
                <a:gd name="T96" fmla="*/ 2147483647 w 68"/>
                <a:gd name="T97" fmla="*/ 2147483647 h 76"/>
                <a:gd name="T98" fmla="*/ 2147483647 w 68"/>
                <a:gd name="T99" fmla="*/ 2147483647 h 76"/>
                <a:gd name="T100" fmla="*/ 2147483647 w 68"/>
                <a:gd name="T101" fmla="*/ 2147483647 h 76"/>
                <a:gd name="T102" fmla="*/ 2147483647 w 68"/>
                <a:gd name="T103" fmla="*/ 2147483647 h 76"/>
                <a:gd name="T104" fmla="*/ 2147483647 w 68"/>
                <a:gd name="T105" fmla="*/ 2147483647 h 76"/>
                <a:gd name="T106" fmla="*/ 2147483647 w 68"/>
                <a:gd name="T107" fmla="*/ 2147483647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8" h="76">
                  <a:moveTo>
                    <a:pt x="52" y="68"/>
                  </a:moveTo>
                  <a:lnTo>
                    <a:pt x="52" y="68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8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2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54" y="76"/>
                  </a:lnTo>
                  <a:lnTo>
                    <a:pt x="54" y="74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52" y="68"/>
                  </a:lnTo>
                  <a:close/>
                  <a:moveTo>
                    <a:pt x="52" y="40"/>
                  </a:moveTo>
                  <a:lnTo>
                    <a:pt x="48" y="40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4" y="62"/>
                  </a:lnTo>
                  <a:lnTo>
                    <a:pt x="18" y="64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6" y="62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2" y="42"/>
                  </a:lnTo>
                  <a:lnTo>
                    <a:pt x="52" y="4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0" name="Rectangle 11"/>
            <p:cNvSpPr>
              <a:spLocks noChangeArrowheads="1"/>
            </p:cNvSpPr>
            <p:nvPr/>
          </p:nvSpPr>
          <p:spPr bwMode="auto">
            <a:xfrm>
              <a:off x="7884214" y="1741265"/>
              <a:ext cx="14799" cy="9661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371" name="Freeform 12"/>
            <p:cNvSpPr>
              <a:spLocks/>
            </p:cNvSpPr>
            <p:nvPr/>
          </p:nvSpPr>
          <p:spPr bwMode="auto">
            <a:xfrm>
              <a:off x="7911697" y="1766385"/>
              <a:ext cx="103590" cy="71499"/>
            </a:xfrm>
            <a:custGeom>
              <a:avLst/>
              <a:gdLst>
                <a:gd name="T0" fmla="*/ 2147483647 w 98"/>
                <a:gd name="T1" fmla="*/ 2147483647 h 74"/>
                <a:gd name="T2" fmla="*/ 0 w 98"/>
                <a:gd name="T3" fmla="*/ 0 h 74"/>
                <a:gd name="T4" fmla="*/ 2147483647 w 98"/>
                <a:gd name="T5" fmla="*/ 0 h 74"/>
                <a:gd name="T6" fmla="*/ 2147483647 w 98"/>
                <a:gd name="T7" fmla="*/ 2147483647 h 74"/>
                <a:gd name="T8" fmla="*/ 2147483647 w 98"/>
                <a:gd name="T9" fmla="*/ 2147483647 h 74"/>
                <a:gd name="T10" fmla="*/ 2147483647 w 98"/>
                <a:gd name="T11" fmla="*/ 2147483647 h 74"/>
                <a:gd name="T12" fmla="*/ 2147483647 w 98"/>
                <a:gd name="T13" fmla="*/ 2147483647 h 74"/>
                <a:gd name="T14" fmla="*/ 2147483647 w 98"/>
                <a:gd name="T15" fmla="*/ 2147483647 h 74"/>
                <a:gd name="T16" fmla="*/ 2147483647 w 98"/>
                <a:gd name="T17" fmla="*/ 2147483647 h 74"/>
                <a:gd name="T18" fmla="*/ 2147483647 w 98"/>
                <a:gd name="T19" fmla="*/ 2147483647 h 74"/>
                <a:gd name="T20" fmla="*/ 2147483647 w 98"/>
                <a:gd name="T21" fmla="*/ 2147483647 h 74"/>
                <a:gd name="T22" fmla="*/ 2147483647 w 98"/>
                <a:gd name="T23" fmla="*/ 2147483647 h 74"/>
                <a:gd name="T24" fmla="*/ 2147483647 w 98"/>
                <a:gd name="T25" fmla="*/ 2147483647 h 74"/>
                <a:gd name="T26" fmla="*/ 2147483647 w 98"/>
                <a:gd name="T27" fmla="*/ 0 h 74"/>
                <a:gd name="T28" fmla="*/ 2147483647 w 98"/>
                <a:gd name="T29" fmla="*/ 0 h 74"/>
                <a:gd name="T30" fmla="*/ 2147483647 w 98"/>
                <a:gd name="T31" fmla="*/ 2147483647 h 74"/>
                <a:gd name="T32" fmla="*/ 2147483647 w 98"/>
                <a:gd name="T33" fmla="*/ 2147483647 h 74"/>
                <a:gd name="T34" fmla="*/ 2147483647 w 98"/>
                <a:gd name="T35" fmla="*/ 2147483647 h 74"/>
                <a:gd name="T36" fmla="*/ 2147483647 w 98"/>
                <a:gd name="T37" fmla="*/ 0 h 74"/>
                <a:gd name="T38" fmla="*/ 2147483647 w 98"/>
                <a:gd name="T39" fmla="*/ 0 h 74"/>
                <a:gd name="T40" fmla="*/ 2147483647 w 98"/>
                <a:gd name="T41" fmla="*/ 2147483647 h 74"/>
                <a:gd name="T42" fmla="*/ 2147483647 w 98"/>
                <a:gd name="T43" fmla="*/ 2147483647 h 74"/>
                <a:gd name="T44" fmla="*/ 2147483647 w 98"/>
                <a:gd name="T45" fmla="*/ 2147483647 h 74"/>
                <a:gd name="T46" fmla="*/ 2147483647 w 98"/>
                <a:gd name="T47" fmla="*/ 2147483647 h 74"/>
                <a:gd name="T48" fmla="*/ 2147483647 w 98"/>
                <a:gd name="T49" fmla="*/ 2147483647 h 74"/>
                <a:gd name="T50" fmla="*/ 2147483647 w 98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" h="74">
                  <a:moveTo>
                    <a:pt x="20" y="7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4" y="44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8" y="44"/>
                  </a:lnTo>
                  <a:lnTo>
                    <a:pt x="70" y="56"/>
                  </a:lnTo>
                  <a:lnTo>
                    <a:pt x="74" y="4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76" y="74"/>
                  </a:lnTo>
                  <a:lnTo>
                    <a:pt x="64" y="74"/>
                  </a:lnTo>
                  <a:lnTo>
                    <a:pt x="52" y="28"/>
                  </a:lnTo>
                  <a:lnTo>
                    <a:pt x="48" y="16"/>
                  </a:lnTo>
                  <a:lnTo>
                    <a:pt x="34" y="74"/>
                  </a:lnTo>
                  <a:lnTo>
                    <a:pt x="20" y="7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2" name="Freeform 13"/>
            <p:cNvSpPr>
              <a:spLocks noEditPoints="1"/>
            </p:cNvSpPr>
            <p:nvPr/>
          </p:nvSpPr>
          <p:spPr bwMode="auto">
            <a:xfrm>
              <a:off x="8021630" y="1764453"/>
              <a:ext cx="71879" cy="73431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0 w 68"/>
                <a:gd name="T21" fmla="*/ 2147483647 h 76"/>
                <a:gd name="T22" fmla="*/ 0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0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2147483647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2147483647 h 76"/>
                <a:gd name="T86" fmla="*/ 2147483647 w 68"/>
                <a:gd name="T87" fmla="*/ 2147483647 h 76"/>
                <a:gd name="T88" fmla="*/ 2147483647 w 68"/>
                <a:gd name="T89" fmla="*/ 2147483647 h 76"/>
                <a:gd name="T90" fmla="*/ 2147483647 w 68"/>
                <a:gd name="T91" fmla="*/ 2147483647 h 76"/>
                <a:gd name="T92" fmla="*/ 2147483647 w 68"/>
                <a:gd name="T93" fmla="*/ 2147483647 h 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" h="76">
                  <a:moveTo>
                    <a:pt x="56" y="52"/>
                  </a:moveTo>
                  <a:lnTo>
                    <a:pt x="68" y="56"/>
                  </a:lnTo>
                  <a:lnTo>
                    <a:pt x="64" y="58"/>
                  </a:lnTo>
                  <a:lnTo>
                    <a:pt x="64" y="62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62" y="68"/>
                  </a:lnTo>
                  <a:lnTo>
                    <a:pt x="58" y="70"/>
                  </a:lnTo>
                  <a:lnTo>
                    <a:pt x="56" y="70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6" y="62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62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24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12" y="42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58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6" y="56"/>
                  </a:lnTo>
                  <a:lnTo>
                    <a:pt x="56" y="52"/>
                  </a:lnTo>
                  <a:close/>
                  <a:moveTo>
                    <a:pt x="16" y="34"/>
                  </a:moveTo>
                  <a:lnTo>
                    <a:pt x="56" y="34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3" name="Rectangle 14"/>
            <p:cNvSpPr>
              <a:spLocks noChangeArrowheads="1"/>
            </p:cNvSpPr>
            <p:nvPr/>
          </p:nvSpPr>
          <p:spPr bwMode="auto">
            <a:xfrm>
              <a:off x="8110421" y="1741265"/>
              <a:ext cx="12685" cy="9661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374" name="Freeform 15"/>
            <p:cNvSpPr>
              <a:spLocks/>
            </p:cNvSpPr>
            <p:nvPr/>
          </p:nvSpPr>
          <p:spPr bwMode="auto">
            <a:xfrm>
              <a:off x="8135791" y="1743196"/>
              <a:ext cx="40167" cy="94687"/>
            </a:xfrm>
            <a:custGeom>
              <a:avLst/>
              <a:gdLst>
                <a:gd name="T0" fmla="*/ 2147483647 w 38"/>
                <a:gd name="T1" fmla="*/ 2147483647 h 98"/>
                <a:gd name="T2" fmla="*/ 2147483647 w 38"/>
                <a:gd name="T3" fmla="*/ 2147483647 h 98"/>
                <a:gd name="T4" fmla="*/ 2147483647 w 38"/>
                <a:gd name="T5" fmla="*/ 2147483647 h 98"/>
                <a:gd name="T6" fmla="*/ 2147483647 w 38"/>
                <a:gd name="T7" fmla="*/ 2147483647 h 98"/>
                <a:gd name="T8" fmla="*/ 2147483647 w 38"/>
                <a:gd name="T9" fmla="*/ 2147483647 h 98"/>
                <a:gd name="T10" fmla="*/ 2147483647 w 38"/>
                <a:gd name="T11" fmla="*/ 2147483647 h 98"/>
                <a:gd name="T12" fmla="*/ 2147483647 w 38"/>
                <a:gd name="T13" fmla="*/ 2147483647 h 98"/>
                <a:gd name="T14" fmla="*/ 2147483647 w 38"/>
                <a:gd name="T15" fmla="*/ 2147483647 h 98"/>
                <a:gd name="T16" fmla="*/ 2147483647 w 38"/>
                <a:gd name="T17" fmla="*/ 2147483647 h 98"/>
                <a:gd name="T18" fmla="*/ 2147483647 w 38"/>
                <a:gd name="T19" fmla="*/ 2147483647 h 98"/>
                <a:gd name="T20" fmla="*/ 2147483647 w 38"/>
                <a:gd name="T21" fmla="*/ 2147483647 h 98"/>
                <a:gd name="T22" fmla="*/ 2147483647 w 38"/>
                <a:gd name="T23" fmla="*/ 2147483647 h 98"/>
                <a:gd name="T24" fmla="*/ 2147483647 w 38"/>
                <a:gd name="T25" fmla="*/ 2147483647 h 98"/>
                <a:gd name="T26" fmla="*/ 2147483647 w 38"/>
                <a:gd name="T27" fmla="*/ 2147483647 h 98"/>
                <a:gd name="T28" fmla="*/ 2147483647 w 38"/>
                <a:gd name="T29" fmla="*/ 2147483647 h 98"/>
                <a:gd name="T30" fmla="*/ 2147483647 w 38"/>
                <a:gd name="T31" fmla="*/ 2147483647 h 98"/>
                <a:gd name="T32" fmla="*/ 2147483647 w 38"/>
                <a:gd name="T33" fmla="*/ 2147483647 h 98"/>
                <a:gd name="T34" fmla="*/ 0 w 38"/>
                <a:gd name="T35" fmla="*/ 2147483647 h 98"/>
                <a:gd name="T36" fmla="*/ 2147483647 w 38"/>
                <a:gd name="T37" fmla="*/ 2147483647 h 98"/>
                <a:gd name="T38" fmla="*/ 2147483647 w 38"/>
                <a:gd name="T39" fmla="*/ 0 h 98"/>
                <a:gd name="T40" fmla="*/ 2147483647 w 38"/>
                <a:gd name="T41" fmla="*/ 2147483647 h 98"/>
                <a:gd name="T42" fmla="*/ 2147483647 w 38"/>
                <a:gd name="T43" fmla="*/ 2147483647 h 98"/>
                <a:gd name="T44" fmla="*/ 2147483647 w 38"/>
                <a:gd name="T45" fmla="*/ 2147483647 h 98"/>
                <a:gd name="T46" fmla="*/ 2147483647 w 38"/>
                <a:gd name="T47" fmla="*/ 2147483647 h 98"/>
                <a:gd name="T48" fmla="*/ 2147483647 w 38"/>
                <a:gd name="T49" fmla="*/ 2147483647 h 98"/>
                <a:gd name="T50" fmla="*/ 2147483647 w 38"/>
                <a:gd name="T51" fmla="*/ 2147483647 h 98"/>
                <a:gd name="T52" fmla="*/ 2147483647 w 38"/>
                <a:gd name="T53" fmla="*/ 2147483647 h 98"/>
                <a:gd name="T54" fmla="*/ 2147483647 w 38"/>
                <a:gd name="T55" fmla="*/ 2147483647 h 98"/>
                <a:gd name="T56" fmla="*/ 2147483647 w 38"/>
                <a:gd name="T57" fmla="*/ 2147483647 h 98"/>
                <a:gd name="T58" fmla="*/ 2147483647 w 38"/>
                <a:gd name="T59" fmla="*/ 2147483647 h 98"/>
                <a:gd name="T60" fmla="*/ 2147483647 w 38"/>
                <a:gd name="T61" fmla="*/ 2147483647 h 98"/>
                <a:gd name="T62" fmla="*/ 2147483647 w 38"/>
                <a:gd name="T63" fmla="*/ 2147483647 h 98"/>
                <a:gd name="T64" fmla="*/ 2147483647 w 38"/>
                <a:gd name="T65" fmla="*/ 2147483647 h 98"/>
                <a:gd name="T66" fmla="*/ 2147483647 w 38"/>
                <a:gd name="T67" fmla="*/ 2147483647 h 98"/>
                <a:gd name="T68" fmla="*/ 2147483647 w 38"/>
                <a:gd name="T69" fmla="*/ 2147483647 h 98"/>
                <a:gd name="T70" fmla="*/ 2147483647 w 38"/>
                <a:gd name="T71" fmla="*/ 2147483647 h 98"/>
                <a:gd name="T72" fmla="*/ 2147483647 w 38"/>
                <a:gd name="T73" fmla="*/ 2147483647 h 98"/>
                <a:gd name="T74" fmla="*/ 2147483647 w 38"/>
                <a:gd name="T75" fmla="*/ 2147483647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" h="98">
                  <a:moveTo>
                    <a:pt x="34" y="86"/>
                  </a:moveTo>
                  <a:lnTo>
                    <a:pt x="38" y="98"/>
                  </a:lnTo>
                  <a:lnTo>
                    <a:pt x="34" y="98"/>
                  </a:lnTo>
                  <a:lnTo>
                    <a:pt x="32" y="98"/>
                  </a:lnTo>
                  <a:lnTo>
                    <a:pt x="28" y="98"/>
                  </a:lnTo>
                  <a:lnTo>
                    <a:pt x="24" y="98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10" y="24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22" y="24"/>
                  </a:lnTo>
                  <a:lnTo>
                    <a:pt x="34" y="24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22" y="78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8" y="86"/>
                  </a:lnTo>
                  <a:lnTo>
                    <a:pt x="32" y="86"/>
                  </a:lnTo>
                  <a:lnTo>
                    <a:pt x="34" y="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5" name="Freeform 16"/>
            <p:cNvSpPr>
              <a:spLocks/>
            </p:cNvSpPr>
            <p:nvPr/>
          </p:nvSpPr>
          <p:spPr bwMode="auto">
            <a:xfrm>
              <a:off x="7613611" y="1741265"/>
              <a:ext cx="95135" cy="96619"/>
            </a:xfrm>
            <a:custGeom>
              <a:avLst/>
              <a:gdLst>
                <a:gd name="T0" fmla="*/ 0 w 89"/>
                <a:gd name="T1" fmla="*/ 0 h 100"/>
                <a:gd name="T2" fmla="*/ 2147483647 w 89"/>
                <a:gd name="T3" fmla="*/ 0 h 100"/>
                <a:gd name="T4" fmla="*/ 2147483647 w 89"/>
                <a:gd name="T5" fmla="*/ 0 h 100"/>
                <a:gd name="T6" fmla="*/ 2147483647 w 89"/>
                <a:gd name="T7" fmla="*/ 0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2147483647 w 89"/>
                <a:gd name="T17" fmla="*/ 2147483647 h 100"/>
                <a:gd name="T18" fmla="*/ 2147483647 w 89"/>
                <a:gd name="T19" fmla="*/ 2147483647 h 100"/>
                <a:gd name="T20" fmla="*/ 2147483647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2147483647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0 w 89"/>
                <a:gd name="T63" fmla="*/ 2147483647 h 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9" h="100">
                  <a:moveTo>
                    <a:pt x="0" y="10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3" y="8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79" y="30"/>
                  </a:lnTo>
                  <a:lnTo>
                    <a:pt x="79" y="34"/>
                  </a:lnTo>
                  <a:lnTo>
                    <a:pt x="77" y="36"/>
                  </a:lnTo>
                  <a:lnTo>
                    <a:pt x="77" y="40"/>
                  </a:lnTo>
                  <a:lnTo>
                    <a:pt x="73" y="42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68" y="48"/>
                  </a:lnTo>
                  <a:lnTo>
                    <a:pt x="66" y="52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60" y="58"/>
                  </a:lnTo>
                  <a:lnTo>
                    <a:pt x="62" y="60"/>
                  </a:lnTo>
                  <a:lnTo>
                    <a:pt x="66" y="64"/>
                  </a:lnTo>
                  <a:lnTo>
                    <a:pt x="68" y="66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89" y="100"/>
                  </a:lnTo>
                  <a:lnTo>
                    <a:pt x="72" y="100"/>
                  </a:lnTo>
                  <a:lnTo>
                    <a:pt x="60" y="80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4" y="70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28" y="54"/>
                  </a:lnTo>
                  <a:lnTo>
                    <a:pt x="14" y="54"/>
                  </a:lnTo>
                  <a:lnTo>
                    <a:pt x="14" y="100"/>
                  </a:lnTo>
                  <a:lnTo>
                    <a:pt x="0" y="100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6" name="Freeform 17"/>
            <p:cNvSpPr>
              <a:spLocks/>
            </p:cNvSpPr>
            <p:nvPr/>
          </p:nvSpPr>
          <p:spPr bwMode="auto">
            <a:xfrm>
              <a:off x="7628410" y="1748994"/>
              <a:ext cx="57080" cy="32850"/>
            </a:xfrm>
            <a:custGeom>
              <a:avLst/>
              <a:gdLst>
                <a:gd name="T0" fmla="*/ 0 w 54"/>
                <a:gd name="T1" fmla="*/ 2147483647 h 34"/>
                <a:gd name="T2" fmla="*/ 2147483647 w 54"/>
                <a:gd name="T3" fmla="*/ 2147483647 h 34"/>
                <a:gd name="T4" fmla="*/ 2147483647 w 54"/>
                <a:gd name="T5" fmla="*/ 2147483647 h 34"/>
                <a:gd name="T6" fmla="*/ 2147483647 w 54"/>
                <a:gd name="T7" fmla="*/ 2147483647 h 34"/>
                <a:gd name="T8" fmla="*/ 2147483647 w 54"/>
                <a:gd name="T9" fmla="*/ 2147483647 h 34"/>
                <a:gd name="T10" fmla="*/ 2147483647 w 54"/>
                <a:gd name="T11" fmla="*/ 2147483647 h 34"/>
                <a:gd name="T12" fmla="*/ 2147483647 w 54"/>
                <a:gd name="T13" fmla="*/ 2147483647 h 34"/>
                <a:gd name="T14" fmla="*/ 2147483647 w 54"/>
                <a:gd name="T15" fmla="*/ 2147483647 h 34"/>
                <a:gd name="T16" fmla="*/ 2147483647 w 54"/>
                <a:gd name="T17" fmla="*/ 2147483647 h 34"/>
                <a:gd name="T18" fmla="*/ 2147483647 w 54"/>
                <a:gd name="T19" fmla="*/ 2147483647 h 34"/>
                <a:gd name="T20" fmla="*/ 2147483647 w 54"/>
                <a:gd name="T21" fmla="*/ 2147483647 h 34"/>
                <a:gd name="T22" fmla="*/ 2147483647 w 54"/>
                <a:gd name="T23" fmla="*/ 2147483647 h 34"/>
                <a:gd name="T24" fmla="*/ 2147483647 w 54"/>
                <a:gd name="T25" fmla="*/ 2147483647 h 34"/>
                <a:gd name="T26" fmla="*/ 2147483647 w 54"/>
                <a:gd name="T27" fmla="*/ 2147483647 h 34"/>
                <a:gd name="T28" fmla="*/ 2147483647 w 54"/>
                <a:gd name="T29" fmla="*/ 2147483647 h 34"/>
                <a:gd name="T30" fmla="*/ 2147483647 w 54"/>
                <a:gd name="T31" fmla="*/ 2147483647 h 34"/>
                <a:gd name="T32" fmla="*/ 2147483647 w 54"/>
                <a:gd name="T33" fmla="*/ 2147483647 h 34"/>
                <a:gd name="T34" fmla="*/ 2147483647 w 54"/>
                <a:gd name="T35" fmla="*/ 2147483647 h 34"/>
                <a:gd name="T36" fmla="*/ 2147483647 w 54"/>
                <a:gd name="T37" fmla="*/ 2147483647 h 34"/>
                <a:gd name="T38" fmla="*/ 2147483647 w 54"/>
                <a:gd name="T39" fmla="*/ 2147483647 h 34"/>
                <a:gd name="T40" fmla="*/ 2147483647 w 54"/>
                <a:gd name="T41" fmla="*/ 2147483647 h 34"/>
                <a:gd name="T42" fmla="*/ 2147483647 w 54"/>
                <a:gd name="T43" fmla="*/ 2147483647 h 34"/>
                <a:gd name="T44" fmla="*/ 2147483647 w 54"/>
                <a:gd name="T45" fmla="*/ 2147483647 h 34"/>
                <a:gd name="T46" fmla="*/ 2147483647 w 54"/>
                <a:gd name="T47" fmla="*/ 2147483647 h 34"/>
                <a:gd name="T48" fmla="*/ 2147483647 w 54"/>
                <a:gd name="T49" fmla="*/ 2147483647 h 34"/>
                <a:gd name="T50" fmla="*/ 2147483647 w 54"/>
                <a:gd name="T51" fmla="*/ 2147483647 h 34"/>
                <a:gd name="T52" fmla="*/ 2147483647 w 54"/>
                <a:gd name="T53" fmla="*/ 0 h 34"/>
                <a:gd name="T54" fmla="*/ 0 w 54"/>
                <a:gd name="T55" fmla="*/ 0 h 34"/>
                <a:gd name="T56" fmla="*/ 0 w 54"/>
                <a:gd name="T57" fmla="*/ 2147483647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4" h="34">
                  <a:moveTo>
                    <a:pt x="0" y="34"/>
                  </a:moveTo>
                  <a:lnTo>
                    <a:pt x="26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7" name="Freeform 18"/>
            <p:cNvSpPr>
              <a:spLocks/>
            </p:cNvSpPr>
            <p:nvPr/>
          </p:nvSpPr>
          <p:spPr bwMode="auto">
            <a:xfrm>
              <a:off x="7715087" y="1764453"/>
              <a:ext cx="71879" cy="73431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2147483647 w 68"/>
                <a:gd name="T21" fmla="*/ 2147483647 h 76"/>
                <a:gd name="T22" fmla="*/ 2147483647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0 w 68"/>
                <a:gd name="T29" fmla="*/ 2147483647 h 76"/>
                <a:gd name="T30" fmla="*/ 0 w 68"/>
                <a:gd name="T31" fmla="*/ 2147483647 h 76"/>
                <a:gd name="T32" fmla="*/ 0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0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2147483647 h 76"/>
                <a:gd name="T86" fmla="*/ 2147483647 w 68"/>
                <a:gd name="T87" fmla="*/ 2147483647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76">
                  <a:moveTo>
                    <a:pt x="56" y="52"/>
                  </a:moveTo>
                  <a:lnTo>
                    <a:pt x="68" y="56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2" y="64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6" y="70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50" y="62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6" y="52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8" name="Freeform 19"/>
            <p:cNvSpPr>
              <a:spLocks/>
            </p:cNvSpPr>
            <p:nvPr/>
          </p:nvSpPr>
          <p:spPr bwMode="auto">
            <a:xfrm>
              <a:off x="7727771" y="1776047"/>
              <a:ext cx="46510" cy="21256"/>
            </a:xfrm>
            <a:custGeom>
              <a:avLst/>
              <a:gdLst>
                <a:gd name="T0" fmla="*/ 0 w 44"/>
                <a:gd name="T1" fmla="*/ 2147483647 h 22"/>
                <a:gd name="T2" fmla="*/ 2147483647 w 44"/>
                <a:gd name="T3" fmla="*/ 2147483647 h 22"/>
                <a:gd name="T4" fmla="*/ 2147483647 w 44"/>
                <a:gd name="T5" fmla="*/ 2147483647 h 22"/>
                <a:gd name="T6" fmla="*/ 2147483647 w 44"/>
                <a:gd name="T7" fmla="*/ 2147483647 h 22"/>
                <a:gd name="T8" fmla="*/ 2147483647 w 44"/>
                <a:gd name="T9" fmla="*/ 2147483647 h 22"/>
                <a:gd name="T10" fmla="*/ 2147483647 w 44"/>
                <a:gd name="T11" fmla="*/ 2147483647 h 22"/>
                <a:gd name="T12" fmla="*/ 2147483647 w 44"/>
                <a:gd name="T13" fmla="*/ 2147483647 h 22"/>
                <a:gd name="T14" fmla="*/ 2147483647 w 44"/>
                <a:gd name="T15" fmla="*/ 2147483647 h 22"/>
                <a:gd name="T16" fmla="*/ 2147483647 w 44"/>
                <a:gd name="T17" fmla="*/ 2147483647 h 22"/>
                <a:gd name="T18" fmla="*/ 2147483647 w 44"/>
                <a:gd name="T19" fmla="*/ 0 h 22"/>
                <a:gd name="T20" fmla="*/ 2147483647 w 44"/>
                <a:gd name="T21" fmla="*/ 0 h 22"/>
                <a:gd name="T22" fmla="*/ 2147483647 w 44"/>
                <a:gd name="T23" fmla="*/ 0 h 22"/>
                <a:gd name="T24" fmla="*/ 2147483647 w 44"/>
                <a:gd name="T25" fmla="*/ 0 h 22"/>
                <a:gd name="T26" fmla="*/ 2147483647 w 44"/>
                <a:gd name="T27" fmla="*/ 0 h 22"/>
                <a:gd name="T28" fmla="*/ 2147483647 w 44"/>
                <a:gd name="T29" fmla="*/ 0 h 22"/>
                <a:gd name="T30" fmla="*/ 2147483647 w 44"/>
                <a:gd name="T31" fmla="*/ 0 h 22"/>
                <a:gd name="T32" fmla="*/ 2147483647 w 44"/>
                <a:gd name="T33" fmla="*/ 2147483647 h 22"/>
                <a:gd name="T34" fmla="*/ 2147483647 w 44"/>
                <a:gd name="T35" fmla="*/ 2147483647 h 22"/>
                <a:gd name="T36" fmla="*/ 2147483647 w 44"/>
                <a:gd name="T37" fmla="*/ 2147483647 h 22"/>
                <a:gd name="T38" fmla="*/ 2147483647 w 44"/>
                <a:gd name="T39" fmla="*/ 2147483647 h 22"/>
                <a:gd name="T40" fmla="*/ 2147483647 w 44"/>
                <a:gd name="T41" fmla="*/ 2147483647 h 22"/>
                <a:gd name="T42" fmla="*/ 2147483647 w 44"/>
                <a:gd name="T43" fmla="*/ 2147483647 h 22"/>
                <a:gd name="T44" fmla="*/ 0 w 44"/>
                <a:gd name="T45" fmla="*/ 2147483647 h 22"/>
                <a:gd name="T46" fmla="*/ 0 w 44"/>
                <a:gd name="T47" fmla="*/ 2147483647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2"/>
                  </a:lnTo>
                  <a:lnTo>
                    <a:pt x="44" y="18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9" name="Freeform 20"/>
            <p:cNvSpPr>
              <a:spLocks/>
            </p:cNvSpPr>
            <p:nvPr/>
          </p:nvSpPr>
          <p:spPr bwMode="auto">
            <a:xfrm>
              <a:off x="7797537" y="1764453"/>
              <a:ext cx="71879" cy="73431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2147483647 w 68"/>
                <a:gd name="T21" fmla="*/ 2147483647 h 76"/>
                <a:gd name="T22" fmla="*/ 0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2147483647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0 h 76"/>
                <a:gd name="T86" fmla="*/ 2147483647 w 68"/>
                <a:gd name="T87" fmla="*/ 0 h 76"/>
                <a:gd name="T88" fmla="*/ 2147483647 w 68"/>
                <a:gd name="T89" fmla="*/ 2147483647 h 76"/>
                <a:gd name="T90" fmla="*/ 2147483647 w 68"/>
                <a:gd name="T91" fmla="*/ 2147483647 h 76"/>
                <a:gd name="T92" fmla="*/ 2147483647 w 68"/>
                <a:gd name="T93" fmla="*/ 2147483647 h 76"/>
                <a:gd name="T94" fmla="*/ 2147483647 w 68"/>
                <a:gd name="T95" fmla="*/ 2147483647 h 76"/>
                <a:gd name="T96" fmla="*/ 2147483647 w 68"/>
                <a:gd name="T97" fmla="*/ 2147483647 h 76"/>
                <a:gd name="T98" fmla="*/ 2147483647 w 68"/>
                <a:gd name="T99" fmla="*/ 2147483647 h 76"/>
                <a:gd name="T100" fmla="*/ 2147483647 w 68"/>
                <a:gd name="T101" fmla="*/ 2147483647 h 76"/>
                <a:gd name="T102" fmla="*/ 2147483647 w 68"/>
                <a:gd name="T103" fmla="*/ 2147483647 h 76"/>
                <a:gd name="T104" fmla="*/ 2147483647 w 68"/>
                <a:gd name="T105" fmla="*/ 2147483647 h 76"/>
                <a:gd name="T106" fmla="*/ 2147483647 w 68"/>
                <a:gd name="T107" fmla="*/ 2147483647 h 76"/>
                <a:gd name="T108" fmla="*/ 2147483647 w 68"/>
                <a:gd name="T109" fmla="*/ 2147483647 h 76"/>
                <a:gd name="T110" fmla="*/ 2147483647 w 68"/>
                <a:gd name="T111" fmla="*/ 2147483647 h 76"/>
                <a:gd name="T112" fmla="*/ 2147483647 w 68"/>
                <a:gd name="T113" fmla="*/ 2147483647 h 76"/>
                <a:gd name="T114" fmla="*/ 2147483647 w 68"/>
                <a:gd name="T115" fmla="*/ 2147483647 h 76"/>
                <a:gd name="T116" fmla="*/ 2147483647 w 68"/>
                <a:gd name="T117" fmla="*/ 2147483647 h 76"/>
                <a:gd name="T118" fmla="*/ 2147483647 w 68"/>
                <a:gd name="T119" fmla="*/ 2147483647 h 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8" h="76">
                  <a:moveTo>
                    <a:pt x="52" y="68"/>
                  </a:moveTo>
                  <a:lnTo>
                    <a:pt x="48" y="70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8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2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54" y="76"/>
                  </a:lnTo>
                  <a:lnTo>
                    <a:pt x="54" y="74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52" y="68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0" name="Freeform 21"/>
            <p:cNvSpPr>
              <a:spLocks/>
            </p:cNvSpPr>
            <p:nvPr/>
          </p:nvSpPr>
          <p:spPr bwMode="auto">
            <a:xfrm>
              <a:off x="7812335" y="1803101"/>
              <a:ext cx="40168" cy="27053"/>
            </a:xfrm>
            <a:custGeom>
              <a:avLst/>
              <a:gdLst>
                <a:gd name="T0" fmla="*/ 2147483647 w 38"/>
                <a:gd name="T1" fmla="*/ 0 h 28"/>
                <a:gd name="T2" fmla="*/ 2147483647 w 38"/>
                <a:gd name="T3" fmla="*/ 0 h 28"/>
                <a:gd name="T4" fmla="*/ 2147483647 w 38"/>
                <a:gd name="T5" fmla="*/ 0 h 28"/>
                <a:gd name="T6" fmla="*/ 2147483647 w 38"/>
                <a:gd name="T7" fmla="*/ 2147483647 h 28"/>
                <a:gd name="T8" fmla="*/ 2147483647 w 38"/>
                <a:gd name="T9" fmla="*/ 2147483647 h 28"/>
                <a:gd name="T10" fmla="*/ 2147483647 w 38"/>
                <a:gd name="T11" fmla="*/ 2147483647 h 28"/>
                <a:gd name="T12" fmla="*/ 2147483647 w 38"/>
                <a:gd name="T13" fmla="*/ 2147483647 h 28"/>
                <a:gd name="T14" fmla="*/ 2147483647 w 38"/>
                <a:gd name="T15" fmla="*/ 2147483647 h 28"/>
                <a:gd name="T16" fmla="*/ 2147483647 w 38"/>
                <a:gd name="T17" fmla="*/ 2147483647 h 28"/>
                <a:gd name="T18" fmla="*/ 2147483647 w 38"/>
                <a:gd name="T19" fmla="*/ 2147483647 h 28"/>
                <a:gd name="T20" fmla="*/ 2147483647 w 38"/>
                <a:gd name="T21" fmla="*/ 2147483647 h 28"/>
                <a:gd name="T22" fmla="*/ 2147483647 w 38"/>
                <a:gd name="T23" fmla="*/ 2147483647 h 28"/>
                <a:gd name="T24" fmla="*/ 2147483647 w 38"/>
                <a:gd name="T25" fmla="*/ 2147483647 h 28"/>
                <a:gd name="T26" fmla="*/ 2147483647 w 38"/>
                <a:gd name="T27" fmla="*/ 2147483647 h 28"/>
                <a:gd name="T28" fmla="*/ 0 w 38"/>
                <a:gd name="T29" fmla="*/ 2147483647 h 28"/>
                <a:gd name="T30" fmla="*/ 0 w 38"/>
                <a:gd name="T31" fmla="*/ 2147483647 h 28"/>
                <a:gd name="T32" fmla="*/ 0 w 38"/>
                <a:gd name="T33" fmla="*/ 2147483647 h 28"/>
                <a:gd name="T34" fmla="*/ 0 w 38"/>
                <a:gd name="T35" fmla="*/ 2147483647 h 28"/>
                <a:gd name="T36" fmla="*/ 0 w 38"/>
                <a:gd name="T37" fmla="*/ 2147483647 h 28"/>
                <a:gd name="T38" fmla="*/ 2147483647 w 38"/>
                <a:gd name="T39" fmla="*/ 2147483647 h 28"/>
                <a:gd name="T40" fmla="*/ 2147483647 w 38"/>
                <a:gd name="T41" fmla="*/ 2147483647 h 28"/>
                <a:gd name="T42" fmla="*/ 2147483647 w 38"/>
                <a:gd name="T43" fmla="*/ 2147483647 h 28"/>
                <a:gd name="T44" fmla="*/ 2147483647 w 38"/>
                <a:gd name="T45" fmla="*/ 2147483647 h 28"/>
                <a:gd name="T46" fmla="*/ 2147483647 w 38"/>
                <a:gd name="T47" fmla="*/ 2147483647 h 28"/>
                <a:gd name="T48" fmla="*/ 2147483647 w 38"/>
                <a:gd name="T49" fmla="*/ 2147483647 h 28"/>
                <a:gd name="T50" fmla="*/ 2147483647 w 38"/>
                <a:gd name="T51" fmla="*/ 2147483647 h 28"/>
                <a:gd name="T52" fmla="*/ 2147483647 w 38"/>
                <a:gd name="T53" fmla="*/ 2147483647 h 28"/>
                <a:gd name="T54" fmla="*/ 2147483647 w 38"/>
                <a:gd name="T55" fmla="*/ 2147483647 h 28"/>
                <a:gd name="T56" fmla="*/ 2147483647 w 38"/>
                <a:gd name="T57" fmla="*/ 2147483647 h 28"/>
                <a:gd name="T58" fmla="*/ 2147483647 w 38"/>
                <a:gd name="T59" fmla="*/ 2147483647 h 28"/>
                <a:gd name="T60" fmla="*/ 2147483647 w 38"/>
                <a:gd name="T61" fmla="*/ 2147483647 h 28"/>
                <a:gd name="T62" fmla="*/ 2147483647 w 38"/>
                <a:gd name="T63" fmla="*/ 2147483647 h 28"/>
                <a:gd name="T64" fmla="*/ 2147483647 w 38"/>
                <a:gd name="T65" fmla="*/ 2147483647 h 28"/>
                <a:gd name="T66" fmla="*/ 2147483647 w 38"/>
                <a:gd name="T67" fmla="*/ 2147483647 h 28"/>
                <a:gd name="T68" fmla="*/ 2147483647 w 38"/>
                <a:gd name="T69" fmla="*/ 2147483647 h 28"/>
                <a:gd name="T70" fmla="*/ 2147483647 w 38"/>
                <a:gd name="T71" fmla="*/ 2147483647 h 28"/>
                <a:gd name="T72" fmla="*/ 2147483647 w 38"/>
                <a:gd name="T73" fmla="*/ 2147483647 h 28"/>
                <a:gd name="T74" fmla="*/ 2147483647 w 38"/>
                <a:gd name="T75" fmla="*/ 0 h 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" h="28">
                  <a:moveTo>
                    <a:pt x="38" y="0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38" y="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1" name="Rectangle 22"/>
            <p:cNvSpPr>
              <a:spLocks noChangeArrowheads="1"/>
            </p:cNvSpPr>
            <p:nvPr/>
          </p:nvSpPr>
          <p:spPr bwMode="auto">
            <a:xfrm>
              <a:off x="7884214" y="1741265"/>
              <a:ext cx="14799" cy="96619"/>
            </a:xfrm>
            <a:prstGeom prst="rect">
              <a:avLst/>
            </a:prstGeom>
            <a:noFill/>
            <a:ln w="0">
              <a:solidFill>
                <a:srgbClr val="CC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382" name="Freeform 23"/>
            <p:cNvSpPr>
              <a:spLocks/>
            </p:cNvSpPr>
            <p:nvPr/>
          </p:nvSpPr>
          <p:spPr bwMode="auto">
            <a:xfrm>
              <a:off x="7911697" y="1766385"/>
              <a:ext cx="103590" cy="71499"/>
            </a:xfrm>
            <a:custGeom>
              <a:avLst/>
              <a:gdLst>
                <a:gd name="T0" fmla="*/ 2147483647 w 98"/>
                <a:gd name="T1" fmla="*/ 2147483647 h 74"/>
                <a:gd name="T2" fmla="*/ 0 w 98"/>
                <a:gd name="T3" fmla="*/ 0 h 74"/>
                <a:gd name="T4" fmla="*/ 2147483647 w 98"/>
                <a:gd name="T5" fmla="*/ 0 h 74"/>
                <a:gd name="T6" fmla="*/ 2147483647 w 98"/>
                <a:gd name="T7" fmla="*/ 2147483647 h 74"/>
                <a:gd name="T8" fmla="*/ 2147483647 w 98"/>
                <a:gd name="T9" fmla="*/ 2147483647 h 74"/>
                <a:gd name="T10" fmla="*/ 2147483647 w 98"/>
                <a:gd name="T11" fmla="*/ 2147483647 h 74"/>
                <a:gd name="T12" fmla="*/ 2147483647 w 98"/>
                <a:gd name="T13" fmla="*/ 2147483647 h 74"/>
                <a:gd name="T14" fmla="*/ 2147483647 w 98"/>
                <a:gd name="T15" fmla="*/ 2147483647 h 74"/>
                <a:gd name="T16" fmla="*/ 2147483647 w 98"/>
                <a:gd name="T17" fmla="*/ 2147483647 h 74"/>
                <a:gd name="T18" fmla="*/ 2147483647 w 98"/>
                <a:gd name="T19" fmla="*/ 2147483647 h 74"/>
                <a:gd name="T20" fmla="*/ 2147483647 w 98"/>
                <a:gd name="T21" fmla="*/ 2147483647 h 74"/>
                <a:gd name="T22" fmla="*/ 2147483647 w 98"/>
                <a:gd name="T23" fmla="*/ 0 h 74"/>
                <a:gd name="T24" fmla="*/ 2147483647 w 98"/>
                <a:gd name="T25" fmla="*/ 0 h 74"/>
                <a:gd name="T26" fmla="*/ 2147483647 w 98"/>
                <a:gd name="T27" fmla="*/ 2147483647 h 74"/>
                <a:gd name="T28" fmla="*/ 2147483647 w 98"/>
                <a:gd name="T29" fmla="*/ 2147483647 h 74"/>
                <a:gd name="T30" fmla="*/ 2147483647 w 98"/>
                <a:gd name="T31" fmla="*/ 2147483647 h 74"/>
                <a:gd name="T32" fmla="*/ 2147483647 w 98"/>
                <a:gd name="T33" fmla="*/ 0 h 74"/>
                <a:gd name="T34" fmla="*/ 2147483647 w 98"/>
                <a:gd name="T35" fmla="*/ 0 h 74"/>
                <a:gd name="T36" fmla="*/ 2147483647 w 98"/>
                <a:gd name="T37" fmla="*/ 2147483647 h 74"/>
                <a:gd name="T38" fmla="*/ 2147483647 w 98"/>
                <a:gd name="T39" fmla="*/ 2147483647 h 74"/>
                <a:gd name="T40" fmla="*/ 2147483647 w 98"/>
                <a:gd name="T41" fmla="*/ 2147483647 h 74"/>
                <a:gd name="T42" fmla="*/ 2147483647 w 98"/>
                <a:gd name="T43" fmla="*/ 2147483647 h 74"/>
                <a:gd name="T44" fmla="*/ 2147483647 w 98"/>
                <a:gd name="T45" fmla="*/ 2147483647 h 74"/>
                <a:gd name="T46" fmla="*/ 2147483647 w 98"/>
                <a:gd name="T47" fmla="*/ 2147483647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8" h="74">
                  <a:moveTo>
                    <a:pt x="20" y="7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4" y="44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8" y="44"/>
                  </a:lnTo>
                  <a:lnTo>
                    <a:pt x="70" y="56"/>
                  </a:lnTo>
                  <a:lnTo>
                    <a:pt x="74" y="4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76" y="74"/>
                  </a:lnTo>
                  <a:lnTo>
                    <a:pt x="64" y="74"/>
                  </a:lnTo>
                  <a:lnTo>
                    <a:pt x="52" y="28"/>
                  </a:lnTo>
                  <a:lnTo>
                    <a:pt x="48" y="16"/>
                  </a:lnTo>
                  <a:lnTo>
                    <a:pt x="34" y="74"/>
                  </a:lnTo>
                  <a:lnTo>
                    <a:pt x="20" y="74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3" name="Freeform 24"/>
            <p:cNvSpPr>
              <a:spLocks/>
            </p:cNvSpPr>
            <p:nvPr/>
          </p:nvSpPr>
          <p:spPr bwMode="auto">
            <a:xfrm>
              <a:off x="8021630" y="1764453"/>
              <a:ext cx="71879" cy="73431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2147483647 w 68"/>
                <a:gd name="T21" fmla="*/ 2147483647 h 76"/>
                <a:gd name="T22" fmla="*/ 2147483647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0 w 68"/>
                <a:gd name="T29" fmla="*/ 2147483647 h 76"/>
                <a:gd name="T30" fmla="*/ 0 w 68"/>
                <a:gd name="T31" fmla="*/ 2147483647 h 76"/>
                <a:gd name="T32" fmla="*/ 0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0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2147483647 h 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" h="76">
                  <a:moveTo>
                    <a:pt x="56" y="52"/>
                  </a:moveTo>
                  <a:lnTo>
                    <a:pt x="68" y="56"/>
                  </a:lnTo>
                  <a:lnTo>
                    <a:pt x="64" y="58"/>
                  </a:lnTo>
                  <a:lnTo>
                    <a:pt x="64" y="62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62" y="68"/>
                  </a:lnTo>
                  <a:lnTo>
                    <a:pt x="58" y="70"/>
                  </a:lnTo>
                  <a:lnTo>
                    <a:pt x="56" y="70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6" y="62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62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24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12" y="42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58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6" y="56"/>
                  </a:lnTo>
                  <a:lnTo>
                    <a:pt x="56" y="52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4" name="Freeform 25"/>
            <p:cNvSpPr>
              <a:spLocks/>
            </p:cNvSpPr>
            <p:nvPr/>
          </p:nvSpPr>
          <p:spPr bwMode="auto">
            <a:xfrm>
              <a:off x="8038543" y="1776047"/>
              <a:ext cx="42282" cy="21256"/>
            </a:xfrm>
            <a:custGeom>
              <a:avLst/>
              <a:gdLst>
                <a:gd name="T0" fmla="*/ 0 w 40"/>
                <a:gd name="T1" fmla="*/ 2147483647 h 22"/>
                <a:gd name="T2" fmla="*/ 2147483647 w 40"/>
                <a:gd name="T3" fmla="*/ 2147483647 h 22"/>
                <a:gd name="T4" fmla="*/ 2147483647 w 40"/>
                <a:gd name="T5" fmla="*/ 2147483647 h 22"/>
                <a:gd name="T6" fmla="*/ 2147483647 w 40"/>
                <a:gd name="T7" fmla="*/ 2147483647 h 22"/>
                <a:gd name="T8" fmla="*/ 2147483647 w 40"/>
                <a:gd name="T9" fmla="*/ 2147483647 h 22"/>
                <a:gd name="T10" fmla="*/ 2147483647 w 40"/>
                <a:gd name="T11" fmla="*/ 2147483647 h 22"/>
                <a:gd name="T12" fmla="*/ 2147483647 w 40"/>
                <a:gd name="T13" fmla="*/ 2147483647 h 22"/>
                <a:gd name="T14" fmla="*/ 2147483647 w 40"/>
                <a:gd name="T15" fmla="*/ 2147483647 h 22"/>
                <a:gd name="T16" fmla="*/ 2147483647 w 40"/>
                <a:gd name="T17" fmla="*/ 2147483647 h 22"/>
                <a:gd name="T18" fmla="*/ 2147483647 w 40"/>
                <a:gd name="T19" fmla="*/ 2147483647 h 22"/>
                <a:gd name="T20" fmla="*/ 2147483647 w 40"/>
                <a:gd name="T21" fmla="*/ 2147483647 h 22"/>
                <a:gd name="T22" fmla="*/ 2147483647 w 40"/>
                <a:gd name="T23" fmla="*/ 0 h 22"/>
                <a:gd name="T24" fmla="*/ 2147483647 w 40"/>
                <a:gd name="T25" fmla="*/ 0 h 22"/>
                <a:gd name="T26" fmla="*/ 2147483647 w 40"/>
                <a:gd name="T27" fmla="*/ 0 h 22"/>
                <a:gd name="T28" fmla="*/ 2147483647 w 40"/>
                <a:gd name="T29" fmla="*/ 0 h 22"/>
                <a:gd name="T30" fmla="*/ 2147483647 w 40"/>
                <a:gd name="T31" fmla="*/ 0 h 22"/>
                <a:gd name="T32" fmla="*/ 2147483647 w 40"/>
                <a:gd name="T33" fmla="*/ 0 h 22"/>
                <a:gd name="T34" fmla="*/ 2147483647 w 40"/>
                <a:gd name="T35" fmla="*/ 0 h 22"/>
                <a:gd name="T36" fmla="*/ 2147483647 w 40"/>
                <a:gd name="T37" fmla="*/ 2147483647 h 22"/>
                <a:gd name="T38" fmla="*/ 2147483647 w 40"/>
                <a:gd name="T39" fmla="*/ 2147483647 h 22"/>
                <a:gd name="T40" fmla="*/ 2147483647 w 40"/>
                <a:gd name="T41" fmla="*/ 2147483647 h 22"/>
                <a:gd name="T42" fmla="*/ 2147483647 w 40"/>
                <a:gd name="T43" fmla="*/ 2147483647 h 22"/>
                <a:gd name="T44" fmla="*/ 2147483647 w 40"/>
                <a:gd name="T45" fmla="*/ 2147483647 h 22"/>
                <a:gd name="T46" fmla="*/ 0 w 40"/>
                <a:gd name="T47" fmla="*/ 2147483647 h 22"/>
                <a:gd name="T48" fmla="*/ 0 w 40"/>
                <a:gd name="T49" fmla="*/ 2147483647 h 22"/>
                <a:gd name="T50" fmla="*/ 0 w 40"/>
                <a:gd name="T51" fmla="*/ 2147483647 h 22"/>
                <a:gd name="T52" fmla="*/ 0 w 40"/>
                <a:gd name="T53" fmla="*/ 2147483647 h 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22">
                  <a:moveTo>
                    <a:pt x="0" y="22"/>
                  </a:moveTo>
                  <a:lnTo>
                    <a:pt x="40" y="22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5" name="Rectangle 26"/>
            <p:cNvSpPr>
              <a:spLocks noChangeArrowheads="1"/>
            </p:cNvSpPr>
            <p:nvPr/>
          </p:nvSpPr>
          <p:spPr bwMode="auto">
            <a:xfrm>
              <a:off x="8110421" y="1741265"/>
              <a:ext cx="12685" cy="96619"/>
            </a:xfrm>
            <a:prstGeom prst="rect">
              <a:avLst/>
            </a:prstGeom>
            <a:noFill/>
            <a:ln w="0">
              <a:solidFill>
                <a:srgbClr val="CC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386" name="Freeform 27"/>
            <p:cNvSpPr>
              <a:spLocks/>
            </p:cNvSpPr>
            <p:nvPr/>
          </p:nvSpPr>
          <p:spPr bwMode="auto">
            <a:xfrm>
              <a:off x="8135791" y="1743196"/>
              <a:ext cx="40167" cy="94687"/>
            </a:xfrm>
            <a:custGeom>
              <a:avLst/>
              <a:gdLst>
                <a:gd name="T0" fmla="*/ 2147483647 w 38"/>
                <a:gd name="T1" fmla="*/ 2147483647 h 98"/>
                <a:gd name="T2" fmla="*/ 2147483647 w 38"/>
                <a:gd name="T3" fmla="*/ 2147483647 h 98"/>
                <a:gd name="T4" fmla="*/ 2147483647 w 38"/>
                <a:gd name="T5" fmla="*/ 2147483647 h 98"/>
                <a:gd name="T6" fmla="*/ 2147483647 w 38"/>
                <a:gd name="T7" fmla="*/ 2147483647 h 98"/>
                <a:gd name="T8" fmla="*/ 2147483647 w 38"/>
                <a:gd name="T9" fmla="*/ 2147483647 h 98"/>
                <a:gd name="T10" fmla="*/ 2147483647 w 38"/>
                <a:gd name="T11" fmla="*/ 2147483647 h 98"/>
                <a:gd name="T12" fmla="*/ 2147483647 w 38"/>
                <a:gd name="T13" fmla="*/ 2147483647 h 98"/>
                <a:gd name="T14" fmla="*/ 2147483647 w 38"/>
                <a:gd name="T15" fmla="*/ 2147483647 h 98"/>
                <a:gd name="T16" fmla="*/ 2147483647 w 38"/>
                <a:gd name="T17" fmla="*/ 2147483647 h 98"/>
                <a:gd name="T18" fmla="*/ 2147483647 w 38"/>
                <a:gd name="T19" fmla="*/ 2147483647 h 98"/>
                <a:gd name="T20" fmla="*/ 2147483647 w 38"/>
                <a:gd name="T21" fmla="*/ 2147483647 h 98"/>
                <a:gd name="T22" fmla="*/ 2147483647 w 38"/>
                <a:gd name="T23" fmla="*/ 2147483647 h 98"/>
                <a:gd name="T24" fmla="*/ 2147483647 w 38"/>
                <a:gd name="T25" fmla="*/ 2147483647 h 98"/>
                <a:gd name="T26" fmla="*/ 2147483647 w 38"/>
                <a:gd name="T27" fmla="*/ 2147483647 h 98"/>
                <a:gd name="T28" fmla="*/ 2147483647 w 38"/>
                <a:gd name="T29" fmla="*/ 2147483647 h 98"/>
                <a:gd name="T30" fmla="*/ 2147483647 w 38"/>
                <a:gd name="T31" fmla="*/ 2147483647 h 98"/>
                <a:gd name="T32" fmla="*/ 2147483647 w 38"/>
                <a:gd name="T33" fmla="*/ 2147483647 h 98"/>
                <a:gd name="T34" fmla="*/ 2147483647 w 38"/>
                <a:gd name="T35" fmla="*/ 2147483647 h 98"/>
                <a:gd name="T36" fmla="*/ 2147483647 w 38"/>
                <a:gd name="T37" fmla="*/ 2147483647 h 98"/>
                <a:gd name="T38" fmla="*/ 0 w 38"/>
                <a:gd name="T39" fmla="*/ 2147483647 h 98"/>
                <a:gd name="T40" fmla="*/ 0 w 38"/>
                <a:gd name="T41" fmla="*/ 2147483647 h 98"/>
                <a:gd name="T42" fmla="*/ 2147483647 w 38"/>
                <a:gd name="T43" fmla="*/ 2147483647 h 98"/>
                <a:gd name="T44" fmla="*/ 2147483647 w 38"/>
                <a:gd name="T45" fmla="*/ 2147483647 h 98"/>
                <a:gd name="T46" fmla="*/ 2147483647 w 38"/>
                <a:gd name="T47" fmla="*/ 0 h 98"/>
                <a:gd name="T48" fmla="*/ 2147483647 w 38"/>
                <a:gd name="T49" fmla="*/ 2147483647 h 98"/>
                <a:gd name="T50" fmla="*/ 2147483647 w 38"/>
                <a:gd name="T51" fmla="*/ 2147483647 h 98"/>
                <a:gd name="T52" fmla="*/ 2147483647 w 38"/>
                <a:gd name="T53" fmla="*/ 2147483647 h 98"/>
                <a:gd name="T54" fmla="*/ 2147483647 w 38"/>
                <a:gd name="T55" fmla="*/ 2147483647 h 98"/>
                <a:gd name="T56" fmla="*/ 2147483647 w 38"/>
                <a:gd name="T57" fmla="*/ 2147483647 h 98"/>
                <a:gd name="T58" fmla="*/ 2147483647 w 38"/>
                <a:gd name="T59" fmla="*/ 2147483647 h 98"/>
                <a:gd name="T60" fmla="*/ 2147483647 w 38"/>
                <a:gd name="T61" fmla="*/ 2147483647 h 98"/>
                <a:gd name="T62" fmla="*/ 2147483647 w 38"/>
                <a:gd name="T63" fmla="*/ 2147483647 h 98"/>
                <a:gd name="T64" fmla="*/ 2147483647 w 38"/>
                <a:gd name="T65" fmla="*/ 2147483647 h 98"/>
                <a:gd name="T66" fmla="*/ 2147483647 w 38"/>
                <a:gd name="T67" fmla="*/ 2147483647 h 98"/>
                <a:gd name="T68" fmla="*/ 2147483647 w 38"/>
                <a:gd name="T69" fmla="*/ 2147483647 h 98"/>
                <a:gd name="T70" fmla="*/ 2147483647 w 38"/>
                <a:gd name="T71" fmla="*/ 2147483647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" h="98">
                  <a:moveTo>
                    <a:pt x="34" y="86"/>
                  </a:moveTo>
                  <a:lnTo>
                    <a:pt x="38" y="98"/>
                  </a:lnTo>
                  <a:lnTo>
                    <a:pt x="34" y="98"/>
                  </a:lnTo>
                  <a:lnTo>
                    <a:pt x="32" y="98"/>
                  </a:lnTo>
                  <a:lnTo>
                    <a:pt x="28" y="98"/>
                  </a:lnTo>
                  <a:lnTo>
                    <a:pt x="24" y="98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10" y="24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22" y="24"/>
                  </a:lnTo>
                  <a:lnTo>
                    <a:pt x="34" y="24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22" y="78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8" y="86"/>
                  </a:lnTo>
                  <a:lnTo>
                    <a:pt x="32" y="86"/>
                  </a:lnTo>
                  <a:lnTo>
                    <a:pt x="34" y="86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7" name="Freeform 28"/>
            <p:cNvSpPr>
              <a:spLocks/>
            </p:cNvSpPr>
            <p:nvPr/>
          </p:nvSpPr>
          <p:spPr bwMode="auto">
            <a:xfrm>
              <a:off x="7666464" y="3333548"/>
              <a:ext cx="101476" cy="94686"/>
            </a:xfrm>
            <a:custGeom>
              <a:avLst/>
              <a:gdLst>
                <a:gd name="T0" fmla="*/ 0 w 95"/>
                <a:gd name="T1" fmla="*/ 2147483647 h 100"/>
                <a:gd name="T2" fmla="*/ 0 w 95"/>
                <a:gd name="T3" fmla="*/ 0 h 100"/>
                <a:gd name="T4" fmla="*/ 2147483647 w 95"/>
                <a:gd name="T5" fmla="*/ 0 h 100"/>
                <a:gd name="T6" fmla="*/ 2147483647 w 95"/>
                <a:gd name="T7" fmla="*/ 2147483647 h 100"/>
                <a:gd name="T8" fmla="*/ 2147483647 w 95"/>
                <a:gd name="T9" fmla="*/ 2147483647 h 100"/>
                <a:gd name="T10" fmla="*/ 2147483647 w 95"/>
                <a:gd name="T11" fmla="*/ 2147483647 h 100"/>
                <a:gd name="T12" fmla="*/ 2147483647 w 95"/>
                <a:gd name="T13" fmla="*/ 2147483647 h 100"/>
                <a:gd name="T14" fmla="*/ 2147483647 w 95"/>
                <a:gd name="T15" fmla="*/ 2147483647 h 100"/>
                <a:gd name="T16" fmla="*/ 2147483647 w 95"/>
                <a:gd name="T17" fmla="*/ 2147483647 h 100"/>
                <a:gd name="T18" fmla="*/ 2147483647 w 95"/>
                <a:gd name="T19" fmla="*/ 2147483647 h 100"/>
                <a:gd name="T20" fmla="*/ 2147483647 w 95"/>
                <a:gd name="T21" fmla="*/ 2147483647 h 100"/>
                <a:gd name="T22" fmla="*/ 2147483647 w 95"/>
                <a:gd name="T23" fmla="*/ 2147483647 h 100"/>
                <a:gd name="T24" fmla="*/ 2147483647 w 95"/>
                <a:gd name="T25" fmla="*/ 2147483647 h 100"/>
                <a:gd name="T26" fmla="*/ 2147483647 w 95"/>
                <a:gd name="T27" fmla="*/ 2147483647 h 100"/>
                <a:gd name="T28" fmla="*/ 2147483647 w 95"/>
                <a:gd name="T29" fmla="*/ 2147483647 h 100"/>
                <a:gd name="T30" fmla="*/ 2147483647 w 95"/>
                <a:gd name="T31" fmla="*/ 2147483647 h 100"/>
                <a:gd name="T32" fmla="*/ 2147483647 w 95"/>
                <a:gd name="T33" fmla="*/ 2147483647 h 100"/>
                <a:gd name="T34" fmla="*/ 2147483647 w 95"/>
                <a:gd name="T35" fmla="*/ 2147483647 h 100"/>
                <a:gd name="T36" fmla="*/ 2147483647 w 95"/>
                <a:gd name="T37" fmla="*/ 2147483647 h 100"/>
                <a:gd name="T38" fmla="*/ 2147483647 w 95"/>
                <a:gd name="T39" fmla="*/ 2147483647 h 100"/>
                <a:gd name="T40" fmla="*/ 2147483647 w 95"/>
                <a:gd name="T41" fmla="*/ 0 h 100"/>
                <a:gd name="T42" fmla="*/ 2147483647 w 95"/>
                <a:gd name="T43" fmla="*/ 0 h 100"/>
                <a:gd name="T44" fmla="*/ 2147483647 w 95"/>
                <a:gd name="T45" fmla="*/ 2147483647 h 100"/>
                <a:gd name="T46" fmla="*/ 2147483647 w 95"/>
                <a:gd name="T47" fmla="*/ 2147483647 h 100"/>
                <a:gd name="T48" fmla="*/ 2147483647 w 95"/>
                <a:gd name="T49" fmla="*/ 2147483647 h 100"/>
                <a:gd name="T50" fmla="*/ 2147483647 w 95"/>
                <a:gd name="T51" fmla="*/ 2147483647 h 100"/>
                <a:gd name="T52" fmla="*/ 2147483647 w 95"/>
                <a:gd name="T53" fmla="*/ 2147483647 h 100"/>
                <a:gd name="T54" fmla="*/ 2147483647 w 95"/>
                <a:gd name="T55" fmla="*/ 2147483647 h 100"/>
                <a:gd name="T56" fmla="*/ 2147483647 w 95"/>
                <a:gd name="T57" fmla="*/ 2147483647 h 100"/>
                <a:gd name="T58" fmla="*/ 0 w 95"/>
                <a:gd name="T59" fmla="*/ 2147483647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5" h="100">
                  <a:moveTo>
                    <a:pt x="0" y="10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3" y="70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9" y="86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1" y="76"/>
                  </a:lnTo>
                  <a:lnTo>
                    <a:pt x="51" y="74"/>
                  </a:lnTo>
                  <a:lnTo>
                    <a:pt x="51" y="70"/>
                  </a:lnTo>
                  <a:lnTo>
                    <a:pt x="77" y="0"/>
                  </a:lnTo>
                  <a:lnTo>
                    <a:pt x="95" y="0"/>
                  </a:lnTo>
                  <a:lnTo>
                    <a:pt x="95" y="100"/>
                  </a:lnTo>
                  <a:lnTo>
                    <a:pt x="83" y="100"/>
                  </a:lnTo>
                  <a:lnTo>
                    <a:pt x="83" y="14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12" y="14"/>
                  </a:lnTo>
                  <a:lnTo>
                    <a:pt x="12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8" name="Freeform 29"/>
            <p:cNvSpPr>
              <a:spLocks noEditPoints="1"/>
            </p:cNvSpPr>
            <p:nvPr/>
          </p:nvSpPr>
          <p:spPr bwMode="auto">
            <a:xfrm>
              <a:off x="7784852" y="3358668"/>
              <a:ext cx="69764" cy="69566"/>
            </a:xfrm>
            <a:custGeom>
              <a:avLst/>
              <a:gdLst>
                <a:gd name="T0" fmla="*/ 0 w 66"/>
                <a:gd name="T1" fmla="*/ 2147483647 h 74"/>
                <a:gd name="T2" fmla="*/ 2147483647 w 66"/>
                <a:gd name="T3" fmla="*/ 2147483647 h 74"/>
                <a:gd name="T4" fmla="*/ 2147483647 w 66"/>
                <a:gd name="T5" fmla="*/ 2147483647 h 74"/>
                <a:gd name="T6" fmla="*/ 2147483647 w 66"/>
                <a:gd name="T7" fmla="*/ 2147483647 h 74"/>
                <a:gd name="T8" fmla="*/ 2147483647 w 66"/>
                <a:gd name="T9" fmla="*/ 0 h 74"/>
                <a:gd name="T10" fmla="*/ 2147483647 w 66"/>
                <a:gd name="T11" fmla="*/ 0 h 74"/>
                <a:gd name="T12" fmla="*/ 2147483647 w 66"/>
                <a:gd name="T13" fmla="*/ 0 h 74"/>
                <a:gd name="T14" fmla="*/ 2147483647 w 66"/>
                <a:gd name="T15" fmla="*/ 2147483647 h 74"/>
                <a:gd name="T16" fmla="*/ 2147483647 w 66"/>
                <a:gd name="T17" fmla="*/ 2147483647 h 74"/>
                <a:gd name="T18" fmla="*/ 2147483647 w 66"/>
                <a:gd name="T19" fmla="*/ 2147483647 h 74"/>
                <a:gd name="T20" fmla="*/ 2147483647 w 66"/>
                <a:gd name="T21" fmla="*/ 2147483647 h 74"/>
                <a:gd name="T22" fmla="*/ 2147483647 w 66"/>
                <a:gd name="T23" fmla="*/ 2147483647 h 74"/>
                <a:gd name="T24" fmla="*/ 2147483647 w 66"/>
                <a:gd name="T25" fmla="*/ 2147483647 h 74"/>
                <a:gd name="T26" fmla="*/ 2147483647 w 66"/>
                <a:gd name="T27" fmla="*/ 2147483647 h 74"/>
                <a:gd name="T28" fmla="*/ 2147483647 w 66"/>
                <a:gd name="T29" fmla="*/ 2147483647 h 74"/>
                <a:gd name="T30" fmla="*/ 2147483647 w 66"/>
                <a:gd name="T31" fmla="*/ 2147483647 h 74"/>
                <a:gd name="T32" fmla="*/ 2147483647 w 66"/>
                <a:gd name="T33" fmla="*/ 2147483647 h 74"/>
                <a:gd name="T34" fmla="*/ 2147483647 w 66"/>
                <a:gd name="T35" fmla="*/ 2147483647 h 74"/>
                <a:gd name="T36" fmla="*/ 2147483647 w 66"/>
                <a:gd name="T37" fmla="*/ 2147483647 h 74"/>
                <a:gd name="T38" fmla="*/ 2147483647 w 66"/>
                <a:gd name="T39" fmla="*/ 2147483647 h 74"/>
                <a:gd name="T40" fmla="*/ 2147483647 w 66"/>
                <a:gd name="T41" fmla="*/ 2147483647 h 74"/>
                <a:gd name="T42" fmla="*/ 2147483647 w 66"/>
                <a:gd name="T43" fmla="*/ 2147483647 h 74"/>
                <a:gd name="T44" fmla="*/ 2147483647 w 66"/>
                <a:gd name="T45" fmla="*/ 2147483647 h 74"/>
                <a:gd name="T46" fmla="*/ 0 w 66"/>
                <a:gd name="T47" fmla="*/ 2147483647 h 74"/>
                <a:gd name="T48" fmla="*/ 2147483647 w 66"/>
                <a:gd name="T49" fmla="*/ 2147483647 h 74"/>
                <a:gd name="T50" fmla="*/ 2147483647 w 66"/>
                <a:gd name="T51" fmla="*/ 2147483647 h 74"/>
                <a:gd name="T52" fmla="*/ 2147483647 w 66"/>
                <a:gd name="T53" fmla="*/ 2147483647 h 74"/>
                <a:gd name="T54" fmla="*/ 2147483647 w 66"/>
                <a:gd name="T55" fmla="*/ 2147483647 h 74"/>
                <a:gd name="T56" fmla="*/ 2147483647 w 66"/>
                <a:gd name="T57" fmla="*/ 2147483647 h 74"/>
                <a:gd name="T58" fmla="*/ 2147483647 w 66"/>
                <a:gd name="T59" fmla="*/ 2147483647 h 74"/>
                <a:gd name="T60" fmla="*/ 2147483647 w 66"/>
                <a:gd name="T61" fmla="*/ 2147483647 h 74"/>
                <a:gd name="T62" fmla="*/ 2147483647 w 66"/>
                <a:gd name="T63" fmla="*/ 2147483647 h 74"/>
                <a:gd name="T64" fmla="*/ 2147483647 w 66"/>
                <a:gd name="T65" fmla="*/ 2147483647 h 74"/>
                <a:gd name="T66" fmla="*/ 2147483647 w 66"/>
                <a:gd name="T67" fmla="*/ 2147483647 h 74"/>
                <a:gd name="T68" fmla="*/ 2147483647 w 66"/>
                <a:gd name="T69" fmla="*/ 2147483647 h 74"/>
                <a:gd name="T70" fmla="*/ 2147483647 w 66"/>
                <a:gd name="T71" fmla="*/ 2147483647 h 74"/>
                <a:gd name="T72" fmla="*/ 2147483647 w 66"/>
                <a:gd name="T73" fmla="*/ 2147483647 h 74"/>
                <a:gd name="T74" fmla="*/ 2147483647 w 66"/>
                <a:gd name="T75" fmla="*/ 2147483647 h 74"/>
                <a:gd name="T76" fmla="*/ 2147483647 w 66"/>
                <a:gd name="T77" fmla="*/ 2147483647 h 74"/>
                <a:gd name="T78" fmla="*/ 2147483647 w 66"/>
                <a:gd name="T79" fmla="*/ 2147483647 h 74"/>
                <a:gd name="T80" fmla="*/ 2147483647 w 66"/>
                <a:gd name="T81" fmla="*/ 2147483647 h 74"/>
                <a:gd name="T82" fmla="*/ 2147483647 w 66"/>
                <a:gd name="T83" fmla="*/ 2147483647 h 74"/>
                <a:gd name="T84" fmla="*/ 2147483647 w 66"/>
                <a:gd name="T85" fmla="*/ 2147483647 h 74"/>
                <a:gd name="T86" fmla="*/ 2147483647 w 66"/>
                <a:gd name="T87" fmla="*/ 2147483647 h 74"/>
                <a:gd name="T88" fmla="*/ 2147483647 w 66"/>
                <a:gd name="T89" fmla="*/ 2147483647 h 74"/>
                <a:gd name="T90" fmla="*/ 2147483647 w 66"/>
                <a:gd name="T91" fmla="*/ 2147483647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" h="74">
                  <a:moveTo>
                    <a:pt x="0" y="38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6" y="32"/>
                  </a:lnTo>
                  <a:lnTo>
                    <a:pt x="66" y="38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8"/>
                  </a:lnTo>
                  <a:lnTo>
                    <a:pt x="66" y="50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4" y="74"/>
                  </a:lnTo>
                  <a:lnTo>
                    <a:pt x="20" y="74"/>
                  </a:lnTo>
                  <a:lnTo>
                    <a:pt x="18" y="72"/>
                  </a:lnTo>
                  <a:lnTo>
                    <a:pt x="14" y="72"/>
                  </a:lnTo>
                  <a:lnTo>
                    <a:pt x="12" y="68"/>
                  </a:lnTo>
                  <a:lnTo>
                    <a:pt x="8" y="66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8"/>
                  </a:lnTo>
                  <a:close/>
                  <a:moveTo>
                    <a:pt x="12" y="38"/>
                  </a:moveTo>
                  <a:lnTo>
                    <a:pt x="12" y="42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4" y="32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89" name="Freeform 30"/>
            <p:cNvSpPr>
              <a:spLocks noEditPoints="1"/>
            </p:cNvSpPr>
            <p:nvPr/>
          </p:nvSpPr>
          <p:spPr bwMode="auto">
            <a:xfrm>
              <a:off x="7869416" y="3333548"/>
              <a:ext cx="63423" cy="94686"/>
            </a:xfrm>
            <a:custGeom>
              <a:avLst/>
              <a:gdLst>
                <a:gd name="T0" fmla="*/ 2147483647 w 60"/>
                <a:gd name="T1" fmla="*/ 2147483647 h 100"/>
                <a:gd name="T2" fmla="*/ 2147483647 w 60"/>
                <a:gd name="T3" fmla="*/ 2147483647 h 100"/>
                <a:gd name="T4" fmla="*/ 2147483647 w 60"/>
                <a:gd name="T5" fmla="*/ 2147483647 h 100"/>
                <a:gd name="T6" fmla="*/ 2147483647 w 60"/>
                <a:gd name="T7" fmla="*/ 2147483647 h 100"/>
                <a:gd name="T8" fmla="*/ 2147483647 w 60"/>
                <a:gd name="T9" fmla="*/ 2147483647 h 100"/>
                <a:gd name="T10" fmla="*/ 2147483647 w 60"/>
                <a:gd name="T11" fmla="*/ 2147483647 h 100"/>
                <a:gd name="T12" fmla="*/ 2147483647 w 60"/>
                <a:gd name="T13" fmla="*/ 2147483647 h 100"/>
                <a:gd name="T14" fmla="*/ 2147483647 w 60"/>
                <a:gd name="T15" fmla="*/ 2147483647 h 100"/>
                <a:gd name="T16" fmla="*/ 2147483647 w 60"/>
                <a:gd name="T17" fmla="*/ 2147483647 h 100"/>
                <a:gd name="T18" fmla="*/ 0 w 60"/>
                <a:gd name="T19" fmla="*/ 2147483647 h 100"/>
                <a:gd name="T20" fmla="*/ 0 w 60"/>
                <a:gd name="T21" fmla="*/ 2147483647 h 100"/>
                <a:gd name="T22" fmla="*/ 0 w 60"/>
                <a:gd name="T23" fmla="*/ 2147483647 h 100"/>
                <a:gd name="T24" fmla="*/ 0 w 60"/>
                <a:gd name="T25" fmla="*/ 2147483647 h 100"/>
                <a:gd name="T26" fmla="*/ 2147483647 w 60"/>
                <a:gd name="T27" fmla="*/ 2147483647 h 100"/>
                <a:gd name="T28" fmla="*/ 2147483647 w 60"/>
                <a:gd name="T29" fmla="*/ 2147483647 h 100"/>
                <a:gd name="T30" fmla="*/ 2147483647 w 60"/>
                <a:gd name="T31" fmla="*/ 2147483647 h 100"/>
                <a:gd name="T32" fmla="*/ 2147483647 w 60"/>
                <a:gd name="T33" fmla="*/ 2147483647 h 100"/>
                <a:gd name="T34" fmla="*/ 2147483647 w 60"/>
                <a:gd name="T35" fmla="*/ 2147483647 h 100"/>
                <a:gd name="T36" fmla="*/ 2147483647 w 60"/>
                <a:gd name="T37" fmla="*/ 2147483647 h 100"/>
                <a:gd name="T38" fmla="*/ 2147483647 w 60"/>
                <a:gd name="T39" fmla="*/ 2147483647 h 100"/>
                <a:gd name="T40" fmla="*/ 2147483647 w 60"/>
                <a:gd name="T41" fmla="*/ 2147483647 h 100"/>
                <a:gd name="T42" fmla="*/ 2147483647 w 60"/>
                <a:gd name="T43" fmla="*/ 2147483647 h 100"/>
                <a:gd name="T44" fmla="*/ 2147483647 w 60"/>
                <a:gd name="T45" fmla="*/ 2147483647 h 100"/>
                <a:gd name="T46" fmla="*/ 2147483647 w 60"/>
                <a:gd name="T47" fmla="*/ 2147483647 h 100"/>
                <a:gd name="T48" fmla="*/ 2147483647 w 60"/>
                <a:gd name="T49" fmla="*/ 0 h 100"/>
                <a:gd name="T50" fmla="*/ 2147483647 w 60"/>
                <a:gd name="T51" fmla="*/ 2147483647 h 100"/>
                <a:gd name="T52" fmla="*/ 2147483647 w 60"/>
                <a:gd name="T53" fmla="*/ 2147483647 h 100"/>
                <a:gd name="T54" fmla="*/ 2147483647 w 60"/>
                <a:gd name="T55" fmla="*/ 2147483647 h 100"/>
                <a:gd name="T56" fmla="*/ 2147483647 w 60"/>
                <a:gd name="T57" fmla="*/ 2147483647 h 100"/>
                <a:gd name="T58" fmla="*/ 2147483647 w 60"/>
                <a:gd name="T59" fmla="*/ 2147483647 h 100"/>
                <a:gd name="T60" fmla="*/ 2147483647 w 60"/>
                <a:gd name="T61" fmla="*/ 2147483647 h 100"/>
                <a:gd name="T62" fmla="*/ 2147483647 w 60"/>
                <a:gd name="T63" fmla="*/ 2147483647 h 100"/>
                <a:gd name="T64" fmla="*/ 2147483647 w 60"/>
                <a:gd name="T65" fmla="*/ 2147483647 h 100"/>
                <a:gd name="T66" fmla="*/ 2147483647 w 60"/>
                <a:gd name="T67" fmla="*/ 2147483647 h 100"/>
                <a:gd name="T68" fmla="*/ 2147483647 w 60"/>
                <a:gd name="T69" fmla="*/ 2147483647 h 100"/>
                <a:gd name="T70" fmla="*/ 2147483647 w 60"/>
                <a:gd name="T71" fmla="*/ 2147483647 h 100"/>
                <a:gd name="T72" fmla="*/ 2147483647 w 60"/>
                <a:gd name="T73" fmla="*/ 2147483647 h 100"/>
                <a:gd name="T74" fmla="*/ 2147483647 w 60"/>
                <a:gd name="T75" fmla="*/ 2147483647 h 100"/>
                <a:gd name="T76" fmla="*/ 2147483647 w 60"/>
                <a:gd name="T77" fmla="*/ 2147483647 h 100"/>
                <a:gd name="T78" fmla="*/ 2147483647 w 60"/>
                <a:gd name="T79" fmla="*/ 2147483647 h 100"/>
                <a:gd name="T80" fmla="*/ 2147483647 w 60"/>
                <a:gd name="T81" fmla="*/ 2147483647 h 100"/>
                <a:gd name="T82" fmla="*/ 2147483647 w 60"/>
                <a:gd name="T83" fmla="*/ 2147483647 h 100"/>
                <a:gd name="T84" fmla="*/ 2147483647 w 60"/>
                <a:gd name="T85" fmla="*/ 2147483647 h 100"/>
                <a:gd name="T86" fmla="*/ 2147483647 w 60"/>
                <a:gd name="T87" fmla="*/ 2147483647 h 100"/>
                <a:gd name="T88" fmla="*/ 2147483647 w 60"/>
                <a:gd name="T89" fmla="*/ 2147483647 h 100"/>
                <a:gd name="T90" fmla="*/ 2147483647 w 60"/>
                <a:gd name="T91" fmla="*/ 2147483647 h 100"/>
                <a:gd name="T92" fmla="*/ 2147483647 w 60"/>
                <a:gd name="T93" fmla="*/ 2147483647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" h="100">
                  <a:moveTo>
                    <a:pt x="52" y="100"/>
                  </a:moveTo>
                  <a:lnTo>
                    <a:pt x="52" y="92"/>
                  </a:lnTo>
                  <a:lnTo>
                    <a:pt x="48" y="94"/>
                  </a:lnTo>
                  <a:lnTo>
                    <a:pt x="46" y="98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36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4" y="100"/>
                  </a:lnTo>
                  <a:lnTo>
                    <a:pt x="20" y="100"/>
                  </a:lnTo>
                  <a:lnTo>
                    <a:pt x="18" y="100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6" y="88"/>
                  </a:lnTo>
                  <a:lnTo>
                    <a:pt x="2" y="86"/>
                  </a:lnTo>
                  <a:lnTo>
                    <a:pt x="2" y="82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6" y="40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100"/>
                  </a:lnTo>
                  <a:lnTo>
                    <a:pt x="52" y="100"/>
                  </a:lnTo>
                  <a:close/>
                  <a:moveTo>
                    <a:pt x="12" y="64"/>
                  </a:move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8" y="86"/>
                  </a:lnTo>
                  <a:lnTo>
                    <a:pt x="20" y="88"/>
                  </a:lnTo>
                  <a:lnTo>
                    <a:pt x="24" y="92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4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42" y="88"/>
                  </a:lnTo>
                  <a:lnTo>
                    <a:pt x="46" y="86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2" y="70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48" y="58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8" y="42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0" name="Freeform 31"/>
            <p:cNvSpPr>
              <a:spLocks noEditPoints="1"/>
            </p:cNvSpPr>
            <p:nvPr/>
          </p:nvSpPr>
          <p:spPr bwMode="auto">
            <a:xfrm>
              <a:off x="7949751" y="3358668"/>
              <a:ext cx="71879" cy="69566"/>
            </a:xfrm>
            <a:custGeom>
              <a:avLst/>
              <a:gdLst>
                <a:gd name="T0" fmla="*/ 2147483647 w 68"/>
                <a:gd name="T1" fmla="*/ 2147483647 h 74"/>
                <a:gd name="T2" fmla="*/ 2147483647 w 68"/>
                <a:gd name="T3" fmla="*/ 2147483647 h 74"/>
                <a:gd name="T4" fmla="*/ 2147483647 w 68"/>
                <a:gd name="T5" fmla="*/ 2147483647 h 74"/>
                <a:gd name="T6" fmla="*/ 2147483647 w 68"/>
                <a:gd name="T7" fmla="*/ 2147483647 h 74"/>
                <a:gd name="T8" fmla="*/ 2147483647 w 68"/>
                <a:gd name="T9" fmla="*/ 2147483647 h 74"/>
                <a:gd name="T10" fmla="*/ 2147483647 w 68"/>
                <a:gd name="T11" fmla="*/ 2147483647 h 74"/>
                <a:gd name="T12" fmla="*/ 2147483647 w 68"/>
                <a:gd name="T13" fmla="*/ 2147483647 h 74"/>
                <a:gd name="T14" fmla="*/ 2147483647 w 68"/>
                <a:gd name="T15" fmla="*/ 2147483647 h 74"/>
                <a:gd name="T16" fmla="*/ 2147483647 w 68"/>
                <a:gd name="T17" fmla="*/ 2147483647 h 74"/>
                <a:gd name="T18" fmla="*/ 2147483647 w 68"/>
                <a:gd name="T19" fmla="*/ 2147483647 h 74"/>
                <a:gd name="T20" fmla="*/ 0 w 68"/>
                <a:gd name="T21" fmla="*/ 2147483647 h 74"/>
                <a:gd name="T22" fmla="*/ 0 w 68"/>
                <a:gd name="T23" fmla="*/ 2147483647 h 74"/>
                <a:gd name="T24" fmla="*/ 2147483647 w 68"/>
                <a:gd name="T25" fmla="*/ 2147483647 h 74"/>
                <a:gd name="T26" fmla="*/ 2147483647 w 68"/>
                <a:gd name="T27" fmla="*/ 2147483647 h 74"/>
                <a:gd name="T28" fmla="*/ 2147483647 w 68"/>
                <a:gd name="T29" fmla="*/ 2147483647 h 74"/>
                <a:gd name="T30" fmla="*/ 2147483647 w 68"/>
                <a:gd name="T31" fmla="*/ 0 h 74"/>
                <a:gd name="T32" fmla="*/ 2147483647 w 68"/>
                <a:gd name="T33" fmla="*/ 0 h 74"/>
                <a:gd name="T34" fmla="*/ 2147483647 w 68"/>
                <a:gd name="T35" fmla="*/ 0 h 74"/>
                <a:gd name="T36" fmla="*/ 2147483647 w 68"/>
                <a:gd name="T37" fmla="*/ 2147483647 h 74"/>
                <a:gd name="T38" fmla="*/ 2147483647 w 68"/>
                <a:gd name="T39" fmla="*/ 2147483647 h 74"/>
                <a:gd name="T40" fmla="*/ 2147483647 w 68"/>
                <a:gd name="T41" fmla="*/ 2147483647 h 74"/>
                <a:gd name="T42" fmla="*/ 2147483647 w 68"/>
                <a:gd name="T43" fmla="*/ 2147483647 h 74"/>
                <a:gd name="T44" fmla="*/ 2147483647 w 68"/>
                <a:gd name="T45" fmla="*/ 2147483647 h 74"/>
                <a:gd name="T46" fmla="*/ 2147483647 w 68"/>
                <a:gd name="T47" fmla="*/ 2147483647 h 74"/>
                <a:gd name="T48" fmla="*/ 2147483647 w 68"/>
                <a:gd name="T49" fmla="*/ 2147483647 h 74"/>
                <a:gd name="T50" fmla="*/ 2147483647 w 68"/>
                <a:gd name="T51" fmla="*/ 2147483647 h 74"/>
                <a:gd name="T52" fmla="*/ 2147483647 w 68"/>
                <a:gd name="T53" fmla="*/ 2147483647 h 74"/>
                <a:gd name="T54" fmla="*/ 2147483647 w 68"/>
                <a:gd name="T55" fmla="*/ 2147483647 h 74"/>
                <a:gd name="T56" fmla="*/ 2147483647 w 68"/>
                <a:gd name="T57" fmla="*/ 2147483647 h 74"/>
                <a:gd name="T58" fmla="*/ 2147483647 w 68"/>
                <a:gd name="T59" fmla="*/ 2147483647 h 74"/>
                <a:gd name="T60" fmla="*/ 2147483647 w 68"/>
                <a:gd name="T61" fmla="*/ 2147483647 h 74"/>
                <a:gd name="T62" fmla="*/ 2147483647 w 68"/>
                <a:gd name="T63" fmla="*/ 2147483647 h 74"/>
                <a:gd name="T64" fmla="*/ 2147483647 w 68"/>
                <a:gd name="T65" fmla="*/ 2147483647 h 74"/>
                <a:gd name="T66" fmla="*/ 2147483647 w 68"/>
                <a:gd name="T67" fmla="*/ 2147483647 h 74"/>
                <a:gd name="T68" fmla="*/ 2147483647 w 68"/>
                <a:gd name="T69" fmla="*/ 2147483647 h 74"/>
                <a:gd name="T70" fmla="*/ 2147483647 w 68"/>
                <a:gd name="T71" fmla="*/ 2147483647 h 74"/>
                <a:gd name="T72" fmla="*/ 2147483647 w 68"/>
                <a:gd name="T73" fmla="*/ 2147483647 h 74"/>
                <a:gd name="T74" fmla="*/ 2147483647 w 68"/>
                <a:gd name="T75" fmla="*/ 2147483647 h 74"/>
                <a:gd name="T76" fmla="*/ 2147483647 w 68"/>
                <a:gd name="T77" fmla="*/ 2147483647 h 74"/>
                <a:gd name="T78" fmla="*/ 2147483647 w 68"/>
                <a:gd name="T79" fmla="*/ 2147483647 h 74"/>
                <a:gd name="T80" fmla="*/ 2147483647 w 68"/>
                <a:gd name="T81" fmla="*/ 2147483647 h 74"/>
                <a:gd name="T82" fmla="*/ 2147483647 w 68"/>
                <a:gd name="T83" fmla="*/ 2147483647 h 74"/>
                <a:gd name="T84" fmla="*/ 2147483647 w 68"/>
                <a:gd name="T85" fmla="*/ 2147483647 h 74"/>
                <a:gd name="T86" fmla="*/ 2147483647 w 68"/>
                <a:gd name="T87" fmla="*/ 2147483647 h 74"/>
                <a:gd name="T88" fmla="*/ 2147483647 w 68"/>
                <a:gd name="T89" fmla="*/ 2147483647 h 74"/>
                <a:gd name="T90" fmla="*/ 2147483647 w 68"/>
                <a:gd name="T91" fmla="*/ 2147483647 h 74"/>
                <a:gd name="T92" fmla="*/ 2147483647 w 68"/>
                <a:gd name="T93" fmla="*/ 2147483647 h 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" h="74">
                  <a:moveTo>
                    <a:pt x="56" y="50"/>
                  </a:moveTo>
                  <a:lnTo>
                    <a:pt x="68" y="54"/>
                  </a:lnTo>
                  <a:lnTo>
                    <a:pt x="68" y="56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2" y="66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46" y="74"/>
                  </a:lnTo>
                  <a:lnTo>
                    <a:pt x="44" y="74"/>
                  </a:lnTo>
                  <a:lnTo>
                    <a:pt x="40" y="74"/>
                  </a:lnTo>
                  <a:lnTo>
                    <a:pt x="38" y="74"/>
                  </a:lnTo>
                  <a:lnTo>
                    <a:pt x="32" y="74"/>
                  </a:lnTo>
                  <a:lnTo>
                    <a:pt x="28" y="74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10" y="6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6" y="22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12" y="42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6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6" y="62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6" y="54"/>
                  </a:lnTo>
                  <a:lnTo>
                    <a:pt x="56" y="50"/>
                  </a:lnTo>
                  <a:close/>
                  <a:moveTo>
                    <a:pt x="16" y="32"/>
                  </a:moveTo>
                  <a:lnTo>
                    <a:pt x="56" y="32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1" name="Rectangle 32"/>
            <p:cNvSpPr>
              <a:spLocks noChangeArrowheads="1"/>
            </p:cNvSpPr>
            <p:nvPr/>
          </p:nvSpPr>
          <p:spPr bwMode="auto">
            <a:xfrm>
              <a:off x="8038543" y="3333548"/>
              <a:ext cx="12685" cy="9468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392" name="Rectangle 33"/>
            <p:cNvSpPr>
              <a:spLocks noChangeArrowheads="1"/>
            </p:cNvSpPr>
            <p:nvPr/>
          </p:nvSpPr>
          <p:spPr bwMode="auto">
            <a:xfrm>
              <a:off x="8070253" y="3333548"/>
              <a:ext cx="12685" cy="9468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393" name="Freeform 34"/>
            <p:cNvSpPr>
              <a:spLocks/>
            </p:cNvSpPr>
            <p:nvPr/>
          </p:nvSpPr>
          <p:spPr bwMode="auto">
            <a:xfrm>
              <a:off x="7666464" y="3333548"/>
              <a:ext cx="101476" cy="94686"/>
            </a:xfrm>
            <a:custGeom>
              <a:avLst/>
              <a:gdLst>
                <a:gd name="T0" fmla="*/ 0 w 95"/>
                <a:gd name="T1" fmla="*/ 2147483647 h 100"/>
                <a:gd name="T2" fmla="*/ 0 w 95"/>
                <a:gd name="T3" fmla="*/ 0 h 100"/>
                <a:gd name="T4" fmla="*/ 2147483647 w 95"/>
                <a:gd name="T5" fmla="*/ 0 h 100"/>
                <a:gd name="T6" fmla="*/ 2147483647 w 95"/>
                <a:gd name="T7" fmla="*/ 2147483647 h 100"/>
                <a:gd name="T8" fmla="*/ 2147483647 w 95"/>
                <a:gd name="T9" fmla="*/ 2147483647 h 100"/>
                <a:gd name="T10" fmla="*/ 2147483647 w 95"/>
                <a:gd name="T11" fmla="*/ 2147483647 h 100"/>
                <a:gd name="T12" fmla="*/ 2147483647 w 95"/>
                <a:gd name="T13" fmla="*/ 2147483647 h 100"/>
                <a:gd name="T14" fmla="*/ 2147483647 w 95"/>
                <a:gd name="T15" fmla="*/ 2147483647 h 100"/>
                <a:gd name="T16" fmla="*/ 2147483647 w 95"/>
                <a:gd name="T17" fmla="*/ 2147483647 h 100"/>
                <a:gd name="T18" fmla="*/ 2147483647 w 95"/>
                <a:gd name="T19" fmla="*/ 2147483647 h 100"/>
                <a:gd name="T20" fmla="*/ 2147483647 w 95"/>
                <a:gd name="T21" fmla="*/ 2147483647 h 100"/>
                <a:gd name="T22" fmla="*/ 2147483647 w 95"/>
                <a:gd name="T23" fmla="*/ 2147483647 h 100"/>
                <a:gd name="T24" fmla="*/ 2147483647 w 95"/>
                <a:gd name="T25" fmla="*/ 2147483647 h 100"/>
                <a:gd name="T26" fmla="*/ 2147483647 w 95"/>
                <a:gd name="T27" fmla="*/ 2147483647 h 100"/>
                <a:gd name="T28" fmla="*/ 2147483647 w 95"/>
                <a:gd name="T29" fmla="*/ 0 h 100"/>
                <a:gd name="T30" fmla="*/ 2147483647 w 95"/>
                <a:gd name="T31" fmla="*/ 0 h 100"/>
                <a:gd name="T32" fmla="*/ 2147483647 w 95"/>
                <a:gd name="T33" fmla="*/ 2147483647 h 100"/>
                <a:gd name="T34" fmla="*/ 2147483647 w 95"/>
                <a:gd name="T35" fmla="*/ 2147483647 h 100"/>
                <a:gd name="T36" fmla="*/ 2147483647 w 95"/>
                <a:gd name="T37" fmla="*/ 2147483647 h 100"/>
                <a:gd name="T38" fmla="*/ 2147483647 w 95"/>
                <a:gd name="T39" fmla="*/ 2147483647 h 100"/>
                <a:gd name="T40" fmla="*/ 2147483647 w 95"/>
                <a:gd name="T41" fmla="*/ 2147483647 h 100"/>
                <a:gd name="T42" fmla="*/ 2147483647 w 95"/>
                <a:gd name="T43" fmla="*/ 2147483647 h 100"/>
                <a:gd name="T44" fmla="*/ 2147483647 w 95"/>
                <a:gd name="T45" fmla="*/ 2147483647 h 100"/>
                <a:gd name="T46" fmla="*/ 0 w 95"/>
                <a:gd name="T47" fmla="*/ 2147483647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5" h="100">
                  <a:moveTo>
                    <a:pt x="0" y="10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3" y="70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9" y="86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1" y="76"/>
                  </a:lnTo>
                  <a:lnTo>
                    <a:pt x="51" y="74"/>
                  </a:lnTo>
                  <a:lnTo>
                    <a:pt x="51" y="70"/>
                  </a:lnTo>
                  <a:lnTo>
                    <a:pt x="77" y="0"/>
                  </a:lnTo>
                  <a:lnTo>
                    <a:pt x="95" y="0"/>
                  </a:lnTo>
                  <a:lnTo>
                    <a:pt x="95" y="100"/>
                  </a:lnTo>
                  <a:lnTo>
                    <a:pt x="83" y="100"/>
                  </a:lnTo>
                  <a:lnTo>
                    <a:pt x="83" y="14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12" y="14"/>
                  </a:lnTo>
                  <a:lnTo>
                    <a:pt x="12" y="100"/>
                  </a:lnTo>
                  <a:lnTo>
                    <a:pt x="0" y="100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4" name="Freeform 35"/>
            <p:cNvSpPr>
              <a:spLocks/>
            </p:cNvSpPr>
            <p:nvPr/>
          </p:nvSpPr>
          <p:spPr bwMode="auto">
            <a:xfrm>
              <a:off x="7784852" y="3358668"/>
              <a:ext cx="69764" cy="69566"/>
            </a:xfrm>
            <a:custGeom>
              <a:avLst/>
              <a:gdLst>
                <a:gd name="T0" fmla="*/ 0 w 66"/>
                <a:gd name="T1" fmla="*/ 2147483647 h 74"/>
                <a:gd name="T2" fmla="*/ 2147483647 w 66"/>
                <a:gd name="T3" fmla="*/ 2147483647 h 74"/>
                <a:gd name="T4" fmla="*/ 2147483647 w 66"/>
                <a:gd name="T5" fmla="*/ 2147483647 h 74"/>
                <a:gd name="T6" fmla="*/ 2147483647 w 66"/>
                <a:gd name="T7" fmla="*/ 2147483647 h 74"/>
                <a:gd name="T8" fmla="*/ 2147483647 w 66"/>
                <a:gd name="T9" fmla="*/ 2147483647 h 74"/>
                <a:gd name="T10" fmla="*/ 2147483647 w 66"/>
                <a:gd name="T11" fmla="*/ 2147483647 h 74"/>
                <a:gd name="T12" fmla="*/ 2147483647 w 66"/>
                <a:gd name="T13" fmla="*/ 0 h 74"/>
                <a:gd name="T14" fmla="*/ 2147483647 w 66"/>
                <a:gd name="T15" fmla="*/ 0 h 74"/>
                <a:gd name="T16" fmla="*/ 2147483647 w 66"/>
                <a:gd name="T17" fmla="*/ 0 h 74"/>
                <a:gd name="T18" fmla="*/ 2147483647 w 66"/>
                <a:gd name="T19" fmla="*/ 0 h 74"/>
                <a:gd name="T20" fmla="*/ 2147483647 w 66"/>
                <a:gd name="T21" fmla="*/ 2147483647 h 74"/>
                <a:gd name="T22" fmla="*/ 2147483647 w 66"/>
                <a:gd name="T23" fmla="*/ 2147483647 h 74"/>
                <a:gd name="T24" fmla="*/ 2147483647 w 66"/>
                <a:gd name="T25" fmla="*/ 2147483647 h 74"/>
                <a:gd name="T26" fmla="*/ 2147483647 w 66"/>
                <a:gd name="T27" fmla="*/ 2147483647 h 74"/>
                <a:gd name="T28" fmla="*/ 2147483647 w 66"/>
                <a:gd name="T29" fmla="*/ 2147483647 h 74"/>
                <a:gd name="T30" fmla="*/ 2147483647 w 66"/>
                <a:gd name="T31" fmla="*/ 2147483647 h 74"/>
                <a:gd name="T32" fmla="*/ 2147483647 w 66"/>
                <a:gd name="T33" fmla="*/ 2147483647 h 74"/>
                <a:gd name="T34" fmla="*/ 2147483647 w 66"/>
                <a:gd name="T35" fmla="*/ 2147483647 h 74"/>
                <a:gd name="T36" fmla="*/ 2147483647 w 66"/>
                <a:gd name="T37" fmla="*/ 2147483647 h 74"/>
                <a:gd name="T38" fmla="*/ 2147483647 w 66"/>
                <a:gd name="T39" fmla="*/ 2147483647 h 74"/>
                <a:gd name="T40" fmla="*/ 2147483647 w 66"/>
                <a:gd name="T41" fmla="*/ 2147483647 h 74"/>
                <a:gd name="T42" fmla="*/ 2147483647 w 66"/>
                <a:gd name="T43" fmla="*/ 2147483647 h 74"/>
                <a:gd name="T44" fmla="*/ 2147483647 w 66"/>
                <a:gd name="T45" fmla="*/ 2147483647 h 74"/>
                <a:gd name="T46" fmla="*/ 2147483647 w 66"/>
                <a:gd name="T47" fmla="*/ 2147483647 h 74"/>
                <a:gd name="T48" fmla="*/ 2147483647 w 66"/>
                <a:gd name="T49" fmla="*/ 2147483647 h 74"/>
                <a:gd name="T50" fmla="*/ 2147483647 w 66"/>
                <a:gd name="T51" fmla="*/ 2147483647 h 74"/>
                <a:gd name="T52" fmla="*/ 2147483647 w 66"/>
                <a:gd name="T53" fmla="*/ 2147483647 h 74"/>
                <a:gd name="T54" fmla="*/ 2147483647 w 66"/>
                <a:gd name="T55" fmla="*/ 2147483647 h 74"/>
                <a:gd name="T56" fmla="*/ 2147483647 w 66"/>
                <a:gd name="T57" fmla="*/ 2147483647 h 74"/>
                <a:gd name="T58" fmla="*/ 2147483647 w 66"/>
                <a:gd name="T59" fmla="*/ 2147483647 h 74"/>
                <a:gd name="T60" fmla="*/ 2147483647 w 66"/>
                <a:gd name="T61" fmla="*/ 2147483647 h 74"/>
                <a:gd name="T62" fmla="*/ 2147483647 w 66"/>
                <a:gd name="T63" fmla="*/ 2147483647 h 74"/>
                <a:gd name="T64" fmla="*/ 2147483647 w 66"/>
                <a:gd name="T65" fmla="*/ 2147483647 h 74"/>
                <a:gd name="T66" fmla="*/ 2147483647 w 66"/>
                <a:gd name="T67" fmla="*/ 2147483647 h 74"/>
                <a:gd name="T68" fmla="*/ 0 w 66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6" h="74">
                  <a:moveTo>
                    <a:pt x="0" y="38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6" y="32"/>
                  </a:lnTo>
                  <a:lnTo>
                    <a:pt x="66" y="38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8"/>
                  </a:lnTo>
                  <a:lnTo>
                    <a:pt x="66" y="50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4" y="74"/>
                  </a:lnTo>
                  <a:lnTo>
                    <a:pt x="20" y="74"/>
                  </a:lnTo>
                  <a:lnTo>
                    <a:pt x="18" y="72"/>
                  </a:lnTo>
                  <a:lnTo>
                    <a:pt x="14" y="72"/>
                  </a:lnTo>
                  <a:lnTo>
                    <a:pt x="12" y="68"/>
                  </a:lnTo>
                  <a:lnTo>
                    <a:pt x="8" y="66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8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5" name="Freeform 36"/>
            <p:cNvSpPr>
              <a:spLocks/>
            </p:cNvSpPr>
            <p:nvPr/>
          </p:nvSpPr>
          <p:spPr bwMode="auto">
            <a:xfrm>
              <a:off x="7797537" y="3368331"/>
              <a:ext cx="44395" cy="52174"/>
            </a:xfrm>
            <a:custGeom>
              <a:avLst/>
              <a:gdLst>
                <a:gd name="T0" fmla="*/ 0 w 42"/>
                <a:gd name="T1" fmla="*/ 2147483647 h 56"/>
                <a:gd name="T2" fmla="*/ 0 w 42"/>
                <a:gd name="T3" fmla="*/ 2147483647 h 56"/>
                <a:gd name="T4" fmla="*/ 0 w 42"/>
                <a:gd name="T5" fmla="*/ 2147483647 h 56"/>
                <a:gd name="T6" fmla="*/ 2147483647 w 42"/>
                <a:gd name="T7" fmla="*/ 2147483647 h 56"/>
                <a:gd name="T8" fmla="*/ 2147483647 w 42"/>
                <a:gd name="T9" fmla="*/ 2147483647 h 56"/>
                <a:gd name="T10" fmla="*/ 2147483647 w 42"/>
                <a:gd name="T11" fmla="*/ 2147483647 h 56"/>
                <a:gd name="T12" fmla="*/ 2147483647 w 42"/>
                <a:gd name="T13" fmla="*/ 2147483647 h 56"/>
                <a:gd name="T14" fmla="*/ 2147483647 w 42"/>
                <a:gd name="T15" fmla="*/ 2147483647 h 56"/>
                <a:gd name="T16" fmla="*/ 2147483647 w 42"/>
                <a:gd name="T17" fmla="*/ 2147483647 h 56"/>
                <a:gd name="T18" fmla="*/ 2147483647 w 42"/>
                <a:gd name="T19" fmla="*/ 2147483647 h 56"/>
                <a:gd name="T20" fmla="*/ 2147483647 w 42"/>
                <a:gd name="T21" fmla="*/ 2147483647 h 56"/>
                <a:gd name="T22" fmla="*/ 2147483647 w 42"/>
                <a:gd name="T23" fmla="*/ 2147483647 h 56"/>
                <a:gd name="T24" fmla="*/ 2147483647 w 42"/>
                <a:gd name="T25" fmla="*/ 2147483647 h 56"/>
                <a:gd name="T26" fmla="*/ 2147483647 w 42"/>
                <a:gd name="T27" fmla="*/ 2147483647 h 56"/>
                <a:gd name="T28" fmla="*/ 2147483647 w 42"/>
                <a:gd name="T29" fmla="*/ 2147483647 h 56"/>
                <a:gd name="T30" fmla="*/ 2147483647 w 42"/>
                <a:gd name="T31" fmla="*/ 2147483647 h 56"/>
                <a:gd name="T32" fmla="*/ 2147483647 w 42"/>
                <a:gd name="T33" fmla="*/ 2147483647 h 56"/>
                <a:gd name="T34" fmla="*/ 2147483647 w 42"/>
                <a:gd name="T35" fmla="*/ 2147483647 h 56"/>
                <a:gd name="T36" fmla="*/ 2147483647 w 42"/>
                <a:gd name="T37" fmla="*/ 2147483647 h 56"/>
                <a:gd name="T38" fmla="*/ 2147483647 w 42"/>
                <a:gd name="T39" fmla="*/ 2147483647 h 56"/>
                <a:gd name="T40" fmla="*/ 2147483647 w 42"/>
                <a:gd name="T41" fmla="*/ 2147483647 h 56"/>
                <a:gd name="T42" fmla="*/ 2147483647 w 42"/>
                <a:gd name="T43" fmla="*/ 2147483647 h 56"/>
                <a:gd name="T44" fmla="*/ 2147483647 w 42"/>
                <a:gd name="T45" fmla="*/ 2147483647 h 56"/>
                <a:gd name="T46" fmla="*/ 2147483647 w 42"/>
                <a:gd name="T47" fmla="*/ 2147483647 h 56"/>
                <a:gd name="T48" fmla="*/ 2147483647 w 42"/>
                <a:gd name="T49" fmla="*/ 2147483647 h 56"/>
                <a:gd name="T50" fmla="*/ 2147483647 w 42"/>
                <a:gd name="T51" fmla="*/ 2147483647 h 56"/>
                <a:gd name="T52" fmla="*/ 2147483647 w 42"/>
                <a:gd name="T53" fmla="*/ 2147483647 h 56"/>
                <a:gd name="T54" fmla="*/ 2147483647 w 42"/>
                <a:gd name="T55" fmla="*/ 2147483647 h 56"/>
                <a:gd name="T56" fmla="*/ 2147483647 w 42"/>
                <a:gd name="T57" fmla="*/ 2147483647 h 56"/>
                <a:gd name="T58" fmla="*/ 2147483647 w 42"/>
                <a:gd name="T59" fmla="*/ 2147483647 h 56"/>
                <a:gd name="T60" fmla="*/ 2147483647 w 42"/>
                <a:gd name="T61" fmla="*/ 2147483647 h 56"/>
                <a:gd name="T62" fmla="*/ 2147483647 w 42"/>
                <a:gd name="T63" fmla="*/ 2147483647 h 56"/>
                <a:gd name="T64" fmla="*/ 2147483647 w 42"/>
                <a:gd name="T65" fmla="*/ 2147483647 h 56"/>
                <a:gd name="T66" fmla="*/ 2147483647 w 42"/>
                <a:gd name="T67" fmla="*/ 2147483647 h 56"/>
                <a:gd name="T68" fmla="*/ 2147483647 w 42"/>
                <a:gd name="T69" fmla="*/ 2147483647 h 56"/>
                <a:gd name="T70" fmla="*/ 2147483647 w 42"/>
                <a:gd name="T71" fmla="*/ 2147483647 h 56"/>
                <a:gd name="T72" fmla="*/ 2147483647 w 42"/>
                <a:gd name="T73" fmla="*/ 2147483647 h 56"/>
                <a:gd name="T74" fmla="*/ 2147483647 w 42"/>
                <a:gd name="T75" fmla="*/ 0 h 56"/>
                <a:gd name="T76" fmla="*/ 2147483647 w 42"/>
                <a:gd name="T77" fmla="*/ 0 h 56"/>
                <a:gd name="T78" fmla="*/ 2147483647 w 42"/>
                <a:gd name="T79" fmla="*/ 0 h 56"/>
                <a:gd name="T80" fmla="*/ 2147483647 w 42"/>
                <a:gd name="T81" fmla="*/ 0 h 56"/>
                <a:gd name="T82" fmla="*/ 2147483647 w 42"/>
                <a:gd name="T83" fmla="*/ 0 h 56"/>
                <a:gd name="T84" fmla="*/ 2147483647 w 42"/>
                <a:gd name="T85" fmla="*/ 2147483647 h 56"/>
                <a:gd name="T86" fmla="*/ 2147483647 w 42"/>
                <a:gd name="T87" fmla="*/ 2147483647 h 56"/>
                <a:gd name="T88" fmla="*/ 2147483647 w 42"/>
                <a:gd name="T89" fmla="*/ 2147483647 h 56"/>
                <a:gd name="T90" fmla="*/ 2147483647 w 42"/>
                <a:gd name="T91" fmla="*/ 2147483647 h 56"/>
                <a:gd name="T92" fmla="*/ 2147483647 w 42"/>
                <a:gd name="T93" fmla="*/ 2147483647 h 56"/>
                <a:gd name="T94" fmla="*/ 2147483647 w 42"/>
                <a:gd name="T95" fmla="*/ 2147483647 h 56"/>
                <a:gd name="T96" fmla="*/ 2147483647 w 42"/>
                <a:gd name="T97" fmla="*/ 2147483647 h 56"/>
                <a:gd name="T98" fmla="*/ 2147483647 w 42"/>
                <a:gd name="T99" fmla="*/ 2147483647 h 56"/>
                <a:gd name="T100" fmla="*/ 0 w 42"/>
                <a:gd name="T101" fmla="*/ 2147483647 h 56"/>
                <a:gd name="T102" fmla="*/ 0 w 42"/>
                <a:gd name="T103" fmla="*/ 2147483647 h 56"/>
                <a:gd name="T104" fmla="*/ 0 w 42"/>
                <a:gd name="T105" fmla="*/ 2147483647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2" h="56">
                  <a:moveTo>
                    <a:pt x="0" y="28"/>
                  </a:moveTo>
                  <a:lnTo>
                    <a:pt x="0" y="32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6" name="Freeform 37"/>
            <p:cNvSpPr>
              <a:spLocks/>
            </p:cNvSpPr>
            <p:nvPr/>
          </p:nvSpPr>
          <p:spPr bwMode="auto">
            <a:xfrm>
              <a:off x="7869416" y="3333548"/>
              <a:ext cx="63423" cy="94686"/>
            </a:xfrm>
            <a:custGeom>
              <a:avLst/>
              <a:gdLst>
                <a:gd name="T0" fmla="*/ 2147483647 w 60"/>
                <a:gd name="T1" fmla="*/ 2147483647 h 100"/>
                <a:gd name="T2" fmla="*/ 2147483647 w 60"/>
                <a:gd name="T3" fmla="*/ 2147483647 h 100"/>
                <a:gd name="T4" fmla="*/ 2147483647 w 60"/>
                <a:gd name="T5" fmla="*/ 2147483647 h 100"/>
                <a:gd name="T6" fmla="*/ 2147483647 w 60"/>
                <a:gd name="T7" fmla="*/ 2147483647 h 100"/>
                <a:gd name="T8" fmla="*/ 2147483647 w 60"/>
                <a:gd name="T9" fmla="*/ 2147483647 h 100"/>
                <a:gd name="T10" fmla="*/ 2147483647 w 60"/>
                <a:gd name="T11" fmla="*/ 2147483647 h 100"/>
                <a:gd name="T12" fmla="*/ 2147483647 w 60"/>
                <a:gd name="T13" fmla="*/ 2147483647 h 100"/>
                <a:gd name="T14" fmla="*/ 2147483647 w 60"/>
                <a:gd name="T15" fmla="*/ 2147483647 h 100"/>
                <a:gd name="T16" fmla="*/ 2147483647 w 60"/>
                <a:gd name="T17" fmla="*/ 2147483647 h 100"/>
                <a:gd name="T18" fmla="*/ 2147483647 w 60"/>
                <a:gd name="T19" fmla="*/ 2147483647 h 100"/>
                <a:gd name="T20" fmla="*/ 2147483647 w 60"/>
                <a:gd name="T21" fmla="*/ 2147483647 h 100"/>
                <a:gd name="T22" fmla="*/ 2147483647 w 60"/>
                <a:gd name="T23" fmla="*/ 2147483647 h 100"/>
                <a:gd name="T24" fmla="*/ 2147483647 w 60"/>
                <a:gd name="T25" fmla="*/ 2147483647 h 100"/>
                <a:gd name="T26" fmla="*/ 2147483647 w 60"/>
                <a:gd name="T27" fmla="*/ 2147483647 h 100"/>
                <a:gd name="T28" fmla="*/ 2147483647 w 60"/>
                <a:gd name="T29" fmla="*/ 2147483647 h 100"/>
                <a:gd name="T30" fmla="*/ 2147483647 w 60"/>
                <a:gd name="T31" fmla="*/ 2147483647 h 100"/>
                <a:gd name="T32" fmla="*/ 2147483647 w 60"/>
                <a:gd name="T33" fmla="*/ 2147483647 h 100"/>
                <a:gd name="T34" fmla="*/ 2147483647 w 60"/>
                <a:gd name="T35" fmla="*/ 2147483647 h 100"/>
                <a:gd name="T36" fmla="*/ 2147483647 w 60"/>
                <a:gd name="T37" fmla="*/ 2147483647 h 100"/>
                <a:gd name="T38" fmla="*/ 2147483647 w 60"/>
                <a:gd name="T39" fmla="*/ 2147483647 h 100"/>
                <a:gd name="T40" fmla="*/ 2147483647 w 60"/>
                <a:gd name="T41" fmla="*/ 2147483647 h 100"/>
                <a:gd name="T42" fmla="*/ 0 w 60"/>
                <a:gd name="T43" fmla="*/ 2147483647 h 100"/>
                <a:gd name="T44" fmla="*/ 0 w 60"/>
                <a:gd name="T45" fmla="*/ 2147483647 h 100"/>
                <a:gd name="T46" fmla="*/ 0 w 60"/>
                <a:gd name="T47" fmla="*/ 2147483647 h 100"/>
                <a:gd name="T48" fmla="*/ 0 w 60"/>
                <a:gd name="T49" fmla="*/ 2147483647 h 100"/>
                <a:gd name="T50" fmla="*/ 0 w 60"/>
                <a:gd name="T51" fmla="*/ 2147483647 h 100"/>
                <a:gd name="T52" fmla="*/ 0 w 60"/>
                <a:gd name="T53" fmla="*/ 2147483647 h 100"/>
                <a:gd name="T54" fmla="*/ 0 w 60"/>
                <a:gd name="T55" fmla="*/ 2147483647 h 100"/>
                <a:gd name="T56" fmla="*/ 0 w 60"/>
                <a:gd name="T57" fmla="*/ 2147483647 h 100"/>
                <a:gd name="T58" fmla="*/ 0 w 60"/>
                <a:gd name="T59" fmla="*/ 2147483647 h 100"/>
                <a:gd name="T60" fmla="*/ 0 w 60"/>
                <a:gd name="T61" fmla="*/ 2147483647 h 100"/>
                <a:gd name="T62" fmla="*/ 0 w 60"/>
                <a:gd name="T63" fmla="*/ 2147483647 h 100"/>
                <a:gd name="T64" fmla="*/ 2147483647 w 60"/>
                <a:gd name="T65" fmla="*/ 2147483647 h 100"/>
                <a:gd name="T66" fmla="*/ 2147483647 w 60"/>
                <a:gd name="T67" fmla="*/ 2147483647 h 100"/>
                <a:gd name="T68" fmla="*/ 2147483647 w 60"/>
                <a:gd name="T69" fmla="*/ 2147483647 h 100"/>
                <a:gd name="T70" fmla="*/ 2147483647 w 60"/>
                <a:gd name="T71" fmla="*/ 2147483647 h 100"/>
                <a:gd name="T72" fmla="*/ 2147483647 w 60"/>
                <a:gd name="T73" fmla="*/ 2147483647 h 100"/>
                <a:gd name="T74" fmla="*/ 2147483647 w 60"/>
                <a:gd name="T75" fmla="*/ 2147483647 h 100"/>
                <a:gd name="T76" fmla="*/ 2147483647 w 60"/>
                <a:gd name="T77" fmla="*/ 2147483647 h 100"/>
                <a:gd name="T78" fmla="*/ 2147483647 w 60"/>
                <a:gd name="T79" fmla="*/ 2147483647 h 100"/>
                <a:gd name="T80" fmla="*/ 2147483647 w 60"/>
                <a:gd name="T81" fmla="*/ 2147483647 h 100"/>
                <a:gd name="T82" fmla="*/ 2147483647 w 60"/>
                <a:gd name="T83" fmla="*/ 2147483647 h 100"/>
                <a:gd name="T84" fmla="*/ 2147483647 w 60"/>
                <a:gd name="T85" fmla="*/ 2147483647 h 100"/>
                <a:gd name="T86" fmla="*/ 2147483647 w 60"/>
                <a:gd name="T87" fmla="*/ 2147483647 h 100"/>
                <a:gd name="T88" fmla="*/ 2147483647 w 60"/>
                <a:gd name="T89" fmla="*/ 2147483647 h 100"/>
                <a:gd name="T90" fmla="*/ 2147483647 w 60"/>
                <a:gd name="T91" fmla="*/ 2147483647 h 100"/>
                <a:gd name="T92" fmla="*/ 2147483647 w 60"/>
                <a:gd name="T93" fmla="*/ 2147483647 h 100"/>
                <a:gd name="T94" fmla="*/ 2147483647 w 60"/>
                <a:gd name="T95" fmla="*/ 2147483647 h 100"/>
                <a:gd name="T96" fmla="*/ 2147483647 w 60"/>
                <a:gd name="T97" fmla="*/ 2147483647 h 100"/>
                <a:gd name="T98" fmla="*/ 2147483647 w 60"/>
                <a:gd name="T99" fmla="*/ 2147483647 h 100"/>
                <a:gd name="T100" fmla="*/ 2147483647 w 60"/>
                <a:gd name="T101" fmla="*/ 2147483647 h 100"/>
                <a:gd name="T102" fmla="*/ 2147483647 w 60"/>
                <a:gd name="T103" fmla="*/ 2147483647 h 100"/>
                <a:gd name="T104" fmla="*/ 2147483647 w 60"/>
                <a:gd name="T105" fmla="*/ 2147483647 h 100"/>
                <a:gd name="T106" fmla="*/ 2147483647 w 60"/>
                <a:gd name="T107" fmla="*/ 2147483647 h 100"/>
                <a:gd name="T108" fmla="*/ 2147483647 w 60"/>
                <a:gd name="T109" fmla="*/ 2147483647 h 100"/>
                <a:gd name="T110" fmla="*/ 2147483647 w 60"/>
                <a:gd name="T111" fmla="*/ 0 h 100"/>
                <a:gd name="T112" fmla="*/ 2147483647 w 60"/>
                <a:gd name="T113" fmla="*/ 0 h 100"/>
                <a:gd name="T114" fmla="*/ 2147483647 w 60"/>
                <a:gd name="T115" fmla="*/ 2147483647 h 100"/>
                <a:gd name="T116" fmla="*/ 2147483647 w 60"/>
                <a:gd name="T117" fmla="*/ 2147483647 h 1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" h="100">
                  <a:moveTo>
                    <a:pt x="52" y="100"/>
                  </a:moveTo>
                  <a:lnTo>
                    <a:pt x="52" y="92"/>
                  </a:lnTo>
                  <a:lnTo>
                    <a:pt x="48" y="94"/>
                  </a:lnTo>
                  <a:lnTo>
                    <a:pt x="46" y="98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36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4" y="100"/>
                  </a:lnTo>
                  <a:lnTo>
                    <a:pt x="20" y="100"/>
                  </a:lnTo>
                  <a:lnTo>
                    <a:pt x="18" y="100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6" y="88"/>
                  </a:lnTo>
                  <a:lnTo>
                    <a:pt x="2" y="86"/>
                  </a:lnTo>
                  <a:lnTo>
                    <a:pt x="2" y="82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6" y="40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100"/>
                  </a:lnTo>
                  <a:lnTo>
                    <a:pt x="52" y="100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7" name="Freeform 38"/>
            <p:cNvSpPr>
              <a:spLocks/>
            </p:cNvSpPr>
            <p:nvPr/>
          </p:nvSpPr>
          <p:spPr bwMode="auto">
            <a:xfrm>
              <a:off x="7882100" y="3368331"/>
              <a:ext cx="42282" cy="52174"/>
            </a:xfrm>
            <a:custGeom>
              <a:avLst/>
              <a:gdLst>
                <a:gd name="T0" fmla="*/ 0 w 40"/>
                <a:gd name="T1" fmla="*/ 2147483647 h 56"/>
                <a:gd name="T2" fmla="*/ 0 w 40"/>
                <a:gd name="T3" fmla="*/ 2147483647 h 56"/>
                <a:gd name="T4" fmla="*/ 0 w 40"/>
                <a:gd name="T5" fmla="*/ 2147483647 h 56"/>
                <a:gd name="T6" fmla="*/ 0 w 40"/>
                <a:gd name="T7" fmla="*/ 2147483647 h 56"/>
                <a:gd name="T8" fmla="*/ 0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2147483647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2147483647 w 40"/>
                <a:gd name="T39" fmla="*/ 2147483647 h 56"/>
                <a:gd name="T40" fmla="*/ 2147483647 w 40"/>
                <a:gd name="T41" fmla="*/ 2147483647 h 56"/>
                <a:gd name="T42" fmla="*/ 2147483647 w 40"/>
                <a:gd name="T43" fmla="*/ 2147483647 h 56"/>
                <a:gd name="T44" fmla="*/ 2147483647 w 40"/>
                <a:gd name="T45" fmla="*/ 2147483647 h 56"/>
                <a:gd name="T46" fmla="*/ 2147483647 w 40"/>
                <a:gd name="T47" fmla="*/ 2147483647 h 56"/>
                <a:gd name="T48" fmla="*/ 2147483647 w 40"/>
                <a:gd name="T49" fmla="*/ 2147483647 h 56"/>
                <a:gd name="T50" fmla="*/ 2147483647 w 40"/>
                <a:gd name="T51" fmla="*/ 2147483647 h 56"/>
                <a:gd name="T52" fmla="*/ 2147483647 w 40"/>
                <a:gd name="T53" fmla="*/ 2147483647 h 56"/>
                <a:gd name="T54" fmla="*/ 2147483647 w 40"/>
                <a:gd name="T55" fmla="*/ 2147483647 h 56"/>
                <a:gd name="T56" fmla="*/ 2147483647 w 40"/>
                <a:gd name="T57" fmla="*/ 2147483647 h 56"/>
                <a:gd name="T58" fmla="*/ 2147483647 w 40"/>
                <a:gd name="T59" fmla="*/ 2147483647 h 56"/>
                <a:gd name="T60" fmla="*/ 2147483647 w 40"/>
                <a:gd name="T61" fmla="*/ 2147483647 h 56"/>
                <a:gd name="T62" fmla="*/ 2147483647 w 40"/>
                <a:gd name="T63" fmla="*/ 2147483647 h 56"/>
                <a:gd name="T64" fmla="*/ 2147483647 w 40"/>
                <a:gd name="T65" fmla="*/ 2147483647 h 56"/>
                <a:gd name="T66" fmla="*/ 2147483647 w 40"/>
                <a:gd name="T67" fmla="*/ 2147483647 h 56"/>
                <a:gd name="T68" fmla="*/ 2147483647 w 40"/>
                <a:gd name="T69" fmla="*/ 2147483647 h 56"/>
                <a:gd name="T70" fmla="*/ 2147483647 w 40"/>
                <a:gd name="T71" fmla="*/ 0 h 56"/>
                <a:gd name="T72" fmla="*/ 2147483647 w 40"/>
                <a:gd name="T73" fmla="*/ 0 h 56"/>
                <a:gd name="T74" fmla="*/ 2147483647 w 40"/>
                <a:gd name="T75" fmla="*/ 0 h 56"/>
                <a:gd name="T76" fmla="*/ 2147483647 w 40"/>
                <a:gd name="T77" fmla="*/ 0 h 56"/>
                <a:gd name="T78" fmla="*/ 2147483647 w 40"/>
                <a:gd name="T79" fmla="*/ 0 h 56"/>
                <a:gd name="T80" fmla="*/ 2147483647 w 40"/>
                <a:gd name="T81" fmla="*/ 2147483647 h 56"/>
                <a:gd name="T82" fmla="*/ 2147483647 w 40"/>
                <a:gd name="T83" fmla="*/ 2147483647 h 56"/>
                <a:gd name="T84" fmla="*/ 2147483647 w 40"/>
                <a:gd name="T85" fmla="*/ 2147483647 h 56"/>
                <a:gd name="T86" fmla="*/ 2147483647 w 40"/>
                <a:gd name="T87" fmla="*/ 2147483647 h 56"/>
                <a:gd name="T88" fmla="*/ 2147483647 w 40"/>
                <a:gd name="T89" fmla="*/ 2147483647 h 56"/>
                <a:gd name="T90" fmla="*/ 0 w 40"/>
                <a:gd name="T91" fmla="*/ 2147483647 h 56"/>
                <a:gd name="T92" fmla="*/ 0 w 40"/>
                <a:gd name="T93" fmla="*/ 2147483647 h 56"/>
                <a:gd name="T94" fmla="*/ 0 w 40"/>
                <a:gd name="T95" fmla="*/ 2147483647 h 56"/>
                <a:gd name="T96" fmla="*/ 0 w 40"/>
                <a:gd name="T97" fmla="*/ 2147483647 h 56"/>
                <a:gd name="T98" fmla="*/ 0 w 40"/>
                <a:gd name="T99" fmla="*/ 2147483647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0" h="56">
                  <a:moveTo>
                    <a:pt x="0" y="28"/>
                  </a:move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40" y="34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8" name="Freeform 39"/>
            <p:cNvSpPr>
              <a:spLocks/>
            </p:cNvSpPr>
            <p:nvPr/>
          </p:nvSpPr>
          <p:spPr bwMode="auto">
            <a:xfrm>
              <a:off x="7949751" y="3358668"/>
              <a:ext cx="71879" cy="69566"/>
            </a:xfrm>
            <a:custGeom>
              <a:avLst/>
              <a:gdLst>
                <a:gd name="T0" fmla="*/ 2147483647 w 68"/>
                <a:gd name="T1" fmla="*/ 2147483647 h 74"/>
                <a:gd name="T2" fmla="*/ 2147483647 w 68"/>
                <a:gd name="T3" fmla="*/ 2147483647 h 74"/>
                <a:gd name="T4" fmla="*/ 2147483647 w 68"/>
                <a:gd name="T5" fmla="*/ 2147483647 h 74"/>
                <a:gd name="T6" fmla="*/ 2147483647 w 68"/>
                <a:gd name="T7" fmla="*/ 2147483647 h 74"/>
                <a:gd name="T8" fmla="*/ 2147483647 w 68"/>
                <a:gd name="T9" fmla="*/ 2147483647 h 74"/>
                <a:gd name="T10" fmla="*/ 2147483647 w 68"/>
                <a:gd name="T11" fmla="*/ 2147483647 h 74"/>
                <a:gd name="T12" fmla="*/ 2147483647 w 68"/>
                <a:gd name="T13" fmla="*/ 2147483647 h 74"/>
                <a:gd name="T14" fmla="*/ 2147483647 w 68"/>
                <a:gd name="T15" fmla="*/ 2147483647 h 74"/>
                <a:gd name="T16" fmla="*/ 2147483647 w 68"/>
                <a:gd name="T17" fmla="*/ 2147483647 h 74"/>
                <a:gd name="T18" fmla="*/ 2147483647 w 68"/>
                <a:gd name="T19" fmla="*/ 2147483647 h 74"/>
                <a:gd name="T20" fmla="*/ 2147483647 w 68"/>
                <a:gd name="T21" fmla="*/ 2147483647 h 74"/>
                <a:gd name="T22" fmla="*/ 2147483647 w 68"/>
                <a:gd name="T23" fmla="*/ 2147483647 h 74"/>
                <a:gd name="T24" fmla="*/ 2147483647 w 68"/>
                <a:gd name="T25" fmla="*/ 2147483647 h 74"/>
                <a:gd name="T26" fmla="*/ 2147483647 w 68"/>
                <a:gd name="T27" fmla="*/ 2147483647 h 74"/>
                <a:gd name="T28" fmla="*/ 0 w 68"/>
                <a:gd name="T29" fmla="*/ 2147483647 h 74"/>
                <a:gd name="T30" fmla="*/ 0 w 68"/>
                <a:gd name="T31" fmla="*/ 2147483647 h 74"/>
                <a:gd name="T32" fmla="*/ 2147483647 w 68"/>
                <a:gd name="T33" fmla="*/ 2147483647 h 74"/>
                <a:gd name="T34" fmla="*/ 2147483647 w 68"/>
                <a:gd name="T35" fmla="*/ 2147483647 h 74"/>
                <a:gd name="T36" fmla="*/ 2147483647 w 68"/>
                <a:gd name="T37" fmla="*/ 2147483647 h 74"/>
                <a:gd name="T38" fmla="*/ 2147483647 w 68"/>
                <a:gd name="T39" fmla="*/ 2147483647 h 74"/>
                <a:gd name="T40" fmla="*/ 2147483647 w 68"/>
                <a:gd name="T41" fmla="*/ 2147483647 h 74"/>
                <a:gd name="T42" fmla="*/ 2147483647 w 68"/>
                <a:gd name="T43" fmla="*/ 0 h 74"/>
                <a:gd name="T44" fmla="*/ 2147483647 w 68"/>
                <a:gd name="T45" fmla="*/ 0 h 74"/>
                <a:gd name="T46" fmla="*/ 2147483647 w 68"/>
                <a:gd name="T47" fmla="*/ 0 h 74"/>
                <a:gd name="T48" fmla="*/ 2147483647 w 68"/>
                <a:gd name="T49" fmla="*/ 0 h 74"/>
                <a:gd name="T50" fmla="*/ 2147483647 w 68"/>
                <a:gd name="T51" fmla="*/ 2147483647 h 74"/>
                <a:gd name="T52" fmla="*/ 2147483647 w 68"/>
                <a:gd name="T53" fmla="*/ 2147483647 h 74"/>
                <a:gd name="T54" fmla="*/ 2147483647 w 68"/>
                <a:gd name="T55" fmla="*/ 2147483647 h 74"/>
                <a:gd name="T56" fmla="*/ 2147483647 w 68"/>
                <a:gd name="T57" fmla="*/ 2147483647 h 74"/>
                <a:gd name="T58" fmla="*/ 2147483647 w 68"/>
                <a:gd name="T59" fmla="*/ 2147483647 h 74"/>
                <a:gd name="T60" fmla="*/ 2147483647 w 68"/>
                <a:gd name="T61" fmla="*/ 2147483647 h 74"/>
                <a:gd name="T62" fmla="*/ 2147483647 w 68"/>
                <a:gd name="T63" fmla="*/ 2147483647 h 74"/>
                <a:gd name="T64" fmla="*/ 2147483647 w 68"/>
                <a:gd name="T65" fmla="*/ 2147483647 h 74"/>
                <a:gd name="T66" fmla="*/ 2147483647 w 68"/>
                <a:gd name="T67" fmla="*/ 2147483647 h 74"/>
                <a:gd name="T68" fmla="*/ 2147483647 w 68"/>
                <a:gd name="T69" fmla="*/ 2147483647 h 74"/>
                <a:gd name="T70" fmla="*/ 2147483647 w 68"/>
                <a:gd name="T71" fmla="*/ 2147483647 h 74"/>
                <a:gd name="T72" fmla="*/ 2147483647 w 68"/>
                <a:gd name="T73" fmla="*/ 2147483647 h 74"/>
                <a:gd name="T74" fmla="*/ 2147483647 w 68"/>
                <a:gd name="T75" fmla="*/ 2147483647 h 74"/>
                <a:gd name="T76" fmla="*/ 2147483647 w 68"/>
                <a:gd name="T77" fmla="*/ 2147483647 h 74"/>
                <a:gd name="T78" fmla="*/ 2147483647 w 68"/>
                <a:gd name="T79" fmla="*/ 2147483647 h 74"/>
                <a:gd name="T80" fmla="*/ 2147483647 w 68"/>
                <a:gd name="T81" fmla="*/ 2147483647 h 74"/>
                <a:gd name="T82" fmla="*/ 2147483647 w 68"/>
                <a:gd name="T83" fmla="*/ 2147483647 h 74"/>
                <a:gd name="T84" fmla="*/ 2147483647 w 68"/>
                <a:gd name="T85" fmla="*/ 2147483647 h 74"/>
                <a:gd name="T86" fmla="*/ 2147483647 w 68"/>
                <a:gd name="T87" fmla="*/ 2147483647 h 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74">
                  <a:moveTo>
                    <a:pt x="56" y="50"/>
                  </a:moveTo>
                  <a:lnTo>
                    <a:pt x="68" y="54"/>
                  </a:lnTo>
                  <a:lnTo>
                    <a:pt x="68" y="56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2" y="66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46" y="74"/>
                  </a:lnTo>
                  <a:lnTo>
                    <a:pt x="44" y="74"/>
                  </a:lnTo>
                  <a:lnTo>
                    <a:pt x="40" y="74"/>
                  </a:lnTo>
                  <a:lnTo>
                    <a:pt x="38" y="74"/>
                  </a:lnTo>
                  <a:lnTo>
                    <a:pt x="32" y="74"/>
                  </a:lnTo>
                  <a:lnTo>
                    <a:pt x="28" y="74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2" y="68"/>
                  </a:lnTo>
                  <a:lnTo>
                    <a:pt x="10" y="6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6" y="22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12" y="42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6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6" y="62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6" y="54"/>
                  </a:lnTo>
                  <a:lnTo>
                    <a:pt x="56" y="50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9" name="Freeform 40"/>
            <p:cNvSpPr>
              <a:spLocks/>
            </p:cNvSpPr>
            <p:nvPr/>
          </p:nvSpPr>
          <p:spPr bwMode="auto">
            <a:xfrm>
              <a:off x="7966664" y="3368331"/>
              <a:ext cx="42282" cy="19324"/>
            </a:xfrm>
            <a:custGeom>
              <a:avLst/>
              <a:gdLst>
                <a:gd name="T0" fmla="*/ 0 w 40"/>
                <a:gd name="T1" fmla="*/ 2147483647 h 22"/>
                <a:gd name="T2" fmla="*/ 2147483647 w 40"/>
                <a:gd name="T3" fmla="*/ 2147483647 h 22"/>
                <a:gd name="T4" fmla="*/ 2147483647 w 40"/>
                <a:gd name="T5" fmla="*/ 2147483647 h 22"/>
                <a:gd name="T6" fmla="*/ 2147483647 w 40"/>
                <a:gd name="T7" fmla="*/ 2147483647 h 22"/>
                <a:gd name="T8" fmla="*/ 2147483647 w 40"/>
                <a:gd name="T9" fmla="*/ 2147483647 h 22"/>
                <a:gd name="T10" fmla="*/ 2147483647 w 40"/>
                <a:gd name="T11" fmla="*/ 2147483647 h 22"/>
                <a:gd name="T12" fmla="*/ 2147483647 w 40"/>
                <a:gd name="T13" fmla="*/ 2147483647 h 22"/>
                <a:gd name="T14" fmla="*/ 2147483647 w 40"/>
                <a:gd name="T15" fmla="*/ 2147483647 h 22"/>
                <a:gd name="T16" fmla="*/ 2147483647 w 40"/>
                <a:gd name="T17" fmla="*/ 2147483647 h 22"/>
                <a:gd name="T18" fmla="*/ 2147483647 w 40"/>
                <a:gd name="T19" fmla="*/ 0 h 22"/>
                <a:gd name="T20" fmla="*/ 2147483647 w 40"/>
                <a:gd name="T21" fmla="*/ 0 h 22"/>
                <a:gd name="T22" fmla="*/ 2147483647 w 40"/>
                <a:gd name="T23" fmla="*/ 0 h 22"/>
                <a:gd name="T24" fmla="*/ 2147483647 w 40"/>
                <a:gd name="T25" fmla="*/ 0 h 22"/>
                <a:gd name="T26" fmla="*/ 2147483647 w 40"/>
                <a:gd name="T27" fmla="*/ 0 h 22"/>
                <a:gd name="T28" fmla="*/ 2147483647 w 40"/>
                <a:gd name="T29" fmla="*/ 0 h 22"/>
                <a:gd name="T30" fmla="*/ 2147483647 w 40"/>
                <a:gd name="T31" fmla="*/ 2147483647 h 22"/>
                <a:gd name="T32" fmla="*/ 2147483647 w 40"/>
                <a:gd name="T33" fmla="*/ 2147483647 h 22"/>
                <a:gd name="T34" fmla="*/ 2147483647 w 40"/>
                <a:gd name="T35" fmla="*/ 2147483647 h 22"/>
                <a:gd name="T36" fmla="*/ 2147483647 w 40"/>
                <a:gd name="T37" fmla="*/ 2147483647 h 22"/>
                <a:gd name="T38" fmla="*/ 2147483647 w 40"/>
                <a:gd name="T39" fmla="*/ 2147483647 h 22"/>
                <a:gd name="T40" fmla="*/ 0 w 40"/>
                <a:gd name="T41" fmla="*/ 2147483647 h 22"/>
                <a:gd name="T42" fmla="*/ 0 w 40"/>
                <a:gd name="T43" fmla="*/ 2147483647 h 22"/>
                <a:gd name="T44" fmla="*/ 0 w 40"/>
                <a:gd name="T45" fmla="*/ 2147483647 h 22"/>
                <a:gd name="T46" fmla="*/ 0 w 40"/>
                <a:gd name="T47" fmla="*/ 2147483647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0" h="22">
                  <a:moveTo>
                    <a:pt x="0" y="22"/>
                  </a:moveTo>
                  <a:lnTo>
                    <a:pt x="40" y="22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0" name="Rectangle 41"/>
            <p:cNvSpPr>
              <a:spLocks noChangeArrowheads="1"/>
            </p:cNvSpPr>
            <p:nvPr/>
          </p:nvSpPr>
          <p:spPr bwMode="auto">
            <a:xfrm>
              <a:off x="8038543" y="3333548"/>
              <a:ext cx="12685" cy="94686"/>
            </a:xfrm>
            <a:prstGeom prst="rect">
              <a:avLst/>
            </a:prstGeom>
            <a:noFill/>
            <a:ln w="0">
              <a:solidFill>
                <a:srgbClr val="CC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01" name="Rectangle 42"/>
            <p:cNvSpPr>
              <a:spLocks noChangeArrowheads="1"/>
            </p:cNvSpPr>
            <p:nvPr/>
          </p:nvSpPr>
          <p:spPr bwMode="auto">
            <a:xfrm>
              <a:off x="8070253" y="3333548"/>
              <a:ext cx="12685" cy="94686"/>
            </a:xfrm>
            <a:prstGeom prst="rect">
              <a:avLst/>
            </a:prstGeom>
            <a:noFill/>
            <a:ln w="0">
              <a:solidFill>
                <a:srgbClr val="CC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02" name="Rectangle 43"/>
            <p:cNvSpPr>
              <a:spLocks noChangeArrowheads="1"/>
            </p:cNvSpPr>
            <p:nvPr/>
          </p:nvSpPr>
          <p:spPr bwMode="auto">
            <a:xfrm>
              <a:off x="5315601" y="3623405"/>
              <a:ext cx="1431235" cy="25893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03" name="Rectangle 44"/>
            <p:cNvSpPr>
              <a:spLocks noChangeArrowheads="1"/>
            </p:cNvSpPr>
            <p:nvPr/>
          </p:nvSpPr>
          <p:spPr bwMode="auto">
            <a:xfrm>
              <a:off x="5315601" y="3623405"/>
              <a:ext cx="1431235" cy="258939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04" name="Rectangle 45"/>
            <p:cNvSpPr>
              <a:spLocks noChangeArrowheads="1"/>
            </p:cNvSpPr>
            <p:nvPr/>
          </p:nvSpPr>
          <p:spPr bwMode="auto">
            <a:xfrm>
              <a:off x="5315601" y="3971234"/>
              <a:ext cx="1431235" cy="26087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05" name="Rectangle 46"/>
            <p:cNvSpPr>
              <a:spLocks noChangeArrowheads="1"/>
            </p:cNvSpPr>
            <p:nvPr/>
          </p:nvSpPr>
          <p:spPr bwMode="auto">
            <a:xfrm>
              <a:off x="5315601" y="3971234"/>
              <a:ext cx="1431235" cy="260871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06" name="Rectangle 47"/>
            <p:cNvSpPr>
              <a:spLocks noChangeArrowheads="1"/>
            </p:cNvSpPr>
            <p:nvPr/>
          </p:nvSpPr>
          <p:spPr bwMode="auto">
            <a:xfrm>
              <a:off x="5315601" y="5379861"/>
              <a:ext cx="1431235" cy="25893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07" name="Rectangle 48"/>
            <p:cNvSpPr>
              <a:spLocks noChangeArrowheads="1"/>
            </p:cNvSpPr>
            <p:nvPr/>
          </p:nvSpPr>
          <p:spPr bwMode="auto">
            <a:xfrm>
              <a:off x="5315601" y="5379861"/>
              <a:ext cx="1431235" cy="258939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08" name="Rectangle 49"/>
            <p:cNvSpPr>
              <a:spLocks noChangeArrowheads="1"/>
            </p:cNvSpPr>
            <p:nvPr/>
          </p:nvSpPr>
          <p:spPr bwMode="auto">
            <a:xfrm>
              <a:off x="7412773" y="4183796"/>
              <a:ext cx="1433350" cy="25893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09" name="Rectangle 50"/>
            <p:cNvSpPr>
              <a:spLocks noChangeArrowheads="1"/>
            </p:cNvSpPr>
            <p:nvPr/>
          </p:nvSpPr>
          <p:spPr bwMode="auto">
            <a:xfrm>
              <a:off x="7412773" y="4183796"/>
              <a:ext cx="1433350" cy="258939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10" name="Rectangle 51"/>
            <p:cNvSpPr>
              <a:spLocks noChangeArrowheads="1"/>
            </p:cNvSpPr>
            <p:nvPr/>
          </p:nvSpPr>
          <p:spPr bwMode="auto">
            <a:xfrm>
              <a:off x="7412773" y="3834034"/>
              <a:ext cx="1433350" cy="26087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11" name="Rectangle 52"/>
            <p:cNvSpPr>
              <a:spLocks noChangeArrowheads="1"/>
            </p:cNvSpPr>
            <p:nvPr/>
          </p:nvSpPr>
          <p:spPr bwMode="auto">
            <a:xfrm>
              <a:off x="7412773" y="3834034"/>
              <a:ext cx="1433350" cy="260872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12" name="Rectangle 53"/>
            <p:cNvSpPr>
              <a:spLocks noChangeArrowheads="1"/>
            </p:cNvSpPr>
            <p:nvPr/>
          </p:nvSpPr>
          <p:spPr bwMode="auto">
            <a:xfrm>
              <a:off x="7412773" y="4535490"/>
              <a:ext cx="1433350" cy="25700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13" name="Rectangle 54"/>
            <p:cNvSpPr>
              <a:spLocks noChangeArrowheads="1"/>
            </p:cNvSpPr>
            <p:nvPr/>
          </p:nvSpPr>
          <p:spPr bwMode="auto">
            <a:xfrm>
              <a:off x="7412773" y="4535490"/>
              <a:ext cx="1433350" cy="257006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14" name="Rectangle 55"/>
            <p:cNvSpPr>
              <a:spLocks noChangeArrowheads="1"/>
            </p:cNvSpPr>
            <p:nvPr/>
          </p:nvSpPr>
          <p:spPr bwMode="auto">
            <a:xfrm>
              <a:off x="7412773" y="4848536"/>
              <a:ext cx="1433350" cy="25893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15" name="Rectangle 56"/>
            <p:cNvSpPr>
              <a:spLocks noChangeArrowheads="1"/>
            </p:cNvSpPr>
            <p:nvPr/>
          </p:nvSpPr>
          <p:spPr bwMode="auto">
            <a:xfrm>
              <a:off x="7412773" y="4848536"/>
              <a:ext cx="1433350" cy="258939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16" name="Freeform 57"/>
            <p:cNvSpPr>
              <a:spLocks/>
            </p:cNvSpPr>
            <p:nvPr/>
          </p:nvSpPr>
          <p:spPr bwMode="auto">
            <a:xfrm>
              <a:off x="4169766" y="1650442"/>
              <a:ext cx="1219827" cy="318844"/>
            </a:xfrm>
            <a:custGeom>
              <a:avLst/>
              <a:gdLst>
                <a:gd name="T0" fmla="*/ 2147483647 w 1153"/>
                <a:gd name="T1" fmla="*/ 0 h 330"/>
                <a:gd name="T2" fmla="*/ 2147483647 w 1153"/>
                <a:gd name="T3" fmla="*/ 2147483647 h 330"/>
                <a:gd name="T4" fmla="*/ 2147483647 w 1153"/>
                <a:gd name="T5" fmla="*/ 2147483647 h 330"/>
                <a:gd name="T6" fmla="*/ 2147483647 w 1153"/>
                <a:gd name="T7" fmla="*/ 2147483647 h 330"/>
                <a:gd name="T8" fmla="*/ 2147483647 w 1153"/>
                <a:gd name="T9" fmla="*/ 2147483647 h 330"/>
                <a:gd name="T10" fmla="*/ 2147483647 w 1153"/>
                <a:gd name="T11" fmla="*/ 2147483647 h 330"/>
                <a:gd name="T12" fmla="*/ 2147483647 w 1153"/>
                <a:gd name="T13" fmla="*/ 2147483647 h 330"/>
                <a:gd name="T14" fmla="*/ 2147483647 w 1153"/>
                <a:gd name="T15" fmla="*/ 2147483647 h 330"/>
                <a:gd name="T16" fmla="*/ 2147483647 w 1153"/>
                <a:gd name="T17" fmla="*/ 2147483647 h 330"/>
                <a:gd name="T18" fmla="*/ 2147483647 w 1153"/>
                <a:gd name="T19" fmla="*/ 2147483647 h 330"/>
                <a:gd name="T20" fmla="*/ 2147483647 w 1153"/>
                <a:gd name="T21" fmla="*/ 2147483647 h 330"/>
                <a:gd name="T22" fmla="*/ 2147483647 w 1153"/>
                <a:gd name="T23" fmla="*/ 2147483647 h 330"/>
                <a:gd name="T24" fmla="*/ 2147483647 w 1153"/>
                <a:gd name="T25" fmla="*/ 2147483647 h 330"/>
                <a:gd name="T26" fmla="*/ 2147483647 w 1153"/>
                <a:gd name="T27" fmla="*/ 2147483647 h 330"/>
                <a:gd name="T28" fmla="*/ 2147483647 w 1153"/>
                <a:gd name="T29" fmla="*/ 2147483647 h 330"/>
                <a:gd name="T30" fmla="*/ 2147483647 w 1153"/>
                <a:gd name="T31" fmla="*/ 2147483647 h 330"/>
                <a:gd name="T32" fmla="*/ 2147483647 w 1153"/>
                <a:gd name="T33" fmla="*/ 2147483647 h 330"/>
                <a:gd name="T34" fmla="*/ 2147483647 w 1153"/>
                <a:gd name="T35" fmla="*/ 2147483647 h 330"/>
                <a:gd name="T36" fmla="*/ 2147483647 w 1153"/>
                <a:gd name="T37" fmla="*/ 2147483647 h 330"/>
                <a:gd name="T38" fmla="*/ 2147483647 w 1153"/>
                <a:gd name="T39" fmla="*/ 2147483647 h 330"/>
                <a:gd name="T40" fmla="*/ 2147483647 w 1153"/>
                <a:gd name="T41" fmla="*/ 2147483647 h 330"/>
                <a:gd name="T42" fmla="*/ 2147483647 w 1153"/>
                <a:gd name="T43" fmla="*/ 2147483647 h 330"/>
                <a:gd name="T44" fmla="*/ 2147483647 w 1153"/>
                <a:gd name="T45" fmla="*/ 2147483647 h 330"/>
                <a:gd name="T46" fmla="*/ 2147483647 w 1153"/>
                <a:gd name="T47" fmla="*/ 2147483647 h 330"/>
                <a:gd name="T48" fmla="*/ 2147483647 w 1153"/>
                <a:gd name="T49" fmla="*/ 2147483647 h 330"/>
                <a:gd name="T50" fmla="*/ 2147483647 w 1153"/>
                <a:gd name="T51" fmla="*/ 2147483647 h 330"/>
                <a:gd name="T52" fmla="*/ 2147483647 w 1153"/>
                <a:gd name="T53" fmla="*/ 2147483647 h 330"/>
                <a:gd name="T54" fmla="*/ 2147483647 w 1153"/>
                <a:gd name="T55" fmla="*/ 2147483647 h 330"/>
                <a:gd name="T56" fmla="*/ 2147483647 w 1153"/>
                <a:gd name="T57" fmla="*/ 2147483647 h 330"/>
                <a:gd name="T58" fmla="*/ 2147483647 w 1153"/>
                <a:gd name="T59" fmla="*/ 2147483647 h 330"/>
                <a:gd name="T60" fmla="*/ 2147483647 w 1153"/>
                <a:gd name="T61" fmla="*/ 2147483647 h 330"/>
                <a:gd name="T62" fmla="*/ 2147483647 w 1153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3" h="330">
                  <a:moveTo>
                    <a:pt x="578" y="0"/>
                  </a:moveTo>
                  <a:lnTo>
                    <a:pt x="636" y="0"/>
                  </a:lnTo>
                  <a:lnTo>
                    <a:pt x="694" y="4"/>
                  </a:lnTo>
                  <a:lnTo>
                    <a:pt x="750" y="6"/>
                  </a:lnTo>
                  <a:lnTo>
                    <a:pt x="802" y="12"/>
                  </a:lnTo>
                  <a:lnTo>
                    <a:pt x="852" y="18"/>
                  </a:lnTo>
                  <a:lnTo>
                    <a:pt x="898" y="28"/>
                  </a:lnTo>
                  <a:lnTo>
                    <a:pt x="944" y="38"/>
                  </a:lnTo>
                  <a:lnTo>
                    <a:pt x="984" y="50"/>
                  </a:lnTo>
                  <a:lnTo>
                    <a:pt x="1022" y="60"/>
                  </a:lnTo>
                  <a:lnTo>
                    <a:pt x="1056" y="74"/>
                  </a:lnTo>
                  <a:lnTo>
                    <a:pt x="1083" y="86"/>
                  </a:lnTo>
                  <a:lnTo>
                    <a:pt x="1107" y="102"/>
                  </a:lnTo>
                  <a:lnTo>
                    <a:pt x="1129" y="118"/>
                  </a:lnTo>
                  <a:lnTo>
                    <a:pt x="1141" y="134"/>
                  </a:lnTo>
                  <a:lnTo>
                    <a:pt x="1149" y="148"/>
                  </a:lnTo>
                  <a:lnTo>
                    <a:pt x="1153" y="164"/>
                  </a:lnTo>
                  <a:lnTo>
                    <a:pt x="1149" y="182"/>
                  </a:lnTo>
                  <a:lnTo>
                    <a:pt x="1141" y="198"/>
                  </a:lnTo>
                  <a:lnTo>
                    <a:pt x="1129" y="214"/>
                  </a:lnTo>
                  <a:lnTo>
                    <a:pt x="1107" y="228"/>
                  </a:lnTo>
                  <a:lnTo>
                    <a:pt x="1083" y="244"/>
                  </a:lnTo>
                  <a:lnTo>
                    <a:pt x="1056" y="256"/>
                  </a:lnTo>
                  <a:lnTo>
                    <a:pt x="1022" y="268"/>
                  </a:lnTo>
                  <a:lnTo>
                    <a:pt x="984" y="282"/>
                  </a:lnTo>
                  <a:lnTo>
                    <a:pt x="944" y="294"/>
                  </a:lnTo>
                  <a:lnTo>
                    <a:pt x="898" y="302"/>
                  </a:lnTo>
                  <a:lnTo>
                    <a:pt x="852" y="310"/>
                  </a:lnTo>
                  <a:lnTo>
                    <a:pt x="802" y="318"/>
                  </a:lnTo>
                  <a:lnTo>
                    <a:pt x="750" y="322"/>
                  </a:lnTo>
                  <a:lnTo>
                    <a:pt x="694" y="328"/>
                  </a:lnTo>
                  <a:lnTo>
                    <a:pt x="636" y="330"/>
                  </a:lnTo>
                  <a:lnTo>
                    <a:pt x="578" y="330"/>
                  </a:lnTo>
                  <a:lnTo>
                    <a:pt x="518" y="330"/>
                  </a:lnTo>
                  <a:lnTo>
                    <a:pt x="460" y="328"/>
                  </a:lnTo>
                  <a:lnTo>
                    <a:pt x="404" y="322"/>
                  </a:lnTo>
                  <a:lnTo>
                    <a:pt x="352" y="318"/>
                  </a:lnTo>
                  <a:lnTo>
                    <a:pt x="302" y="310"/>
                  </a:lnTo>
                  <a:lnTo>
                    <a:pt x="256" y="302"/>
                  </a:lnTo>
                  <a:lnTo>
                    <a:pt x="210" y="294"/>
                  </a:lnTo>
                  <a:lnTo>
                    <a:pt x="170" y="282"/>
                  </a:lnTo>
                  <a:lnTo>
                    <a:pt x="134" y="268"/>
                  </a:lnTo>
                  <a:lnTo>
                    <a:pt x="100" y="256"/>
                  </a:lnTo>
                  <a:lnTo>
                    <a:pt x="72" y="244"/>
                  </a:lnTo>
                  <a:lnTo>
                    <a:pt x="46" y="228"/>
                  </a:lnTo>
                  <a:lnTo>
                    <a:pt x="26" y="214"/>
                  </a:lnTo>
                  <a:lnTo>
                    <a:pt x="12" y="198"/>
                  </a:lnTo>
                  <a:lnTo>
                    <a:pt x="4" y="182"/>
                  </a:lnTo>
                  <a:lnTo>
                    <a:pt x="0" y="164"/>
                  </a:lnTo>
                  <a:lnTo>
                    <a:pt x="4" y="148"/>
                  </a:lnTo>
                  <a:lnTo>
                    <a:pt x="12" y="134"/>
                  </a:lnTo>
                  <a:lnTo>
                    <a:pt x="26" y="118"/>
                  </a:lnTo>
                  <a:lnTo>
                    <a:pt x="46" y="102"/>
                  </a:lnTo>
                  <a:lnTo>
                    <a:pt x="72" y="86"/>
                  </a:lnTo>
                  <a:lnTo>
                    <a:pt x="100" y="74"/>
                  </a:lnTo>
                  <a:lnTo>
                    <a:pt x="134" y="60"/>
                  </a:lnTo>
                  <a:lnTo>
                    <a:pt x="170" y="50"/>
                  </a:lnTo>
                  <a:lnTo>
                    <a:pt x="210" y="38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4"/>
                  </a:lnTo>
                  <a:lnTo>
                    <a:pt x="518" y="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7" name="Freeform 58"/>
            <p:cNvSpPr>
              <a:spLocks/>
            </p:cNvSpPr>
            <p:nvPr/>
          </p:nvSpPr>
          <p:spPr bwMode="auto">
            <a:xfrm>
              <a:off x="4169766" y="1650442"/>
              <a:ext cx="1219827" cy="318844"/>
            </a:xfrm>
            <a:custGeom>
              <a:avLst/>
              <a:gdLst>
                <a:gd name="T0" fmla="*/ 2147483647 w 1153"/>
                <a:gd name="T1" fmla="*/ 0 h 330"/>
                <a:gd name="T2" fmla="*/ 2147483647 w 1153"/>
                <a:gd name="T3" fmla="*/ 2147483647 h 330"/>
                <a:gd name="T4" fmla="*/ 2147483647 w 1153"/>
                <a:gd name="T5" fmla="*/ 2147483647 h 330"/>
                <a:gd name="T6" fmla="*/ 2147483647 w 1153"/>
                <a:gd name="T7" fmla="*/ 2147483647 h 330"/>
                <a:gd name="T8" fmla="*/ 2147483647 w 1153"/>
                <a:gd name="T9" fmla="*/ 2147483647 h 330"/>
                <a:gd name="T10" fmla="*/ 2147483647 w 1153"/>
                <a:gd name="T11" fmla="*/ 2147483647 h 330"/>
                <a:gd name="T12" fmla="*/ 2147483647 w 1153"/>
                <a:gd name="T13" fmla="*/ 2147483647 h 330"/>
                <a:gd name="T14" fmla="*/ 2147483647 w 1153"/>
                <a:gd name="T15" fmla="*/ 2147483647 h 330"/>
                <a:gd name="T16" fmla="*/ 2147483647 w 1153"/>
                <a:gd name="T17" fmla="*/ 2147483647 h 330"/>
                <a:gd name="T18" fmla="*/ 2147483647 w 1153"/>
                <a:gd name="T19" fmla="*/ 2147483647 h 330"/>
                <a:gd name="T20" fmla="*/ 2147483647 w 1153"/>
                <a:gd name="T21" fmla="*/ 2147483647 h 330"/>
                <a:gd name="T22" fmla="*/ 2147483647 w 1153"/>
                <a:gd name="T23" fmla="*/ 2147483647 h 330"/>
                <a:gd name="T24" fmla="*/ 2147483647 w 1153"/>
                <a:gd name="T25" fmla="*/ 2147483647 h 330"/>
                <a:gd name="T26" fmla="*/ 2147483647 w 1153"/>
                <a:gd name="T27" fmla="*/ 2147483647 h 330"/>
                <a:gd name="T28" fmla="*/ 2147483647 w 1153"/>
                <a:gd name="T29" fmla="*/ 2147483647 h 330"/>
                <a:gd name="T30" fmla="*/ 2147483647 w 1153"/>
                <a:gd name="T31" fmla="*/ 2147483647 h 330"/>
                <a:gd name="T32" fmla="*/ 2147483647 w 1153"/>
                <a:gd name="T33" fmla="*/ 2147483647 h 330"/>
                <a:gd name="T34" fmla="*/ 2147483647 w 1153"/>
                <a:gd name="T35" fmla="*/ 2147483647 h 330"/>
                <a:gd name="T36" fmla="*/ 2147483647 w 1153"/>
                <a:gd name="T37" fmla="*/ 2147483647 h 330"/>
                <a:gd name="T38" fmla="*/ 2147483647 w 1153"/>
                <a:gd name="T39" fmla="*/ 2147483647 h 330"/>
                <a:gd name="T40" fmla="*/ 2147483647 w 1153"/>
                <a:gd name="T41" fmla="*/ 2147483647 h 330"/>
                <a:gd name="T42" fmla="*/ 2147483647 w 1153"/>
                <a:gd name="T43" fmla="*/ 2147483647 h 330"/>
                <a:gd name="T44" fmla="*/ 2147483647 w 1153"/>
                <a:gd name="T45" fmla="*/ 2147483647 h 330"/>
                <a:gd name="T46" fmla="*/ 2147483647 w 1153"/>
                <a:gd name="T47" fmla="*/ 2147483647 h 330"/>
                <a:gd name="T48" fmla="*/ 2147483647 w 1153"/>
                <a:gd name="T49" fmla="*/ 2147483647 h 330"/>
                <a:gd name="T50" fmla="*/ 2147483647 w 1153"/>
                <a:gd name="T51" fmla="*/ 2147483647 h 330"/>
                <a:gd name="T52" fmla="*/ 2147483647 w 1153"/>
                <a:gd name="T53" fmla="*/ 2147483647 h 330"/>
                <a:gd name="T54" fmla="*/ 2147483647 w 1153"/>
                <a:gd name="T55" fmla="*/ 2147483647 h 330"/>
                <a:gd name="T56" fmla="*/ 2147483647 w 1153"/>
                <a:gd name="T57" fmla="*/ 2147483647 h 330"/>
                <a:gd name="T58" fmla="*/ 2147483647 w 1153"/>
                <a:gd name="T59" fmla="*/ 2147483647 h 330"/>
                <a:gd name="T60" fmla="*/ 2147483647 w 1153"/>
                <a:gd name="T61" fmla="*/ 2147483647 h 330"/>
                <a:gd name="T62" fmla="*/ 2147483647 w 1153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3" h="330">
                  <a:moveTo>
                    <a:pt x="578" y="0"/>
                  </a:moveTo>
                  <a:lnTo>
                    <a:pt x="636" y="0"/>
                  </a:lnTo>
                  <a:lnTo>
                    <a:pt x="694" y="4"/>
                  </a:lnTo>
                  <a:lnTo>
                    <a:pt x="750" y="6"/>
                  </a:lnTo>
                  <a:lnTo>
                    <a:pt x="802" y="12"/>
                  </a:lnTo>
                  <a:lnTo>
                    <a:pt x="852" y="18"/>
                  </a:lnTo>
                  <a:lnTo>
                    <a:pt x="898" y="28"/>
                  </a:lnTo>
                  <a:lnTo>
                    <a:pt x="944" y="38"/>
                  </a:lnTo>
                  <a:lnTo>
                    <a:pt x="984" y="50"/>
                  </a:lnTo>
                  <a:lnTo>
                    <a:pt x="1022" y="60"/>
                  </a:lnTo>
                  <a:lnTo>
                    <a:pt x="1056" y="74"/>
                  </a:lnTo>
                  <a:lnTo>
                    <a:pt x="1083" y="86"/>
                  </a:lnTo>
                  <a:lnTo>
                    <a:pt x="1107" y="102"/>
                  </a:lnTo>
                  <a:lnTo>
                    <a:pt x="1129" y="118"/>
                  </a:lnTo>
                  <a:lnTo>
                    <a:pt x="1141" y="134"/>
                  </a:lnTo>
                  <a:lnTo>
                    <a:pt x="1149" y="148"/>
                  </a:lnTo>
                  <a:lnTo>
                    <a:pt x="1153" y="164"/>
                  </a:lnTo>
                  <a:lnTo>
                    <a:pt x="1149" y="182"/>
                  </a:lnTo>
                  <a:lnTo>
                    <a:pt x="1141" y="198"/>
                  </a:lnTo>
                  <a:lnTo>
                    <a:pt x="1129" y="214"/>
                  </a:lnTo>
                  <a:lnTo>
                    <a:pt x="1107" y="228"/>
                  </a:lnTo>
                  <a:lnTo>
                    <a:pt x="1083" y="244"/>
                  </a:lnTo>
                  <a:lnTo>
                    <a:pt x="1056" y="256"/>
                  </a:lnTo>
                  <a:lnTo>
                    <a:pt x="1022" y="268"/>
                  </a:lnTo>
                  <a:lnTo>
                    <a:pt x="984" y="282"/>
                  </a:lnTo>
                  <a:lnTo>
                    <a:pt x="944" y="294"/>
                  </a:lnTo>
                  <a:lnTo>
                    <a:pt x="898" y="302"/>
                  </a:lnTo>
                  <a:lnTo>
                    <a:pt x="852" y="310"/>
                  </a:lnTo>
                  <a:lnTo>
                    <a:pt x="802" y="318"/>
                  </a:lnTo>
                  <a:lnTo>
                    <a:pt x="750" y="322"/>
                  </a:lnTo>
                  <a:lnTo>
                    <a:pt x="694" y="328"/>
                  </a:lnTo>
                  <a:lnTo>
                    <a:pt x="636" y="330"/>
                  </a:lnTo>
                  <a:lnTo>
                    <a:pt x="578" y="330"/>
                  </a:lnTo>
                  <a:lnTo>
                    <a:pt x="518" y="330"/>
                  </a:lnTo>
                  <a:lnTo>
                    <a:pt x="460" y="328"/>
                  </a:lnTo>
                  <a:lnTo>
                    <a:pt x="404" y="322"/>
                  </a:lnTo>
                  <a:lnTo>
                    <a:pt x="352" y="318"/>
                  </a:lnTo>
                  <a:lnTo>
                    <a:pt x="302" y="310"/>
                  </a:lnTo>
                  <a:lnTo>
                    <a:pt x="256" y="302"/>
                  </a:lnTo>
                  <a:lnTo>
                    <a:pt x="210" y="294"/>
                  </a:lnTo>
                  <a:lnTo>
                    <a:pt x="170" y="282"/>
                  </a:lnTo>
                  <a:lnTo>
                    <a:pt x="134" y="268"/>
                  </a:lnTo>
                  <a:lnTo>
                    <a:pt x="100" y="256"/>
                  </a:lnTo>
                  <a:lnTo>
                    <a:pt x="72" y="244"/>
                  </a:lnTo>
                  <a:lnTo>
                    <a:pt x="46" y="228"/>
                  </a:lnTo>
                  <a:lnTo>
                    <a:pt x="26" y="214"/>
                  </a:lnTo>
                  <a:lnTo>
                    <a:pt x="12" y="198"/>
                  </a:lnTo>
                  <a:lnTo>
                    <a:pt x="4" y="182"/>
                  </a:lnTo>
                  <a:lnTo>
                    <a:pt x="0" y="164"/>
                  </a:lnTo>
                  <a:lnTo>
                    <a:pt x="4" y="148"/>
                  </a:lnTo>
                  <a:lnTo>
                    <a:pt x="12" y="134"/>
                  </a:lnTo>
                  <a:lnTo>
                    <a:pt x="26" y="118"/>
                  </a:lnTo>
                  <a:lnTo>
                    <a:pt x="46" y="102"/>
                  </a:lnTo>
                  <a:lnTo>
                    <a:pt x="72" y="86"/>
                  </a:lnTo>
                  <a:lnTo>
                    <a:pt x="100" y="74"/>
                  </a:lnTo>
                  <a:lnTo>
                    <a:pt x="134" y="60"/>
                  </a:lnTo>
                  <a:lnTo>
                    <a:pt x="170" y="50"/>
                  </a:lnTo>
                  <a:lnTo>
                    <a:pt x="210" y="38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4"/>
                  </a:lnTo>
                  <a:lnTo>
                    <a:pt x="518" y="0"/>
                  </a:lnTo>
                  <a:lnTo>
                    <a:pt x="578" y="0"/>
                  </a:lnTo>
                </a:path>
              </a:pathLst>
            </a:custGeom>
            <a:noFill/>
            <a:ln w="317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8" name="Freeform 59"/>
            <p:cNvSpPr>
              <a:spLocks/>
            </p:cNvSpPr>
            <p:nvPr/>
          </p:nvSpPr>
          <p:spPr bwMode="auto">
            <a:xfrm>
              <a:off x="4169766" y="3207942"/>
              <a:ext cx="1219827" cy="316911"/>
            </a:xfrm>
            <a:custGeom>
              <a:avLst/>
              <a:gdLst>
                <a:gd name="T0" fmla="*/ 2147483647 w 1153"/>
                <a:gd name="T1" fmla="*/ 0 h 330"/>
                <a:gd name="T2" fmla="*/ 2147483647 w 1153"/>
                <a:gd name="T3" fmla="*/ 2147483647 h 330"/>
                <a:gd name="T4" fmla="*/ 2147483647 w 1153"/>
                <a:gd name="T5" fmla="*/ 2147483647 h 330"/>
                <a:gd name="T6" fmla="*/ 2147483647 w 1153"/>
                <a:gd name="T7" fmla="*/ 2147483647 h 330"/>
                <a:gd name="T8" fmla="*/ 2147483647 w 1153"/>
                <a:gd name="T9" fmla="*/ 2147483647 h 330"/>
                <a:gd name="T10" fmla="*/ 2147483647 w 1153"/>
                <a:gd name="T11" fmla="*/ 2147483647 h 330"/>
                <a:gd name="T12" fmla="*/ 2147483647 w 1153"/>
                <a:gd name="T13" fmla="*/ 2147483647 h 330"/>
                <a:gd name="T14" fmla="*/ 2147483647 w 1153"/>
                <a:gd name="T15" fmla="*/ 2147483647 h 330"/>
                <a:gd name="T16" fmla="*/ 2147483647 w 1153"/>
                <a:gd name="T17" fmla="*/ 2147483647 h 330"/>
                <a:gd name="T18" fmla="*/ 2147483647 w 1153"/>
                <a:gd name="T19" fmla="*/ 2147483647 h 330"/>
                <a:gd name="T20" fmla="*/ 2147483647 w 1153"/>
                <a:gd name="T21" fmla="*/ 2147483647 h 330"/>
                <a:gd name="T22" fmla="*/ 2147483647 w 1153"/>
                <a:gd name="T23" fmla="*/ 2147483647 h 330"/>
                <a:gd name="T24" fmla="*/ 2147483647 w 1153"/>
                <a:gd name="T25" fmla="*/ 2147483647 h 330"/>
                <a:gd name="T26" fmla="*/ 2147483647 w 1153"/>
                <a:gd name="T27" fmla="*/ 2147483647 h 330"/>
                <a:gd name="T28" fmla="*/ 2147483647 w 1153"/>
                <a:gd name="T29" fmla="*/ 2147483647 h 330"/>
                <a:gd name="T30" fmla="*/ 2147483647 w 1153"/>
                <a:gd name="T31" fmla="*/ 2147483647 h 330"/>
                <a:gd name="T32" fmla="*/ 2147483647 w 1153"/>
                <a:gd name="T33" fmla="*/ 2147483647 h 330"/>
                <a:gd name="T34" fmla="*/ 2147483647 w 1153"/>
                <a:gd name="T35" fmla="*/ 2147483647 h 330"/>
                <a:gd name="T36" fmla="*/ 2147483647 w 1153"/>
                <a:gd name="T37" fmla="*/ 2147483647 h 330"/>
                <a:gd name="T38" fmla="*/ 2147483647 w 1153"/>
                <a:gd name="T39" fmla="*/ 2147483647 h 330"/>
                <a:gd name="T40" fmla="*/ 2147483647 w 1153"/>
                <a:gd name="T41" fmla="*/ 2147483647 h 330"/>
                <a:gd name="T42" fmla="*/ 2147483647 w 1153"/>
                <a:gd name="T43" fmla="*/ 2147483647 h 330"/>
                <a:gd name="T44" fmla="*/ 2147483647 w 1153"/>
                <a:gd name="T45" fmla="*/ 2147483647 h 330"/>
                <a:gd name="T46" fmla="*/ 2147483647 w 1153"/>
                <a:gd name="T47" fmla="*/ 2147483647 h 330"/>
                <a:gd name="T48" fmla="*/ 2147483647 w 1153"/>
                <a:gd name="T49" fmla="*/ 2147483647 h 330"/>
                <a:gd name="T50" fmla="*/ 2147483647 w 1153"/>
                <a:gd name="T51" fmla="*/ 2147483647 h 330"/>
                <a:gd name="T52" fmla="*/ 2147483647 w 1153"/>
                <a:gd name="T53" fmla="*/ 2147483647 h 330"/>
                <a:gd name="T54" fmla="*/ 2147483647 w 1153"/>
                <a:gd name="T55" fmla="*/ 2147483647 h 330"/>
                <a:gd name="T56" fmla="*/ 2147483647 w 1153"/>
                <a:gd name="T57" fmla="*/ 2147483647 h 330"/>
                <a:gd name="T58" fmla="*/ 2147483647 w 1153"/>
                <a:gd name="T59" fmla="*/ 2147483647 h 330"/>
                <a:gd name="T60" fmla="*/ 2147483647 w 1153"/>
                <a:gd name="T61" fmla="*/ 2147483647 h 330"/>
                <a:gd name="T62" fmla="*/ 2147483647 w 1153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3" h="330">
                  <a:moveTo>
                    <a:pt x="578" y="0"/>
                  </a:moveTo>
                  <a:lnTo>
                    <a:pt x="636" y="0"/>
                  </a:lnTo>
                  <a:lnTo>
                    <a:pt x="694" y="2"/>
                  </a:lnTo>
                  <a:lnTo>
                    <a:pt x="750" y="6"/>
                  </a:lnTo>
                  <a:lnTo>
                    <a:pt x="802" y="12"/>
                  </a:lnTo>
                  <a:lnTo>
                    <a:pt x="852" y="18"/>
                  </a:lnTo>
                  <a:lnTo>
                    <a:pt x="898" y="28"/>
                  </a:lnTo>
                  <a:lnTo>
                    <a:pt x="944" y="36"/>
                  </a:lnTo>
                  <a:lnTo>
                    <a:pt x="984" y="48"/>
                  </a:lnTo>
                  <a:lnTo>
                    <a:pt x="1022" y="58"/>
                  </a:lnTo>
                  <a:lnTo>
                    <a:pt x="1056" y="74"/>
                  </a:lnTo>
                  <a:lnTo>
                    <a:pt x="1083" y="86"/>
                  </a:lnTo>
                  <a:lnTo>
                    <a:pt x="1107" y="102"/>
                  </a:lnTo>
                  <a:lnTo>
                    <a:pt x="1129" y="114"/>
                  </a:lnTo>
                  <a:lnTo>
                    <a:pt x="1141" y="132"/>
                  </a:lnTo>
                  <a:lnTo>
                    <a:pt x="1149" y="148"/>
                  </a:lnTo>
                  <a:lnTo>
                    <a:pt x="1153" y="164"/>
                  </a:lnTo>
                  <a:lnTo>
                    <a:pt x="1149" y="182"/>
                  </a:lnTo>
                  <a:lnTo>
                    <a:pt x="1141" y="198"/>
                  </a:lnTo>
                  <a:lnTo>
                    <a:pt x="1129" y="212"/>
                  </a:lnTo>
                  <a:lnTo>
                    <a:pt x="1107" y="228"/>
                  </a:lnTo>
                  <a:lnTo>
                    <a:pt x="1083" y="244"/>
                  </a:lnTo>
                  <a:lnTo>
                    <a:pt x="1056" y="256"/>
                  </a:lnTo>
                  <a:lnTo>
                    <a:pt x="1022" y="268"/>
                  </a:lnTo>
                  <a:lnTo>
                    <a:pt x="984" y="280"/>
                  </a:lnTo>
                  <a:lnTo>
                    <a:pt x="944" y="292"/>
                  </a:lnTo>
                  <a:lnTo>
                    <a:pt x="898" y="302"/>
                  </a:lnTo>
                  <a:lnTo>
                    <a:pt x="852" y="308"/>
                  </a:lnTo>
                  <a:lnTo>
                    <a:pt x="802" y="318"/>
                  </a:lnTo>
                  <a:lnTo>
                    <a:pt x="750" y="320"/>
                  </a:lnTo>
                  <a:lnTo>
                    <a:pt x="694" y="326"/>
                  </a:lnTo>
                  <a:lnTo>
                    <a:pt x="636" y="330"/>
                  </a:lnTo>
                  <a:lnTo>
                    <a:pt x="578" y="330"/>
                  </a:lnTo>
                  <a:lnTo>
                    <a:pt x="518" y="330"/>
                  </a:lnTo>
                  <a:lnTo>
                    <a:pt x="460" y="326"/>
                  </a:lnTo>
                  <a:lnTo>
                    <a:pt x="404" y="320"/>
                  </a:lnTo>
                  <a:lnTo>
                    <a:pt x="352" y="318"/>
                  </a:lnTo>
                  <a:lnTo>
                    <a:pt x="302" y="308"/>
                  </a:lnTo>
                  <a:lnTo>
                    <a:pt x="256" y="302"/>
                  </a:lnTo>
                  <a:lnTo>
                    <a:pt x="210" y="292"/>
                  </a:lnTo>
                  <a:lnTo>
                    <a:pt x="170" y="280"/>
                  </a:lnTo>
                  <a:lnTo>
                    <a:pt x="134" y="268"/>
                  </a:lnTo>
                  <a:lnTo>
                    <a:pt x="100" y="256"/>
                  </a:lnTo>
                  <a:lnTo>
                    <a:pt x="72" y="244"/>
                  </a:lnTo>
                  <a:lnTo>
                    <a:pt x="46" y="228"/>
                  </a:lnTo>
                  <a:lnTo>
                    <a:pt x="26" y="212"/>
                  </a:lnTo>
                  <a:lnTo>
                    <a:pt x="12" y="198"/>
                  </a:lnTo>
                  <a:lnTo>
                    <a:pt x="4" y="182"/>
                  </a:lnTo>
                  <a:lnTo>
                    <a:pt x="0" y="164"/>
                  </a:lnTo>
                  <a:lnTo>
                    <a:pt x="4" y="148"/>
                  </a:lnTo>
                  <a:lnTo>
                    <a:pt x="12" y="132"/>
                  </a:lnTo>
                  <a:lnTo>
                    <a:pt x="26" y="114"/>
                  </a:lnTo>
                  <a:lnTo>
                    <a:pt x="46" y="102"/>
                  </a:lnTo>
                  <a:lnTo>
                    <a:pt x="72" y="86"/>
                  </a:lnTo>
                  <a:lnTo>
                    <a:pt x="100" y="74"/>
                  </a:lnTo>
                  <a:lnTo>
                    <a:pt x="134" y="58"/>
                  </a:lnTo>
                  <a:lnTo>
                    <a:pt x="170" y="48"/>
                  </a:lnTo>
                  <a:lnTo>
                    <a:pt x="210" y="36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2"/>
                  </a:lnTo>
                  <a:lnTo>
                    <a:pt x="518" y="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19" name="Freeform 60"/>
            <p:cNvSpPr>
              <a:spLocks/>
            </p:cNvSpPr>
            <p:nvPr/>
          </p:nvSpPr>
          <p:spPr bwMode="auto">
            <a:xfrm>
              <a:off x="4169766" y="3207942"/>
              <a:ext cx="1219827" cy="316911"/>
            </a:xfrm>
            <a:custGeom>
              <a:avLst/>
              <a:gdLst>
                <a:gd name="T0" fmla="*/ 2147483647 w 1153"/>
                <a:gd name="T1" fmla="*/ 0 h 330"/>
                <a:gd name="T2" fmla="*/ 2147483647 w 1153"/>
                <a:gd name="T3" fmla="*/ 2147483647 h 330"/>
                <a:gd name="T4" fmla="*/ 2147483647 w 1153"/>
                <a:gd name="T5" fmla="*/ 2147483647 h 330"/>
                <a:gd name="T6" fmla="*/ 2147483647 w 1153"/>
                <a:gd name="T7" fmla="*/ 2147483647 h 330"/>
                <a:gd name="T8" fmla="*/ 2147483647 w 1153"/>
                <a:gd name="T9" fmla="*/ 2147483647 h 330"/>
                <a:gd name="T10" fmla="*/ 2147483647 w 1153"/>
                <a:gd name="T11" fmla="*/ 2147483647 h 330"/>
                <a:gd name="T12" fmla="*/ 2147483647 w 1153"/>
                <a:gd name="T13" fmla="*/ 2147483647 h 330"/>
                <a:gd name="T14" fmla="*/ 2147483647 w 1153"/>
                <a:gd name="T15" fmla="*/ 2147483647 h 330"/>
                <a:gd name="T16" fmla="*/ 2147483647 w 1153"/>
                <a:gd name="T17" fmla="*/ 2147483647 h 330"/>
                <a:gd name="T18" fmla="*/ 2147483647 w 1153"/>
                <a:gd name="T19" fmla="*/ 2147483647 h 330"/>
                <a:gd name="T20" fmla="*/ 2147483647 w 1153"/>
                <a:gd name="T21" fmla="*/ 2147483647 h 330"/>
                <a:gd name="T22" fmla="*/ 2147483647 w 1153"/>
                <a:gd name="T23" fmla="*/ 2147483647 h 330"/>
                <a:gd name="T24" fmla="*/ 2147483647 w 1153"/>
                <a:gd name="T25" fmla="*/ 2147483647 h 330"/>
                <a:gd name="T26" fmla="*/ 2147483647 w 1153"/>
                <a:gd name="T27" fmla="*/ 2147483647 h 330"/>
                <a:gd name="T28" fmla="*/ 2147483647 w 1153"/>
                <a:gd name="T29" fmla="*/ 2147483647 h 330"/>
                <a:gd name="T30" fmla="*/ 2147483647 w 1153"/>
                <a:gd name="T31" fmla="*/ 2147483647 h 330"/>
                <a:gd name="T32" fmla="*/ 2147483647 w 1153"/>
                <a:gd name="T33" fmla="*/ 2147483647 h 330"/>
                <a:gd name="T34" fmla="*/ 2147483647 w 1153"/>
                <a:gd name="T35" fmla="*/ 2147483647 h 330"/>
                <a:gd name="T36" fmla="*/ 2147483647 w 1153"/>
                <a:gd name="T37" fmla="*/ 2147483647 h 330"/>
                <a:gd name="T38" fmla="*/ 2147483647 w 1153"/>
                <a:gd name="T39" fmla="*/ 2147483647 h 330"/>
                <a:gd name="T40" fmla="*/ 2147483647 w 1153"/>
                <a:gd name="T41" fmla="*/ 2147483647 h 330"/>
                <a:gd name="T42" fmla="*/ 2147483647 w 1153"/>
                <a:gd name="T43" fmla="*/ 2147483647 h 330"/>
                <a:gd name="T44" fmla="*/ 2147483647 w 1153"/>
                <a:gd name="T45" fmla="*/ 2147483647 h 330"/>
                <a:gd name="T46" fmla="*/ 2147483647 w 1153"/>
                <a:gd name="T47" fmla="*/ 2147483647 h 330"/>
                <a:gd name="T48" fmla="*/ 2147483647 w 1153"/>
                <a:gd name="T49" fmla="*/ 2147483647 h 330"/>
                <a:gd name="T50" fmla="*/ 2147483647 w 1153"/>
                <a:gd name="T51" fmla="*/ 2147483647 h 330"/>
                <a:gd name="T52" fmla="*/ 2147483647 w 1153"/>
                <a:gd name="T53" fmla="*/ 2147483647 h 330"/>
                <a:gd name="T54" fmla="*/ 2147483647 w 1153"/>
                <a:gd name="T55" fmla="*/ 2147483647 h 330"/>
                <a:gd name="T56" fmla="*/ 2147483647 w 1153"/>
                <a:gd name="T57" fmla="*/ 2147483647 h 330"/>
                <a:gd name="T58" fmla="*/ 2147483647 w 1153"/>
                <a:gd name="T59" fmla="*/ 2147483647 h 330"/>
                <a:gd name="T60" fmla="*/ 2147483647 w 1153"/>
                <a:gd name="T61" fmla="*/ 2147483647 h 330"/>
                <a:gd name="T62" fmla="*/ 2147483647 w 1153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3" h="330">
                  <a:moveTo>
                    <a:pt x="578" y="0"/>
                  </a:moveTo>
                  <a:lnTo>
                    <a:pt x="636" y="0"/>
                  </a:lnTo>
                  <a:lnTo>
                    <a:pt x="694" y="2"/>
                  </a:lnTo>
                  <a:lnTo>
                    <a:pt x="750" y="6"/>
                  </a:lnTo>
                  <a:lnTo>
                    <a:pt x="802" y="12"/>
                  </a:lnTo>
                  <a:lnTo>
                    <a:pt x="852" y="18"/>
                  </a:lnTo>
                  <a:lnTo>
                    <a:pt x="898" y="28"/>
                  </a:lnTo>
                  <a:lnTo>
                    <a:pt x="944" y="36"/>
                  </a:lnTo>
                  <a:lnTo>
                    <a:pt x="984" y="48"/>
                  </a:lnTo>
                  <a:lnTo>
                    <a:pt x="1022" y="58"/>
                  </a:lnTo>
                  <a:lnTo>
                    <a:pt x="1056" y="74"/>
                  </a:lnTo>
                  <a:lnTo>
                    <a:pt x="1083" y="86"/>
                  </a:lnTo>
                  <a:lnTo>
                    <a:pt x="1107" y="102"/>
                  </a:lnTo>
                  <a:lnTo>
                    <a:pt x="1129" y="114"/>
                  </a:lnTo>
                  <a:lnTo>
                    <a:pt x="1141" y="132"/>
                  </a:lnTo>
                  <a:lnTo>
                    <a:pt x="1149" y="148"/>
                  </a:lnTo>
                  <a:lnTo>
                    <a:pt x="1153" y="164"/>
                  </a:lnTo>
                  <a:lnTo>
                    <a:pt x="1149" y="182"/>
                  </a:lnTo>
                  <a:lnTo>
                    <a:pt x="1141" y="198"/>
                  </a:lnTo>
                  <a:lnTo>
                    <a:pt x="1129" y="212"/>
                  </a:lnTo>
                  <a:lnTo>
                    <a:pt x="1107" y="228"/>
                  </a:lnTo>
                  <a:lnTo>
                    <a:pt x="1083" y="244"/>
                  </a:lnTo>
                  <a:lnTo>
                    <a:pt x="1056" y="256"/>
                  </a:lnTo>
                  <a:lnTo>
                    <a:pt x="1022" y="268"/>
                  </a:lnTo>
                  <a:lnTo>
                    <a:pt x="984" y="280"/>
                  </a:lnTo>
                  <a:lnTo>
                    <a:pt x="944" y="292"/>
                  </a:lnTo>
                  <a:lnTo>
                    <a:pt x="898" y="302"/>
                  </a:lnTo>
                  <a:lnTo>
                    <a:pt x="852" y="308"/>
                  </a:lnTo>
                  <a:lnTo>
                    <a:pt x="802" y="318"/>
                  </a:lnTo>
                  <a:lnTo>
                    <a:pt x="750" y="320"/>
                  </a:lnTo>
                  <a:lnTo>
                    <a:pt x="694" y="326"/>
                  </a:lnTo>
                  <a:lnTo>
                    <a:pt x="636" y="330"/>
                  </a:lnTo>
                  <a:lnTo>
                    <a:pt x="578" y="330"/>
                  </a:lnTo>
                  <a:lnTo>
                    <a:pt x="518" y="330"/>
                  </a:lnTo>
                  <a:lnTo>
                    <a:pt x="460" y="326"/>
                  </a:lnTo>
                  <a:lnTo>
                    <a:pt x="404" y="320"/>
                  </a:lnTo>
                  <a:lnTo>
                    <a:pt x="352" y="318"/>
                  </a:lnTo>
                  <a:lnTo>
                    <a:pt x="302" y="308"/>
                  </a:lnTo>
                  <a:lnTo>
                    <a:pt x="256" y="302"/>
                  </a:lnTo>
                  <a:lnTo>
                    <a:pt x="210" y="292"/>
                  </a:lnTo>
                  <a:lnTo>
                    <a:pt x="170" y="280"/>
                  </a:lnTo>
                  <a:lnTo>
                    <a:pt x="134" y="268"/>
                  </a:lnTo>
                  <a:lnTo>
                    <a:pt x="100" y="256"/>
                  </a:lnTo>
                  <a:lnTo>
                    <a:pt x="72" y="244"/>
                  </a:lnTo>
                  <a:lnTo>
                    <a:pt x="46" y="228"/>
                  </a:lnTo>
                  <a:lnTo>
                    <a:pt x="26" y="212"/>
                  </a:lnTo>
                  <a:lnTo>
                    <a:pt x="12" y="198"/>
                  </a:lnTo>
                  <a:lnTo>
                    <a:pt x="4" y="182"/>
                  </a:lnTo>
                  <a:lnTo>
                    <a:pt x="0" y="164"/>
                  </a:lnTo>
                  <a:lnTo>
                    <a:pt x="4" y="148"/>
                  </a:lnTo>
                  <a:lnTo>
                    <a:pt x="12" y="132"/>
                  </a:lnTo>
                  <a:lnTo>
                    <a:pt x="26" y="114"/>
                  </a:lnTo>
                  <a:lnTo>
                    <a:pt x="46" y="102"/>
                  </a:lnTo>
                  <a:lnTo>
                    <a:pt x="72" y="86"/>
                  </a:lnTo>
                  <a:lnTo>
                    <a:pt x="100" y="74"/>
                  </a:lnTo>
                  <a:lnTo>
                    <a:pt x="134" y="58"/>
                  </a:lnTo>
                  <a:lnTo>
                    <a:pt x="170" y="48"/>
                  </a:lnTo>
                  <a:lnTo>
                    <a:pt x="210" y="36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2"/>
                  </a:lnTo>
                  <a:lnTo>
                    <a:pt x="518" y="0"/>
                  </a:lnTo>
                  <a:lnTo>
                    <a:pt x="578" y="0"/>
                  </a:lnTo>
                </a:path>
              </a:pathLst>
            </a:custGeom>
            <a:noFill/>
            <a:ln w="317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20" name="Rectangle 61"/>
            <p:cNvSpPr>
              <a:spLocks noChangeArrowheads="1"/>
            </p:cNvSpPr>
            <p:nvPr/>
          </p:nvSpPr>
          <p:spPr bwMode="auto">
            <a:xfrm>
              <a:off x="5275432" y="3586689"/>
              <a:ext cx="1433350" cy="26087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21" name="Rectangle 62"/>
            <p:cNvSpPr>
              <a:spLocks noChangeArrowheads="1"/>
            </p:cNvSpPr>
            <p:nvPr/>
          </p:nvSpPr>
          <p:spPr bwMode="auto">
            <a:xfrm>
              <a:off x="5275432" y="3586689"/>
              <a:ext cx="1433350" cy="26087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22" name="Rectangle 63"/>
            <p:cNvSpPr>
              <a:spLocks noChangeArrowheads="1"/>
            </p:cNvSpPr>
            <p:nvPr/>
          </p:nvSpPr>
          <p:spPr bwMode="auto">
            <a:xfrm>
              <a:off x="5275432" y="3936451"/>
              <a:ext cx="1433350" cy="25893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23" name="Rectangle 64"/>
            <p:cNvSpPr>
              <a:spLocks noChangeArrowheads="1"/>
            </p:cNvSpPr>
            <p:nvPr/>
          </p:nvSpPr>
          <p:spPr bwMode="auto">
            <a:xfrm>
              <a:off x="5275432" y="3936451"/>
              <a:ext cx="1433350" cy="2589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24" name="Rectangle 65"/>
            <p:cNvSpPr>
              <a:spLocks noChangeArrowheads="1"/>
            </p:cNvSpPr>
            <p:nvPr/>
          </p:nvSpPr>
          <p:spPr bwMode="auto">
            <a:xfrm>
              <a:off x="5275432" y="5345078"/>
              <a:ext cx="1433350" cy="25893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25" name="Rectangle 66"/>
            <p:cNvSpPr>
              <a:spLocks noChangeArrowheads="1"/>
            </p:cNvSpPr>
            <p:nvPr/>
          </p:nvSpPr>
          <p:spPr bwMode="auto">
            <a:xfrm>
              <a:off x="5275432" y="5345078"/>
              <a:ext cx="1433350" cy="2589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26" name="Rectangle 67"/>
            <p:cNvSpPr>
              <a:spLocks noChangeArrowheads="1"/>
            </p:cNvSpPr>
            <p:nvPr/>
          </p:nvSpPr>
          <p:spPr bwMode="auto">
            <a:xfrm>
              <a:off x="7372605" y="4147080"/>
              <a:ext cx="1435465" cy="26087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27" name="Rectangle 68"/>
            <p:cNvSpPr>
              <a:spLocks noChangeArrowheads="1"/>
            </p:cNvSpPr>
            <p:nvPr/>
          </p:nvSpPr>
          <p:spPr bwMode="auto">
            <a:xfrm>
              <a:off x="7372605" y="4147080"/>
              <a:ext cx="1435465" cy="26087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28" name="Rectangle 69"/>
            <p:cNvSpPr>
              <a:spLocks noChangeArrowheads="1"/>
            </p:cNvSpPr>
            <p:nvPr/>
          </p:nvSpPr>
          <p:spPr bwMode="auto">
            <a:xfrm>
              <a:off x="7372605" y="3799251"/>
              <a:ext cx="1435465" cy="25893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29" name="Rectangle 70"/>
            <p:cNvSpPr>
              <a:spLocks noChangeArrowheads="1"/>
            </p:cNvSpPr>
            <p:nvPr/>
          </p:nvSpPr>
          <p:spPr bwMode="auto">
            <a:xfrm>
              <a:off x="7372605" y="3799251"/>
              <a:ext cx="1435465" cy="2589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30" name="Rectangle 71"/>
            <p:cNvSpPr>
              <a:spLocks noChangeArrowheads="1"/>
            </p:cNvSpPr>
            <p:nvPr/>
          </p:nvSpPr>
          <p:spPr bwMode="auto">
            <a:xfrm>
              <a:off x="7372605" y="4498774"/>
              <a:ext cx="1435465" cy="25700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31" name="Rectangle 72"/>
            <p:cNvSpPr>
              <a:spLocks noChangeArrowheads="1"/>
            </p:cNvSpPr>
            <p:nvPr/>
          </p:nvSpPr>
          <p:spPr bwMode="auto">
            <a:xfrm>
              <a:off x="7372605" y="4498774"/>
              <a:ext cx="1435465" cy="257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32" name="Rectangle 73"/>
            <p:cNvSpPr>
              <a:spLocks noChangeArrowheads="1"/>
            </p:cNvSpPr>
            <p:nvPr/>
          </p:nvSpPr>
          <p:spPr bwMode="auto">
            <a:xfrm>
              <a:off x="7372605" y="4813753"/>
              <a:ext cx="1435465" cy="25893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33" name="Rectangle 74"/>
            <p:cNvSpPr>
              <a:spLocks noChangeArrowheads="1"/>
            </p:cNvSpPr>
            <p:nvPr/>
          </p:nvSpPr>
          <p:spPr bwMode="auto">
            <a:xfrm>
              <a:off x="7372605" y="4813753"/>
              <a:ext cx="1435465" cy="2589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34" name="Freeform 75"/>
            <p:cNvSpPr>
              <a:spLocks/>
            </p:cNvSpPr>
            <p:nvPr/>
          </p:nvSpPr>
          <p:spPr bwMode="auto">
            <a:xfrm>
              <a:off x="4131713" y="1615659"/>
              <a:ext cx="1217713" cy="318844"/>
            </a:xfrm>
            <a:custGeom>
              <a:avLst/>
              <a:gdLst>
                <a:gd name="T0" fmla="*/ 2147483647 w 1151"/>
                <a:gd name="T1" fmla="*/ 0 h 330"/>
                <a:gd name="T2" fmla="*/ 2147483647 w 1151"/>
                <a:gd name="T3" fmla="*/ 2147483647 h 330"/>
                <a:gd name="T4" fmla="*/ 2147483647 w 1151"/>
                <a:gd name="T5" fmla="*/ 2147483647 h 330"/>
                <a:gd name="T6" fmla="*/ 2147483647 w 1151"/>
                <a:gd name="T7" fmla="*/ 2147483647 h 330"/>
                <a:gd name="T8" fmla="*/ 2147483647 w 1151"/>
                <a:gd name="T9" fmla="*/ 2147483647 h 330"/>
                <a:gd name="T10" fmla="*/ 2147483647 w 1151"/>
                <a:gd name="T11" fmla="*/ 2147483647 h 330"/>
                <a:gd name="T12" fmla="*/ 2147483647 w 1151"/>
                <a:gd name="T13" fmla="*/ 2147483647 h 330"/>
                <a:gd name="T14" fmla="*/ 2147483647 w 1151"/>
                <a:gd name="T15" fmla="*/ 2147483647 h 330"/>
                <a:gd name="T16" fmla="*/ 2147483647 w 1151"/>
                <a:gd name="T17" fmla="*/ 2147483647 h 330"/>
                <a:gd name="T18" fmla="*/ 2147483647 w 1151"/>
                <a:gd name="T19" fmla="*/ 2147483647 h 330"/>
                <a:gd name="T20" fmla="*/ 2147483647 w 1151"/>
                <a:gd name="T21" fmla="*/ 2147483647 h 330"/>
                <a:gd name="T22" fmla="*/ 2147483647 w 1151"/>
                <a:gd name="T23" fmla="*/ 2147483647 h 330"/>
                <a:gd name="T24" fmla="*/ 2147483647 w 1151"/>
                <a:gd name="T25" fmla="*/ 2147483647 h 330"/>
                <a:gd name="T26" fmla="*/ 2147483647 w 1151"/>
                <a:gd name="T27" fmla="*/ 2147483647 h 330"/>
                <a:gd name="T28" fmla="*/ 2147483647 w 1151"/>
                <a:gd name="T29" fmla="*/ 2147483647 h 330"/>
                <a:gd name="T30" fmla="*/ 2147483647 w 1151"/>
                <a:gd name="T31" fmla="*/ 2147483647 h 330"/>
                <a:gd name="T32" fmla="*/ 2147483647 w 1151"/>
                <a:gd name="T33" fmla="*/ 2147483647 h 330"/>
                <a:gd name="T34" fmla="*/ 2147483647 w 1151"/>
                <a:gd name="T35" fmla="*/ 2147483647 h 330"/>
                <a:gd name="T36" fmla="*/ 2147483647 w 1151"/>
                <a:gd name="T37" fmla="*/ 2147483647 h 330"/>
                <a:gd name="T38" fmla="*/ 2147483647 w 1151"/>
                <a:gd name="T39" fmla="*/ 2147483647 h 330"/>
                <a:gd name="T40" fmla="*/ 2147483647 w 1151"/>
                <a:gd name="T41" fmla="*/ 2147483647 h 330"/>
                <a:gd name="T42" fmla="*/ 2147483647 w 1151"/>
                <a:gd name="T43" fmla="*/ 2147483647 h 330"/>
                <a:gd name="T44" fmla="*/ 2147483647 w 1151"/>
                <a:gd name="T45" fmla="*/ 2147483647 h 330"/>
                <a:gd name="T46" fmla="*/ 2147483647 w 1151"/>
                <a:gd name="T47" fmla="*/ 2147483647 h 330"/>
                <a:gd name="T48" fmla="*/ 2147483647 w 1151"/>
                <a:gd name="T49" fmla="*/ 2147483647 h 330"/>
                <a:gd name="T50" fmla="*/ 2147483647 w 1151"/>
                <a:gd name="T51" fmla="*/ 2147483647 h 330"/>
                <a:gd name="T52" fmla="*/ 2147483647 w 1151"/>
                <a:gd name="T53" fmla="*/ 2147483647 h 330"/>
                <a:gd name="T54" fmla="*/ 2147483647 w 1151"/>
                <a:gd name="T55" fmla="*/ 2147483647 h 330"/>
                <a:gd name="T56" fmla="*/ 2147483647 w 1151"/>
                <a:gd name="T57" fmla="*/ 2147483647 h 330"/>
                <a:gd name="T58" fmla="*/ 2147483647 w 1151"/>
                <a:gd name="T59" fmla="*/ 2147483647 h 330"/>
                <a:gd name="T60" fmla="*/ 2147483647 w 1151"/>
                <a:gd name="T61" fmla="*/ 2147483647 h 330"/>
                <a:gd name="T62" fmla="*/ 2147483647 w 1151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1" h="330">
                  <a:moveTo>
                    <a:pt x="576" y="0"/>
                  </a:moveTo>
                  <a:lnTo>
                    <a:pt x="634" y="0"/>
                  </a:lnTo>
                  <a:lnTo>
                    <a:pt x="694" y="2"/>
                  </a:lnTo>
                  <a:lnTo>
                    <a:pt x="748" y="6"/>
                  </a:lnTo>
                  <a:lnTo>
                    <a:pt x="802" y="12"/>
                  </a:lnTo>
                  <a:lnTo>
                    <a:pt x="850" y="18"/>
                  </a:lnTo>
                  <a:lnTo>
                    <a:pt x="896" y="28"/>
                  </a:lnTo>
                  <a:lnTo>
                    <a:pt x="944" y="36"/>
                  </a:lnTo>
                  <a:lnTo>
                    <a:pt x="984" y="48"/>
                  </a:lnTo>
                  <a:lnTo>
                    <a:pt x="1020" y="58"/>
                  </a:lnTo>
                  <a:lnTo>
                    <a:pt x="1054" y="74"/>
                  </a:lnTo>
                  <a:lnTo>
                    <a:pt x="1082" y="86"/>
                  </a:lnTo>
                  <a:lnTo>
                    <a:pt x="1106" y="102"/>
                  </a:lnTo>
                  <a:lnTo>
                    <a:pt x="1127" y="116"/>
                  </a:lnTo>
                  <a:lnTo>
                    <a:pt x="1139" y="132"/>
                  </a:lnTo>
                  <a:lnTo>
                    <a:pt x="1149" y="148"/>
                  </a:lnTo>
                  <a:lnTo>
                    <a:pt x="1151" y="164"/>
                  </a:lnTo>
                  <a:lnTo>
                    <a:pt x="1149" y="182"/>
                  </a:lnTo>
                  <a:lnTo>
                    <a:pt x="1139" y="196"/>
                  </a:lnTo>
                  <a:lnTo>
                    <a:pt x="1127" y="212"/>
                  </a:lnTo>
                  <a:lnTo>
                    <a:pt x="1106" y="228"/>
                  </a:lnTo>
                  <a:lnTo>
                    <a:pt x="1082" y="244"/>
                  </a:lnTo>
                  <a:lnTo>
                    <a:pt x="1054" y="256"/>
                  </a:lnTo>
                  <a:lnTo>
                    <a:pt x="1020" y="268"/>
                  </a:lnTo>
                  <a:lnTo>
                    <a:pt x="984" y="280"/>
                  </a:lnTo>
                  <a:lnTo>
                    <a:pt x="944" y="292"/>
                  </a:lnTo>
                  <a:lnTo>
                    <a:pt x="896" y="302"/>
                  </a:lnTo>
                  <a:lnTo>
                    <a:pt x="850" y="308"/>
                  </a:lnTo>
                  <a:lnTo>
                    <a:pt x="802" y="318"/>
                  </a:lnTo>
                  <a:lnTo>
                    <a:pt x="748" y="320"/>
                  </a:lnTo>
                  <a:lnTo>
                    <a:pt x="694" y="326"/>
                  </a:lnTo>
                  <a:lnTo>
                    <a:pt x="634" y="330"/>
                  </a:lnTo>
                  <a:lnTo>
                    <a:pt x="576" y="330"/>
                  </a:lnTo>
                  <a:lnTo>
                    <a:pt x="518" y="330"/>
                  </a:lnTo>
                  <a:lnTo>
                    <a:pt x="460" y="326"/>
                  </a:lnTo>
                  <a:lnTo>
                    <a:pt x="404" y="320"/>
                  </a:lnTo>
                  <a:lnTo>
                    <a:pt x="352" y="318"/>
                  </a:lnTo>
                  <a:lnTo>
                    <a:pt x="302" y="308"/>
                  </a:lnTo>
                  <a:lnTo>
                    <a:pt x="256" y="302"/>
                  </a:lnTo>
                  <a:lnTo>
                    <a:pt x="210" y="292"/>
                  </a:lnTo>
                  <a:lnTo>
                    <a:pt x="170" y="280"/>
                  </a:lnTo>
                  <a:lnTo>
                    <a:pt x="132" y="268"/>
                  </a:lnTo>
                  <a:lnTo>
                    <a:pt x="98" y="256"/>
                  </a:lnTo>
                  <a:lnTo>
                    <a:pt x="70" y="244"/>
                  </a:lnTo>
                  <a:lnTo>
                    <a:pt x="46" y="228"/>
                  </a:lnTo>
                  <a:lnTo>
                    <a:pt x="24" y="212"/>
                  </a:lnTo>
                  <a:lnTo>
                    <a:pt x="12" y="196"/>
                  </a:lnTo>
                  <a:lnTo>
                    <a:pt x="2" y="182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12" y="132"/>
                  </a:lnTo>
                  <a:lnTo>
                    <a:pt x="24" y="116"/>
                  </a:lnTo>
                  <a:lnTo>
                    <a:pt x="46" y="102"/>
                  </a:lnTo>
                  <a:lnTo>
                    <a:pt x="70" y="86"/>
                  </a:lnTo>
                  <a:lnTo>
                    <a:pt x="98" y="74"/>
                  </a:lnTo>
                  <a:lnTo>
                    <a:pt x="132" y="58"/>
                  </a:lnTo>
                  <a:lnTo>
                    <a:pt x="170" y="48"/>
                  </a:lnTo>
                  <a:lnTo>
                    <a:pt x="210" y="36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2"/>
                  </a:lnTo>
                  <a:lnTo>
                    <a:pt x="518" y="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5" name="Freeform 76"/>
            <p:cNvSpPr>
              <a:spLocks/>
            </p:cNvSpPr>
            <p:nvPr/>
          </p:nvSpPr>
          <p:spPr bwMode="auto">
            <a:xfrm>
              <a:off x="4131713" y="1615659"/>
              <a:ext cx="1217713" cy="318844"/>
            </a:xfrm>
            <a:custGeom>
              <a:avLst/>
              <a:gdLst>
                <a:gd name="T0" fmla="*/ 2147483647 w 1151"/>
                <a:gd name="T1" fmla="*/ 0 h 330"/>
                <a:gd name="T2" fmla="*/ 2147483647 w 1151"/>
                <a:gd name="T3" fmla="*/ 2147483647 h 330"/>
                <a:gd name="T4" fmla="*/ 2147483647 w 1151"/>
                <a:gd name="T5" fmla="*/ 2147483647 h 330"/>
                <a:gd name="T6" fmla="*/ 2147483647 w 1151"/>
                <a:gd name="T7" fmla="*/ 2147483647 h 330"/>
                <a:gd name="T8" fmla="*/ 2147483647 w 1151"/>
                <a:gd name="T9" fmla="*/ 2147483647 h 330"/>
                <a:gd name="T10" fmla="*/ 2147483647 w 1151"/>
                <a:gd name="T11" fmla="*/ 2147483647 h 330"/>
                <a:gd name="T12" fmla="*/ 2147483647 w 1151"/>
                <a:gd name="T13" fmla="*/ 2147483647 h 330"/>
                <a:gd name="T14" fmla="*/ 2147483647 w 1151"/>
                <a:gd name="T15" fmla="*/ 2147483647 h 330"/>
                <a:gd name="T16" fmla="*/ 2147483647 w 1151"/>
                <a:gd name="T17" fmla="*/ 2147483647 h 330"/>
                <a:gd name="T18" fmla="*/ 2147483647 w 1151"/>
                <a:gd name="T19" fmla="*/ 2147483647 h 330"/>
                <a:gd name="T20" fmla="*/ 2147483647 w 1151"/>
                <a:gd name="T21" fmla="*/ 2147483647 h 330"/>
                <a:gd name="T22" fmla="*/ 2147483647 w 1151"/>
                <a:gd name="T23" fmla="*/ 2147483647 h 330"/>
                <a:gd name="T24" fmla="*/ 2147483647 w 1151"/>
                <a:gd name="T25" fmla="*/ 2147483647 h 330"/>
                <a:gd name="T26" fmla="*/ 2147483647 w 1151"/>
                <a:gd name="T27" fmla="*/ 2147483647 h 330"/>
                <a:gd name="T28" fmla="*/ 2147483647 w 1151"/>
                <a:gd name="T29" fmla="*/ 2147483647 h 330"/>
                <a:gd name="T30" fmla="*/ 2147483647 w 1151"/>
                <a:gd name="T31" fmla="*/ 2147483647 h 330"/>
                <a:gd name="T32" fmla="*/ 2147483647 w 1151"/>
                <a:gd name="T33" fmla="*/ 2147483647 h 330"/>
                <a:gd name="T34" fmla="*/ 2147483647 w 1151"/>
                <a:gd name="T35" fmla="*/ 2147483647 h 330"/>
                <a:gd name="T36" fmla="*/ 2147483647 w 1151"/>
                <a:gd name="T37" fmla="*/ 2147483647 h 330"/>
                <a:gd name="T38" fmla="*/ 2147483647 w 1151"/>
                <a:gd name="T39" fmla="*/ 2147483647 h 330"/>
                <a:gd name="T40" fmla="*/ 2147483647 w 1151"/>
                <a:gd name="T41" fmla="*/ 2147483647 h 330"/>
                <a:gd name="T42" fmla="*/ 2147483647 w 1151"/>
                <a:gd name="T43" fmla="*/ 2147483647 h 330"/>
                <a:gd name="T44" fmla="*/ 2147483647 w 1151"/>
                <a:gd name="T45" fmla="*/ 2147483647 h 330"/>
                <a:gd name="T46" fmla="*/ 2147483647 w 1151"/>
                <a:gd name="T47" fmla="*/ 2147483647 h 330"/>
                <a:gd name="T48" fmla="*/ 2147483647 w 1151"/>
                <a:gd name="T49" fmla="*/ 2147483647 h 330"/>
                <a:gd name="T50" fmla="*/ 2147483647 w 1151"/>
                <a:gd name="T51" fmla="*/ 2147483647 h 330"/>
                <a:gd name="T52" fmla="*/ 2147483647 w 1151"/>
                <a:gd name="T53" fmla="*/ 2147483647 h 330"/>
                <a:gd name="T54" fmla="*/ 2147483647 w 1151"/>
                <a:gd name="T55" fmla="*/ 2147483647 h 330"/>
                <a:gd name="T56" fmla="*/ 2147483647 w 1151"/>
                <a:gd name="T57" fmla="*/ 2147483647 h 330"/>
                <a:gd name="T58" fmla="*/ 2147483647 w 1151"/>
                <a:gd name="T59" fmla="*/ 2147483647 h 330"/>
                <a:gd name="T60" fmla="*/ 2147483647 w 1151"/>
                <a:gd name="T61" fmla="*/ 2147483647 h 330"/>
                <a:gd name="T62" fmla="*/ 2147483647 w 1151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1" h="330">
                  <a:moveTo>
                    <a:pt x="576" y="0"/>
                  </a:moveTo>
                  <a:lnTo>
                    <a:pt x="634" y="0"/>
                  </a:lnTo>
                  <a:lnTo>
                    <a:pt x="694" y="2"/>
                  </a:lnTo>
                  <a:lnTo>
                    <a:pt x="748" y="6"/>
                  </a:lnTo>
                  <a:lnTo>
                    <a:pt x="802" y="12"/>
                  </a:lnTo>
                  <a:lnTo>
                    <a:pt x="850" y="18"/>
                  </a:lnTo>
                  <a:lnTo>
                    <a:pt x="896" y="28"/>
                  </a:lnTo>
                  <a:lnTo>
                    <a:pt x="944" y="36"/>
                  </a:lnTo>
                  <a:lnTo>
                    <a:pt x="984" y="48"/>
                  </a:lnTo>
                  <a:lnTo>
                    <a:pt x="1020" y="58"/>
                  </a:lnTo>
                  <a:lnTo>
                    <a:pt x="1054" y="74"/>
                  </a:lnTo>
                  <a:lnTo>
                    <a:pt x="1082" y="86"/>
                  </a:lnTo>
                  <a:lnTo>
                    <a:pt x="1106" y="102"/>
                  </a:lnTo>
                  <a:lnTo>
                    <a:pt x="1127" y="116"/>
                  </a:lnTo>
                  <a:lnTo>
                    <a:pt x="1139" y="132"/>
                  </a:lnTo>
                  <a:lnTo>
                    <a:pt x="1149" y="148"/>
                  </a:lnTo>
                  <a:lnTo>
                    <a:pt x="1151" y="164"/>
                  </a:lnTo>
                  <a:lnTo>
                    <a:pt x="1149" y="182"/>
                  </a:lnTo>
                  <a:lnTo>
                    <a:pt x="1139" y="196"/>
                  </a:lnTo>
                  <a:lnTo>
                    <a:pt x="1127" y="212"/>
                  </a:lnTo>
                  <a:lnTo>
                    <a:pt x="1106" y="228"/>
                  </a:lnTo>
                  <a:lnTo>
                    <a:pt x="1082" y="244"/>
                  </a:lnTo>
                  <a:lnTo>
                    <a:pt x="1054" y="256"/>
                  </a:lnTo>
                  <a:lnTo>
                    <a:pt x="1020" y="268"/>
                  </a:lnTo>
                  <a:lnTo>
                    <a:pt x="984" y="280"/>
                  </a:lnTo>
                  <a:lnTo>
                    <a:pt x="944" y="292"/>
                  </a:lnTo>
                  <a:lnTo>
                    <a:pt x="896" y="302"/>
                  </a:lnTo>
                  <a:lnTo>
                    <a:pt x="850" y="308"/>
                  </a:lnTo>
                  <a:lnTo>
                    <a:pt x="802" y="318"/>
                  </a:lnTo>
                  <a:lnTo>
                    <a:pt x="748" y="320"/>
                  </a:lnTo>
                  <a:lnTo>
                    <a:pt x="694" y="326"/>
                  </a:lnTo>
                  <a:lnTo>
                    <a:pt x="634" y="330"/>
                  </a:lnTo>
                  <a:lnTo>
                    <a:pt x="576" y="330"/>
                  </a:lnTo>
                  <a:lnTo>
                    <a:pt x="518" y="330"/>
                  </a:lnTo>
                  <a:lnTo>
                    <a:pt x="460" y="326"/>
                  </a:lnTo>
                  <a:lnTo>
                    <a:pt x="404" y="320"/>
                  </a:lnTo>
                  <a:lnTo>
                    <a:pt x="352" y="318"/>
                  </a:lnTo>
                  <a:lnTo>
                    <a:pt x="302" y="308"/>
                  </a:lnTo>
                  <a:lnTo>
                    <a:pt x="256" y="302"/>
                  </a:lnTo>
                  <a:lnTo>
                    <a:pt x="210" y="292"/>
                  </a:lnTo>
                  <a:lnTo>
                    <a:pt x="170" y="280"/>
                  </a:lnTo>
                  <a:lnTo>
                    <a:pt x="132" y="268"/>
                  </a:lnTo>
                  <a:lnTo>
                    <a:pt x="98" y="256"/>
                  </a:lnTo>
                  <a:lnTo>
                    <a:pt x="70" y="244"/>
                  </a:lnTo>
                  <a:lnTo>
                    <a:pt x="46" y="228"/>
                  </a:lnTo>
                  <a:lnTo>
                    <a:pt x="24" y="212"/>
                  </a:lnTo>
                  <a:lnTo>
                    <a:pt x="12" y="196"/>
                  </a:lnTo>
                  <a:lnTo>
                    <a:pt x="2" y="182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12" y="132"/>
                  </a:lnTo>
                  <a:lnTo>
                    <a:pt x="24" y="116"/>
                  </a:lnTo>
                  <a:lnTo>
                    <a:pt x="46" y="102"/>
                  </a:lnTo>
                  <a:lnTo>
                    <a:pt x="70" y="86"/>
                  </a:lnTo>
                  <a:lnTo>
                    <a:pt x="98" y="74"/>
                  </a:lnTo>
                  <a:lnTo>
                    <a:pt x="132" y="58"/>
                  </a:lnTo>
                  <a:lnTo>
                    <a:pt x="170" y="48"/>
                  </a:lnTo>
                  <a:lnTo>
                    <a:pt x="210" y="36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2"/>
                  </a:lnTo>
                  <a:lnTo>
                    <a:pt x="518" y="0"/>
                  </a:lnTo>
                  <a:lnTo>
                    <a:pt x="57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6" name="Freeform 77"/>
            <p:cNvSpPr>
              <a:spLocks/>
            </p:cNvSpPr>
            <p:nvPr/>
          </p:nvSpPr>
          <p:spPr bwMode="auto">
            <a:xfrm>
              <a:off x="4131713" y="3171228"/>
              <a:ext cx="1217713" cy="316911"/>
            </a:xfrm>
            <a:custGeom>
              <a:avLst/>
              <a:gdLst>
                <a:gd name="T0" fmla="*/ 2147483647 w 1151"/>
                <a:gd name="T1" fmla="*/ 0 h 330"/>
                <a:gd name="T2" fmla="*/ 2147483647 w 1151"/>
                <a:gd name="T3" fmla="*/ 2147483647 h 330"/>
                <a:gd name="T4" fmla="*/ 2147483647 w 1151"/>
                <a:gd name="T5" fmla="*/ 2147483647 h 330"/>
                <a:gd name="T6" fmla="*/ 2147483647 w 1151"/>
                <a:gd name="T7" fmla="*/ 2147483647 h 330"/>
                <a:gd name="T8" fmla="*/ 2147483647 w 1151"/>
                <a:gd name="T9" fmla="*/ 2147483647 h 330"/>
                <a:gd name="T10" fmla="*/ 2147483647 w 1151"/>
                <a:gd name="T11" fmla="*/ 2147483647 h 330"/>
                <a:gd name="T12" fmla="*/ 2147483647 w 1151"/>
                <a:gd name="T13" fmla="*/ 2147483647 h 330"/>
                <a:gd name="T14" fmla="*/ 2147483647 w 1151"/>
                <a:gd name="T15" fmla="*/ 2147483647 h 330"/>
                <a:gd name="T16" fmla="*/ 2147483647 w 1151"/>
                <a:gd name="T17" fmla="*/ 2147483647 h 330"/>
                <a:gd name="T18" fmla="*/ 2147483647 w 1151"/>
                <a:gd name="T19" fmla="*/ 2147483647 h 330"/>
                <a:gd name="T20" fmla="*/ 2147483647 w 1151"/>
                <a:gd name="T21" fmla="*/ 2147483647 h 330"/>
                <a:gd name="T22" fmla="*/ 2147483647 w 1151"/>
                <a:gd name="T23" fmla="*/ 2147483647 h 330"/>
                <a:gd name="T24" fmla="*/ 2147483647 w 1151"/>
                <a:gd name="T25" fmla="*/ 2147483647 h 330"/>
                <a:gd name="T26" fmla="*/ 2147483647 w 1151"/>
                <a:gd name="T27" fmla="*/ 2147483647 h 330"/>
                <a:gd name="T28" fmla="*/ 2147483647 w 1151"/>
                <a:gd name="T29" fmla="*/ 2147483647 h 330"/>
                <a:gd name="T30" fmla="*/ 2147483647 w 1151"/>
                <a:gd name="T31" fmla="*/ 2147483647 h 330"/>
                <a:gd name="T32" fmla="*/ 2147483647 w 1151"/>
                <a:gd name="T33" fmla="*/ 2147483647 h 330"/>
                <a:gd name="T34" fmla="*/ 2147483647 w 1151"/>
                <a:gd name="T35" fmla="*/ 2147483647 h 330"/>
                <a:gd name="T36" fmla="*/ 2147483647 w 1151"/>
                <a:gd name="T37" fmla="*/ 2147483647 h 330"/>
                <a:gd name="T38" fmla="*/ 2147483647 w 1151"/>
                <a:gd name="T39" fmla="*/ 2147483647 h 330"/>
                <a:gd name="T40" fmla="*/ 2147483647 w 1151"/>
                <a:gd name="T41" fmla="*/ 2147483647 h 330"/>
                <a:gd name="T42" fmla="*/ 2147483647 w 1151"/>
                <a:gd name="T43" fmla="*/ 2147483647 h 330"/>
                <a:gd name="T44" fmla="*/ 2147483647 w 1151"/>
                <a:gd name="T45" fmla="*/ 2147483647 h 330"/>
                <a:gd name="T46" fmla="*/ 2147483647 w 1151"/>
                <a:gd name="T47" fmla="*/ 2147483647 h 330"/>
                <a:gd name="T48" fmla="*/ 2147483647 w 1151"/>
                <a:gd name="T49" fmla="*/ 2147483647 h 330"/>
                <a:gd name="T50" fmla="*/ 2147483647 w 1151"/>
                <a:gd name="T51" fmla="*/ 2147483647 h 330"/>
                <a:gd name="T52" fmla="*/ 2147483647 w 1151"/>
                <a:gd name="T53" fmla="*/ 2147483647 h 330"/>
                <a:gd name="T54" fmla="*/ 2147483647 w 1151"/>
                <a:gd name="T55" fmla="*/ 2147483647 h 330"/>
                <a:gd name="T56" fmla="*/ 2147483647 w 1151"/>
                <a:gd name="T57" fmla="*/ 2147483647 h 330"/>
                <a:gd name="T58" fmla="*/ 2147483647 w 1151"/>
                <a:gd name="T59" fmla="*/ 2147483647 h 330"/>
                <a:gd name="T60" fmla="*/ 2147483647 w 1151"/>
                <a:gd name="T61" fmla="*/ 2147483647 h 330"/>
                <a:gd name="T62" fmla="*/ 2147483647 w 1151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1" h="330">
                  <a:moveTo>
                    <a:pt x="576" y="0"/>
                  </a:moveTo>
                  <a:lnTo>
                    <a:pt x="634" y="0"/>
                  </a:lnTo>
                  <a:lnTo>
                    <a:pt x="694" y="4"/>
                  </a:lnTo>
                  <a:lnTo>
                    <a:pt x="748" y="6"/>
                  </a:lnTo>
                  <a:lnTo>
                    <a:pt x="802" y="12"/>
                  </a:lnTo>
                  <a:lnTo>
                    <a:pt x="850" y="18"/>
                  </a:lnTo>
                  <a:lnTo>
                    <a:pt x="896" y="28"/>
                  </a:lnTo>
                  <a:lnTo>
                    <a:pt x="944" y="38"/>
                  </a:lnTo>
                  <a:lnTo>
                    <a:pt x="984" y="50"/>
                  </a:lnTo>
                  <a:lnTo>
                    <a:pt x="1020" y="60"/>
                  </a:lnTo>
                  <a:lnTo>
                    <a:pt x="1054" y="74"/>
                  </a:lnTo>
                  <a:lnTo>
                    <a:pt x="1082" y="86"/>
                  </a:lnTo>
                  <a:lnTo>
                    <a:pt x="1106" y="102"/>
                  </a:lnTo>
                  <a:lnTo>
                    <a:pt x="1127" y="114"/>
                  </a:lnTo>
                  <a:lnTo>
                    <a:pt x="1139" y="134"/>
                  </a:lnTo>
                  <a:lnTo>
                    <a:pt x="1149" y="148"/>
                  </a:lnTo>
                  <a:lnTo>
                    <a:pt x="1151" y="164"/>
                  </a:lnTo>
                  <a:lnTo>
                    <a:pt x="1149" y="182"/>
                  </a:lnTo>
                  <a:lnTo>
                    <a:pt x="1139" y="198"/>
                  </a:lnTo>
                  <a:lnTo>
                    <a:pt x="1127" y="214"/>
                  </a:lnTo>
                  <a:lnTo>
                    <a:pt x="1106" y="228"/>
                  </a:lnTo>
                  <a:lnTo>
                    <a:pt x="1082" y="244"/>
                  </a:lnTo>
                  <a:lnTo>
                    <a:pt x="1054" y="256"/>
                  </a:lnTo>
                  <a:lnTo>
                    <a:pt x="1020" y="268"/>
                  </a:lnTo>
                  <a:lnTo>
                    <a:pt x="984" y="282"/>
                  </a:lnTo>
                  <a:lnTo>
                    <a:pt x="944" y="294"/>
                  </a:lnTo>
                  <a:lnTo>
                    <a:pt x="896" y="302"/>
                  </a:lnTo>
                  <a:lnTo>
                    <a:pt x="850" y="310"/>
                  </a:lnTo>
                  <a:lnTo>
                    <a:pt x="802" y="318"/>
                  </a:lnTo>
                  <a:lnTo>
                    <a:pt x="748" y="322"/>
                  </a:lnTo>
                  <a:lnTo>
                    <a:pt x="694" y="328"/>
                  </a:lnTo>
                  <a:lnTo>
                    <a:pt x="634" y="328"/>
                  </a:lnTo>
                  <a:lnTo>
                    <a:pt x="576" y="330"/>
                  </a:lnTo>
                  <a:lnTo>
                    <a:pt x="518" y="328"/>
                  </a:lnTo>
                  <a:lnTo>
                    <a:pt x="460" y="328"/>
                  </a:lnTo>
                  <a:lnTo>
                    <a:pt x="404" y="322"/>
                  </a:lnTo>
                  <a:lnTo>
                    <a:pt x="352" y="318"/>
                  </a:lnTo>
                  <a:lnTo>
                    <a:pt x="302" y="310"/>
                  </a:lnTo>
                  <a:lnTo>
                    <a:pt x="256" y="302"/>
                  </a:lnTo>
                  <a:lnTo>
                    <a:pt x="210" y="294"/>
                  </a:lnTo>
                  <a:lnTo>
                    <a:pt x="170" y="282"/>
                  </a:lnTo>
                  <a:lnTo>
                    <a:pt x="132" y="268"/>
                  </a:lnTo>
                  <a:lnTo>
                    <a:pt x="98" y="256"/>
                  </a:lnTo>
                  <a:lnTo>
                    <a:pt x="70" y="244"/>
                  </a:lnTo>
                  <a:lnTo>
                    <a:pt x="46" y="228"/>
                  </a:lnTo>
                  <a:lnTo>
                    <a:pt x="24" y="214"/>
                  </a:lnTo>
                  <a:lnTo>
                    <a:pt x="12" y="198"/>
                  </a:lnTo>
                  <a:lnTo>
                    <a:pt x="2" y="182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12" y="134"/>
                  </a:lnTo>
                  <a:lnTo>
                    <a:pt x="24" y="114"/>
                  </a:lnTo>
                  <a:lnTo>
                    <a:pt x="46" y="102"/>
                  </a:lnTo>
                  <a:lnTo>
                    <a:pt x="70" y="86"/>
                  </a:lnTo>
                  <a:lnTo>
                    <a:pt x="98" y="74"/>
                  </a:lnTo>
                  <a:lnTo>
                    <a:pt x="132" y="60"/>
                  </a:lnTo>
                  <a:lnTo>
                    <a:pt x="170" y="50"/>
                  </a:lnTo>
                  <a:lnTo>
                    <a:pt x="210" y="38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4"/>
                  </a:lnTo>
                  <a:lnTo>
                    <a:pt x="518" y="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7" name="Freeform 78"/>
            <p:cNvSpPr>
              <a:spLocks/>
            </p:cNvSpPr>
            <p:nvPr/>
          </p:nvSpPr>
          <p:spPr bwMode="auto">
            <a:xfrm>
              <a:off x="4131713" y="3171228"/>
              <a:ext cx="1217713" cy="316911"/>
            </a:xfrm>
            <a:custGeom>
              <a:avLst/>
              <a:gdLst>
                <a:gd name="T0" fmla="*/ 2147483647 w 1151"/>
                <a:gd name="T1" fmla="*/ 0 h 330"/>
                <a:gd name="T2" fmla="*/ 2147483647 w 1151"/>
                <a:gd name="T3" fmla="*/ 2147483647 h 330"/>
                <a:gd name="T4" fmla="*/ 2147483647 w 1151"/>
                <a:gd name="T5" fmla="*/ 2147483647 h 330"/>
                <a:gd name="T6" fmla="*/ 2147483647 w 1151"/>
                <a:gd name="T7" fmla="*/ 2147483647 h 330"/>
                <a:gd name="T8" fmla="*/ 2147483647 w 1151"/>
                <a:gd name="T9" fmla="*/ 2147483647 h 330"/>
                <a:gd name="T10" fmla="*/ 2147483647 w 1151"/>
                <a:gd name="T11" fmla="*/ 2147483647 h 330"/>
                <a:gd name="T12" fmla="*/ 2147483647 w 1151"/>
                <a:gd name="T13" fmla="*/ 2147483647 h 330"/>
                <a:gd name="T14" fmla="*/ 2147483647 w 1151"/>
                <a:gd name="T15" fmla="*/ 2147483647 h 330"/>
                <a:gd name="T16" fmla="*/ 2147483647 w 1151"/>
                <a:gd name="T17" fmla="*/ 2147483647 h 330"/>
                <a:gd name="T18" fmla="*/ 2147483647 w 1151"/>
                <a:gd name="T19" fmla="*/ 2147483647 h 330"/>
                <a:gd name="T20" fmla="*/ 2147483647 w 1151"/>
                <a:gd name="T21" fmla="*/ 2147483647 h 330"/>
                <a:gd name="T22" fmla="*/ 2147483647 w 1151"/>
                <a:gd name="T23" fmla="*/ 2147483647 h 330"/>
                <a:gd name="T24" fmla="*/ 2147483647 w 1151"/>
                <a:gd name="T25" fmla="*/ 2147483647 h 330"/>
                <a:gd name="T26" fmla="*/ 2147483647 w 1151"/>
                <a:gd name="T27" fmla="*/ 2147483647 h 330"/>
                <a:gd name="T28" fmla="*/ 2147483647 w 1151"/>
                <a:gd name="T29" fmla="*/ 2147483647 h 330"/>
                <a:gd name="T30" fmla="*/ 2147483647 w 1151"/>
                <a:gd name="T31" fmla="*/ 2147483647 h 330"/>
                <a:gd name="T32" fmla="*/ 2147483647 w 1151"/>
                <a:gd name="T33" fmla="*/ 2147483647 h 330"/>
                <a:gd name="T34" fmla="*/ 2147483647 w 1151"/>
                <a:gd name="T35" fmla="*/ 2147483647 h 330"/>
                <a:gd name="T36" fmla="*/ 2147483647 w 1151"/>
                <a:gd name="T37" fmla="*/ 2147483647 h 330"/>
                <a:gd name="T38" fmla="*/ 2147483647 w 1151"/>
                <a:gd name="T39" fmla="*/ 2147483647 h 330"/>
                <a:gd name="T40" fmla="*/ 2147483647 w 1151"/>
                <a:gd name="T41" fmla="*/ 2147483647 h 330"/>
                <a:gd name="T42" fmla="*/ 2147483647 w 1151"/>
                <a:gd name="T43" fmla="*/ 2147483647 h 330"/>
                <a:gd name="T44" fmla="*/ 2147483647 w 1151"/>
                <a:gd name="T45" fmla="*/ 2147483647 h 330"/>
                <a:gd name="T46" fmla="*/ 2147483647 w 1151"/>
                <a:gd name="T47" fmla="*/ 2147483647 h 330"/>
                <a:gd name="T48" fmla="*/ 2147483647 w 1151"/>
                <a:gd name="T49" fmla="*/ 2147483647 h 330"/>
                <a:gd name="T50" fmla="*/ 2147483647 w 1151"/>
                <a:gd name="T51" fmla="*/ 2147483647 h 330"/>
                <a:gd name="T52" fmla="*/ 2147483647 w 1151"/>
                <a:gd name="T53" fmla="*/ 2147483647 h 330"/>
                <a:gd name="T54" fmla="*/ 2147483647 w 1151"/>
                <a:gd name="T55" fmla="*/ 2147483647 h 330"/>
                <a:gd name="T56" fmla="*/ 2147483647 w 1151"/>
                <a:gd name="T57" fmla="*/ 2147483647 h 330"/>
                <a:gd name="T58" fmla="*/ 2147483647 w 1151"/>
                <a:gd name="T59" fmla="*/ 2147483647 h 330"/>
                <a:gd name="T60" fmla="*/ 2147483647 w 1151"/>
                <a:gd name="T61" fmla="*/ 2147483647 h 330"/>
                <a:gd name="T62" fmla="*/ 2147483647 w 1151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1" h="330">
                  <a:moveTo>
                    <a:pt x="576" y="0"/>
                  </a:moveTo>
                  <a:lnTo>
                    <a:pt x="634" y="0"/>
                  </a:lnTo>
                  <a:lnTo>
                    <a:pt x="694" y="4"/>
                  </a:lnTo>
                  <a:lnTo>
                    <a:pt x="748" y="6"/>
                  </a:lnTo>
                  <a:lnTo>
                    <a:pt x="802" y="12"/>
                  </a:lnTo>
                  <a:lnTo>
                    <a:pt x="850" y="18"/>
                  </a:lnTo>
                  <a:lnTo>
                    <a:pt x="896" y="28"/>
                  </a:lnTo>
                  <a:lnTo>
                    <a:pt x="944" y="38"/>
                  </a:lnTo>
                  <a:lnTo>
                    <a:pt x="984" y="50"/>
                  </a:lnTo>
                  <a:lnTo>
                    <a:pt x="1020" y="60"/>
                  </a:lnTo>
                  <a:lnTo>
                    <a:pt x="1054" y="74"/>
                  </a:lnTo>
                  <a:lnTo>
                    <a:pt x="1082" y="86"/>
                  </a:lnTo>
                  <a:lnTo>
                    <a:pt x="1106" y="102"/>
                  </a:lnTo>
                  <a:lnTo>
                    <a:pt x="1127" y="114"/>
                  </a:lnTo>
                  <a:lnTo>
                    <a:pt x="1139" y="134"/>
                  </a:lnTo>
                  <a:lnTo>
                    <a:pt x="1149" y="148"/>
                  </a:lnTo>
                  <a:lnTo>
                    <a:pt x="1151" y="164"/>
                  </a:lnTo>
                  <a:lnTo>
                    <a:pt x="1149" y="182"/>
                  </a:lnTo>
                  <a:lnTo>
                    <a:pt x="1139" y="198"/>
                  </a:lnTo>
                  <a:lnTo>
                    <a:pt x="1127" y="214"/>
                  </a:lnTo>
                  <a:lnTo>
                    <a:pt x="1106" y="228"/>
                  </a:lnTo>
                  <a:lnTo>
                    <a:pt x="1082" y="244"/>
                  </a:lnTo>
                  <a:lnTo>
                    <a:pt x="1054" y="256"/>
                  </a:lnTo>
                  <a:lnTo>
                    <a:pt x="1020" y="268"/>
                  </a:lnTo>
                  <a:lnTo>
                    <a:pt x="984" y="282"/>
                  </a:lnTo>
                  <a:lnTo>
                    <a:pt x="944" y="294"/>
                  </a:lnTo>
                  <a:lnTo>
                    <a:pt x="896" y="302"/>
                  </a:lnTo>
                  <a:lnTo>
                    <a:pt x="850" y="310"/>
                  </a:lnTo>
                  <a:lnTo>
                    <a:pt x="802" y="318"/>
                  </a:lnTo>
                  <a:lnTo>
                    <a:pt x="748" y="322"/>
                  </a:lnTo>
                  <a:lnTo>
                    <a:pt x="694" y="328"/>
                  </a:lnTo>
                  <a:lnTo>
                    <a:pt x="634" y="328"/>
                  </a:lnTo>
                  <a:lnTo>
                    <a:pt x="576" y="330"/>
                  </a:lnTo>
                  <a:lnTo>
                    <a:pt x="518" y="328"/>
                  </a:lnTo>
                  <a:lnTo>
                    <a:pt x="460" y="328"/>
                  </a:lnTo>
                  <a:lnTo>
                    <a:pt x="404" y="322"/>
                  </a:lnTo>
                  <a:lnTo>
                    <a:pt x="352" y="318"/>
                  </a:lnTo>
                  <a:lnTo>
                    <a:pt x="302" y="310"/>
                  </a:lnTo>
                  <a:lnTo>
                    <a:pt x="256" y="302"/>
                  </a:lnTo>
                  <a:lnTo>
                    <a:pt x="210" y="294"/>
                  </a:lnTo>
                  <a:lnTo>
                    <a:pt x="170" y="282"/>
                  </a:lnTo>
                  <a:lnTo>
                    <a:pt x="132" y="268"/>
                  </a:lnTo>
                  <a:lnTo>
                    <a:pt x="98" y="256"/>
                  </a:lnTo>
                  <a:lnTo>
                    <a:pt x="70" y="244"/>
                  </a:lnTo>
                  <a:lnTo>
                    <a:pt x="46" y="228"/>
                  </a:lnTo>
                  <a:lnTo>
                    <a:pt x="24" y="214"/>
                  </a:lnTo>
                  <a:lnTo>
                    <a:pt x="12" y="198"/>
                  </a:lnTo>
                  <a:lnTo>
                    <a:pt x="2" y="182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12" y="134"/>
                  </a:lnTo>
                  <a:lnTo>
                    <a:pt x="24" y="114"/>
                  </a:lnTo>
                  <a:lnTo>
                    <a:pt x="46" y="102"/>
                  </a:lnTo>
                  <a:lnTo>
                    <a:pt x="70" y="86"/>
                  </a:lnTo>
                  <a:lnTo>
                    <a:pt x="98" y="74"/>
                  </a:lnTo>
                  <a:lnTo>
                    <a:pt x="132" y="60"/>
                  </a:lnTo>
                  <a:lnTo>
                    <a:pt x="170" y="50"/>
                  </a:lnTo>
                  <a:lnTo>
                    <a:pt x="210" y="38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4"/>
                  </a:lnTo>
                  <a:lnTo>
                    <a:pt x="518" y="0"/>
                  </a:lnTo>
                  <a:lnTo>
                    <a:pt x="57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38" name="Rectangle 79"/>
            <p:cNvSpPr>
              <a:spLocks noChangeArrowheads="1"/>
            </p:cNvSpPr>
            <p:nvPr/>
          </p:nvSpPr>
          <p:spPr bwMode="auto">
            <a:xfrm>
              <a:off x="7562873" y="1679428"/>
              <a:ext cx="54502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Real </a:t>
              </a:r>
              <a:r>
                <a:rPr lang="de-DE" altLang="de-DE" sz="900" smtClean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39" name="Rectangle 80"/>
            <p:cNvSpPr>
              <a:spLocks noChangeArrowheads="1"/>
            </p:cNvSpPr>
            <p:nvPr/>
          </p:nvSpPr>
          <p:spPr bwMode="auto">
            <a:xfrm>
              <a:off x="7613611" y="3269779"/>
              <a:ext cx="414361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Model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40" name="Line 81"/>
            <p:cNvSpPr>
              <a:spLocks noChangeShapeType="1"/>
            </p:cNvSpPr>
            <p:nvPr/>
          </p:nvSpPr>
          <p:spPr bwMode="auto">
            <a:xfrm>
              <a:off x="7858845" y="2011798"/>
              <a:ext cx="2115" cy="1093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1" name="Freeform 82"/>
            <p:cNvSpPr>
              <a:spLocks/>
            </p:cNvSpPr>
            <p:nvPr/>
          </p:nvSpPr>
          <p:spPr bwMode="auto">
            <a:xfrm>
              <a:off x="7818678" y="3061081"/>
              <a:ext cx="82449" cy="88890"/>
            </a:xfrm>
            <a:custGeom>
              <a:avLst/>
              <a:gdLst>
                <a:gd name="T0" fmla="*/ 2147483647 w 78"/>
                <a:gd name="T1" fmla="*/ 2147483647 h 92"/>
                <a:gd name="T2" fmla="*/ 2147483647 w 78"/>
                <a:gd name="T3" fmla="*/ 0 h 92"/>
                <a:gd name="T4" fmla="*/ 2147483647 w 78"/>
                <a:gd name="T5" fmla="*/ 2147483647 h 92"/>
                <a:gd name="T6" fmla="*/ 2147483647 w 78"/>
                <a:gd name="T7" fmla="*/ 2147483647 h 92"/>
                <a:gd name="T8" fmla="*/ 2147483647 w 78"/>
                <a:gd name="T9" fmla="*/ 2147483647 h 92"/>
                <a:gd name="T10" fmla="*/ 2147483647 w 78"/>
                <a:gd name="T11" fmla="*/ 2147483647 h 92"/>
                <a:gd name="T12" fmla="*/ 2147483647 w 78"/>
                <a:gd name="T13" fmla="*/ 2147483647 h 92"/>
                <a:gd name="T14" fmla="*/ 2147483647 w 78"/>
                <a:gd name="T15" fmla="*/ 2147483647 h 92"/>
                <a:gd name="T16" fmla="*/ 2147483647 w 78"/>
                <a:gd name="T17" fmla="*/ 2147483647 h 92"/>
                <a:gd name="T18" fmla="*/ 2147483647 w 78"/>
                <a:gd name="T19" fmla="*/ 2147483647 h 92"/>
                <a:gd name="T20" fmla="*/ 2147483647 w 78"/>
                <a:gd name="T21" fmla="*/ 2147483647 h 92"/>
                <a:gd name="T22" fmla="*/ 2147483647 w 78"/>
                <a:gd name="T23" fmla="*/ 2147483647 h 92"/>
                <a:gd name="T24" fmla="*/ 2147483647 w 78"/>
                <a:gd name="T25" fmla="*/ 2147483647 h 92"/>
                <a:gd name="T26" fmla="*/ 2147483647 w 78"/>
                <a:gd name="T27" fmla="*/ 2147483647 h 92"/>
                <a:gd name="T28" fmla="*/ 2147483647 w 78"/>
                <a:gd name="T29" fmla="*/ 2147483647 h 92"/>
                <a:gd name="T30" fmla="*/ 2147483647 w 78"/>
                <a:gd name="T31" fmla="*/ 2147483647 h 92"/>
                <a:gd name="T32" fmla="*/ 2147483647 w 78"/>
                <a:gd name="T33" fmla="*/ 2147483647 h 92"/>
                <a:gd name="T34" fmla="*/ 2147483647 w 78"/>
                <a:gd name="T35" fmla="*/ 2147483647 h 92"/>
                <a:gd name="T36" fmla="*/ 2147483647 w 78"/>
                <a:gd name="T37" fmla="*/ 2147483647 h 92"/>
                <a:gd name="T38" fmla="*/ 2147483647 w 78"/>
                <a:gd name="T39" fmla="*/ 2147483647 h 92"/>
                <a:gd name="T40" fmla="*/ 2147483647 w 78"/>
                <a:gd name="T41" fmla="*/ 2147483647 h 92"/>
                <a:gd name="T42" fmla="*/ 2147483647 w 78"/>
                <a:gd name="T43" fmla="*/ 2147483647 h 92"/>
                <a:gd name="T44" fmla="*/ 2147483647 w 78"/>
                <a:gd name="T45" fmla="*/ 2147483647 h 92"/>
                <a:gd name="T46" fmla="*/ 2147483647 w 78"/>
                <a:gd name="T47" fmla="*/ 2147483647 h 92"/>
                <a:gd name="T48" fmla="*/ 2147483647 w 78"/>
                <a:gd name="T49" fmla="*/ 2147483647 h 92"/>
                <a:gd name="T50" fmla="*/ 2147483647 w 78"/>
                <a:gd name="T51" fmla="*/ 2147483647 h 92"/>
                <a:gd name="T52" fmla="*/ 0 w 78"/>
                <a:gd name="T53" fmla="*/ 0 h 92"/>
                <a:gd name="T54" fmla="*/ 2147483647 w 78"/>
                <a:gd name="T55" fmla="*/ 2147483647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8" h="92">
                  <a:moveTo>
                    <a:pt x="38" y="92"/>
                  </a:moveTo>
                  <a:lnTo>
                    <a:pt x="78" y="0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6"/>
                  </a:lnTo>
                  <a:lnTo>
                    <a:pt x="62" y="6"/>
                  </a:lnTo>
                  <a:lnTo>
                    <a:pt x="60" y="10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38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42" name="Rectangle 83"/>
            <p:cNvSpPr>
              <a:spLocks noChangeArrowheads="1"/>
            </p:cNvSpPr>
            <p:nvPr/>
          </p:nvSpPr>
          <p:spPr bwMode="auto">
            <a:xfrm>
              <a:off x="4503792" y="1708413"/>
              <a:ext cx="380535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Entity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43" name="Rectangle 84"/>
            <p:cNvSpPr>
              <a:spLocks noChangeArrowheads="1"/>
            </p:cNvSpPr>
            <p:nvPr/>
          </p:nvSpPr>
          <p:spPr bwMode="auto">
            <a:xfrm>
              <a:off x="4482651" y="3254320"/>
              <a:ext cx="478180" cy="16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feature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44" name="Rectangle 85"/>
            <p:cNvSpPr>
              <a:spLocks noChangeArrowheads="1"/>
            </p:cNvSpPr>
            <p:nvPr/>
          </p:nvSpPr>
          <p:spPr bwMode="auto">
            <a:xfrm>
              <a:off x="5393821" y="3654323"/>
              <a:ext cx="490468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Identity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45" name="Rectangle 86"/>
            <p:cNvSpPr>
              <a:spLocks noChangeArrowheads="1"/>
            </p:cNvSpPr>
            <p:nvPr/>
          </p:nvSpPr>
          <p:spPr bwMode="auto">
            <a:xfrm>
              <a:off x="5393821" y="4000219"/>
              <a:ext cx="676507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properties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46" name="Rectangle 87"/>
            <p:cNvSpPr>
              <a:spLocks noChangeArrowheads="1"/>
            </p:cNvSpPr>
            <p:nvPr/>
          </p:nvSpPr>
          <p:spPr bwMode="auto">
            <a:xfrm>
              <a:off x="5395936" y="5420441"/>
              <a:ext cx="668051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behaviour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47" name="Rectangle 88"/>
            <p:cNvSpPr>
              <a:spLocks noChangeArrowheads="1"/>
            </p:cNvSpPr>
            <p:nvPr/>
          </p:nvSpPr>
          <p:spPr bwMode="auto">
            <a:xfrm>
              <a:off x="7425458" y="3841764"/>
              <a:ext cx="625769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attributes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48" name="Rectangle 89"/>
            <p:cNvSpPr>
              <a:spLocks noChangeArrowheads="1"/>
            </p:cNvSpPr>
            <p:nvPr/>
          </p:nvSpPr>
          <p:spPr bwMode="auto">
            <a:xfrm>
              <a:off x="7425458" y="4212781"/>
              <a:ext cx="634226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geometry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49" name="Rectangle 90"/>
            <p:cNvSpPr>
              <a:spLocks noChangeArrowheads="1"/>
            </p:cNvSpPr>
            <p:nvPr/>
          </p:nvSpPr>
          <p:spPr bwMode="auto">
            <a:xfrm>
              <a:off x="7425458" y="4549016"/>
              <a:ext cx="1161294" cy="16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styling properties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50" name="Rectangle 91"/>
            <p:cNvSpPr>
              <a:spLocks noChangeArrowheads="1"/>
            </p:cNvSpPr>
            <p:nvPr/>
          </p:nvSpPr>
          <p:spPr bwMode="auto">
            <a:xfrm>
              <a:off x="7425458" y="4871724"/>
              <a:ext cx="1067365" cy="16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meta properties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51" name="Line 92"/>
            <p:cNvSpPr>
              <a:spLocks noChangeShapeType="1"/>
            </p:cNvSpPr>
            <p:nvPr/>
          </p:nvSpPr>
          <p:spPr bwMode="auto">
            <a:xfrm>
              <a:off x="6704554" y="4075583"/>
              <a:ext cx="312885" cy="19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2" name="Line 93"/>
            <p:cNvSpPr>
              <a:spLocks noChangeShapeType="1"/>
            </p:cNvSpPr>
            <p:nvPr/>
          </p:nvSpPr>
          <p:spPr bwMode="auto">
            <a:xfrm>
              <a:off x="7015325" y="3944181"/>
              <a:ext cx="2113" cy="9913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3" name="Line 94"/>
            <p:cNvSpPr>
              <a:spLocks noChangeShapeType="1"/>
            </p:cNvSpPr>
            <p:nvPr/>
          </p:nvSpPr>
          <p:spPr bwMode="auto">
            <a:xfrm>
              <a:off x="7015325" y="4929696"/>
              <a:ext cx="308656" cy="19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4" name="Freeform 95"/>
            <p:cNvSpPr>
              <a:spLocks/>
            </p:cNvSpPr>
            <p:nvPr/>
          </p:nvSpPr>
          <p:spPr bwMode="auto">
            <a:xfrm>
              <a:off x="7275357" y="4892980"/>
              <a:ext cx="97248" cy="75364"/>
            </a:xfrm>
            <a:custGeom>
              <a:avLst/>
              <a:gdLst>
                <a:gd name="T0" fmla="*/ 2147483647 w 92"/>
                <a:gd name="T1" fmla="*/ 2147483647 h 78"/>
                <a:gd name="T2" fmla="*/ 0 w 92"/>
                <a:gd name="T3" fmla="*/ 0 h 78"/>
                <a:gd name="T4" fmla="*/ 2147483647 w 92"/>
                <a:gd name="T5" fmla="*/ 0 h 78"/>
                <a:gd name="T6" fmla="*/ 2147483647 w 92"/>
                <a:gd name="T7" fmla="*/ 2147483647 h 78"/>
                <a:gd name="T8" fmla="*/ 2147483647 w 92"/>
                <a:gd name="T9" fmla="*/ 2147483647 h 78"/>
                <a:gd name="T10" fmla="*/ 2147483647 w 92"/>
                <a:gd name="T11" fmla="*/ 2147483647 h 78"/>
                <a:gd name="T12" fmla="*/ 2147483647 w 92"/>
                <a:gd name="T13" fmla="*/ 2147483647 h 78"/>
                <a:gd name="T14" fmla="*/ 2147483647 w 92"/>
                <a:gd name="T15" fmla="*/ 2147483647 h 78"/>
                <a:gd name="T16" fmla="*/ 2147483647 w 92"/>
                <a:gd name="T17" fmla="*/ 2147483647 h 78"/>
                <a:gd name="T18" fmla="*/ 2147483647 w 92"/>
                <a:gd name="T19" fmla="*/ 2147483647 h 78"/>
                <a:gd name="T20" fmla="*/ 2147483647 w 92"/>
                <a:gd name="T21" fmla="*/ 2147483647 h 78"/>
                <a:gd name="T22" fmla="*/ 2147483647 w 92"/>
                <a:gd name="T23" fmla="*/ 2147483647 h 78"/>
                <a:gd name="T24" fmla="*/ 2147483647 w 92"/>
                <a:gd name="T25" fmla="*/ 2147483647 h 78"/>
                <a:gd name="T26" fmla="*/ 2147483647 w 92"/>
                <a:gd name="T27" fmla="*/ 2147483647 h 78"/>
                <a:gd name="T28" fmla="*/ 2147483647 w 92"/>
                <a:gd name="T29" fmla="*/ 2147483647 h 78"/>
                <a:gd name="T30" fmla="*/ 2147483647 w 92"/>
                <a:gd name="T31" fmla="*/ 2147483647 h 78"/>
                <a:gd name="T32" fmla="*/ 2147483647 w 92"/>
                <a:gd name="T33" fmla="*/ 2147483647 h 78"/>
                <a:gd name="T34" fmla="*/ 2147483647 w 92"/>
                <a:gd name="T35" fmla="*/ 2147483647 h 78"/>
                <a:gd name="T36" fmla="*/ 2147483647 w 92"/>
                <a:gd name="T37" fmla="*/ 2147483647 h 78"/>
                <a:gd name="T38" fmla="*/ 2147483647 w 92"/>
                <a:gd name="T39" fmla="*/ 2147483647 h 78"/>
                <a:gd name="T40" fmla="*/ 2147483647 w 92"/>
                <a:gd name="T41" fmla="*/ 2147483647 h 78"/>
                <a:gd name="T42" fmla="*/ 2147483647 w 92"/>
                <a:gd name="T43" fmla="*/ 2147483647 h 78"/>
                <a:gd name="T44" fmla="*/ 2147483647 w 92"/>
                <a:gd name="T45" fmla="*/ 2147483647 h 78"/>
                <a:gd name="T46" fmla="*/ 2147483647 w 92"/>
                <a:gd name="T47" fmla="*/ 2147483647 h 78"/>
                <a:gd name="T48" fmla="*/ 2147483647 w 92"/>
                <a:gd name="T49" fmla="*/ 2147483647 h 78"/>
                <a:gd name="T50" fmla="*/ 2147483647 w 92"/>
                <a:gd name="T51" fmla="*/ 2147483647 h 78"/>
                <a:gd name="T52" fmla="*/ 2147483647 w 92"/>
                <a:gd name="T53" fmla="*/ 2147483647 h 78"/>
                <a:gd name="T54" fmla="*/ 2147483647 w 92"/>
                <a:gd name="T55" fmla="*/ 2147483647 h 78"/>
                <a:gd name="T56" fmla="*/ 2147483647 w 92"/>
                <a:gd name="T57" fmla="*/ 2147483647 h 78"/>
                <a:gd name="T58" fmla="*/ 0 w 92"/>
                <a:gd name="T59" fmla="*/ 2147483647 h 78"/>
                <a:gd name="T60" fmla="*/ 2147483647 w 92"/>
                <a:gd name="T61" fmla="*/ 2147483647 h 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2" h="78">
                  <a:moveTo>
                    <a:pt x="92" y="3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6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9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5" name="Line 96"/>
            <p:cNvSpPr>
              <a:spLocks noChangeShapeType="1"/>
            </p:cNvSpPr>
            <p:nvPr/>
          </p:nvSpPr>
          <p:spPr bwMode="auto">
            <a:xfrm>
              <a:off x="7015325" y="4616650"/>
              <a:ext cx="308656" cy="19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6" name="Freeform 97"/>
            <p:cNvSpPr>
              <a:spLocks/>
            </p:cNvSpPr>
            <p:nvPr/>
          </p:nvSpPr>
          <p:spPr bwMode="auto">
            <a:xfrm>
              <a:off x="7277472" y="4578002"/>
              <a:ext cx="95133" cy="77295"/>
            </a:xfrm>
            <a:custGeom>
              <a:avLst/>
              <a:gdLst>
                <a:gd name="T0" fmla="*/ 2147483647 w 90"/>
                <a:gd name="T1" fmla="*/ 2147483647 h 80"/>
                <a:gd name="T2" fmla="*/ 0 w 90"/>
                <a:gd name="T3" fmla="*/ 0 h 80"/>
                <a:gd name="T4" fmla="*/ 0 w 90"/>
                <a:gd name="T5" fmla="*/ 2147483647 h 80"/>
                <a:gd name="T6" fmla="*/ 2147483647 w 90"/>
                <a:gd name="T7" fmla="*/ 2147483647 h 80"/>
                <a:gd name="T8" fmla="*/ 2147483647 w 90"/>
                <a:gd name="T9" fmla="*/ 2147483647 h 80"/>
                <a:gd name="T10" fmla="*/ 2147483647 w 90"/>
                <a:gd name="T11" fmla="*/ 2147483647 h 80"/>
                <a:gd name="T12" fmla="*/ 2147483647 w 90"/>
                <a:gd name="T13" fmla="*/ 2147483647 h 80"/>
                <a:gd name="T14" fmla="*/ 2147483647 w 90"/>
                <a:gd name="T15" fmla="*/ 2147483647 h 80"/>
                <a:gd name="T16" fmla="*/ 2147483647 w 90"/>
                <a:gd name="T17" fmla="*/ 2147483647 h 80"/>
                <a:gd name="T18" fmla="*/ 2147483647 w 90"/>
                <a:gd name="T19" fmla="*/ 2147483647 h 80"/>
                <a:gd name="T20" fmla="*/ 2147483647 w 90"/>
                <a:gd name="T21" fmla="*/ 2147483647 h 80"/>
                <a:gd name="T22" fmla="*/ 2147483647 w 90"/>
                <a:gd name="T23" fmla="*/ 2147483647 h 80"/>
                <a:gd name="T24" fmla="*/ 2147483647 w 90"/>
                <a:gd name="T25" fmla="*/ 2147483647 h 80"/>
                <a:gd name="T26" fmla="*/ 2147483647 w 90"/>
                <a:gd name="T27" fmla="*/ 2147483647 h 80"/>
                <a:gd name="T28" fmla="*/ 2147483647 w 90"/>
                <a:gd name="T29" fmla="*/ 2147483647 h 80"/>
                <a:gd name="T30" fmla="*/ 2147483647 w 90"/>
                <a:gd name="T31" fmla="*/ 2147483647 h 80"/>
                <a:gd name="T32" fmla="*/ 2147483647 w 90"/>
                <a:gd name="T33" fmla="*/ 2147483647 h 80"/>
                <a:gd name="T34" fmla="*/ 2147483647 w 90"/>
                <a:gd name="T35" fmla="*/ 2147483647 h 80"/>
                <a:gd name="T36" fmla="*/ 2147483647 w 90"/>
                <a:gd name="T37" fmla="*/ 2147483647 h 80"/>
                <a:gd name="T38" fmla="*/ 2147483647 w 90"/>
                <a:gd name="T39" fmla="*/ 2147483647 h 80"/>
                <a:gd name="T40" fmla="*/ 2147483647 w 90"/>
                <a:gd name="T41" fmla="*/ 2147483647 h 80"/>
                <a:gd name="T42" fmla="*/ 2147483647 w 90"/>
                <a:gd name="T43" fmla="*/ 2147483647 h 80"/>
                <a:gd name="T44" fmla="*/ 2147483647 w 90"/>
                <a:gd name="T45" fmla="*/ 2147483647 h 80"/>
                <a:gd name="T46" fmla="*/ 2147483647 w 90"/>
                <a:gd name="T47" fmla="*/ 2147483647 h 80"/>
                <a:gd name="T48" fmla="*/ 2147483647 w 90"/>
                <a:gd name="T49" fmla="*/ 2147483647 h 80"/>
                <a:gd name="T50" fmla="*/ 2147483647 w 90"/>
                <a:gd name="T51" fmla="*/ 2147483647 h 80"/>
                <a:gd name="T52" fmla="*/ 0 w 90"/>
                <a:gd name="T53" fmla="*/ 2147483647 h 80"/>
                <a:gd name="T54" fmla="*/ 0 w 90"/>
                <a:gd name="T55" fmla="*/ 2147483647 h 80"/>
                <a:gd name="T56" fmla="*/ 2147483647 w 90"/>
                <a:gd name="T57" fmla="*/ 2147483647 h 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0" h="80">
                  <a:moveTo>
                    <a:pt x="90" y="4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2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9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7" name="Line 98"/>
            <p:cNvSpPr>
              <a:spLocks noChangeShapeType="1"/>
            </p:cNvSpPr>
            <p:nvPr/>
          </p:nvSpPr>
          <p:spPr bwMode="auto">
            <a:xfrm>
              <a:off x="7017439" y="4270753"/>
              <a:ext cx="306543" cy="19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8" name="Freeform 99"/>
            <p:cNvSpPr>
              <a:spLocks/>
            </p:cNvSpPr>
            <p:nvPr/>
          </p:nvSpPr>
          <p:spPr bwMode="auto">
            <a:xfrm>
              <a:off x="7275357" y="4234038"/>
              <a:ext cx="97248" cy="75362"/>
            </a:xfrm>
            <a:custGeom>
              <a:avLst/>
              <a:gdLst>
                <a:gd name="T0" fmla="*/ 2147483647 w 92"/>
                <a:gd name="T1" fmla="*/ 2147483647 h 77"/>
                <a:gd name="T2" fmla="*/ 0 w 92"/>
                <a:gd name="T3" fmla="*/ 0 h 77"/>
                <a:gd name="T4" fmla="*/ 2147483647 w 92"/>
                <a:gd name="T5" fmla="*/ 2147483647 h 77"/>
                <a:gd name="T6" fmla="*/ 2147483647 w 92"/>
                <a:gd name="T7" fmla="*/ 2147483647 h 77"/>
                <a:gd name="T8" fmla="*/ 2147483647 w 92"/>
                <a:gd name="T9" fmla="*/ 2147483647 h 77"/>
                <a:gd name="T10" fmla="*/ 2147483647 w 92"/>
                <a:gd name="T11" fmla="*/ 2147483647 h 77"/>
                <a:gd name="T12" fmla="*/ 2147483647 w 92"/>
                <a:gd name="T13" fmla="*/ 2147483647 h 77"/>
                <a:gd name="T14" fmla="*/ 2147483647 w 92"/>
                <a:gd name="T15" fmla="*/ 2147483647 h 77"/>
                <a:gd name="T16" fmla="*/ 2147483647 w 92"/>
                <a:gd name="T17" fmla="*/ 2147483647 h 77"/>
                <a:gd name="T18" fmla="*/ 2147483647 w 92"/>
                <a:gd name="T19" fmla="*/ 2147483647 h 77"/>
                <a:gd name="T20" fmla="*/ 2147483647 w 92"/>
                <a:gd name="T21" fmla="*/ 2147483647 h 77"/>
                <a:gd name="T22" fmla="*/ 2147483647 w 92"/>
                <a:gd name="T23" fmla="*/ 2147483647 h 77"/>
                <a:gd name="T24" fmla="*/ 2147483647 w 92"/>
                <a:gd name="T25" fmla="*/ 2147483647 h 77"/>
                <a:gd name="T26" fmla="*/ 2147483647 w 92"/>
                <a:gd name="T27" fmla="*/ 2147483647 h 77"/>
                <a:gd name="T28" fmla="*/ 2147483647 w 92"/>
                <a:gd name="T29" fmla="*/ 2147483647 h 77"/>
                <a:gd name="T30" fmla="*/ 2147483647 w 92"/>
                <a:gd name="T31" fmla="*/ 2147483647 h 77"/>
                <a:gd name="T32" fmla="*/ 2147483647 w 92"/>
                <a:gd name="T33" fmla="*/ 2147483647 h 77"/>
                <a:gd name="T34" fmla="*/ 2147483647 w 92"/>
                <a:gd name="T35" fmla="*/ 2147483647 h 77"/>
                <a:gd name="T36" fmla="*/ 2147483647 w 92"/>
                <a:gd name="T37" fmla="*/ 2147483647 h 77"/>
                <a:gd name="T38" fmla="*/ 2147483647 w 92"/>
                <a:gd name="T39" fmla="*/ 2147483647 h 77"/>
                <a:gd name="T40" fmla="*/ 2147483647 w 92"/>
                <a:gd name="T41" fmla="*/ 2147483647 h 77"/>
                <a:gd name="T42" fmla="*/ 2147483647 w 92"/>
                <a:gd name="T43" fmla="*/ 2147483647 h 77"/>
                <a:gd name="T44" fmla="*/ 2147483647 w 92"/>
                <a:gd name="T45" fmla="*/ 2147483647 h 77"/>
                <a:gd name="T46" fmla="*/ 2147483647 w 92"/>
                <a:gd name="T47" fmla="*/ 2147483647 h 77"/>
                <a:gd name="T48" fmla="*/ 2147483647 w 92"/>
                <a:gd name="T49" fmla="*/ 2147483647 h 77"/>
                <a:gd name="T50" fmla="*/ 2147483647 w 92"/>
                <a:gd name="T51" fmla="*/ 2147483647 h 77"/>
                <a:gd name="T52" fmla="*/ 2147483647 w 92"/>
                <a:gd name="T53" fmla="*/ 2147483647 h 77"/>
                <a:gd name="T54" fmla="*/ 2147483647 w 92"/>
                <a:gd name="T55" fmla="*/ 2147483647 h 77"/>
                <a:gd name="T56" fmla="*/ 0 w 92"/>
                <a:gd name="T57" fmla="*/ 2147483647 h 77"/>
                <a:gd name="T58" fmla="*/ 2147483647 w 92"/>
                <a:gd name="T59" fmla="*/ 2147483647 h 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2" h="77">
                  <a:moveTo>
                    <a:pt x="92" y="37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7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6" y="61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6" y="71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0" y="77"/>
                  </a:lnTo>
                  <a:lnTo>
                    <a:pt x="9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59" name="Line 100"/>
            <p:cNvSpPr>
              <a:spLocks noChangeShapeType="1"/>
            </p:cNvSpPr>
            <p:nvPr/>
          </p:nvSpPr>
          <p:spPr bwMode="auto">
            <a:xfrm>
              <a:off x="7015325" y="3944181"/>
              <a:ext cx="308656" cy="19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0" name="Freeform 101"/>
            <p:cNvSpPr>
              <a:spLocks/>
            </p:cNvSpPr>
            <p:nvPr/>
          </p:nvSpPr>
          <p:spPr bwMode="auto">
            <a:xfrm>
              <a:off x="7275357" y="3909398"/>
              <a:ext cx="97248" cy="75362"/>
            </a:xfrm>
            <a:custGeom>
              <a:avLst/>
              <a:gdLst>
                <a:gd name="T0" fmla="*/ 2147483647 w 92"/>
                <a:gd name="T1" fmla="*/ 2147483647 h 78"/>
                <a:gd name="T2" fmla="*/ 0 w 92"/>
                <a:gd name="T3" fmla="*/ 0 h 78"/>
                <a:gd name="T4" fmla="*/ 2147483647 w 92"/>
                <a:gd name="T5" fmla="*/ 0 h 78"/>
                <a:gd name="T6" fmla="*/ 2147483647 w 92"/>
                <a:gd name="T7" fmla="*/ 2147483647 h 78"/>
                <a:gd name="T8" fmla="*/ 2147483647 w 92"/>
                <a:gd name="T9" fmla="*/ 2147483647 h 78"/>
                <a:gd name="T10" fmla="*/ 2147483647 w 92"/>
                <a:gd name="T11" fmla="*/ 2147483647 h 78"/>
                <a:gd name="T12" fmla="*/ 2147483647 w 92"/>
                <a:gd name="T13" fmla="*/ 2147483647 h 78"/>
                <a:gd name="T14" fmla="*/ 2147483647 w 92"/>
                <a:gd name="T15" fmla="*/ 2147483647 h 78"/>
                <a:gd name="T16" fmla="*/ 2147483647 w 92"/>
                <a:gd name="T17" fmla="*/ 2147483647 h 78"/>
                <a:gd name="T18" fmla="*/ 2147483647 w 92"/>
                <a:gd name="T19" fmla="*/ 2147483647 h 78"/>
                <a:gd name="T20" fmla="*/ 2147483647 w 92"/>
                <a:gd name="T21" fmla="*/ 2147483647 h 78"/>
                <a:gd name="T22" fmla="*/ 2147483647 w 92"/>
                <a:gd name="T23" fmla="*/ 2147483647 h 78"/>
                <a:gd name="T24" fmla="*/ 2147483647 w 92"/>
                <a:gd name="T25" fmla="*/ 2147483647 h 78"/>
                <a:gd name="T26" fmla="*/ 2147483647 w 92"/>
                <a:gd name="T27" fmla="*/ 2147483647 h 78"/>
                <a:gd name="T28" fmla="*/ 2147483647 w 92"/>
                <a:gd name="T29" fmla="*/ 2147483647 h 78"/>
                <a:gd name="T30" fmla="*/ 2147483647 w 92"/>
                <a:gd name="T31" fmla="*/ 2147483647 h 78"/>
                <a:gd name="T32" fmla="*/ 2147483647 w 92"/>
                <a:gd name="T33" fmla="*/ 2147483647 h 78"/>
                <a:gd name="T34" fmla="*/ 2147483647 w 92"/>
                <a:gd name="T35" fmla="*/ 2147483647 h 78"/>
                <a:gd name="T36" fmla="*/ 2147483647 w 92"/>
                <a:gd name="T37" fmla="*/ 2147483647 h 78"/>
                <a:gd name="T38" fmla="*/ 2147483647 w 92"/>
                <a:gd name="T39" fmla="*/ 2147483647 h 78"/>
                <a:gd name="T40" fmla="*/ 2147483647 w 92"/>
                <a:gd name="T41" fmla="*/ 2147483647 h 78"/>
                <a:gd name="T42" fmla="*/ 2147483647 w 92"/>
                <a:gd name="T43" fmla="*/ 2147483647 h 78"/>
                <a:gd name="T44" fmla="*/ 2147483647 w 92"/>
                <a:gd name="T45" fmla="*/ 2147483647 h 78"/>
                <a:gd name="T46" fmla="*/ 2147483647 w 92"/>
                <a:gd name="T47" fmla="*/ 2147483647 h 78"/>
                <a:gd name="T48" fmla="*/ 2147483647 w 92"/>
                <a:gd name="T49" fmla="*/ 2147483647 h 78"/>
                <a:gd name="T50" fmla="*/ 2147483647 w 92"/>
                <a:gd name="T51" fmla="*/ 2147483647 h 78"/>
                <a:gd name="T52" fmla="*/ 2147483647 w 92"/>
                <a:gd name="T53" fmla="*/ 2147483647 h 78"/>
                <a:gd name="T54" fmla="*/ 2147483647 w 92"/>
                <a:gd name="T55" fmla="*/ 2147483647 h 78"/>
                <a:gd name="T56" fmla="*/ 0 w 92"/>
                <a:gd name="T57" fmla="*/ 2147483647 h 78"/>
                <a:gd name="T58" fmla="*/ 2147483647 w 92"/>
                <a:gd name="T59" fmla="*/ 2147483647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2" h="78">
                  <a:moveTo>
                    <a:pt x="92" y="3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9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1" name="Line 102"/>
            <p:cNvSpPr>
              <a:spLocks noChangeShapeType="1"/>
            </p:cNvSpPr>
            <p:nvPr/>
          </p:nvSpPr>
          <p:spPr bwMode="auto">
            <a:xfrm>
              <a:off x="4702516" y="1934503"/>
              <a:ext cx="2113" cy="11826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2" name="Freeform 103"/>
            <p:cNvSpPr>
              <a:spLocks/>
            </p:cNvSpPr>
            <p:nvPr/>
          </p:nvSpPr>
          <p:spPr bwMode="auto">
            <a:xfrm>
              <a:off x="4660234" y="3072676"/>
              <a:ext cx="84563" cy="86958"/>
            </a:xfrm>
            <a:custGeom>
              <a:avLst/>
              <a:gdLst>
                <a:gd name="T0" fmla="*/ 2147483647 w 80"/>
                <a:gd name="T1" fmla="*/ 2147483647 h 90"/>
                <a:gd name="T2" fmla="*/ 2147483647 w 80"/>
                <a:gd name="T3" fmla="*/ 0 h 90"/>
                <a:gd name="T4" fmla="*/ 2147483647 w 80"/>
                <a:gd name="T5" fmla="*/ 0 h 90"/>
                <a:gd name="T6" fmla="*/ 2147483647 w 80"/>
                <a:gd name="T7" fmla="*/ 2147483647 h 90"/>
                <a:gd name="T8" fmla="*/ 2147483647 w 80"/>
                <a:gd name="T9" fmla="*/ 2147483647 h 90"/>
                <a:gd name="T10" fmla="*/ 2147483647 w 80"/>
                <a:gd name="T11" fmla="*/ 2147483647 h 90"/>
                <a:gd name="T12" fmla="*/ 2147483647 w 80"/>
                <a:gd name="T13" fmla="*/ 2147483647 h 90"/>
                <a:gd name="T14" fmla="*/ 2147483647 w 80"/>
                <a:gd name="T15" fmla="*/ 2147483647 h 90"/>
                <a:gd name="T16" fmla="*/ 2147483647 w 80"/>
                <a:gd name="T17" fmla="*/ 2147483647 h 90"/>
                <a:gd name="T18" fmla="*/ 2147483647 w 80"/>
                <a:gd name="T19" fmla="*/ 2147483647 h 90"/>
                <a:gd name="T20" fmla="*/ 2147483647 w 80"/>
                <a:gd name="T21" fmla="*/ 2147483647 h 90"/>
                <a:gd name="T22" fmla="*/ 2147483647 w 80"/>
                <a:gd name="T23" fmla="*/ 2147483647 h 90"/>
                <a:gd name="T24" fmla="*/ 2147483647 w 80"/>
                <a:gd name="T25" fmla="*/ 2147483647 h 90"/>
                <a:gd name="T26" fmla="*/ 2147483647 w 80"/>
                <a:gd name="T27" fmla="*/ 2147483647 h 90"/>
                <a:gd name="T28" fmla="*/ 2147483647 w 80"/>
                <a:gd name="T29" fmla="*/ 2147483647 h 90"/>
                <a:gd name="T30" fmla="*/ 2147483647 w 80"/>
                <a:gd name="T31" fmla="*/ 2147483647 h 90"/>
                <a:gd name="T32" fmla="*/ 2147483647 w 80"/>
                <a:gd name="T33" fmla="*/ 2147483647 h 90"/>
                <a:gd name="T34" fmla="*/ 2147483647 w 80"/>
                <a:gd name="T35" fmla="*/ 2147483647 h 90"/>
                <a:gd name="T36" fmla="*/ 2147483647 w 80"/>
                <a:gd name="T37" fmla="*/ 2147483647 h 90"/>
                <a:gd name="T38" fmla="*/ 2147483647 w 80"/>
                <a:gd name="T39" fmla="*/ 2147483647 h 90"/>
                <a:gd name="T40" fmla="*/ 2147483647 w 80"/>
                <a:gd name="T41" fmla="*/ 2147483647 h 90"/>
                <a:gd name="T42" fmla="*/ 2147483647 w 80"/>
                <a:gd name="T43" fmla="*/ 2147483647 h 90"/>
                <a:gd name="T44" fmla="*/ 2147483647 w 80"/>
                <a:gd name="T45" fmla="*/ 2147483647 h 90"/>
                <a:gd name="T46" fmla="*/ 2147483647 w 80"/>
                <a:gd name="T47" fmla="*/ 2147483647 h 90"/>
                <a:gd name="T48" fmla="*/ 2147483647 w 80"/>
                <a:gd name="T49" fmla="*/ 2147483647 h 90"/>
                <a:gd name="T50" fmla="*/ 2147483647 w 80"/>
                <a:gd name="T51" fmla="*/ 2147483647 h 90"/>
                <a:gd name="T52" fmla="*/ 2147483647 w 80"/>
                <a:gd name="T53" fmla="*/ 2147483647 h 90"/>
                <a:gd name="T54" fmla="*/ 2147483647 w 80"/>
                <a:gd name="T55" fmla="*/ 2147483647 h 90"/>
                <a:gd name="T56" fmla="*/ 2147483647 w 80"/>
                <a:gd name="T57" fmla="*/ 0 h 90"/>
                <a:gd name="T58" fmla="*/ 0 w 80"/>
                <a:gd name="T59" fmla="*/ 0 h 90"/>
                <a:gd name="T60" fmla="*/ 2147483647 w 80"/>
                <a:gd name="T61" fmla="*/ 2147483647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90">
                  <a:moveTo>
                    <a:pt x="40" y="90"/>
                  </a:moveTo>
                  <a:lnTo>
                    <a:pt x="80" y="0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0" y="6"/>
                  </a:lnTo>
                  <a:lnTo>
                    <a:pt x="58" y="6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3" name="Line 104"/>
            <p:cNvSpPr>
              <a:spLocks noChangeShapeType="1"/>
            </p:cNvSpPr>
            <p:nvPr/>
          </p:nvSpPr>
          <p:spPr bwMode="auto">
            <a:xfrm>
              <a:off x="4685604" y="3492003"/>
              <a:ext cx="0" cy="19825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4" name="Line 105"/>
            <p:cNvSpPr>
              <a:spLocks noChangeShapeType="1"/>
            </p:cNvSpPr>
            <p:nvPr/>
          </p:nvSpPr>
          <p:spPr bwMode="auto">
            <a:xfrm>
              <a:off x="4687716" y="3712295"/>
              <a:ext cx="539092" cy="19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5" name="Freeform 106"/>
            <p:cNvSpPr>
              <a:spLocks/>
            </p:cNvSpPr>
            <p:nvPr/>
          </p:nvSpPr>
          <p:spPr bwMode="auto">
            <a:xfrm>
              <a:off x="5178184" y="3677512"/>
              <a:ext cx="97248" cy="73431"/>
            </a:xfrm>
            <a:custGeom>
              <a:avLst/>
              <a:gdLst>
                <a:gd name="T0" fmla="*/ 2147483647 w 92"/>
                <a:gd name="T1" fmla="*/ 2147483647 h 76"/>
                <a:gd name="T2" fmla="*/ 0 w 92"/>
                <a:gd name="T3" fmla="*/ 0 h 76"/>
                <a:gd name="T4" fmla="*/ 2147483647 w 92"/>
                <a:gd name="T5" fmla="*/ 2147483647 h 76"/>
                <a:gd name="T6" fmla="*/ 2147483647 w 92"/>
                <a:gd name="T7" fmla="*/ 2147483647 h 76"/>
                <a:gd name="T8" fmla="*/ 2147483647 w 92"/>
                <a:gd name="T9" fmla="*/ 2147483647 h 76"/>
                <a:gd name="T10" fmla="*/ 2147483647 w 92"/>
                <a:gd name="T11" fmla="*/ 2147483647 h 76"/>
                <a:gd name="T12" fmla="*/ 2147483647 w 92"/>
                <a:gd name="T13" fmla="*/ 2147483647 h 76"/>
                <a:gd name="T14" fmla="*/ 2147483647 w 92"/>
                <a:gd name="T15" fmla="*/ 2147483647 h 76"/>
                <a:gd name="T16" fmla="*/ 2147483647 w 92"/>
                <a:gd name="T17" fmla="*/ 2147483647 h 76"/>
                <a:gd name="T18" fmla="*/ 2147483647 w 92"/>
                <a:gd name="T19" fmla="*/ 2147483647 h 76"/>
                <a:gd name="T20" fmla="*/ 2147483647 w 92"/>
                <a:gd name="T21" fmla="*/ 2147483647 h 76"/>
                <a:gd name="T22" fmla="*/ 2147483647 w 92"/>
                <a:gd name="T23" fmla="*/ 2147483647 h 76"/>
                <a:gd name="T24" fmla="*/ 2147483647 w 92"/>
                <a:gd name="T25" fmla="*/ 2147483647 h 76"/>
                <a:gd name="T26" fmla="*/ 2147483647 w 92"/>
                <a:gd name="T27" fmla="*/ 2147483647 h 76"/>
                <a:gd name="T28" fmla="*/ 2147483647 w 92"/>
                <a:gd name="T29" fmla="*/ 2147483647 h 76"/>
                <a:gd name="T30" fmla="*/ 2147483647 w 92"/>
                <a:gd name="T31" fmla="*/ 2147483647 h 76"/>
                <a:gd name="T32" fmla="*/ 2147483647 w 92"/>
                <a:gd name="T33" fmla="*/ 2147483647 h 76"/>
                <a:gd name="T34" fmla="*/ 2147483647 w 92"/>
                <a:gd name="T35" fmla="*/ 2147483647 h 76"/>
                <a:gd name="T36" fmla="*/ 2147483647 w 92"/>
                <a:gd name="T37" fmla="*/ 2147483647 h 76"/>
                <a:gd name="T38" fmla="*/ 2147483647 w 92"/>
                <a:gd name="T39" fmla="*/ 2147483647 h 76"/>
                <a:gd name="T40" fmla="*/ 2147483647 w 92"/>
                <a:gd name="T41" fmla="*/ 2147483647 h 76"/>
                <a:gd name="T42" fmla="*/ 2147483647 w 92"/>
                <a:gd name="T43" fmla="*/ 2147483647 h 76"/>
                <a:gd name="T44" fmla="*/ 2147483647 w 92"/>
                <a:gd name="T45" fmla="*/ 2147483647 h 76"/>
                <a:gd name="T46" fmla="*/ 2147483647 w 92"/>
                <a:gd name="T47" fmla="*/ 2147483647 h 76"/>
                <a:gd name="T48" fmla="*/ 2147483647 w 92"/>
                <a:gd name="T49" fmla="*/ 2147483647 h 76"/>
                <a:gd name="T50" fmla="*/ 2147483647 w 92"/>
                <a:gd name="T51" fmla="*/ 2147483647 h 76"/>
                <a:gd name="T52" fmla="*/ 0 w 92"/>
                <a:gd name="T53" fmla="*/ 2147483647 h 76"/>
                <a:gd name="T54" fmla="*/ 2147483647 w 92"/>
                <a:gd name="T55" fmla="*/ 2147483647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2" h="76">
                  <a:moveTo>
                    <a:pt x="92" y="36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2" y="70"/>
                  </a:lnTo>
                  <a:lnTo>
                    <a:pt x="2" y="74"/>
                  </a:lnTo>
                  <a:lnTo>
                    <a:pt x="0" y="76"/>
                  </a:lnTo>
                  <a:lnTo>
                    <a:pt x="9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6" name="Line 107"/>
            <p:cNvSpPr>
              <a:spLocks noChangeShapeType="1"/>
            </p:cNvSpPr>
            <p:nvPr/>
          </p:nvSpPr>
          <p:spPr bwMode="auto">
            <a:xfrm>
              <a:off x="4687716" y="4079448"/>
              <a:ext cx="539092" cy="19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7" name="Freeform 108"/>
            <p:cNvSpPr>
              <a:spLocks/>
            </p:cNvSpPr>
            <p:nvPr/>
          </p:nvSpPr>
          <p:spPr bwMode="auto">
            <a:xfrm>
              <a:off x="5178184" y="4042732"/>
              <a:ext cx="97248" cy="75364"/>
            </a:xfrm>
            <a:custGeom>
              <a:avLst/>
              <a:gdLst>
                <a:gd name="T0" fmla="*/ 2147483647 w 92"/>
                <a:gd name="T1" fmla="*/ 2147483647 h 78"/>
                <a:gd name="T2" fmla="*/ 0 w 92"/>
                <a:gd name="T3" fmla="*/ 0 h 78"/>
                <a:gd name="T4" fmla="*/ 2147483647 w 92"/>
                <a:gd name="T5" fmla="*/ 2147483647 h 78"/>
                <a:gd name="T6" fmla="*/ 2147483647 w 92"/>
                <a:gd name="T7" fmla="*/ 2147483647 h 78"/>
                <a:gd name="T8" fmla="*/ 2147483647 w 92"/>
                <a:gd name="T9" fmla="*/ 2147483647 h 78"/>
                <a:gd name="T10" fmla="*/ 2147483647 w 92"/>
                <a:gd name="T11" fmla="*/ 2147483647 h 78"/>
                <a:gd name="T12" fmla="*/ 2147483647 w 92"/>
                <a:gd name="T13" fmla="*/ 2147483647 h 78"/>
                <a:gd name="T14" fmla="*/ 2147483647 w 92"/>
                <a:gd name="T15" fmla="*/ 2147483647 h 78"/>
                <a:gd name="T16" fmla="*/ 2147483647 w 92"/>
                <a:gd name="T17" fmla="*/ 2147483647 h 78"/>
                <a:gd name="T18" fmla="*/ 2147483647 w 92"/>
                <a:gd name="T19" fmla="*/ 2147483647 h 78"/>
                <a:gd name="T20" fmla="*/ 2147483647 w 92"/>
                <a:gd name="T21" fmla="*/ 2147483647 h 78"/>
                <a:gd name="T22" fmla="*/ 2147483647 w 92"/>
                <a:gd name="T23" fmla="*/ 2147483647 h 78"/>
                <a:gd name="T24" fmla="*/ 2147483647 w 92"/>
                <a:gd name="T25" fmla="*/ 2147483647 h 78"/>
                <a:gd name="T26" fmla="*/ 2147483647 w 92"/>
                <a:gd name="T27" fmla="*/ 2147483647 h 78"/>
                <a:gd name="T28" fmla="*/ 2147483647 w 92"/>
                <a:gd name="T29" fmla="*/ 2147483647 h 78"/>
                <a:gd name="T30" fmla="*/ 2147483647 w 92"/>
                <a:gd name="T31" fmla="*/ 2147483647 h 78"/>
                <a:gd name="T32" fmla="*/ 2147483647 w 92"/>
                <a:gd name="T33" fmla="*/ 2147483647 h 78"/>
                <a:gd name="T34" fmla="*/ 2147483647 w 92"/>
                <a:gd name="T35" fmla="*/ 2147483647 h 78"/>
                <a:gd name="T36" fmla="*/ 2147483647 w 92"/>
                <a:gd name="T37" fmla="*/ 2147483647 h 78"/>
                <a:gd name="T38" fmla="*/ 2147483647 w 92"/>
                <a:gd name="T39" fmla="*/ 2147483647 h 78"/>
                <a:gd name="T40" fmla="*/ 2147483647 w 92"/>
                <a:gd name="T41" fmla="*/ 2147483647 h 78"/>
                <a:gd name="T42" fmla="*/ 2147483647 w 92"/>
                <a:gd name="T43" fmla="*/ 2147483647 h 78"/>
                <a:gd name="T44" fmla="*/ 2147483647 w 92"/>
                <a:gd name="T45" fmla="*/ 2147483647 h 78"/>
                <a:gd name="T46" fmla="*/ 2147483647 w 92"/>
                <a:gd name="T47" fmla="*/ 2147483647 h 78"/>
                <a:gd name="T48" fmla="*/ 2147483647 w 92"/>
                <a:gd name="T49" fmla="*/ 2147483647 h 78"/>
                <a:gd name="T50" fmla="*/ 2147483647 w 92"/>
                <a:gd name="T51" fmla="*/ 2147483647 h 78"/>
                <a:gd name="T52" fmla="*/ 0 w 92"/>
                <a:gd name="T53" fmla="*/ 2147483647 h 78"/>
                <a:gd name="T54" fmla="*/ 2147483647 w 92"/>
                <a:gd name="T55" fmla="*/ 2147483647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2" h="78">
                  <a:moveTo>
                    <a:pt x="92" y="38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9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8" name="Line 109"/>
            <p:cNvSpPr>
              <a:spLocks noChangeShapeType="1"/>
            </p:cNvSpPr>
            <p:nvPr/>
          </p:nvSpPr>
          <p:spPr bwMode="auto">
            <a:xfrm>
              <a:off x="4687716" y="5470683"/>
              <a:ext cx="539092" cy="19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69" name="Freeform 110"/>
            <p:cNvSpPr>
              <a:spLocks/>
            </p:cNvSpPr>
            <p:nvPr/>
          </p:nvSpPr>
          <p:spPr bwMode="auto">
            <a:xfrm>
              <a:off x="5178184" y="5430103"/>
              <a:ext cx="97248" cy="75362"/>
            </a:xfrm>
            <a:custGeom>
              <a:avLst/>
              <a:gdLst>
                <a:gd name="T0" fmla="*/ 2147483647 w 92"/>
                <a:gd name="T1" fmla="*/ 2147483647 h 78"/>
                <a:gd name="T2" fmla="*/ 0 w 92"/>
                <a:gd name="T3" fmla="*/ 0 h 78"/>
                <a:gd name="T4" fmla="*/ 2147483647 w 92"/>
                <a:gd name="T5" fmla="*/ 2147483647 h 78"/>
                <a:gd name="T6" fmla="*/ 2147483647 w 92"/>
                <a:gd name="T7" fmla="*/ 2147483647 h 78"/>
                <a:gd name="T8" fmla="*/ 2147483647 w 92"/>
                <a:gd name="T9" fmla="*/ 2147483647 h 78"/>
                <a:gd name="T10" fmla="*/ 2147483647 w 92"/>
                <a:gd name="T11" fmla="*/ 2147483647 h 78"/>
                <a:gd name="T12" fmla="*/ 2147483647 w 92"/>
                <a:gd name="T13" fmla="*/ 2147483647 h 78"/>
                <a:gd name="T14" fmla="*/ 2147483647 w 92"/>
                <a:gd name="T15" fmla="*/ 2147483647 h 78"/>
                <a:gd name="T16" fmla="*/ 2147483647 w 92"/>
                <a:gd name="T17" fmla="*/ 2147483647 h 78"/>
                <a:gd name="T18" fmla="*/ 2147483647 w 92"/>
                <a:gd name="T19" fmla="*/ 2147483647 h 78"/>
                <a:gd name="T20" fmla="*/ 2147483647 w 92"/>
                <a:gd name="T21" fmla="*/ 2147483647 h 78"/>
                <a:gd name="T22" fmla="*/ 2147483647 w 92"/>
                <a:gd name="T23" fmla="*/ 2147483647 h 78"/>
                <a:gd name="T24" fmla="*/ 2147483647 w 92"/>
                <a:gd name="T25" fmla="*/ 2147483647 h 78"/>
                <a:gd name="T26" fmla="*/ 2147483647 w 92"/>
                <a:gd name="T27" fmla="*/ 2147483647 h 78"/>
                <a:gd name="T28" fmla="*/ 2147483647 w 92"/>
                <a:gd name="T29" fmla="*/ 2147483647 h 78"/>
                <a:gd name="T30" fmla="*/ 2147483647 w 92"/>
                <a:gd name="T31" fmla="*/ 2147483647 h 78"/>
                <a:gd name="T32" fmla="*/ 2147483647 w 92"/>
                <a:gd name="T33" fmla="*/ 2147483647 h 78"/>
                <a:gd name="T34" fmla="*/ 2147483647 w 92"/>
                <a:gd name="T35" fmla="*/ 2147483647 h 78"/>
                <a:gd name="T36" fmla="*/ 2147483647 w 92"/>
                <a:gd name="T37" fmla="*/ 2147483647 h 78"/>
                <a:gd name="T38" fmla="*/ 2147483647 w 92"/>
                <a:gd name="T39" fmla="*/ 2147483647 h 78"/>
                <a:gd name="T40" fmla="*/ 2147483647 w 92"/>
                <a:gd name="T41" fmla="*/ 2147483647 h 78"/>
                <a:gd name="T42" fmla="*/ 2147483647 w 92"/>
                <a:gd name="T43" fmla="*/ 2147483647 h 78"/>
                <a:gd name="T44" fmla="*/ 2147483647 w 92"/>
                <a:gd name="T45" fmla="*/ 2147483647 h 78"/>
                <a:gd name="T46" fmla="*/ 2147483647 w 92"/>
                <a:gd name="T47" fmla="*/ 2147483647 h 78"/>
                <a:gd name="T48" fmla="*/ 2147483647 w 92"/>
                <a:gd name="T49" fmla="*/ 2147483647 h 78"/>
                <a:gd name="T50" fmla="*/ 2147483647 w 92"/>
                <a:gd name="T51" fmla="*/ 2147483647 h 78"/>
                <a:gd name="T52" fmla="*/ 2147483647 w 92"/>
                <a:gd name="T53" fmla="*/ 2147483647 h 78"/>
                <a:gd name="T54" fmla="*/ 0 w 92"/>
                <a:gd name="T55" fmla="*/ 2147483647 h 78"/>
                <a:gd name="T56" fmla="*/ 2147483647 w 92"/>
                <a:gd name="T57" fmla="*/ 2147483647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2" h="78">
                  <a:moveTo>
                    <a:pt x="92" y="4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9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0" name="Rectangle 111"/>
            <p:cNvSpPr>
              <a:spLocks noChangeArrowheads="1"/>
            </p:cNvSpPr>
            <p:nvPr/>
          </p:nvSpPr>
          <p:spPr bwMode="auto">
            <a:xfrm>
              <a:off x="5138017" y="2239819"/>
              <a:ext cx="1369927" cy="49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i="1">
                  <a:solidFill>
                    <a:srgbClr val="000000"/>
                  </a:solidFill>
                  <a:latin typeface="Arial" charset="0"/>
                </a:rPr>
                <a:t>Technical viewpoint,</a:t>
              </a:r>
              <a:br>
                <a:rPr lang="de-DE" altLang="de-DE" sz="900" i="1">
                  <a:solidFill>
                    <a:srgbClr val="000000"/>
                  </a:solidFill>
                  <a:latin typeface="Arial" charset="0"/>
                </a:rPr>
              </a:br>
              <a:r>
                <a:rPr lang="de-DE" altLang="de-DE" sz="900" i="1">
                  <a:solidFill>
                    <a:srgbClr val="000000"/>
                  </a:solidFill>
                  <a:latin typeface="Arial" charset="0"/>
                </a:rPr>
                <a:t>abstraction,</a:t>
              </a:r>
              <a:br>
                <a:rPr lang="de-DE" altLang="de-DE" sz="900" i="1">
                  <a:solidFill>
                    <a:srgbClr val="000000"/>
                  </a:solidFill>
                  <a:latin typeface="Arial" charset="0"/>
                </a:rPr>
              </a:br>
              <a:r>
                <a:rPr lang="de-DE" altLang="de-DE" sz="900" i="1">
                  <a:solidFill>
                    <a:srgbClr val="000000"/>
                  </a:solidFill>
                  <a:latin typeface="Arial" charset="0"/>
                </a:rPr>
                <a:t>generalization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71" name="Line 114"/>
            <p:cNvSpPr>
              <a:spLocks noChangeShapeType="1"/>
            </p:cNvSpPr>
            <p:nvPr/>
          </p:nvSpPr>
          <p:spPr bwMode="auto">
            <a:xfrm>
              <a:off x="7899013" y="2046581"/>
              <a:ext cx="2113" cy="1095660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2" name="Freeform 115"/>
            <p:cNvSpPr>
              <a:spLocks/>
            </p:cNvSpPr>
            <p:nvPr/>
          </p:nvSpPr>
          <p:spPr bwMode="auto">
            <a:xfrm>
              <a:off x="7858845" y="3097797"/>
              <a:ext cx="82450" cy="88890"/>
            </a:xfrm>
            <a:custGeom>
              <a:avLst/>
              <a:gdLst>
                <a:gd name="T0" fmla="*/ 2147483647 w 78"/>
                <a:gd name="T1" fmla="*/ 2147483647 h 92"/>
                <a:gd name="T2" fmla="*/ 2147483647 w 78"/>
                <a:gd name="T3" fmla="*/ 0 h 92"/>
                <a:gd name="T4" fmla="*/ 2147483647 w 78"/>
                <a:gd name="T5" fmla="*/ 2147483647 h 92"/>
                <a:gd name="T6" fmla="*/ 2147483647 w 78"/>
                <a:gd name="T7" fmla="*/ 2147483647 h 92"/>
                <a:gd name="T8" fmla="*/ 2147483647 w 78"/>
                <a:gd name="T9" fmla="*/ 2147483647 h 92"/>
                <a:gd name="T10" fmla="*/ 2147483647 w 78"/>
                <a:gd name="T11" fmla="*/ 2147483647 h 92"/>
                <a:gd name="T12" fmla="*/ 2147483647 w 78"/>
                <a:gd name="T13" fmla="*/ 2147483647 h 92"/>
                <a:gd name="T14" fmla="*/ 2147483647 w 78"/>
                <a:gd name="T15" fmla="*/ 2147483647 h 92"/>
                <a:gd name="T16" fmla="*/ 2147483647 w 78"/>
                <a:gd name="T17" fmla="*/ 2147483647 h 92"/>
                <a:gd name="T18" fmla="*/ 2147483647 w 78"/>
                <a:gd name="T19" fmla="*/ 2147483647 h 92"/>
                <a:gd name="T20" fmla="*/ 2147483647 w 78"/>
                <a:gd name="T21" fmla="*/ 2147483647 h 92"/>
                <a:gd name="T22" fmla="*/ 2147483647 w 78"/>
                <a:gd name="T23" fmla="*/ 2147483647 h 92"/>
                <a:gd name="T24" fmla="*/ 2147483647 w 78"/>
                <a:gd name="T25" fmla="*/ 2147483647 h 92"/>
                <a:gd name="T26" fmla="*/ 2147483647 w 78"/>
                <a:gd name="T27" fmla="*/ 2147483647 h 92"/>
                <a:gd name="T28" fmla="*/ 2147483647 w 78"/>
                <a:gd name="T29" fmla="*/ 2147483647 h 92"/>
                <a:gd name="T30" fmla="*/ 2147483647 w 78"/>
                <a:gd name="T31" fmla="*/ 2147483647 h 92"/>
                <a:gd name="T32" fmla="*/ 2147483647 w 78"/>
                <a:gd name="T33" fmla="*/ 2147483647 h 92"/>
                <a:gd name="T34" fmla="*/ 2147483647 w 78"/>
                <a:gd name="T35" fmla="*/ 2147483647 h 92"/>
                <a:gd name="T36" fmla="*/ 2147483647 w 78"/>
                <a:gd name="T37" fmla="*/ 2147483647 h 92"/>
                <a:gd name="T38" fmla="*/ 2147483647 w 78"/>
                <a:gd name="T39" fmla="*/ 2147483647 h 92"/>
                <a:gd name="T40" fmla="*/ 2147483647 w 78"/>
                <a:gd name="T41" fmla="*/ 2147483647 h 92"/>
                <a:gd name="T42" fmla="*/ 2147483647 w 78"/>
                <a:gd name="T43" fmla="*/ 2147483647 h 92"/>
                <a:gd name="T44" fmla="*/ 2147483647 w 78"/>
                <a:gd name="T45" fmla="*/ 2147483647 h 92"/>
                <a:gd name="T46" fmla="*/ 2147483647 w 78"/>
                <a:gd name="T47" fmla="*/ 2147483647 h 92"/>
                <a:gd name="T48" fmla="*/ 2147483647 w 78"/>
                <a:gd name="T49" fmla="*/ 2147483647 h 92"/>
                <a:gd name="T50" fmla="*/ 2147483647 w 78"/>
                <a:gd name="T51" fmla="*/ 2147483647 h 92"/>
                <a:gd name="T52" fmla="*/ 0 w 78"/>
                <a:gd name="T53" fmla="*/ 0 h 92"/>
                <a:gd name="T54" fmla="*/ 2147483647 w 78"/>
                <a:gd name="T55" fmla="*/ 2147483647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8" h="92">
                  <a:moveTo>
                    <a:pt x="38" y="92"/>
                  </a:moveTo>
                  <a:lnTo>
                    <a:pt x="78" y="0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8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38" y="9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3" name="Line 116"/>
            <p:cNvSpPr>
              <a:spLocks noChangeShapeType="1"/>
            </p:cNvSpPr>
            <p:nvPr/>
          </p:nvSpPr>
          <p:spPr bwMode="auto">
            <a:xfrm>
              <a:off x="6744722" y="4112297"/>
              <a:ext cx="312885" cy="1933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4" name="Line 117"/>
            <p:cNvSpPr>
              <a:spLocks noChangeShapeType="1"/>
            </p:cNvSpPr>
            <p:nvPr/>
          </p:nvSpPr>
          <p:spPr bwMode="auto">
            <a:xfrm>
              <a:off x="7053379" y="3980895"/>
              <a:ext cx="2113" cy="98938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5" name="Line 118"/>
            <p:cNvSpPr>
              <a:spLocks noChangeShapeType="1"/>
            </p:cNvSpPr>
            <p:nvPr/>
          </p:nvSpPr>
          <p:spPr bwMode="auto">
            <a:xfrm>
              <a:off x="7053379" y="4964479"/>
              <a:ext cx="310770" cy="1932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6" name="Freeform 119"/>
            <p:cNvSpPr>
              <a:spLocks/>
            </p:cNvSpPr>
            <p:nvPr/>
          </p:nvSpPr>
          <p:spPr bwMode="auto">
            <a:xfrm>
              <a:off x="7313411" y="4929696"/>
              <a:ext cx="99363" cy="73431"/>
            </a:xfrm>
            <a:custGeom>
              <a:avLst/>
              <a:gdLst>
                <a:gd name="T0" fmla="*/ 2147483647 w 94"/>
                <a:gd name="T1" fmla="*/ 2147483647 h 76"/>
                <a:gd name="T2" fmla="*/ 0 w 94"/>
                <a:gd name="T3" fmla="*/ 0 h 76"/>
                <a:gd name="T4" fmla="*/ 2147483647 w 94"/>
                <a:gd name="T5" fmla="*/ 2147483647 h 76"/>
                <a:gd name="T6" fmla="*/ 2147483647 w 94"/>
                <a:gd name="T7" fmla="*/ 2147483647 h 76"/>
                <a:gd name="T8" fmla="*/ 2147483647 w 94"/>
                <a:gd name="T9" fmla="*/ 2147483647 h 76"/>
                <a:gd name="T10" fmla="*/ 2147483647 w 94"/>
                <a:gd name="T11" fmla="*/ 2147483647 h 76"/>
                <a:gd name="T12" fmla="*/ 2147483647 w 94"/>
                <a:gd name="T13" fmla="*/ 2147483647 h 76"/>
                <a:gd name="T14" fmla="*/ 2147483647 w 94"/>
                <a:gd name="T15" fmla="*/ 2147483647 h 76"/>
                <a:gd name="T16" fmla="*/ 2147483647 w 94"/>
                <a:gd name="T17" fmla="*/ 2147483647 h 76"/>
                <a:gd name="T18" fmla="*/ 2147483647 w 94"/>
                <a:gd name="T19" fmla="*/ 2147483647 h 76"/>
                <a:gd name="T20" fmla="*/ 2147483647 w 94"/>
                <a:gd name="T21" fmla="*/ 2147483647 h 76"/>
                <a:gd name="T22" fmla="*/ 2147483647 w 94"/>
                <a:gd name="T23" fmla="*/ 2147483647 h 76"/>
                <a:gd name="T24" fmla="*/ 2147483647 w 94"/>
                <a:gd name="T25" fmla="*/ 2147483647 h 76"/>
                <a:gd name="T26" fmla="*/ 2147483647 w 94"/>
                <a:gd name="T27" fmla="*/ 2147483647 h 76"/>
                <a:gd name="T28" fmla="*/ 2147483647 w 94"/>
                <a:gd name="T29" fmla="*/ 2147483647 h 76"/>
                <a:gd name="T30" fmla="*/ 2147483647 w 94"/>
                <a:gd name="T31" fmla="*/ 2147483647 h 76"/>
                <a:gd name="T32" fmla="*/ 2147483647 w 94"/>
                <a:gd name="T33" fmla="*/ 2147483647 h 76"/>
                <a:gd name="T34" fmla="*/ 2147483647 w 94"/>
                <a:gd name="T35" fmla="*/ 2147483647 h 76"/>
                <a:gd name="T36" fmla="*/ 2147483647 w 94"/>
                <a:gd name="T37" fmla="*/ 2147483647 h 76"/>
                <a:gd name="T38" fmla="*/ 2147483647 w 94"/>
                <a:gd name="T39" fmla="*/ 2147483647 h 76"/>
                <a:gd name="T40" fmla="*/ 2147483647 w 94"/>
                <a:gd name="T41" fmla="*/ 2147483647 h 76"/>
                <a:gd name="T42" fmla="*/ 2147483647 w 94"/>
                <a:gd name="T43" fmla="*/ 2147483647 h 76"/>
                <a:gd name="T44" fmla="*/ 2147483647 w 94"/>
                <a:gd name="T45" fmla="*/ 2147483647 h 76"/>
                <a:gd name="T46" fmla="*/ 2147483647 w 94"/>
                <a:gd name="T47" fmla="*/ 2147483647 h 76"/>
                <a:gd name="T48" fmla="*/ 2147483647 w 94"/>
                <a:gd name="T49" fmla="*/ 2147483647 h 76"/>
                <a:gd name="T50" fmla="*/ 2147483647 w 94"/>
                <a:gd name="T51" fmla="*/ 2147483647 h 76"/>
                <a:gd name="T52" fmla="*/ 2147483647 w 94"/>
                <a:gd name="T53" fmla="*/ 2147483647 h 76"/>
                <a:gd name="T54" fmla="*/ 2147483647 w 94"/>
                <a:gd name="T55" fmla="*/ 2147483647 h 76"/>
                <a:gd name="T56" fmla="*/ 0 w 94"/>
                <a:gd name="T57" fmla="*/ 2147483647 h 76"/>
                <a:gd name="T58" fmla="*/ 2147483647 w 94"/>
                <a:gd name="T59" fmla="*/ 2147483647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4" h="76">
                  <a:moveTo>
                    <a:pt x="94" y="36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6"/>
                  </a:lnTo>
                  <a:lnTo>
                    <a:pt x="94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7" name="Line 120"/>
            <p:cNvSpPr>
              <a:spLocks noChangeShapeType="1"/>
            </p:cNvSpPr>
            <p:nvPr/>
          </p:nvSpPr>
          <p:spPr bwMode="auto">
            <a:xfrm>
              <a:off x="7053379" y="4651433"/>
              <a:ext cx="310770" cy="1932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8" name="Freeform 121"/>
            <p:cNvSpPr>
              <a:spLocks/>
            </p:cNvSpPr>
            <p:nvPr/>
          </p:nvSpPr>
          <p:spPr bwMode="auto">
            <a:xfrm>
              <a:off x="7317639" y="4612785"/>
              <a:ext cx="95135" cy="77295"/>
            </a:xfrm>
            <a:custGeom>
              <a:avLst/>
              <a:gdLst>
                <a:gd name="T0" fmla="*/ 2147483647 w 90"/>
                <a:gd name="T1" fmla="*/ 2147483647 h 80"/>
                <a:gd name="T2" fmla="*/ 0 w 90"/>
                <a:gd name="T3" fmla="*/ 0 h 80"/>
                <a:gd name="T4" fmla="*/ 0 w 90"/>
                <a:gd name="T5" fmla="*/ 2147483647 h 80"/>
                <a:gd name="T6" fmla="*/ 2147483647 w 90"/>
                <a:gd name="T7" fmla="*/ 2147483647 h 80"/>
                <a:gd name="T8" fmla="*/ 2147483647 w 90"/>
                <a:gd name="T9" fmla="*/ 2147483647 h 80"/>
                <a:gd name="T10" fmla="*/ 2147483647 w 90"/>
                <a:gd name="T11" fmla="*/ 2147483647 h 80"/>
                <a:gd name="T12" fmla="*/ 2147483647 w 90"/>
                <a:gd name="T13" fmla="*/ 2147483647 h 80"/>
                <a:gd name="T14" fmla="*/ 2147483647 w 90"/>
                <a:gd name="T15" fmla="*/ 2147483647 h 80"/>
                <a:gd name="T16" fmla="*/ 2147483647 w 90"/>
                <a:gd name="T17" fmla="*/ 2147483647 h 80"/>
                <a:gd name="T18" fmla="*/ 2147483647 w 90"/>
                <a:gd name="T19" fmla="*/ 2147483647 h 80"/>
                <a:gd name="T20" fmla="*/ 2147483647 w 90"/>
                <a:gd name="T21" fmla="*/ 2147483647 h 80"/>
                <a:gd name="T22" fmla="*/ 2147483647 w 90"/>
                <a:gd name="T23" fmla="*/ 2147483647 h 80"/>
                <a:gd name="T24" fmla="*/ 2147483647 w 90"/>
                <a:gd name="T25" fmla="*/ 2147483647 h 80"/>
                <a:gd name="T26" fmla="*/ 2147483647 w 90"/>
                <a:gd name="T27" fmla="*/ 2147483647 h 80"/>
                <a:gd name="T28" fmla="*/ 2147483647 w 90"/>
                <a:gd name="T29" fmla="*/ 2147483647 h 80"/>
                <a:gd name="T30" fmla="*/ 2147483647 w 90"/>
                <a:gd name="T31" fmla="*/ 2147483647 h 80"/>
                <a:gd name="T32" fmla="*/ 2147483647 w 90"/>
                <a:gd name="T33" fmla="*/ 2147483647 h 80"/>
                <a:gd name="T34" fmla="*/ 2147483647 w 90"/>
                <a:gd name="T35" fmla="*/ 2147483647 h 80"/>
                <a:gd name="T36" fmla="*/ 2147483647 w 90"/>
                <a:gd name="T37" fmla="*/ 2147483647 h 80"/>
                <a:gd name="T38" fmla="*/ 2147483647 w 90"/>
                <a:gd name="T39" fmla="*/ 2147483647 h 80"/>
                <a:gd name="T40" fmla="*/ 2147483647 w 90"/>
                <a:gd name="T41" fmla="*/ 2147483647 h 80"/>
                <a:gd name="T42" fmla="*/ 2147483647 w 90"/>
                <a:gd name="T43" fmla="*/ 2147483647 h 80"/>
                <a:gd name="T44" fmla="*/ 2147483647 w 90"/>
                <a:gd name="T45" fmla="*/ 2147483647 h 80"/>
                <a:gd name="T46" fmla="*/ 2147483647 w 90"/>
                <a:gd name="T47" fmla="*/ 2147483647 h 80"/>
                <a:gd name="T48" fmla="*/ 2147483647 w 90"/>
                <a:gd name="T49" fmla="*/ 2147483647 h 80"/>
                <a:gd name="T50" fmla="*/ 2147483647 w 90"/>
                <a:gd name="T51" fmla="*/ 2147483647 h 80"/>
                <a:gd name="T52" fmla="*/ 2147483647 w 90"/>
                <a:gd name="T53" fmla="*/ 2147483647 h 80"/>
                <a:gd name="T54" fmla="*/ 0 w 90"/>
                <a:gd name="T55" fmla="*/ 2147483647 h 80"/>
                <a:gd name="T56" fmla="*/ 0 w 90"/>
                <a:gd name="T57" fmla="*/ 2147483647 h 80"/>
                <a:gd name="T58" fmla="*/ 2147483647 w 90"/>
                <a:gd name="T59" fmla="*/ 2147483647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80">
                  <a:moveTo>
                    <a:pt x="90" y="4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90" y="4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79" name="Line 122"/>
            <p:cNvSpPr>
              <a:spLocks noChangeShapeType="1"/>
            </p:cNvSpPr>
            <p:nvPr/>
          </p:nvSpPr>
          <p:spPr bwMode="auto">
            <a:xfrm>
              <a:off x="7057607" y="4305536"/>
              <a:ext cx="306542" cy="1933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0" name="Freeform 123"/>
            <p:cNvSpPr>
              <a:spLocks/>
            </p:cNvSpPr>
            <p:nvPr/>
          </p:nvSpPr>
          <p:spPr bwMode="auto">
            <a:xfrm>
              <a:off x="7313411" y="4270753"/>
              <a:ext cx="99363" cy="73431"/>
            </a:xfrm>
            <a:custGeom>
              <a:avLst/>
              <a:gdLst>
                <a:gd name="T0" fmla="*/ 2147483647 w 94"/>
                <a:gd name="T1" fmla="*/ 2147483647 h 76"/>
                <a:gd name="T2" fmla="*/ 0 w 94"/>
                <a:gd name="T3" fmla="*/ 0 h 76"/>
                <a:gd name="T4" fmla="*/ 2147483647 w 94"/>
                <a:gd name="T5" fmla="*/ 2147483647 h 76"/>
                <a:gd name="T6" fmla="*/ 2147483647 w 94"/>
                <a:gd name="T7" fmla="*/ 2147483647 h 76"/>
                <a:gd name="T8" fmla="*/ 2147483647 w 94"/>
                <a:gd name="T9" fmla="*/ 2147483647 h 76"/>
                <a:gd name="T10" fmla="*/ 2147483647 w 94"/>
                <a:gd name="T11" fmla="*/ 2147483647 h 76"/>
                <a:gd name="T12" fmla="*/ 2147483647 w 94"/>
                <a:gd name="T13" fmla="*/ 2147483647 h 76"/>
                <a:gd name="T14" fmla="*/ 2147483647 w 94"/>
                <a:gd name="T15" fmla="*/ 2147483647 h 76"/>
                <a:gd name="T16" fmla="*/ 2147483647 w 94"/>
                <a:gd name="T17" fmla="*/ 2147483647 h 76"/>
                <a:gd name="T18" fmla="*/ 2147483647 w 94"/>
                <a:gd name="T19" fmla="*/ 2147483647 h 76"/>
                <a:gd name="T20" fmla="*/ 2147483647 w 94"/>
                <a:gd name="T21" fmla="*/ 2147483647 h 76"/>
                <a:gd name="T22" fmla="*/ 2147483647 w 94"/>
                <a:gd name="T23" fmla="*/ 2147483647 h 76"/>
                <a:gd name="T24" fmla="*/ 2147483647 w 94"/>
                <a:gd name="T25" fmla="*/ 2147483647 h 76"/>
                <a:gd name="T26" fmla="*/ 2147483647 w 94"/>
                <a:gd name="T27" fmla="*/ 2147483647 h 76"/>
                <a:gd name="T28" fmla="*/ 2147483647 w 94"/>
                <a:gd name="T29" fmla="*/ 2147483647 h 76"/>
                <a:gd name="T30" fmla="*/ 2147483647 w 94"/>
                <a:gd name="T31" fmla="*/ 2147483647 h 76"/>
                <a:gd name="T32" fmla="*/ 2147483647 w 94"/>
                <a:gd name="T33" fmla="*/ 2147483647 h 76"/>
                <a:gd name="T34" fmla="*/ 2147483647 w 94"/>
                <a:gd name="T35" fmla="*/ 2147483647 h 76"/>
                <a:gd name="T36" fmla="*/ 2147483647 w 94"/>
                <a:gd name="T37" fmla="*/ 2147483647 h 76"/>
                <a:gd name="T38" fmla="*/ 2147483647 w 94"/>
                <a:gd name="T39" fmla="*/ 2147483647 h 76"/>
                <a:gd name="T40" fmla="*/ 2147483647 w 94"/>
                <a:gd name="T41" fmla="*/ 2147483647 h 76"/>
                <a:gd name="T42" fmla="*/ 2147483647 w 94"/>
                <a:gd name="T43" fmla="*/ 2147483647 h 76"/>
                <a:gd name="T44" fmla="*/ 2147483647 w 94"/>
                <a:gd name="T45" fmla="*/ 2147483647 h 76"/>
                <a:gd name="T46" fmla="*/ 2147483647 w 94"/>
                <a:gd name="T47" fmla="*/ 2147483647 h 76"/>
                <a:gd name="T48" fmla="*/ 2147483647 w 94"/>
                <a:gd name="T49" fmla="*/ 2147483647 h 76"/>
                <a:gd name="T50" fmla="*/ 2147483647 w 94"/>
                <a:gd name="T51" fmla="*/ 2147483647 h 76"/>
                <a:gd name="T52" fmla="*/ 2147483647 w 94"/>
                <a:gd name="T53" fmla="*/ 2147483647 h 76"/>
                <a:gd name="T54" fmla="*/ 2147483647 w 94"/>
                <a:gd name="T55" fmla="*/ 2147483647 h 76"/>
                <a:gd name="T56" fmla="*/ 2147483647 w 94"/>
                <a:gd name="T57" fmla="*/ 2147483647 h 76"/>
                <a:gd name="T58" fmla="*/ 0 w 94"/>
                <a:gd name="T59" fmla="*/ 2147483647 h 76"/>
                <a:gd name="T60" fmla="*/ 2147483647 w 94"/>
                <a:gd name="T61" fmla="*/ 2147483647 h 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4" h="76">
                  <a:moveTo>
                    <a:pt x="94" y="36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0" y="48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6"/>
                  </a:lnTo>
                  <a:lnTo>
                    <a:pt x="94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1" name="Line 124"/>
            <p:cNvSpPr>
              <a:spLocks noChangeShapeType="1"/>
            </p:cNvSpPr>
            <p:nvPr/>
          </p:nvSpPr>
          <p:spPr bwMode="auto">
            <a:xfrm>
              <a:off x="7053379" y="3980895"/>
              <a:ext cx="310770" cy="1933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2" name="Freeform 125"/>
            <p:cNvSpPr>
              <a:spLocks/>
            </p:cNvSpPr>
            <p:nvPr/>
          </p:nvSpPr>
          <p:spPr bwMode="auto">
            <a:xfrm>
              <a:off x="7313411" y="3944181"/>
              <a:ext cx="99363" cy="75362"/>
            </a:xfrm>
            <a:custGeom>
              <a:avLst/>
              <a:gdLst>
                <a:gd name="T0" fmla="*/ 2147483647 w 94"/>
                <a:gd name="T1" fmla="*/ 2147483647 h 78"/>
                <a:gd name="T2" fmla="*/ 0 w 94"/>
                <a:gd name="T3" fmla="*/ 0 h 78"/>
                <a:gd name="T4" fmla="*/ 2147483647 w 94"/>
                <a:gd name="T5" fmla="*/ 0 h 78"/>
                <a:gd name="T6" fmla="*/ 2147483647 w 94"/>
                <a:gd name="T7" fmla="*/ 2147483647 h 78"/>
                <a:gd name="T8" fmla="*/ 2147483647 w 94"/>
                <a:gd name="T9" fmla="*/ 2147483647 h 78"/>
                <a:gd name="T10" fmla="*/ 2147483647 w 94"/>
                <a:gd name="T11" fmla="*/ 2147483647 h 78"/>
                <a:gd name="T12" fmla="*/ 2147483647 w 94"/>
                <a:gd name="T13" fmla="*/ 2147483647 h 78"/>
                <a:gd name="T14" fmla="*/ 2147483647 w 94"/>
                <a:gd name="T15" fmla="*/ 2147483647 h 78"/>
                <a:gd name="T16" fmla="*/ 2147483647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2147483647 w 94"/>
                <a:gd name="T23" fmla="*/ 2147483647 h 78"/>
                <a:gd name="T24" fmla="*/ 2147483647 w 94"/>
                <a:gd name="T25" fmla="*/ 2147483647 h 78"/>
                <a:gd name="T26" fmla="*/ 2147483647 w 94"/>
                <a:gd name="T27" fmla="*/ 2147483647 h 78"/>
                <a:gd name="T28" fmla="*/ 2147483647 w 94"/>
                <a:gd name="T29" fmla="*/ 2147483647 h 78"/>
                <a:gd name="T30" fmla="*/ 2147483647 w 94"/>
                <a:gd name="T31" fmla="*/ 2147483647 h 78"/>
                <a:gd name="T32" fmla="*/ 2147483647 w 94"/>
                <a:gd name="T33" fmla="*/ 2147483647 h 78"/>
                <a:gd name="T34" fmla="*/ 2147483647 w 94"/>
                <a:gd name="T35" fmla="*/ 2147483647 h 78"/>
                <a:gd name="T36" fmla="*/ 2147483647 w 94"/>
                <a:gd name="T37" fmla="*/ 2147483647 h 78"/>
                <a:gd name="T38" fmla="*/ 2147483647 w 94"/>
                <a:gd name="T39" fmla="*/ 2147483647 h 78"/>
                <a:gd name="T40" fmla="*/ 2147483647 w 94"/>
                <a:gd name="T41" fmla="*/ 2147483647 h 78"/>
                <a:gd name="T42" fmla="*/ 2147483647 w 94"/>
                <a:gd name="T43" fmla="*/ 2147483647 h 78"/>
                <a:gd name="T44" fmla="*/ 2147483647 w 94"/>
                <a:gd name="T45" fmla="*/ 2147483647 h 78"/>
                <a:gd name="T46" fmla="*/ 2147483647 w 94"/>
                <a:gd name="T47" fmla="*/ 2147483647 h 78"/>
                <a:gd name="T48" fmla="*/ 2147483647 w 94"/>
                <a:gd name="T49" fmla="*/ 2147483647 h 78"/>
                <a:gd name="T50" fmla="*/ 2147483647 w 94"/>
                <a:gd name="T51" fmla="*/ 2147483647 h 78"/>
                <a:gd name="T52" fmla="*/ 2147483647 w 94"/>
                <a:gd name="T53" fmla="*/ 2147483647 h 78"/>
                <a:gd name="T54" fmla="*/ 2147483647 w 94"/>
                <a:gd name="T55" fmla="*/ 2147483647 h 78"/>
                <a:gd name="T56" fmla="*/ 0 w 94"/>
                <a:gd name="T57" fmla="*/ 2147483647 h 78"/>
                <a:gd name="T58" fmla="*/ 2147483647 w 94"/>
                <a:gd name="T59" fmla="*/ 2147483647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4" h="78">
                  <a:moveTo>
                    <a:pt x="94" y="3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8" y="60"/>
                  </a:lnTo>
                  <a:lnTo>
                    <a:pt x="8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3" name="Line 126"/>
            <p:cNvSpPr>
              <a:spLocks noChangeShapeType="1"/>
            </p:cNvSpPr>
            <p:nvPr/>
          </p:nvSpPr>
          <p:spPr bwMode="auto">
            <a:xfrm>
              <a:off x="4740569" y="1969286"/>
              <a:ext cx="2113" cy="1184550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4" name="Freeform 127"/>
            <p:cNvSpPr>
              <a:spLocks/>
            </p:cNvSpPr>
            <p:nvPr/>
          </p:nvSpPr>
          <p:spPr bwMode="auto">
            <a:xfrm>
              <a:off x="4698288" y="3109391"/>
              <a:ext cx="84563" cy="86957"/>
            </a:xfrm>
            <a:custGeom>
              <a:avLst/>
              <a:gdLst>
                <a:gd name="T0" fmla="*/ 2147483647 w 80"/>
                <a:gd name="T1" fmla="*/ 2147483647 h 90"/>
                <a:gd name="T2" fmla="*/ 2147483647 w 80"/>
                <a:gd name="T3" fmla="*/ 0 h 90"/>
                <a:gd name="T4" fmla="*/ 2147483647 w 80"/>
                <a:gd name="T5" fmla="*/ 0 h 90"/>
                <a:gd name="T6" fmla="*/ 2147483647 w 80"/>
                <a:gd name="T7" fmla="*/ 2147483647 h 90"/>
                <a:gd name="T8" fmla="*/ 2147483647 w 80"/>
                <a:gd name="T9" fmla="*/ 2147483647 h 90"/>
                <a:gd name="T10" fmla="*/ 2147483647 w 80"/>
                <a:gd name="T11" fmla="*/ 2147483647 h 90"/>
                <a:gd name="T12" fmla="*/ 2147483647 w 80"/>
                <a:gd name="T13" fmla="*/ 2147483647 h 90"/>
                <a:gd name="T14" fmla="*/ 2147483647 w 80"/>
                <a:gd name="T15" fmla="*/ 2147483647 h 90"/>
                <a:gd name="T16" fmla="*/ 2147483647 w 80"/>
                <a:gd name="T17" fmla="*/ 2147483647 h 90"/>
                <a:gd name="T18" fmla="*/ 2147483647 w 80"/>
                <a:gd name="T19" fmla="*/ 2147483647 h 90"/>
                <a:gd name="T20" fmla="*/ 2147483647 w 80"/>
                <a:gd name="T21" fmla="*/ 2147483647 h 90"/>
                <a:gd name="T22" fmla="*/ 2147483647 w 80"/>
                <a:gd name="T23" fmla="*/ 2147483647 h 90"/>
                <a:gd name="T24" fmla="*/ 2147483647 w 80"/>
                <a:gd name="T25" fmla="*/ 2147483647 h 90"/>
                <a:gd name="T26" fmla="*/ 2147483647 w 80"/>
                <a:gd name="T27" fmla="*/ 2147483647 h 90"/>
                <a:gd name="T28" fmla="*/ 2147483647 w 80"/>
                <a:gd name="T29" fmla="*/ 2147483647 h 90"/>
                <a:gd name="T30" fmla="*/ 2147483647 w 80"/>
                <a:gd name="T31" fmla="*/ 2147483647 h 90"/>
                <a:gd name="T32" fmla="*/ 2147483647 w 80"/>
                <a:gd name="T33" fmla="*/ 2147483647 h 90"/>
                <a:gd name="T34" fmla="*/ 2147483647 w 80"/>
                <a:gd name="T35" fmla="*/ 2147483647 h 90"/>
                <a:gd name="T36" fmla="*/ 2147483647 w 80"/>
                <a:gd name="T37" fmla="*/ 2147483647 h 90"/>
                <a:gd name="T38" fmla="*/ 2147483647 w 80"/>
                <a:gd name="T39" fmla="*/ 2147483647 h 90"/>
                <a:gd name="T40" fmla="*/ 2147483647 w 80"/>
                <a:gd name="T41" fmla="*/ 2147483647 h 90"/>
                <a:gd name="T42" fmla="*/ 2147483647 w 80"/>
                <a:gd name="T43" fmla="*/ 2147483647 h 90"/>
                <a:gd name="T44" fmla="*/ 2147483647 w 80"/>
                <a:gd name="T45" fmla="*/ 2147483647 h 90"/>
                <a:gd name="T46" fmla="*/ 2147483647 w 80"/>
                <a:gd name="T47" fmla="*/ 2147483647 h 90"/>
                <a:gd name="T48" fmla="*/ 2147483647 w 80"/>
                <a:gd name="T49" fmla="*/ 2147483647 h 90"/>
                <a:gd name="T50" fmla="*/ 2147483647 w 80"/>
                <a:gd name="T51" fmla="*/ 2147483647 h 90"/>
                <a:gd name="T52" fmla="*/ 2147483647 w 80"/>
                <a:gd name="T53" fmla="*/ 2147483647 h 90"/>
                <a:gd name="T54" fmla="*/ 2147483647 w 80"/>
                <a:gd name="T55" fmla="*/ 2147483647 h 90"/>
                <a:gd name="T56" fmla="*/ 2147483647 w 80"/>
                <a:gd name="T57" fmla="*/ 0 h 90"/>
                <a:gd name="T58" fmla="*/ 0 w 80"/>
                <a:gd name="T59" fmla="*/ 0 h 90"/>
                <a:gd name="T60" fmla="*/ 2147483647 w 80"/>
                <a:gd name="T61" fmla="*/ 2147483647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90">
                  <a:moveTo>
                    <a:pt x="40" y="90"/>
                  </a:moveTo>
                  <a:lnTo>
                    <a:pt x="80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6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9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5" name="Line 128"/>
            <p:cNvSpPr>
              <a:spLocks noChangeShapeType="1"/>
            </p:cNvSpPr>
            <p:nvPr/>
          </p:nvSpPr>
          <p:spPr bwMode="auto">
            <a:xfrm>
              <a:off x="4723658" y="3526786"/>
              <a:ext cx="0" cy="1947761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6" name="Line 129"/>
            <p:cNvSpPr>
              <a:spLocks noChangeShapeType="1"/>
            </p:cNvSpPr>
            <p:nvPr/>
          </p:nvSpPr>
          <p:spPr bwMode="auto">
            <a:xfrm>
              <a:off x="4727885" y="3749009"/>
              <a:ext cx="536978" cy="1933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7" name="Freeform 130"/>
            <p:cNvSpPr>
              <a:spLocks/>
            </p:cNvSpPr>
            <p:nvPr/>
          </p:nvSpPr>
          <p:spPr bwMode="auto">
            <a:xfrm>
              <a:off x="5216238" y="3712295"/>
              <a:ext cx="99363" cy="75362"/>
            </a:xfrm>
            <a:custGeom>
              <a:avLst/>
              <a:gdLst>
                <a:gd name="T0" fmla="*/ 2147483647 w 93"/>
                <a:gd name="T1" fmla="*/ 2147483647 h 78"/>
                <a:gd name="T2" fmla="*/ 0 w 93"/>
                <a:gd name="T3" fmla="*/ 0 h 78"/>
                <a:gd name="T4" fmla="*/ 2147483647 w 93"/>
                <a:gd name="T5" fmla="*/ 2147483647 h 78"/>
                <a:gd name="T6" fmla="*/ 2147483647 w 93"/>
                <a:gd name="T7" fmla="*/ 2147483647 h 78"/>
                <a:gd name="T8" fmla="*/ 2147483647 w 93"/>
                <a:gd name="T9" fmla="*/ 2147483647 h 78"/>
                <a:gd name="T10" fmla="*/ 2147483647 w 93"/>
                <a:gd name="T11" fmla="*/ 2147483647 h 78"/>
                <a:gd name="T12" fmla="*/ 2147483647 w 93"/>
                <a:gd name="T13" fmla="*/ 2147483647 h 78"/>
                <a:gd name="T14" fmla="*/ 2147483647 w 93"/>
                <a:gd name="T15" fmla="*/ 2147483647 h 78"/>
                <a:gd name="T16" fmla="*/ 2147483647 w 93"/>
                <a:gd name="T17" fmla="*/ 2147483647 h 78"/>
                <a:gd name="T18" fmla="*/ 2147483647 w 93"/>
                <a:gd name="T19" fmla="*/ 2147483647 h 78"/>
                <a:gd name="T20" fmla="*/ 2147483647 w 93"/>
                <a:gd name="T21" fmla="*/ 2147483647 h 78"/>
                <a:gd name="T22" fmla="*/ 2147483647 w 93"/>
                <a:gd name="T23" fmla="*/ 2147483647 h 78"/>
                <a:gd name="T24" fmla="*/ 2147483647 w 93"/>
                <a:gd name="T25" fmla="*/ 2147483647 h 78"/>
                <a:gd name="T26" fmla="*/ 2147483647 w 93"/>
                <a:gd name="T27" fmla="*/ 2147483647 h 78"/>
                <a:gd name="T28" fmla="*/ 2147483647 w 93"/>
                <a:gd name="T29" fmla="*/ 2147483647 h 78"/>
                <a:gd name="T30" fmla="*/ 2147483647 w 93"/>
                <a:gd name="T31" fmla="*/ 2147483647 h 78"/>
                <a:gd name="T32" fmla="*/ 2147483647 w 93"/>
                <a:gd name="T33" fmla="*/ 2147483647 h 78"/>
                <a:gd name="T34" fmla="*/ 2147483647 w 93"/>
                <a:gd name="T35" fmla="*/ 2147483647 h 78"/>
                <a:gd name="T36" fmla="*/ 2147483647 w 93"/>
                <a:gd name="T37" fmla="*/ 2147483647 h 78"/>
                <a:gd name="T38" fmla="*/ 2147483647 w 93"/>
                <a:gd name="T39" fmla="*/ 2147483647 h 78"/>
                <a:gd name="T40" fmla="*/ 2147483647 w 93"/>
                <a:gd name="T41" fmla="*/ 2147483647 h 78"/>
                <a:gd name="T42" fmla="*/ 2147483647 w 93"/>
                <a:gd name="T43" fmla="*/ 2147483647 h 78"/>
                <a:gd name="T44" fmla="*/ 2147483647 w 93"/>
                <a:gd name="T45" fmla="*/ 2147483647 h 78"/>
                <a:gd name="T46" fmla="*/ 2147483647 w 93"/>
                <a:gd name="T47" fmla="*/ 2147483647 h 78"/>
                <a:gd name="T48" fmla="*/ 2147483647 w 93"/>
                <a:gd name="T49" fmla="*/ 2147483647 h 78"/>
                <a:gd name="T50" fmla="*/ 2147483647 w 93"/>
                <a:gd name="T51" fmla="*/ 2147483647 h 78"/>
                <a:gd name="T52" fmla="*/ 0 w 93"/>
                <a:gd name="T53" fmla="*/ 2147483647 h 78"/>
                <a:gd name="T54" fmla="*/ 2147483647 w 93"/>
                <a:gd name="T55" fmla="*/ 2147483647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" h="78">
                  <a:moveTo>
                    <a:pt x="93" y="38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93" y="3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8" name="Line 131"/>
            <p:cNvSpPr>
              <a:spLocks noChangeShapeType="1"/>
            </p:cNvSpPr>
            <p:nvPr/>
          </p:nvSpPr>
          <p:spPr bwMode="auto">
            <a:xfrm>
              <a:off x="4727885" y="4114230"/>
              <a:ext cx="536978" cy="1932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89" name="Freeform 132"/>
            <p:cNvSpPr>
              <a:spLocks/>
            </p:cNvSpPr>
            <p:nvPr/>
          </p:nvSpPr>
          <p:spPr bwMode="auto">
            <a:xfrm>
              <a:off x="5216238" y="4079448"/>
              <a:ext cx="99363" cy="73431"/>
            </a:xfrm>
            <a:custGeom>
              <a:avLst/>
              <a:gdLst>
                <a:gd name="T0" fmla="*/ 2147483647 w 93"/>
                <a:gd name="T1" fmla="*/ 2147483647 h 76"/>
                <a:gd name="T2" fmla="*/ 0 w 93"/>
                <a:gd name="T3" fmla="*/ 0 h 76"/>
                <a:gd name="T4" fmla="*/ 2147483647 w 93"/>
                <a:gd name="T5" fmla="*/ 2147483647 h 76"/>
                <a:gd name="T6" fmla="*/ 2147483647 w 93"/>
                <a:gd name="T7" fmla="*/ 2147483647 h 76"/>
                <a:gd name="T8" fmla="*/ 2147483647 w 93"/>
                <a:gd name="T9" fmla="*/ 2147483647 h 76"/>
                <a:gd name="T10" fmla="*/ 2147483647 w 93"/>
                <a:gd name="T11" fmla="*/ 2147483647 h 76"/>
                <a:gd name="T12" fmla="*/ 2147483647 w 93"/>
                <a:gd name="T13" fmla="*/ 2147483647 h 76"/>
                <a:gd name="T14" fmla="*/ 2147483647 w 93"/>
                <a:gd name="T15" fmla="*/ 2147483647 h 76"/>
                <a:gd name="T16" fmla="*/ 2147483647 w 93"/>
                <a:gd name="T17" fmla="*/ 2147483647 h 76"/>
                <a:gd name="T18" fmla="*/ 2147483647 w 93"/>
                <a:gd name="T19" fmla="*/ 2147483647 h 76"/>
                <a:gd name="T20" fmla="*/ 2147483647 w 93"/>
                <a:gd name="T21" fmla="*/ 2147483647 h 76"/>
                <a:gd name="T22" fmla="*/ 2147483647 w 93"/>
                <a:gd name="T23" fmla="*/ 2147483647 h 76"/>
                <a:gd name="T24" fmla="*/ 2147483647 w 93"/>
                <a:gd name="T25" fmla="*/ 2147483647 h 76"/>
                <a:gd name="T26" fmla="*/ 2147483647 w 93"/>
                <a:gd name="T27" fmla="*/ 2147483647 h 76"/>
                <a:gd name="T28" fmla="*/ 2147483647 w 93"/>
                <a:gd name="T29" fmla="*/ 2147483647 h 76"/>
                <a:gd name="T30" fmla="*/ 2147483647 w 93"/>
                <a:gd name="T31" fmla="*/ 2147483647 h 76"/>
                <a:gd name="T32" fmla="*/ 2147483647 w 93"/>
                <a:gd name="T33" fmla="*/ 2147483647 h 76"/>
                <a:gd name="T34" fmla="*/ 2147483647 w 93"/>
                <a:gd name="T35" fmla="*/ 2147483647 h 76"/>
                <a:gd name="T36" fmla="*/ 2147483647 w 93"/>
                <a:gd name="T37" fmla="*/ 2147483647 h 76"/>
                <a:gd name="T38" fmla="*/ 2147483647 w 93"/>
                <a:gd name="T39" fmla="*/ 2147483647 h 76"/>
                <a:gd name="T40" fmla="*/ 2147483647 w 93"/>
                <a:gd name="T41" fmla="*/ 2147483647 h 76"/>
                <a:gd name="T42" fmla="*/ 2147483647 w 93"/>
                <a:gd name="T43" fmla="*/ 2147483647 h 76"/>
                <a:gd name="T44" fmla="*/ 2147483647 w 93"/>
                <a:gd name="T45" fmla="*/ 2147483647 h 76"/>
                <a:gd name="T46" fmla="*/ 2147483647 w 93"/>
                <a:gd name="T47" fmla="*/ 2147483647 h 76"/>
                <a:gd name="T48" fmla="*/ 2147483647 w 93"/>
                <a:gd name="T49" fmla="*/ 2147483647 h 76"/>
                <a:gd name="T50" fmla="*/ 2147483647 w 93"/>
                <a:gd name="T51" fmla="*/ 2147483647 h 76"/>
                <a:gd name="T52" fmla="*/ 0 w 93"/>
                <a:gd name="T53" fmla="*/ 2147483647 h 76"/>
                <a:gd name="T54" fmla="*/ 2147483647 w 93"/>
                <a:gd name="T55" fmla="*/ 2147483647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" h="76">
                  <a:moveTo>
                    <a:pt x="93" y="36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6"/>
                  </a:lnTo>
                  <a:lnTo>
                    <a:pt x="93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0" name="Line 133"/>
            <p:cNvSpPr>
              <a:spLocks noChangeShapeType="1"/>
            </p:cNvSpPr>
            <p:nvPr/>
          </p:nvSpPr>
          <p:spPr bwMode="auto">
            <a:xfrm>
              <a:off x="4727885" y="5505465"/>
              <a:ext cx="536978" cy="1933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1" name="Freeform 134"/>
            <p:cNvSpPr>
              <a:spLocks/>
            </p:cNvSpPr>
            <p:nvPr/>
          </p:nvSpPr>
          <p:spPr bwMode="auto">
            <a:xfrm>
              <a:off x="5216238" y="5466818"/>
              <a:ext cx="99363" cy="75364"/>
            </a:xfrm>
            <a:custGeom>
              <a:avLst/>
              <a:gdLst>
                <a:gd name="T0" fmla="*/ 2147483647 w 93"/>
                <a:gd name="T1" fmla="*/ 2147483647 h 78"/>
                <a:gd name="T2" fmla="*/ 0 w 93"/>
                <a:gd name="T3" fmla="*/ 0 h 78"/>
                <a:gd name="T4" fmla="*/ 2147483647 w 93"/>
                <a:gd name="T5" fmla="*/ 2147483647 h 78"/>
                <a:gd name="T6" fmla="*/ 2147483647 w 93"/>
                <a:gd name="T7" fmla="*/ 2147483647 h 78"/>
                <a:gd name="T8" fmla="*/ 2147483647 w 93"/>
                <a:gd name="T9" fmla="*/ 2147483647 h 78"/>
                <a:gd name="T10" fmla="*/ 2147483647 w 93"/>
                <a:gd name="T11" fmla="*/ 2147483647 h 78"/>
                <a:gd name="T12" fmla="*/ 2147483647 w 93"/>
                <a:gd name="T13" fmla="*/ 2147483647 h 78"/>
                <a:gd name="T14" fmla="*/ 2147483647 w 93"/>
                <a:gd name="T15" fmla="*/ 2147483647 h 78"/>
                <a:gd name="T16" fmla="*/ 2147483647 w 93"/>
                <a:gd name="T17" fmla="*/ 2147483647 h 78"/>
                <a:gd name="T18" fmla="*/ 2147483647 w 93"/>
                <a:gd name="T19" fmla="*/ 2147483647 h 78"/>
                <a:gd name="T20" fmla="*/ 2147483647 w 93"/>
                <a:gd name="T21" fmla="*/ 2147483647 h 78"/>
                <a:gd name="T22" fmla="*/ 2147483647 w 93"/>
                <a:gd name="T23" fmla="*/ 2147483647 h 78"/>
                <a:gd name="T24" fmla="*/ 2147483647 w 93"/>
                <a:gd name="T25" fmla="*/ 2147483647 h 78"/>
                <a:gd name="T26" fmla="*/ 2147483647 w 93"/>
                <a:gd name="T27" fmla="*/ 2147483647 h 78"/>
                <a:gd name="T28" fmla="*/ 2147483647 w 93"/>
                <a:gd name="T29" fmla="*/ 2147483647 h 78"/>
                <a:gd name="T30" fmla="*/ 2147483647 w 93"/>
                <a:gd name="T31" fmla="*/ 2147483647 h 78"/>
                <a:gd name="T32" fmla="*/ 2147483647 w 93"/>
                <a:gd name="T33" fmla="*/ 2147483647 h 78"/>
                <a:gd name="T34" fmla="*/ 2147483647 w 93"/>
                <a:gd name="T35" fmla="*/ 2147483647 h 78"/>
                <a:gd name="T36" fmla="*/ 2147483647 w 93"/>
                <a:gd name="T37" fmla="*/ 2147483647 h 78"/>
                <a:gd name="T38" fmla="*/ 2147483647 w 93"/>
                <a:gd name="T39" fmla="*/ 2147483647 h 78"/>
                <a:gd name="T40" fmla="*/ 2147483647 w 93"/>
                <a:gd name="T41" fmla="*/ 2147483647 h 78"/>
                <a:gd name="T42" fmla="*/ 2147483647 w 93"/>
                <a:gd name="T43" fmla="*/ 2147483647 h 78"/>
                <a:gd name="T44" fmla="*/ 2147483647 w 93"/>
                <a:gd name="T45" fmla="*/ 2147483647 h 78"/>
                <a:gd name="T46" fmla="*/ 2147483647 w 93"/>
                <a:gd name="T47" fmla="*/ 2147483647 h 78"/>
                <a:gd name="T48" fmla="*/ 2147483647 w 93"/>
                <a:gd name="T49" fmla="*/ 2147483647 h 78"/>
                <a:gd name="T50" fmla="*/ 2147483647 w 93"/>
                <a:gd name="T51" fmla="*/ 2147483647 h 78"/>
                <a:gd name="T52" fmla="*/ 2147483647 w 93"/>
                <a:gd name="T53" fmla="*/ 2147483647 h 78"/>
                <a:gd name="T54" fmla="*/ 0 w 93"/>
                <a:gd name="T55" fmla="*/ 2147483647 h 78"/>
                <a:gd name="T56" fmla="*/ 2147483647 w 93"/>
                <a:gd name="T57" fmla="*/ 2147483647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3" h="78">
                  <a:moveTo>
                    <a:pt x="93" y="4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93" y="4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2" name="Rectangle 45"/>
            <p:cNvSpPr>
              <a:spLocks noChangeArrowheads="1"/>
            </p:cNvSpPr>
            <p:nvPr/>
          </p:nvSpPr>
          <p:spPr bwMode="auto">
            <a:xfrm>
              <a:off x="5276085" y="4530583"/>
              <a:ext cx="1431235" cy="26087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93" name="Rectangle 46"/>
            <p:cNvSpPr>
              <a:spLocks noChangeArrowheads="1"/>
            </p:cNvSpPr>
            <p:nvPr/>
          </p:nvSpPr>
          <p:spPr bwMode="auto">
            <a:xfrm>
              <a:off x="5276085" y="4530583"/>
              <a:ext cx="1431235" cy="260871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94" name="Rectangle 63"/>
            <p:cNvSpPr>
              <a:spLocks noChangeArrowheads="1"/>
            </p:cNvSpPr>
            <p:nvPr/>
          </p:nvSpPr>
          <p:spPr bwMode="auto">
            <a:xfrm>
              <a:off x="5235916" y="4495800"/>
              <a:ext cx="1433350" cy="25893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95" name="Rectangle 64"/>
            <p:cNvSpPr>
              <a:spLocks noChangeArrowheads="1"/>
            </p:cNvSpPr>
            <p:nvPr/>
          </p:nvSpPr>
          <p:spPr bwMode="auto">
            <a:xfrm>
              <a:off x="5235916" y="4495800"/>
              <a:ext cx="1433350" cy="2589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5496" name="Rectangle 86"/>
            <p:cNvSpPr>
              <a:spLocks noChangeArrowheads="1"/>
            </p:cNvSpPr>
            <p:nvPr/>
          </p:nvSpPr>
          <p:spPr bwMode="auto">
            <a:xfrm>
              <a:off x="5354305" y="4559568"/>
              <a:ext cx="64761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relationships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5497" name="Line 107"/>
            <p:cNvSpPr>
              <a:spLocks noChangeShapeType="1"/>
            </p:cNvSpPr>
            <p:nvPr/>
          </p:nvSpPr>
          <p:spPr bwMode="auto">
            <a:xfrm>
              <a:off x="4648200" y="4638797"/>
              <a:ext cx="539092" cy="19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8" name="Freeform 108"/>
            <p:cNvSpPr>
              <a:spLocks/>
            </p:cNvSpPr>
            <p:nvPr/>
          </p:nvSpPr>
          <p:spPr bwMode="auto">
            <a:xfrm>
              <a:off x="5138668" y="4602081"/>
              <a:ext cx="97248" cy="75364"/>
            </a:xfrm>
            <a:custGeom>
              <a:avLst/>
              <a:gdLst>
                <a:gd name="T0" fmla="*/ 2147483647 w 92"/>
                <a:gd name="T1" fmla="*/ 2147483647 h 78"/>
                <a:gd name="T2" fmla="*/ 0 w 92"/>
                <a:gd name="T3" fmla="*/ 0 h 78"/>
                <a:gd name="T4" fmla="*/ 2147483647 w 92"/>
                <a:gd name="T5" fmla="*/ 2147483647 h 78"/>
                <a:gd name="T6" fmla="*/ 2147483647 w 92"/>
                <a:gd name="T7" fmla="*/ 2147483647 h 78"/>
                <a:gd name="T8" fmla="*/ 2147483647 w 92"/>
                <a:gd name="T9" fmla="*/ 2147483647 h 78"/>
                <a:gd name="T10" fmla="*/ 2147483647 w 92"/>
                <a:gd name="T11" fmla="*/ 2147483647 h 78"/>
                <a:gd name="T12" fmla="*/ 2147483647 w 92"/>
                <a:gd name="T13" fmla="*/ 2147483647 h 78"/>
                <a:gd name="T14" fmla="*/ 2147483647 w 92"/>
                <a:gd name="T15" fmla="*/ 2147483647 h 78"/>
                <a:gd name="T16" fmla="*/ 2147483647 w 92"/>
                <a:gd name="T17" fmla="*/ 2147483647 h 78"/>
                <a:gd name="T18" fmla="*/ 2147483647 w 92"/>
                <a:gd name="T19" fmla="*/ 2147483647 h 78"/>
                <a:gd name="T20" fmla="*/ 2147483647 w 92"/>
                <a:gd name="T21" fmla="*/ 2147483647 h 78"/>
                <a:gd name="T22" fmla="*/ 2147483647 w 92"/>
                <a:gd name="T23" fmla="*/ 2147483647 h 78"/>
                <a:gd name="T24" fmla="*/ 2147483647 w 92"/>
                <a:gd name="T25" fmla="*/ 2147483647 h 78"/>
                <a:gd name="T26" fmla="*/ 2147483647 w 92"/>
                <a:gd name="T27" fmla="*/ 2147483647 h 78"/>
                <a:gd name="T28" fmla="*/ 2147483647 w 92"/>
                <a:gd name="T29" fmla="*/ 2147483647 h 78"/>
                <a:gd name="T30" fmla="*/ 2147483647 w 92"/>
                <a:gd name="T31" fmla="*/ 2147483647 h 78"/>
                <a:gd name="T32" fmla="*/ 2147483647 w 92"/>
                <a:gd name="T33" fmla="*/ 2147483647 h 78"/>
                <a:gd name="T34" fmla="*/ 2147483647 w 92"/>
                <a:gd name="T35" fmla="*/ 2147483647 h 78"/>
                <a:gd name="T36" fmla="*/ 2147483647 w 92"/>
                <a:gd name="T37" fmla="*/ 2147483647 h 78"/>
                <a:gd name="T38" fmla="*/ 2147483647 w 92"/>
                <a:gd name="T39" fmla="*/ 2147483647 h 78"/>
                <a:gd name="T40" fmla="*/ 2147483647 w 92"/>
                <a:gd name="T41" fmla="*/ 2147483647 h 78"/>
                <a:gd name="T42" fmla="*/ 2147483647 w 92"/>
                <a:gd name="T43" fmla="*/ 2147483647 h 78"/>
                <a:gd name="T44" fmla="*/ 2147483647 w 92"/>
                <a:gd name="T45" fmla="*/ 2147483647 h 78"/>
                <a:gd name="T46" fmla="*/ 2147483647 w 92"/>
                <a:gd name="T47" fmla="*/ 2147483647 h 78"/>
                <a:gd name="T48" fmla="*/ 2147483647 w 92"/>
                <a:gd name="T49" fmla="*/ 2147483647 h 78"/>
                <a:gd name="T50" fmla="*/ 2147483647 w 92"/>
                <a:gd name="T51" fmla="*/ 2147483647 h 78"/>
                <a:gd name="T52" fmla="*/ 0 w 92"/>
                <a:gd name="T53" fmla="*/ 2147483647 h 78"/>
                <a:gd name="T54" fmla="*/ 2147483647 w 92"/>
                <a:gd name="T55" fmla="*/ 2147483647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2" h="78">
                  <a:moveTo>
                    <a:pt x="92" y="38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9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99" name="Line 131"/>
            <p:cNvSpPr>
              <a:spLocks noChangeShapeType="1"/>
            </p:cNvSpPr>
            <p:nvPr/>
          </p:nvSpPr>
          <p:spPr bwMode="auto">
            <a:xfrm>
              <a:off x="4688369" y="4673579"/>
              <a:ext cx="536978" cy="1932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00" name="Freeform 132"/>
            <p:cNvSpPr>
              <a:spLocks/>
            </p:cNvSpPr>
            <p:nvPr/>
          </p:nvSpPr>
          <p:spPr bwMode="auto">
            <a:xfrm>
              <a:off x="5176722" y="4638797"/>
              <a:ext cx="99363" cy="73431"/>
            </a:xfrm>
            <a:custGeom>
              <a:avLst/>
              <a:gdLst>
                <a:gd name="T0" fmla="*/ 2147483647 w 93"/>
                <a:gd name="T1" fmla="*/ 2147483647 h 76"/>
                <a:gd name="T2" fmla="*/ 0 w 93"/>
                <a:gd name="T3" fmla="*/ 0 h 76"/>
                <a:gd name="T4" fmla="*/ 2147483647 w 93"/>
                <a:gd name="T5" fmla="*/ 2147483647 h 76"/>
                <a:gd name="T6" fmla="*/ 2147483647 w 93"/>
                <a:gd name="T7" fmla="*/ 2147483647 h 76"/>
                <a:gd name="T8" fmla="*/ 2147483647 w 93"/>
                <a:gd name="T9" fmla="*/ 2147483647 h 76"/>
                <a:gd name="T10" fmla="*/ 2147483647 w 93"/>
                <a:gd name="T11" fmla="*/ 2147483647 h 76"/>
                <a:gd name="T12" fmla="*/ 2147483647 w 93"/>
                <a:gd name="T13" fmla="*/ 2147483647 h 76"/>
                <a:gd name="T14" fmla="*/ 2147483647 w 93"/>
                <a:gd name="T15" fmla="*/ 2147483647 h 76"/>
                <a:gd name="T16" fmla="*/ 2147483647 w 93"/>
                <a:gd name="T17" fmla="*/ 2147483647 h 76"/>
                <a:gd name="T18" fmla="*/ 2147483647 w 93"/>
                <a:gd name="T19" fmla="*/ 2147483647 h 76"/>
                <a:gd name="T20" fmla="*/ 2147483647 w 93"/>
                <a:gd name="T21" fmla="*/ 2147483647 h 76"/>
                <a:gd name="T22" fmla="*/ 2147483647 w 93"/>
                <a:gd name="T23" fmla="*/ 2147483647 h 76"/>
                <a:gd name="T24" fmla="*/ 2147483647 w 93"/>
                <a:gd name="T25" fmla="*/ 2147483647 h 76"/>
                <a:gd name="T26" fmla="*/ 2147483647 w 93"/>
                <a:gd name="T27" fmla="*/ 2147483647 h 76"/>
                <a:gd name="T28" fmla="*/ 2147483647 w 93"/>
                <a:gd name="T29" fmla="*/ 2147483647 h 76"/>
                <a:gd name="T30" fmla="*/ 2147483647 w 93"/>
                <a:gd name="T31" fmla="*/ 2147483647 h 76"/>
                <a:gd name="T32" fmla="*/ 2147483647 w 93"/>
                <a:gd name="T33" fmla="*/ 2147483647 h 76"/>
                <a:gd name="T34" fmla="*/ 2147483647 w 93"/>
                <a:gd name="T35" fmla="*/ 2147483647 h 76"/>
                <a:gd name="T36" fmla="*/ 2147483647 w 93"/>
                <a:gd name="T37" fmla="*/ 2147483647 h 76"/>
                <a:gd name="T38" fmla="*/ 2147483647 w 93"/>
                <a:gd name="T39" fmla="*/ 2147483647 h 76"/>
                <a:gd name="T40" fmla="*/ 2147483647 w 93"/>
                <a:gd name="T41" fmla="*/ 2147483647 h 76"/>
                <a:gd name="T42" fmla="*/ 2147483647 w 93"/>
                <a:gd name="T43" fmla="*/ 2147483647 h 76"/>
                <a:gd name="T44" fmla="*/ 2147483647 w 93"/>
                <a:gd name="T45" fmla="*/ 2147483647 h 76"/>
                <a:gd name="T46" fmla="*/ 2147483647 w 93"/>
                <a:gd name="T47" fmla="*/ 2147483647 h 76"/>
                <a:gd name="T48" fmla="*/ 2147483647 w 93"/>
                <a:gd name="T49" fmla="*/ 2147483647 h 76"/>
                <a:gd name="T50" fmla="*/ 2147483647 w 93"/>
                <a:gd name="T51" fmla="*/ 2147483647 h 76"/>
                <a:gd name="T52" fmla="*/ 0 w 93"/>
                <a:gd name="T53" fmla="*/ 2147483647 h 76"/>
                <a:gd name="T54" fmla="*/ 2147483647 w 93"/>
                <a:gd name="T55" fmla="*/ 2147483647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" h="76">
                  <a:moveTo>
                    <a:pt x="93" y="36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6"/>
                  </a:lnTo>
                  <a:lnTo>
                    <a:pt x="93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363" name="Rectangle 89"/>
          <p:cNvSpPr>
            <a:spLocks noChangeArrowheads="1"/>
          </p:cNvSpPr>
          <p:nvPr/>
        </p:nvSpPr>
        <p:spPr bwMode="auto">
          <a:xfrm>
            <a:off x="228600" y="0"/>
            <a:ext cx="9498012" cy="6881813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Identity of features</a:t>
            </a:r>
            <a:endParaRPr lang="de-DE" altLang="de-DE" smtClean="0"/>
          </a:p>
        </p:txBody>
      </p:sp>
      <p:sp>
        <p:nvSpPr>
          <p:cNvPr id="15365" name="Inhaltsplatzhalter 2"/>
          <p:cNvSpPr>
            <a:spLocks noGrp="1"/>
          </p:cNvSpPr>
          <p:nvPr>
            <p:ph idx="1"/>
          </p:nvPr>
        </p:nvSpPr>
        <p:spPr>
          <a:xfrm>
            <a:off x="2286000" y="2819400"/>
            <a:ext cx="5875338" cy="3352800"/>
          </a:xfrm>
          <a:solidFill>
            <a:schemeClr val="bg1">
              <a:alpha val="72156"/>
            </a:schemeClr>
          </a:solidFill>
        </p:spPr>
        <p:txBody>
          <a:bodyPr/>
          <a:lstStyle/>
          <a:p>
            <a:r>
              <a:rPr lang="de-DE" altLang="de-DE" sz="2000" dirty="0" err="1" smtClean="0"/>
              <a:t>Each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feature</a:t>
            </a:r>
            <a:r>
              <a:rPr lang="de-DE" altLang="de-DE" sz="2000" dirty="0" smtClean="0"/>
              <a:t> must </a:t>
            </a:r>
            <a:r>
              <a:rPr lang="de-DE" altLang="de-DE" sz="2000" dirty="0" err="1" smtClean="0"/>
              <a:t>be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identifiable</a:t>
            </a:r>
            <a:r>
              <a:rPr lang="de-DE" altLang="de-DE" sz="2000" dirty="0" smtClean="0"/>
              <a:t>.</a:t>
            </a:r>
          </a:p>
          <a:p>
            <a:endParaRPr lang="de-DE" altLang="de-DE" sz="2000" dirty="0" smtClean="0"/>
          </a:p>
          <a:p>
            <a:r>
              <a:rPr lang="de-DE" altLang="de-DE" sz="2000" dirty="0" smtClean="0"/>
              <a:t>Need </a:t>
            </a:r>
            <a:r>
              <a:rPr lang="de-DE" altLang="de-DE" sz="2000" dirty="0" err="1" smtClean="0"/>
              <a:t>of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identification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systems</a:t>
            </a:r>
            <a:r>
              <a:rPr lang="de-DE" altLang="de-DE" sz="2000" dirty="0" smtClean="0"/>
              <a:t> – </a:t>
            </a:r>
            <a:r>
              <a:rPr lang="de-DE" altLang="de-DE" sz="2000" dirty="0" err="1" smtClean="0"/>
              <a:t>perhaps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many</a:t>
            </a:r>
            <a:endParaRPr lang="de-DE" altLang="de-DE" sz="2000" dirty="0" smtClean="0"/>
          </a:p>
          <a:p>
            <a:endParaRPr lang="de-DE" altLang="de-DE" sz="2000" dirty="0" smtClean="0"/>
          </a:p>
          <a:p>
            <a:r>
              <a:rPr lang="de-DE" altLang="de-DE" sz="2000" dirty="0" err="1" smtClean="0"/>
              <a:t>Identification</a:t>
            </a:r>
            <a:r>
              <a:rPr lang="de-DE" altLang="de-DE" sz="2000" dirty="0" smtClean="0"/>
              <a:t> also </a:t>
            </a:r>
            <a:r>
              <a:rPr lang="de-DE" altLang="de-DE" sz="2000" dirty="0" err="1" smtClean="0"/>
              <a:t>needed</a:t>
            </a:r>
            <a:r>
              <a:rPr lang="de-DE" altLang="de-DE" sz="2000" dirty="0" smtClean="0"/>
              <a:t> in </a:t>
            </a:r>
            <a:r>
              <a:rPr lang="de-DE" altLang="de-DE" sz="2000" dirty="0" err="1" smtClean="0"/>
              <a:t>networking</a:t>
            </a:r>
            <a:r>
              <a:rPr lang="de-DE" altLang="de-DE" sz="2000" dirty="0" smtClean="0"/>
              <a:t>/</a:t>
            </a:r>
            <a:r>
              <a:rPr lang="de-DE" altLang="de-DE" sz="2000" dirty="0" err="1" smtClean="0"/>
              <a:t>IoT</a:t>
            </a:r>
            <a:r>
              <a:rPr lang="de-DE" altLang="de-DE" sz="2000" dirty="0" smtClean="0"/>
              <a:t> 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/>
              <a:t>discussed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later</a:t>
            </a:r>
            <a:r>
              <a:rPr lang="de-DE" altLang="de-DE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Identity of features</a:t>
            </a:r>
            <a:endParaRPr lang="de-DE" altLang="de-DE" smtClean="0"/>
          </a:p>
        </p:txBody>
      </p:sp>
      <p:sp>
        <p:nvSpPr>
          <p:cNvPr id="16387" name="Ellipse 5"/>
          <p:cNvSpPr>
            <a:spLocks noChangeArrowheads="1"/>
          </p:cNvSpPr>
          <p:nvPr/>
        </p:nvSpPr>
        <p:spPr bwMode="auto">
          <a:xfrm>
            <a:off x="9448800" y="2438400"/>
            <a:ext cx="1943100" cy="576263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6388" name="Rechteck 2"/>
          <p:cNvSpPr>
            <a:spLocks noChangeArrowheads="1"/>
          </p:cNvSpPr>
          <p:nvPr/>
        </p:nvSpPr>
        <p:spPr bwMode="auto">
          <a:xfrm>
            <a:off x="0" y="9525"/>
            <a:ext cx="9829800" cy="698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&lt;</a:t>
            </a:r>
            <a:r>
              <a:rPr lang="de-DE" altLang="de-DE" sz="1400" dirty="0" err="1">
                <a:solidFill>
                  <a:srgbClr val="00CC00"/>
                </a:solidFill>
                <a:latin typeface="Tahoma" pitchFamily="34" charset="0"/>
              </a:rPr>
              <a:t>gml:featureMember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AX_Flurstueck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gml:id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="</a:t>
            </a:r>
            <a:r>
              <a:rPr lang="de-DE" altLang="de-DE" sz="1400" dirty="0">
                <a:solidFill>
                  <a:srgbClr val="FF0000"/>
                </a:solidFill>
                <a:latin typeface="Tahoma" pitchFamily="34" charset="0"/>
              </a:rPr>
              <a:t>DEBWL0010001UiIg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"&gt;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gml:identifier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codeSpace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="http://www.adv-online.de/"&gt;</a:t>
            </a:r>
            <a:r>
              <a:rPr lang="de-DE" altLang="de-DE" sz="1400" dirty="0">
                <a:solidFill>
                  <a:srgbClr val="C00000"/>
                </a:solidFill>
                <a:latin typeface="Tahoma" pitchFamily="34" charset="0"/>
              </a:rPr>
              <a:t>urn:adv:oid:DEBWL0010001UiIg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&lt;/gml:identifier&gt;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zeigtAufExternes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AA_Fachdatenverbindung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art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  <a:r>
              <a:rPr lang="de-DE" altLang="de-DE" sz="1400" dirty="0">
                <a:solidFill>
                  <a:srgbClr val="C00000"/>
                </a:solidFill>
                <a:latin typeface="Tahoma" pitchFamily="34" charset="0"/>
              </a:rPr>
              <a:t>urn:bw:fdv:1000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art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fachdatenobjekt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AA_Fachdatenobjekt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name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  <a:r>
              <a:rPr lang="de-DE" altLang="de-DE" sz="1400" dirty="0">
                <a:solidFill>
                  <a:srgbClr val="C00000"/>
                </a:solidFill>
                <a:latin typeface="Tahoma" pitchFamily="34" charset="0"/>
              </a:rPr>
              <a:t>0680199400016V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name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AA_Fachdatenobjekt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position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gml:Surface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srsName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="</a:t>
            </a:r>
            <a:r>
              <a:rPr lang="de-DE" altLang="de-DE" sz="1400" dirty="0">
                <a:solidFill>
                  <a:srgbClr val="C00000"/>
                </a:solidFill>
                <a:latin typeface="Tahoma" pitchFamily="34" charset="0"/>
              </a:rPr>
              <a:t>urn:adv:crs:DE_DHDN_3GK3_BW100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" 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gml:id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="Y33"&gt;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    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gml:Curve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gml:id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="</a:t>
            </a:r>
            <a:r>
              <a:rPr lang="de-DE" altLang="de-DE" sz="1400" dirty="0">
                <a:solidFill>
                  <a:srgbClr val="C00000"/>
                </a:solidFill>
                <a:latin typeface="Tahoma" pitchFamily="34" charset="0"/>
              </a:rPr>
              <a:t>Y34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"&gt;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      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gml:segments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        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gml:LineStringSegment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          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gml:posList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&gt;515748.750 5454798.050 515758.590 5454780.310&lt;/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gml:posList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              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gml:LineStringSegment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            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gml:segments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gml:polygonPatches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gml:Surface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position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gemarkung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AX_Gemarkung_Schluessel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land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  <a:r>
              <a:rPr lang="de-DE" altLang="de-DE" sz="1400" b="1" dirty="0">
                <a:solidFill>
                  <a:srgbClr val="C00000"/>
                </a:solidFill>
                <a:latin typeface="Tahoma" pitchFamily="34" charset="0"/>
              </a:rPr>
              <a:t>08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land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gemarkungsnummer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  <a:r>
              <a:rPr lang="de-DE" altLang="de-DE" sz="1400" i="1" dirty="0">
                <a:solidFill>
                  <a:srgbClr val="C00000"/>
                </a:solidFill>
                <a:latin typeface="Tahoma" pitchFamily="34" charset="0"/>
              </a:rPr>
              <a:t>680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gemarkungsnummer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  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AX_Gemarkung_Schluessel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flurstueckskennzeichen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  <a:r>
              <a:rPr lang="de-DE" altLang="de-DE" sz="1400" b="1" dirty="0">
                <a:solidFill>
                  <a:srgbClr val="C00000"/>
                </a:solidFill>
                <a:latin typeface="Tahoma" pitchFamily="34" charset="0"/>
              </a:rPr>
              <a:t>08</a:t>
            </a:r>
            <a:r>
              <a:rPr lang="de-DE" altLang="de-DE" sz="1400" i="1" dirty="0">
                <a:solidFill>
                  <a:srgbClr val="C00000"/>
                </a:solidFill>
                <a:latin typeface="Tahoma" pitchFamily="34" charset="0"/>
              </a:rPr>
              <a:t>0680</a:t>
            </a:r>
            <a:r>
              <a:rPr lang="de-DE" altLang="de-DE" sz="1400" dirty="0">
                <a:solidFill>
                  <a:srgbClr val="C00000"/>
                </a:solidFill>
                <a:latin typeface="Tahoma" pitchFamily="34" charset="0"/>
              </a:rPr>
              <a:t>00300592____00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flurstueckskennzeichen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   &lt;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amtlicheFlaeche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uom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="</a:t>
            </a:r>
            <a:r>
              <a:rPr lang="de-DE" altLang="de-DE" sz="1400" dirty="0">
                <a:solidFill>
                  <a:srgbClr val="C00000"/>
                </a:solidFill>
                <a:latin typeface="Tahoma" pitchFamily="34" charset="0"/>
              </a:rPr>
              <a:t>urn:adv:uom:m2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"&gt;290.00&lt;/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amtlicheFlaeche</a:t>
            </a:r>
            <a:r>
              <a:rPr lang="de-DE" altLang="de-DE" sz="1400" dirty="0">
                <a:solidFill>
                  <a:schemeClr val="tx1"/>
                </a:solidFill>
                <a:latin typeface="Tahoma" pitchFamily="34" charset="0"/>
              </a:rPr>
              <a:t>&gt;</a:t>
            </a:r>
            <a:r>
              <a:rPr lang="de-DE" altLang="de-DE" sz="1400" dirty="0" err="1">
                <a:solidFill>
                  <a:schemeClr val="tx1"/>
                </a:solidFill>
                <a:latin typeface="Tahoma" pitchFamily="34" charset="0"/>
              </a:rPr>
              <a:t>cou</a:t>
            </a:r>
            <a:endParaRPr lang="de-DE" altLang="de-DE" sz="14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867400" y="52578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Parcel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identifier</a:t>
            </a:r>
            <a:endParaRPr lang="de-DE" sz="1600" dirty="0">
              <a:latin typeface="+mn-lt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 flipH="1">
            <a:off x="4191000" y="5520154"/>
            <a:ext cx="1447800" cy="65204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83702" y="1600200"/>
            <a:ext cx="6967057" cy="830997"/>
          </a:xfrm>
          <a:prstGeom prst="rect">
            <a:avLst/>
          </a:prstGeom>
          <a:solidFill>
            <a:srgbClr val="EAEA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The GS1 identification system provides the world a </a:t>
            </a:r>
            <a:r>
              <a:rPr lang="en-US" sz="1600" b="1" dirty="0">
                <a:latin typeface="+mn-lt"/>
              </a:rPr>
              <a:t>globally unique and unambiguous identification system for physical entities, parties, and relationships exchanged in the supply chain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2625" y="6207681"/>
            <a:ext cx="7254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+mn-lt"/>
              </a:rPr>
              <a:t>https://</a:t>
            </a:r>
            <a:r>
              <a:rPr lang="de-DE" sz="1100" dirty="0" smtClean="0">
                <a:latin typeface="+mn-lt"/>
              </a:rPr>
              <a:t>gs1go2.azureedge.net/cdn/ff/anGYyA0tjGnAKfVZnVnt_sUznX6Wlkm_mUPNFBELYy0/1635150541/public/2021-07/gs1_general_specifications.pdf</a:t>
            </a:r>
            <a:endParaRPr lang="de-DE" sz="1100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83701" y="4680646"/>
            <a:ext cx="6967057" cy="1077218"/>
          </a:xfrm>
          <a:prstGeom prst="rect">
            <a:avLst/>
          </a:prstGeom>
          <a:solidFill>
            <a:srgbClr val="EAEA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Global, open </a:t>
            </a:r>
            <a:r>
              <a:rPr lang="en-US" sz="1600" dirty="0">
                <a:latin typeface="+mn-lt"/>
              </a:rPr>
              <a:t>is an identification number used in </a:t>
            </a:r>
            <a:r>
              <a:rPr lang="en-US" sz="1600" b="1" dirty="0">
                <a:latin typeface="+mn-lt"/>
              </a:rPr>
              <a:t>unrestricted distribution </a:t>
            </a:r>
            <a:r>
              <a:rPr lang="en-US" sz="1600" dirty="0">
                <a:latin typeface="+mn-lt"/>
              </a:rPr>
              <a:t>which signifies that </a:t>
            </a:r>
            <a:r>
              <a:rPr lang="en-US" sz="1600" dirty="0" smtClean="0">
                <a:latin typeface="+mn-lt"/>
              </a:rPr>
              <a:t>such system </a:t>
            </a:r>
            <a:r>
              <a:rPr lang="en-US" sz="1600" dirty="0">
                <a:latin typeface="+mn-lt"/>
              </a:rPr>
              <a:t>data may be applied on goods to be processed anywhere in the world without restraint as </a:t>
            </a:r>
            <a:r>
              <a:rPr lang="en-US" sz="1600" dirty="0" smtClean="0">
                <a:latin typeface="+mn-lt"/>
              </a:rPr>
              <a:t>to such </a:t>
            </a:r>
            <a:r>
              <a:rPr lang="en-US" sz="1600" dirty="0">
                <a:latin typeface="+mn-lt"/>
              </a:rPr>
              <a:t>things as country, company, and industry</a:t>
            </a:r>
            <a:r>
              <a:rPr lang="en-US" sz="1600" dirty="0" smtClean="0">
                <a:latin typeface="+mn-lt"/>
              </a:rPr>
              <a:t>.</a:t>
            </a:r>
            <a:endParaRPr lang="de-DE" sz="1600" dirty="0" smtClean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2625" y="2743200"/>
            <a:ext cx="7013575" cy="830997"/>
          </a:xfrm>
          <a:prstGeom prst="rect">
            <a:avLst/>
          </a:prstGeom>
          <a:solidFill>
            <a:srgbClr val="EAEA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Each trade item </a:t>
            </a:r>
            <a:r>
              <a:rPr lang="en-US" sz="1600" dirty="0">
                <a:latin typeface="+mn-lt"/>
              </a:rPr>
              <a:t>that is different from another in design and/or content is allocated a </a:t>
            </a:r>
            <a:r>
              <a:rPr lang="en-US" sz="1600" b="1" dirty="0" smtClean="0">
                <a:latin typeface="+mn-lt"/>
              </a:rPr>
              <a:t>unique identification </a:t>
            </a:r>
            <a:r>
              <a:rPr lang="en-US" sz="1600" b="1" dirty="0">
                <a:latin typeface="+mn-lt"/>
              </a:rPr>
              <a:t>number</a:t>
            </a:r>
            <a:r>
              <a:rPr lang="en-US" sz="1600" dirty="0">
                <a:latin typeface="+mn-lt"/>
              </a:rPr>
              <a:t>, which remains the same as long as it is traded. </a:t>
            </a:r>
            <a:r>
              <a:rPr lang="en-US" sz="1600" dirty="0" smtClean="0">
                <a:latin typeface="+mn-lt"/>
              </a:rPr>
              <a:t>[…] Such </a:t>
            </a:r>
            <a:r>
              <a:rPr lang="en-US" sz="1600" dirty="0">
                <a:latin typeface="+mn-lt"/>
              </a:rPr>
              <a:t>numbers must be treated </a:t>
            </a:r>
            <a:r>
              <a:rPr lang="en-US" sz="1600" dirty="0" smtClean="0">
                <a:latin typeface="+mn-lt"/>
              </a:rPr>
              <a:t>in their </a:t>
            </a:r>
            <a:r>
              <a:rPr lang="en-US" sz="1600" dirty="0">
                <a:latin typeface="+mn-lt"/>
              </a:rPr>
              <a:t>entirety throughout the supply chain.</a:t>
            </a:r>
            <a:endParaRPr lang="de-DE" sz="1600" dirty="0"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23670"/>
            <a:ext cx="5620039" cy="62233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200400" y="103419"/>
            <a:ext cx="387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Identification of a trade </a:t>
            </a:r>
            <a:r>
              <a:rPr lang="en-US" sz="1800" dirty="0" smtClean="0"/>
              <a:t>item (GTIN)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2048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342900"/>
            <a:ext cx="7477125" cy="685800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1404938"/>
            <a:ext cx="7478713" cy="4500562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6600">
              <a:solidFill>
                <a:schemeClr val="bg1"/>
              </a:solidFill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2209800" y="4543425"/>
            <a:ext cx="61579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 dirty="0">
                <a:solidFill>
                  <a:schemeClr val="bg1"/>
                </a:solidFill>
              </a:rPr>
              <a:t>Encoding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762000" y="2133600"/>
            <a:ext cx="6705600" cy="1107996"/>
          </a:xfrm>
          <a:prstGeom prst="rect">
            <a:avLst/>
          </a:prstGeom>
          <a:solidFill>
            <a:srgbClr val="EAEA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"In communications and information processing, </a:t>
            </a:r>
            <a:r>
              <a:rPr lang="en-US" sz="1800" b="1" dirty="0">
                <a:latin typeface="+mn-lt"/>
              </a:rPr>
              <a:t>code</a:t>
            </a:r>
            <a:r>
              <a:rPr lang="en-US" sz="1600" dirty="0">
                <a:latin typeface="+mn-lt"/>
              </a:rPr>
              <a:t> is a system of rules to convert information—such as a letter, word, sound, image, or gesture—into another form or representation, sometimes shortened or secret, for communication through a channel or storage in a medium.“</a:t>
            </a:r>
          </a:p>
        </p:txBody>
      </p:sp>
      <p:sp>
        <p:nvSpPr>
          <p:cNvPr id="5" name="Rechteck 4"/>
          <p:cNvSpPr/>
          <p:nvPr/>
        </p:nvSpPr>
        <p:spPr>
          <a:xfrm>
            <a:off x="762000" y="3962400"/>
            <a:ext cx="6705600" cy="830997"/>
          </a:xfrm>
          <a:prstGeom prst="rect">
            <a:avLst/>
          </a:prstGeom>
          <a:solidFill>
            <a:srgbClr val="EAEA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"The process of </a:t>
            </a:r>
            <a:r>
              <a:rPr lang="en-US" sz="1600" b="1" dirty="0">
                <a:latin typeface="+mn-lt"/>
              </a:rPr>
              <a:t>encoding</a:t>
            </a:r>
            <a:r>
              <a:rPr lang="en-US" sz="1600" dirty="0">
                <a:latin typeface="+mn-lt"/>
              </a:rPr>
              <a:t> converts information from a source into symbols for communication or storage. Decoding is the reverse process, converting code symbols back into a form that the recipient understands."</a:t>
            </a:r>
            <a:endParaRPr lang="de-DE" sz="1600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819400" y="59436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100" dirty="0" smtClean="0">
                <a:latin typeface="+mn-lt"/>
              </a:rPr>
              <a:t>https</a:t>
            </a:r>
            <a:r>
              <a:rPr lang="de-DE" sz="1100" dirty="0" smtClean="0">
                <a:latin typeface="+mn-lt"/>
              </a:rPr>
              <a:t>://en.wikipedia.org/wiki/Code</a:t>
            </a:r>
            <a:endParaRPr lang="de-DE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Character sets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UTF-8 has been the dominant character encoding for the World Wide Web since 2009, and as of </a:t>
            </a:r>
            <a:r>
              <a:rPr lang="en-US" dirty="0" smtClean="0"/>
              <a:t>December 2021 </a:t>
            </a:r>
            <a:r>
              <a:rPr lang="en-US" dirty="0" smtClean="0"/>
              <a:t>accounts for </a:t>
            </a:r>
            <a:r>
              <a:rPr lang="en-US" dirty="0" smtClean="0"/>
              <a:t>97</a:t>
            </a:r>
            <a:r>
              <a:rPr lang="en-US" dirty="0" smtClean="0"/>
              <a:t>.6% </a:t>
            </a:r>
            <a:r>
              <a:rPr lang="en-US" dirty="0" smtClean="0"/>
              <a:t>of all Web pages. [2], [3]</a:t>
            </a:r>
            <a:endParaRPr lang="de-DE" dirty="0"/>
          </a:p>
        </p:txBody>
      </p:sp>
      <p:pic>
        <p:nvPicPr>
          <p:cNvPr id="66564" name="Picture 4" descr="C:\Users\behr\AppData\Local\Temp\SNAGHTML2809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368944"/>
            <a:ext cx="7902413" cy="36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720724" y="6019800"/>
            <a:ext cx="5756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latin typeface="+mn-lt"/>
              </a:rPr>
              <a:t>[1] https://en.wikipedia.org/wiki/Character_encoding</a:t>
            </a:r>
          </a:p>
          <a:p>
            <a:r>
              <a:rPr lang="de-DE" sz="1200" dirty="0" smtClean="0">
                <a:latin typeface="+mn-lt"/>
              </a:rPr>
              <a:t>[2] https://en.wikipedia.org/wiki/UTF-8</a:t>
            </a:r>
          </a:p>
          <a:p>
            <a:r>
              <a:rPr lang="de-DE" sz="1200" dirty="0" smtClean="0">
                <a:latin typeface="+mn-lt"/>
              </a:rPr>
              <a:t>[3] </a:t>
            </a:r>
            <a:r>
              <a:rPr lang="de-DE" sz="1200" dirty="0" smtClean="0">
                <a:latin typeface="+mn-lt"/>
                <a:hlinkClick r:id="rId3"/>
              </a:rPr>
              <a:t>https://w3techs.com/technologies/history_overview/character_encoding</a:t>
            </a:r>
            <a:endParaRPr lang="de-DE" sz="1200" dirty="0" smtClean="0">
              <a:latin typeface="+mn-lt"/>
            </a:endParaRPr>
          </a:p>
          <a:p>
            <a:r>
              <a:rPr lang="de-DE" sz="1200" dirty="0">
                <a:latin typeface="+mn-lt"/>
              </a:rPr>
              <a:t>[4] https://werner-zenk.de/tipps/schriftzeichen_richtig_darstellen.php</a:t>
            </a:r>
          </a:p>
        </p:txBody>
      </p:sp>
      <p:sp>
        <p:nvSpPr>
          <p:cNvPr id="5" name="Ellipse 4"/>
          <p:cNvSpPr/>
          <p:nvPr/>
        </p:nvSpPr>
        <p:spPr>
          <a:xfrm>
            <a:off x="5867400" y="4217818"/>
            <a:ext cx="990600" cy="457200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de-DE" sz="160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5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2605088" y="5000625"/>
            <a:ext cx="61579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rgbClr val="EAEAEA"/>
                </a:solidFill>
              </a:rPr>
              <a:t>Encoding Data</a:t>
            </a:r>
          </a:p>
        </p:txBody>
      </p:sp>
      <p:grpSp>
        <p:nvGrpSpPr>
          <p:cNvPr id="18435" name="Gruppieren 4"/>
          <p:cNvGrpSpPr>
            <a:grpSpLocks/>
          </p:cNvGrpSpPr>
          <p:nvPr/>
        </p:nvGrpSpPr>
        <p:grpSpPr bwMode="auto">
          <a:xfrm>
            <a:off x="9780588" y="246063"/>
            <a:ext cx="8893175" cy="6858000"/>
            <a:chOff x="250825" y="0"/>
            <a:chExt cx="8893175" cy="6858000"/>
          </a:xfrm>
        </p:grpSpPr>
        <p:sp>
          <p:nvSpPr>
            <p:cNvPr id="18459" name="Rectangle 4"/>
            <p:cNvSpPr>
              <a:spLocks noChangeArrowheads="1"/>
            </p:cNvSpPr>
            <p:nvPr/>
          </p:nvSpPr>
          <p:spPr bwMode="auto">
            <a:xfrm>
              <a:off x="250825" y="0"/>
              <a:ext cx="8893175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de-DE" altLang="de-DE" sz="6600">
                <a:solidFill>
                  <a:schemeClr val="bg1"/>
                </a:solidFill>
              </a:endParaRPr>
            </a:p>
          </p:txBody>
        </p:sp>
        <p:sp>
          <p:nvSpPr>
            <p:cNvPr id="18460" name="Rectangle 9"/>
            <p:cNvSpPr>
              <a:spLocks noChangeArrowheads="1"/>
            </p:cNvSpPr>
            <p:nvPr/>
          </p:nvSpPr>
          <p:spPr bwMode="auto">
            <a:xfrm>
              <a:off x="2209800" y="4543961"/>
              <a:ext cx="6157391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8000">
                  <a:solidFill>
                    <a:schemeClr val="bg1"/>
                  </a:solidFill>
                </a:rPr>
                <a:t>Encoding Data</a:t>
              </a:r>
            </a:p>
          </p:txBody>
        </p:sp>
      </p:grpSp>
      <p:sp>
        <p:nvSpPr>
          <p:cNvPr id="18436" name="Rectangle 89"/>
          <p:cNvSpPr>
            <a:spLocks noChangeArrowheads="1"/>
          </p:cNvSpPr>
          <p:nvPr/>
        </p:nvSpPr>
        <p:spPr bwMode="auto">
          <a:xfrm>
            <a:off x="9780588" y="222250"/>
            <a:ext cx="9498012" cy="688181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Principle of MarkUp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82625" y="1671638"/>
            <a:ext cx="2898775" cy="4500562"/>
          </a:xfrm>
        </p:spPr>
        <p:txBody>
          <a:bodyPr/>
          <a:lstStyle/>
          <a:p>
            <a:r>
              <a:rPr lang="de-DE" altLang="de-DE" smtClean="0"/>
              <a:t>Markup Language</a:t>
            </a:r>
          </a:p>
          <a:p>
            <a:r>
              <a:rPr lang="de-DE" altLang="de-DE" smtClean="0"/>
              <a:t>Definition of structural elements for data</a:t>
            </a:r>
          </a:p>
          <a:p>
            <a:r>
              <a:rPr lang="de-DE" altLang="de-DE" smtClean="0"/>
              <a:t>Strict syntax</a:t>
            </a:r>
          </a:p>
          <a:p>
            <a:endParaRPr lang="de-DE" altLang="de-DE" smtClean="0"/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4284663" y="333375"/>
            <a:ext cx="4229100" cy="2309813"/>
            <a:chOff x="2976" y="1296"/>
            <a:chExt cx="2664" cy="1455"/>
          </a:xfrm>
        </p:grpSpPr>
        <p:pic>
          <p:nvPicPr>
            <p:cNvPr id="184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296"/>
              <a:ext cx="1638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5"/>
              <a:ext cx="2664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1393825" y="3662363"/>
            <a:ext cx="6130925" cy="2209800"/>
            <a:chOff x="1393825" y="3662363"/>
            <a:chExt cx="6130925" cy="2209800"/>
          </a:xfrm>
        </p:grpSpPr>
        <p:sp>
          <p:nvSpPr>
            <p:cNvPr id="18444" name="Rectangle 18"/>
            <p:cNvSpPr>
              <a:spLocks noChangeArrowheads="1"/>
            </p:cNvSpPr>
            <p:nvPr/>
          </p:nvSpPr>
          <p:spPr bwMode="auto">
            <a:xfrm>
              <a:off x="6435725" y="5524500"/>
              <a:ext cx="10604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8280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800">
                  <a:solidFill>
                    <a:schemeClr val="tx1"/>
                  </a:solidFill>
                  <a:latin typeface="Arial" charset="0"/>
                </a:rPr>
                <a:t>End-Tag</a:t>
              </a:r>
            </a:p>
          </p:txBody>
        </p:sp>
        <p:sp>
          <p:nvSpPr>
            <p:cNvPr id="18445" name="Rectangle 19"/>
            <p:cNvSpPr>
              <a:spLocks noChangeArrowheads="1"/>
            </p:cNvSpPr>
            <p:nvPr/>
          </p:nvSpPr>
          <p:spPr bwMode="auto">
            <a:xfrm>
              <a:off x="4683125" y="5524500"/>
              <a:ext cx="18351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8280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800">
                  <a:solidFill>
                    <a:schemeClr val="tx1"/>
                  </a:solidFill>
                  <a:latin typeface="Arial" charset="0"/>
                </a:rPr>
                <a:t>Element content</a:t>
              </a:r>
            </a:p>
          </p:txBody>
        </p:sp>
        <p:sp>
          <p:nvSpPr>
            <p:cNvPr id="18446" name="AutoShape 21"/>
            <p:cNvSpPr>
              <a:spLocks/>
            </p:cNvSpPr>
            <p:nvPr/>
          </p:nvSpPr>
          <p:spPr bwMode="auto">
            <a:xfrm rot="-5400000">
              <a:off x="5375275" y="4538663"/>
              <a:ext cx="152400" cy="1752600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82800" anchor="ctr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18447" name="Line 23"/>
            <p:cNvSpPr>
              <a:spLocks noChangeShapeType="1"/>
            </p:cNvSpPr>
            <p:nvPr/>
          </p:nvSpPr>
          <p:spPr bwMode="auto">
            <a:xfrm flipH="1">
              <a:off x="4124325" y="4043363"/>
              <a:ext cx="368300" cy="838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448" name="Rectangle 28"/>
            <p:cNvSpPr>
              <a:spLocks noChangeArrowheads="1"/>
            </p:cNvSpPr>
            <p:nvPr/>
          </p:nvSpPr>
          <p:spPr bwMode="auto">
            <a:xfrm>
              <a:off x="1736725" y="5508625"/>
              <a:ext cx="24066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8280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800">
                  <a:solidFill>
                    <a:schemeClr val="tx1"/>
                  </a:solidFill>
                  <a:latin typeface="Arial" charset="0"/>
                </a:rPr>
                <a:t>Start tag with attribute</a:t>
              </a:r>
            </a:p>
          </p:txBody>
        </p:sp>
        <p:sp>
          <p:nvSpPr>
            <p:cNvPr id="18449" name="AutoShape 31"/>
            <p:cNvSpPr>
              <a:spLocks/>
            </p:cNvSpPr>
            <p:nvPr/>
          </p:nvSpPr>
          <p:spPr bwMode="auto">
            <a:xfrm rot="-5400000">
              <a:off x="2730500" y="3975100"/>
              <a:ext cx="266700" cy="2774950"/>
            </a:xfrm>
            <a:prstGeom prst="leftBrace">
              <a:avLst>
                <a:gd name="adj1" fmla="val 86706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82800" anchor="ctr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18450" name="AutoShape 33"/>
            <p:cNvSpPr>
              <a:spLocks/>
            </p:cNvSpPr>
            <p:nvPr/>
          </p:nvSpPr>
          <p:spPr bwMode="auto">
            <a:xfrm rot="-5400000">
              <a:off x="6727825" y="4924425"/>
              <a:ext cx="228600" cy="914400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82800" anchor="ctr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18451" name="Line 34"/>
            <p:cNvSpPr>
              <a:spLocks noChangeShapeType="1"/>
            </p:cNvSpPr>
            <p:nvPr/>
          </p:nvSpPr>
          <p:spPr bwMode="auto">
            <a:xfrm flipH="1">
              <a:off x="1974850" y="4048125"/>
              <a:ext cx="368300" cy="838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452" name="Text Box 35"/>
            <p:cNvSpPr txBox="1">
              <a:spLocks noChangeArrowheads="1"/>
            </p:cNvSpPr>
            <p:nvPr/>
          </p:nvSpPr>
          <p:spPr bwMode="auto">
            <a:xfrm>
              <a:off x="1517650" y="3662363"/>
              <a:ext cx="13096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i="1">
                  <a:solidFill>
                    <a:schemeClr val="tx1"/>
                  </a:solidFill>
                  <a:latin typeface="Tahoma" pitchFamily="34" charset="0"/>
                </a:rPr>
                <a:t>Element name</a:t>
              </a:r>
            </a:p>
          </p:txBody>
        </p:sp>
        <p:sp>
          <p:nvSpPr>
            <p:cNvPr id="18453" name="Line 36"/>
            <p:cNvSpPr>
              <a:spLocks noChangeShapeType="1"/>
            </p:cNvSpPr>
            <p:nvPr/>
          </p:nvSpPr>
          <p:spPr bwMode="auto">
            <a:xfrm flipH="1">
              <a:off x="2959100" y="4052888"/>
              <a:ext cx="368300" cy="838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454" name="Text Box 37"/>
            <p:cNvSpPr txBox="1">
              <a:spLocks noChangeArrowheads="1"/>
            </p:cNvSpPr>
            <p:nvPr/>
          </p:nvSpPr>
          <p:spPr bwMode="auto">
            <a:xfrm>
              <a:off x="2736850" y="3667125"/>
              <a:ext cx="13525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i="1">
                  <a:solidFill>
                    <a:schemeClr val="tx1"/>
                  </a:solidFill>
                  <a:latin typeface="Tahoma" pitchFamily="34" charset="0"/>
                </a:rPr>
                <a:t>Attribute name</a:t>
              </a:r>
            </a:p>
          </p:txBody>
        </p:sp>
        <p:sp>
          <p:nvSpPr>
            <p:cNvPr id="18455" name="Text Box 39"/>
            <p:cNvSpPr txBox="1">
              <a:spLocks noChangeArrowheads="1"/>
            </p:cNvSpPr>
            <p:nvPr/>
          </p:nvSpPr>
          <p:spPr bwMode="auto">
            <a:xfrm>
              <a:off x="4032250" y="3667125"/>
              <a:ext cx="1333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i="1">
                  <a:solidFill>
                    <a:schemeClr val="tx1"/>
                  </a:solidFill>
                  <a:latin typeface="Tahoma" pitchFamily="34" charset="0"/>
                </a:rPr>
                <a:t>Attribute value</a:t>
              </a:r>
            </a:p>
          </p:txBody>
        </p:sp>
        <p:sp>
          <p:nvSpPr>
            <p:cNvPr id="18456" name="Rectangle 27"/>
            <p:cNvSpPr>
              <a:spLocks noChangeArrowheads="1"/>
            </p:cNvSpPr>
            <p:nvPr/>
          </p:nvSpPr>
          <p:spPr bwMode="auto">
            <a:xfrm>
              <a:off x="1393825" y="4886325"/>
              <a:ext cx="6130925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8280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2400">
                  <a:solidFill>
                    <a:schemeClr val="tx1"/>
                  </a:solidFill>
                  <a:latin typeface="Arial" charset="0"/>
                </a:rPr>
                <a:t>&lt;person city="Karlsruhe"&gt;</a:t>
              </a:r>
              <a:r>
                <a:rPr lang="en-US" altLang="de-DE" sz="1800">
                  <a:solidFill>
                    <a:schemeClr val="tx1"/>
                  </a:solidFill>
                  <a:latin typeface="Arial" charset="0"/>
                </a:rPr>
                <a:t>Franz-Josef Behr</a:t>
              </a:r>
              <a:r>
                <a:rPr lang="en-US" altLang="de-DE" sz="2400">
                  <a:solidFill>
                    <a:schemeClr val="tx1"/>
                  </a:solidFill>
                  <a:latin typeface="Arial" charset="0"/>
                </a:rPr>
                <a:t>&lt;/person&gt;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1000" y="1143000"/>
            <a:ext cx="1330325" cy="647700"/>
            <a:chOff x="249" y="845"/>
            <a:chExt cx="838" cy="408"/>
          </a:xfrm>
        </p:grpSpPr>
        <p:sp>
          <p:nvSpPr>
            <p:cNvPr id="18442" name="Rectangle 13"/>
            <p:cNvSpPr>
              <a:spLocks noChangeArrowheads="1"/>
            </p:cNvSpPr>
            <p:nvPr/>
          </p:nvSpPr>
          <p:spPr bwMode="auto">
            <a:xfrm>
              <a:off x="250" y="845"/>
              <a:ext cx="8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Tahoma" pitchFamily="34" charset="0"/>
                </a:rPr>
                <a:t>eXtensible</a:t>
              </a:r>
            </a:p>
          </p:txBody>
        </p:sp>
        <p:sp>
          <p:nvSpPr>
            <p:cNvPr id="18443" name="AutoShape 14"/>
            <p:cNvSpPr>
              <a:spLocks/>
            </p:cNvSpPr>
            <p:nvPr/>
          </p:nvSpPr>
          <p:spPr bwMode="auto">
            <a:xfrm rot="5400000">
              <a:off x="521" y="754"/>
              <a:ext cx="227" cy="772"/>
            </a:xfrm>
            <a:prstGeom prst="rightBrace">
              <a:avLst>
                <a:gd name="adj1" fmla="val 28341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Outline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dirty="0" smtClean="0"/>
              <a:t>Introduction </a:t>
            </a:r>
          </a:p>
          <a:p>
            <a:endParaRPr lang="en-GB" altLang="de-DE" dirty="0" smtClean="0"/>
          </a:p>
          <a:p>
            <a:r>
              <a:rPr lang="en-US" altLang="de-DE" dirty="0" smtClean="0"/>
              <a:t>Features and collections of them, and their </a:t>
            </a:r>
            <a:r>
              <a:rPr lang="en-GB" altLang="de-DE" dirty="0"/>
              <a:t>i</a:t>
            </a:r>
            <a:r>
              <a:rPr lang="en-GB" altLang="de-DE" dirty="0" smtClean="0"/>
              <a:t>dentity</a:t>
            </a:r>
            <a:endParaRPr lang="en-GB" altLang="de-DE" dirty="0" smtClean="0"/>
          </a:p>
          <a:p>
            <a:r>
              <a:rPr lang="en-GB" altLang="de-DE" dirty="0" smtClean="0"/>
              <a:t>Encoding</a:t>
            </a:r>
          </a:p>
          <a:p>
            <a:pPr lvl="1"/>
            <a:r>
              <a:rPr lang="en-GB" altLang="de-DE" dirty="0" err="1" smtClean="0"/>
              <a:t>Markup</a:t>
            </a:r>
            <a:r>
              <a:rPr lang="en-GB" altLang="de-DE" dirty="0" smtClean="0"/>
              <a:t> Languages, </a:t>
            </a:r>
            <a:r>
              <a:rPr lang="de-DE" altLang="de-DE" dirty="0" smtClean="0"/>
              <a:t>S</a:t>
            </a:r>
            <a:r>
              <a:rPr lang="en-GB" altLang="de-DE" dirty="0" err="1" smtClean="0"/>
              <a:t>tructuring</a:t>
            </a:r>
            <a:r>
              <a:rPr lang="en-GB" altLang="de-DE" dirty="0" smtClean="0"/>
              <a:t> vocabularies by namespaces</a:t>
            </a:r>
          </a:p>
          <a:p>
            <a:pPr lvl="1"/>
            <a:r>
              <a:rPr lang="en-GB" altLang="de-DE" dirty="0" smtClean="0"/>
              <a:t>Key value pairs</a:t>
            </a:r>
          </a:p>
          <a:p>
            <a:pPr lvl="1"/>
            <a:r>
              <a:rPr lang="en-GB" altLang="de-DE" dirty="0" smtClean="0"/>
              <a:t>Separating information chunks</a:t>
            </a:r>
          </a:p>
          <a:p>
            <a:r>
              <a:rPr lang="en-GB" altLang="de-DE" dirty="0" smtClean="0"/>
              <a:t>Standards</a:t>
            </a:r>
          </a:p>
          <a:p>
            <a:r>
              <a:rPr lang="en-GB" altLang="de-DE" dirty="0" smtClean="0"/>
              <a:t>Openness</a:t>
            </a:r>
            <a:endParaRPr lang="en-GB" altLang="de-DE" dirty="0" smtClean="0"/>
          </a:p>
          <a:p>
            <a:r>
              <a:rPr lang="en-GB" altLang="de-DE" dirty="0" smtClean="0"/>
              <a:t>Networking and </a:t>
            </a:r>
            <a:r>
              <a:rPr lang="en-US" altLang="de-DE" dirty="0" smtClean="0"/>
              <a:t>Service </a:t>
            </a:r>
            <a:r>
              <a:rPr lang="en-US" altLang="de-DE" dirty="0" smtClean="0"/>
              <a:t>Orientation</a:t>
            </a:r>
          </a:p>
          <a:p>
            <a:endParaRPr lang="en-US" altLang="de-DE" dirty="0" smtClean="0"/>
          </a:p>
          <a:p>
            <a:r>
              <a:rPr lang="en-US" altLang="de-DE" dirty="0" smtClean="0"/>
              <a:t>Conclusions</a:t>
            </a:r>
            <a:endParaRPr lang="en-US" altLang="de-DE" dirty="0" smtClean="0"/>
          </a:p>
          <a:p>
            <a:endParaRPr lang="de-DE" altLang="de-DE" dirty="0" smtClean="0"/>
          </a:p>
          <a:p>
            <a:endParaRPr lang="en-GB" altLang="de-DE" dirty="0" smtClean="0"/>
          </a:p>
          <a:p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2605088" y="5000625"/>
            <a:ext cx="61579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rgbClr val="EAEAEA"/>
                </a:solidFill>
              </a:rPr>
              <a:t>Encoding Data</a:t>
            </a:r>
          </a:p>
        </p:txBody>
      </p:sp>
      <p:sp>
        <p:nvSpPr>
          <p:cNvPr id="1945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Markup Languages: XML</a:t>
            </a:r>
            <a:endParaRPr lang="de-DE" altLang="de-DE" smtClean="0"/>
          </a:p>
        </p:txBody>
      </p:sp>
      <p:pic>
        <p:nvPicPr>
          <p:cNvPr id="19461" name="Picture 6" descr="C:\Users\behr\AppData\Local\Temp\SNAGHTML945e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3246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hteck 1"/>
          <p:cNvSpPr>
            <a:spLocks noChangeArrowheads="1"/>
          </p:cNvSpPr>
          <p:nvPr/>
        </p:nvSpPr>
        <p:spPr bwMode="auto">
          <a:xfrm rot="-5400000">
            <a:off x="6349207" y="3498056"/>
            <a:ext cx="474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Tahoma" pitchFamily="34" charset="0"/>
              </a:rPr>
              <a:t>After: http://wwbota.free.fr/Samples/parsing.htm</a:t>
            </a:r>
          </a:p>
        </p:txBody>
      </p:sp>
      <p:sp>
        <p:nvSpPr>
          <p:cNvPr id="11267" name="Inhaltsplatzhalter 2"/>
          <p:cNvSpPr>
            <a:spLocks/>
          </p:cNvSpPr>
          <p:nvPr/>
        </p:nvSpPr>
        <p:spPr bwMode="auto">
          <a:xfrm>
            <a:off x="4419600" y="2209800"/>
            <a:ext cx="2898775" cy="16002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r>
              <a:rPr lang="de-DE" altLang="de-DE" dirty="0" err="1"/>
              <a:t>You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 smtClean="0"/>
              <a:t>own</a:t>
            </a:r>
            <a:r>
              <a:rPr lang="de-DE" altLang="de-DE" dirty="0" smtClean="0"/>
              <a:t> </a:t>
            </a:r>
            <a:r>
              <a:rPr lang="de-DE" altLang="de-DE" dirty="0"/>
              <a:t>Markup Language</a:t>
            </a:r>
          </a:p>
          <a:p>
            <a:r>
              <a:rPr lang="de-DE" altLang="de-DE" dirty="0" err="1"/>
              <a:t>It‘s</a:t>
            </a:r>
            <a:r>
              <a:rPr lang="de-DE" altLang="de-DE" dirty="0"/>
              <a:t> </a:t>
            </a:r>
            <a:r>
              <a:rPr lang="de-DE" altLang="de-DE" dirty="0" err="1"/>
              <a:t>understandable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human </a:t>
            </a:r>
            <a:r>
              <a:rPr lang="de-DE" altLang="de-DE" dirty="0" err="1"/>
              <a:t>beings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computer</a:t>
            </a:r>
            <a:r>
              <a:rPr lang="de-DE" altLang="de-DE" dirty="0"/>
              <a:t> </a:t>
            </a:r>
            <a:r>
              <a:rPr lang="de-DE" altLang="de-DE" dirty="0" err="1"/>
              <a:t>programs</a:t>
            </a:r>
            <a:endParaRPr lang="de-DE" altLang="de-DE" dirty="0"/>
          </a:p>
          <a:p>
            <a:endParaRPr lang="de-DE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5684044" y="877886"/>
            <a:ext cx="3276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https://</a:t>
            </a:r>
            <a:r>
              <a:rPr lang="de-DE" sz="1100" dirty="0" smtClean="0"/>
              <a:t>www.w3.org/standards/xml/ca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9750" y="1773238"/>
            <a:ext cx="4572000" cy="1323975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&lt;georss:where&gt;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&lt;gml:</a:t>
            </a:r>
            <a:r>
              <a:rPr lang="de-DE" altLang="de-DE" smtClean="0">
                <a:solidFill>
                  <a:srgbClr val="FF0000"/>
                </a:solidFill>
                <a:latin typeface="Tahoma" pitchFamily="34" charset="0"/>
              </a:rPr>
              <a:t>Point</a:t>
            </a: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  &lt;gml:pos&gt;48.947534 8.482132&lt;/gml:pos&gt;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&lt;/gml:Point&gt;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&lt;/georss:where&gt;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81013" y="3716338"/>
            <a:ext cx="4929187" cy="346075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&lt;georss:</a:t>
            </a:r>
            <a:r>
              <a:rPr lang="de-DE" altLang="de-DE" smtClean="0">
                <a:solidFill>
                  <a:srgbClr val="FF0000"/>
                </a:solidFill>
                <a:latin typeface="Tahoma" pitchFamily="34" charset="0"/>
              </a:rPr>
              <a:t>point</a:t>
            </a: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&gt;48.947534 8.482132&lt;/georss:point&gt;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303463" y="4149725"/>
            <a:ext cx="6516687" cy="2546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&lt;?xml version='1.0' encoding='UTF-8'?&gt;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&lt;kml&gt;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&lt;Placemark&gt;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  &lt;name&gt;48° 56' 51.120623'' N, 8° 28' 55.675049'  E&lt;/name&gt;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  &lt;description&gt;&lt;/description&gt;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  &lt;</a:t>
            </a:r>
            <a:r>
              <a:rPr lang="de-DE" altLang="de-DE" smtClean="0">
                <a:solidFill>
                  <a:srgbClr val="FF0000"/>
                </a:solidFill>
                <a:latin typeface="Tahoma" pitchFamily="34" charset="0"/>
              </a:rPr>
              <a:t>Point</a:t>
            </a: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    &lt;coordinates&gt;8.482132, 48.947534, 0&lt;/coordinates&gt;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  &lt;/Point&gt;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&lt;/Placemark&gt;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&lt;/kml&gt;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5580063" y="981075"/>
            <a:ext cx="3397250" cy="1323975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&lt;geo:</a:t>
            </a:r>
            <a:r>
              <a:rPr lang="de-DE" altLang="de-DE" smtClean="0">
                <a:solidFill>
                  <a:srgbClr val="FF0000"/>
                </a:solidFill>
                <a:latin typeface="Tahoma" pitchFamily="34" charset="0"/>
              </a:rPr>
              <a:t>Point</a:t>
            </a: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&gt;</a:t>
            </a:r>
            <a:b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&lt;geo:lat&gt;48.947534&lt;/geo:lat&gt;</a:t>
            </a:r>
            <a:b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  &lt;geo:long&gt;8.482132&lt;/geo:long&gt;</a:t>
            </a:r>
            <a:b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  <a:t>&lt;/geo:Point&gt;</a:t>
            </a:r>
            <a:br>
              <a:rPr lang="de-DE" altLang="de-DE" smtClean="0">
                <a:solidFill>
                  <a:schemeClr val="tx1"/>
                </a:solidFill>
                <a:latin typeface="Tahoma" pitchFamily="34" charset="0"/>
              </a:rPr>
            </a:br>
            <a:endParaRPr lang="de-DE" altLang="de-DE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611188" y="333375"/>
            <a:ext cx="7477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Ambiguity of names in different XML Dialects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5580063" y="2349500"/>
            <a:ext cx="920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Tahoma" pitchFamily="34" charset="0"/>
              </a:rPr>
              <a:t>W3C Geo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1489075" y="6021388"/>
            <a:ext cx="5175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Tahoma" pitchFamily="34" charset="0"/>
              </a:rPr>
              <a:t>KML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539750" y="3070225"/>
            <a:ext cx="13477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Tahoma" pitchFamily="34" charset="0"/>
              </a:rPr>
              <a:t>GeoRSS (GML)</a:t>
            </a: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395288" y="4100513"/>
            <a:ext cx="15081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Tahoma" pitchFamily="34" charset="0"/>
              </a:rPr>
              <a:t>GeoRSS (simple)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C:\Users\behr\AppData\Local\Temp\SNAGHTML1d3a8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79900"/>
            <a:ext cx="7267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el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156575" cy="685800"/>
          </a:xfrm>
        </p:spPr>
        <p:txBody>
          <a:bodyPr/>
          <a:lstStyle/>
          <a:p>
            <a:r>
              <a:rPr lang="en-US" altLang="de-DE" smtClean="0"/>
              <a:t>Solution: Structuring vocabularies by namespaces</a:t>
            </a:r>
            <a:endParaRPr lang="de-DE" altLang="de-DE" smtClean="0"/>
          </a:p>
        </p:txBody>
      </p:sp>
      <p:pic>
        <p:nvPicPr>
          <p:cNvPr id="21508" name="Picture 5" descr="C:\Users\behr\AppData\Local\Temp\SNAGHTML873d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57450"/>
            <a:ext cx="4008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5029200" y="1905000"/>
            <a:ext cx="33385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Tahoma" pitchFamily="34" charset="0"/>
              </a:rPr>
              <a:t>In programming languages (here: Java)</a:t>
            </a:r>
          </a:p>
        </p:txBody>
      </p:sp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609600" y="1295400"/>
            <a:ext cx="738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Tahoma" pitchFamily="34" charset="0"/>
              </a:rPr>
              <a:t>In XML</a:t>
            </a:r>
            <a:endParaRPr lang="de-DE" altLang="de-DE" sz="1400">
              <a:latin typeface="Tahoma" pitchFamily="34" charset="0"/>
            </a:endParaRP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2438400" y="4114800"/>
            <a:ext cx="43878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Tahoma" pitchFamily="34" charset="0"/>
              </a:rPr>
              <a:t>In Database technology: context for database names</a:t>
            </a:r>
          </a:p>
        </p:txBody>
      </p:sp>
      <p:pic>
        <p:nvPicPr>
          <p:cNvPr id="21512" name="Picture 7" descr="C:\Users\behr\AppData\Local\Temp\SNAGHTML89ed7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6413"/>
            <a:ext cx="403860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:\Users\behr\AppData\Local\Temp\SNAGHTML8bfe2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52963"/>
            <a:ext cx="6705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feld 4"/>
          <p:cNvSpPr txBox="1">
            <a:spLocks noChangeArrowheads="1"/>
          </p:cNvSpPr>
          <p:nvPr/>
        </p:nvSpPr>
        <p:spPr bwMode="auto">
          <a:xfrm>
            <a:off x="6353175" y="62484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1"/>
                </a:solidFill>
              </a:rPr>
              <a:t>Source: ISO 19101, ISO 19115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Key value </a:t>
            </a:r>
            <a:r>
              <a:rPr lang="en-US" altLang="de-DE" dirty="0" smtClean="0"/>
              <a:t>pairs (KVP)</a:t>
            </a:r>
            <a:endParaRPr lang="de-DE" altLang="de-DE" dirty="0" smtClean="0"/>
          </a:p>
        </p:txBody>
      </p:sp>
      <p:sp>
        <p:nvSpPr>
          <p:cNvPr id="22531" name="Rechteck 2"/>
          <p:cNvSpPr>
            <a:spLocks noChangeArrowheads="1"/>
          </p:cNvSpPr>
          <p:nvPr/>
        </p:nvSpPr>
        <p:spPr bwMode="auto">
          <a:xfrm rot="-5400000">
            <a:off x="5707856" y="3166269"/>
            <a:ext cx="604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Tahoma" pitchFamily="34" charset="0"/>
              </a:rPr>
              <a:t>https://www.car2go.com/api/v2.1/vehicles?loc=stuttgart&amp;oauth_consumer_key=car2gowebsite&amp;format=json&amp;callback=jQuery17108792290978299311_1369324710467&amp;_=1369324710759</a:t>
            </a:r>
          </a:p>
        </p:txBody>
      </p:sp>
      <p:pic>
        <p:nvPicPr>
          <p:cNvPr id="22532" name="Picture 9" descr="C:\Users\behr\AppData\Local\Temp\SNAGHTMLbf97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57816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8"/>
          <p:cNvSpPr>
            <a:spLocks noChangeArrowheads="1"/>
          </p:cNvSpPr>
          <p:nvPr/>
        </p:nvSpPr>
        <p:spPr bwMode="auto">
          <a:xfrm>
            <a:off x="685800" y="1524000"/>
            <a:ext cx="31464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chemeClr val="tx1"/>
                </a:solidFill>
                <a:latin typeface="Arial" charset="0"/>
              </a:rPr>
              <a:t>In URLs to identify resources</a:t>
            </a:r>
          </a:p>
        </p:txBody>
      </p:sp>
      <p:sp>
        <p:nvSpPr>
          <p:cNvPr id="22534" name="Rectangle 28"/>
          <p:cNvSpPr>
            <a:spLocks noChangeArrowheads="1"/>
          </p:cNvSpPr>
          <p:nvPr/>
        </p:nvSpPr>
        <p:spPr bwMode="auto">
          <a:xfrm>
            <a:off x="1828800" y="4879975"/>
            <a:ext cx="1044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chemeClr val="tx1"/>
                </a:solidFill>
                <a:latin typeface="Arial" charset="0"/>
              </a:rPr>
              <a:t>in JSON</a:t>
            </a:r>
          </a:p>
        </p:txBody>
      </p:sp>
      <p:pic>
        <p:nvPicPr>
          <p:cNvPr id="22535" name="Picture 11" descr="C:\Users\behr\AppData\Local\Temp\SNAGHTML497e6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156075"/>
            <a:ext cx="477996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Separating information chunks</a:t>
            </a:r>
            <a:endParaRPr lang="de-DE" altLang="de-DE" smtClean="0"/>
          </a:p>
        </p:txBody>
      </p:sp>
      <p:sp>
        <p:nvSpPr>
          <p:cNvPr id="5" name="Rechteck 4"/>
          <p:cNvSpPr/>
          <p:nvPr/>
        </p:nvSpPr>
        <p:spPr>
          <a:xfrm>
            <a:off x="762000" y="2044700"/>
            <a:ext cx="7543800" cy="12303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800" dirty="0">
                <a:cs typeface="+mn-cs"/>
              </a:rPr>
              <a:t>http</a:t>
            </a:r>
            <a:r>
              <a:rPr lang="de-DE" sz="1800" b="1" dirty="0">
                <a:solidFill>
                  <a:srgbClr val="FFC000"/>
                </a:solidFill>
                <a:cs typeface="+mn-cs"/>
              </a:rPr>
              <a:t>: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//</a:t>
            </a:r>
            <a:r>
              <a:rPr lang="de-DE" sz="1800" dirty="0">
                <a:cs typeface="+mn-cs"/>
              </a:rPr>
              <a:t>www</a:t>
            </a:r>
            <a:r>
              <a:rPr lang="de-DE" sz="2000" b="1" dirty="0">
                <a:solidFill>
                  <a:srgbClr val="FF0000"/>
                </a:solidFill>
                <a:cs typeface="+mn-cs"/>
              </a:rPr>
              <a:t>.</a:t>
            </a:r>
            <a:r>
              <a:rPr lang="de-DE" sz="1800" dirty="0">
                <a:cs typeface="+mn-cs"/>
              </a:rPr>
              <a:t>gis-news</a:t>
            </a:r>
            <a:r>
              <a:rPr lang="de-DE" sz="2000" b="1" dirty="0">
                <a:solidFill>
                  <a:srgbClr val="FF0000"/>
                </a:solidFill>
                <a:cs typeface="+mn-cs"/>
              </a:rPr>
              <a:t>.</a:t>
            </a:r>
            <a:r>
              <a:rPr lang="de-DE" sz="1800" dirty="0">
                <a:cs typeface="+mn-cs"/>
              </a:rPr>
              <a:t>de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/</a:t>
            </a:r>
            <a:r>
              <a:rPr lang="de-DE" sz="1800" dirty="0">
                <a:cs typeface="+mn-cs"/>
              </a:rPr>
              <a:t>cgi-bin/mapserv.exe</a:t>
            </a:r>
            <a:r>
              <a:rPr lang="de-DE" sz="1800" b="1" dirty="0">
                <a:solidFill>
                  <a:srgbClr val="FF00FF"/>
                </a:solidFill>
                <a:cs typeface="+mn-cs"/>
              </a:rPr>
              <a:t>?</a:t>
            </a:r>
            <a:r>
              <a:rPr lang="de-DE" sz="1800" dirty="0">
                <a:cs typeface="+mn-cs"/>
              </a:rPr>
              <a:t>img.x=348</a:t>
            </a:r>
            <a:r>
              <a:rPr lang="de-DE" sz="1800" b="1" dirty="0">
                <a:solidFill>
                  <a:srgbClr val="00CC00"/>
                </a:solidFill>
                <a:cs typeface="+mn-cs"/>
              </a:rPr>
              <a:t>&amp;</a:t>
            </a:r>
            <a:r>
              <a:rPr lang="de-DE" sz="1800" dirty="0">
                <a:cs typeface="+mn-cs"/>
              </a:rPr>
              <a:t>img.y</a:t>
            </a:r>
            <a:r>
              <a:rPr lang="de-DE" sz="1800" dirty="0">
                <a:solidFill>
                  <a:srgbClr val="00CC00"/>
                </a:solidFill>
                <a:cs typeface="+mn-cs"/>
              </a:rPr>
              <a:t>=</a:t>
            </a:r>
            <a:r>
              <a:rPr lang="de-DE" sz="1800" dirty="0">
                <a:cs typeface="+mn-cs"/>
              </a:rPr>
              <a:t>318</a:t>
            </a:r>
            <a:r>
              <a:rPr lang="de-DE" sz="1800" b="1" dirty="0">
                <a:solidFill>
                  <a:srgbClr val="00CC00"/>
                </a:solidFill>
                <a:cs typeface="+mn-cs"/>
              </a:rPr>
              <a:t>&amp;</a:t>
            </a:r>
            <a:r>
              <a:rPr lang="de-DE" sz="1800" dirty="0">
                <a:cs typeface="+mn-cs"/>
              </a:rPr>
              <a:t>zoomdir</a:t>
            </a:r>
            <a:r>
              <a:rPr lang="de-DE" sz="1800" dirty="0">
                <a:solidFill>
                  <a:srgbClr val="00CC00"/>
                </a:solidFill>
                <a:cs typeface="+mn-cs"/>
              </a:rPr>
              <a:t>=</a:t>
            </a:r>
            <a:r>
              <a:rPr lang="de-DE" sz="1800" dirty="0">
                <a:cs typeface="+mn-cs"/>
              </a:rPr>
              <a:t>1</a:t>
            </a:r>
            <a:r>
              <a:rPr lang="de-DE" sz="1800" b="1" dirty="0">
                <a:solidFill>
                  <a:srgbClr val="00CC00"/>
                </a:solidFill>
                <a:cs typeface="+mn-cs"/>
              </a:rPr>
              <a:t>&amp;</a:t>
            </a:r>
            <a:r>
              <a:rPr lang="de-DE" sz="1800" dirty="0">
                <a:cs typeface="+mn-cs"/>
              </a:rPr>
              <a:t>zoomsize</a:t>
            </a:r>
            <a:r>
              <a:rPr lang="de-DE" sz="1800" dirty="0">
                <a:solidFill>
                  <a:srgbClr val="00CC00"/>
                </a:solidFill>
                <a:cs typeface="+mn-cs"/>
              </a:rPr>
              <a:t>=</a:t>
            </a:r>
            <a:r>
              <a:rPr lang="de-DE" sz="1800" dirty="0">
                <a:cs typeface="+mn-cs"/>
              </a:rPr>
              <a:t>2</a:t>
            </a:r>
            <a:r>
              <a:rPr lang="de-DE" sz="1800" b="1" dirty="0">
                <a:solidFill>
                  <a:srgbClr val="00CC00"/>
                </a:solidFill>
                <a:cs typeface="+mn-cs"/>
              </a:rPr>
              <a:t>&amp;</a:t>
            </a:r>
            <a:r>
              <a:rPr lang="de-DE" sz="1800" dirty="0">
                <a:cs typeface="+mn-cs"/>
              </a:rPr>
              <a:t>layer</a:t>
            </a:r>
            <a:r>
              <a:rPr lang="de-DE" sz="1800" dirty="0">
                <a:solidFill>
                  <a:srgbClr val="00CC00"/>
                </a:solidFill>
                <a:cs typeface="+mn-cs"/>
              </a:rPr>
              <a:t>=</a:t>
            </a:r>
            <a:r>
              <a:rPr lang="de-DE" sz="1800" dirty="0">
                <a:cs typeface="+mn-cs"/>
              </a:rPr>
              <a:t>city</a:t>
            </a:r>
            <a:r>
              <a:rPr lang="de-DE" sz="1800" b="1" dirty="0">
                <a:solidFill>
                  <a:srgbClr val="00CC00"/>
                </a:solidFill>
                <a:cs typeface="+mn-cs"/>
              </a:rPr>
              <a:t>&amp;</a:t>
            </a:r>
            <a:r>
              <a:rPr lang="de-DE" sz="1800" dirty="0">
                <a:cs typeface="+mn-cs"/>
              </a:rPr>
              <a:t>layer</a:t>
            </a:r>
            <a:r>
              <a:rPr lang="de-DE" sz="1800" dirty="0">
                <a:solidFill>
                  <a:srgbClr val="00CC00"/>
                </a:solidFill>
                <a:cs typeface="+mn-cs"/>
              </a:rPr>
              <a:t>=</a:t>
            </a:r>
            <a:r>
              <a:rPr lang="de-DE" sz="1800" dirty="0">
                <a:cs typeface="+mn-cs"/>
              </a:rPr>
              <a:t>motorway</a:t>
            </a:r>
            <a:r>
              <a:rPr lang="de-DE" sz="1800" b="1" dirty="0">
                <a:solidFill>
                  <a:srgbClr val="00CC00"/>
                </a:solidFill>
                <a:cs typeface="+mn-cs"/>
              </a:rPr>
              <a:t>&amp;</a:t>
            </a:r>
            <a:r>
              <a:rPr lang="de-DE" sz="1800" dirty="0">
                <a:cs typeface="+mn-cs"/>
              </a:rPr>
              <a:t>layer</a:t>
            </a:r>
            <a:r>
              <a:rPr lang="de-DE" sz="1800" dirty="0">
                <a:solidFill>
                  <a:srgbClr val="00CC00"/>
                </a:solidFill>
                <a:cs typeface="+mn-cs"/>
              </a:rPr>
              <a:t>=</a:t>
            </a:r>
            <a:r>
              <a:rPr lang="de-DE" sz="1800" dirty="0">
                <a:cs typeface="+mn-cs"/>
              </a:rPr>
              <a:t>Europe</a:t>
            </a:r>
            <a:r>
              <a:rPr lang="de-DE" sz="1800" b="1" dirty="0">
                <a:solidFill>
                  <a:srgbClr val="00CC00"/>
                </a:solidFill>
                <a:cs typeface="+mn-cs"/>
              </a:rPr>
              <a:t>&amp;</a:t>
            </a:r>
            <a:r>
              <a:rPr lang="de-DE" sz="1800" dirty="0">
                <a:cs typeface="+mn-cs"/>
              </a:rPr>
              <a:t>imgext</a:t>
            </a:r>
            <a:r>
              <a:rPr lang="de-DE" sz="1800" dirty="0">
                <a:solidFill>
                  <a:srgbClr val="00CC00"/>
                </a:solidFill>
                <a:cs typeface="+mn-cs"/>
              </a:rPr>
              <a:t>=</a:t>
            </a:r>
            <a:r>
              <a:rPr lang="de-DE" sz="1800" dirty="0">
                <a:cs typeface="+mn-cs"/>
              </a:rPr>
              <a:t>4</a:t>
            </a:r>
            <a:r>
              <a:rPr lang="de-DE" sz="1800" b="1" dirty="0">
                <a:solidFill>
                  <a:srgbClr val="C00000"/>
                </a:solidFill>
                <a:cs typeface="+mn-cs"/>
              </a:rPr>
              <a:t>.</a:t>
            </a:r>
            <a:r>
              <a:rPr lang="de-DE" sz="1800" dirty="0">
                <a:cs typeface="+mn-cs"/>
              </a:rPr>
              <a:t>296614</a:t>
            </a:r>
            <a:r>
              <a:rPr lang="de-DE" sz="1800" dirty="0">
                <a:solidFill>
                  <a:srgbClr val="800080"/>
                </a:solidFill>
                <a:cs typeface="+mn-cs"/>
              </a:rPr>
              <a:t>+</a:t>
            </a:r>
            <a:r>
              <a:rPr lang="de-DE" sz="1800" dirty="0">
                <a:cs typeface="+mn-cs"/>
              </a:rPr>
              <a:t>49</a:t>
            </a:r>
            <a:r>
              <a:rPr lang="de-DE" sz="1800" b="1" dirty="0">
                <a:solidFill>
                  <a:srgbClr val="C00000"/>
                </a:solidFill>
                <a:cs typeface="+mn-cs"/>
              </a:rPr>
              <a:t>.</a:t>
            </a:r>
            <a:r>
              <a:rPr lang="de-DE" sz="1800" dirty="0">
                <a:cs typeface="+mn-cs"/>
              </a:rPr>
              <a:t>186302</a:t>
            </a:r>
            <a:r>
              <a:rPr lang="de-DE" sz="1800" dirty="0">
                <a:solidFill>
                  <a:srgbClr val="800080"/>
                </a:solidFill>
                <a:cs typeface="+mn-cs"/>
              </a:rPr>
              <a:t>+</a:t>
            </a:r>
            <a:r>
              <a:rPr lang="de-DE" sz="1800" dirty="0">
                <a:cs typeface="+mn-cs"/>
              </a:rPr>
              <a:t>7</a:t>
            </a:r>
            <a:r>
              <a:rPr lang="de-DE" sz="1800" b="1" dirty="0">
                <a:solidFill>
                  <a:srgbClr val="C00000"/>
                </a:solidFill>
                <a:cs typeface="+mn-cs"/>
              </a:rPr>
              <a:t>.</a:t>
            </a:r>
            <a:r>
              <a:rPr lang="de-DE" sz="1800" dirty="0">
                <a:cs typeface="+mn-cs"/>
              </a:rPr>
              <a:t>284114</a:t>
            </a:r>
            <a:r>
              <a:rPr lang="de-DE" sz="1800" dirty="0">
                <a:solidFill>
                  <a:srgbClr val="800080"/>
                </a:solidFill>
                <a:cs typeface="+mn-cs"/>
              </a:rPr>
              <a:t>+</a:t>
            </a:r>
            <a:r>
              <a:rPr lang="de-DE" sz="1800" dirty="0">
                <a:cs typeface="+mn-cs"/>
              </a:rPr>
              <a:t>52</a:t>
            </a:r>
            <a:r>
              <a:rPr lang="de-DE" sz="1800" b="1" dirty="0">
                <a:solidFill>
                  <a:srgbClr val="C00000"/>
                </a:solidFill>
                <a:cs typeface="+mn-cs"/>
              </a:rPr>
              <a:t>.</a:t>
            </a:r>
            <a:r>
              <a:rPr lang="de-DE" sz="1800" dirty="0">
                <a:cs typeface="+mn-cs"/>
              </a:rPr>
              <a:t>174938</a:t>
            </a:r>
            <a:r>
              <a:rPr lang="de-DE" sz="1800" b="1" dirty="0">
                <a:solidFill>
                  <a:srgbClr val="00CC00"/>
                </a:solidFill>
                <a:cs typeface="+mn-cs"/>
              </a:rPr>
              <a:t>&amp;</a:t>
            </a:r>
            <a:r>
              <a:rPr lang="de-DE" sz="1800" dirty="0">
                <a:cs typeface="+mn-cs"/>
              </a:rPr>
              <a:t>imgxy</a:t>
            </a:r>
            <a:r>
              <a:rPr lang="de-DE" sz="1800" dirty="0">
                <a:solidFill>
                  <a:srgbClr val="00CC00"/>
                </a:solidFill>
                <a:cs typeface="+mn-cs"/>
              </a:rPr>
              <a:t>=</a:t>
            </a:r>
            <a:r>
              <a:rPr lang="de-DE" sz="1800" dirty="0">
                <a:cs typeface="+mn-cs"/>
              </a:rPr>
              <a:t>274</a:t>
            </a:r>
            <a:r>
              <a:rPr lang="de-DE" sz="1800" b="1" dirty="0">
                <a:solidFill>
                  <a:srgbClr val="C00000"/>
                </a:solidFill>
                <a:cs typeface="+mn-cs"/>
              </a:rPr>
              <a:t>.</a:t>
            </a:r>
            <a:r>
              <a:rPr lang="de-DE" sz="1800" dirty="0">
                <a:cs typeface="+mn-cs"/>
              </a:rPr>
              <a:t>5</a:t>
            </a:r>
            <a:r>
              <a:rPr lang="de-DE" sz="1800" dirty="0">
                <a:solidFill>
                  <a:srgbClr val="800080"/>
                </a:solidFill>
                <a:cs typeface="+mn-cs"/>
              </a:rPr>
              <a:t>+</a:t>
            </a:r>
            <a:r>
              <a:rPr lang="de-DE" sz="1800" dirty="0">
                <a:cs typeface="+mn-cs"/>
              </a:rPr>
              <a:t>274</a:t>
            </a:r>
            <a:r>
              <a:rPr lang="de-DE" sz="1800" b="1" dirty="0">
                <a:solidFill>
                  <a:srgbClr val="C00000"/>
                </a:solidFill>
                <a:cs typeface="+mn-cs"/>
              </a:rPr>
              <a:t>.</a:t>
            </a:r>
            <a:r>
              <a:rPr lang="de-DE" sz="1800" dirty="0">
                <a:cs typeface="+mn-cs"/>
              </a:rPr>
              <a:t>5</a:t>
            </a:r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74700" y="1600200"/>
            <a:ext cx="32115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de-DE" sz="1800">
                <a:solidFill>
                  <a:schemeClr val="tx1"/>
                </a:solidFill>
                <a:latin typeface="Arial" charset="0"/>
              </a:rPr>
              <a:t>In URLs to identify resources: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762000" y="4114800"/>
            <a:ext cx="8458200" cy="1547813"/>
            <a:chOff x="762001" y="4114800"/>
            <a:chExt cx="8458200" cy="1547857"/>
          </a:xfrm>
        </p:grpSpPr>
        <p:pic>
          <p:nvPicPr>
            <p:cNvPr id="23561" name="Picture 6" descr="C:\Users\behr\AppData\Local\Temp\SNAGHTMLc134b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1" y="4648200"/>
              <a:ext cx="8458200" cy="101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Rectangle 28"/>
            <p:cNvSpPr>
              <a:spLocks noChangeArrowheads="1"/>
            </p:cNvSpPr>
            <p:nvPr/>
          </p:nvSpPr>
          <p:spPr bwMode="auto">
            <a:xfrm>
              <a:off x="762001" y="4114800"/>
              <a:ext cx="2112501" cy="35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8280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800">
                  <a:solidFill>
                    <a:schemeClr val="tx1"/>
                  </a:solidFill>
                  <a:latin typeface="Arial" charset="0"/>
                </a:rPr>
                <a:t>In GML encodings:</a:t>
              </a:r>
            </a:p>
          </p:txBody>
        </p:sp>
      </p:grp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2667000" y="5129213"/>
            <a:ext cx="4038600" cy="1033462"/>
            <a:chOff x="2743201" y="5129256"/>
            <a:chExt cx="3886200" cy="1032764"/>
          </a:xfrm>
        </p:grpSpPr>
        <p:sp>
          <p:nvSpPr>
            <p:cNvPr id="23559" name="Geschweifte Klammer rechts 2"/>
            <p:cNvSpPr>
              <a:spLocks/>
            </p:cNvSpPr>
            <p:nvPr/>
          </p:nvSpPr>
          <p:spPr bwMode="auto">
            <a:xfrm rot="5400000">
              <a:off x="4431529" y="3440928"/>
              <a:ext cx="509543" cy="38862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23560" name="Textfeld 7"/>
            <p:cNvSpPr txBox="1">
              <a:spLocks noChangeArrowheads="1"/>
            </p:cNvSpPr>
            <p:nvPr/>
          </p:nvSpPr>
          <p:spPr bwMode="auto">
            <a:xfrm>
              <a:off x="4533900" y="5638800"/>
              <a:ext cx="1143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b="1">
                  <a:solidFill>
                    <a:srgbClr val="FF0000"/>
                  </a:solidFill>
                  <a:latin typeface="Tahoma" pitchFamily="34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:\Users\behr\AppData\Local\Temp\SNAGHTMLbd89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200400"/>
            <a:ext cx="78120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All d</a:t>
            </a:r>
            <a:r>
              <a:rPr lang="en-US" altLang="de-DE" dirty="0" smtClean="0"/>
              <a:t>etails </a:t>
            </a:r>
            <a:r>
              <a:rPr lang="en-US" altLang="de-DE" dirty="0" smtClean="0"/>
              <a:t>have to be </a:t>
            </a:r>
            <a:r>
              <a:rPr lang="en-US" altLang="de-DE" dirty="0" smtClean="0"/>
              <a:t>defined!</a:t>
            </a:r>
            <a:endParaRPr lang="de-DE" altLang="de-DE" dirty="0" smtClean="0"/>
          </a:p>
        </p:txBody>
      </p:sp>
      <p:sp>
        <p:nvSpPr>
          <p:cNvPr id="24580" name="AutoShape 7"/>
          <p:cNvSpPr>
            <a:spLocks noChangeArrowheads="1"/>
          </p:cNvSpPr>
          <p:nvPr/>
        </p:nvSpPr>
        <p:spPr bwMode="auto">
          <a:xfrm>
            <a:off x="685800" y="2133600"/>
            <a:ext cx="2286000" cy="369888"/>
          </a:xfrm>
          <a:prstGeom prst="wedgeRectCallout">
            <a:avLst>
              <a:gd name="adj1" fmla="val 87866"/>
              <a:gd name="adj2" fmla="val 512653"/>
            </a:avLst>
          </a:prstGeom>
          <a:solidFill>
            <a:srgbClr val="E5F1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54000" rIns="54000" anchor="ctr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tx1"/>
                </a:solidFill>
                <a:latin typeface="Tahoma" pitchFamily="34" charset="0"/>
              </a:rPr>
              <a:t>Decimal separator (.)</a:t>
            </a:r>
            <a:endParaRPr lang="de-DE" altLang="de-DE" sz="14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6096000" y="2503488"/>
            <a:ext cx="2844800" cy="307975"/>
          </a:xfrm>
          <a:prstGeom prst="wedgeRectCallout">
            <a:avLst>
              <a:gd name="adj1" fmla="val 11111"/>
              <a:gd name="adj2" fmla="val 546208"/>
            </a:avLst>
          </a:prstGeom>
          <a:solidFill>
            <a:srgbClr val="E5F1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54000" rIns="54000" anchor="ctr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Trebuchet MS" pitchFamily="34" charset="0"/>
              </a:rPr>
              <a:t>coordinate separator (,)</a:t>
            </a: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3663950" y="5638800"/>
            <a:ext cx="2743200" cy="307975"/>
          </a:xfrm>
          <a:prstGeom prst="wedgeRectCallout">
            <a:avLst>
              <a:gd name="adj1" fmla="val -42940"/>
              <a:gd name="adj2" fmla="val -298833"/>
            </a:avLst>
          </a:prstGeom>
          <a:solidFill>
            <a:srgbClr val="E5F1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54000" rIns="54000" anchor="ctr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Trebuchet MS" pitchFamily="34" charset="0"/>
              </a:rPr>
              <a:t>tuple separator (</a:t>
            </a:r>
            <a:r>
              <a:rPr lang="de-DE" altLang="de-DE" sz="1400">
                <a:solidFill>
                  <a:schemeClr val="tx1"/>
                </a:solidFill>
                <a:latin typeface="Tahoma" pitchFamily="34" charset="0"/>
              </a:rPr>
              <a:t>space</a:t>
            </a:r>
            <a:r>
              <a:rPr lang="de-DE" altLang="de-DE" sz="1400">
                <a:solidFill>
                  <a:schemeClr val="tx1"/>
                </a:solidFill>
                <a:latin typeface="Trebuchet MS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JavaScript </a:t>
            </a:r>
            <a:r>
              <a:rPr lang="de-DE" dirty="0" err="1" smtClean="0"/>
              <a:t>Object</a:t>
            </a:r>
            <a:r>
              <a:rPr lang="de-DE" dirty="0" smtClean="0"/>
              <a:t> Notation (JSON)</a:t>
            </a:r>
            <a:endParaRPr lang="de-DE" dirty="0"/>
          </a:p>
        </p:txBody>
      </p:sp>
      <p:pic>
        <p:nvPicPr>
          <p:cNvPr id="6" name="Picture 5" descr="C:\Users\behr\AppData\Local\Temp\SNAGHTML866b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3" y="4904601"/>
            <a:ext cx="7991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3736704" y="65048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https://www.programmableweb.com/api-research</a:t>
            </a:r>
          </a:p>
        </p:txBody>
      </p:sp>
      <p:sp>
        <p:nvSpPr>
          <p:cNvPr id="8" name="Rechteck 7"/>
          <p:cNvSpPr/>
          <p:nvPr/>
        </p:nvSpPr>
        <p:spPr>
          <a:xfrm>
            <a:off x="762000" y="3207603"/>
            <a:ext cx="5907505" cy="830997"/>
          </a:xfrm>
          <a:prstGeom prst="rect">
            <a:avLst/>
          </a:prstGeom>
          <a:solidFill>
            <a:srgbClr val="EAEA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sz="1600" dirty="0">
                <a:latin typeface="+mn-lt"/>
              </a:rPr>
              <a:t>Für den nahtlosen Datentransport in die IT- Welt hat sich JSON (Java Script </a:t>
            </a:r>
            <a:r>
              <a:rPr lang="de-DE" sz="1600" dirty="0" err="1">
                <a:latin typeface="+mn-lt"/>
              </a:rPr>
              <a:t>Object</a:t>
            </a:r>
            <a:r>
              <a:rPr lang="de-DE" sz="1600" dirty="0">
                <a:latin typeface="+mn-lt"/>
              </a:rPr>
              <a:t> Notation) als sehr schlankes und über alle Systemgrenzen hinweg nutzbares Austauschformat etabliert. </a:t>
            </a:r>
          </a:p>
        </p:txBody>
      </p:sp>
      <p:sp>
        <p:nvSpPr>
          <p:cNvPr id="9" name="Rechteck 8"/>
          <p:cNvSpPr/>
          <p:nvPr/>
        </p:nvSpPr>
        <p:spPr>
          <a:xfrm>
            <a:off x="3577389" y="4218801"/>
            <a:ext cx="5027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https://factorynet.at/a/json-wie-sich-daten-nahtlos-transportieren-lassen</a:t>
            </a:r>
          </a:p>
        </p:txBody>
      </p:sp>
      <p:pic>
        <p:nvPicPr>
          <p:cNvPr id="1026" name="Picture 2" descr="C:\Users\behr\AppData\Local\Temp\SNAGHTML10ae41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01503"/>
            <a:ext cx="3905250" cy="10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342900"/>
            <a:ext cx="7477125" cy="685800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1404938"/>
            <a:ext cx="7478713" cy="4500562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6600">
              <a:solidFill>
                <a:schemeClr val="bg1"/>
              </a:solidFill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4171950" y="944563"/>
            <a:ext cx="3009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4197350" y="2874963"/>
            <a:ext cx="2124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4222750" y="4729163"/>
            <a:ext cx="43164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Standards</a:t>
            </a: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1054100" y="2874963"/>
            <a:ext cx="2428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  <p:bldP spid="194567" grpId="0"/>
      <p:bldP spid="1945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 rot="16200000">
            <a:off x="7015277" y="3827510"/>
            <a:ext cx="3918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https://www.bloomberg.com/billionaires/ [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2018-09-29]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4" name="Picture 6" descr="C:\Users\behr\AppData\Local\Temp\SNAGHTML211ae0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659603" cy="61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4213" y="1879600"/>
            <a:ext cx="7477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r>
              <a:rPr lang="de-DE" altLang="de-DE" kern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Apache HTTP-Server: ~50% Market Share</a:t>
            </a:r>
            <a:endParaRPr lang="de-DE" altLang="de-DE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52638" y="3141663"/>
            <a:ext cx="1943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Eclipse</a:t>
            </a:r>
            <a:endParaRPr lang="de-DE" altLang="de-DE" sz="2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4213" y="4598988"/>
            <a:ext cx="2160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Firefox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59338" y="5798877"/>
            <a:ext cx="2160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Android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55650" y="476250"/>
            <a:ext cx="410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Many</a:t>
            </a: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/all </a:t>
            </a:r>
            <a:r>
              <a:rPr lang="de-DE" alt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of</a:t>
            </a: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us</a:t>
            </a: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use</a:t>
            </a: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Open Source </a:t>
            </a:r>
            <a:r>
              <a:rPr lang="de-DE" alt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products</a:t>
            </a: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:</a:t>
            </a:r>
            <a:endParaRPr lang="de-DE" altLang="de-DE" sz="2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55875" y="5094288"/>
            <a:ext cx="2160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LaTeX</a:t>
            </a:r>
            <a:endParaRPr lang="de-DE" altLang="de-DE" sz="2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56325" y="4598988"/>
            <a:ext cx="2160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OpenOffice</a:t>
            </a:r>
            <a:r>
              <a:rPr lang="de-DE" alt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/>
            </a:r>
            <a:br>
              <a:rPr lang="de-DE" alt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</a:br>
            <a:r>
              <a:rPr lang="de-DE" alt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LibreOffice</a:t>
            </a:r>
            <a:endParaRPr lang="de-DE" altLang="de-DE" sz="2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436096" y="3294063"/>
            <a:ext cx="1943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Apple IOS</a:t>
            </a:r>
            <a:endParaRPr lang="de-DE" altLang="de-DE" sz="2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092820" y="819150"/>
            <a:ext cx="221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Wordpress</a:t>
            </a: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86046" y="5932488"/>
            <a:ext cx="2160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Notepad++</a:t>
            </a:r>
            <a:endParaRPr lang="de-DE" altLang="de-DE" sz="2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132138" y="4256088"/>
            <a:ext cx="2160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Gimp</a:t>
            </a:r>
            <a:endParaRPr lang="de-DE" altLang="de-DE" sz="2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86600" y="3820014"/>
            <a:ext cx="1943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D9D9D9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D9D9D9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D9D9D9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L</a:t>
            </a: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inux</a:t>
            </a:r>
            <a:endParaRPr lang="de-DE" altLang="de-DE" sz="2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2" name="Pfeil nach rechts 1"/>
          <p:cNvSpPr/>
          <p:nvPr/>
        </p:nvSpPr>
        <p:spPr>
          <a:xfrm>
            <a:off x="1066800" y="1600200"/>
            <a:ext cx="7467600" cy="41910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de-DE" sz="1600">
              <a:latin typeface="+mn-lt"/>
              <a:cs typeface="+mn-cs"/>
            </a:endParaRPr>
          </a:p>
        </p:txBody>
      </p:sp>
      <p:sp>
        <p:nvSpPr>
          <p:cNvPr id="5124" name="Inhaltsplatzhalter 2"/>
          <p:cNvSpPr>
            <a:spLocks/>
          </p:cNvSpPr>
          <p:nvPr/>
        </p:nvSpPr>
        <p:spPr bwMode="auto">
          <a:xfrm>
            <a:off x="1138238" y="3043238"/>
            <a:ext cx="33575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r>
              <a:rPr lang="de-DE" altLang="de-DE"/>
              <a:t>Field data collection</a:t>
            </a:r>
          </a:p>
          <a:p>
            <a:r>
              <a:rPr lang="de-DE" altLang="de-DE"/>
              <a:t>Surveying</a:t>
            </a:r>
          </a:p>
          <a:p>
            <a:r>
              <a:rPr lang="de-DE" altLang="de-DE"/>
              <a:t>Photogrammetry</a:t>
            </a:r>
          </a:p>
          <a:p>
            <a:r>
              <a:rPr lang="de-DE" altLang="de-DE"/>
              <a:t>Remote sensing</a:t>
            </a:r>
          </a:p>
          <a:p>
            <a:pPr>
              <a:buFontTx/>
              <a:buNone/>
            </a:pPr>
            <a:endParaRPr lang="de-DE" altLang="de-DE"/>
          </a:p>
        </p:txBody>
      </p:sp>
      <p:sp>
        <p:nvSpPr>
          <p:cNvPr id="41990" name="Inhaltsplatzhalter 2"/>
          <p:cNvSpPr>
            <a:spLocks/>
          </p:cNvSpPr>
          <p:nvPr/>
        </p:nvSpPr>
        <p:spPr bwMode="auto">
          <a:xfrm>
            <a:off x="4719638" y="2052638"/>
            <a:ext cx="33575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r>
              <a:rPr lang="de-DE" altLang="de-DE" dirty="0"/>
              <a:t>Mobile Apps</a:t>
            </a:r>
          </a:p>
          <a:p>
            <a:r>
              <a:rPr lang="de-DE" altLang="de-DE" dirty="0" err="1" smtClean="0"/>
              <a:t>Geodatabases</a:t>
            </a:r>
            <a:r>
              <a:rPr lang="de-DE" altLang="de-DE" dirty="0" smtClean="0"/>
              <a:t>, Big Data</a:t>
            </a:r>
            <a:endParaRPr lang="de-DE" altLang="de-DE" dirty="0"/>
          </a:p>
          <a:p>
            <a:r>
              <a:rPr lang="de-DE" altLang="de-DE" dirty="0" err="1"/>
              <a:t>Spatial</a:t>
            </a:r>
            <a:r>
              <a:rPr lang="de-DE" altLang="de-DE" dirty="0"/>
              <a:t> Data </a:t>
            </a:r>
            <a:r>
              <a:rPr lang="de-DE" altLang="de-DE" dirty="0" err="1"/>
              <a:t>Infrastructures</a:t>
            </a:r>
            <a:endParaRPr lang="de-DE" altLang="de-DE" dirty="0"/>
          </a:p>
          <a:p>
            <a:r>
              <a:rPr lang="de-DE" altLang="de-DE" dirty="0"/>
              <a:t>Data </a:t>
            </a:r>
            <a:r>
              <a:rPr lang="de-DE" altLang="de-DE" dirty="0" err="1"/>
              <a:t>Harmonization</a:t>
            </a:r>
            <a:endParaRPr lang="de-DE" altLang="de-DE" dirty="0"/>
          </a:p>
          <a:p>
            <a:r>
              <a:rPr lang="de-DE" altLang="de-DE" dirty="0"/>
              <a:t>Service </a:t>
            </a:r>
            <a:r>
              <a:rPr lang="de-DE" altLang="de-DE" dirty="0" err="1"/>
              <a:t>oriented</a:t>
            </a:r>
            <a:r>
              <a:rPr lang="de-DE" altLang="de-DE" dirty="0"/>
              <a:t> </a:t>
            </a:r>
            <a:r>
              <a:rPr lang="de-DE" altLang="de-DE" dirty="0" err="1"/>
              <a:t>Architectures</a:t>
            </a:r>
            <a:endParaRPr lang="de-DE" altLang="de-DE" dirty="0"/>
          </a:p>
          <a:p>
            <a:r>
              <a:rPr lang="de-DE" altLang="de-DE" dirty="0"/>
              <a:t>Web Mapping</a:t>
            </a:r>
          </a:p>
          <a:p>
            <a:r>
              <a:rPr lang="de-DE" altLang="de-DE" dirty="0"/>
              <a:t>OGC </a:t>
            </a:r>
            <a:r>
              <a:rPr lang="de-DE" altLang="de-DE" dirty="0" err="1"/>
              <a:t>WebServices</a:t>
            </a:r>
            <a:endParaRPr lang="de-DE" altLang="de-DE" dirty="0"/>
          </a:p>
          <a:p>
            <a:r>
              <a:rPr lang="de-DE" altLang="de-DE" dirty="0" err="1"/>
              <a:t>Architectures</a:t>
            </a:r>
            <a:endParaRPr lang="de-DE" altLang="de-DE" dirty="0"/>
          </a:p>
          <a:p>
            <a:r>
              <a:rPr lang="de-DE" altLang="de-DE" dirty="0"/>
              <a:t>Reports &amp; </a:t>
            </a:r>
            <a:r>
              <a:rPr lang="de-DE" altLang="de-DE" dirty="0" err="1"/>
              <a:t>Presentations</a:t>
            </a:r>
            <a:endParaRPr lang="de-DE" altLang="de-DE" dirty="0"/>
          </a:p>
          <a:p>
            <a:r>
              <a:rPr lang="de-DE" altLang="de-DE" dirty="0"/>
              <a:t>3D, 4D, </a:t>
            </a:r>
            <a:r>
              <a:rPr lang="de-DE" altLang="de-DE" dirty="0" smtClean="0"/>
              <a:t>…</a:t>
            </a:r>
          </a:p>
          <a:p>
            <a:r>
              <a:rPr lang="de-DE" altLang="de-DE" dirty="0" smtClean="0"/>
              <a:t>AI, </a:t>
            </a:r>
            <a:r>
              <a:rPr lang="de-DE" altLang="de-DE" dirty="0" err="1" smtClean="0"/>
              <a:t>IoT</a:t>
            </a:r>
            <a:endParaRPr lang="de-DE" altLang="de-DE" dirty="0"/>
          </a:p>
          <a:p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hr\AppData\Local\Temp\SNAGHTML10b449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352800"/>
            <a:ext cx="8181975" cy="18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7667625" y="3886200"/>
            <a:ext cx="533400" cy="228600"/>
          </a:xfrm>
          <a:prstGeom prst="rect">
            <a:avLst/>
          </a:prstGeom>
          <a:solidFill>
            <a:srgbClr val="FF0000">
              <a:alpha val="50980"/>
            </a:srgbClr>
          </a:solidFill>
        </p:spPr>
        <p:txBody>
          <a:bodyPr rtlCol="0" anchor="ctr">
            <a:spAutoFit/>
          </a:bodyPr>
          <a:lstStyle/>
          <a:p>
            <a:pPr algn="ctr"/>
            <a:endParaRPr lang="de-DE" sz="1600" smtClean="0"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57225" y="4267200"/>
            <a:ext cx="1905000" cy="228600"/>
          </a:xfrm>
          <a:prstGeom prst="rect">
            <a:avLst/>
          </a:prstGeom>
          <a:solidFill>
            <a:srgbClr val="FF0000">
              <a:alpha val="50980"/>
            </a:srgbClr>
          </a:solidFill>
        </p:spPr>
        <p:txBody>
          <a:bodyPr rtlCol="0" anchor="ctr">
            <a:spAutoFit/>
          </a:bodyPr>
          <a:lstStyle/>
          <a:p>
            <a:pPr algn="ctr"/>
            <a:endParaRPr lang="de-DE" sz="1600" smtClean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191000" y="579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hlinkClick r:id="rId3"/>
              </a:rPr>
              <a:t>https://</a:t>
            </a:r>
            <a:r>
              <a:rPr lang="de-DE" sz="1200" dirty="0" smtClean="0">
                <a:hlinkClick r:id="rId3"/>
              </a:rPr>
              <a:t>thenextweb.com/news/log4j-bug-internet-open-source-contributors-analysis</a:t>
            </a:r>
            <a:r>
              <a:rPr lang="de-DE" sz="1200" dirty="0" smtClean="0"/>
              <a:t> [2021-12-25]</a:t>
            </a:r>
            <a:endParaRPr lang="de-DE" sz="12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Log4J </a:t>
            </a:r>
            <a:r>
              <a:rPr lang="de-DE" dirty="0" err="1" smtClean="0"/>
              <a:t>case</a:t>
            </a:r>
            <a:endParaRPr lang="de-DE" dirty="0"/>
          </a:p>
        </p:txBody>
      </p:sp>
      <p:pic>
        <p:nvPicPr>
          <p:cNvPr id="2052" name="Picture 4" descr="C:\Users\behr\AppData\Local\Temp\SNAGHTML10bd619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74" y="1524000"/>
            <a:ext cx="5875352" cy="14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5638800" y="2123466"/>
            <a:ext cx="1600200" cy="228600"/>
          </a:xfrm>
          <a:prstGeom prst="rect">
            <a:avLst/>
          </a:prstGeom>
          <a:solidFill>
            <a:srgbClr val="FF0000">
              <a:alpha val="50980"/>
            </a:srgbClr>
          </a:solidFill>
        </p:spPr>
        <p:txBody>
          <a:bodyPr rtlCol="0" anchor="ctr">
            <a:spAutoFit/>
          </a:bodyPr>
          <a:lstStyle/>
          <a:p>
            <a:pPr algn="ctr"/>
            <a:endParaRPr lang="de-DE" sz="160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8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behr\AppData\Local\Temp\SNAGHTMLc2c8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0" y="537369"/>
            <a:ext cx="4392612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C:\Users\behr\AppData\Local\Temp\SNAGHTMLc420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94075"/>
            <a:ext cx="689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84213" y="6092825"/>
            <a:ext cx="82661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Source: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</a:rPr>
              <a:t>a.o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  <a:hlinkClick r:id="rId4"/>
              </a:rPr>
              <a:t>http://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www.heise.de/open/artikel/EU-Studie-Open-Source-ist-gut-fuer-die-Wirtschaft-222037.html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US Department </a:t>
            </a:r>
            <a:r>
              <a:rPr lang="de-DE" sz="14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bg1">
                    <a:lumMod val="95000"/>
                  </a:schemeClr>
                </a:solidFill>
              </a:rPr>
              <a:t>Defence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 (2009: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Clarifying Guidance Regarding Open Source Software (OSS). 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https://dodcio.defense.gov/Portals/0/Documents/OSSFAQ/2009OSS.pdf [2018-10-09]</a:t>
            </a:r>
          </a:p>
          <a:p>
            <a:pPr>
              <a:defRPr/>
            </a:pP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8373" name="Picture 6" descr="C:\Users\behr\AppData\Local\Temp\SNAGHTMLc5a3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-385763"/>
            <a:ext cx="279876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4437063"/>
            <a:ext cx="4826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9" descr="C:\Users\behr\AppData\Local\Temp\SNAGHTMLcc73c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39433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1" descr="C:\Users\behr\AppData\Local\Temp\SNAGHTMLcff57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92913"/>
            <a:ext cx="43815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Behr\AppData\Local\Temp\SNAGHTML1be945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78838"/>
            <a:ext cx="76485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ehr\AppData\Local\Temp\SNAGHTML5e5613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23" y="2514061"/>
            <a:ext cx="67056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 rot="16200000">
            <a:off x="6631320" y="18391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https://www.zdnet.com/article/hollywood-goes-open-source/</a:t>
            </a:r>
          </a:p>
        </p:txBody>
      </p:sp>
    </p:spTree>
    <p:extLst>
      <p:ext uri="{BB962C8B-B14F-4D97-AF65-F5344CB8AC3E}">
        <p14:creationId xmlns:p14="http://schemas.microsoft.com/office/powerpoint/2010/main" val="33982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behr\AppData\Local\Temp\SNAGHTML14290c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261"/>
            <a:ext cx="6924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50825" y="6608763"/>
            <a:ext cx="8785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>
                <a:solidFill>
                  <a:schemeClr val="bg1">
                    <a:lumMod val="75000"/>
                  </a:schemeClr>
                </a:solidFill>
              </a:rPr>
              <a:t>http://www.telegraph.co.uk/news/2017/10/23/stephen-hawkings-phd-crashes-university-cambridge-website-made/ [2017-11-01]</a:t>
            </a:r>
          </a:p>
        </p:txBody>
      </p:sp>
    </p:spTree>
    <p:extLst>
      <p:ext uri="{BB962C8B-B14F-4D97-AF65-F5344CB8AC3E}">
        <p14:creationId xmlns:p14="http://schemas.microsoft.com/office/powerpoint/2010/main" val="8491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requires… </a:t>
            </a:r>
            <a:r>
              <a:rPr lang="en-US" sz="2000" b="0" dirty="0" smtClean="0"/>
              <a:t>[1]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627" y="1671638"/>
            <a:ext cx="4852640" cy="4500562"/>
          </a:xfrm>
        </p:spPr>
        <p:txBody>
          <a:bodyPr/>
          <a:lstStyle/>
          <a:p>
            <a:r>
              <a:rPr lang="en-US" dirty="0" smtClean="0"/>
              <a:t>Data must </a:t>
            </a:r>
            <a:r>
              <a:rPr lang="en-US" dirty="0"/>
              <a:t>be in </a:t>
            </a:r>
            <a:r>
              <a:rPr lang="en-US" dirty="0" smtClean="0"/>
              <a:t>XML (or JSON nowadays )</a:t>
            </a:r>
            <a:endParaRPr lang="en-US" dirty="0" smtClean="0"/>
          </a:p>
          <a:p>
            <a:r>
              <a:rPr lang="en-US" dirty="0"/>
              <a:t>Each discipline must create or re-use XML </a:t>
            </a:r>
            <a:r>
              <a:rPr lang="en-US" dirty="0" smtClean="0"/>
              <a:t>vocabularies </a:t>
            </a:r>
            <a:endParaRPr lang="en-US" dirty="0" smtClean="0"/>
          </a:p>
          <a:p>
            <a:r>
              <a:rPr lang="en-US" dirty="0" smtClean="0"/>
              <a:t>Domain </a:t>
            </a:r>
            <a:r>
              <a:rPr lang="en-US" dirty="0"/>
              <a:t>metadata is provided through community </a:t>
            </a:r>
            <a:r>
              <a:rPr lang="en-US" dirty="0" smtClean="0"/>
              <a:t>ontologies</a:t>
            </a:r>
          </a:p>
          <a:p>
            <a:r>
              <a:rPr lang="de-DE" dirty="0" smtClean="0"/>
              <a:t>XML/JSON-aware </a:t>
            </a:r>
            <a:r>
              <a:rPr lang="de-DE" dirty="0" err="1" smtClean="0"/>
              <a:t>software</a:t>
            </a:r>
            <a:endParaRPr lang="de-DE" dirty="0" smtClean="0"/>
          </a:p>
          <a:p>
            <a:r>
              <a:rPr lang="de-DE" dirty="0" err="1" smtClean="0"/>
              <a:t>Repositories</a:t>
            </a:r>
            <a:endParaRPr lang="de-DE" dirty="0" smtClean="0"/>
          </a:p>
          <a:p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Discovery </a:t>
            </a:r>
            <a:r>
              <a:rPr lang="de-DE" dirty="0" err="1" smtClean="0"/>
              <a:t>services</a:t>
            </a:r>
            <a:endParaRPr lang="de-DE" dirty="0" smtClean="0"/>
          </a:p>
          <a:p>
            <a:r>
              <a:rPr lang="de-DE" dirty="0"/>
              <a:t>Quality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validation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92D846-B0A7-4DFB-99C2-AC0D5C4C5C04}" type="slidenum">
              <a:rPr lang="de-DE" smtClean="0"/>
              <a:pPr/>
              <a:t>33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 rot="16200000">
            <a:off x="6137402" y="3389523"/>
            <a:ext cx="5284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+mn-lt"/>
              </a:rPr>
              <a:t>Source: http://www-pmr.ch.cam.ac.uk/wiki/Peter_Murray-Rust [2017-10-05</a:t>
            </a:r>
            <a:r>
              <a:rPr lang="de-DE" sz="1400" dirty="0">
                <a:latin typeface="+mn-lt"/>
              </a:rPr>
              <a:t>]</a:t>
            </a:r>
            <a:endParaRPr lang="de-DE" sz="1400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93343" y="6031881"/>
            <a:ext cx="7667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[1] Peter Murray-Rust (</a:t>
            </a:r>
            <a:r>
              <a:rPr lang="en-US" sz="1400" dirty="0" err="1" smtClean="0">
                <a:latin typeface="+mn-lt"/>
              </a:rPr>
              <a:t>n.d.</a:t>
            </a:r>
            <a:r>
              <a:rPr lang="en-US" sz="1400" dirty="0" smtClean="0">
                <a:latin typeface="+mn-lt"/>
              </a:rPr>
              <a:t>): </a:t>
            </a:r>
            <a:r>
              <a:rPr lang="en-US" sz="1400" dirty="0">
                <a:latin typeface="+mn-lt"/>
              </a:rPr>
              <a:t>Data-driven science - a scientist's view. </a:t>
            </a:r>
            <a:r>
              <a:rPr lang="de-DE" sz="1400" dirty="0">
                <a:latin typeface="+mn-lt"/>
              </a:rPr>
              <a:t>http://www.ibrarian.net</a:t>
            </a:r>
            <a:r>
              <a:rPr lang="de-DE" sz="1400" dirty="0" smtClean="0">
                <a:latin typeface="+mn-lt"/>
              </a:rPr>
              <a:t>/-navon/paper/-Data_driven_science</a:t>
            </a:r>
            <a:r>
              <a:rPr lang="de-DE" sz="1400" dirty="0">
                <a:latin typeface="+mn-lt"/>
              </a:rPr>
              <a:t>___</a:t>
            </a:r>
            <a:r>
              <a:rPr lang="de-DE" sz="1400" dirty="0" smtClean="0">
                <a:latin typeface="+mn-lt"/>
              </a:rPr>
              <a:t>a_scientist_s_view.pdf?paperid=9300672</a:t>
            </a:r>
            <a:r>
              <a:rPr lang="de-DE" sz="1400" dirty="0">
                <a:latin typeface="+mn-lt"/>
              </a:rPr>
              <a:t> [2017-10-05]</a:t>
            </a:r>
          </a:p>
        </p:txBody>
      </p:sp>
      <p:sp>
        <p:nvSpPr>
          <p:cNvPr id="9" name="Rechteck 8"/>
          <p:cNvSpPr/>
          <p:nvPr/>
        </p:nvSpPr>
        <p:spPr>
          <a:xfrm>
            <a:off x="5921865" y="3776346"/>
            <a:ext cx="2460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/>
              <a:t>Peter Murray-Rust, </a:t>
            </a:r>
            <a:r>
              <a:rPr lang="en-US" sz="1200" dirty="0"/>
              <a:t>Open access and open data activist, University of </a:t>
            </a:r>
            <a:r>
              <a:rPr lang="en-US" sz="1200" dirty="0" smtClean="0"/>
              <a:t>Cambridge</a:t>
            </a:r>
            <a:endParaRPr lang="en-US" sz="1200" dirty="0"/>
          </a:p>
        </p:txBody>
      </p:sp>
      <p:pic>
        <p:nvPicPr>
          <p:cNvPr id="10242" name="Picture 2" descr="P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09" y="1600200"/>
            <a:ext cx="1257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/>
            <a:r>
              <a:rPr lang="en-GB" altLang="en-US" smtClean="0"/>
              <a:t>EU Digital Agenda and Open Data</a:t>
            </a:r>
          </a:p>
        </p:txBody>
      </p:sp>
      <p:pic>
        <p:nvPicPr>
          <p:cNvPr id="27651" name="Content Placeholder 6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6" t="16716" r="28336" b="25220"/>
          <a:stretch>
            <a:fillRect/>
          </a:stretch>
        </p:blipFill>
        <p:spPr>
          <a:xfrm>
            <a:off x="1285875" y="1811338"/>
            <a:ext cx="6272213" cy="4221162"/>
          </a:xfrm>
        </p:spPr>
      </p:pic>
      <p:sp>
        <p:nvSpPr>
          <p:cNvPr id="27652" name="Rechteck 1"/>
          <p:cNvSpPr>
            <a:spLocks noChangeArrowheads="1"/>
          </p:cNvSpPr>
          <p:nvPr/>
        </p:nvSpPr>
        <p:spPr bwMode="auto">
          <a:xfrm>
            <a:off x="304800" y="6443663"/>
            <a:ext cx="883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Tahoma" pitchFamily="34" charset="0"/>
              </a:rPr>
              <a:t>Source: http://ec.europa.eu/digital-agenda/en/blog/eu-open-data-portal-here [2014-06-21]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6600">
              <a:solidFill>
                <a:schemeClr val="bg1"/>
              </a:solidFill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4171950" y="944563"/>
            <a:ext cx="3009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4197350" y="2874963"/>
            <a:ext cx="2124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4222750" y="4729163"/>
            <a:ext cx="43164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Standards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054100" y="2874963"/>
            <a:ext cx="2428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28679" name="Rectangle 89"/>
          <p:cNvSpPr>
            <a:spLocks noChangeArrowheads="1"/>
          </p:cNvSpPr>
          <p:nvPr/>
        </p:nvSpPr>
        <p:spPr bwMode="auto">
          <a:xfrm>
            <a:off x="250825" y="25400"/>
            <a:ext cx="9655175" cy="7289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8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Openess</a:t>
            </a:r>
            <a:endParaRPr lang="de-DE" altLang="de-DE" smtClean="0"/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682625" y="1671638"/>
            <a:ext cx="6499225" cy="3713162"/>
          </a:xfrm>
          <a:solidFill>
            <a:schemeClr val="bg1">
              <a:lumMod val="75000"/>
              <a:alpha val="81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de-DE" sz="1800" smtClean="0"/>
              <a:t>Data must be complete.</a:t>
            </a:r>
          </a:p>
          <a:p>
            <a:pPr>
              <a:defRPr/>
            </a:pPr>
            <a:r>
              <a:rPr lang="en-US" altLang="de-DE" sz="1800" smtClean="0"/>
              <a:t>Data must be primary.</a:t>
            </a:r>
          </a:p>
          <a:p>
            <a:pPr>
              <a:defRPr/>
            </a:pPr>
            <a:r>
              <a:rPr lang="en-US" altLang="de-DE" sz="1800" smtClean="0"/>
              <a:t>Data must be timely.</a:t>
            </a:r>
          </a:p>
          <a:p>
            <a:pPr>
              <a:defRPr/>
            </a:pPr>
            <a:r>
              <a:rPr lang="en-US" altLang="de-DE" sz="1800" smtClean="0"/>
              <a:t>Data must be accessible.</a:t>
            </a:r>
          </a:p>
          <a:p>
            <a:pPr>
              <a:defRPr/>
            </a:pPr>
            <a:r>
              <a:rPr lang="en-US" altLang="de-DE" sz="1800" smtClean="0"/>
              <a:t>Data must be machine-processable.</a:t>
            </a:r>
          </a:p>
          <a:p>
            <a:pPr>
              <a:defRPr/>
            </a:pPr>
            <a:r>
              <a:rPr lang="en-US" altLang="de-DE" sz="1800" smtClean="0"/>
              <a:t>Access must be non-discriminatory.</a:t>
            </a:r>
          </a:p>
          <a:p>
            <a:pPr>
              <a:defRPr/>
            </a:pPr>
            <a:r>
              <a:rPr lang="en-US" altLang="de-DE" sz="1800" smtClean="0"/>
              <a:t>Data formats must be non-proprietary.</a:t>
            </a:r>
          </a:p>
          <a:p>
            <a:pPr>
              <a:defRPr/>
            </a:pPr>
            <a:r>
              <a:rPr lang="en-US" altLang="de-DE" sz="1800" smtClean="0"/>
              <a:t>Data must be under an open license or license free.</a:t>
            </a:r>
          </a:p>
          <a:p>
            <a:pPr>
              <a:defRPr/>
            </a:pPr>
            <a:r>
              <a:rPr lang="en-US" altLang="de-DE" sz="1800" smtClean="0"/>
              <a:t>Data must have permanence and be findable over time.</a:t>
            </a:r>
          </a:p>
          <a:p>
            <a:pPr>
              <a:defRPr/>
            </a:pPr>
            <a:r>
              <a:rPr lang="en-US" altLang="de-DE" sz="1800" smtClean="0"/>
              <a:t>Usage costs must be affordable (</a:t>
            </a:r>
            <a:r>
              <a:rPr lang="en-US" altLang="de-DE" sz="1800" i="1" smtClean="0"/>
              <a:t>de minimis)</a:t>
            </a:r>
            <a:r>
              <a:rPr lang="en-US" altLang="de-DE" sz="1800" smtClean="0"/>
              <a:t>.</a:t>
            </a:r>
            <a:endParaRPr lang="de-DE" altLang="de-DE" sz="18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FAIR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 smtClean="0"/>
              <a:t>principles</a:t>
            </a:r>
            <a:r>
              <a:rPr lang="de-DE" dirty="0" smtClean="0"/>
              <a:t>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626" y="1671638"/>
            <a:ext cx="7869294" cy="450056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sz="2000" b="1" dirty="0" err="1"/>
              <a:t>F</a:t>
            </a:r>
            <a:r>
              <a:rPr lang="de-DE" dirty="0" err="1"/>
              <a:t>indable</a:t>
            </a:r>
            <a:r>
              <a:rPr lang="de-DE" dirty="0"/>
              <a:t>:</a:t>
            </a:r>
          </a:p>
          <a:p>
            <a:r>
              <a:rPr lang="de-DE" dirty="0"/>
              <a:t>F1.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a </a:t>
            </a:r>
            <a:r>
              <a:rPr lang="de-DE" dirty="0" err="1"/>
              <a:t>globally</a:t>
            </a:r>
            <a:r>
              <a:rPr lang="de-DE" dirty="0"/>
              <a:t> </a:t>
            </a:r>
            <a:r>
              <a:rPr lang="de-DE" dirty="0" err="1"/>
              <a:t>unique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eternally</a:t>
            </a:r>
            <a:r>
              <a:rPr lang="de-DE" dirty="0"/>
              <a:t> persistent </a:t>
            </a:r>
            <a:r>
              <a:rPr lang="de-DE" dirty="0" err="1"/>
              <a:t>identifier</a:t>
            </a:r>
            <a:r>
              <a:rPr lang="de-DE" dirty="0"/>
              <a:t>.</a:t>
            </a:r>
          </a:p>
          <a:p>
            <a:r>
              <a:rPr lang="de-DE" dirty="0"/>
              <a:t>F2.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rich</a:t>
            </a:r>
            <a:r>
              <a:rPr lang="de-DE" dirty="0"/>
              <a:t> </a:t>
            </a:r>
            <a:r>
              <a:rPr lang="de-DE" dirty="0" err="1"/>
              <a:t>metadata</a:t>
            </a:r>
            <a:r>
              <a:rPr lang="de-DE" dirty="0"/>
              <a:t>.</a:t>
            </a:r>
          </a:p>
          <a:p>
            <a:r>
              <a:rPr lang="de-DE" dirty="0"/>
              <a:t>F3.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registered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indexed</a:t>
            </a:r>
            <a:r>
              <a:rPr lang="de-DE" dirty="0"/>
              <a:t> in a </a:t>
            </a:r>
            <a:r>
              <a:rPr lang="de-DE" dirty="0" err="1"/>
              <a:t>searchable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.</a:t>
            </a:r>
          </a:p>
          <a:p>
            <a:r>
              <a:rPr lang="de-DE" dirty="0"/>
              <a:t>F4.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identifier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sz="2000" b="1" dirty="0" err="1"/>
              <a:t>A</a:t>
            </a:r>
            <a:r>
              <a:rPr lang="de-DE" dirty="0" err="1"/>
              <a:t>ccessible</a:t>
            </a:r>
            <a:r>
              <a:rPr lang="de-DE" dirty="0"/>
              <a:t>:</a:t>
            </a:r>
          </a:p>
          <a:p>
            <a:r>
              <a:rPr lang="de-DE" dirty="0"/>
              <a:t>A1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retrievable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identifier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a </a:t>
            </a:r>
            <a:r>
              <a:rPr lang="de-DE" dirty="0" err="1"/>
              <a:t>standardized</a:t>
            </a:r>
            <a:r>
              <a:rPr lang="de-DE" dirty="0"/>
              <a:t> </a:t>
            </a:r>
            <a:r>
              <a:rPr lang="de-DE" dirty="0" err="1"/>
              <a:t>communications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.</a:t>
            </a:r>
          </a:p>
          <a:p>
            <a:r>
              <a:rPr lang="de-DE" dirty="0"/>
              <a:t>A1.1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open, </a:t>
            </a:r>
            <a:r>
              <a:rPr lang="de-DE" dirty="0" err="1"/>
              <a:t>free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universally</a:t>
            </a:r>
            <a:r>
              <a:rPr lang="de-DE" dirty="0"/>
              <a:t> </a:t>
            </a:r>
            <a:r>
              <a:rPr lang="de-DE" dirty="0" err="1"/>
              <a:t>implementable</a:t>
            </a:r>
            <a:r>
              <a:rPr lang="de-DE" dirty="0"/>
              <a:t>.</a:t>
            </a:r>
          </a:p>
          <a:p>
            <a:r>
              <a:rPr lang="de-DE" dirty="0"/>
              <a:t>A1.2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authentication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authorization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.</a:t>
            </a:r>
          </a:p>
          <a:p>
            <a:r>
              <a:rPr lang="de-DE" dirty="0"/>
              <a:t>A2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92D846-B0A7-4DFB-99C2-AC0D5C4C5C04}" type="slidenum">
              <a:rPr lang="de-DE" smtClean="0"/>
              <a:pPr/>
              <a:t>36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6315809" y="3440679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smtClean="0"/>
              <a:t>www.force11.org/group/fairgroup/fairprinciples [2017-10-03]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15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FAIR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 smtClean="0"/>
              <a:t>principles</a:t>
            </a:r>
            <a:r>
              <a:rPr lang="de-DE" dirty="0" smtClean="0"/>
              <a:t> (II)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626" y="1671638"/>
            <a:ext cx="7869294" cy="450056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sz="2000" b="1" dirty="0"/>
              <a:t>I</a:t>
            </a:r>
            <a:r>
              <a:rPr lang="de-DE" dirty="0"/>
              <a:t>nteroperable:</a:t>
            </a:r>
          </a:p>
          <a:p>
            <a:r>
              <a:rPr lang="de-DE" dirty="0"/>
              <a:t>I1.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formal, </a:t>
            </a:r>
            <a:r>
              <a:rPr lang="de-DE" dirty="0" err="1"/>
              <a:t>accessible</a:t>
            </a:r>
            <a:r>
              <a:rPr lang="de-DE" dirty="0"/>
              <a:t>, </a:t>
            </a:r>
            <a:r>
              <a:rPr lang="de-DE" dirty="0" err="1"/>
              <a:t>shared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broadly</a:t>
            </a:r>
            <a:r>
              <a:rPr lang="de-DE" dirty="0"/>
              <a:t> </a:t>
            </a:r>
            <a:r>
              <a:rPr lang="de-DE" dirty="0" err="1"/>
              <a:t>applicable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r>
              <a:rPr lang="de-DE" dirty="0"/>
              <a:t>.</a:t>
            </a:r>
          </a:p>
          <a:p>
            <a:r>
              <a:rPr lang="de-DE" dirty="0"/>
              <a:t>I2.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vocabularies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follow FAIR </a:t>
            </a:r>
            <a:r>
              <a:rPr lang="de-DE" dirty="0" err="1"/>
              <a:t>principles</a:t>
            </a:r>
            <a:r>
              <a:rPr lang="de-DE" dirty="0"/>
              <a:t>.</a:t>
            </a:r>
          </a:p>
          <a:p>
            <a:r>
              <a:rPr lang="de-DE" dirty="0"/>
              <a:t>I3.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qualified</a:t>
            </a:r>
            <a:r>
              <a:rPr lang="de-DE" dirty="0"/>
              <a:t> </a:t>
            </a:r>
            <a:r>
              <a:rPr lang="de-DE" dirty="0" err="1"/>
              <a:t>references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sz="2000" b="1" dirty="0"/>
              <a:t>R</a:t>
            </a:r>
            <a:r>
              <a:rPr lang="de-DE" dirty="0"/>
              <a:t>e-</a:t>
            </a:r>
            <a:r>
              <a:rPr lang="de-DE" dirty="0" err="1"/>
              <a:t>usable</a:t>
            </a:r>
            <a:r>
              <a:rPr lang="de-DE" dirty="0"/>
              <a:t>:</a:t>
            </a:r>
          </a:p>
          <a:p>
            <a:r>
              <a:rPr lang="de-DE" dirty="0"/>
              <a:t>R1. </a:t>
            </a:r>
            <a:r>
              <a:rPr lang="de-DE" dirty="0" err="1"/>
              <a:t>meta</a:t>
            </a:r>
            <a:r>
              <a:rPr lang="de-DE" dirty="0"/>
              <a:t>(</a:t>
            </a:r>
            <a:r>
              <a:rPr lang="de-DE" dirty="0" err="1"/>
              <a:t>data</a:t>
            </a:r>
            <a:r>
              <a:rPr lang="de-DE" dirty="0"/>
              <a:t>)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plurality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relevant </a:t>
            </a:r>
            <a:r>
              <a:rPr lang="de-DE" dirty="0" err="1"/>
              <a:t>attributes</a:t>
            </a:r>
            <a:r>
              <a:rPr lang="de-DE" dirty="0"/>
              <a:t>.</a:t>
            </a:r>
          </a:p>
          <a:p>
            <a:r>
              <a:rPr lang="de-DE" dirty="0"/>
              <a:t>R1.1.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released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license</a:t>
            </a:r>
            <a:r>
              <a:rPr lang="de-DE" dirty="0"/>
              <a:t>.</a:t>
            </a:r>
          </a:p>
          <a:p>
            <a:r>
              <a:rPr lang="de-DE" dirty="0"/>
              <a:t>R1.2.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provenance</a:t>
            </a:r>
            <a:r>
              <a:rPr lang="de-DE" dirty="0"/>
              <a:t>.</a:t>
            </a:r>
          </a:p>
          <a:p>
            <a:r>
              <a:rPr lang="de-DE" dirty="0"/>
              <a:t>R1.3.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domain-relevant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92D846-B0A7-4DFB-99C2-AC0D5C4C5C04}" type="slidenum">
              <a:rPr lang="de-DE" smtClean="0"/>
              <a:pPr/>
              <a:t>37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6203266" y="4009638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smtClean="0"/>
              <a:t>www.force11.org/group/fairgroup/fairprinciples [2017-10-03]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052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openstandards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6932613" cy="6480175"/>
          </a:xfrm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932613" y="2263775"/>
            <a:ext cx="22320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Open agenda  is  now  implemented  by the UK Government and delivering huge cost savings for government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GB" altLang="en-US" sz="1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£409 million in the first half of this year</a:t>
            </a:r>
          </a:p>
        </p:txBody>
      </p:sp>
      <p:sp>
        <p:nvSpPr>
          <p:cNvPr id="26628" name="Rechteck 1"/>
          <p:cNvSpPr>
            <a:spLocks noChangeArrowheads="1"/>
          </p:cNvSpPr>
          <p:nvPr/>
        </p:nvSpPr>
        <p:spPr bwMode="auto">
          <a:xfrm>
            <a:off x="152400" y="6334125"/>
            <a:ext cx="8839200" cy="523875"/>
          </a:xfrm>
          <a:prstGeom prst="rect">
            <a:avLst/>
          </a:prstGeom>
          <a:solidFill>
            <a:srgbClr val="FFFF99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Tahoma" pitchFamily="34" charset="0"/>
              </a:rPr>
              <a:t>Read on: https://www.gov.uk/government/news/government-bodies-must-comply-with-open-standards-principles</a:t>
            </a:r>
          </a:p>
        </p:txBody>
      </p:sp>
    </p:spTree>
    <p:extLst>
      <p:ext uri="{BB962C8B-B14F-4D97-AF65-F5344CB8AC3E}">
        <p14:creationId xmlns:p14="http://schemas.microsoft.com/office/powerpoint/2010/main" val="185186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342900"/>
            <a:ext cx="7477125" cy="685800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1404938"/>
            <a:ext cx="7478713" cy="4500562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6600">
              <a:solidFill>
                <a:schemeClr val="bg1"/>
              </a:solidFill>
            </a:endParaRP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4519613" y="4724400"/>
            <a:ext cx="43164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Standards</a:t>
            </a:r>
            <a:br>
              <a:rPr lang="de-DE" altLang="de-DE" sz="8000">
                <a:solidFill>
                  <a:schemeClr val="bg1"/>
                </a:solidFill>
              </a:rPr>
            </a:br>
            <a:endParaRPr lang="de-DE" altLang="de-DE" sz="8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4"/>
          <p:cNvSpPr/>
          <p:nvPr/>
        </p:nvSpPr>
        <p:spPr>
          <a:xfrm>
            <a:off x="1066800" y="1600200"/>
            <a:ext cx="7467600" cy="41910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de-DE" sz="1600">
              <a:latin typeface="+mn-lt"/>
              <a:cs typeface="+mn-cs"/>
            </a:endParaRPr>
          </a:p>
        </p:txBody>
      </p:sp>
      <p:sp>
        <p:nvSpPr>
          <p:cNvPr id="6147" name="Textfeld 5"/>
          <p:cNvSpPr txBox="1">
            <a:spLocks noChangeArrowheads="1"/>
          </p:cNvSpPr>
          <p:nvPr/>
        </p:nvSpPr>
        <p:spPr bwMode="auto">
          <a:xfrm>
            <a:off x="4038600" y="3098800"/>
            <a:ext cx="3910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000">
                <a:solidFill>
                  <a:schemeClr val="tx1"/>
                </a:solidFill>
                <a:latin typeface="Tahoma" pitchFamily="34" charset="0"/>
              </a:rPr>
              <a:t>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44450"/>
            <a:ext cx="7400925" cy="806450"/>
          </a:xfrm>
        </p:spPr>
        <p:txBody>
          <a:bodyPr/>
          <a:lstStyle/>
          <a:p>
            <a:pPr eaLnBrk="1" hangingPunct="1"/>
            <a:r>
              <a:rPr lang="de-DE" altLang="de-DE" sz="2400" smtClean="0">
                <a:latin typeface="Calibri" pitchFamily="34" charset="0"/>
              </a:rPr>
              <a:t>Organisations and their dependencies</a:t>
            </a: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3811588" y="4232275"/>
            <a:ext cx="3449637" cy="2205038"/>
            <a:chOff x="2532" y="2544"/>
            <a:chExt cx="2268" cy="1431"/>
          </a:xfrm>
        </p:grpSpPr>
        <p:grpSp>
          <p:nvGrpSpPr>
            <p:cNvPr id="30771" name="Group 5"/>
            <p:cNvGrpSpPr>
              <a:grpSpLocks/>
            </p:cNvGrpSpPr>
            <p:nvPr/>
          </p:nvGrpSpPr>
          <p:grpSpPr bwMode="auto">
            <a:xfrm>
              <a:off x="2532" y="2589"/>
              <a:ext cx="1632" cy="1296"/>
              <a:chOff x="2496" y="2544"/>
              <a:chExt cx="1632" cy="1296"/>
            </a:xfrm>
          </p:grpSpPr>
          <p:sp>
            <p:nvSpPr>
              <p:cNvPr id="30776" name="Oval 6"/>
              <p:cNvSpPr>
                <a:spLocks noChangeArrowheads="1"/>
              </p:cNvSpPr>
              <p:nvPr/>
            </p:nvSpPr>
            <p:spPr bwMode="auto">
              <a:xfrm>
                <a:off x="2496" y="2544"/>
                <a:ext cx="1632" cy="12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7" name="Oval 7"/>
              <p:cNvSpPr>
                <a:spLocks noChangeArrowheads="1"/>
              </p:cNvSpPr>
              <p:nvPr/>
            </p:nvSpPr>
            <p:spPr bwMode="auto">
              <a:xfrm>
                <a:off x="2592" y="2640"/>
                <a:ext cx="1440" cy="11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72" name="AutoShape 8"/>
            <p:cNvSpPr>
              <a:spLocks/>
            </p:cNvSpPr>
            <p:nvPr/>
          </p:nvSpPr>
          <p:spPr bwMode="auto">
            <a:xfrm>
              <a:off x="4608" y="2544"/>
              <a:ext cx="192" cy="1248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</a:endParaRPr>
            </a:p>
          </p:txBody>
        </p:sp>
        <p:grpSp>
          <p:nvGrpSpPr>
            <p:cNvPr id="30773" name="Group 9"/>
            <p:cNvGrpSpPr>
              <a:grpSpLocks/>
            </p:cNvGrpSpPr>
            <p:nvPr/>
          </p:nvGrpSpPr>
          <p:grpSpPr bwMode="auto">
            <a:xfrm>
              <a:off x="3888" y="3168"/>
              <a:ext cx="826" cy="807"/>
              <a:chOff x="3888" y="3168"/>
              <a:chExt cx="826" cy="807"/>
            </a:xfrm>
          </p:grpSpPr>
          <p:sp>
            <p:nvSpPr>
              <p:cNvPr id="30774" name="Line 10"/>
              <p:cNvSpPr>
                <a:spLocks noChangeShapeType="1"/>
              </p:cNvSpPr>
              <p:nvPr/>
            </p:nvSpPr>
            <p:spPr bwMode="auto">
              <a:xfrm flipH="1">
                <a:off x="3888" y="3168"/>
                <a:ext cx="720" cy="0"/>
              </a:xfrm>
              <a:prstGeom prst="line">
                <a:avLst/>
              </a:prstGeom>
              <a:noFill/>
              <a:ln w="57150">
                <a:solidFill>
                  <a:srgbClr val="B2B2B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775" name="Text Box 11"/>
              <p:cNvSpPr txBox="1">
                <a:spLocks noChangeArrowheads="1"/>
              </p:cNvSpPr>
              <p:nvPr/>
            </p:nvSpPr>
            <p:spPr bwMode="auto">
              <a:xfrm>
                <a:off x="3936" y="3216"/>
                <a:ext cx="778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400" dirty="0">
                    <a:solidFill>
                      <a:schemeClr val="tx1"/>
                    </a:solidFill>
                  </a:rPr>
                  <a:t>Establish definition of and terms of engagement in </a:t>
                </a:r>
                <a:r>
                  <a:rPr lang="en-US" altLang="de-DE" sz="1400" dirty="0" smtClean="0">
                    <a:solidFill>
                      <a:schemeClr val="tx1"/>
                    </a:solidFill>
                  </a:rPr>
                  <a:t>SDI</a:t>
                </a:r>
                <a:endParaRPr lang="en-US" altLang="de-DE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724" name="Group 12"/>
          <p:cNvGrpSpPr>
            <a:grpSpLocks/>
          </p:cNvGrpSpPr>
          <p:nvPr/>
        </p:nvGrpSpPr>
        <p:grpSpPr bwMode="auto">
          <a:xfrm>
            <a:off x="2455863" y="1939925"/>
            <a:ext cx="4686300" cy="3624263"/>
            <a:chOff x="1641" y="1056"/>
            <a:chExt cx="3081" cy="2352"/>
          </a:xfrm>
        </p:grpSpPr>
        <p:sp>
          <p:nvSpPr>
            <p:cNvPr id="30767" name="AutoShape 13"/>
            <p:cNvSpPr>
              <a:spLocks noChangeArrowheads="1"/>
            </p:cNvSpPr>
            <p:nvPr/>
          </p:nvSpPr>
          <p:spPr bwMode="auto">
            <a:xfrm>
              <a:off x="3072" y="1056"/>
              <a:ext cx="432" cy="1680"/>
            </a:xfrm>
            <a:prstGeom prst="downArrow">
              <a:avLst>
                <a:gd name="adj1" fmla="val 50000"/>
                <a:gd name="adj2" fmla="val 97222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</a:endParaRPr>
            </a:p>
          </p:txBody>
        </p:sp>
        <p:sp>
          <p:nvSpPr>
            <p:cNvPr id="30768" name="AutoShape 14"/>
            <p:cNvSpPr>
              <a:spLocks noChangeArrowheads="1"/>
            </p:cNvSpPr>
            <p:nvPr/>
          </p:nvSpPr>
          <p:spPr bwMode="auto">
            <a:xfrm rot="2832680">
              <a:off x="3988" y="1933"/>
              <a:ext cx="432" cy="1036"/>
            </a:xfrm>
            <a:prstGeom prst="downArrow">
              <a:avLst>
                <a:gd name="adj1" fmla="val 50000"/>
                <a:gd name="adj2" fmla="val 59954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</a:endParaRPr>
            </a:p>
          </p:txBody>
        </p:sp>
        <p:sp>
          <p:nvSpPr>
            <p:cNvPr id="30769" name="AutoShape 15"/>
            <p:cNvSpPr>
              <a:spLocks noChangeArrowheads="1"/>
            </p:cNvSpPr>
            <p:nvPr/>
          </p:nvSpPr>
          <p:spPr bwMode="auto">
            <a:xfrm rot="-3011721">
              <a:off x="2097" y="1811"/>
              <a:ext cx="432" cy="1344"/>
            </a:xfrm>
            <a:prstGeom prst="downArrow">
              <a:avLst>
                <a:gd name="adj1" fmla="val 50000"/>
                <a:gd name="adj2" fmla="val 77778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</a:endParaRPr>
            </a:p>
          </p:txBody>
        </p:sp>
        <p:sp>
          <p:nvSpPr>
            <p:cNvPr id="30770" name="AutoShape 16"/>
            <p:cNvSpPr>
              <a:spLocks noChangeArrowheads="1"/>
            </p:cNvSpPr>
            <p:nvPr/>
          </p:nvSpPr>
          <p:spPr bwMode="auto">
            <a:xfrm>
              <a:off x="1776" y="2976"/>
              <a:ext cx="912" cy="432"/>
            </a:xfrm>
            <a:prstGeom prst="rightArrow">
              <a:avLst>
                <a:gd name="adj1" fmla="val 50000"/>
                <a:gd name="adj2" fmla="val 52778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</a:endParaRPr>
            </a:p>
          </p:txBody>
        </p:sp>
      </p:grpSp>
      <p:sp>
        <p:nvSpPr>
          <p:cNvPr id="30725" name="Oval 17"/>
          <p:cNvSpPr>
            <a:spLocks noChangeArrowheads="1"/>
          </p:cNvSpPr>
          <p:nvPr/>
        </p:nvSpPr>
        <p:spPr bwMode="auto">
          <a:xfrm>
            <a:off x="179388" y="1200150"/>
            <a:ext cx="2992437" cy="2366963"/>
          </a:xfrm>
          <a:prstGeom prst="ellipse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sp>
        <p:nvSpPr>
          <p:cNvPr id="30726" name="Rectangle 18"/>
          <p:cNvSpPr>
            <a:spLocks noChangeArrowheads="1"/>
          </p:cNvSpPr>
          <p:nvPr/>
        </p:nvSpPr>
        <p:spPr bwMode="auto">
          <a:xfrm>
            <a:off x="1055688" y="1420813"/>
            <a:ext cx="1241425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>
                <a:solidFill>
                  <a:schemeClr val="tx1"/>
                </a:solidFill>
              </a:rPr>
              <a:t>ISO</a:t>
            </a:r>
          </a:p>
        </p:txBody>
      </p:sp>
      <p:sp>
        <p:nvSpPr>
          <p:cNvPr id="30727" name="Rectangle 19"/>
          <p:cNvSpPr>
            <a:spLocks noChangeArrowheads="1"/>
          </p:cNvSpPr>
          <p:nvPr/>
        </p:nvSpPr>
        <p:spPr bwMode="auto">
          <a:xfrm>
            <a:off x="325438" y="2235200"/>
            <a:ext cx="1095375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>
                <a:solidFill>
                  <a:schemeClr val="tx1"/>
                </a:solidFill>
              </a:rPr>
              <a:t>TC 211</a:t>
            </a:r>
          </a:p>
        </p:txBody>
      </p:sp>
      <p:sp>
        <p:nvSpPr>
          <p:cNvPr id="30728" name="Rectangle 20"/>
          <p:cNvSpPr>
            <a:spLocks noChangeArrowheads="1"/>
          </p:cNvSpPr>
          <p:nvPr/>
        </p:nvSpPr>
        <p:spPr bwMode="auto">
          <a:xfrm>
            <a:off x="1931988" y="2235200"/>
            <a:ext cx="1093787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>
                <a:solidFill>
                  <a:schemeClr val="tx1"/>
                </a:solidFill>
              </a:rPr>
              <a:t>TC 204</a:t>
            </a:r>
          </a:p>
        </p:txBody>
      </p:sp>
      <p:sp>
        <p:nvSpPr>
          <p:cNvPr id="30729" name="Rectangle 21"/>
          <p:cNvSpPr>
            <a:spLocks noChangeArrowheads="1"/>
          </p:cNvSpPr>
          <p:nvPr/>
        </p:nvSpPr>
        <p:spPr bwMode="auto">
          <a:xfrm>
            <a:off x="1128713" y="2900363"/>
            <a:ext cx="1095375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>
                <a:solidFill>
                  <a:schemeClr val="tx1"/>
                </a:solidFill>
              </a:rPr>
              <a:t>JTC-1</a:t>
            </a:r>
          </a:p>
        </p:txBody>
      </p:sp>
      <p:cxnSp>
        <p:nvCxnSpPr>
          <p:cNvPr id="30730" name="AutoShape 22"/>
          <p:cNvCxnSpPr>
            <a:cxnSpLocks noChangeShapeType="1"/>
            <a:stCxn id="30726" idx="2"/>
            <a:endCxn id="30727" idx="0"/>
          </p:cNvCxnSpPr>
          <p:nvPr/>
        </p:nvCxnSpPr>
        <p:spPr bwMode="auto">
          <a:xfrm rot="5400000">
            <a:off x="1089819" y="1648619"/>
            <a:ext cx="369887" cy="803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AutoShape 23"/>
          <p:cNvCxnSpPr>
            <a:cxnSpLocks noChangeShapeType="1"/>
            <a:stCxn id="30726" idx="2"/>
            <a:endCxn id="30728" idx="0"/>
          </p:cNvCxnSpPr>
          <p:nvPr/>
        </p:nvCxnSpPr>
        <p:spPr bwMode="auto">
          <a:xfrm rot="16200000" flipH="1">
            <a:off x="1893094" y="1648619"/>
            <a:ext cx="369887" cy="803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AutoShape 24"/>
          <p:cNvCxnSpPr>
            <a:cxnSpLocks noChangeShapeType="1"/>
            <a:stCxn id="30726" idx="2"/>
            <a:endCxn id="30729" idx="0"/>
          </p:cNvCxnSpPr>
          <p:nvPr/>
        </p:nvCxnSpPr>
        <p:spPr bwMode="auto">
          <a:xfrm rot="5400000">
            <a:off x="1158875" y="2382838"/>
            <a:ext cx="1035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733" name="Group 25"/>
          <p:cNvGrpSpPr>
            <a:grpSpLocks/>
          </p:cNvGrpSpPr>
          <p:nvPr/>
        </p:nvGrpSpPr>
        <p:grpSpPr bwMode="auto">
          <a:xfrm>
            <a:off x="617538" y="2457450"/>
            <a:ext cx="2116137" cy="739775"/>
            <a:chOff x="432" y="1392"/>
            <a:chExt cx="1392" cy="480"/>
          </a:xfrm>
        </p:grpSpPr>
        <p:sp>
          <p:nvSpPr>
            <p:cNvPr id="30764" name="Freeform 26"/>
            <p:cNvSpPr>
              <a:spLocks/>
            </p:cNvSpPr>
            <p:nvPr/>
          </p:nvSpPr>
          <p:spPr bwMode="auto">
            <a:xfrm>
              <a:off x="432" y="1584"/>
              <a:ext cx="288" cy="288"/>
            </a:xfrm>
            <a:custGeom>
              <a:avLst/>
              <a:gdLst>
                <a:gd name="T0" fmla="*/ 0 w 240"/>
                <a:gd name="T1" fmla="*/ 0 h 192"/>
                <a:gd name="T2" fmla="*/ 496 w 240"/>
                <a:gd name="T3" fmla="*/ 5540 h 192"/>
                <a:gd name="T4" fmla="*/ 1241 w 240"/>
                <a:gd name="T5" fmla="*/ 7383 h 192"/>
                <a:gd name="T6" fmla="*/ 0 60000 65536"/>
                <a:gd name="T7" fmla="*/ 0 60000 65536"/>
                <a:gd name="T8" fmla="*/ 0 60000 65536"/>
                <a:gd name="T9" fmla="*/ 0 w 240"/>
                <a:gd name="T10" fmla="*/ 0 h 192"/>
                <a:gd name="T11" fmla="*/ 240 w 24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">
                  <a:moveTo>
                    <a:pt x="0" y="0"/>
                  </a:moveTo>
                  <a:cubicBezTo>
                    <a:pt x="28" y="56"/>
                    <a:pt x="56" y="112"/>
                    <a:pt x="96" y="144"/>
                  </a:cubicBezTo>
                  <a:cubicBezTo>
                    <a:pt x="136" y="176"/>
                    <a:pt x="188" y="184"/>
                    <a:pt x="240" y="19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5" name="Freeform 27"/>
            <p:cNvSpPr>
              <a:spLocks/>
            </p:cNvSpPr>
            <p:nvPr/>
          </p:nvSpPr>
          <p:spPr bwMode="auto">
            <a:xfrm flipH="1">
              <a:off x="1536" y="1584"/>
              <a:ext cx="288" cy="288"/>
            </a:xfrm>
            <a:custGeom>
              <a:avLst/>
              <a:gdLst>
                <a:gd name="T0" fmla="*/ 0 w 240"/>
                <a:gd name="T1" fmla="*/ 0 h 192"/>
                <a:gd name="T2" fmla="*/ 496 w 240"/>
                <a:gd name="T3" fmla="*/ 5540 h 192"/>
                <a:gd name="T4" fmla="*/ 1241 w 240"/>
                <a:gd name="T5" fmla="*/ 7383 h 192"/>
                <a:gd name="T6" fmla="*/ 0 60000 65536"/>
                <a:gd name="T7" fmla="*/ 0 60000 65536"/>
                <a:gd name="T8" fmla="*/ 0 60000 65536"/>
                <a:gd name="T9" fmla="*/ 0 w 240"/>
                <a:gd name="T10" fmla="*/ 0 h 192"/>
                <a:gd name="T11" fmla="*/ 240 w 24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">
                  <a:moveTo>
                    <a:pt x="0" y="0"/>
                  </a:moveTo>
                  <a:cubicBezTo>
                    <a:pt x="28" y="56"/>
                    <a:pt x="56" y="112"/>
                    <a:pt x="96" y="144"/>
                  </a:cubicBezTo>
                  <a:cubicBezTo>
                    <a:pt x="136" y="176"/>
                    <a:pt x="188" y="184"/>
                    <a:pt x="240" y="19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30766" name="AutoShape 28"/>
            <p:cNvCxnSpPr>
              <a:cxnSpLocks noChangeShapeType="1"/>
              <a:stCxn id="30727" idx="3"/>
              <a:endCxn id="30728" idx="1"/>
            </p:cNvCxnSpPr>
            <p:nvPr/>
          </p:nvCxnSpPr>
          <p:spPr bwMode="auto">
            <a:xfrm>
              <a:off x="960" y="1392"/>
              <a:ext cx="33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34" name="Rectangle 29"/>
          <p:cNvSpPr>
            <a:spLocks noChangeArrowheads="1"/>
          </p:cNvSpPr>
          <p:nvPr/>
        </p:nvSpPr>
        <p:spPr bwMode="auto">
          <a:xfrm>
            <a:off x="609600" y="4637291"/>
            <a:ext cx="1320490" cy="2000548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>
                <a:solidFill>
                  <a:schemeClr val="bg1">
                    <a:lumMod val="85000"/>
                  </a:schemeClr>
                </a:solidFill>
              </a:rPr>
              <a:t>National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>
                <a:solidFill>
                  <a:schemeClr val="bg1">
                    <a:lumMod val="85000"/>
                  </a:schemeClr>
                </a:solidFill>
              </a:rPr>
              <a:t>Standards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>
                <a:solidFill>
                  <a:schemeClr val="bg1">
                    <a:lumMod val="85000"/>
                  </a:schemeClr>
                </a:solidFill>
              </a:rPr>
              <a:t>Organizations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1100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DIN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1100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BSTI</a:t>
            </a:r>
            <a:br>
              <a:rPr lang="en-US" altLang="de-DE" sz="1100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</a:br>
            <a:r>
              <a:rPr lang="en-US" altLang="de-DE" sz="1100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BSI</a:t>
            </a:r>
            <a:endParaRPr lang="en-US" altLang="de-DE" sz="1100" dirty="0" smtClean="0">
              <a:solidFill>
                <a:schemeClr val="bg1">
                  <a:lumMod val="8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1100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…</a:t>
            </a:r>
            <a:endParaRPr lang="en-US" altLang="de-DE" sz="1100" dirty="0">
              <a:solidFill>
                <a:schemeClr val="bg1">
                  <a:lumMod val="8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0735" name="Group 30"/>
          <p:cNvGrpSpPr>
            <a:grpSpLocks/>
          </p:cNvGrpSpPr>
          <p:nvPr/>
        </p:nvGrpSpPr>
        <p:grpSpPr bwMode="auto">
          <a:xfrm>
            <a:off x="179388" y="3473450"/>
            <a:ext cx="2376487" cy="1184275"/>
            <a:chOff x="144" y="2064"/>
            <a:chExt cx="1563" cy="768"/>
          </a:xfrm>
        </p:grpSpPr>
        <p:sp>
          <p:nvSpPr>
            <p:cNvPr id="30760" name="Line 31"/>
            <p:cNvSpPr>
              <a:spLocks noChangeShapeType="1"/>
            </p:cNvSpPr>
            <p:nvPr/>
          </p:nvSpPr>
          <p:spPr bwMode="auto">
            <a:xfrm flipV="1">
              <a:off x="874" y="2064"/>
              <a:ext cx="0" cy="768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1" name="Line 32"/>
            <p:cNvSpPr>
              <a:spLocks noChangeShapeType="1"/>
            </p:cNvSpPr>
            <p:nvPr/>
          </p:nvSpPr>
          <p:spPr bwMode="auto">
            <a:xfrm>
              <a:off x="720" y="2064"/>
              <a:ext cx="0" cy="768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2" name="Text Box 33"/>
            <p:cNvSpPr txBox="1">
              <a:spLocks noChangeArrowheads="1"/>
            </p:cNvSpPr>
            <p:nvPr/>
          </p:nvSpPr>
          <p:spPr bwMode="auto">
            <a:xfrm>
              <a:off x="864" y="2276"/>
              <a:ext cx="843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Provide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expertise &amp;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candidate stds.</a:t>
              </a:r>
            </a:p>
          </p:txBody>
        </p:sp>
        <p:sp>
          <p:nvSpPr>
            <p:cNvPr id="30763" name="Text Box 34"/>
            <p:cNvSpPr txBox="1">
              <a:spLocks noChangeArrowheads="1"/>
            </p:cNvSpPr>
            <p:nvPr/>
          </p:nvSpPr>
          <p:spPr bwMode="auto">
            <a:xfrm>
              <a:off x="144" y="2276"/>
              <a:ext cx="57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Review &amp;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approve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stds.</a:t>
              </a:r>
            </a:p>
          </p:txBody>
        </p:sp>
      </p:grpSp>
      <p:sp>
        <p:nvSpPr>
          <p:cNvPr id="30736" name="Cloud"/>
          <p:cNvSpPr>
            <a:spLocks noChangeAspect="1" noEditPoints="1" noChangeArrowheads="1"/>
          </p:cNvSpPr>
          <p:nvPr/>
        </p:nvSpPr>
        <p:spPr bwMode="auto">
          <a:xfrm>
            <a:off x="4121150" y="4676775"/>
            <a:ext cx="1752600" cy="118903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1 w 21600"/>
              <a:gd name="T13" fmla="*/ 3274 h 21600"/>
              <a:gd name="T14" fmla="*/ 17081 w 21600"/>
              <a:gd name="T15" fmla="*/ 173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E6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tx1"/>
                </a:solidFill>
              </a:rPr>
              <a:t>Adopter/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tx1"/>
                </a:solidFill>
              </a:rPr>
              <a:t>Implementer Community</a:t>
            </a:r>
          </a:p>
        </p:txBody>
      </p:sp>
      <p:sp>
        <p:nvSpPr>
          <p:cNvPr id="30737" name="Rectangle 36"/>
          <p:cNvSpPr>
            <a:spLocks noChangeArrowheads="1"/>
          </p:cNvSpPr>
          <p:nvPr/>
        </p:nvSpPr>
        <p:spPr bwMode="auto">
          <a:xfrm>
            <a:off x="4267200" y="1125538"/>
            <a:ext cx="1314450" cy="7397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OpenGIS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Consortium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(OGC)</a:t>
            </a:r>
          </a:p>
        </p:txBody>
      </p:sp>
      <p:sp>
        <p:nvSpPr>
          <p:cNvPr id="30738" name="Rectangle 37"/>
          <p:cNvSpPr>
            <a:spLocks noChangeArrowheads="1"/>
          </p:cNvSpPr>
          <p:nvPr/>
        </p:nvSpPr>
        <p:spPr bwMode="auto">
          <a:xfrm>
            <a:off x="6604000" y="2530475"/>
            <a:ext cx="1677988" cy="7397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World Wide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Web Consortium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(W3C)</a:t>
            </a:r>
          </a:p>
        </p:txBody>
      </p:sp>
      <p:sp>
        <p:nvSpPr>
          <p:cNvPr id="30739" name="Rectangle 38"/>
          <p:cNvSpPr>
            <a:spLocks noChangeArrowheads="1"/>
          </p:cNvSpPr>
          <p:nvPr/>
        </p:nvSpPr>
        <p:spPr bwMode="auto">
          <a:xfrm>
            <a:off x="6384925" y="1125538"/>
            <a:ext cx="2043113" cy="7397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Internet Engineering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Task Force (IETF)</a:t>
            </a:r>
          </a:p>
        </p:txBody>
      </p:sp>
      <p:sp>
        <p:nvSpPr>
          <p:cNvPr id="30740" name="Text Box 39"/>
          <p:cNvSpPr txBox="1">
            <a:spLocks noChangeArrowheads="1"/>
          </p:cNvSpPr>
          <p:nvPr/>
        </p:nvSpPr>
        <p:spPr bwMode="auto">
          <a:xfrm>
            <a:off x="7018338" y="3860800"/>
            <a:ext cx="1547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tx1"/>
                </a:solidFill>
              </a:rPr>
              <a:t>Facilitation Bodies</a:t>
            </a:r>
          </a:p>
        </p:txBody>
      </p:sp>
      <p:sp>
        <p:nvSpPr>
          <p:cNvPr id="30741" name="Text Box 40"/>
          <p:cNvSpPr txBox="1">
            <a:spLocks noChangeArrowheads="1"/>
          </p:cNvSpPr>
          <p:nvPr/>
        </p:nvSpPr>
        <p:spPr bwMode="auto">
          <a:xfrm>
            <a:off x="7219950" y="4191000"/>
            <a:ext cx="132921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GSDI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ANZLIC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PCGIAP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FGDC 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PC-IDEA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INSPIRE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</a:t>
            </a:r>
            <a:r>
              <a:rPr lang="en-US" altLang="de-DE" sz="1200" dirty="0" err="1">
                <a:solidFill>
                  <a:schemeClr val="tx1"/>
                </a:solidFill>
              </a:rPr>
              <a:t>GeoConnections</a:t>
            </a:r>
            <a:endParaRPr lang="en-US" altLang="de-DE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CODI/UNECA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</a:t>
            </a:r>
            <a:r>
              <a:rPr lang="en-US" altLang="de-DE" sz="1200" dirty="0" smtClean="0">
                <a:solidFill>
                  <a:schemeClr val="tx1"/>
                </a:solidFill>
              </a:rPr>
              <a:t>AGI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 smtClean="0">
                <a:solidFill>
                  <a:schemeClr val="tx1"/>
                </a:solidFill>
              </a:rPr>
              <a:t> ASPRS, </a:t>
            </a:r>
            <a:r>
              <a:rPr lang="en-US" altLang="de-DE" sz="1200" dirty="0" err="1" smtClean="0">
                <a:solidFill>
                  <a:schemeClr val="tx1"/>
                </a:solidFill>
              </a:rPr>
              <a:t>AdV</a:t>
            </a:r>
            <a:endParaRPr lang="en-US" altLang="de-DE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…</a:t>
            </a:r>
          </a:p>
        </p:txBody>
      </p:sp>
      <p:grpSp>
        <p:nvGrpSpPr>
          <p:cNvPr id="30742" name="Group 41"/>
          <p:cNvGrpSpPr>
            <a:grpSpLocks/>
          </p:cNvGrpSpPr>
          <p:nvPr/>
        </p:nvGrpSpPr>
        <p:grpSpPr bwMode="auto">
          <a:xfrm>
            <a:off x="2587625" y="1939925"/>
            <a:ext cx="6132513" cy="3751263"/>
            <a:chOff x="1728" y="1056"/>
            <a:chExt cx="4032" cy="2435"/>
          </a:xfrm>
        </p:grpSpPr>
        <p:sp>
          <p:nvSpPr>
            <p:cNvPr id="30756" name="Text Box 42"/>
            <p:cNvSpPr txBox="1">
              <a:spLocks noChangeArrowheads="1"/>
            </p:cNvSpPr>
            <p:nvPr/>
          </p:nvSpPr>
          <p:spPr bwMode="auto">
            <a:xfrm>
              <a:off x="3984" y="1920"/>
              <a:ext cx="177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b="1" dirty="0">
                  <a:solidFill>
                    <a:schemeClr val="tx1"/>
                  </a:solidFill>
                </a:rPr>
                <a:t>W3C:</a:t>
              </a:r>
              <a:r>
                <a:rPr lang="en-US" altLang="de-DE" sz="1200" dirty="0">
                  <a:solidFill>
                    <a:schemeClr val="tx1"/>
                  </a:solidFill>
                </a:rPr>
                <a:t> HTTP, PNG, RDF, </a:t>
              </a:r>
              <a:r>
                <a:rPr lang="en-US" altLang="de-DE" sz="1200" dirty="0" smtClean="0">
                  <a:solidFill>
                    <a:schemeClr val="tx1"/>
                  </a:solidFill>
                </a:rPr>
                <a:t>SOAP, </a:t>
              </a:r>
              <a:r>
                <a:rPr lang="en-US" altLang="de-DE" sz="1200" dirty="0">
                  <a:solidFill>
                    <a:schemeClr val="tx1"/>
                  </a:solidFill>
                </a:rPr>
                <a:t>XML, </a:t>
              </a:r>
              <a:r>
                <a:rPr lang="en-US" altLang="de-DE" sz="1200" dirty="0" err="1">
                  <a:solidFill>
                    <a:schemeClr val="tx1"/>
                  </a:solidFill>
                </a:rPr>
                <a:t>Xlink</a:t>
              </a:r>
              <a:r>
                <a:rPr lang="en-US" altLang="de-DE" sz="1200" dirty="0">
                  <a:solidFill>
                    <a:schemeClr val="tx1"/>
                  </a:solidFill>
                </a:rPr>
                <a:t>, </a:t>
              </a:r>
              <a:r>
                <a:rPr lang="en-US" altLang="de-DE" sz="1200" dirty="0" err="1">
                  <a:solidFill>
                    <a:schemeClr val="tx1"/>
                  </a:solidFill>
                </a:rPr>
                <a:t>Xpath</a:t>
              </a:r>
              <a:r>
                <a:rPr lang="en-US" altLang="de-DE" sz="1200" dirty="0">
                  <a:solidFill>
                    <a:schemeClr val="tx1"/>
                  </a:solidFill>
                </a:rPr>
                <a:t>, </a:t>
              </a:r>
              <a:r>
                <a:rPr lang="en-US" altLang="de-DE" sz="1200" dirty="0" err="1">
                  <a:solidFill>
                    <a:schemeClr val="tx1"/>
                  </a:solidFill>
                </a:rPr>
                <a:t>Xpointer</a:t>
              </a:r>
              <a:r>
                <a:rPr lang="en-US" altLang="de-DE" sz="1200" dirty="0">
                  <a:solidFill>
                    <a:schemeClr val="tx1"/>
                  </a:solidFill>
                </a:rPr>
                <a:t>, XSL/XSLT, XML Schema</a:t>
              </a:r>
            </a:p>
          </p:txBody>
        </p:sp>
        <p:sp>
          <p:nvSpPr>
            <p:cNvPr id="30757" name="Text Box 43"/>
            <p:cNvSpPr txBox="1">
              <a:spLocks noChangeArrowheads="1"/>
            </p:cNvSpPr>
            <p:nvPr/>
          </p:nvSpPr>
          <p:spPr bwMode="auto">
            <a:xfrm>
              <a:off x="2497" y="1056"/>
              <a:ext cx="1103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b="1" dirty="0">
                  <a:solidFill>
                    <a:schemeClr val="tx1"/>
                  </a:solidFill>
                </a:rPr>
                <a:t>OGC:</a:t>
              </a:r>
              <a:r>
                <a:rPr lang="en-US" altLang="de-DE" sz="1200" dirty="0">
                  <a:solidFill>
                    <a:schemeClr val="tx1"/>
                  </a:solidFill>
                </a:rPr>
                <a:t> Web Map Server, Web Feature Server, GML, Web Coverage Server, Style Layer Descriptor, Catalog </a:t>
              </a:r>
              <a:r>
                <a:rPr lang="en-US" altLang="de-DE" sz="1200" dirty="0" smtClean="0">
                  <a:solidFill>
                    <a:schemeClr val="tx1"/>
                  </a:solidFill>
                </a:rPr>
                <a:t>Service, </a:t>
              </a:r>
              <a:r>
                <a:rPr lang="en-US" altLang="de-DE" sz="1200" dirty="0" err="1" smtClean="0">
                  <a:solidFill>
                    <a:schemeClr val="tx1"/>
                  </a:solidFill>
                </a:rPr>
                <a:t>OpenAPI</a:t>
              </a:r>
              <a:endParaRPr lang="en-US" alt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30758" name="Text Box 44"/>
            <p:cNvSpPr txBox="1">
              <a:spLocks noChangeArrowheads="1"/>
            </p:cNvSpPr>
            <p:nvPr/>
          </p:nvSpPr>
          <p:spPr bwMode="auto">
            <a:xfrm>
              <a:off x="1728" y="2016"/>
              <a:ext cx="2017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b="1">
                  <a:solidFill>
                    <a:schemeClr val="tx1"/>
                  </a:solidFill>
                </a:rPr>
                <a:t>ISO:</a:t>
              </a:r>
              <a:r>
                <a:rPr lang="en-US" altLang="de-DE" sz="1200">
                  <a:solidFill>
                    <a:schemeClr val="tx1"/>
                  </a:solidFill>
                </a:rPr>
                <a:t> Ref Model, Terminology, Conformance testing, Profiles, Spatial Schema, Temporal Schema, Feature Cataloguing Methodology, Spatial Ref by Coords and Ids, Quality, Metadata, </a:t>
              </a:r>
              <a:r>
                <a:rPr lang="en-US" altLang="de-DE" sz="1200" i="1">
                  <a:solidFill>
                    <a:schemeClr val="tx1"/>
                  </a:solidFill>
                </a:rPr>
                <a:t>WMS, GML</a:t>
              </a:r>
              <a:r>
                <a:rPr lang="en-US" altLang="de-DE" sz="1200">
                  <a:solidFill>
                    <a:schemeClr val="tx1"/>
                  </a:solidFill>
                </a:rPr>
                <a:t>, LBS, Registration of Geo-information Items</a:t>
              </a:r>
            </a:p>
          </p:txBody>
        </p:sp>
        <p:sp>
          <p:nvSpPr>
            <p:cNvPr id="30759" name="Text Box 45"/>
            <p:cNvSpPr txBox="1">
              <a:spLocks noChangeArrowheads="1"/>
            </p:cNvSpPr>
            <p:nvPr/>
          </p:nvSpPr>
          <p:spPr bwMode="auto">
            <a:xfrm>
              <a:off x="1728" y="3072"/>
              <a:ext cx="1056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i="1">
                  <a:solidFill>
                    <a:schemeClr val="tx1"/>
                  </a:solidFill>
                </a:rPr>
                <a:t>Metadata Profile, Data Content Standards, etc.</a:t>
              </a:r>
            </a:p>
          </p:txBody>
        </p:sp>
      </p:grpSp>
      <p:grpSp>
        <p:nvGrpSpPr>
          <p:cNvPr id="30743" name="Group 46"/>
          <p:cNvGrpSpPr>
            <a:grpSpLocks/>
          </p:cNvGrpSpPr>
          <p:nvPr/>
        </p:nvGrpSpPr>
        <p:grpSpPr bwMode="auto">
          <a:xfrm>
            <a:off x="873125" y="1125538"/>
            <a:ext cx="7566025" cy="2089150"/>
            <a:chOff x="600" y="528"/>
            <a:chExt cx="4975" cy="1356"/>
          </a:xfrm>
        </p:grpSpPr>
        <p:sp>
          <p:nvSpPr>
            <p:cNvPr id="30749" name="Line 47"/>
            <p:cNvSpPr>
              <a:spLocks noChangeShapeType="1"/>
            </p:cNvSpPr>
            <p:nvPr/>
          </p:nvSpPr>
          <p:spPr bwMode="auto">
            <a:xfrm>
              <a:off x="4560" y="1008"/>
              <a:ext cx="0" cy="432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0" name="Line 48"/>
            <p:cNvSpPr>
              <a:spLocks noChangeShapeType="1"/>
            </p:cNvSpPr>
            <p:nvPr/>
          </p:nvSpPr>
          <p:spPr bwMode="auto">
            <a:xfrm flipH="1" flipV="1">
              <a:off x="3696" y="1008"/>
              <a:ext cx="672" cy="432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1" name="Line 49"/>
            <p:cNvSpPr>
              <a:spLocks noChangeShapeType="1"/>
            </p:cNvSpPr>
            <p:nvPr/>
          </p:nvSpPr>
          <p:spPr bwMode="auto">
            <a:xfrm flipH="1">
              <a:off x="1488" y="1872"/>
              <a:ext cx="2832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2" name="Text Box 50"/>
            <p:cNvSpPr txBox="1">
              <a:spLocks noChangeArrowheads="1"/>
            </p:cNvSpPr>
            <p:nvPr/>
          </p:nvSpPr>
          <p:spPr bwMode="auto">
            <a:xfrm>
              <a:off x="1927" y="528"/>
              <a:ext cx="43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>
                  <a:solidFill>
                    <a:schemeClr val="tx1"/>
                  </a:solidFill>
                </a:rPr>
                <a:t>Class 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>
                  <a:solidFill>
                    <a:schemeClr val="tx1"/>
                  </a:solidFill>
                </a:rPr>
                <a:t>liaison</a:t>
              </a:r>
            </a:p>
          </p:txBody>
        </p:sp>
        <p:sp>
          <p:nvSpPr>
            <p:cNvPr id="30753" name="Text Box 51"/>
            <p:cNvSpPr txBox="1">
              <a:spLocks noChangeArrowheads="1"/>
            </p:cNvSpPr>
            <p:nvPr/>
          </p:nvSpPr>
          <p:spPr bwMode="auto">
            <a:xfrm>
              <a:off x="4560" y="1080"/>
              <a:ext cx="101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solidFill>
                    <a:schemeClr val="tx1"/>
                  </a:solidFill>
                </a:rPr>
                <a:t>XML Protocol (XMLP),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solidFill>
                    <a:schemeClr val="tx1"/>
                  </a:solidFill>
                </a:rPr>
                <a:t>XML Signature, I18N</a:t>
              </a:r>
            </a:p>
          </p:txBody>
        </p:sp>
        <p:sp>
          <p:nvSpPr>
            <p:cNvPr id="30754" name="Text Box 52"/>
            <p:cNvSpPr txBox="1">
              <a:spLocks noChangeArrowheads="1"/>
            </p:cNvSpPr>
            <p:nvPr/>
          </p:nvSpPr>
          <p:spPr bwMode="auto">
            <a:xfrm>
              <a:off x="3600" y="1584"/>
              <a:ext cx="73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>
                  <a:solidFill>
                    <a:schemeClr val="tx1"/>
                  </a:solidFill>
                </a:rPr>
                <a:t>Class C Liaison: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>
                  <a:solidFill>
                    <a:schemeClr val="tx1"/>
                  </a:solidFill>
                </a:rPr>
                <a:t>XML, I18N</a:t>
              </a:r>
            </a:p>
          </p:txBody>
        </p:sp>
        <p:cxnSp>
          <p:nvCxnSpPr>
            <p:cNvPr id="30755" name="AutoShape 53"/>
            <p:cNvCxnSpPr>
              <a:cxnSpLocks noChangeShapeType="1"/>
              <a:stCxn id="30737" idx="1"/>
              <a:endCxn id="30727" idx="0"/>
            </p:cNvCxnSpPr>
            <p:nvPr/>
          </p:nvCxnSpPr>
          <p:spPr bwMode="auto">
            <a:xfrm rot="10800000" flipV="1">
              <a:off x="600" y="768"/>
              <a:ext cx="2232" cy="480"/>
            </a:xfrm>
            <a:prstGeom prst="curvedConnector2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44" name="Rechteck 1"/>
          <p:cNvSpPr>
            <a:spLocks noChangeArrowheads="1"/>
          </p:cNvSpPr>
          <p:nvPr/>
        </p:nvSpPr>
        <p:spPr bwMode="auto">
          <a:xfrm>
            <a:off x="2500843" y="6403764"/>
            <a:ext cx="6338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err="1">
                <a:solidFill>
                  <a:schemeClr val="tx1"/>
                </a:solidFill>
                <a:latin typeface="Arial" charset="0"/>
              </a:rPr>
              <a:t>Modified</a:t>
            </a:r>
            <a:r>
              <a:rPr lang="de-DE" altLang="de-DE" sz="1000" dirty="0">
                <a:solidFill>
                  <a:schemeClr val="tx1"/>
                </a:solidFill>
                <a:latin typeface="Arial" charset="0"/>
              </a:rPr>
              <a:t> after: </a:t>
            </a:r>
            <a:r>
              <a:rPr lang="de-DE" altLang="de-DE" sz="1000" dirty="0" smtClean="0">
                <a:solidFill>
                  <a:schemeClr val="tx1"/>
                </a:solidFill>
                <a:latin typeface="Arial" charset="0"/>
              </a:rPr>
              <a:t>Douglas </a:t>
            </a:r>
            <a:r>
              <a:rPr lang="de-DE" altLang="de-DE" sz="1000" dirty="0" err="1" smtClean="0">
                <a:solidFill>
                  <a:schemeClr val="tx1"/>
                </a:solidFill>
                <a:latin typeface="Arial" charset="0"/>
              </a:rPr>
              <a:t>Nebert</a:t>
            </a:r>
            <a:r>
              <a:rPr lang="de-DE" altLang="de-DE" sz="1000" dirty="0" smtClean="0">
                <a:solidFill>
                  <a:schemeClr val="tx1"/>
                </a:solidFill>
                <a:latin typeface="Arial" charset="0"/>
              </a:rPr>
              <a:t>. http</a:t>
            </a:r>
            <a:r>
              <a:rPr lang="de-DE" altLang="de-DE" sz="1000" dirty="0">
                <a:solidFill>
                  <a:schemeClr val="tx1"/>
                </a:solidFill>
                <a:latin typeface="Arial" charset="0"/>
              </a:rPr>
              <a:t>://www.fgdc.gov/library/presentations/documents/2003-presentations/GIS_Standards_Rockies1003.ppt [2013-05-31]</a:t>
            </a:r>
          </a:p>
        </p:txBody>
      </p:sp>
      <p:sp>
        <p:nvSpPr>
          <p:cNvPr id="30745" name="Text Box 40"/>
          <p:cNvSpPr txBox="1">
            <a:spLocks noChangeArrowheads="1"/>
          </p:cNvSpPr>
          <p:nvPr/>
        </p:nvSpPr>
        <p:spPr bwMode="auto">
          <a:xfrm>
            <a:off x="58738" y="39688"/>
            <a:ext cx="711200" cy="7381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400">
                <a:solidFill>
                  <a:schemeClr val="tx1"/>
                </a:solidFill>
              </a:rPr>
              <a:t> ISPRS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400">
                <a:solidFill>
                  <a:schemeClr val="tx1"/>
                </a:solidFill>
              </a:rPr>
              <a:t> ICA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4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0746" name="AutoShape 14"/>
          <p:cNvSpPr>
            <a:spLocks noChangeArrowheads="1"/>
          </p:cNvSpPr>
          <p:nvPr/>
        </p:nvSpPr>
        <p:spPr bwMode="auto">
          <a:xfrm rot="-2377097">
            <a:off x="514350" y="914400"/>
            <a:ext cx="352425" cy="696913"/>
          </a:xfrm>
          <a:prstGeom prst="downArrow">
            <a:avLst>
              <a:gd name="adj1" fmla="val 50000"/>
              <a:gd name="adj2" fmla="val 59974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342900"/>
            <a:ext cx="7477125" cy="685800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1404938"/>
            <a:ext cx="7478713" cy="4500562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6600">
              <a:solidFill>
                <a:schemeClr val="bg1"/>
              </a:solidFill>
            </a:endParaRP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2971800" y="4724400"/>
            <a:ext cx="58642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DE" altLang="de-DE" sz="8000" dirty="0" err="1" smtClean="0">
                <a:solidFill>
                  <a:schemeClr val="bg1"/>
                </a:solidFill>
              </a:rPr>
              <a:t>Collaboration</a:t>
            </a:r>
            <a:r>
              <a:rPr lang="de-DE" altLang="de-DE" sz="8000" dirty="0">
                <a:solidFill>
                  <a:schemeClr val="bg1"/>
                </a:solidFill>
              </a:rPr>
              <a:t/>
            </a:r>
            <a:br>
              <a:rPr lang="de-DE" altLang="de-DE" sz="8000" dirty="0">
                <a:solidFill>
                  <a:schemeClr val="bg1"/>
                </a:solidFill>
              </a:rPr>
            </a:br>
            <a:endParaRPr lang="de-DE" altLang="de-DE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44450"/>
            <a:ext cx="7400925" cy="806450"/>
          </a:xfrm>
        </p:spPr>
        <p:txBody>
          <a:bodyPr/>
          <a:lstStyle/>
          <a:p>
            <a:pPr eaLnBrk="1" hangingPunct="1"/>
            <a:r>
              <a:rPr lang="de-DE" altLang="de-DE" sz="2400" smtClean="0">
                <a:latin typeface="Calibri" pitchFamily="34" charset="0"/>
              </a:rPr>
              <a:t>Organisations and their dependencies</a:t>
            </a: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3811588" y="4232275"/>
            <a:ext cx="3449637" cy="2205038"/>
            <a:chOff x="2532" y="2544"/>
            <a:chExt cx="2268" cy="1431"/>
          </a:xfrm>
        </p:grpSpPr>
        <p:grpSp>
          <p:nvGrpSpPr>
            <p:cNvPr id="30771" name="Group 5"/>
            <p:cNvGrpSpPr>
              <a:grpSpLocks/>
            </p:cNvGrpSpPr>
            <p:nvPr/>
          </p:nvGrpSpPr>
          <p:grpSpPr bwMode="auto">
            <a:xfrm>
              <a:off x="2532" y="2589"/>
              <a:ext cx="1632" cy="1296"/>
              <a:chOff x="2496" y="2544"/>
              <a:chExt cx="1632" cy="1296"/>
            </a:xfrm>
          </p:grpSpPr>
          <p:sp>
            <p:nvSpPr>
              <p:cNvPr id="30776" name="Oval 6"/>
              <p:cNvSpPr>
                <a:spLocks noChangeArrowheads="1"/>
              </p:cNvSpPr>
              <p:nvPr/>
            </p:nvSpPr>
            <p:spPr bwMode="auto">
              <a:xfrm>
                <a:off x="2496" y="2544"/>
                <a:ext cx="1632" cy="12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7" name="Oval 7"/>
              <p:cNvSpPr>
                <a:spLocks noChangeArrowheads="1"/>
              </p:cNvSpPr>
              <p:nvPr/>
            </p:nvSpPr>
            <p:spPr bwMode="auto">
              <a:xfrm>
                <a:off x="2592" y="2640"/>
                <a:ext cx="1440" cy="11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72" name="AutoShape 8"/>
            <p:cNvSpPr>
              <a:spLocks/>
            </p:cNvSpPr>
            <p:nvPr/>
          </p:nvSpPr>
          <p:spPr bwMode="auto">
            <a:xfrm>
              <a:off x="4608" y="2544"/>
              <a:ext cx="192" cy="1248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</a:endParaRPr>
            </a:p>
          </p:txBody>
        </p:sp>
        <p:grpSp>
          <p:nvGrpSpPr>
            <p:cNvPr id="30773" name="Group 9"/>
            <p:cNvGrpSpPr>
              <a:grpSpLocks/>
            </p:cNvGrpSpPr>
            <p:nvPr/>
          </p:nvGrpSpPr>
          <p:grpSpPr bwMode="auto">
            <a:xfrm>
              <a:off x="3888" y="3168"/>
              <a:ext cx="826" cy="807"/>
              <a:chOff x="3888" y="3168"/>
              <a:chExt cx="826" cy="807"/>
            </a:xfrm>
          </p:grpSpPr>
          <p:sp>
            <p:nvSpPr>
              <p:cNvPr id="30774" name="Line 10"/>
              <p:cNvSpPr>
                <a:spLocks noChangeShapeType="1"/>
              </p:cNvSpPr>
              <p:nvPr/>
            </p:nvSpPr>
            <p:spPr bwMode="auto">
              <a:xfrm flipH="1">
                <a:off x="3888" y="3168"/>
                <a:ext cx="720" cy="0"/>
              </a:xfrm>
              <a:prstGeom prst="line">
                <a:avLst/>
              </a:prstGeom>
              <a:noFill/>
              <a:ln w="57150">
                <a:solidFill>
                  <a:srgbClr val="B2B2B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775" name="Text Box 11"/>
              <p:cNvSpPr txBox="1">
                <a:spLocks noChangeArrowheads="1"/>
              </p:cNvSpPr>
              <p:nvPr/>
            </p:nvSpPr>
            <p:spPr bwMode="auto">
              <a:xfrm>
                <a:off x="3936" y="3216"/>
                <a:ext cx="778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400" dirty="0">
                    <a:solidFill>
                      <a:schemeClr val="tx1"/>
                    </a:solidFill>
                  </a:rPr>
                  <a:t>Establish definition of and terms of engagement in </a:t>
                </a:r>
                <a:r>
                  <a:rPr lang="en-US" altLang="de-DE" sz="1400" dirty="0" smtClean="0">
                    <a:solidFill>
                      <a:schemeClr val="tx1"/>
                    </a:solidFill>
                  </a:rPr>
                  <a:t>SDI</a:t>
                </a:r>
                <a:endParaRPr lang="en-US" altLang="de-DE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724" name="Group 12"/>
          <p:cNvGrpSpPr>
            <a:grpSpLocks/>
          </p:cNvGrpSpPr>
          <p:nvPr/>
        </p:nvGrpSpPr>
        <p:grpSpPr bwMode="auto">
          <a:xfrm>
            <a:off x="2455863" y="1939925"/>
            <a:ext cx="4686300" cy="3624263"/>
            <a:chOff x="1641" y="1056"/>
            <a:chExt cx="3081" cy="2352"/>
          </a:xfrm>
        </p:grpSpPr>
        <p:sp>
          <p:nvSpPr>
            <p:cNvPr id="30767" name="AutoShape 13"/>
            <p:cNvSpPr>
              <a:spLocks noChangeArrowheads="1"/>
            </p:cNvSpPr>
            <p:nvPr/>
          </p:nvSpPr>
          <p:spPr bwMode="auto">
            <a:xfrm>
              <a:off x="3072" y="1056"/>
              <a:ext cx="432" cy="1680"/>
            </a:xfrm>
            <a:prstGeom prst="downArrow">
              <a:avLst>
                <a:gd name="adj1" fmla="val 50000"/>
                <a:gd name="adj2" fmla="val 97222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</a:endParaRPr>
            </a:p>
          </p:txBody>
        </p:sp>
        <p:sp>
          <p:nvSpPr>
            <p:cNvPr id="30768" name="AutoShape 14"/>
            <p:cNvSpPr>
              <a:spLocks noChangeArrowheads="1"/>
            </p:cNvSpPr>
            <p:nvPr/>
          </p:nvSpPr>
          <p:spPr bwMode="auto">
            <a:xfrm rot="2832680">
              <a:off x="3988" y="1933"/>
              <a:ext cx="432" cy="1036"/>
            </a:xfrm>
            <a:prstGeom prst="downArrow">
              <a:avLst>
                <a:gd name="adj1" fmla="val 50000"/>
                <a:gd name="adj2" fmla="val 59954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</a:endParaRPr>
            </a:p>
          </p:txBody>
        </p:sp>
        <p:sp>
          <p:nvSpPr>
            <p:cNvPr id="30769" name="AutoShape 15"/>
            <p:cNvSpPr>
              <a:spLocks noChangeArrowheads="1"/>
            </p:cNvSpPr>
            <p:nvPr/>
          </p:nvSpPr>
          <p:spPr bwMode="auto">
            <a:xfrm rot="-3011721">
              <a:off x="2097" y="1811"/>
              <a:ext cx="432" cy="1344"/>
            </a:xfrm>
            <a:prstGeom prst="downArrow">
              <a:avLst>
                <a:gd name="adj1" fmla="val 50000"/>
                <a:gd name="adj2" fmla="val 77778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</a:endParaRPr>
            </a:p>
          </p:txBody>
        </p:sp>
        <p:sp>
          <p:nvSpPr>
            <p:cNvPr id="30770" name="AutoShape 16"/>
            <p:cNvSpPr>
              <a:spLocks noChangeArrowheads="1"/>
            </p:cNvSpPr>
            <p:nvPr/>
          </p:nvSpPr>
          <p:spPr bwMode="auto">
            <a:xfrm>
              <a:off x="1776" y="2976"/>
              <a:ext cx="912" cy="432"/>
            </a:xfrm>
            <a:prstGeom prst="rightArrow">
              <a:avLst>
                <a:gd name="adj1" fmla="val 50000"/>
                <a:gd name="adj2" fmla="val 52778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>
                <a:solidFill>
                  <a:schemeClr val="tx1"/>
                </a:solidFill>
              </a:endParaRPr>
            </a:p>
          </p:txBody>
        </p:sp>
      </p:grpSp>
      <p:sp>
        <p:nvSpPr>
          <p:cNvPr id="30725" name="Oval 17"/>
          <p:cNvSpPr>
            <a:spLocks noChangeArrowheads="1"/>
          </p:cNvSpPr>
          <p:nvPr/>
        </p:nvSpPr>
        <p:spPr bwMode="auto">
          <a:xfrm>
            <a:off x="179388" y="1200150"/>
            <a:ext cx="2992437" cy="2366963"/>
          </a:xfrm>
          <a:prstGeom prst="ellipse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sp>
        <p:nvSpPr>
          <p:cNvPr id="30726" name="Rectangle 18"/>
          <p:cNvSpPr>
            <a:spLocks noChangeArrowheads="1"/>
          </p:cNvSpPr>
          <p:nvPr/>
        </p:nvSpPr>
        <p:spPr bwMode="auto">
          <a:xfrm>
            <a:off x="1055688" y="1420813"/>
            <a:ext cx="1241425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>
                <a:solidFill>
                  <a:schemeClr val="tx1"/>
                </a:solidFill>
              </a:rPr>
              <a:t>ISO</a:t>
            </a:r>
          </a:p>
        </p:txBody>
      </p:sp>
      <p:sp>
        <p:nvSpPr>
          <p:cNvPr id="30727" name="Rectangle 19"/>
          <p:cNvSpPr>
            <a:spLocks noChangeArrowheads="1"/>
          </p:cNvSpPr>
          <p:nvPr/>
        </p:nvSpPr>
        <p:spPr bwMode="auto">
          <a:xfrm>
            <a:off x="325438" y="2235200"/>
            <a:ext cx="1095375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>
                <a:solidFill>
                  <a:schemeClr val="tx1"/>
                </a:solidFill>
              </a:rPr>
              <a:t>TC 211</a:t>
            </a:r>
          </a:p>
        </p:txBody>
      </p:sp>
      <p:sp>
        <p:nvSpPr>
          <p:cNvPr id="30728" name="Rectangle 20"/>
          <p:cNvSpPr>
            <a:spLocks noChangeArrowheads="1"/>
          </p:cNvSpPr>
          <p:nvPr/>
        </p:nvSpPr>
        <p:spPr bwMode="auto">
          <a:xfrm>
            <a:off x="1931988" y="2235200"/>
            <a:ext cx="1093787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>
                <a:solidFill>
                  <a:schemeClr val="tx1"/>
                </a:solidFill>
              </a:rPr>
              <a:t>TC 204</a:t>
            </a:r>
          </a:p>
        </p:txBody>
      </p:sp>
      <p:sp>
        <p:nvSpPr>
          <p:cNvPr id="30729" name="Rectangle 21"/>
          <p:cNvSpPr>
            <a:spLocks noChangeArrowheads="1"/>
          </p:cNvSpPr>
          <p:nvPr/>
        </p:nvSpPr>
        <p:spPr bwMode="auto">
          <a:xfrm>
            <a:off x="1128713" y="2900363"/>
            <a:ext cx="1095375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>
                <a:solidFill>
                  <a:schemeClr val="tx1"/>
                </a:solidFill>
              </a:rPr>
              <a:t>JTC-1</a:t>
            </a:r>
          </a:p>
        </p:txBody>
      </p:sp>
      <p:cxnSp>
        <p:nvCxnSpPr>
          <p:cNvPr id="30730" name="AutoShape 22"/>
          <p:cNvCxnSpPr>
            <a:cxnSpLocks noChangeShapeType="1"/>
            <a:stCxn id="30726" idx="2"/>
            <a:endCxn id="30727" idx="0"/>
          </p:cNvCxnSpPr>
          <p:nvPr/>
        </p:nvCxnSpPr>
        <p:spPr bwMode="auto">
          <a:xfrm rot="5400000">
            <a:off x="1089819" y="1648619"/>
            <a:ext cx="369887" cy="803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AutoShape 23"/>
          <p:cNvCxnSpPr>
            <a:cxnSpLocks noChangeShapeType="1"/>
            <a:stCxn id="30726" idx="2"/>
            <a:endCxn id="30728" idx="0"/>
          </p:cNvCxnSpPr>
          <p:nvPr/>
        </p:nvCxnSpPr>
        <p:spPr bwMode="auto">
          <a:xfrm rot="16200000" flipH="1">
            <a:off x="1893094" y="1648619"/>
            <a:ext cx="369887" cy="803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AutoShape 24"/>
          <p:cNvCxnSpPr>
            <a:cxnSpLocks noChangeShapeType="1"/>
            <a:stCxn id="30726" idx="2"/>
            <a:endCxn id="30729" idx="0"/>
          </p:cNvCxnSpPr>
          <p:nvPr/>
        </p:nvCxnSpPr>
        <p:spPr bwMode="auto">
          <a:xfrm rot="5400000">
            <a:off x="1158875" y="2382838"/>
            <a:ext cx="1035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733" name="Group 25"/>
          <p:cNvGrpSpPr>
            <a:grpSpLocks/>
          </p:cNvGrpSpPr>
          <p:nvPr/>
        </p:nvGrpSpPr>
        <p:grpSpPr bwMode="auto">
          <a:xfrm>
            <a:off x="617538" y="2457450"/>
            <a:ext cx="2116137" cy="739775"/>
            <a:chOff x="432" y="1392"/>
            <a:chExt cx="1392" cy="480"/>
          </a:xfrm>
        </p:grpSpPr>
        <p:sp>
          <p:nvSpPr>
            <p:cNvPr id="30764" name="Freeform 26"/>
            <p:cNvSpPr>
              <a:spLocks/>
            </p:cNvSpPr>
            <p:nvPr/>
          </p:nvSpPr>
          <p:spPr bwMode="auto">
            <a:xfrm>
              <a:off x="432" y="1584"/>
              <a:ext cx="288" cy="288"/>
            </a:xfrm>
            <a:custGeom>
              <a:avLst/>
              <a:gdLst>
                <a:gd name="T0" fmla="*/ 0 w 240"/>
                <a:gd name="T1" fmla="*/ 0 h 192"/>
                <a:gd name="T2" fmla="*/ 496 w 240"/>
                <a:gd name="T3" fmla="*/ 5540 h 192"/>
                <a:gd name="T4" fmla="*/ 1241 w 240"/>
                <a:gd name="T5" fmla="*/ 7383 h 192"/>
                <a:gd name="T6" fmla="*/ 0 60000 65536"/>
                <a:gd name="T7" fmla="*/ 0 60000 65536"/>
                <a:gd name="T8" fmla="*/ 0 60000 65536"/>
                <a:gd name="T9" fmla="*/ 0 w 240"/>
                <a:gd name="T10" fmla="*/ 0 h 192"/>
                <a:gd name="T11" fmla="*/ 240 w 24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">
                  <a:moveTo>
                    <a:pt x="0" y="0"/>
                  </a:moveTo>
                  <a:cubicBezTo>
                    <a:pt x="28" y="56"/>
                    <a:pt x="56" y="112"/>
                    <a:pt x="96" y="144"/>
                  </a:cubicBezTo>
                  <a:cubicBezTo>
                    <a:pt x="136" y="176"/>
                    <a:pt x="188" y="184"/>
                    <a:pt x="240" y="19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5" name="Freeform 27"/>
            <p:cNvSpPr>
              <a:spLocks/>
            </p:cNvSpPr>
            <p:nvPr/>
          </p:nvSpPr>
          <p:spPr bwMode="auto">
            <a:xfrm flipH="1">
              <a:off x="1536" y="1584"/>
              <a:ext cx="288" cy="288"/>
            </a:xfrm>
            <a:custGeom>
              <a:avLst/>
              <a:gdLst>
                <a:gd name="T0" fmla="*/ 0 w 240"/>
                <a:gd name="T1" fmla="*/ 0 h 192"/>
                <a:gd name="T2" fmla="*/ 496 w 240"/>
                <a:gd name="T3" fmla="*/ 5540 h 192"/>
                <a:gd name="T4" fmla="*/ 1241 w 240"/>
                <a:gd name="T5" fmla="*/ 7383 h 192"/>
                <a:gd name="T6" fmla="*/ 0 60000 65536"/>
                <a:gd name="T7" fmla="*/ 0 60000 65536"/>
                <a:gd name="T8" fmla="*/ 0 60000 65536"/>
                <a:gd name="T9" fmla="*/ 0 w 240"/>
                <a:gd name="T10" fmla="*/ 0 h 192"/>
                <a:gd name="T11" fmla="*/ 240 w 24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">
                  <a:moveTo>
                    <a:pt x="0" y="0"/>
                  </a:moveTo>
                  <a:cubicBezTo>
                    <a:pt x="28" y="56"/>
                    <a:pt x="56" y="112"/>
                    <a:pt x="96" y="144"/>
                  </a:cubicBezTo>
                  <a:cubicBezTo>
                    <a:pt x="136" y="176"/>
                    <a:pt x="188" y="184"/>
                    <a:pt x="240" y="192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30766" name="AutoShape 28"/>
            <p:cNvCxnSpPr>
              <a:cxnSpLocks noChangeShapeType="1"/>
              <a:stCxn id="30727" idx="3"/>
              <a:endCxn id="30728" idx="1"/>
            </p:cNvCxnSpPr>
            <p:nvPr/>
          </p:nvCxnSpPr>
          <p:spPr bwMode="auto">
            <a:xfrm>
              <a:off x="960" y="1392"/>
              <a:ext cx="33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34" name="Rectangle 29"/>
          <p:cNvSpPr>
            <a:spLocks noChangeArrowheads="1"/>
          </p:cNvSpPr>
          <p:nvPr/>
        </p:nvSpPr>
        <p:spPr bwMode="auto">
          <a:xfrm>
            <a:off x="609600" y="4721929"/>
            <a:ext cx="1320490" cy="1831271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>
                <a:solidFill>
                  <a:schemeClr val="bg1">
                    <a:lumMod val="85000"/>
                  </a:schemeClr>
                </a:solidFill>
              </a:rPr>
              <a:t>National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>
                <a:solidFill>
                  <a:schemeClr val="bg1">
                    <a:lumMod val="85000"/>
                  </a:schemeClr>
                </a:solidFill>
              </a:rPr>
              <a:t>Standards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dirty="0" smtClean="0">
                <a:solidFill>
                  <a:schemeClr val="bg1">
                    <a:lumMod val="85000"/>
                  </a:schemeClr>
                </a:solidFill>
              </a:rPr>
              <a:t>Organizations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1100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DIN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1100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BSTI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1100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…</a:t>
            </a:r>
            <a:endParaRPr lang="en-US" altLang="de-DE" sz="1100" dirty="0">
              <a:solidFill>
                <a:schemeClr val="bg1">
                  <a:lumMod val="8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0735" name="Group 30"/>
          <p:cNvGrpSpPr>
            <a:grpSpLocks/>
          </p:cNvGrpSpPr>
          <p:nvPr/>
        </p:nvGrpSpPr>
        <p:grpSpPr bwMode="auto">
          <a:xfrm>
            <a:off x="179388" y="3473450"/>
            <a:ext cx="2376487" cy="1184275"/>
            <a:chOff x="144" y="2064"/>
            <a:chExt cx="1563" cy="768"/>
          </a:xfrm>
        </p:grpSpPr>
        <p:sp>
          <p:nvSpPr>
            <p:cNvPr id="30760" name="Line 31"/>
            <p:cNvSpPr>
              <a:spLocks noChangeShapeType="1"/>
            </p:cNvSpPr>
            <p:nvPr/>
          </p:nvSpPr>
          <p:spPr bwMode="auto">
            <a:xfrm flipV="1">
              <a:off x="874" y="2064"/>
              <a:ext cx="0" cy="768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1" name="Line 32"/>
            <p:cNvSpPr>
              <a:spLocks noChangeShapeType="1"/>
            </p:cNvSpPr>
            <p:nvPr/>
          </p:nvSpPr>
          <p:spPr bwMode="auto">
            <a:xfrm>
              <a:off x="720" y="2064"/>
              <a:ext cx="0" cy="768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2" name="Text Box 33"/>
            <p:cNvSpPr txBox="1">
              <a:spLocks noChangeArrowheads="1"/>
            </p:cNvSpPr>
            <p:nvPr/>
          </p:nvSpPr>
          <p:spPr bwMode="auto">
            <a:xfrm>
              <a:off x="864" y="2276"/>
              <a:ext cx="843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Provide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expertise &amp;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candidate stds.</a:t>
              </a:r>
            </a:p>
          </p:txBody>
        </p:sp>
        <p:sp>
          <p:nvSpPr>
            <p:cNvPr id="30763" name="Text Box 34"/>
            <p:cNvSpPr txBox="1">
              <a:spLocks noChangeArrowheads="1"/>
            </p:cNvSpPr>
            <p:nvPr/>
          </p:nvSpPr>
          <p:spPr bwMode="auto">
            <a:xfrm>
              <a:off x="144" y="2276"/>
              <a:ext cx="57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Review &amp;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approve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400">
                  <a:solidFill>
                    <a:schemeClr val="tx1"/>
                  </a:solidFill>
                </a:rPr>
                <a:t>stds.</a:t>
              </a:r>
            </a:p>
          </p:txBody>
        </p:sp>
      </p:grpSp>
      <p:sp>
        <p:nvSpPr>
          <p:cNvPr id="30736" name="Cloud"/>
          <p:cNvSpPr>
            <a:spLocks noChangeAspect="1" noEditPoints="1" noChangeArrowheads="1"/>
          </p:cNvSpPr>
          <p:nvPr/>
        </p:nvSpPr>
        <p:spPr bwMode="auto">
          <a:xfrm>
            <a:off x="4121150" y="4676775"/>
            <a:ext cx="1752600" cy="118903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1 w 21600"/>
              <a:gd name="T13" fmla="*/ 3274 h 21600"/>
              <a:gd name="T14" fmla="*/ 17081 w 21600"/>
              <a:gd name="T15" fmla="*/ 173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tx1"/>
                </a:solidFill>
              </a:rPr>
              <a:t>Adopter/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tx1"/>
                </a:solidFill>
              </a:rPr>
              <a:t>Implementer Community</a:t>
            </a:r>
          </a:p>
        </p:txBody>
      </p:sp>
      <p:sp>
        <p:nvSpPr>
          <p:cNvPr id="30737" name="Rectangle 36"/>
          <p:cNvSpPr>
            <a:spLocks noChangeArrowheads="1"/>
          </p:cNvSpPr>
          <p:nvPr/>
        </p:nvSpPr>
        <p:spPr bwMode="auto">
          <a:xfrm>
            <a:off x="4267200" y="1125538"/>
            <a:ext cx="1314450" cy="7397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OpenGIS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Consortium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(OGC)</a:t>
            </a:r>
          </a:p>
        </p:txBody>
      </p:sp>
      <p:sp>
        <p:nvSpPr>
          <p:cNvPr id="30738" name="Rectangle 37"/>
          <p:cNvSpPr>
            <a:spLocks noChangeArrowheads="1"/>
          </p:cNvSpPr>
          <p:nvPr/>
        </p:nvSpPr>
        <p:spPr bwMode="auto">
          <a:xfrm>
            <a:off x="6604000" y="2530475"/>
            <a:ext cx="1677988" cy="7397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World Wide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Web Consortium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(W3C)</a:t>
            </a:r>
          </a:p>
        </p:txBody>
      </p:sp>
      <p:sp>
        <p:nvSpPr>
          <p:cNvPr id="30739" name="Rectangle 38"/>
          <p:cNvSpPr>
            <a:spLocks noChangeArrowheads="1"/>
          </p:cNvSpPr>
          <p:nvPr/>
        </p:nvSpPr>
        <p:spPr bwMode="auto">
          <a:xfrm>
            <a:off x="6384925" y="1125538"/>
            <a:ext cx="2043113" cy="7397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Internet Engineering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chemeClr val="bg1"/>
                </a:solidFill>
              </a:rPr>
              <a:t>Task Force (IETF)</a:t>
            </a:r>
          </a:p>
        </p:txBody>
      </p:sp>
      <p:sp>
        <p:nvSpPr>
          <p:cNvPr id="30740" name="Text Box 39"/>
          <p:cNvSpPr txBox="1">
            <a:spLocks noChangeArrowheads="1"/>
          </p:cNvSpPr>
          <p:nvPr/>
        </p:nvSpPr>
        <p:spPr bwMode="auto">
          <a:xfrm>
            <a:off x="7018338" y="3860800"/>
            <a:ext cx="1547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solidFill>
                  <a:schemeClr val="tx1"/>
                </a:solidFill>
              </a:rPr>
              <a:t>Facilitation Bodies</a:t>
            </a:r>
          </a:p>
        </p:txBody>
      </p:sp>
      <p:sp>
        <p:nvSpPr>
          <p:cNvPr id="30741" name="Text Box 40"/>
          <p:cNvSpPr txBox="1">
            <a:spLocks noChangeArrowheads="1"/>
          </p:cNvSpPr>
          <p:nvPr/>
        </p:nvSpPr>
        <p:spPr bwMode="auto">
          <a:xfrm>
            <a:off x="7219950" y="4191000"/>
            <a:ext cx="132921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GSDI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ANZLIC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PCGIAP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FGDC 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PC-IDEA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INSPIRE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</a:t>
            </a:r>
            <a:r>
              <a:rPr lang="en-US" altLang="de-DE" sz="1200" dirty="0" err="1">
                <a:solidFill>
                  <a:schemeClr val="tx1"/>
                </a:solidFill>
              </a:rPr>
              <a:t>GeoConnections</a:t>
            </a:r>
            <a:endParaRPr lang="en-US" altLang="de-DE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CODI/UNECA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</a:t>
            </a:r>
            <a:r>
              <a:rPr lang="en-US" altLang="de-DE" sz="1200" dirty="0" smtClean="0">
                <a:solidFill>
                  <a:schemeClr val="tx1"/>
                </a:solidFill>
              </a:rPr>
              <a:t>AGI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 smtClean="0">
                <a:solidFill>
                  <a:schemeClr val="tx1"/>
                </a:solidFill>
              </a:rPr>
              <a:t> ASPRS, </a:t>
            </a:r>
            <a:r>
              <a:rPr lang="en-US" altLang="de-DE" sz="1200" dirty="0" err="1" smtClean="0">
                <a:solidFill>
                  <a:schemeClr val="tx1"/>
                </a:solidFill>
              </a:rPr>
              <a:t>AdV</a:t>
            </a:r>
            <a:endParaRPr lang="en-US" altLang="de-DE" sz="12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de-DE" sz="1200" dirty="0">
                <a:solidFill>
                  <a:schemeClr val="tx1"/>
                </a:solidFill>
              </a:rPr>
              <a:t> …</a:t>
            </a:r>
          </a:p>
        </p:txBody>
      </p:sp>
      <p:grpSp>
        <p:nvGrpSpPr>
          <p:cNvPr id="30742" name="Group 41"/>
          <p:cNvGrpSpPr>
            <a:grpSpLocks/>
          </p:cNvGrpSpPr>
          <p:nvPr/>
        </p:nvGrpSpPr>
        <p:grpSpPr bwMode="auto">
          <a:xfrm>
            <a:off x="2587625" y="1939925"/>
            <a:ext cx="6132513" cy="3751263"/>
            <a:chOff x="1728" y="1056"/>
            <a:chExt cx="4032" cy="2435"/>
          </a:xfrm>
        </p:grpSpPr>
        <p:sp>
          <p:nvSpPr>
            <p:cNvPr id="30756" name="Text Box 42"/>
            <p:cNvSpPr txBox="1">
              <a:spLocks noChangeArrowheads="1"/>
            </p:cNvSpPr>
            <p:nvPr/>
          </p:nvSpPr>
          <p:spPr bwMode="auto">
            <a:xfrm>
              <a:off x="3984" y="1920"/>
              <a:ext cx="177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b="1" dirty="0">
                  <a:solidFill>
                    <a:schemeClr val="tx1"/>
                  </a:solidFill>
                </a:rPr>
                <a:t>W3C:</a:t>
              </a:r>
              <a:r>
                <a:rPr lang="en-US" altLang="de-DE" sz="1200" dirty="0">
                  <a:solidFill>
                    <a:schemeClr val="tx1"/>
                  </a:solidFill>
                </a:rPr>
                <a:t> HTTP, PNG, RDF, </a:t>
              </a:r>
              <a:r>
                <a:rPr lang="en-US" altLang="de-DE" sz="1200" dirty="0" smtClean="0">
                  <a:solidFill>
                    <a:schemeClr val="tx1"/>
                  </a:solidFill>
                </a:rPr>
                <a:t>SOAP, </a:t>
              </a:r>
              <a:r>
                <a:rPr lang="en-US" altLang="de-DE" sz="1200" dirty="0">
                  <a:solidFill>
                    <a:schemeClr val="tx1"/>
                  </a:solidFill>
                </a:rPr>
                <a:t>XML, </a:t>
              </a:r>
              <a:r>
                <a:rPr lang="en-US" altLang="de-DE" sz="1200" dirty="0" err="1">
                  <a:solidFill>
                    <a:schemeClr val="tx1"/>
                  </a:solidFill>
                </a:rPr>
                <a:t>Xlink</a:t>
              </a:r>
              <a:r>
                <a:rPr lang="en-US" altLang="de-DE" sz="1200" dirty="0">
                  <a:solidFill>
                    <a:schemeClr val="tx1"/>
                  </a:solidFill>
                </a:rPr>
                <a:t>, </a:t>
              </a:r>
              <a:r>
                <a:rPr lang="en-US" altLang="de-DE" sz="1200" dirty="0" err="1">
                  <a:solidFill>
                    <a:schemeClr val="tx1"/>
                  </a:solidFill>
                </a:rPr>
                <a:t>Xpath</a:t>
              </a:r>
              <a:r>
                <a:rPr lang="en-US" altLang="de-DE" sz="1200" dirty="0">
                  <a:solidFill>
                    <a:schemeClr val="tx1"/>
                  </a:solidFill>
                </a:rPr>
                <a:t>, </a:t>
              </a:r>
              <a:r>
                <a:rPr lang="en-US" altLang="de-DE" sz="1200" dirty="0" err="1">
                  <a:solidFill>
                    <a:schemeClr val="tx1"/>
                  </a:solidFill>
                </a:rPr>
                <a:t>Xpointer</a:t>
              </a:r>
              <a:r>
                <a:rPr lang="en-US" altLang="de-DE" sz="1200" dirty="0">
                  <a:solidFill>
                    <a:schemeClr val="tx1"/>
                  </a:solidFill>
                </a:rPr>
                <a:t>, XSL/XSLT, XML Schema</a:t>
              </a:r>
            </a:p>
          </p:txBody>
        </p:sp>
        <p:sp>
          <p:nvSpPr>
            <p:cNvPr id="30757" name="Text Box 43"/>
            <p:cNvSpPr txBox="1">
              <a:spLocks noChangeArrowheads="1"/>
            </p:cNvSpPr>
            <p:nvPr/>
          </p:nvSpPr>
          <p:spPr bwMode="auto">
            <a:xfrm>
              <a:off x="2497" y="1056"/>
              <a:ext cx="1103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b="1" dirty="0">
                  <a:solidFill>
                    <a:schemeClr val="tx1"/>
                  </a:solidFill>
                </a:rPr>
                <a:t>OGC:</a:t>
              </a:r>
              <a:r>
                <a:rPr lang="en-US" altLang="de-DE" sz="1200" dirty="0">
                  <a:solidFill>
                    <a:schemeClr val="tx1"/>
                  </a:solidFill>
                </a:rPr>
                <a:t> Web Map Server, Web Feature Server, GML, Web Coverage Server, Style Layer Descriptor, Catalog </a:t>
              </a:r>
              <a:r>
                <a:rPr lang="en-US" altLang="de-DE" sz="1200" dirty="0" smtClean="0">
                  <a:solidFill>
                    <a:schemeClr val="tx1"/>
                  </a:solidFill>
                </a:rPr>
                <a:t>Service, </a:t>
              </a:r>
              <a:r>
                <a:rPr lang="en-US" altLang="de-DE" sz="1200" dirty="0" err="1" smtClean="0">
                  <a:solidFill>
                    <a:schemeClr val="tx1"/>
                  </a:solidFill>
                </a:rPr>
                <a:t>OpenAPI</a:t>
              </a:r>
              <a:endParaRPr lang="en-US" alt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30758" name="Text Box 44"/>
            <p:cNvSpPr txBox="1">
              <a:spLocks noChangeArrowheads="1"/>
            </p:cNvSpPr>
            <p:nvPr/>
          </p:nvSpPr>
          <p:spPr bwMode="auto">
            <a:xfrm>
              <a:off x="1728" y="2016"/>
              <a:ext cx="2017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b="1">
                  <a:solidFill>
                    <a:schemeClr val="tx1"/>
                  </a:solidFill>
                </a:rPr>
                <a:t>ISO:</a:t>
              </a:r>
              <a:r>
                <a:rPr lang="en-US" altLang="de-DE" sz="1200">
                  <a:solidFill>
                    <a:schemeClr val="tx1"/>
                  </a:solidFill>
                </a:rPr>
                <a:t> Ref Model, Terminology, Conformance testing, Profiles, Spatial Schema, Temporal Schema, Feature Cataloguing Methodology, Spatial Ref by Coords and Ids, Quality, Metadata, </a:t>
              </a:r>
              <a:r>
                <a:rPr lang="en-US" altLang="de-DE" sz="1200" i="1">
                  <a:solidFill>
                    <a:schemeClr val="tx1"/>
                  </a:solidFill>
                </a:rPr>
                <a:t>WMS, GML</a:t>
              </a:r>
              <a:r>
                <a:rPr lang="en-US" altLang="de-DE" sz="1200">
                  <a:solidFill>
                    <a:schemeClr val="tx1"/>
                  </a:solidFill>
                </a:rPr>
                <a:t>, LBS, Registration of Geo-information Items</a:t>
              </a:r>
            </a:p>
          </p:txBody>
        </p:sp>
        <p:sp>
          <p:nvSpPr>
            <p:cNvPr id="30759" name="Text Box 45"/>
            <p:cNvSpPr txBox="1">
              <a:spLocks noChangeArrowheads="1"/>
            </p:cNvSpPr>
            <p:nvPr/>
          </p:nvSpPr>
          <p:spPr bwMode="auto">
            <a:xfrm>
              <a:off x="1728" y="3072"/>
              <a:ext cx="1056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i="1">
                  <a:solidFill>
                    <a:schemeClr val="tx1"/>
                  </a:solidFill>
                </a:rPr>
                <a:t>Metadata Profile, Data Content Standards, etc.</a:t>
              </a:r>
            </a:p>
          </p:txBody>
        </p:sp>
      </p:grpSp>
      <p:grpSp>
        <p:nvGrpSpPr>
          <p:cNvPr id="30743" name="Group 46"/>
          <p:cNvGrpSpPr>
            <a:grpSpLocks/>
          </p:cNvGrpSpPr>
          <p:nvPr/>
        </p:nvGrpSpPr>
        <p:grpSpPr bwMode="auto">
          <a:xfrm>
            <a:off x="873125" y="1125538"/>
            <a:ext cx="7566025" cy="2089150"/>
            <a:chOff x="600" y="528"/>
            <a:chExt cx="4975" cy="1356"/>
          </a:xfrm>
        </p:grpSpPr>
        <p:sp>
          <p:nvSpPr>
            <p:cNvPr id="30749" name="Line 47"/>
            <p:cNvSpPr>
              <a:spLocks noChangeShapeType="1"/>
            </p:cNvSpPr>
            <p:nvPr/>
          </p:nvSpPr>
          <p:spPr bwMode="auto">
            <a:xfrm>
              <a:off x="4560" y="1008"/>
              <a:ext cx="0" cy="432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0" name="Line 48"/>
            <p:cNvSpPr>
              <a:spLocks noChangeShapeType="1"/>
            </p:cNvSpPr>
            <p:nvPr/>
          </p:nvSpPr>
          <p:spPr bwMode="auto">
            <a:xfrm flipH="1" flipV="1">
              <a:off x="3696" y="1008"/>
              <a:ext cx="672" cy="432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1" name="Line 49"/>
            <p:cNvSpPr>
              <a:spLocks noChangeShapeType="1"/>
            </p:cNvSpPr>
            <p:nvPr/>
          </p:nvSpPr>
          <p:spPr bwMode="auto">
            <a:xfrm flipH="1">
              <a:off x="1488" y="1872"/>
              <a:ext cx="2832" cy="0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2" name="Text Box 50"/>
            <p:cNvSpPr txBox="1">
              <a:spLocks noChangeArrowheads="1"/>
            </p:cNvSpPr>
            <p:nvPr/>
          </p:nvSpPr>
          <p:spPr bwMode="auto">
            <a:xfrm>
              <a:off x="1927" y="528"/>
              <a:ext cx="43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>
                  <a:solidFill>
                    <a:schemeClr val="tx1"/>
                  </a:solidFill>
                </a:rPr>
                <a:t>Class A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>
                  <a:solidFill>
                    <a:schemeClr val="tx1"/>
                  </a:solidFill>
                </a:rPr>
                <a:t>liaison</a:t>
              </a:r>
            </a:p>
          </p:txBody>
        </p:sp>
        <p:sp>
          <p:nvSpPr>
            <p:cNvPr id="30753" name="Text Box 51"/>
            <p:cNvSpPr txBox="1">
              <a:spLocks noChangeArrowheads="1"/>
            </p:cNvSpPr>
            <p:nvPr/>
          </p:nvSpPr>
          <p:spPr bwMode="auto">
            <a:xfrm>
              <a:off x="4560" y="1080"/>
              <a:ext cx="101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solidFill>
                    <a:schemeClr val="tx1"/>
                  </a:solidFill>
                </a:rPr>
                <a:t>XML Protocol (XMLP),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solidFill>
                    <a:schemeClr val="tx1"/>
                  </a:solidFill>
                </a:rPr>
                <a:t>XML Signature, I18N</a:t>
              </a:r>
            </a:p>
          </p:txBody>
        </p:sp>
        <p:sp>
          <p:nvSpPr>
            <p:cNvPr id="30754" name="Text Box 52"/>
            <p:cNvSpPr txBox="1">
              <a:spLocks noChangeArrowheads="1"/>
            </p:cNvSpPr>
            <p:nvPr/>
          </p:nvSpPr>
          <p:spPr bwMode="auto">
            <a:xfrm>
              <a:off x="3600" y="1584"/>
              <a:ext cx="73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>
                  <a:solidFill>
                    <a:schemeClr val="tx1"/>
                  </a:solidFill>
                </a:rPr>
                <a:t>Class C Liaison: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>
                  <a:solidFill>
                    <a:schemeClr val="tx1"/>
                  </a:solidFill>
                </a:rPr>
                <a:t>XML, I18N</a:t>
              </a:r>
            </a:p>
          </p:txBody>
        </p:sp>
        <p:cxnSp>
          <p:nvCxnSpPr>
            <p:cNvPr id="30755" name="AutoShape 53"/>
            <p:cNvCxnSpPr>
              <a:cxnSpLocks noChangeShapeType="1"/>
              <a:stCxn id="30737" idx="1"/>
              <a:endCxn id="30727" idx="0"/>
            </p:cNvCxnSpPr>
            <p:nvPr/>
          </p:nvCxnSpPr>
          <p:spPr bwMode="auto">
            <a:xfrm rot="10800000" flipV="1">
              <a:off x="600" y="768"/>
              <a:ext cx="2232" cy="480"/>
            </a:xfrm>
            <a:prstGeom prst="curvedConnector2">
              <a:avLst/>
            </a:prstGeom>
            <a:noFill/>
            <a:ln w="57150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44" name="Rechteck 1"/>
          <p:cNvSpPr>
            <a:spLocks noChangeArrowheads="1"/>
          </p:cNvSpPr>
          <p:nvPr/>
        </p:nvSpPr>
        <p:spPr bwMode="auto">
          <a:xfrm>
            <a:off x="2500843" y="6403764"/>
            <a:ext cx="6338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err="1">
                <a:solidFill>
                  <a:schemeClr val="tx1"/>
                </a:solidFill>
                <a:latin typeface="Arial" charset="0"/>
              </a:rPr>
              <a:t>Modified</a:t>
            </a:r>
            <a:r>
              <a:rPr lang="de-DE" altLang="de-DE" sz="1000" dirty="0">
                <a:solidFill>
                  <a:schemeClr val="tx1"/>
                </a:solidFill>
                <a:latin typeface="Arial" charset="0"/>
              </a:rPr>
              <a:t> after: </a:t>
            </a:r>
            <a:r>
              <a:rPr lang="de-DE" altLang="de-DE" sz="1000" dirty="0" smtClean="0">
                <a:solidFill>
                  <a:schemeClr val="tx1"/>
                </a:solidFill>
                <a:latin typeface="Arial" charset="0"/>
              </a:rPr>
              <a:t>Douglas </a:t>
            </a:r>
            <a:r>
              <a:rPr lang="de-DE" altLang="de-DE" sz="1000" dirty="0" err="1" smtClean="0">
                <a:solidFill>
                  <a:schemeClr val="tx1"/>
                </a:solidFill>
                <a:latin typeface="Arial" charset="0"/>
              </a:rPr>
              <a:t>Nebert</a:t>
            </a:r>
            <a:r>
              <a:rPr lang="de-DE" altLang="de-DE" sz="1000" dirty="0" smtClean="0">
                <a:solidFill>
                  <a:schemeClr val="tx1"/>
                </a:solidFill>
                <a:latin typeface="Arial" charset="0"/>
              </a:rPr>
              <a:t>. http</a:t>
            </a:r>
            <a:r>
              <a:rPr lang="de-DE" altLang="de-DE" sz="1000" dirty="0">
                <a:solidFill>
                  <a:schemeClr val="tx1"/>
                </a:solidFill>
                <a:latin typeface="Arial" charset="0"/>
              </a:rPr>
              <a:t>://www.fgdc.gov/library/presentations/documents/2003-presentations/GIS_Standards_Rockies1003.ppt [2013-05-31]</a:t>
            </a:r>
          </a:p>
        </p:txBody>
      </p:sp>
      <p:sp>
        <p:nvSpPr>
          <p:cNvPr id="30745" name="Text Box 40"/>
          <p:cNvSpPr txBox="1">
            <a:spLocks noChangeArrowheads="1"/>
          </p:cNvSpPr>
          <p:nvPr/>
        </p:nvSpPr>
        <p:spPr bwMode="auto">
          <a:xfrm>
            <a:off x="58738" y="39688"/>
            <a:ext cx="711200" cy="7381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400">
                <a:solidFill>
                  <a:schemeClr val="tx1"/>
                </a:solidFill>
              </a:rPr>
              <a:t> ISPRS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400">
                <a:solidFill>
                  <a:schemeClr val="tx1"/>
                </a:solidFill>
              </a:rPr>
              <a:t> ICA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 sz="14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0746" name="AutoShape 14"/>
          <p:cNvSpPr>
            <a:spLocks noChangeArrowheads="1"/>
          </p:cNvSpPr>
          <p:nvPr/>
        </p:nvSpPr>
        <p:spPr bwMode="auto">
          <a:xfrm rot="-2377097">
            <a:off x="514350" y="914400"/>
            <a:ext cx="352425" cy="696913"/>
          </a:xfrm>
          <a:prstGeom prst="downArrow">
            <a:avLst>
              <a:gd name="adj1" fmla="val 50000"/>
              <a:gd name="adj2" fmla="val 59974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500843" y="990600"/>
            <a:ext cx="1385357" cy="762000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de-DE" sz="1600" smtClean="0">
              <a:latin typeface="+mn-lt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00843" y="1012825"/>
            <a:ext cx="1369979" cy="698500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de-DE" sz="1600" smtClean="0">
              <a:latin typeface="+mn-l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661202" y="1018546"/>
            <a:ext cx="1113376" cy="625475"/>
          </a:xfrm>
          <a:prstGeom prst="ellipse">
            <a:avLst/>
          </a:prstGeom>
          <a:ln w="28575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de-DE" sz="1600" smtClean="0">
              <a:latin typeface="+mn-lt"/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5256149" y="2644677"/>
            <a:ext cx="1430537" cy="643271"/>
          </a:xfrm>
          <a:prstGeom prst="ellipse">
            <a:avLst/>
          </a:prstGeom>
          <a:ln w="28575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de-DE" sz="160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7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Liaisons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b="1" dirty="0" smtClean="0"/>
              <a:t>Liaisons A:</a:t>
            </a:r>
            <a:r>
              <a:rPr lang="en-US" altLang="de-DE" dirty="0" smtClean="0"/>
              <a:t> Organizations that make an </a:t>
            </a:r>
            <a:r>
              <a:rPr lang="en-US" altLang="de-DE" b="1" dirty="0" smtClean="0"/>
              <a:t>effective contribution </a:t>
            </a:r>
            <a:r>
              <a:rPr lang="en-US" altLang="de-DE" dirty="0" smtClean="0"/>
              <a:t>to the work of the technical committee or subcommittee for questions dealt with by this technical committee or subcommittee. </a:t>
            </a:r>
          </a:p>
          <a:p>
            <a:r>
              <a:rPr lang="en-US" altLang="de-DE" b="1" dirty="0" smtClean="0"/>
              <a:t>Liaisons B:</a:t>
            </a:r>
            <a:r>
              <a:rPr lang="en-US" altLang="de-DE" dirty="0" smtClean="0"/>
              <a:t> Organizations that have indicated a </a:t>
            </a:r>
            <a:r>
              <a:rPr lang="en-US" altLang="de-DE" b="1" dirty="0" smtClean="0"/>
              <a:t>wish to be kept informed </a:t>
            </a:r>
            <a:r>
              <a:rPr lang="en-US" altLang="de-DE" dirty="0" smtClean="0"/>
              <a:t>of the work of the technical committee or subcommittee. </a:t>
            </a:r>
          </a:p>
          <a:p>
            <a:r>
              <a:rPr lang="en-US" altLang="de-DE" b="1" dirty="0" smtClean="0"/>
              <a:t>Liaisons C:</a:t>
            </a:r>
            <a:r>
              <a:rPr lang="en-US" altLang="de-DE" dirty="0" smtClean="0"/>
              <a:t> Organizations that </a:t>
            </a:r>
            <a:r>
              <a:rPr lang="en-US" altLang="de-DE" b="1" dirty="0" smtClean="0"/>
              <a:t>make a technical contribution</a:t>
            </a:r>
            <a:r>
              <a:rPr lang="en-US" altLang="de-DE" dirty="0" smtClean="0"/>
              <a:t> to and </a:t>
            </a:r>
            <a:r>
              <a:rPr lang="en-US" altLang="de-DE" b="1" dirty="0" smtClean="0"/>
              <a:t>participate actively</a:t>
            </a:r>
            <a:r>
              <a:rPr lang="en-US" altLang="de-DE" dirty="0" smtClean="0"/>
              <a:t> in the work of a working group (for ISO/IEC JTC1 only). </a:t>
            </a:r>
          </a:p>
          <a:p>
            <a:r>
              <a:rPr lang="en-US" altLang="de-DE" b="1" dirty="0" smtClean="0"/>
              <a:t>Liaisons D:</a:t>
            </a:r>
            <a:r>
              <a:rPr lang="en-US" altLang="de-DE" dirty="0" smtClean="0"/>
              <a:t> Organizations that </a:t>
            </a:r>
            <a:r>
              <a:rPr lang="en-US" altLang="de-DE" b="1" dirty="0" smtClean="0"/>
              <a:t>make a technical contribution </a:t>
            </a:r>
            <a:r>
              <a:rPr lang="en-US" altLang="de-DE" dirty="0" smtClean="0"/>
              <a:t>to and </a:t>
            </a:r>
            <a:r>
              <a:rPr lang="en-US" altLang="de-DE" b="1" dirty="0" smtClean="0"/>
              <a:t>participate actively </a:t>
            </a:r>
            <a:r>
              <a:rPr lang="en-US" altLang="de-DE" dirty="0" smtClean="0"/>
              <a:t>in the work of a working group.</a:t>
            </a:r>
            <a:endParaRPr lang="de-DE" altLang="de-DE" dirty="0" smtClean="0"/>
          </a:p>
        </p:txBody>
      </p:sp>
      <p:sp>
        <p:nvSpPr>
          <p:cNvPr id="34820" name="Rechteck 4"/>
          <p:cNvSpPr>
            <a:spLocks noChangeArrowheads="1"/>
          </p:cNvSpPr>
          <p:nvPr/>
        </p:nvSpPr>
        <p:spPr bwMode="auto">
          <a:xfrm>
            <a:off x="2843213" y="443706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Tahoma" pitchFamily="34" charset="0"/>
              </a:rPr>
              <a:t>Source: </a:t>
            </a:r>
            <a:r>
              <a:rPr lang="de-DE" altLang="de-DE" sz="1400">
                <a:solidFill>
                  <a:schemeClr val="tx1"/>
                </a:solidFill>
                <a:latin typeface="Tahoma" pitchFamily="34" charset="0"/>
                <a:hlinkClick r:id="rId2"/>
              </a:rPr>
              <a:t>https://www.iso.org/organization/297457.html</a:t>
            </a:r>
            <a:r>
              <a:rPr lang="de-DE" altLang="de-DE" sz="1400">
                <a:solidFill>
                  <a:schemeClr val="tx1"/>
                </a:solidFill>
                <a:latin typeface="Tahoma" pitchFamily="34" charset="0"/>
              </a:rPr>
              <a:t> [2017-10-16]</a:t>
            </a:r>
          </a:p>
        </p:txBody>
      </p:sp>
    </p:spTree>
    <p:extLst>
      <p:ext uri="{BB962C8B-B14F-4D97-AF65-F5344CB8AC3E}">
        <p14:creationId xmlns:p14="http://schemas.microsoft.com/office/powerpoint/2010/main" val="2060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342900"/>
            <a:ext cx="7477125" cy="685800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1404938"/>
            <a:ext cx="7478713" cy="4500562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6600">
              <a:solidFill>
                <a:schemeClr val="bg1"/>
              </a:solidFill>
            </a:endParaRP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2209800" y="4073525"/>
            <a:ext cx="66262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Sharing</a:t>
            </a:r>
            <a:br>
              <a:rPr lang="de-DE" altLang="de-DE" sz="8000">
                <a:solidFill>
                  <a:schemeClr val="bg1"/>
                </a:solidFill>
              </a:rPr>
            </a:br>
            <a:r>
              <a:rPr lang="de-DE" altLang="de-DE" sz="8000">
                <a:solidFill>
                  <a:schemeClr val="bg1"/>
                </a:solidFill>
              </a:rPr>
              <a:t>Interoperability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ttp://upload.wikimedia.org/wikipedia/commons/thumb/9/9b/Social_Network_Analysis_Visualization.png/1024px-Social_Network_Analysis_Visu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204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Networking and Service Orientation</a:t>
            </a:r>
            <a:endParaRPr lang="de-DE" altLang="de-DE" smtClean="0"/>
          </a:p>
        </p:txBody>
      </p:sp>
      <p:sp>
        <p:nvSpPr>
          <p:cNvPr id="32772" name="Rechteck 1"/>
          <p:cNvSpPr>
            <a:spLocks noChangeArrowheads="1"/>
          </p:cNvSpPr>
          <p:nvPr/>
        </p:nvSpPr>
        <p:spPr bwMode="auto">
          <a:xfrm>
            <a:off x="304800" y="6473825"/>
            <a:ext cx="861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Tahoma" pitchFamily="34" charset="0"/>
              </a:rPr>
              <a:t>Source: http://commons.wikimedia.org/wiki/File:Social_Network_Analysis_Visualization.png</a:t>
            </a:r>
          </a:p>
        </p:txBody>
      </p:sp>
      <p:sp>
        <p:nvSpPr>
          <p:cNvPr id="6" name="Rechteck 5"/>
          <p:cNvSpPr/>
          <p:nvPr/>
        </p:nvSpPr>
        <p:spPr>
          <a:xfrm>
            <a:off x="620713" y="2819400"/>
            <a:ext cx="3417887" cy="181588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latin typeface="+mn-lt"/>
                <a:cs typeface="+mn-cs"/>
              </a:rPr>
              <a:t>Desktop Systems, i.e. GIS </a:t>
            </a:r>
            <a:br>
              <a:rPr lang="en-US" sz="2800" dirty="0" smtClean="0">
                <a:latin typeface="+mn-lt"/>
                <a:cs typeface="+mn-cs"/>
              </a:rPr>
            </a:br>
            <a:r>
              <a:rPr lang="en-US" sz="2800" dirty="0" smtClean="0">
                <a:latin typeface="+mn-lt"/>
                <a:cs typeface="+mn-cs"/>
              </a:rPr>
              <a:t>= </a:t>
            </a:r>
            <a:r>
              <a:rPr lang="en-US" sz="2800" dirty="0">
                <a:latin typeface="+mn-lt"/>
                <a:cs typeface="+mn-cs"/>
              </a:rPr>
              <a:t>High Complexity = Empowering a Few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5751513" y="2819400"/>
            <a:ext cx="3240087" cy="13843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800" dirty="0">
                <a:solidFill>
                  <a:srgbClr val="000000"/>
                </a:solidFill>
                <a:cs typeface="+mn-cs"/>
              </a:rPr>
              <a:t>Web Services:</a:t>
            </a:r>
            <a:br>
              <a:rPr lang="en-US" altLang="de-DE" sz="2800" dirty="0">
                <a:solidFill>
                  <a:srgbClr val="000000"/>
                </a:solidFill>
                <a:cs typeface="+mn-cs"/>
              </a:rPr>
            </a:br>
            <a:r>
              <a:rPr lang="en-US" altLang="de-DE" sz="2800" dirty="0">
                <a:solidFill>
                  <a:srgbClr val="000000"/>
                </a:solidFill>
                <a:cs typeface="+mn-cs"/>
              </a:rPr>
              <a:t>Simplicity = Empowering </a:t>
            </a:r>
            <a:r>
              <a:rPr lang="en-US" altLang="de-DE" sz="2800" dirty="0" smtClean="0">
                <a:solidFill>
                  <a:srgbClr val="000000"/>
                </a:solidFill>
                <a:cs typeface="+mn-cs"/>
              </a:rPr>
              <a:t>Millions</a:t>
            </a:r>
            <a:endParaRPr lang="de-DE" altLang="de-DE" sz="4000" dirty="0">
              <a:solidFill>
                <a:schemeClr val="tx1"/>
              </a:solidFill>
              <a:latin typeface="Tahoma" pitchFamily="34" charset="0"/>
              <a:cs typeface="+mn-cs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4419600" y="3048000"/>
            <a:ext cx="1066800" cy="62388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de-DE" sz="16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pieren 4"/>
          <p:cNvGrpSpPr>
            <a:grpSpLocks/>
          </p:cNvGrpSpPr>
          <p:nvPr/>
        </p:nvGrpSpPr>
        <p:grpSpPr bwMode="auto">
          <a:xfrm>
            <a:off x="-9525" y="0"/>
            <a:ext cx="9740900" cy="7315200"/>
            <a:chOff x="-9525" y="0"/>
            <a:chExt cx="9740900" cy="7315200"/>
          </a:xfrm>
        </p:grpSpPr>
        <p:pic>
          <p:nvPicPr>
            <p:cNvPr id="33801" name="Picture 5" descr="http://upload.wikimedia.org/wikipedia/commons/thumb/9/9b/Social_Network_Analysis_Visualization.png/1024px-Social_Network_Analysis_Visualizat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920392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Rectangle 89"/>
            <p:cNvSpPr>
              <a:spLocks noChangeArrowheads="1"/>
            </p:cNvSpPr>
            <p:nvPr/>
          </p:nvSpPr>
          <p:spPr bwMode="auto">
            <a:xfrm>
              <a:off x="76200" y="25400"/>
              <a:ext cx="9655175" cy="7289800"/>
            </a:xfrm>
            <a:prstGeom prst="rect">
              <a:avLst/>
            </a:prstGeom>
            <a:solidFill>
              <a:schemeClr val="bg1">
                <a:alpha val="8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3379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Networking</a:t>
            </a:r>
            <a:endParaRPr lang="de-DE" altLang="de-DE" smtClean="0"/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de-DE" b="1" dirty="0" smtClean="0"/>
              <a:t>Uniform Resource Identifier </a:t>
            </a:r>
            <a:r>
              <a:rPr lang="en-GB" altLang="de-DE" dirty="0" smtClean="0"/>
              <a:t>(URI). URIs can be: </a:t>
            </a:r>
          </a:p>
          <a:p>
            <a:pPr lvl="1" eaLnBrk="1" hangingPunct="1">
              <a:defRPr/>
            </a:pPr>
            <a:r>
              <a:rPr lang="en-GB" altLang="de-DE" dirty="0" smtClean="0"/>
              <a:t>Locations / </a:t>
            </a:r>
            <a:r>
              <a:rPr lang="en-GB" altLang="de-DE" dirty="0" err="1" smtClean="0"/>
              <a:t>adresses</a:t>
            </a:r>
            <a:r>
              <a:rPr lang="en-GB" altLang="de-DE" dirty="0" smtClean="0"/>
              <a:t>: </a:t>
            </a:r>
            <a:r>
              <a:rPr lang="en-GB" altLang="de-DE" b="1" dirty="0" smtClean="0"/>
              <a:t>Uniform Resource Locator </a:t>
            </a:r>
            <a:r>
              <a:rPr lang="en-GB" altLang="de-DE" dirty="0" smtClean="0"/>
              <a:t>(URL) , [RFC2396]</a:t>
            </a:r>
          </a:p>
          <a:p>
            <a:pPr lvl="1" eaLnBrk="1" hangingPunct="1">
              <a:defRPr/>
            </a:pPr>
            <a:endParaRPr lang="en-GB" altLang="de-DE" dirty="0"/>
          </a:p>
          <a:p>
            <a:pPr lvl="1" eaLnBrk="1" hangingPunct="1">
              <a:defRPr/>
            </a:pPr>
            <a:endParaRPr lang="en-GB" altLang="de-DE" dirty="0" smtClean="0"/>
          </a:p>
          <a:p>
            <a:pPr lvl="1" eaLnBrk="1" hangingPunct="1">
              <a:defRPr/>
            </a:pPr>
            <a:r>
              <a:rPr lang="en-GB" altLang="de-DE" dirty="0" smtClean="0"/>
              <a:t>Names: </a:t>
            </a:r>
            <a:r>
              <a:rPr lang="en-GB" altLang="de-DE" b="1" dirty="0" smtClean="0"/>
              <a:t>Uniform Resource Name </a:t>
            </a:r>
            <a:r>
              <a:rPr lang="en-GB" altLang="de-DE" dirty="0" smtClean="0"/>
              <a:t>(URN) [RFC 1737, RFC 2141, RFC 3061]</a:t>
            </a:r>
            <a:br>
              <a:rPr lang="en-GB" altLang="de-DE" dirty="0" smtClean="0"/>
            </a:b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dirty="0" smtClean="0"/>
              <a:t/>
            </a:r>
            <a:br>
              <a:rPr lang="en-GB" altLang="de-DE" dirty="0" smtClean="0"/>
            </a:br>
            <a:endParaRPr lang="en-GB" altLang="de-DE" dirty="0" smtClean="0"/>
          </a:p>
          <a:p>
            <a:pPr lvl="1" eaLnBrk="1" hangingPunct="1">
              <a:defRPr/>
            </a:pPr>
            <a:r>
              <a:rPr lang="en-GB" altLang="de-DE" b="1" dirty="0" smtClean="0"/>
              <a:t>IP-</a:t>
            </a:r>
            <a:r>
              <a:rPr lang="en-GB" altLang="de-DE" b="1" dirty="0" err="1" smtClean="0"/>
              <a:t>Adresses</a:t>
            </a:r>
            <a:r>
              <a:rPr lang="en-GB" altLang="de-DE" dirty="0" smtClean="0"/>
              <a:t> (IPv4, IPv6)</a:t>
            </a:r>
          </a:p>
          <a:p>
            <a:pPr lvl="1" eaLnBrk="1" hangingPunct="1">
              <a:defRPr/>
            </a:pPr>
            <a:endParaRPr lang="en-GB" altLang="de-DE" dirty="0" smtClean="0"/>
          </a:p>
          <a:p>
            <a:pPr lvl="1" eaLnBrk="1" hangingPunct="1">
              <a:defRPr/>
            </a:pPr>
            <a:endParaRPr lang="en-GB" altLang="de-DE" dirty="0"/>
          </a:p>
          <a:p>
            <a:pPr lvl="1" eaLnBrk="1" hangingPunct="1">
              <a:defRPr/>
            </a:pPr>
            <a:endParaRPr lang="en-GB" altLang="de-DE" dirty="0" smtClean="0"/>
          </a:p>
          <a:p>
            <a:pPr marL="457200" lvl="1" indent="0" eaLnBrk="1" hangingPunct="1">
              <a:buFontTx/>
              <a:buNone/>
              <a:defRPr/>
            </a:pPr>
            <a:endParaRPr lang="en-GB" altLang="de-DE" dirty="0" smtClean="0"/>
          </a:p>
          <a:p>
            <a:pPr marL="457200" lvl="1" indent="0" eaLnBrk="1" hangingPunct="1">
              <a:buFontTx/>
              <a:buNone/>
              <a:defRPr/>
            </a:pPr>
            <a:endParaRPr lang="en-GB" altLang="de-DE" dirty="0"/>
          </a:p>
          <a:p>
            <a:pPr lvl="1" eaLnBrk="1" hangingPunct="1">
              <a:defRPr/>
            </a:pPr>
            <a:endParaRPr lang="en-GB" altLang="de-DE" dirty="0"/>
          </a:p>
          <a:p>
            <a:pPr lvl="1" eaLnBrk="1" hangingPunct="1">
              <a:defRPr/>
            </a:pPr>
            <a:endParaRPr lang="en-GB" altLang="de-DE" dirty="0" smtClean="0"/>
          </a:p>
        </p:txBody>
      </p:sp>
      <p:sp>
        <p:nvSpPr>
          <p:cNvPr id="33797" name="Rechteck 2"/>
          <p:cNvSpPr>
            <a:spLocks noChangeArrowheads="1"/>
          </p:cNvSpPr>
          <p:nvPr/>
        </p:nvSpPr>
        <p:spPr bwMode="auto">
          <a:xfrm>
            <a:off x="609600" y="7086600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>
                <a:solidFill>
                  <a:schemeClr val="tx1"/>
                </a:solidFill>
                <a:latin typeface="Tahoma" pitchFamily="34" charset="0"/>
              </a:rPr>
              <a:t>Protocol:["//"] [user [":"password] "@"] host [":"port] ["/"url-path] </a:t>
            </a:r>
            <a:endParaRPr lang="de-DE" altLang="de-DE" sz="2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579563" y="3505200"/>
            <a:ext cx="6213475" cy="7381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cs typeface="+mn-cs"/>
              </a:rPr>
              <a:t>&lt;</a:t>
            </a:r>
            <a:r>
              <a:rPr lang="de-DE" sz="1400" dirty="0" err="1">
                <a:cs typeface="+mn-cs"/>
              </a:rPr>
              <a:t>gml:Point</a:t>
            </a:r>
            <a:r>
              <a:rPr lang="de-DE" sz="1400" dirty="0">
                <a:cs typeface="+mn-cs"/>
              </a:rPr>
              <a:t> </a:t>
            </a:r>
            <a:r>
              <a:rPr lang="de-DE" sz="1400" dirty="0" err="1">
                <a:cs typeface="+mn-cs"/>
              </a:rPr>
              <a:t>srsname</a:t>
            </a:r>
            <a:r>
              <a:rPr lang="de-DE" sz="1400" dirty="0">
                <a:cs typeface="+mn-cs"/>
              </a:rPr>
              <a:t>=“</a:t>
            </a:r>
            <a:r>
              <a:rPr lang="de-DE" sz="1400" b="1" dirty="0">
                <a:solidFill>
                  <a:srgbClr val="C00000"/>
                </a:solidFill>
                <a:cs typeface="+mn-cs"/>
              </a:rPr>
              <a:t>urn:adv:crs:ETRS89_UTM32</a:t>
            </a:r>
            <a:r>
              <a:rPr lang="de-DE" sz="1400" dirty="0">
                <a:cs typeface="+mn-cs"/>
              </a:rPr>
              <a:t>“&gt;</a:t>
            </a:r>
          </a:p>
          <a:p>
            <a:pPr>
              <a:defRPr/>
            </a:pPr>
            <a:r>
              <a:rPr lang="de-DE" sz="1400" dirty="0">
                <a:cs typeface="+mn-cs"/>
              </a:rPr>
              <a:t>   &lt;</a:t>
            </a:r>
            <a:r>
              <a:rPr lang="de-DE" sz="1400" dirty="0" err="1">
                <a:cs typeface="+mn-cs"/>
              </a:rPr>
              <a:t>gml:coordinates</a:t>
            </a:r>
            <a:r>
              <a:rPr lang="de-DE" sz="1400" dirty="0">
                <a:cs typeface="+mn-cs"/>
              </a:rPr>
              <a:t>&gt;369949.671 5615301.383&lt;/</a:t>
            </a:r>
            <a:r>
              <a:rPr lang="de-DE" sz="1400" dirty="0" err="1">
                <a:cs typeface="+mn-cs"/>
              </a:rPr>
              <a:t>gml:coordinates</a:t>
            </a:r>
            <a:r>
              <a:rPr lang="de-DE" sz="1400" dirty="0">
                <a:cs typeface="+mn-cs"/>
              </a:rPr>
              <a:t>&gt;</a:t>
            </a:r>
          </a:p>
          <a:p>
            <a:pPr>
              <a:defRPr/>
            </a:pPr>
            <a:r>
              <a:rPr lang="de-DE" sz="1400" dirty="0">
                <a:cs typeface="+mn-cs"/>
              </a:rPr>
              <a:t>&lt;/</a:t>
            </a:r>
            <a:r>
              <a:rPr lang="de-DE" sz="1400" dirty="0" err="1">
                <a:cs typeface="+mn-cs"/>
              </a:rPr>
              <a:t>gml:Point</a:t>
            </a:r>
            <a:r>
              <a:rPr lang="de-DE" sz="1400" dirty="0">
                <a:cs typeface="+mn-cs"/>
              </a:rPr>
              <a:t>&gt;</a:t>
            </a:r>
          </a:p>
        </p:txBody>
      </p:sp>
      <p:sp>
        <p:nvSpPr>
          <p:cNvPr id="33799" name="Rechteck 3"/>
          <p:cNvSpPr>
            <a:spLocks noChangeArrowheads="1"/>
          </p:cNvSpPr>
          <p:nvPr/>
        </p:nvSpPr>
        <p:spPr bwMode="auto">
          <a:xfrm>
            <a:off x="1524000" y="2438400"/>
            <a:ext cx="662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 smtClean="0">
                <a:solidFill>
                  <a:srgbClr val="C00000"/>
                </a:solidFill>
                <a:latin typeface="Tahoma" pitchFamily="34" charset="0"/>
              </a:rPr>
              <a:t>https://</a:t>
            </a:r>
            <a:r>
              <a:rPr lang="de-DE" altLang="de-DE" sz="1400" b="1" dirty="0">
                <a:solidFill>
                  <a:srgbClr val="C00000"/>
                </a:solidFill>
                <a:latin typeface="Tahoma" pitchFamily="34" charset="0"/>
              </a:rPr>
              <a:t>www.w3.org/Provider/Style/URI</a:t>
            </a:r>
          </a:p>
        </p:txBody>
      </p:sp>
      <p:pic>
        <p:nvPicPr>
          <p:cNvPr id="33800" name="Picture 2" descr="C:\Users\behr\AppData\Local\Temp\SNAGHTMLcccd7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334000"/>
            <a:ext cx="6877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>
            <a:off x="3352800" y="5105400"/>
            <a:ext cx="2057400" cy="3048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2743200" y="5105400"/>
            <a:ext cx="2667000" cy="4572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pieren 77"/>
          <p:cNvGrpSpPr>
            <a:grpSpLocks/>
          </p:cNvGrpSpPr>
          <p:nvPr/>
        </p:nvGrpSpPr>
        <p:grpSpPr bwMode="auto">
          <a:xfrm>
            <a:off x="-9525" y="0"/>
            <a:ext cx="9740900" cy="7315200"/>
            <a:chOff x="-9525" y="0"/>
            <a:chExt cx="9740900" cy="7315200"/>
          </a:xfrm>
        </p:grpSpPr>
        <p:pic>
          <p:nvPicPr>
            <p:cNvPr id="34893" name="Picture 5" descr="http://upload.wikimedia.org/wikipedia/commons/thumb/9/9b/Social_Network_Analysis_Visualization.png/1024px-Social_Network_Analysis_Visualizat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920392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94" name="Rectangle 89"/>
            <p:cNvSpPr>
              <a:spLocks noChangeArrowheads="1"/>
            </p:cNvSpPr>
            <p:nvPr/>
          </p:nvSpPr>
          <p:spPr bwMode="auto">
            <a:xfrm>
              <a:off x="76200" y="25400"/>
              <a:ext cx="9655175" cy="7289800"/>
            </a:xfrm>
            <a:prstGeom prst="rect">
              <a:avLst/>
            </a:prstGeom>
            <a:solidFill>
              <a:schemeClr val="bg1">
                <a:alpha val="8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3" name="Rechteck 72"/>
          <p:cNvSpPr>
            <a:spLocks noChangeArrowheads="1"/>
          </p:cNvSpPr>
          <p:nvPr/>
        </p:nvSpPr>
        <p:spPr bwMode="auto">
          <a:xfrm>
            <a:off x="246063" y="2714625"/>
            <a:ext cx="2016125" cy="3873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Rechteck 72"/>
          <p:cNvSpPr>
            <a:spLocks noChangeArrowheads="1"/>
          </p:cNvSpPr>
          <p:nvPr/>
        </p:nvSpPr>
        <p:spPr bwMode="auto">
          <a:xfrm>
            <a:off x="4783138" y="2714625"/>
            <a:ext cx="4102100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41350"/>
            <a:ext cx="8604250" cy="806450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Client Server </a:t>
            </a:r>
            <a:r>
              <a:rPr lang="de-DE" altLang="de-DE" sz="2400" dirty="0" err="1" smtClean="0"/>
              <a:t>Architecture</a:t>
            </a:r>
            <a:endParaRPr lang="de-DE" altLang="de-DE" sz="2400" dirty="0" smtClean="0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4208463" y="3962400"/>
            <a:ext cx="14922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4823" name="Group 10"/>
          <p:cNvGrpSpPr>
            <a:grpSpLocks/>
          </p:cNvGrpSpPr>
          <p:nvPr/>
        </p:nvGrpSpPr>
        <p:grpSpPr bwMode="auto">
          <a:xfrm>
            <a:off x="2424113" y="3357563"/>
            <a:ext cx="1971675" cy="1247775"/>
            <a:chOff x="1770" y="2055"/>
            <a:chExt cx="1242" cy="786"/>
          </a:xfrm>
        </p:grpSpPr>
        <p:sp>
          <p:nvSpPr>
            <p:cNvPr id="34879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7 w 199"/>
                <a:gd name="T1" fmla="*/ 2147483647 h 123"/>
                <a:gd name="T2" fmla="*/ 0 w 199"/>
                <a:gd name="T3" fmla="*/ 2147483647 h 123"/>
                <a:gd name="T4" fmla="*/ 2147483647 w 199"/>
                <a:gd name="T5" fmla="*/ 2147483647 h 123"/>
                <a:gd name="T6" fmla="*/ 2147483647 w 199"/>
                <a:gd name="T7" fmla="*/ 2147483647 h 123"/>
                <a:gd name="T8" fmla="*/ 2147483647 w 199"/>
                <a:gd name="T9" fmla="*/ 2147483647 h 123"/>
                <a:gd name="T10" fmla="*/ 2147483647 w 199"/>
                <a:gd name="T11" fmla="*/ 2147483647 h 123"/>
                <a:gd name="T12" fmla="*/ 2147483647 w 199"/>
                <a:gd name="T13" fmla="*/ 2147483647 h 123"/>
                <a:gd name="T14" fmla="*/ 2147483647 w 199"/>
                <a:gd name="T15" fmla="*/ 2147483647 h 123"/>
                <a:gd name="T16" fmla="*/ 2147483647 w 199"/>
                <a:gd name="T17" fmla="*/ 2147483647 h 123"/>
                <a:gd name="T18" fmla="*/ 2147483647 w 199"/>
                <a:gd name="T19" fmla="*/ 2147483647 h 123"/>
                <a:gd name="T20" fmla="*/ 2147483647 w 199"/>
                <a:gd name="T21" fmla="*/ 2147483647 h 123"/>
                <a:gd name="T22" fmla="*/ 2147483647 w 199"/>
                <a:gd name="T23" fmla="*/ 2147483647 h 123"/>
                <a:gd name="T24" fmla="*/ 2147483647 w 199"/>
                <a:gd name="T25" fmla="*/ 2147483647 h 123"/>
                <a:gd name="T26" fmla="*/ 2147483647 w 199"/>
                <a:gd name="T27" fmla="*/ 2147483647 h 123"/>
                <a:gd name="T28" fmla="*/ 2147483647 w 199"/>
                <a:gd name="T29" fmla="*/ 2147483647 h 123"/>
                <a:gd name="T30" fmla="*/ 2147483647 w 199"/>
                <a:gd name="T31" fmla="*/ 2147483647 h 123"/>
                <a:gd name="T32" fmla="*/ 2147483647 w 199"/>
                <a:gd name="T33" fmla="*/ 2147483647 h 123"/>
                <a:gd name="T34" fmla="*/ 2147483647 w 199"/>
                <a:gd name="T35" fmla="*/ 2147483647 h 123"/>
                <a:gd name="T36" fmla="*/ 2147483647 w 199"/>
                <a:gd name="T37" fmla="*/ 2147483647 h 123"/>
                <a:gd name="T38" fmla="*/ 2147483647 w 199"/>
                <a:gd name="T39" fmla="*/ 2147483647 h 123"/>
                <a:gd name="T40" fmla="*/ 2147483647 w 199"/>
                <a:gd name="T41" fmla="*/ 2147483647 h 123"/>
                <a:gd name="T42" fmla="*/ 2147483647 w 199"/>
                <a:gd name="T43" fmla="*/ 2147483647 h 123"/>
                <a:gd name="T44" fmla="*/ 2147483647 w 199"/>
                <a:gd name="T45" fmla="*/ 2147483647 h 123"/>
                <a:gd name="T46" fmla="*/ 2147483647 w 199"/>
                <a:gd name="T47" fmla="*/ 0 h 123"/>
                <a:gd name="T48" fmla="*/ 2147483647 w 199"/>
                <a:gd name="T49" fmla="*/ 2147483647 h 123"/>
                <a:gd name="T50" fmla="*/ 2147483647 w 199"/>
                <a:gd name="T51" fmla="*/ 2147483647 h 123"/>
                <a:gd name="T52" fmla="*/ 2147483647 w 199"/>
                <a:gd name="T53" fmla="*/ 0 h 123"/>
                <a:gd name="T54" fmla="*/ 2147483647 w 199"/>
                <a:gd name="T55" fmla="*/ 2147483647 h 123"/>
                <a:gd name="T56" fmla="*/ 2147483647 w 199"/>
                <a:gd name="T57" fmla="*/ 2147483647 h 123"/>
                <a:gd name="T58" fmla="*/ 2147483647 w 199"/>
                <a:gd name="T59" fmla="*/ 2147483647 h 123"/>
                <a:gd name="T60" fmla="*/ 2147483647 w 199"/>
                <a:gd name="T61" fmla="*/ 2147483647 h 123"/>
                <a:gd name="T62" fmla="*/ 2147483647 w 199"/>
                <a:gd name="T63" fmla="*/ 2147483647 h 123"/>
                <a:gd name="T64" fmla="*/ 2147483647 w 199"/>
                <a:gd name="T65" fmla="*/ 2147483647 h 123"/>
                <a:gd name="T66" fmla="*/ 2147483647 w 199"/>
                <a:gd name="T67" fmla="*/ 2147483647 h 123"/>
                <a:gd name="T68" fmla="*/ 2147483647 w 199"/>
                <a:gd name="T69" fmla="*/ 2147483647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80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7 w 199"/>
                <a:gd name="T1" fmla="*/ 2147483647 h 123"/>
                <a:gd name="T2" fmla="*/ 0 w 199"/>
                <a:gd name="T3" fmla="*/ 2147483647 h 123"/>
                <a:gd name="T4" fmla="*/ 2147483647 w 199"/>
                <a:gd name="T5" fmla="*/ 2147483647 h 123"/>
                <a:gd name="T6" fmla="*/ 2147483647 w 199"/>
                <a:gd name="T7" fmla="*/ 2147483647 h 123"/>
                <a:gd name="T8" fmla="*/ 2147483647 w 199"/>
                <a:gd name="T9" fmla="*/ 2147483647 h 123"/>
                <a:gd name="T10" fmla="*/ 2147483647 w 199"/>
                <a:gd name="T11" fmla="*/ 2147483647 h 123"/>
                <a:gd name="T12" fmla="*/ 2147483647 w 199"/>
                <a:gd name="T13" fmla="*/ 2147483647 h 123"/>
                <a:gd name="T14" fmla="*/ 2147483647 w 199"/>
                <a:gd name="T15" fmla="*/ 2147483647 h 123"/>
                <a:gd name="T16" fmla="*/ 2147483647 w 199"/>
                <a:gd name="T17" fmla="*/ 2147483647 h 123"/>
                <a:gd name="T18" fmla="*/ 2147483647 w 199"/>
                <a:gd name="T19" fmla="*/ 2147483647 h 123"/>
                <a:gd name="T20" fmla="*/ 2147483647 w 199"/>
                <a:gd name="T21" fmla="*/ 2147483647 h 123"/>
                <a:gd name="T22" fmla="*/ 2147483647 w 199"/>
                <a:gd name="T23" fmla="*/ 2147483647 h 123"/>
                <a:gd name="T24" fmla="*/ 2147483647 w 199"/>
                <a:gd name="T25" fmla="*/ 2147483647 h 123"/>
                <a:gd name="T26" fmla="*/ 2147483647 w 199"/>
                <a:gd name="T27" fmla="*/ 2147483647 h 123"/>
                <a:gd name="T28" fmla="*/ 2147483647 w 199"/>
                <a:gd name="T29" fmla="*/ 2147483647 h 123"/>
                <a:gd name="T30" fmla="*/ 2147483647 w 199"/>
                <a:gd name="T31" fmla="*/ 2147483647 h 123"/>
                <a:gd name="T32" fmla="*/ 2147483647 w 199"/>
                <a:gd name="T33" fmla="*/ 2147483647 h 123"/>
                <a:gd name="T34" fmla="*/ 2147483647 w 199"/>
                <a:gd name="T35" fmla="*/ 2147483647 h 123"/>
                <a:gd name="T36" fmla="*/ 2147483647 w 199"/>
                <a:gd name="T37" fmla="*/ 2147483647 h 123"/>
                <a:gd name="T38" fmla="*/ 2147483647 w 199"/>
                <a:gd name="T39" fmla="*/ 2147483647 h 123"/>
                <a:gd name="T40" fmla="*/ 2147483647 w 199"/>
                <a:gd name="T41" fmla="*/ 2147483647 h 123"/>
                <a:gd name="T42" fmla="*/ 2147483647 w 199"/>
                <a:gd name="T43" fmla="*/ 2147483647 h 123"/>
                <a:gd name="T44" fmla="*/ 2147483647 w 199"/>
                <a:gd name="T45" fmla="*/ 2147483647 h 123"/>
                <a:gd name="T46" fmla="*/ 2147483647 w 199"/>
                <a:gd name="T47" fmla="*/ 0 h 123"/>
                <a:gd name="T48" fmla="*/ 2147483647 w 199"/>
                <a:gd name="T49" fmla="*/ 2147483647 h 123"/>
                <a:gd name="T50" fmla="*/ 2147483647 w 199"/>
                <a:gd name="T51" fmla="*/ 2147483647 h 123"/>
                <a:gd name="T52" fmla="*/ 2147483647 w 199"/>
                <a:gd name="T53" fmla="*/ 0 h 123"/>
                <a:gd name="T54" fmla="*/ 2147483647 w 199"/>
                <a:gd name="T55" fmla="*/ 2147483647 h 123"/>
                <a:gd name="T56" fmla="*/ 2147483647 w 199"/>
                <a:gd name="T57" fmla="*/ 2147483647 h 123"/>
                <a:gd name="T58" fmla="*/ 2147483647 w 199"/>
                <a:gd name="T59" fmla="*/ 2147483647 h 123"/>
                <a:gd name="T60" fmla="*/ 2147483647 w 199"/>
                <a:gd name="T61" fmla="*/ 2147483647 h 123"/>
                <a:gd name="T62" fmla="*/ 2147483647 w 199"/>
                <a:gd name="T63" fmla="*/ 2147483647 h 123"/>
                <a:gd name="T64" fmla="*/ 2147483647 w 199"/>
                <a:gd name="T65" fmla="*/ 2147483647 h 123"/>
                <a:gd name="T66" fmla="*/ 2147483647 w 199"/>
                <a:gd name="T67" fmla="*/ 2147483647 h 123"/>
                <a:gd name="T68" fmla="*/ 2147483647 w 199"/>
                <a:gd name="T69" fmla="*/ 2147483647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81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7 w 199"/>
                <a:gd name="T1" fmla="*/ 2147483647 h 123"/>
                <a:gd name="T2" fmla="*/ 0 w 199"/>
                <a:gd name="T3" fmla="*/ 2147483647 h 123"/>
                <a:gd name="T4" fmla="*/ 2147483647 w 199"/>
                <a:gd name="T5" fmla="*/ 2147483647 h 123"/>
                <a:gd name="T6" fmla="*/ 2147483647 w 199"/>
                <a:gd name="T7" fmla="*/ 2147483647 h 123"/>
                <a:gd name="T8" fmla="*/ 2147483647 w 199"/>
                <a:gd name="T9" fmla="*/ 2147483647 h 123"/>
                <a:gd name="T10" fmla="*/ 2147483647 w 199"/>
                <a:gd name="T11" fmla="*/ 2147483647 h 123"/>
                <a:gd name="T12" fmla="*/ 2147483647 w 199"/>
                <a:gd name="T13" fmla="*/ 2147483647 h 123"/>
                <a:gd name="T14" fmla="*/ 2147483647 w 199"/>
                <a:gd name="T15" fmla="*/ 2147483647 h 123"/>
                <a:gd name="T16" fmla="*/ 2147483647 w 199"/>
                <a:gd name="T17" fmla="*/ 2147483647 h 123"/>
                <a:gd name="T18" fmla="*/ 2147483647 w 199"/>
                <a:gd name="T19" fmla="*/ 2147483647 h 123"/>
                <a:gd name="T20" fmla="*/ 2147483647 w 199"/>
                <a:gd name="T21" fmla="*/ 2147483647 h 123"/>
                <a:gd name="T22" fmla="*/ 2147483647 w 199"/>
                <a:gd name="T23" fmla="*/ 2147483647 h 123"/>
                <a:gd name="T24" fmla="*/ 2147483647 w 199"/>
                <a:gd name="T25" fmla="*/ 2147483647 h 123"/>
                <a:gd name="T26" fmla="*/ 2147483647 w 199"/>
                <a:gd name="T27" fmla="*/ 2147483647 h 123"/>
                <a:gd name="T28" fmla="*/ 2147483647 w 199"/>
                <a:gd name="T29" fmla="*/ 2147483647 h 123"/>
                <a:gd name="T30" fmla="*/ 2147483647 w 199"/>
                <a:gd name="T31" fmla="*/ 2147483647 h 123"/>
                <a:gd name="T32" fmla="*/ 2147483647 w 199"/>
                <a:gd name="T33" fmla="*/ 2147483647 h 123"/>
                <a:gd name="T34" fmla="*/ 2147483647 w 199"/>
                <a:gd name="T35" fmla="*/ 2147483647 h 123"/>
                <a:gd name="T36" fmla="*/ 2147483647 w 199"/>
                <a:gd name="T37" fmla="*/ 2147483647 h 123"/>
                <a:gd name="T38" fmla="*/ 2147483647 w 199"/>
                <a:gd name="T39" fmla="*/ 2147483647 h 123"/>
                <a:gd name="T40" fmla="*/ 2147483647 w 199"/>
                <a:gd name="T41" fmla="*/ 2147483647 h 123"/>
                <a:gd name="T42" fmla="*/ 2147483647 w 199"/>
                <a:gd name="T43" fmla="*/ 2147483647 h 123"/>
                <a:gd name="T44" fmla="*/ 2147483647 w 199"/>
                <a:gd name="T45" fmla="*/ 2147483647 h 123"/>
                <a:gd name="T46" fmla="*/ 2147483647 w 199"/>
                <a:gd name="T47" fmla="*/ 0 h 123"/>
                <a:gd name="T48" fmla="*/ 2147483647 w 199"/>
                <a:gd name="T49" fmla="*/ 2147483647 h 123"/>
                <a:gd name="T50" fmla="*/ 2147483647 w 199"/>
                <a:gd name="T51" fmla="*/ 2147483647 h 123"/>
                <a:gd name="T52" fmla="*/ 2147483647 w 199"/>
                <a:gd name="T53" fmla="*/ 0 h 123"/>
                <a:gd name="T54" fmla="*/ 2147483647 w 199"/>
                <a:gd name="T55" fmla="*/ 2147483647 h 123"/>
                <a:gd name="T56" fmla="*/ 2147483647 w 199"/>
                <a:gd name="T57" fmla="*/ 2147483647 h 123"/>
                <a:gd name="T58" fmla="*/ 2147483647 w 199"/>
                <a:gd name="T59" fmla="*/ 2147483647 h 123"/>
                <a:gd name="T60" fmla="*/ 2147483647 w 199"/>
                <a:gd name="T61" fmla="*/ 2147483647 h 123"/>
                <a:gd name="T62" fmla="*/ 2147483647 w 199"/>
                <a:gd name="T63" fmla="*/ 2147483647 h 123"/>
                <a:gd name="T64" fmla="*/ 2147483647 w 199"/>
                <a:gd name="T65" fmla="*/ 2147483647 h 123"/>
                <a:gd name="T66" fmla="*/ 2147483647 w 199"/>
                <a:gd name="T67" fmla="*/ 2147483647 h 123"/>
                <a:gd name="T68" fmla="*/ 2147483647 w 199"/>
                <a:gd name="T69" fmla="*/ 2147483647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82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7 w 12"/>
                <a:gd name="T3" fmla="*/ 2147483647 h 2"/>
                <a:gd name="T4" fmla="*/ 2147483647 w 1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83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7 h 1"/>
                <a:gd name="T2" fmla="*/ 2147483647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84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7 w 3"/>
                <a:gd name="T3" fmla="*/ 2147483647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85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7 h 6"/>
                <a:gd name="T2" fmla="*/ 2147483647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86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7 w 15"/>
                <a:gd name="T1" fmla="*/ 2147483647 h 20"/>
                <a:gd name="T2" fmla="*/ 2147483647 w 15"/>
                <a:gd name="T3" fmla="*/ 2147483647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87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7 h 7"/>
                <a:gd name="T2" fmla="*/ 2147483647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88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2147483647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89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7 w 4"/>
                <a:gd name="T1" fmla="*/ 0 h 4"/>
                <a:gd name="T2" fmla="*/ 0 w 4"/>
                <a:gd name="T3" fmla="*/ 2147483647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90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7 w 2"/>
                <a:gd name="T1" fmla="*/ 0 h 4"/>
                <a:gd name="T2" fmla="*/ 0 w 2"/>
                <a:gd name="T3" fmla="*/ 2147483647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91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7 w 6"/>
                <a:gd name="T1" fmla="*/ 2147483647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92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7 w 1"/>
                <a:gd name="T3" fmla="*/ 2147483647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824" name="Rectangle 25"/>
          <p:cNvSpPr>
            <a:spLocks noChangeArrowheads="1"/>
          </p:cNvSpPr>
          <p:nvPr/>
        </p:nvSpPr>
        <p:spPr bwMode="auto">
          <a:xfrm>
            <a:off x="3119438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5" name="Rectangle 26"/>
          <p:cNvSpPr>
            <a:spLocks noChangeArrowheads="1"/>
          </p:cNvSpPr>
          <p:nvPr/>
        </p:nvSpPr>
        <p:spPr bwMode="auto">
          <a:xfrm>
            <a:off x="2963863" y="3795713"/>
            <a:ext cx="657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charset="0"/>
              </a:rPr>
              <a:t>Internet</a:t>
            </a:r>
            <a:endParaRPr lang="en-US" altLang="de-DE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6" name="Rectangle 34"/>
          <p:cNvSpPr>
            <a:spLocks noChangeArrowheads="1"/>
          </p:cNvSpPr>
          <p:nvPr/>
        </p:nvSpPr>
        <p:spPr bwMode="auto">
          <a:xfrm>
            <a:off x="1770063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charset="0"/>
            </a:endParaRPr>
          </a:p>
        </p:txBody>
      </p:sp>
      <p:sp>
        <p:nvSpPr>
          <p:cNvPr id="34827" name="Text Box 37"/>
          <p:cNvSpPr txBox="1">
            <a:spLocks noChangeArrowheads="1"/>
          </p:cNvSpPr>
          <p:nvPr/>
        </p:nvSpPr>
        <p:spPr bwMode="auto">
          <a:xfrm>
            <a:off x="4730168" y="3000375"/>
            <a:ext cx="10266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200" b="1" dirty="0" smtClean="0">
                <a:solidFill>
                  <a:schemeClr val="tx1"/>
                </a:solidFill>
                <a:latin typeface="Arial" charset="0"/>
              </a:rPr>
              <a:t>Web Server</a:t>
            </a:r>
            <a:endParaRPr lang="de-DE" altLang="de-DE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8" name="Line 38"/>
          <p:cNvSpPr>
            <a:spLocks noChangeShapeType="1"/>
          </p:cNvSpPr>
          <p:nvPr/>
        </p:nvSpPr>
        <p:spPr bwMode="auto">
          <a:xfrm rot="10800000">
            <a:off x="4281488" y="3883025"/>
            <a:ext cx="14351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9" name="Rectangle 39"/>
          <p:cNvSpPr>
            <a:spLocks noChangeArrowheads="1"/>
          </p:cNvSpPr>
          <p:nvPr/>
        </p:nvSpPr>
        <p:spPr bwMode="auto">
          <a:xfrm>
            <a:off x="4421188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charset="0"/>
            </a:endParaRPr>
          </a:p>
        </p:txBody>
      </p:sp>
      <p:sp>
        <p:nvSpPr>
          <p:cNvPr id="4119" name="Rectangle 42"/>
          <p:cNvSpPr>
            <a:spLocks noChangeArrowheads="1"/>
          </p:cNvSpPr>
          <p:nvPr/>
        </p:nvSpPr>
        <p:spPr bwMode="auto">
          <a:xfrm>
            <a:off x="6151563" y="4300538"/>
            <a:ext cx="86042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4831" name="AutoShape 43"/>
          <p:cNvSpPr>
            <a:spLocks noChangeArrowheads="1"/>
          </p:cNvSpPr>
          <p:nvPr/>
        </p:nvSpPr>
        <p:spPr bwMode="auto">
          <a:xfrm>
            <a:off x="6827838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32" name="Line 44"/>
          <p:cNvSpPr>
            <a:spLocks noChangeShapeType="1"/>
          </p:cNvSpPr>
          <p:nvPr/>
        </p:nvSpPr>
        <p:spPr bwMode="auto">
          <a:xfrm flipV="1">
            <a:off x="6221413" y="3810000"/>
            <a:ext cx="612775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9238" name="Text Box 45"/>
          <p:cNvSpPr txBox="1">
            <a:spLocks noChangeArrowheads="1"/>
          </p:cNvSpPr>
          <p:nvPr/>
        </p:nvSpPr>
        <p:spPr bwMode="auto">
          <a:xfrm>
            <a:off x="7085013" y="3146425"/>
            <a:ext cx="1593850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4834" name="Rectangle 47"/>
          <p:cNvSpPr>
            <a:spLocks noChangeArrowheads="1"/>
          </p:cNvSpPr>
          <p:nvPr/>
        </p:nvSpPr>
        <p:spPr bwMode="auto">
          <a:xfrm>
            <a:off x="6634163" y="4776788"/>
            <a:ext cx="2324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charset="0"/>
              </a:rPr>
              <a:t>Dynamic Generation of resources</a:t>
            </a:r>
            <a:endParaRPr lang="en-US" altLang="de-DE" sz="11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50838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chemeClr val="tx1"/>
                </a:solidFill>
                <a:latin typeface="Arial" charset="0"/>
              </a:rPr>
              <a:t>Client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Arial" charset="0"/>
              </a:rPr>
              <a:t>"User Agent"</a:t>
            </a:r>
          </a:p>
        </p:txBody>
      </p:sp>
      <p:sp>
        <p:nvSpPr>
          <p:cNvPr id="4127" name="Rectangle 50"/>
          <p:cNvSpPr>
            <a:spLocks noChangeArrowheads="1"/>
          </p:cNvSpPr>
          <p:nvPr/>
        </p:nvSpPr>
        <p:spPr bwMode="auto">
          <a:xfrm>
            <a:off x="4421188" y="4076700"/>
            <a:ext cx="876300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XML / SVG</a:t>
            </a:r>
          </a:p>
        </p:txBody>
      </p:sp>
      <p:sp>
        <p:nvSpPr>
          <p:cNvPr id="34837" name="Rectangle 52"/>
          <p:cNvSpPr>
            <a:spLocks noChangeArrowheads="1"/>
          </p:cNvSpPr>
          <p:nvPr/>
        </p:nvSpPr>
        <p:spPr bwMode="auto">
          <a:xfrm>
            <a:off x="4776788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charset="0"/>
                <a:ea typeface="Calibri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charset="0"/>
                <a:ea typeface="Calibri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charset="0"/>
                <a:ea typeface="Calibri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charset="0"/>
              <a:ea typeface="Calibri" pitchFamily="34" charset="0"/>
            </a:endParaRPr>
          </a:p>
        </p:txBody>
      </p:sp>
      <p:sp>
        <p:nvSpPr>
          <p:cNvPr id="34838" name="Line 53"/>
          <p:cNvSpPr>
            <a:spLocks noChangeShapeType="1"/>
          </p:cNvSpPr>
          <p:nvPr/>
        </p:nvSpPr>
        <p:spPr bwMode="auto">
          <a:xfrm rot="-5400000">
            <a:off x="5714207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9" name="Line 54"/>
          <p:cNvSpPr>
            <a:spLocks noChangeShapeType="1"/>
          </p:cNvSpPr>
          <p:nvPr/>
        </p:nvSpPr>
        <p:spPr bwMode="auto">
          <a:xfrm rot="16200000" flipH="1">
            <a:off x="5484813" y="5572125"/>
            <a:ext cx="746125" cy="95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0" name="Rectangle 63"/>
          <p:cNvSpPr>
            <a:spLocks noChangeArrowheads="1"/>
          </p:cNvSpPr>
          <p:nvPr/>
        </p:nvSpPr>
        <p:spPr bwMode="auto">
          <a:xfrm>
            <a:off x="315913" y="5680075"/>
            <a:ext cx="1825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100">
                <a:solidFill>
                  <a:schemeClr val="tx1"/>
                </a:solidFill>
                <a:latin typeface="Arial" charset="0"/>
                <a:ea typeface="Calibri" pitchFamily="34" charset="0"/>
              </a:rPr>
              <a:t>Data preparation, analysis</a:t>
            </a:r>
          </a:p>
        </p:txBody>
      </p:sp>
      <p:sp>
        <p:nvSpPr>
          <p:cNvPr id="4138" name="Rectangle 69"/>
          <p:cNvSpPr>
            <a:spLocks noChangeArrowheads="1"/>
          </p:cNvSpPr>
          <p:nvPr/>
        </p:nvSpPr>
        <p:spPr bwMode="auto">
          <a:xfrm>
            <a:off x="6221413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4842" name="Line 73"/>
          <p:cNvSpPr>
            <a:spLocks noChangeShapeType="1"/>
          </p:cNvSpPr>
          <p:nvPr/>
        </p:nvSpPr>
        <p:spPr bwMode="auto">
          <a:xfrm>
            <a:off x="2335213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3" name="Line 74"/>
          <p:cNvSpPr>
            <a:spLocks noChangeShapeType="1"/>
          </p:cNvSpPr>
          <p:nvPr/>
        </p:nvSpPr>
        <p:spPr bwMode="auto">
          <a:xfrm rot="5400000">
            <a:off x="6870701" y="3787775"/>
            <a:ext cx="0" cy="38893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4" name="Text Box 75"/>
          <p:cNvSpPr txBox="1">
            <a:spLocks noChangeArrowheads="1"/>
          </p:cNvSpPr>
          <p:nvPr/>
        </p:nvSpPr>
        <p:spPr bwMode="auto">
          <a:xfrm>
            <a:off x="315913" y="4292600"/>
            <a:ext cx="134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Presentation Tier</a:t>
            </a:r>
          </a:p>
        </p:txBody>
      </p:sp>
      <p:sp>
        <p:nvSpPr>
          <p:cNvPr id="34845" name="Text Box 76"/>
          <p:cNvSpPr txBox="1">
            <a:spLocks noChangeArrowheads="1"/>
          </p:cNvSpPr>
          <p:nvPr/>
        </p:nvSpPr>
        <p:spPr bwMode="auto">
          <a:xfrm>
            <a:off x="7300913" y="5942013"/>
            <a:ext cx="841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Data Tier</a:t>
            </a:r>
          </a:p>
        </p:txBody>
      </p:sp>
      <p:sp>
        <p:nvSpPr>
          <p:cNvPr id="34846" name="Text Box 77"/>
          <p:cNvSpPr txBox="1">
            <a:spLocks noChangeArrowheads="1"/>
          </p:cNvSpPr>
          <p:nvPr/>
        </p:nvSpPr>
        <p:spPr bwMode="auto">
          <a:xfrm>
            <a:off x="7300913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Communication Tier,</a:t>
            </a:r>
            <a:br>
              <a:rPr lang="de-DE" altLang="de-DE" sz="1200">
                <a:solidFill>
                  <a:srgbClr val="FF3300"/>
                </a:solidFill>
                <a:latin typeface="Arial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Web Tier</a:t>
            </a:r>
          </a:p>
        </p:txBody>
      </p:sp>
      <p:sp>
        <p:nvSpPr>
          <p:cNvPr id="34847" name="Line 78"/>
          <p:cNvSpPr>
            <a:spLocks noChangeShapeType="1"/>
          </p:cNvSpPr>
          <p:nvPr/>
        </p:nvSpPr>
        <p:spPr bwMode="auto">
          <a:xfrm rot="5400000">
            <a:off x="6837363" y="2601913"/>
            <a:ext cx="0" cy="3956050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8" name="Text Box 79"/>
          <p:cNvSpPr txBox="1">
            <a:spLocks noChangeArrowheads="1"/>
          </p:cNvSpPr>
          <p:nvPr/>
        </p:nvSpPr>
        <p:spPr bwMode="auto">
          <a:xfrm>
            <a:off x="7300913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Application Tier,</a:t>
            </a:r>
            <a:br>
              <a:rPr lang="de-DE" altLang="de-DE" sz="1200">
                <a:solidFill>
                  <a:srgbClr val="FF3300"/>
                </a:solidFill>
                <a:latin typeface="Arial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Business Logic Tier</a:t>
            </a:r>
          </a:p>
        </p:txBody>
      </p:sp>
      <p:sp>
        <p:nvSpPr>
          <p:cNvPr id="34849" name="Text Box 37"/>
          <p:cNvSpPr txBox="1">
            <a:spLocks noChangeArrowheads="1"/>
          </p:cNvSpPr>
          <p:nvPr/>
        </p:nvSpPr>
        <p:spPr bwMode="auto">
          <a:xfrm>
            <a:off x="4776788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chemeClr val="tx1"/>
                </a:solidFill>
                <a:latin typeface="Arial" charset="0"/>
              </a:rPr>
              <a:t>Application</a:t>
            </a:r>
            <a:br>
              <a:rPr lang="de-DE" altLang="de-DE" sz="1200" b="1">
                <a:solidFill>
                  <a:schemeClr val="tx1"/>
                </a:solidFill>
                <a:latin typeface="Arial" charset="0"/>
              </a:rPr>
            </a:br>
            <a:r>
              <a:rPr lang="de-DE" altLang="de-DE" sz="1200" b="1">
                <a:solidFill>
                  <a:schemeClr val="tx1"/>
                </a:solidFill>
                <a:latin typeface="Arial" charset="0"/>
              </a:rPr>
              <a:t>Server</a:t>
            </a:r>
          </a:p>
        </p:txBody>
      </p:sp>
      <p:sp>
        <p:nvSpPr>
          <p:cNvPr id="9267" name="Rechteck 78"/>
          <p:cNvSpPr>
            <a:spLocks noChangeArrowheads="1"/>
          </p:cNvSpPr>
          <p:nvPr/>
        </p:nvSpPr>
        <p:spPr bwMode="auto">
          <a:xfrm>
            <a:off x="4783138" y="2422525"/>
            <a:ext cx="4102100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9268" name="Rechteck 79"/>
          <p:cNvSpPr>
            <a:spLocks noChangeArrowheads="1"/>
          </p:cNvSpPr>
          <p:nvPr/>
        </p:nvSpPr>
        <p:spPr bwMode="auto">
          <a:xfrm>
            <a:off x="246063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IP address</a:t>
            </a:r>
          </a:p>
        </p:txBody>
      </p:sp>
      <p:sp>
        <p:nvSpPr>
          <p:cNvPr id="16434" name="Rechteck 84"/>
          <p:cNvSpPr>
            <a:spLocks noChangeArrowheads="1"/>
          </p:cNvSpPr>
          <p:nvPr/>
        </p:nvSpPr>
        <p:spPr bwMode="auto">
          <a:xfrm>
            <a:off x="4995863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DNS Server</a:t>
            </a:r>
          </a:p>
        </p:txBody>
      </p:sp>
      <p:cxnSp>
        <p:nvCxnSpPr>
          <p:cNvPr id="89" name="Gewinkelte Verbindung 88"/>
          <p:cNvCxnSpPr>
            <a:stCxn id="16434" idx="1"/>
          </p:cNvCxnSpPr>
          <p:nvPr/>
        </p:nvCxnSpPr>
        <p:spPr bwMode="auto">
          <a:xfrm rot="10800000" flipV="1">
            <a:off x="3243263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winkelte Verbindung 94"/>
          <p:cNvCxnSpPr/>
          <p:nvPr/>
        </p:nvCxnSpPr>
        <p:spPr bwMode="auto">
          <a:xfrm flipV="1">
            <a:off x="3586163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utoShape 51"/>
          <p:cNvSpPr>
            <a:spLocks noChangeArrowheads="1"/>
          </p:cNvSpPr>
          <p:nvPr/>
        </p:nvSpPr>
        <p:spPr bwMode="auto">
          <a:xfrm>
            <a:off x="6650038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>
              <a:defRPr/>
            </a:pPr>
            <a:endParaRPr lang="de-DE" sz="1600">
              <a:cs typeface="+mn-cs"/>
            </a:endParaRPr>
          </a:p>
        </p:txBody>
      </p:sp>
      <p:sp>
        <p:nvSpPr>
          <p:cNvPr id="34856" name="Line 9"/>
          <p:cNvSpPr>
            <a:spLocks noChangeShapeType="1"/>
          </p:cNvSpPr>
          <p:nvPr/>
        </p:nvSpPr>
        <p:spPr bwMode="auto">
          <a:xfrm>
            <a:off x="6221413" y="6227763"/>
            <a:ext cx="428625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7" name="Line 46"/>
          <p:cNvSpPr>
            <a:spLocks noChangeShapeType="1"/>
          </p:cNvSpPr>
          <p:nvPr/>
        </p:nvSpPr>
        <p:spPr bwMode="auto">
          <a:xfrm rot="10800000">
            <a:off x="6221413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8" name="Rectangle 38"/>
          <p:cNvSpPr>
            <a:spLocks noChangeArrowheads="1"/>
          </p:cNvSpPr>
          <p:nvPr/>
        </p:nvSpPr>
        <p:spPr bwMode="auto">
          <a:xfrm>
            <a:off x="4783138" y="3814763"/>
            <a:ext cx="28575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Arial" charset="0"/>
              </a:rPr>
              <a:t>80</a:t>
            </a:r>
          </a:p>
        </p:txBody>
      </p:sp>
      <p:sp>
        <p:nvSpPr>
          <p:cNvPr id="84" name="Rechteck 83"/>
          <p:cNvSpPr/>
          <p:nvPr/>
        </p:nvSpPr>
        <p:spPr>
          <a:xfrm>
            <a:off x="538163" y="3357563"/>
            <a:ext cx="1003300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5" name="Rechteck 84"/>
          <p:cNvSpPr/>
          <p:nvPr/>
        </p:nvSpPr>
        <p:spPr>
          <a:xfrm>
            <a:off x="461963" y="3429000"/>
            <a:ext cx="1003300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6" name="Rechteck 85"/>
          <p:cNvSpPr/>
          <p:nvPr/>
        </p:nvSpPr>
        <p:spPr>
          <a:xfrm>
            <a:off x="388938" y="3500438"/>
            <a:ext cx="1006475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90" name="Rechteck 89"/>
          <p:cNvSpPr/>
          <p:nvPr/>
        </p:nvSpPr>
        <p:spPr>
          <a:xfrm>
            <a:off x="5868988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5716588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34864" name="Line 40"/>
          <p:cNvSpPr>
            <a:spLocks noChangeShapeType="1"/>
          </p:cNvSpPr>
          <p:nvPr/>
        </p:nvSpPr>
        <p:spPr bwMode="auto">
          <a:xfrm rot="16200000" flipV="1">
            <a:off x="5693569" y="4493419"/>
            <a:ext cx="614363" cy="95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5" name="Line 41"/>
          <p:cNvSpPr>
            <a:spLocks noChangeShapeType="1"/>
          </p:cNvSpPr>
          <p:nvPr/>
        </p:nvSpPr>
        <p:spPr bwMode="auto">
          <a:xfrm rot="5400000">
            <a:off x="5536406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Rechteck 90"/>
          <p:cNvSpPr/>
          <p:nvPr/>
        </p:nvSpPr>
        <p:spPr>
          <a:xfrm>
            <a:off x="5716588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5700713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388938" y="5084763"/>
            <a:ext cx="1006475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GIS</a:t>
            </a:r>
          </a:p>
        </p:txBody>
      </p:sp>
      <p:sp>
        <p:nvSpPr>
          <p:cNvPr id="34869" name="Line 46"/>
          <p:cNvSpPr>
            <a:spLocks noChangeShapeType="1"/>
          </p:cNvSpPr>
          <p:nvPr/>
        </p:nvSpPr>
        <p:spPr bwMode="auto">
          <a:xfrm rot="10800000">
            <a:off x="1395413" y="3754438"/>
            <a:ext cx="11303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0" name="Line 9"/>
          <p:cNvSpPr>
            <a:spLocks noChangeShapeType="1"/>
          </p:cNvSpPr>
          <p:nvPr/>
        </p:nvSpPr>
        <p:spPr bwMode="auto">
          <a:xfrm>
            <a:off x="1420813" y="3843338"/>
            <a:ext cx="10033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71" name="Rectangle 38"/>
          <p:cNvSpPr>
            <a:spLocks noChangeArrowheads="1"/>
          </p:cNvSpPr>
          <p:nvPr/>
        </p:nvSpPr>
        <p:spPr bwMode="auto">
          <a:xfrm>
            <a:off x="1989138" y="3681413"/>
            <a:ext cx="2889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Arial" charset="0"/>
              </a:rPr>
              <a:t>xx</a:t>
            </a:r>
          </a:p>
        </p:txBody>
      </p:sp>
      <p:sp>
        <p:nvSpPr>
          <p:cNvPr id="93" name="AutoShape 51"/>
          <p:cNvSpPr>
            <a:spLocks noChangeArrowheads="1"/>
          </p:cNvSpPr>
          <p:nvPr/>
        </p:nvSpPr>
        <p:spPr bwMode="auto">
          <a:xfrm>
            <a:off x="1633538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>
              <a:defRPr/>
            </a:pPr>
            <a:endParaRPr lang="de-DE" sz="1600">
              <a:cs typeface="+mn-cs"/>
            </a:endParaRPr>
          </a:p>
        </p:txBody>
      </p:sp>
      <p:sp>
        <p:nvSpPr>
          <p:cNvPr id="34873" name="Line 44"/>
          <p:cNvSpPr>
            <a:spLocks noChangeShapeType="1"/>
          </p:cNvSpPr>
          <p:nvPr/>
        </p:nvSpPr>
        <p:spPr bwMode="auto">
          <a:xfrm flipV="1">
            <a:off x="1379538" y="5386388"/>
            <a:ext cx="254000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4" name="Gewinkelte Verbindung 3"/>
          <p:cNvCxnSpPr>
            <a:stCxn id="92" idx="0"/>
            <a:endCxn id="34871" idx="2"/>
          </p:cNvCxnSpPr>
          <p:nvPr/>
        </p:nvCxnSpPr>
        <p:spPr>
          <a:xfrm rot="5400000" flipH="1" flipV="1">
            <a:off x="917576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75" name="Oval 84"/>
          <p:cNvSpPr>
            <a:spLocks noChangeArrowheads="1"/>
          </p:cNvSpPr>
          <p:nvPr/>
        </p:nvSpPr>
        <p:spPr bwMode="auto">
          <a:xfrm>
            <a:off x="6770688" y="3705225"/>
            <a:ext cx="2373312" cy="71437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chemeClr val="tx1"/>
                </a:solidFill>
                <a:latin typeface="Arial" charset="0"/>
              </a:rPr>
              <a:t>Communication Tier</a:t>
            </a: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76" name="Oval 84"/>
          <p:cNvSpPr>
            <a:spLocks noChangeArrowheads="1"/>
          </p:cNvSpPr>
          <p:nvPr/>
        </p:nvSpPr>
        <p:spPr bwMode="auto">
          <a:xfrm>
            <a:off x="6770688" y="4848225"/>
            <a:ext cx="2373312" cy="71437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chemeClr val="tx1"/>
                </a:solidFill>
                <a:latin typeface="Arial" charset="0"/>
              </a:rPr>
              <a:t>Application Tier</a:t>
            </a: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77" name="Oval 84"/>
          <p:cNvSpPr>
            <a:spLocks noChangeArrowheads="1"/>
          </p:cNvSpPr>
          <p:nvPr/>
        </p:nvSpPr>
        <p:spPr bwMode="auto">
          <a:xfrm>
            <a:off x="6770688" y="5838825"/>
            <a:ext cx="2373312" cy="71437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chemeClr val="tx1"/>
                </a:solidFill>
                <a:latin typeface="Arial" charset="0"/>
              </a:rPr>
              <a:t>Data Tier</a:t>
            </a: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78" name="Oval 84"/>
          <p:cNvSpPr>
            <a:spLocks noChangeArrowheads="1"/>
          </p:cNvSpPr>
          <p:nvPr/>
        </p:nvSpPr>
        <p:spPr bwMode="auto">
          <a:xfrm>
            <a:off x="231775" y="4097338"/>
            <a:ext cx="2373313" cy="71437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chemeClr val="tx1"/>
                </a:solidFill>
                <a:latin typeface="Arial" charset="0"/>
              </a:rPr>
              <a:t>Presentation Tier</a:t>
            </a: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uppieren 80"/>
          <p:cNvGrpSpPr>
            <a:grpSpLocks/>
          </p:cNvGrpSpPr>
          <p:nvPr/>
        </p:nvGrpSpPr>
        <p:grpSpPr bwMode="auto">
          <a:xfrm>
            <a:off x="-9525" y="0"/>
            <a:ext cx="9740900" cy="7315200"/>
            <a:chOff x="-9525" y="0"/>
            <a:chExt cx="9740900" cy="7315200"/>
          </a:xfrm>
        </p:grpSpPr>
        <p:pic>
          <p:nvPicPr>
            <p:cNvPr id="35922" name="Picture 5" descr="http://upload.wikimedia.org/wikipedia/commons/thumb/9/9b/Social_Network_Analysis_Visualization.png/1024px-Social_Network_Analysis_Visualizat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920392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23" name="Rectangle 89"/>
            <p:cNvSpPr>
              <a:spLocks noChangeArrowheads="1"/>
            </p:cNvSpPr>
            <p:nvPr/>
          </p:nvSpPr>
          <p:spPr bwMode="auto">
            <a:xfrm>
              <a:off x="76200" y="25400"/>
              <a:ext cx="9655175" cy="7289800"/>
            </a:xfrm>
            <a:prstGeom prst="rect">
              <a:avLst/>
            </a:prstGeom>
            <a:solidFill>
              <a:schemeClr val="bg1">
                <a:alpha val="8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93" name="Rechteck 92"/>
          <p:cNvSpPr>
            <a:spLocks noChangeArrowheads="1"/>
          </p:cNvSpPr>
          <p:nvPr/>
        </p:nvSpPr>
        <p:spPr bwMode="auto">
          <a:xfrm>
            <a:off x="179388" y="2714625"/>
            <a:ext cx="2016125" cy="4000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4" name="Rechteck 72"/>
          <p:cNvSpPr>
            <a:spLocks noChangeArrowheads="1"/>
          </p:cNvSpPr>
          <p:nvPr/>
        </p:nvSpPr>
        <p:spPr bwMode="auto">
          <a:xfrm>
            <a:off x="4716463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DE" sz="1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845" name="Line 8"/>
          <p:cNvSpPr>
            <a:spLocks noChangeShapeType="1"/>
          </p:cNvSpPr>
          <p:nvPr/>
        </p:nvSpPr>
        <p:spPr bwMode="auto">
          <a:xfrm>
            <a:off x="4143375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46" name="Group 10"/>
          <p:cNvGrpSpPr>
            <a:grpSpLocks/>
          </p:cNvGrpSpPr>
          <p:nvPr/>
        </p:nvGrpSpPr>
        <p:grpSpPr bwMode="auto">
          <a:xfrm>
            <a:off x="2357438" y="3357563"/>
            <a:ext cx="1971675" cy="1247775"/>
            <a:chOff x="1770" y="2055"/>
            <a:chExt cx="1242" cy="786"/>
          </a:xfrm>
        </p:grpSpPr>
        <p:sp>
          <p:nvSpPr>
            <p:cNvPr id="35908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7 w 199"/>
                <a:gd name="T1" fmla="*/ 2147483647 h 123"/>
                <a:gd name="T2" fmla="*/ 0 w 199"/>
                <a:gd name="T3" fmla="*/ 2147483647 h 123"/>
                <a:gd name="T4" fmla="*/ 2147483647 w 199"/>
                <a:gd name="T5" fmla="*/ 2147483647 h 123"/>
                <a:gd name="T6" fmla="*/ 2147483647 w 199"/>
                <a:gd name="T7" fmla="*/ 2147483647 h 123"/>
                <a:gd name="T8" fmla="*/ 2147483647 w 199"/>
                <a:gd name="T9" fmla="*/ 2147483647 h 123"/>
                <a:gd name="T10" fmla="*/ 2147483647 w 199"/>
                <a:gd name="T11" fmla="*/ 2147483647 h 123"/>
                <a:gd name="T12" fmla="*/ 2147483647 w 199"/>
                <a:gd name="T13" fmla="*/ 2147483647 h 123"/>
                <a:gd name="T14" fmla="*/ 2147483647 w 199"/>
                <a:gd name="T15" fmla="*/ 2147483647 h 123"/>
                <a:gd name="T16" fmla="*/ 2147483647 w 199"/>
                <a:gd name="T17" fmla="*/ 2147483647 h 123"/>
                <a:gd name="T18" fmla="*/ 2147483647 w 199"/>
                <a:gd name="T19" fmla="*/ 2147483647 h 123"/>
                <a:gd name="T20" fmla="*/ 2147483647 w 199"/>
                <a:gd name="T21" fmla="*/ 2147483647 h 123"/>
                <a:gd name="T22" fmla="*/ 2147483647 w 199"/>
                <a:gd name="T23" fmla="*/ 2147483647 h 123"/>
                <a:gd name="T24" fmla="*/ 2147483647 w 199"/>
                <a:gd name="T25" fmla="*/ 2147483647 h 123"/>
                <a:gd name="T26" fmla="*/ 2147483647 w 199"/>
                <a:gd name="T27" fmla="*/ 2147483647 h 123"/>
                <a:gd name="T28" fmla="*/ 2147483647 w 199"/>
                <a:gd name="T29" fmla="*/ 2147483647 h 123"/>
                <a:gd name="T30" fmla="*/ 2147483647 w 199"/>
                <a:gd name="T31" fmla="*/ 2147483647 h 123"/>
                <a:gd name="T32" fmla="*/ 2147483647 w 199"/>
                <a:gd name="T33" fmla="*/ 2147483647 h 123"/>
                <a:gd name="T34" fmla="*/ 2147483647 w 199"/>
                <a:gd name="T35" fmla="*/ 2147483647 h 123"/>
                <a:gd name="T36" fmla="*/ 2147483647 w 199"/>
                <a:gd name="T37" fmla="*/ 2147483647 h 123"/>
                <a:gd name="T38" fmla="*/ 2147483647 w 199"/>
                <a:gd name="T39" fmla="*/ 2147483647 h 123"/>
                <a:gd name="T40" fmla="*/ 2147483647 w 199"/>
                <a:gd name="T41" fmla="*/ 2147483647 h 123"/>
                <a:gd name="T42" fmla="*/ 2147483647 w 199"/>
                <a:gd name="T43" fmla="*/ 2147483647 h 123"/>
                <a:gd name="T44" fmla="*/ 2147483647 w 199"/>
                <a:gd name="T45" fmla="*/ 2147483647 h 123"/>
                <a:gd name="T46" fmla="*/ 2147483647 w 199"/>
                <a:gd name="T47" fmla="*/ 0 h 123"/>
                <a:gd name="T48" fmla="*/ 2147483647 w 199"/>
                <a:gd name="T49" fmla="*/ 2147483647 h 123"/>
                <a:gd name="T50" fmla="*/ 2147483647 w 199"/>
                <a:gd name="T51" fmla="*/ 2147483647 h 123"/>
                <a:gd name="T52" fmla="*/ 2147483647 w 199"/>
                <a:gd name="T53" fmla="*/ 0 h 123"/>
                <a:gd name="T54" fmla="*/ 2147483647 w 199"/>
                <a:gd name="T55" fmla="*/ 2147483647 h 123"/>
                <a:gd name="T56" fmla="*/ 2147483647 w 199"/>
                <a:gd name="T57" fmla="*/ 2147483647 h 123"/>
                <a:gd name="T58" fmla="*/ 2147483647 w 199"/>
                <a:gd name="T59" fmla="*/ 2147483647 h 123"/>
                <a:gd name="T60" fmla="*/ 2147483647 w 199"/>
                <a:gd name="T61" fmla="*/ 2147483647 h 123"/>
                <a:gd name="T62" fmla="*/ 2147483647 w 199"/>
                <a:gd name="T63" fmla="*/ 2147483647 h 123"/>
                <a:gd name="T64" fmla="*/ 2147483647 w 199"/>
                <a:gd name="T65" fmla="*/ 2147483647 h 123"/>
                <a:gd name="T66" fmla="*/ 2147483647 w 199"/>
                <a:gd name="T67" fmla="*/ 2147483647 h 123"/>
                <a:gd name="T68" fmla="*/ 2147483647 w 199"/>
                <a:gd name="T69" fmla="*/ 2147483647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09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7 w 199"/>
                <a:gd name="T1" fmla="*/ 2147483647 h 123"/>
                <a:gd name="T2" fmla="*/ 0 w 199"/>
                <a:gd name="T3" fmla="*/ 2147483647 h 123"/>
                <a:gd name="T4" fmla="*/ 2147483647 w 199"/>
                <a:gd name="T5" fmla="*/ 2147483647 h 123"/>
                <a:gd name="T6" fmla="*/ 2147483647 w 199"/>
                <a:gd name="T7" fmla="*/ 2147483647 h 123"/>
                <a:gd name="T8" fmla="*/ 2147483647 w 199"/>
                <a:gd name="T9" fmla="*/ 2147483647 h 123"/>
                <a:gd name="T10" fmla="*/ 2147483647 w 199"/>
                <a:gd name="T11" fmla="*/ 2147483647 h 123"/>
                <a:gd name="T12" fmla="*/ 2147483647 w 199"/>
                <a:gd name="T13" fmla="*/ 2147483647 h 123"/>
                <a:gd name="T14" fmla="*/ 2147483647 w 199"/>
                <a:gd name="T15" fmla="*/ 2147483647 h 123"/>
                <a:gd name="T16" fmla="*/ 2147483647 w 199"/>
                <a:gd name="T17" fmla="*/ 2147483647 h 123"/>
                <a:gd name="T18" fmla="*/ 2147483647 w 199"/>
                <a:gd name="T19" fmla="*/ 2147483647 h 123"/>
                <a:gd name="T20" fmla="*/ 2147483647 w 199"/>
                <a:gd name="T21" fmla="*/ 2147483647 h 123"/>
                <a:gd name="T22" fmla="*/ 2147483647 w 199"/>
                <a:gd name="T23" fmla="*/ 2147483647 h 123"/>
                <a:gd name="T24" fmla="*/ 2147483647 w 199"/>
                <a:gd name="T25" fmla="*/ 2147483647 h 123"/>
                <a:gd name="T26" fmla="*/ 2147483647 w 199"/>
                <a:gd name="T27" fmla="*/ 2147483647 h 123"/>
                <a:gd name="T28" fmla="*/ 2147483647 w 199"/>
                <a:gd name="T29" fmla="*/ 2147483647 h 123"/>
                <a:gd name="T30" fmla="*/ 2147483647 w 199"/>
                <a:gd name="T31" fmla="*/ 2147483647 h 123"/>
                <a:gd name="T32" fmla="*/ 2147483647 w 199"/>
                <a:gd name="T33" fmla="*/ 2147483647 h 123"/>
                <a:gd name="T34" fmla="*/ 2147483647 w 199"/>
                <a:gd name="T35" fmla="*/ 2147483647 h 123"/>
                <a:gd name="T36" fmla="*/ 2147483647 w 199"/>
                <a:gd name="T37" fmla="*/ 2147483647 h 123"/>
                <a:gd name="T38" fmla="*/ 2147483647 w 199"/>
                <a:gd name="T39" fmla="*/ 2147483647 h 123"/>
                <a:gd name="T40" fmla="*/ 2147483647 w 199"/>
                <a:gd name="T41" fmla="*/ 2147483647 h 123"/>
                <a:gd name="T42" fmla="*/ 2147483647 w 199"/>
                <a:gd name="T43" fmla="*/ 2147483647 h 123"/>
                <a:gd name="T44" fmla="*/ 2147483647 w 199"/>
                <a:gd name="T45" fmla="*/ 2147483647 h 123"/>
                <a:gd name="T46" fmla="*/ 2147483647 w 199"/>
                <a:gd name="T47" fmla="*/ 0 h 123"/>
                <a:gd name="T48" fmla="*/ 2147483647 w 199"/>
                <a:gd name="T49" fmla="*/ 2147483647 h 123"/>
                <a:gd name="T50" fmla="*/ 2147483647 w 199"/>
                <a:gd name="T51" fmla="*/ 2147483647 h 123"/>
                <a:gd name="T52" fmla="*/ 2147483647 w 199"/>
                <a:gd name="T53" fmla="*/ 0 h 123"/>
                <a:gd name="T54" fmla="*/ 2147483647 w 199"/>
                <a:gd name="T55" fmla="*/ 2147483647 h 123"/>
                <a:gd name="T56" fmla="*/ 2147483647 w 199"/>
                <a:gd name="T57" fmla="*/ 2147483647 h 123"/>
                <a:gd name="T58" fmla="*/ 2147483647 w 199"/>
                <a:gd name="T59" fmla="*/ 2147483647 h 123"/>
                <a:gd name="T60" fmla="*/ 2147483647 w 199"/>
                <a:gd name="T61" fmla="*/ 2147483647 h 123"/>
                <a:gd name="T62" fmla="*/ 2147483647 w 199"/>
                <a:gd name="T63" fmla="*/ 2147483647 h 123"/>
                <a:gd name="T64" fmla="*/ 2147483647 w 199"/>
                <a:gd name="T65" fmla="*/ 2147483647 h 123"/>
                <a:gd name="T66" fmla="*/ 2147483647 w 199"/>
                <a:gd name="T67" fmla="*/ 2147483647 h 123"/>
                <a:gd name="T68" fmla="*/ 2147483647 w 199"/>
                <a:gd name="T69" fmla="*/ 2147483647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10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7 w 199"/>
                <a:gd name="T1" fmla="*/ 2147483647 h 123"/>
                <a:gd name="T2" fmla="*/ 0 w 199"/>
                <a:gd name="T3" fmla="*/ 2147483647 h 123"/>
                <a:gd name="T4" fmla="*/ 2147483647 w 199"/>
                <a:gd name="T5" fmla="*/ 2147483647 h 123"/>
                <a:gd name="T6" fmla="*/ 2147483647 w 199"/>
                <a:gd name="T7" fmla="*/ 2147483647 h 123"/>
                <a:gd name="T8" fmla="*/ 2147483647 w 199"/>
                <a:gd name="T9" fmla="*/ 2147483647 h 123"/>
                <a:gd name="T10" fmla="*/ 2147483647 w 199"/>
                <a:gd name="T11" fmla="*/ 2147483647 h 123"/>
                <a:gd name="T12" fmla="*/ 2147483647 w 199"/>
                <a:gd name="T13" fmla="*/ 2147483647 h 123"/>
                <a:gd name="T14" fmla="*/ 2147483647 w 199"/>
                <a:gd name="T15" fmla="*/ 2147483647 h 123"/>
                <a:gd name="T16" fmla="*/ 2147483647 w 199"/>
                <a:gd name="T17" fmla="*/ 2147483647 h 123"/>
                <a:gd name="T18" fmla="*/ 2147483647 w 199"/>
                <a:gd name="T19" fmla="*/ 2147483647 h 123"/>
                <a:gd name="T20" fmla="*/ 2147483647 w 199"/>
                <a:gd name="T21" fmla="*/ 2147483647 h 123"/>
                <a:gd name="T22" fmla="*/ 2147483647 w 199"/>
                <a:gd name="T23" fmla="*/ 2147483647 h 123"/>
                <a:gd name="T24" fmla="*/ 2147483647 w 199"/>
                <a:gd name="T25" fmla="*/ 2147483647 h 123"/>
                <a:gd name="T26" fmla="*/ 2147483647 w 199"/>
                <a:gd name="T27" fmla="*/ 2147483647 h 123"/>
                <a:gd name="T28" fmla="*/ 2147483647 w 199"/>
                <a:gd name="T29" fmla="*/ 2147483647 h 123"/>
                <a:gd name="T30" fmla="*/ 2147483647 w 199"/>
                <a:gd name="T31" fmla="*/ 2147483647 h 123"/>
                <a:gd name="T32" fmla="*/ 2147483647 w 199"/>
                <a:gd name="T33" fmla="*/ 2147483647 h 123"/>
                <a:gd name="T34" fmla="*/ 2147483647 w 199"/>
                <a:gd name="T35" fmla="*/ 2147483647 h 123"/>
                <a:gd name="T36" fmla="*/ 2147483647 w 199"/>
                <a:gd name="T37" fmla="*/ 2147483647 h 123"/>
                <a:gd name="T38" fmla="*/ 2147483647 w 199"/>
                <a:gd name="T39" fmla="*/ 2147483647 h 123"/>
                <a:gd name="T40" fmla="*/ 2147483647 w 199"/>
                <a:gd name="T41" fmla="*/ 2147483647 h 123"/>
                <a:gd name="T42" fmla="*/ 2147483647 w 199"/>
                <a:gd name="T43" fmla="*/ 2147483647 h 123"/>
                <a:gd name="T44" fmla="*/ 2147483647 w 199"/>
                <a:gd name="T45" fmla="*/ 2147483647 h 123"/>
                <a:gd name="T46" fmla="*/ 2147483647 w 199"/>
                <a:gd name="T47" fmla="*/ 0 h 123"/>
                <a:gd name="T48" fmla="*/ 2147483647 w 199"/>
                <a:gd name="T49" fmla="*/ 2147483647 h 123"/>
                <a:gd name="T50" fmla="*/ 2147483647 w 199"/>
                <a:gd name="T51" fmla="*/ 2147483647 h 123"/>
                <a:gd name="T52" fmla="*/ 2147483647 w 199"/>
                <a:gd name="T53" fmla="*/ 0 h 123"/>
                <a:gd name="T54" fmla="*/ 2147483647 w 199"/>
                <a:gd name="T55" fmla="*/ 2147483647 h 123"/>
                <a:gd name="T56" fmla="*/ 2147483647 w 199"/>
                <a:gd name="T57" fmla="*/ 2147483647 h 123"/>
                <a:gd name="T58" fmla="*/ 2147483647 w 199"/>
                <a:gd name="T59" fmla="*/ 2147483647 h 123"/>
                <a:gd name="T60" fmla="*/ 2147483647 w 199"/>
                <a:gd name="T61" fmla="*/ 2147483647 h 123"/>
                <a:gd name="T62" fmla="*/ 2147483647 w 199"/>
                <a:gd name="T63" fmla="*/ 2147483647 h 123"/>
                <a:gd name="T64" fmla="*/ 2147483647 w 199"/>
                <a:gd name="T65" fmla="*/ 2147483647 h 123"/>
                <a:gd name="T66" fmla="*/ 2147483647 w 199"/>
                <a:gd name="T67" fmla="*/ 2147483647 h 123"/>
                <a:gd name="T68" fmla="*/ 2147483647 w 199"/>
                <a:gd name="T69" fmla="*/ 2147483647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11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7 w 12"/>
                <a:gd name="T3" fmla="*/ 2147483647 h 2"/>
                <a:gd name="T4" fmla="*/ 2147483647 w 1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12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7 h 1"/>
                <a:gd name="T2" fmla="*/ 2147483647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13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7 w 3"/>
                <a:gd name="T3" fmla="*/ 2147483647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14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7 h 6"/>
                <a:gd name="T2" fmla="*/ 2147483647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15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7 w 15"/>
                <a:gd name="T1" fmla="*/ 2147483647 h 20"/>
                <a:gd name="T2" fmla="*/ 2147483647 w 15"/>
                <a:gd name="T3" fmla="*/ 2147483647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16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7 h 7"/>
                <a:gd name="T2" fmla="*/ 2147483647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17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2147483647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18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7 w 4"/>
                <a:gd name="T1" fmla="*/ 0 h 4"/>
                <a:gd name="T2" fmla="*/ 0 w 4"/>
                <a:gd name="T3" fmla="*/ 2147483647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19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7 w 2"/>
                <a:gd name="T1" fmla="*/ 0 h 4"/>
                <a:gd name="T2" fmla="*/ 0 w 2"/>
                <a:gd name="T3" fmla="*/ 2147483647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20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7 w 6"/>
                <a:gd name="T1" fmla="*/ 2147483647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21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7 w 1"/>
                <a:gd name="T3" fmla="*/ 2147483647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7" name="Rectangle 25"/>
          <p:cNvSpPr>
            <a:spLocks noChangeArrowheads="1"/>
          </p:cNvSpPr>
          <p:nvPr/>
        </p:nvSpPr>
        <p:spPr bwMode="auto">
          <a:xfrm>
            <a:off x="3054350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8" name="Rectangle 26"/>
          <p:cNvSpPr>
            <a:spLocks noChangeArrowheads="1"/>
          </p:cNvSpPr>
          <p:nvPr/>
        </p:nvSpPr>
        <p:spPr bwMode="auto">
          <a:xfrm>
            <a:off x="2898775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charset="0"/>
              </a:rPr>
              <a:t>Internet</a:t>
            </a:r>
            <a:endParaRPr lang="en-US" altLang="de-DE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9" name="Rectangle 34"/>
          <p:cNvSpPr>
            <a:spLocks noChangeArrowheads="1"/>
          </p:cNvSpPr>
          <p:nvPr/>
        </p:nvSpPr>
        <p:spPr bwMode="auto">
          <a:xfrm>
            <a:off x="1704975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charset="0"/>
            </a:endParaRPr>
          </a:p>
        </p:txBody>
      </p:sp>
      <p:sp>
        <p:nvSpPr>
          <p:cNvPr id="35850" name="Text Box 37"/>
          <p:cNvSpPr txBox="1">
            <a:spLocks noChangeArrowheads="1"/>
          </p:cNvSpPr>
          <p:nvPr/>
        </p:nvSpPr>
        <p:spPr bwMode="auto">
          <a:xfrm>
            <a:off x="4695825" y="300037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chemeClr val="tx1"/>
                </a:solidFill>
                <a:latin typeface="Arial" charset="0"/>
              </a:rPr>
              <a:t>Webserver</a:t>
            </a:r>
          </a:p>
        </p:txBody>
      </p:sp>
      <p:sp>
        <p:nvSpPr>
          <p:cNvPr id="35851" name="Line 38"/>
          <p:cNvSpPr>
            <a:spLocks noChangeShapeType="1"/>
          </p:cNvSpPr>
          <p:nvPr/>
        </p:nvSpPr>
        <p:spPr bwMode="auto">
          <a:xfrm rot="10800000">
            <a:off x="4214813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Rectangle 39"/>
          <p:cNvSpPr>
            <a:spLocks noChangeArrowheads="1"/>
          </p:cNvSpPr>
          <p:nvPr/>
        </p:nvSpPr>
        <p:spPr bwMode="auto">
          <a:xfrm>
            <a:off x="4356100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charset="0"/>
            </a:endParaRPr>
          </a:p>
        </p:txBody>
      </p:sp>
      <p:sp>
        <p:nvSpPr>
          <p:cNvPr id="118" name="Rectangle 42"/>
          <p:cNvSpPr>
            <a:spLocks noChangeArrowheads="1"/>
          </p:cNvSpPr>
          <p:nvPr/>
        </p:nvSpPr>
        <p:spPr bwMode="auto">
          <a:xfrm>
            <a:off x="6084888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54" name="AutoShape 43"/>
          <p:cNvSpPr>
            <a:spLocks noChangeArrowheads="1"/>
          </p:cNvSpPr>
          <p:nvPr/>
        </p:nvSpPr>
        <p:spPr bwMode="auto">
          <a:xfrm>
            <a:off x="6761163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55" name="Line 44"/>
          <p:cNvSpPr>
            <a:spLocks noChangeShapeType="1"/>
          </p:cNvSpPr>
          <p:nvPr/>
        </p:nvSpPr>
        <p:spPr bwMode="auto">
          <a:xfrm flipV="1">
            <a:off x="6156325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7019925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5857" name="Rectangle 47"/>
          <p:cNvSpPr>
            <a:spLocks noChangeArrowheads="1"/>
          </p:cNvSpPr>
          <p:nvPr/>
        </p:nvSpPr>
        <p:spPr bwMode="auto">
          <a:xfrm>
            <a:off x="6567488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charset="0"/>
              </a:rPr>
              <a:t>Dynamic Generation of resources</a:t>
            </a:r>
            <a:endParaRPr lang="en-US" altLang="de-DE" sz="11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58" name="Text Box 48"/>
          <p:cNvSpPr txBox="1">
            <a:spLocks noChangeArrowheads="1"/>
          </p:cNvSpPr>
          <p:nvPr/>
        </p:nvSpPr>
        <p:spPr bwMode="auto">
          <a:xfrm>
            <a:off x="285750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chemeClr val="tx1"/>
                </a:solidFill>
                <a:latin typeface="Arial" charset="0"/>
              </a:rPr>
              <a:t>Client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chemeClr val="tx1"/>
                </a:solidFill>
                <a:latin typeface="Arial" charset="0"/>
              </a:rPr>
              <a:t>"User Agent"</a:t>
            </a:r>
          </a:p>
        </p:txBody>
      </p:sp>
      <p:sp>
        <p:nvSpPr>
          <p:cNvPr id="124" name="Rectangle 50"/>
          <p:cNvSpPr>
            <a:spLocks noChangeArrowheads="1"/>
          </p:cNvSpPr>
          <p:nvPr/>
        </p:nvSpPr>
        <p:spPr bwMode="auto">
          <a:xfrm>
            <a:off x="4356100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XML / SVG</a:t>
            </a:r>
          </a:p>
        </p:txBody>
      </p:sp>
      <p:sp>
        <p:nvSpPr>
          <p:cNvPr id="35860" name="Rectangle 52"/>
          <p:cNvSpPr>
            <a:spLocks noChangeArrowheads="1"/>
          </p:cNvSpPr>
          <p:nvPr/>
        </p:nvSpPr>
        <p:spPr bwMode="auto">
          <a:xfrm>
            <a:off x="4710113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charset="0"/>
                <a:ea typeface="Calibri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charset="0"/>
                <a:ea typeface="Calibri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charset="0"/>
                <a:ea typeface="Calibri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charset="0"/>
              <a:ea typeface="Calibri" pitchFamily="34" charset="0"/>
            </a:endParaRPr>
          </a:p>
        </p:txBody>
      </p:sp>
      <p:sp>
        <p:nvSpPr>
          <p:cNvPr id="35861" name="Line 53"/>
          <p:cNvSpPr>
            <a:spLocks noChangeShapeType="1"/>
          </p:cNvSpPr>
          <p:nvPr/>
        </p:nvSpPr>
        <p:spPr bwMode="auto">
          <a:xfrm rot="-5400000">
            <a:off x="5649119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54"/>
          <p:cNvSpPr>
            <a:spLocks noChangeShapeType="1"/>
          </p:cNvSpPr>
          <p:nvPr/>
        </p:nvSpPr>
        <p:spPr bwMode="auto">
          <a:xfrm rot="16200000" flipH="1">
            <a:off x="5418931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Rectangle 63"/>
          <p:cNvSpPr>
            <a:spLocks noChangeArrowheads="1"/>
          </p:cNvSpPr>
          <p:nvPr/>
        </p:nvSpPr>
        <p:spPr bwMode="auto">
          <a:xfrm>
            <a:off x="250825" y="5680075"/>
            <a:ext cx="1824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100">
                <a:solidFill>
                  <a:schemeClr val="tx1"/>
                </a:solidFill>
                <a:latin typeface="Arial" charset="0"/>
                <a:ea typeface="Calibri" pitchFamily="34" charset="0"/>
              </a:rPr>
              <a:t>Data preparation, analysis</a:t>
            </a:r>
          </a:p>
        </p:txBody>
      </p:sp>
      <p:sp>
        <p:nvSpPr>
          <p:cNvPr id="129" name="Rectangle 69"/>
          <p:cNvSpPr>
            <a:spLocks noChangeArrowheads="1"/>
          </p:cNvSpPr>
          <p:nvPr/>
        </p:nvSpPr>
        <p:spPr bwMode="auto">
          <a:xfrm>
            <a:off x="6156325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65" name="Line 73"/>
          <p:cNvSpPr>
            <a:spLocks noChangeShapeType="1"/>
          </p:cNvSpPr>
          <p:nvPr/>
        </p:nvSpPr>
        <p:spPr bwMode="auto">
          <a:xfrm>
            <a:off x="2268538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74"/>
          <p:cNvSpPr>
            <a:spLocks noChangeShapeType="1"/>
          </p:cNvSpPr>
          <p:nvPr/>
        </p:nvSpPr>
        <p:spPr bwMode="auto">
          <a:xfrm rot="5400000">
            <a:off x="6804819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Text Box 75"/>
          <p:cNvSpPr txBox="1">
            <a:spLocks noChangeArrowheads="1"/>
          </p:cNvSpPr>
          <p:nvPr/>
        </p:nvSpPr>
        <p:spPr bwMode="auto">
          <a:xfrm>
            <a:off x="250825" y="4581525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Presentation Tier</a:t>
            </a:r>
          </a:p>
        </p:txBody>
      </p:sp>
      <p:sp>
        <p:nvSpPr>
          <p:cNvPr id="35868" name="Text Box 76"/>
          <p:cNvSpPr txBox="1">
            <a:spLocks noChangeArrowheads="1"/>
          </p:cNvSpPr>
          <p:nvPr/>
        </p:nvSpPr>
        <p:spPr bwMode="auto">
          <a:xfrm>
            <a:off x="7235825" y="5942013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Data Tier</a:t>
            </a:r>
          </a:p>
        </p:txBody>
      </p:sp>
      <p:sp>
        <p:nvSpPr>
          <p:cNvPr id="35869" name="Text Box 77"/>
          <p:cNvSpPr txBox="1">
            <a:spLocks noChangeArrowheads="1"/>
          </p:cNvSpPr>
          <p:nvPr/>
        </p:nvSpPr>
        <p:spPr bwMode="auto">
          <a:xfrm>
            <a:off x="7235825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Communication Tier,</a:t>
            </a:r>
            <a:br>
              <a:rPr lang="de-DE" altLang="de-DE" sz="1200">
                <a:solidFill>
                  <a:srgbClr val="FF3300"/>
                </a:solidFill>
                <a:latin typeface="Arial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Web Tier</a:t>
            </a:r>
          </a:p>
        </p:txBody>
      </p:sp>
      <p:sp>
        <p:nvSpPr>
          <p:cNvPr id="35870" name="Line 78"/>
          <p:cNvSpPr>
            <a:spLocks noChangeShapeType="1"/>
          </p:cNvSpPr>
          <p:nvPr/>
        </p:nvSpPr>
        <p:spPr bwMode="auto">
          <a:xfrm rot="5400000">
            <a:off x="6771482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Text Box 79"/>
          <p:cNvSpPr txBox="1">
            <a:spLocks noChangeArrowheads="1"/>
          </p:cNvSpPr>
          <p:nvPr/>
        </p:nvSpPr>
        <p:spPr bwMode="auto">
          <a:xfrm>
            <a:off x="7235825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Application Tier,</a:t>
            </a:r>
            <a:br>
              <a:rPr lang="de-DE" altLang="de-DE" sz="1200">
                <a:solidFill>
                  <a:srgbClr val="FF3300"/>
                </a:solidFill>
                <a:latin typeface="Arial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charset="0"/>
              </a:rPr>
              <a:t>Business Logic Tier</a:t>
            </a:r>
          </a:p>
        </p:txBody>
      </p:sp>
      <p:sp>
        <p:nvSpPr>
          <p:cNvPr id="35872" name="Text Box 37"/>
          <p:cNvSpPr txBox="1">
            <a:spLocks noChangeArrowheads="1"/>
          </p:cNvSpPr>
          <p:nvPr/>
        </p:nvSpPr>
        <p:spPr bwMode="auto">
          <a:xfrm>
            <a:off x="4710113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defTabSz="7620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defTabSz="7620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defTabSz="7620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defTabSz="7620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chemeClr val="tx1"/>
                </a:solidFill>
                <a:latin typeface="Arial" charset="0"/>
              </a:rPr>
              <a:t>Application</a:t>
            </a:r>
            <a:br>
              <a:rPr lang="de-DE" altLang="de-DE" sz="1200" b="1">
                <a:solidFill>
                  <a:schemeClr val="tx1"/>
                </a:solidFill>
                <a:latin typeface="Arial" charset="0"/>
              </a:rPr>
            </a:br>
            <a:r>
              <a:rPr lang="de-DE" altLang="de-DE" sz="1200" b="1">
                <a:solidFill>
                  <a:schemeClr val="tx1"/>
                </a:solidFill>
                <a:latin typeface="Arial" charset="0"/>
              </a:rPr>
              <a:t>Server</a:t>
            </a:r>
          </a:p>
        </p:txBody>
      </p:sp>
      <p:sp>
        <p:nvSpPr>
          <p:cNvPr id="138" name="Rechteck 78"/>
          <p:cNvSpPr>
            <a:spLocks noChangeArrowheads="1"/>
          </p:cNvSpPr>
          <p:nvPr/>
        </p:nvSpPr>
        <p:spPr bwMode="auto">
          <a:xfrm>
            <a:off x="4716463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9" name="Rechteck 79"/>
          <p:cNvSpPr>
            <a:spLocks noChangeArrowheads="1"/>
          </p:cNvSpPr>
          <p:nvPr/>
        </p:nvSpPr>
        <p:spPr bwMode="auto">
          <a:xfrm>
            <a:off x="179388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IP address</a:t>
            </a:r>
          </a:p>
        </p:txBody>
      </p:sp>
      <p:sp>
        <p:nvSpPr>
          <p:cNvPr id="140" name="Rechteck 84"/>
          <p:cNvSpPr>
            <a:spLocks noChangeArrowheads="1"/>
          </p:cNvSpPr>
          <p:nvPr/>
        </p:nvSpPr>
        <p:spPr bwMode="auto">
          <a:xfrm>
            <a:off x="4929188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160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DNS Server</a:t>
            </a:r>
          </a:p>
        </p:txBody>
      </p:sp>
      <p:cxnSp>
        <p:nvCxnSpPr>
          <p:cNvPr id="141" name="Gewinkelte Verbindung 140"/>
          <p:cNvCxnSpPr>
            <a:stCxn id="140" idx="1"/>
          </p:cNvCxnSpPr>
          <p:nvPr/>
        </p:nvCxnSpPr>
        <p:spPr bwMode="auto">
          <a:xfrm rot="10800000" flipV="1">
            <a:off x="3176588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winkelte Verbindung 141"/>
          <p:cNvCxnSpPr/>
          <p:nvPr/>
        </p:nvCxnSpPr>
        <p:spPr bwMode="auto">
          <a:xfrm flipV="1">
            <a:off x="3519488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toShape 51"/>
          <p:cNvSpPr>
            <a:spLocks noChangeArrowheads="1"/>
          </p:cNvSpPr>
          <p:nvPr/>
        </p:nvSpPr>
        <p:spPr bwMode="auto">
          <a:xfrm>
            <a:off x="6583363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>
              <a:defRPr/>
            </a:pPr>
            <a:endParaRPr lang="de-DE" sz="1600">
              <a:cs typeface="+mn-cs"/>
            </a:endParaRPr>
          </a:p>
        </p:txBody>
      </p:sp>
      <p:sp>
        <p:nvSpPr>
          <p:cNvPr id="35879" name="Line 9"/>
          <p:cNvSpPr>
            <a:spLocks noChangeShapeType="1"/>
          </p:cNvSpPr>
          <p:nvPr/>
        </p:nvSpPr>
        <p:spPr bwMode="auto">
          <a:xfrm>
            <a:off x="6156325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46"/>
          <p:cNvSpPr>
            <a:spLocks noChangeShapeType="1"/>
          </p:cNvSpPr>
          <p:nvPr/>
        </p:nvSpPr>
        <p:spPr bwMode="auto">
          <a:xfrm rot="10800000">
            <a:off x="6156325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Rectangle 38"/>
          <p:cNvSpPr>
            <a:spLocks noChangeArrowheads="1"/>
          </p:cNvSpPr>
          <p:nvPr/>
        </p:nvSpPr>
        <p:spPr bwMode="auto">
          <a:xfrm>
            <a:off x="4716463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Arial" charset="0"/>
              </a:rPr>
              <a:t>80</a:t>
            </a:r>
          </a:p>
        </p:txBody>
      </p:sp>
      <p:sp>
        <p:nvSpPr>
          <p:cNvPr id="147" name="Rechteck 146"/>
          <p:cNvSpPr/>
          <p:nvPr/>
        </p:nvSpPr>
        <p:spPr>
          <a:xfrm>
            <a:off x="471488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8" name="Rechteck 147"/>
          <p:cNvSpPr/>
          <p:nvPr/>
        </p:nvSpPr>
        <p:spPr>
          <a:xfrm>
            <a:off x="395288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9" name="Rechteck 148"/>
          <p:cNvSpPr/>
          <p:nvPr/>
        </p:nvSpPr>
        <p:spPr>
          <a:xfrm>
            <a:off x="323850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5803900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1" name="Rechteck 150"/>
          <p:cNvSpPr/>
          <p:nvPr/>
        </p:nvSpPr>
        <p:spPr>
          <a:xfrm>
            <a:off x="5651500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35887" name="Line 40"/>
          <p:cNvSpPr>
            <a:spLocks noChangeShapeType="1"/>
          </p:cNvSpPr>
          <p:nvPr/>
        </p:nvSpPr>
        <p:spPr bwMode="auto">
          <a:xfrm rot="16200000" flipV="1">
            <a:off x="5627687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41"/>
          <p:cNvSpPr>
            <a:spLocks noChangeShapeType="1"/>
          </p:cNvSpPr>
          <p:nvPr/>
        </p:nvSpPr>
        <p:spPr bwMode="auto">
          <a:xfrm rot="5400000">
            <a:off x="5469731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" name="Rechteck 153"/>
          <p:cNvSpPr/>
          <p:nvPr/>
        </p:nvSpPr>
        <p:spPr>
          <a:xfrm>
            <a:off x="5651500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5634038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6" name="Rechteck 155"/>
          <p:cNvSpPr/>
          <p:nvPr/>
        </p:nvSpPr>
        <p:spPr>
          <a:xfrm>
            <a:off x="323850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GIS</a:t>
            </a:r>
          </a:p>
        </p:txBody>
      </p:sp>
      <p:sp>
        <p:nvSpPr>
          <p:cNvPr id="35892" name="Line 46"/>
          <p:cNvSpPr>
            <a:spLocks noChangeShapeType="1"/>
          </p:cNvSpPr>
          <p:nvPr/>
        </p:nvSpPr>
        <p:spPr bwMode="auto">
          <a:xfrm rot="10800000">
            <a:off x="1328738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9"/>
          <p:cNvSpPr>
            <a:spLocks noChangeShapeType="1"/>
          </p:cNvSpPr>
          <p:nvPr/>
        </p:nvSpPr>
        <p:spPr bwMode="auto">
          <a:xfrm>
            <a:off x="1355725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Rectangle 38"/>
          <p:cNvSpPr>
            <a:spLocks noChangeArrowheads="1"/>
          </p:cNvSpPr>
          <p:nvPr/>
        </p:nvSpPr>
        <p:spPr bwMode="auto">
          <a:xfrm>
            <a:off x="1924050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Arial" charset="0"/>
              </a:rPr>
              <a:t>80</a:t>
            </a:r>
          </a:p>
        </p:txBody>
      </p:sp>
      <p:sp>
        <p:nvSpPr>
          <p:cNvPr id="160" name="AutoShape 51"/>
          <p:cNvSpPr>
            <a:spLocks noChangeArrowheads="1"/>
          </p:cNvSpPr>
          <p:nvPr/>
        </p:nvSpPr>
        <p:spPr bwMode="auto">
          <a:xfrm>
            <a:off x="1568450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>
              <a:defRPr/>
            </a:pPr>
            <a:endParaRPr lang="de-DE" sz="1600">
              <a:cs typeface="+mn-cs"/>
            </a:endParaRPr>
          </a:p>
        </p:txBody>
      </p:sp>
      <p:sp>
        <p:nvSpPr>
          <p:cNvPr id="35896" name="Line 44"/>
          <p:cNvSpPr>
            <a:spLocks noChangeShapeType="1"/>
          </p:cNvSpPr>
          <p:nvPr/>
        </p:nvSpPr>
        <p:spPr bwMode="auto">
          <a:xfrm flipV="1">
            <a:off x="1312863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162" name="Gewinkelte Verbindung 161"/>
          <p:cNvCxnSpPr>
            <a:stCxn id="156" idx="0"/>
            <a:endCxn id="35894" idx="2"/>
          </p:cNvCxnSpPr>
          <p:nvPr/>
        </p:nvCxnSpPr>
        <p:spPr>
          <a:xfrm rot="5400000" flipH="1" flipV="1">
            <a:off x="852488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41350"/>
            <a:ext cx="8604250" cy="806450"/>
          </a:xfrm>
        </p:spPr>
        <p:txBody>
          <a:bodyPr/>
          <a:lstStyle/>
          <a:p>
            <a:pPr eaLnBrk="1" hangingPunct="1"/>
            <a:r>
              <a:rPr lang="de-DE" altLang="de-DE" smtClean="0"/>
              <a:t>Architecture: The protocols</a:t>
            </a:r>
          </a:p>
        </p:txBody>
      </p:sp>
      <p:grpSp>
        <p:nvGrpSpPr>
          <p:cNvPr id="35900" name="Gruppieren 2"/>
          <p:cNvGrpSpPr>
            <a:grpSpLocks/>
          </p:cNvGrpSpPr>
          <p:nvPr/>
        </p:nvGrpSpPr>
        <p:grpSpPr bwMode="auto">
          <a:xfrm>
            <a:off x="0" y="1412875"/>
            <a:ext cx="9144000" cy="5445125"/>
            <a:chOff x="0" y="1412875"/>
            <a:chExt cx="9144000" cy="5445125"/>
          </a:xfrm>
        </p:grpSpPr>
        <p:sp>
          <p:nvSpPr>
            <p:cNvPr id="35902" name="Rectangle 89"/>
            <p:cNvSpPr>
              <a:spLocks noChangeArrowheads="1"/>
            </p:cNvSpPr>
            <p:nvPr/>
          </p:nvSpPr>
          <p:spPr bwMode="auto">
            <a:xfrm>
              <a:off x="0" y="1412875"/>
              <a:ext cx="9144000" cy="544512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5903" name="Oval 84"/>
            <p:cNvSpPr>
              <a:spLocks noChangeArrowheads="1"/>
            </p:cNvSpPr>
            <p:nvPr/>
          </p:nvSpPr>
          <p:spPr bwMode="auto">
            <a:xfrm>
              <a:off x="1532694" y="3000376"/>
              <a:ext cx="1104900" cy="571500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solidFill>
                    <a:schemeClr val="tx1"/>
                  </a:solidFill>
                  <a:latin typeface="Arial" charset="0"/>
                </a:rPr>
                <a:t>HTTP</a:t>
              </a:r>
              <a:br>
                <a:rPr lang="de-DE" altLang="de-DE" sz="1800" b="1">
                  <a:solidFill>
                    <a:schemeClr val="tx1"/>
                  </a:solidFill>
                  <a:latin typeface="Arial" charset="0"/>
                </a:rPr>
              </a:br>
              <a:r>
                <a:rPr lang="de-DE" altLang="de-DE" sz="1200">
                  <a:solidFill>
                    <a:schemeClr val="tx1"/>
                  </a:solidFill>
                  <a:latin typeface="Arial" charset="0"/>
                </a:rPr>
                <a:t>RFC 2616</a:t>
              </a:r>
              <a:endParaRPr lang="de-DE" altLang="de-DE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6372225" y="4221163"/>
              <a:ext cx="990600" cy="46037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400" b="1" dirty="0">
                  <a:latin typeface="Arial" charset="0"/>
                  <a:cs typeface="+mn-cs"/>
                </a:rPr>
                <a:t>CGI</a:t>
              </a:r>
              <a:br>
                <a:rPr lang="de-DE" sz="1400" b="1" dirty="0">
                  <a:latin typeface="Arial" charset="0"/>
                  <a:cs typeface="+mn-cs"/>
                </a:rPr>
              </a:br>
              <a:r>
                <a:rPr lang="de-DE" sz="1050" dirty="0">
                  <a:latin typeface="Arial" charset="0"/>
                  <a:cs typeface="+mn-cs"/>
                </a:rPr>
                <a:t>RFC 3875</a:t>
              </a:r>
              <a:endParaRPr lang="de-DE" sz="1400" dirty="0">
                <a:latin typeface="Arial" charset="0"/>
                <a:cs typeface="+mn-cs"/>
              </a:endParaRPr>
            </a:p>
          </p:txBody>
        </p:sp>
        <p:sp>
          <p:nvSpPr>
            <p:cNvPr id="35905" name="Oval 86"/>
            <p:cNvSpPr>
              <a:spLocks noChangeArrowheads="1"/>
            </p:cNvSpPr>
            <p:nvPr/>
          </p:nvSpPr>
          <p:spPr bwMode="auto">
            <a:xfrm>
              <a:off x="6228184" y="5262563"/>
              <a:ext cx="1368152" cy="5429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b="1">
                  <a:solidFill>
                    <a:schemeClr val="tx1"/>
                  </a:solidFill>
                  <a:latin typeface="Arial" charset="0"/>
                </a:rPr>
                <a:t>SQL</a:t>
              </a:r>
              <a:br>
                <a:rPr lang="de-DE" altLang="de-DE" b="1">
                  <a:solidFill>
                    <a:schemeClr val="tx1"/>
                  </a:solidFill>
                  <a:latin typeface="Arial" charset="0"/>
                </a:rPr>
              </a:br>
              <a:r>
                <a:rPr lang="de-DE" altLang="de-DE" sz="1100">
                  <a:solidFill>
                    <a:schemeClr val="tx1"/>
                  </a:solidFill>
                  <a:latin typeface="Arial" charset="0"/>
                </a:rPr>
                <a:t>ISO/IEC 9075</a:t>
              </a:r>
              <a:endParaRPr lang="de-DE" altLang="de-DE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5906" name="Oval 87"/>
            <p:cNvSpPr>
              <a:spLocks noChangeArrowheads="1"/>
            </p:cNvSpPr>
            <p:nvPr/>
          </p:nvSpPr>
          <p:spPr bwMode="auto">
            <a:xfrm>
              <a:off x="3348039" y="4091781"/>
              <a:ext cx="1511994" cy="704058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solidFill>
                    <a:schemeClr val="tx1"/>
                  </a:solidFill>
                  <a:latin typeface="Arial" charset="0"/>
                </a:rPr>
                <a:t>XML</a:t>
              </a:r>
              <a:br>
                <a:rPr lang="de-DE" altLang="de-DE" sz="1800" b="1">
                  <a:solidFill>
                    <a:schemeClr val="tx1"/>
                  </a:solidFill>
                  <a:latin typeface="Arial" charset="0"/>
                </a:rPr>
              </a:br>
              <a:r>
                <a:rPr lang="de-DE" altLang="de-DE" sz="1200">
                  <a:solidFill>
                    <a:schemeClr val="tx1"/>
                  </a:solidFill>
                  <a:latin typeface="Arial" charset="0"/>
                </a:rPr>
                <a:t>w3.org/XML/</a:t>
              </a:r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3851275" y="3000375"/>
              <a:ext cx="1441450" cy="4286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400" b="1" dirty="0">
                  <a:latin typeface="Arial" charset="0"/>
                  <a:cs typeface="+mn-cs"/>
                </a:rPr>
                <a:t>Content-Type</a:t>
              </a:r>
              <a:br>
                <a:rPr lang="de-DE" sz="1400" b="1" dirty="0">
                  <a:latin typeface="Arial" charset="0"/>
                  <a:cs typeface="+mn-cs"/>
                </a:rPr>
              </a:br>
              <a:r>
                <a:rPr lang="de-DE" sz="1050" dirty="0">
                  <a:latin typeface="Arial" charset="0"/>
                  <a:cs typeface="+mn-cs"/>
                </a:rPr>
                <a:t>RFC 2045</a:t>
              </a:r>
              <a:endParaRPr lang="de-DE" sz="1400" dirty="0">
                <a:latin typeface="Arial" charset="0"/>
                <a:cs typeface="+mn-cs"/>
              </a:endParaRPr>
            </a:p>
          </p:txBody>
        </p:sp>
      </p:grpSp>
      <p:sp>
        <p:nvSpPr>
          <p:cNvPr id="35901" name="Oval 84"/>
          <p:cNvSpPr>
            <a:spLocks noChangeArrowheads="1"/>
          </p:cNvSpPr>
          <p:nvPr/>
        </p:nvSpPr>
        <p:spPr bwMode="auto">
          <a:xfrm>
            <a:off x="6329363" y="2349500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chemeClr val="tx1"/>
                </a:solidFill>
                <a:latin typeface="Arial" charset="0"/>
              </a:rPr>
              <a:t>URI</a:t>
            </a:r>
            <a:br>
              <a:rPr lang="de-DE" altLang="de-DE" sz="1800" b="1">
                <a:solidFill>
                  <a:schemeClr val="tx1"/>
                </a:solidFill>
                <a:latin typeface="Arial" charset="0"/>
              </a:rPr>
            </a:br>
            <a:r>
              <a:rPr lang="de-DE" altLang="de-DE" sz="1200">
                <a:solidFill>
                  <a:schemeClr val="tx1"/>
                </a:solidFill>
                <a:latin typeface="Arial" charset="0"/>
              </a:rPr>
              <a:t>RFC 1630</a:t>
            </a: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pieren 20"/>
          <p:cNvGrpSpPr>
            <a:grpSpLocks/>
          </p:cNvGrpSpPr>
          <p:nvPr/>
        </p:nvGrpSpPr>
        <p:grpSpPr bwMode="auto">
          <a:xfrm>
            <a:off x="-9525" y="0"/>
            <a:ext cx="9740900" cy="7315200"/>
            <a:chOff x="-9525" y="0"/>
            <a:chExt cx="9740900" cy="7315200"/>
          </a:xfrm>
        </p:grpSpPr>
        <p:pic>
          <p:nvPicPr>
            <p:cNvPr id="36884" name="Picture 5" descr="http://upload.wikimedia.org/wikipedia/commons/thumb/9/9b/Social_Network_Analysis_Visualization.png/1024px-Social_Network_Analysis_Visualizat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920392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5" name="Rectangle 89"/>
            <p:cNvSpPr>
              <a:spLocks noChangeArrowheads="1"/>
            </p:cNvSpPr>
            <p:nvPr/>
          </p:nvSpPr>
          <p:spPr bwMode="auto">
            <a:xfrm>
              <a:off x="76200" y="25400"/>
              <a:ext cx="9655175" cy="7289800"/>
            </a:xfrm>
            <a:prstGeom prst="rect">
              <a:avLst/>
            </a:prstGeom>
            <a:solidFill>
              <a:schemeClr val="bg1">
                <a:alpha val="8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" name="Titel 1"/>
          <p:cNvSpPr txBox="1">
            <a:spLocks/>
          </p:cNvSpPr>
          <p:nvPr/>
        </p:nvSpPr>
        <p:spPr>
          <a:xfrm>
            <a:off x="682625" y="609600"/>
            <a:ext cx="747712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de-DE" kern="0" smtClean="0"/>
              <a:t>Publish-Find-Bind-Pattern</a:t>
            </a:r>
            <a:endParaRPr lang="de-DE" altLang="de-DE" kern="0" smtClean="0"/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5600700" y="4848225"/>
            <a:ext cx="1665288" cy="1228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chemeClr val="tx1"/>
                </a:solidFill>
                <a:latin typeface="Arial" charset="0"/>
              </a:rPr>
              <a:t>Client</a:t>
            </a:r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3621088" y="2643188"/>
            <a:ext cx="1711325" cy="1277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chemeClr val="tx1"/>
                </a:solidFill>
                <a:latin typeface="Arial" charset="0"/>
              </a:rPr>
              <a:t>Web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chemeClr val="tx1"/>
                </a:solidFill>
                <a:latin typeface="Arial" charset="0"/>
              </a:rPr>
              <a:t>Service Offer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1820863" y="4894263"/>
            <a:ext cx="1584325" cy="1201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solidFill>
                  <a:schemeClr val="tx1"/>
                </a:solidFill>
                <a:latin typeface="Arial" charset="0"/>
              </a:rPr>
              <a:t>Service Registry</a:t>
            </a:r>
            <a:br>
              <a:rPr lang="de-DE" altLang="de-DE" sz="1400" b="1">
                <a:solidFill>
                  <a:schemeClr val="tx1"/>
                </a:solidFill>
                <a:latin typeface="Arial" charset="0"/>
              </a:rPr>
            </a:br>
            <a:r>
              <a:rPr lang="de-DE" altLang="de-DE" sz="1400" b="1">
                <a:solidFill>
                  <a:schemeClr val="tx1"/>
                </a:solidFill>
                <a:latin typeface="Arial" charset="0"/>
              </a:rPr>
              <a:t>Catalogue</a:t>
            </a: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flipH="1" flipV="1">
            <a:off x="5195888" y="3813175"/>
            <a:ext cx="900112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 flipH="1">
            <a:off x="2946400" y="3768725"/>
            <a:ext cx="8096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2451100" y="39751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solidFill>
                  <a:schemeClr val="tx1"/>
                </a:solidFill>
                <a:latin typeface="Arial" charset="0"/>
              </a:rPr>
              <a:t>publish</a:t>
            </a:r>
            <a:endParaRPr lang="de-DE" alt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5895975" y="3659188"/>
            <a:ext cx="1260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Arial" charset="0"/>
              </a:rPr>
              <a:t>„bind“ = "</a:t>
            </a:r>
            <a:r>
              <a:rPr lang="de-DE" altLang="de-DE" sz="1400" dirty="0" err="1" smtClean="0">
                <a:solidFill>
                  <a:schemeClr val="tx1"/>
                </a:solidFill>
                <a:latin typeface="Arial" charset="0"/>
              </a:rPr>
              <a:t>consuming</a:t>
            </a:r>
            <a:r>
              <a:rPr lang="de-DE" altLang="de-DE" sz="1400" dirty="0">
                <a:solidFill>
                  <a:schemeClr val="tx1"/>
                </a:solidFill>
                <a:latin typeface="Arial" charset="0"/>
              </a:rPr>
              <a:t>" </a:t>
            </a:r>
            <a:r>
              <a:rPr lang="de-DE" altLang="de-DE" sz="1400" dirty="0" err="1">
                <a:solidFill>
                  <a:schemeClr val="tx1"/>
                </a:solidFill>
                <a:latin typeface="Arial" charset="0"/>
              </a:rPr>
              <a:t>the</a:t>
            </a:r>
            <a:r>
              <a:rPr lang="de-DE" altLang="de-DE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  <a:latin typeface="Arial" charset="0"/>
              </a:rPr>
              <a:t>service</a:t>
            </a:r>
            <a:endParaRPr lang="de-DE" altLang="de-DE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3530600" y="5434013"/>
            <a:ext cx="184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 flipH="1">
            <a:off x="3486150" y="5657850"/>
            <a:ext cx="1935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4295775" y="574833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3733800" y="5703888"/>
            <a:ext cx="155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smtClean="0">
                <a:solidFill>
                  <a:schemeClr val="tx1"/>
                </a:solidFill>
                <a:latin typeface="Arial" charset="0"/>
              </a:rPr>
              <a:t>Search &amp; Find </a:t>
            </a:r>
            <a:r>
              <a:rPr lang="de-DE" altLang="de-DE" sz="1400" dirty="0">
                <a:solidFill>
                  <a:schemeClr val="tx1"/>
                </a:solidFill>
                <a:latin typeface="Arial" charset="0"/>
              </a:rPr>
              <a:t>= "</a:t>
            </a:r>
            <a:r>
              <a:rPr lang="de-DE" altLang="de-DE" sz="1400" dirty="0" err="1">
                <a:solidFill>
                  <a:schemeClr val="tx1"/>
                </a:solidFill>
                <a:latin typeface="Arial" charset="0"/>
              </a:rPr>
              <a:t>discover</a:t>
            </a:r>
            <a:r>
              <a:rPr lang="de-DE" altLang="de-DE" sz="1400" dirty="0">
                <a:solidFill>
                  <a:schemeClr val="tx1"/>
                </a:solidFill>
                <a:latin typeface="Arial" charset="0"/>
              </a:rPr>
              <a:t>"</a:t>
            </a:r>
          </a:p>
        </p:txBody>
      </p:sp>
      <p:sp>
        <p:nvSpPr>
          <p:cNvPr id="36879" name="Line 18"/>
          <p:cNvSpPr>
            <a:spLocks noChangeShapeType="1"/>
          </p:cNvSpPr>
          <p:nvPr/>
        </p:nvSpPr>
        <p:spPr bwMode="auto">
          <a:xfrm>
            <a:off x="5016500" y="3948113"/>
            <a:ext cx="854075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187450" y="3090864"/>
            <a:ext cx="229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OGC </a:t>
            </a:r>
            <a:r>
              <a:rPr lang="de-DE" altLang="de-DE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GetCapabilities</a:t>
            </a: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,</a:t>
            </a:r>
          </a:p>
          <a:p>
            <a:pPr algn="ctr">
              <a:defRPr/>
            </a:pPr>
            <a:r>
              <a:rPr lang="de-DE" altLang="de-DE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WSDL</a:t>
            </a:r>
            <a:endParaRPr lang="de-DE" altLang="de-DE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52400" y="4572000"/>
            <a:ext cx="1914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de-DE" altLang="de-DE" sz="18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OGC Web Catalogue Service,</a:t>
            </a:r>
          </a:p>
          <a:p>
            <a:pPr algn="ctr">
              <a:defRPr/>
            </a:pPr>
            <a:r>
              <a:rPr lang="de-DE" altLang="de-DE" sz="1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UDDI, Discovery Service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458075" y="4895850"/>
            <a:ext cx="1914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de-DE" altLang="de-DE" sz="18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Service Comsumer, OpenLayers</a:t>
            </a:r>
            <a:endParaRPr lang="de-DE" altLang="de-DE" sz="1800" b="1">
              <a:solidFill>
                <a:schemeClr val="bg1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124200" y="1868488"/>
            <a:ext cx="2903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de-DE" altLang="de-DE" sz="18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View Services, Download Services, …</a:t>
            </a:r>
            <a:endParaRPr lang="de-DE" altLang="de-DE" sz="1800" b="1">
              <a:solidFill>
                <a:schemeClr val="bg1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15" y="3870967"/>
            <a:ext cx="487665" cy="4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08" y="6256889"/>
            <a:ext cx="487665" cy="4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07" y="3670300"/>
            <a:ext cx="487665" cy="4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4"/>
          <p:cNvSpPr/>
          <p:nvPr/>
        </p:nvSpPr>
        <p:spPr>
          <a:xfrm>
            <a:off x="1066800" y="1600200"/>
            <a:ext cx="7467600" cy="41910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de-DE" sz="1600">
              <a:latin typeface="+mn-lt"/>
              <a:cs typeface="+mn-cs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3352800" y="2108200"/>
            <a:ext cx="4449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000">
                <a:solidFill>
                  <a:schemeClr val="tx1"/>
                </a:solidFill>
                <a:latin typeface="Tahoma" pitchFamily="34" charset="0"/>
              </a:rPr>
              <a:t>Reduction of</a:t>
            </a:r>
          </a:p>
        </p:txBody>
      </p:sp>
      <p:sp>
        <p:nvSpPr>
          <p:cNvPr id="7172" name="Textfeld 6"/>
          <p:cNvSpPr txBox="1">
            <a:spLocks noChangeArrowheads="1"/>
          </p:cNvSpPr>
          <p:nvPr/>
        </p:nvSpPr>
        <p:spPr bwMode="auto">
          <a:xfrm>
            <a:off x="4038600" y="3098800"/>
            <a:ext cx="3910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000">
                <a:solidFill>
                  <a:schemeClr val="tx1"/>
                </a:solidFill>
                <a:latin typeface="Tahoma" pitchFamily="34" charset="0"/>
              </a:rPr>
              <a:t>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0"/>
          <p:cNvGrpSpPr>
            <a:grpSpLocks/>
          </p:cNvGrpSpPr>
          <p:nvPr/>
        </p:nvGrpSpPr>
        <p:grpSpPr bwMode="auto">
          <a:xfrm>
            <a:off x="-9525" y="-152400"/>
            <a:ext cx="9839325" cy="7289800"/>
            <a:chOff x="-9525" y="-152400"/>
            <a:chExt cx="9839325" cy="7289800"/>
          </a:xfrm>
        </p:grpSpPr>
        <p:pic>
          <p:nvPicPr>
            <p:cNvPr id="3" name="Picture 5" descr="http://upload.wikimedia.org/wikipedia/commons/thumb/9/9b/Social_Network_Analysis_Visualization.png/1024px-Social_Network_Analysis_Visualizat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920392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89"/>
            <p:cNvSpPr>
              <a:spLocks noChangeArrowheads="1"/>
            </p:cNvSpPr>
            <p:nvPr/>
          </p:nvSpPr>
          <p:spPr bwMode="auto">
            <a:xfrm>
              <a:off x="174625" y="-152400"/>
              <a:ext cx="9655175" cy="7289800"/>
            </a:xfrm>
            <a:prstGeom prst="rect">
              <a:avLst/>
            </a:prstGeom>
            <a:solidFill>
              <a:schemeClr val="bg1">
                <a:alpha val="8196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smtClean="0"/>
              <a:t>API (</a:t>
            </a:r>
            <a:r>
              <a:rPr lang="de-DE" dirty="0" err="1" smtClean="0"/>
              <a:t>emerging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Underlying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/>
              <a:t>/</a:t>
            </a:r>
            <a:r>
              <a:rPr lang="de-DE" dirty="0" err="1" smtClean="0"/>
              <a:t>concepts</a:t>
            </a:r>
            <a:endParaRPr lang="de-DE" dirty="0" smtClean="0"/>
          </a:p>
          <a:p>
            <a:pPr marL="685800" lvl="2" indent="-342900"/>
            <a:r>
              <a:rPr lang="de-DE" dirty="0" smtClean="0"/>
              <a:t>HTTP: GET, POST, PUT, DELETE, PATCH</a:t>
            </a:r>
          </a:p>
          <a:p>
            <a:pPr marL="685800" lvl="2" indent="-342900"/>
            <a:r>
              <a:rPr lang="de-DE" dirty="0" smtClean="0"/>
              <a:t>REST</a:t>
            </a:r>
          </a:p>
          <a:p>
            <a:pPr marL="685800" lvl="2" indent="-342900"/>
            <a:r>
              <a:rPr lang="de-DE" dirty="0" err="1"/>
              <a:t>OpenAPI</a:t>
            </a:r>
            <a:r>
              <a:rPr lang="de-DE" dirty="0"/>
              <a:t> </a:t>
            </a:r>
            <a:r>
              <a:rPr lang="de-DE" dirty="0" err="1" smtClean="0"/>
              <a:t>Specification</a:t>
            </a:r>
            <a:r>
              <a:rPr lang="de-DE" dirty="0" smtClean="0"/>
              <a:t>; 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spec.openapis.org/oas/latest.html</a:t>
            </a:r>
            <a:endParaRPr lang="de-DE" dirty="0" smtClean="0"/>
          </a:p>
          <a:p>
            <a:pPr marL="342900" lvl="1" indent="-342900">
              <a:buFontTx/>
              <a:buChar char="•"/>
            </a:pPr>
            <a:r>
              <a:rPr lang="de-DE" kern="1200" dirty="0" err="1" smtClean="0">
                <a:cs typeface="Calibri" panose="020F0502020204030204" pitchFamily="34" charset="0"/>
              </a:rPr>
              <a:t>Swagger</a:t>
            </a:r>
            <a:r>
              <a:rPr lang="de-DE" kern="1200" dirty="0" smtClean="0">
                <a:cs typeface="Calibri" panose="020F0502020204030204" pitchFamily="34" charset="0"/>
              </a:rPr>
              <a:t>: Open-Source </a:t>
            </a:r>
            <a:r>
              <a:rPr lang="de-DE" kern="1200" dirty="0" err="1" smtClean="0">
                <a:cs typeface="Calibri" panose="020F0502020204030204" pitchFamily="34" charset="0"/>
              </a:rPr>
              <a:t>tools</a:t>
            </a:r>
            <a:r>
              <a:rPr lang="de-DE" kern="1200" dirty="0" smtClean="0">
                <a:cs typeface="Calibri" panose="020F0502020204030204" pitchFamily="34" charset="0"/>
              </a:rPr>
              <a:t> </a:t>
            </a:r>
            <a:r>
              <a:rPr lang="de-DE" kern="1200" dirty="0" err="1" smtClean="0">
                <a:cs typeface="Calibri" panose="020F0502020204030204" pitchFamily="34" charset="0"/>
              </a:rPr>
              <a:t>to</a:t>
            </a:r>
            <a:r>
              <a:rPr lang="de-DE" kern="1200" dirty="0" smtClean="0">
                <a:cs typeface="Calibri" panose="020F0502020204030204" pitchFamily="34" charset="0"/>
              </a:rPr>
              <a:t> design, </a:t>
            </a:r>
            <a:r>
              <a:rPr lang="de-DE" kern="1200" dirty="0" err="1" smtClean="0">
                <a:cs typeface="Calibri" panose="020F0502020204030204" pitchFamily="34" charset="0"/>
              </a:rPr>
              <a:t>create</a:t>
            </a:r>
            <a:r>
              <a:rPr lang="de-DE" kern="1200" dirty="0" smtClean="0">
                <a:cs typeface="Calibri" panose="020F0502020204030204" pitchFamily="34" charset="0"/>
              </a:rPr>
              <a:t>, </a:t>
            </a:r>
            <a:r>
              <a:rPr lang="de-DE" kern="1200" dirty="0" err="1" smtClean="0">
                <a:cs typeface="Calibri" panose="020F0502020204030204" pitchFamily="34" charset="0"/>
              </a:rPr>
              <a:t>document</a:t>
            </a:r>
            <a:r>
              <a:rPr lang="de-DE" kern="1200" dirty="0" smtClean="0">
                <a:cs typeface="Calibri" panose="020F0502020204030204" pitchFamily="34" charset="0"/>
              </a:rPr>
              <a:t> </a:t>
            </a:r>
            <a:r>
              <a:rPr lang="de-DE" kern="1200" dirty="0" err="1" smtClean="0">
                <a:cs typeface="Calibri" panose="020F0502020204030204" pitchFamily="34" charset="0"/>
              </a:rPr>
              <a:t>and</a:t>
            </a:r>
            <a:r>
              <a:rPr lang="de-DE" kern="1200" dirty="0" smtClean="0">
                <a:cs typeface="Calibri" panose="020F0502020204030204" pitchFamily="34" charset="0"/>
              </a:rPr>
              <a:t> </a:t>
            </a:r>
            <a:r>
              <a:rPr lang="de-DE" kern="1200" dirty="0" err="1" smtClean="0">
                <a:cs typeface="Calibri" panose="020F0502020204030204" pitchFamily="34" charset="0"/>
              </a:rPr>
              <a:t>use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066800" y="3921919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https://</a:t>
            </a:r>
            <a:r>
              <a:rPr lang="de-DE" sz="1600" dirty="0" smtClean="0"/>
              <a:t>www.ldproxy.nrw.de/kataster/collections/flurstueck/items/DENW42AL1000NscuFL</a:t>
            </a:r>
            <a:endParaRPr lang="de-DE" sz="1600" dirty="0"/>
          </a:p>
        </p:txBody>
      </p:sp>
      <p:pic>
        <p:nvPicPr>
          <p:cNvPr id="3078" name="Picture 6" descr="C:\Users\behr\AppData\Local\Temp\SNAGHTML1262de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4724400"/>
            <a:ext cx="7027862" cy="171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342900"/>
            <a:ext cx="7477125" cy="685800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1404938"/>
            <a:ext cx="7478713" cy="4500562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6600">
              <a:solidFill>
                <a:schemeClr val="bg1"/>
              </a:solidFill>
            </a:endParaRP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4683734" y="4073525"/>
            <a:ext cx="41522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DE" altLang="de-DE" sz="8000" dirty="0" smtClean="0">
                <a:solidFill>
                  <a:schemeClr val="bg1"/>
                </a:solidFill>
              </a:rPr>
              <a:t>Summary</a:t>
            </a:r>
            <a:endParaRPr lang="de-DE" altLang="de-DE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Summary / Outlook</a:t>
            </a:r>
          </a:p>
        </p:txBody>
      </p:sp>
      <p:sp>
        <p:nvSpPr>
          <p:cNvPr id="37891" name="Inhaltsplatzhalter 2"/>
          <p:cNvSpPr>
            <a:spLocks noGrp="1"/>
          </p:cNvSpPr>
          <p:nvPr>
            <p:ph idx="1"/>
          </p:nvPr>
        </p:nvSpPr>
        <p:spPr>
          <a:xfrm>
            <a:off x="685800" y="1671638"/>
            <a:ext cx="7478713" cy="4500562"/>
          </a:xfrm>
        </p:spPr>
        <p:txBody>
          <a:bodyPr/>
          <a:lstStyle/>
          <a:p>
            <a:pPr eaLnBrk="1" hangingPunct="1"/>
            <a:r>
              <a:rPr lang="de-DE" altLang="de-DE" sz="1400" dirty="0" err="1" smtClean="0"/>
              <a:t>Several</a:t>
            </a:r>
            <a:r>
              <a:rPr lang="de-DE" altLang="de-DE" sz="1400" dirty="0" smtClean="0"/>
              <a:t> observable </a:t>
            </a:r>
            <a:r>
              <a:rPr lang="de-DE" altLang="de-DE" sz="1400" dirty="0" err="1" smtClean="0"/>
              <a:t>patterns</a:t>
            </a:r>
            <a:r>
              <a:rPr lang="de-DE" altLang="de-DE" sz="1400" dirty="0" smtClean="0"/>
              <a:t> in ICT </a:t>
            </a:r>
            <a:r>
              <a:rPr lang="de-DE" altLang="de-DE" sz="1400" dirty="0" err="1" smtClean="0"/>
              <a:t>were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shown</a:t>
            </a:r>
            <a:r>
              <a:rPr lang="de-DE" altLang="de-DE" sz="1400" dirty="0" smtClean="0"/>
              <a:t>.</a:t>
            </a:r>
          </a:p>
          <a:p>
            <a:pPr eaLnBrk="1" hangingPunct="1"/>
            <a:endParaRPr lang="de-DE" altLang="de-DE" sz="1400" dirty="0" smtClean="0"/>
          </a:p>
          <a:p>
            <a:pPr eaLnBrk="1" hangingPunct="1"/>
            <a:endParaRPr lang="de-DE" altLang="de-DE" sz="1400" dirty="0" smtClean="0"/>
          </a:p>
          <a:p>
            <a:pPr eaLnBrk="1" hangingPunct="1"/>
            <a:endParaRPr lang="de-DE" altLang="de-DE" sz="1400" dirty="0" smtClean="0"/>
          </a:p>
          <a:p>
            <a:pPr eaLnBrk="1" hangingPunct="1"/>
            <a:r>
              <a:rPr lang="de-DE" altLang="de-DE" sz="1400" dirty="0" smtClean="0"/>
              <a:t>Try </a:t>
            </a:r>
            <a:r>
              <a:rPr lang="de-DE" altLang="de-DE" sz="1400" dirty="0"/>
              <a:t>ALWAYS </a:t>
            </a:r>
            <a:r>
              <a:rPr lang="de-DE" altLang="de-DE" sz="1400" dirty="0" err="1"/>
              <a:t>to</a:t>
            </a:r>
            <a:r>
              <a:rPr lang="de-DE" altLang="de-DE" sz="1400" dirty="0"/>
              <a:t> </a:t>
            </a:r>
            <a:r>
              <a:rPr lang="de-DE" altLang="de-DE" sz="1400" dirty="0" err="1" smtClean="0"/>
              <a:t>figure</a:t>
            </a:r>
            <a:r>
              <a:rPr lang="de-DE" altLang="de-DE" sz="1400" dirty="0" smtClean="0"/>
              <a:t> out </a:t>
            </a:r>
            <a:r>
              <a:rPr lang="de-DE" altLang="de-DE" sz="1400" dirty="0" err="1" smtClean="0"/>
              <a:t>the</a:t>
            </a:r>
            <a:r>
              <a:rPr lang="de-DE" altLang="de-DE" sz="1400" dirty="0" smtClean="0"/>
              <a:t> </a:t>
            </a:r>
            <a:r>
              <a:rPr lang="de-DE" altLang="de-DE" sz="1400" dirty="0" smtClean="0"/>
              <a:t>design </a:t>
            </a:r>
            <a:r>
              <a:rPr lang="de-DE" altLang="de-DE" sz="1400" dirty="0" err="1" smtClean="0"/>
              <a:t>pattern</a:t>
            </a:r>
            <a:r>
              <a:rPr lang="de-DE" altLang="de-DE" sz="1400" dirty="0" smtClean="0"/>
              <a:t> in </a:t>
            </a:r>
            <a:r>
              <a:rPr lang="de-DE" altLang="de-DE" sz="1400" dirty="0" err="1" smtClean="0"/>
              <a:t>information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technology</a:t>
            </a:r>
            <a:r>
              <a:rPr lang="de-DE" altLang="de-DE" sz="1400" dirty="0" smtClean="0"/>
              <a:t> </a:t>
            </a:r>
            <a:br>
              <a:rPr lang="de-DE" altLang="de-DE" sz="1400" dirty="0" smtClean="0"/>
            </a:br>
            <a:r>
              <a:rPr lang="de-DE" altLang="de-DE" sz="1400" dirty="0" err="1" smtClean="0"/>
              <a:t>applicable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for</a:t>
            </a:r>
            <a:r>
              <a:rPr lang="de-DE" altLang="de-DE" sz="1400" dirty="0" smtClean="0"/>
              <a:t> YOUR </a:t>
            </a:r>
            <a:r>
              <a:rPr lang="de-DE" altLang="de-DE" sz="1400" dirty="0" err="1" smtClean="0"/>
              <a:t>field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of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work</a:t>
            </a:r>
            <a:r>
              <a:rPr lang="de-DE" altLang="de-DE" sz="1400" dirty="0" smtClean="0"/>
              <a:t>.</a:t>
            </a:r>
          </a:p>
          <a:p>
            <a:pPr eaLnBrk="1" hangingPunct="1"/>
            <a:endParaRPr lang="de-DE" altLang="de-DE" sz="1400" dirty="0" smtClean="0"/>
          </a:p>
          <a:p>
            <a:pPr eaLnBrk="1" hangingPunct="1"/>
            <a:r>
              <a:rPr lang="de-DE" altLang="de-DE" sz="1400" dirty="0" smtClean="0"/>
              <a:t>Take care </a:t>
            </a:r>
            <a:r>
              <a:rPr lang="de-DE" altLang="de-DE" sz="1400" dirty="0" err="1" smtClean="0"/>
              <a:t>of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standards</a:t>
            </a:r>
            <a:r>
              <a:rPr lang="de-DE" altLang="de-DE" sz="1400" dirty="0" smtClean="0"/>
              <a:t>.</a:t>
            </a:r>
          </a:p>
          <a:p>
            <a:pPr eaLnBrk="1" hangingPunct="1"/>
            <a:endParaRPr lang="de-DE" altLang="de-DE" sz="1400" dirty="0" smtClean="0"/>
          </a:p>
          <a:p>
            <a:pPr eaLnBrk="1" hangingPunct="1"/>
            <a:endParaRPr lang="de-DE" altLang="de-DE" sz="1400" dirty="0" smtClean="0"/>
          </a:p>
          <a:p>
            <a:pPr eaLnBrk="1" hangingPunct="1"/>
            <a:endParaRPr lang="de-DE" altLang="de-DE" sz="1400" dirty="0" smtClean="0"/>
          </a:p>
          <a:p>
            <a:pPr eaLnBrk="1" hangingPunct="1"/>
            <a:r>
              <a:rPr lang="de-DE" altLang="de-DE" sz="1400" dirty="0" err="1" smtClean="0"/>
              <a:t>Be</a:t>
            </a:r>
            <a:r>
              <a:rPr lang="de-DE" altLang="de-DE" sz="1400" dirty="0" smtClean="0"/>
              <a:t> open </a:t>
            </a:r>
            <a:r>
              <a:rPr lang="de-DE" altLang="de-DE" sz="1400" dirty="0" err="1" smtClean="0"/>
              <a:t>regarding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data</a:t>
            </a:r>
            <a:r>
              <a:rPr lang="de-DE" altLang="de-DE" sz="1400" dirty="0" smtClean="0"/>
              <a:t>, </a:t>
            </a:r>
            <a:r>
              <a:rPr lang="de-DE" altLang="de-DE" sz="1400" dirty="0" err="1" smtClean="0"/>
              <a:t>services</a:t>
            </a:r>
            <a:r>
              <a:rPr lang="de-DE" altLang="de-DE" sz="1400" dirty="0" smtClean="0"/>
              <a:t>, </a:t>
            </a:r>
            <a:r>
              <a:rPr lang="de-DE" altLang="de-DE" sz="1400" dirty="0" err="1" smtClean="0"/>
              <a:t>collaboration</a:t>
            </a:r>
            <a:r>
              <a:rPr lang="de-DE" altLang="de-DE" sz="1400" dirty="0" smtClean="0"/>
              <a:t> – </a:t>
            </a:r>
            <a:r>
              <a:rPr lang="de-DE" altLang="de-DE" sz="1400" dirty="0" err="1" smtClean="0"/>
              <a:t>be</a:t>
            </a:r>
            <a:r>
              <a:rPr lang="de-DE" altLang="de-DE" sz="1400" dirty="0" smtClean="0"/>
              <a:t> interoperable.</a:t>
            </a:r>
          </a:p>
          <a:p>
            <a:pPr eaLnBrk="1" hangingPunct="1"/>
            <a:endParaRPr lang="de-DE" altLang="de-DE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4"/>
          <p:cNvSpPr/>
          <p:nvPr/>
        </p:nvSpPr>
        <p:spPr>
          <a:xfrm>
            <a:off x="1066800" y="1600200"/>
            <a:ext cx="7467600" cy="41910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de-DE" sz="1600">
              <a:latin typeface="+mn-lt"/>
              <a:cs typeface="+mn-cs"/>
            </a:endParaRPr>
          </a:p>
        </p:txBody>
      </p:sp>
      <p:sp>
        <p:nvSpPr>
          <p:cNvPr id="8195" name="Textfeld 3"/>
          <p:cNvSpPr txBox="1">
            <a:spLocks noChangeArrowheads="1"/>
          </p:cNvSpPr>
          <p:nvPr/>
        </p:nvSpPr>
        <p:spPr bwMode="auto">
          <a:xfrm>
            <a:off x="3048000" y="2717800"/>
            <a:ext cx="5045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000">
                <a:solidFill>
                  <a:schemeClr val="tx1"/>
                </a:solidFill>
                <a:latin typeface="Tahoma" pitchFamily="34" charset="0"/>
              </a:rPr>
              <a:t>Recognition of</a:t>
            </a:r>
          </a:p>
        </p:txBody>
      </p:sp>
      <p:sp>
        <p:nvSpPr>
          <p:cNvPr id="8196" name="Textfeld 6"/>
          <p:cNvSpPr txBox="1">
            <a:spLocks noChangeArrowheads="1"/>
          </p:cNvSpPr>
          <p:nvPr/>
        </p:nvSpPr>
        <p:spPr bwMode="auto">
          <a:xfrm>
            <a:off x="3733800" y="3708400"/>
            <a:ext cx="2617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000">
                <a:solidFill>
                  <a:schemeClr val="tx1"/>
                </a:solidFill>
                <a:latin typeface="Tahoma" pitchFamily="34" charset="0"/>
              </a:rPr>
              <a:t>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342900"/>
            <a:ext cx="7477125" cy="685800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1404938"/>
            <a:ext cx="7478713" cy="4500562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6600">
              <a:solidFill>
                <a:schemeClr val="bg1"/>
              </a:solidFill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2151063" y="4073525"/>
            <a:ext cx="68453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Features and</a:t>
            </a:r>
            <a:br>
              <a:rPr lang="de-DE" altLang="de-DE" sz="8000">
                <a:solidFill>
                  <a:schemeClr val="bg1"/>
                </a:solidFill>
              </a:rPr>
            </a:br>
            <a:r>
              <a:rPr lang="de-DE" altLang="de-DE" sz="8000">
                <a:solidFill>
                  <a:schemeClr val="bg1"/>
                </a:solidFill>
              </a:rPr>
              <a:t>their collections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Features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5808303" y="1693900"/>
            <a:ext cx="2802298" cy="4500562"/>
          </a:xfrm>
        </p:spPr>
        <p:txBody>
          <a:bodyPr/>
          <a:lstStyle/>
          <a:p>
            <a:r>
              <a:rPr lang="en-US" altLang="de-DE" dirty="0" smtClean="0"/>
              <a:t>real world: consisting of entities /  phenomena (</a:t>
            </a:r>
            <a:r>
              <a:rPr lang="en-US" altLang="de-DE" dirty="0" err="1" smtClean="0"/>
              <a:t>latin</a:t>
            </a:r>
            <a:r>
              <a:rPr lang="en-US" altLang="de-DE" dirty="0" smtClean="0"/>
              <a:t>: </a:t>
            </a:r>
            <a:r>
              <a:rPr lang="en-US" altLang="de-DE" i="1" dirty="0" err="1" smtClean="0"/>
              <a:t>ens</a:t>
            </a:r>
            <a:r>
              <a:rPr lang="en-US" altLang="de-DE" dirty="0" smtClean="0"/>
              <a:t>: a being)</a:t>
            </a:r>
          </a:p>
          <a:p>
            <a:r>
              <a:rPr lang="en-US" altLang="de-DE" b="1" dirty="0" smtClean="0"/>
              <a:t>feature </a:t>
            </a:r>
            <a:r>
              <a:rPr lang="en-US" altLang="de-DE" dirty="0" smtClean="0"/>
              <a:t>= an abstraction of real world </a:t>
            </a:r>
            <a:r>
              <a:rPr lang="en-US" altLang="de-DE" dirty="0" smtClean="0"/>
              <a:t>phenomena (ISO </a:t>
            </a:r>
            <a:r>
              <a:rPr lang="en-US" altLang="de-DE" dirty="0" smtClean="0"/>
              <a:t>19101)</a:t>
            </a:r>
          </a:p>
          <a:p>
            <a:r>
              <a:rPr lang="en-US" altLang="de-DE" dirty="0" smtClean="0"/>
              <a:t>geographic feature: associated with a location relative to the Earth. </a:t>
            </a:r>
          </a:p>
          <a:p>
            <a:r>
              <a:rPr lang="en-US" altLang="de-DE" dirty="0" smtClean="0"/>
              <a:t>The state of a feature is defined by a set of properties, where each property may be thought of as a {name, type, value} triple.</a:t>
            </a:r>
            <a:endParaRPr lang="de-DE" altLang="de-DE" dirty="0" smtClean="0"/>
          </a:p>
        </p:txBody>
      </p:sp>
      <p:sp>
        <p:nvSpPr>
          <p:cNvPr id="10245" name="AutoShape 6"/>
          <p:cNvSpPr>
            <a:spLocks noChangeAspect="1" noChangeArrowheads="1" noTextEdit="1"/>
          </p:cNvSpPr>
          <p:nvPr/>
        </p:nvSpPr>
        <p:spPr bwMode="auto">
          <a:xfrm>
            <a:off x="609600" y="1600200"/>
            <a:ext cx="47672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4379015" y="1741265"/>
            <a:ext cx="14799" cy="96619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10250" name="Freeform 12"/>
          <p:cNvSpPr>
            <a:spLocks/>
          </p:cNvSpPr>
          <p:nvPr/>
        </p:nvSpPr>
        <p:spPr bwMode="auto">
          <a:xfrm>
            <a:off x="4406498" y="1766385"/>
            <a:ext cx="103590" cy="71499"/>
          </a:xfrm>
          <a:custGeom>
            <a:avLst/>
            <a:gdLst>
              <a:gd name="T0" fmla="*/ 2147483647 w 98"/>
              <a:gd name="T1" fmla="*/ 2147483647 h 74"/>
              <a:gd name="T2" fmla="*/ 0 w 98"/>
              <a:gd name="T3" fmla="*/ 0 h 74"/>
              <a:gd name="T4" fmla="*/ 2147483647 w 98"/>
              <a:gd name="T5" fmla="*/ 0 h 74"/>
              <a:gd name="T6" fmla="*/ 2147483647 w 98"/>
              <a:gd name="T7" fmla="*/ 2147483647 h 74"/>
              <a:gd name="T8" fmla="*/ 2147483647 w 98"/>
              <a:gd name="T9" fmla="*/ 2147483647 h 74"/>
              <a:gd name="T10" fmla="*/ 2147483647 w 98"/>
              <a:gd name="T11" fmla="*/ 2147483647 h 74"/>
              <a:gd name="T12" fmla="*/ 2147483647 w 98"/>
              <a:gd name="T13" fmla="*/ 2147483647 h 74"/>
              <a:gd name="T14" fmla="*/ 2147483647 w 98"/>
              <a:gd name="T15" fmla="*/ 2147483647 h 74"/>
              <a:gd name="T16" fmla="*/ 2147483647 w 98"/>
              <a:gd name="T17" fmla="*/ 2147483647 h 74"/>
              <a:gd name="T18" fmla="*/ 2147483647 w 98"/>
              <a:gd name="T19" fmla="*/ 2147483647 h 74"/>
              <a:gd name="T20" fmla="*/ 2147483647 w 98"/>
              <a:gd name="T21" fmla="*/ 2147483647 h 74"/>
              <a:gd name="T22" fmla="*/ 2147483647 w 98"/>
              <a:gd name="T23" fmla="*/ 2147483647 h 74"/>
              <a:gd name="T24" fmla="*/ 2147483647 w 98"/>
              <a:gd name="T25" fmla="*/ 2147483647 h 74"/>
              <a:gd name="T26" fmla="*/ 2147483647 w 98"/>
              <a:gd name="T27" fmla="*/ 0 h 74"/>
              <a:gd name="T28" fmla="*/ 2147483647 w 98"/>
              <a:gd name="T29" fmla="*/ 0 h 74"/>
              <a:gd name="T30" fmla="*/ 2147483647 w 98"/>
              <a:gd name="T31" fmla="*/ 2147483647 h 74"/>
              <a:gd name="T32" fmla="*/ 2147483647 w 98"/>
              <a:gd name="T33" fmla="*/ 2147483647 h 74"/>
              <a:gd name="T34" fmla="*/ 2147483647 w 98"/>
              <a:gd name="T35" fmla="*/ 2147483647 h 74"/>
              <a:gd name="T36" fmla="*/ 2147483647 w 98"/>
              <a:gd name="T37" fmla="*/ 0 h 74"/>
              <a:gd name="T38" fmla="*/ 2147483647 w 98"/>
              <a:gd name="T39" fmla="*/ 0 h 74"/>
              <a:gd name="T40" fmla="*/ 2147483647 w 98"/>
              <a:gd name="T41" fmla="*/ 2147483647 h 74"/>
              <a:gd name="T42" fmla="*/ 2147483647 w 98"/>
              <a:gd name="T43" fmla="*/ 2147483647 h 74"/>
              <a:gd name="T44" fmla="*/ 2147483647 w 98"/>
              <a:gd name="T45" fmla="*/ 2147483647 h 74"/>
              <a:gd name="T46" fmla="*/ 2147483647 w 98"/>
              <a:gd name="T47" fmla="*/ 2147483647 h 74"/>
              <a:gd name="T48" fmla="*/ 2147483647 w 98"/>
              <a:gd name="T49" fmla="*/ 2147483647 h 74"/>
              <a:gd name="T50" fmla="*/ 2147483647 w 98"/>
              <a:gd name="T51" fmla="*/ 2147483647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" h="74">
                <a:moveTo>
                  <a:pt x="20" y="74"/>
                </a:moveTo>
                <a:lnTo>
                  <a:pt x="0" y="0"/>
                </a:lnTo>
                <a:lnTo>
                  <a:pt x="12" y="0"/>
                </a:lnTo>
                <a:lnTo>
                  <a:pt x="24" y="44"/>
                </a:lnTo>
                <a:lnTo>
                  <a:pt x="28" y="60"/>
                </a:lnTo>
                <a:lnTo>
                  <a:pt x="28" y="56"/>
                </a:lnTo>
                <a:lnTo>
                  <a:pt x="28" y="54"/>
                </a:lnTo>
                <a:lnTo>
                  <a:pt x="30" y="54"/>
                </a:lnTo>
                <a:lnTo>
                  <a:pt x="30" y="50"/>
                </a:lnTo>
                <a:lnTo>
                  <a:pt x="30" y="48"/>
                </a:lnTo>
                <a:lnTo>
                  <a:pt x="30" y="44"/>
                </a:lnTo>
                <a:lnTo>
                  <a:pt x="42" y="0"/>
                </a:lnTo>
                <a:lnTo>
                  <a:pt x="54" y="0"/>
                </a:lnTo>
                <a:lnTo>
                  <a:pt x="68" y="44"/>
                </a:lnTo>
                <a:lnTo>
                  <a:pt x="70" y="56"/>
                </a:lnTo>
                <a:lnTo>
                  <a:pt x="74" y="44"/>
                </a:lnTo>
                <a:lnTo>
                  <a:pt x="86" y="0"/>
                </a:lnTo>
                <a:lnTo>
                  <a:pt x="98" y="0"/>
                </a:lnTo>
                <a:lnTo>
                  <a:pt x="76" y="74"/>
                </a:lnTo>
                <a:lnTo>
                  <a:pt x="64" y="74"/>
                </a:lnTo>
                <a:lnTo>
                  <a:pt x="52" y="28"/>
                </a:lnTo>
                <a:lnTo>
                  <a:pt x="48" y="16"/>
                </a:lnTo>
                <a:lnTo>
                  <a:pt x="34" y="74"/>
                </a:lnTo>
                <a:lnTo>
                  <a:pt x="20" y="74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1" name="Freeform 13"/>
          <p:cNvSpPr>
            <a:spLocks noEditPoints="1"/>
          </p:cNvSpPr>
          <p:nvPr/>
        </p:nvSpPr>
        <p:spPr bwMode="auto">
          <a:xfrm>
            <a:off x="4516431" y="1764453"/>
            <a:ext cx="71879" cy="73431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2147483647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0 w 68"/>
              <a:gd name="T21" fmla="*/ 2147483647 h 76"/>
              <a:gd name="T22" fmla="*/ 0 w 68"/>
              <a:gd name="T23" fmla="*/ 2147483647 h 76"/>
              <a:gd name="T24" fmla="*/ 2147483647 w 68"/>
              <a:gd name="T25" fmla="*/ 2147483647 h 76"/>
              <a:gd name="T26" fmla="*/ 2147483647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0 h 76"/>
              <a:gd name="T34" fmla="*/ 2147483647 w 68"/>
              <a:gd name="T35" fmla="*/ 2147483647 h 76"/>
              <a:gd name="T36" fmla="*/ 2147483647 w 68"/>
              <a:gd name="T37" fmla="*/ 2147483647 h 76"/>
              <a:gd name="T38" fmla="*/ 2147483647 w 68"/>
              <a:gd name="T39" fmla="*/ 2147483647 h 76"/>
              <a:gd name="T40" fmla="*/ 2147483647 w 68"/>
              <a:gd name="T41" fmla="*/ 2147483647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2147483647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2147483647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2147483647 w 68"/>
              <a:gd name="T75" fmla="*/ 2147483647 h 76"/>
              <a:gd name="T76" fmla="*/ 2147483647 w 68"/>
              <a:gd name="T77" fmla="*/ 2147483647 h 76"/>
              <a:gd name="T78" fmla="*/ 2147483647 w 68"/>
              <a:gd name="T79" fmla="*/ 2147483647 h 76"/>
              <a:gd name="T80" fmla="*/ 2147483647 w 68"/>
              <a:gd name="T81" fmla="*/ 2147483647 h 76"/>
              <a:gd name="T82" fmla="*/ 2147483647 w 68"/>
              <a:gd name="T83" fmla="*/ 2147483647 h 76"/>
              <a:gd name="T84" fmla="*/ 2147483647 w 68"/>
              <a:gd name="T85" fmla="*/ 2147483647 h 76"/>
              <a:gd name="T86" fmla="*/ 2147483647 w 68"/>
              <a:gd name="T87" fmla="*/ 2147483647 h 76"/>
              <a:gd name="T88" fmla="*/ 2147483647 w 68"/>
              <a:gd name="T89" fmla="*/ 2147483647 h 76"/>
              <a:gd name="T90" fmla="*/ 2147483647 w 68"/>
              <a:gd name="T91" fmla="*/ 2147483647 h 76"/>
              <a:gd name="T92" fmla="*/ 2147483647 w 68"/>
              <a:gd name="T93" fmla="*/ 2147483647 h 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6">
                <a:moveTo>
                  <a:pt x="56" y="52"/>
                </a:moveTo>
                <a:lnTo>
                  <a:pt x="68" y="56"/>
                </a:lnTo>
                <a:lnTo>
                  <a:pt x="64" y="58"/>
                </a:lnTo>
                <a:lnTo>
                  <a:pt x="64" y="62"/>
                </a:lnTo>
                <a:lnTo>
                  <a:pt x="64" y="64"/>
                </a:lnTo>
                <a:lnTo>
                  <a:pt x="62" y="64"/>
                </a:lnTo>
                <a:lnTo>
                  <a:pt x="62" y="68"/>
                </a:lnTo>
                <a:lnTo>
                  <a:pt x="58" y="70"/>
                </a:lnTo>
                <a:lnTo>
                  <a:pt x="56" y="70"/>
                </a:lnTo>
                <a:lnTo>
                  <a:pt x="56" y="74"/>
                </a:lnTo>
                <a:lnTo>
                  <a:pt x="52" y="74"/>
                </a:lnTo>
                <a:lnTo>
                  <a:pt x="50" y="74"/>
                </a:lnTo>
                <a:lnTo>
                  <a:pt x="46" y="76"/>
                </a:lnTo>
                <a:lnTo>
                  <a:pt x="44" y="76"/>
                </a:lnTo>
                <a:lnTo>
                  <a:pt x="40" y="76"/>
                </a:lnTo>
                <a:lnTo>
                  <a:pt x="38" y="76"/>
                </a:lnTo>
                <a:lnTo>
                  <a:pt x="32" y="76"/>
                </a:lnTo>
                <a:lnTo>
                  <a:pt x="28" y="76"/>
                </a:lnTo>
                <a:lnTo>
                  <a:pt x="24" y="76"/>
                </a:lnTo>
                <a:lnTo>
                  <a:pt x="22" y="74"/>
                </a:lnTo>
                <a:lnTo>
                  <a:pt x="18" y="74"/>
                </a:lnTo>
                <a:lnTo>
                  <a:pt x="16" y="70"/>
                </a:lnTo>
                <a:lnTo>
                  <a:pt x="12" y="70"/>
                </a:lnTo>
                <a:lnTo>
                  <a:pt x="10" y="68"/>
                </a:lnTo>
                <a:lnTo>
                  <a:pt x="10" y="64"/>
                </a:lnTo>
                <a:lnTo>
                  <a:pt x="6" y="62"/>
                </a:lnTo>
                <a:lnTo>
                  <a:pt x="4" y="58"/>
                </a:lnTo>
                <a:lnTo>
                  <a:pt x="4" y="56"/>
                </a:lnTo>
                <a:lnTo>
                  <a:pt x="4" y="52"/>
                </a:lnTo>
                <a:lnTo>
                  <a:pt x="0" y="50"/>
                </a:lnTo>
                <a:lnTo>
                  <a:pt x="0" y="42"/>
                </a:lnTo>
                <a:lnTo>
                  <a:pt x="0" y="40"/>
                </a:lnTo>
                <a:lnTo>
                  <a:pt x="0" y="36"/>
                </a:lnTo>
                <a:lnTo>
                  <a:pt x="0" y="30"/>
                </a:lnTo>
                <a:lnTo>
                  <a:pt x="4" y="28"/>
                </a:lnTo>
                <a:lnTo>
                  <a:pt x="4" y="24"/>
                </a:lnTo>
                <a:lnTo>
                  <a:pt x="6" y="22"/>
                </a:lnTo>
                <a:lnTo>
                  <a:pt x="6" y="18"/>
                </a:lnTo>
                <a:lnTo>
                  <a:pt x="10" y="16"/>
                </a:lnTo>
                <a:lnTo>
                  <a:pt x="10" y="12"/>
                </a:lnTo>
                <a:lnTo>
                  <a:pt x="12" y="10"/>
                </a:lnTo>
                <a:lnTo>
                  <a:pt x="16" y="6"/>
                </a:lnTo>
                <a:lnTo>
                  <a:pt x="18" y="6"/>
                </a:lnTo>
                <a:lnTo>
                  <a:pt x="22" y="2"/>
                </a:lnTo>
                <a:lnTo>
                  <a:pt x="24" y="2"/>
                </a:lnTo>
                <a:lnTo>
                  <a:pt x="28" y="2"/>
                </a:lnTo>
                <a:lnTo>
                  <a:pt x="32" y="0"/>
                </a:lnTo>
                <a:lnTo>
                  <a:pt x="34" y="0"/>
                </a:lnTo>
                <a:lnTo>
                  <a:pt x="40" y="0"/>
                </a:lnTo>
                <a:lnTo>
                  <a:pt x="44" y="2"/>
                </a:lnTo>
                <a:lnTo>
                  <a:pt x="46" y="2"/>
                </a:lnTo>
                <a:lnTo>
                  <a:pt x="50" y="2"/>
                </a:lnTo>
                <a:lnTo>
                  <a:pt x="52" y="6"/>
                </a:lnTo>
                <a:lnTo>
                  <a:pt x="56" y="6"/>
                </a:lnTo>
                <a:lnTo>
                  <a:pt x="56" y="10"/>
                </a:lnTo>
                <a:lnTo>
                  <a:pt x="58" y="12"/>
                </a:lnTo>
                <a:lnTo>
                  <a:pt x="62" y="12"/>
                </a:lnTo>
                <a:lnTo>
                  <a:pt x="64" y="16"/>
                </a:lnTo>
                <a:lnTo>
                  <a:pt x="64" y="18"/>
                </a:lnTo>
                <a:lnTo>
                  <a:pt x="64" y="24"/>
                </a:lnTo>
                <a:lnTo>
                  <a:pt x="68" y="28"/>
                </a:lnTo>
                <a:lnTo>
                  <a:pt x="68" y="30"/>
                </a:lnTo>
                <a:lnTo>
                  <a:pt x="68" y="34"/>
                </a:lnTo>
                <a:lnTo>
                  <a:pt x="68" y="40"/>
                </a:lnTo>
                <a:lnTo>
                  <a:pt x="68" y="42"/>
                </a:lnTo>
                <a:lnTo>
                  <a:pt x="12" y="42"/>
                </a:lnTo>
                <a:lnTo>
                  <a:pt x="16" y="46"/>
                </a:lnTo>
                <a:lnTo>
                  <a:pt x="16" y="50"/>
                </a:lnTo>
                <a:lnTo>
                  <a:pt x="16" y="52"/>
                </a:lnTo>
                <a:lnTo>
                  <a:pt x="16" y="56"/>
                </a:lnTo>
                <a:lnTo>
                  <a:pt x="18" y="58"/>
                </a:lnTo>
                <a:lnTo>
                  <a:pt x="22" y="62"/>
                </a:lnTo>
                <a:lnTo>
                  <a:pt x="24" y="64"/>
                </a:lnTo>
                <a:lnTo>
                  <a:pt x="28" y="64"/>
                </a:lnTo>
                <a:lnTo>
                  <a:pt x="32" y="68"/>
                </a:lnTo>
                <a:lnTo>
                  <a:pt x="34" y="68"/>
                </a:lnTo>
                <a:lnTo>
                  <a:pt x="38" y="68"/>
                </a:lnTo>
                <a:lnTo>
                  <a:pt x="40" y="68"/>
                </a:lnTo>
                <a:lnTo>
                  <a:pt x="44" y="68"/>
                </a:lnTo>
                <a:lnTo>
                  <a:pt x="44" y="64"/>
                </a:lnTo>
                <a:lnTo>
                  <a:pt x="46" y="64"/>
                </a:lnTo>
                <a:lnTo>
                  <a:pt x="50" y="62"/>
                </a:lnTo>
                <a:lnTo>
                  <a:pt x="52" y="62"/>
                </a:lnTo>
                <a:lnTo>
                  <a:pt x="52" y="58"/>
                </a:lnTo>
                <a:lnTo>
                  <a:pt x="52" y="56"/>
                </a:lnTo>
                <a:lnTo>
                  <a:pt x="56" y="56"/>
                </a:lnTo>
                <a:lnTo>
                  <a:pt x="56" y="52"/>
                </a:lnTo>
                <a:close/>
                <a:moveTo>
                  <a:pt x="16" y="34"/>
                </a:moveTo>
                <a:lnTo>
                  <a:pt x="56" y="34"/>
                </a:lnTo>
                <a:lnTo>
                  <a:pt x="56" y="30"/>
                </a:lnTo>
                <a:lnTo>
                  <a:pt x="56" y="28"/>
                </a:lnTo>
                <a:lnTo>
                  <a:pt x="56" y="24"/>
                </a:lnTo>
                <a:lnTo>
                  <a:pt x="52" y="24"/>
                </a:lnTo>
                <a:lnTo>
                  <a:pt x="52" y="22"/>
                </a:lnTo>
                <a:lnTo>
                  <a:pt x="52" y="18"/>
                </a:lnTo>
                <a:lnTo>
                  <a:pt x="50" y="18"/>
                </a:lnTo>
                <a:lnTo>
                  <a:pt x="50" y="16"/>
                </a:lnTo>
                <a:lnTo>
                  <a:pt x="46" y="16"/>
                </a:lnTo>
                <a:lnTo>
                  <a:pt x="44" y="12"/>
                </a:lnTo>
                <a:lnTo>
                  <a:pt x="40" y="12"/>
                </a:lnTo>
                <a:lnTo>
                  <a:pt x="38" y="12"/>
                </a:lnTo>
                <a:lnTo>
                  <a:pt x="34" y="12"/>
                </a:lnTo>
                <a:lnTo>
                  <a:pt x="32" y="12"/>
                </a:lnTo>
                <a:lnTo>
                  <a:pt x="28" y="12"/>
                </a:lnTo>
                <a:lnTo>
                  <a:pt x="24" y="12"/>
                </a:lnTo>
                <a:lnTo>
                  <a:pt x="24" y="16"/>
                </a:lnTo>
                <a:lnTo>
                  <a:pt x="22" y="16"/>
                </a:lnTo>
                <a:lnTo>
                  <a:pt x="22" y="18"/>
                </a:lnTo>
                <a:lnTo>
                  <a:pt x="18" y="18"/>
                </a:lnTo>
                <a:lnTo>
                  <a:pt x="18" y="22"/>
                </a:lnTo>
                <a:lnTo>
                  <a:pt x="16" y="24"/>
                </a:lnTo>
                <a:lnTo>
                  <a:pt x="16" y="28"/>
                </a:lnTo>
                <a:lnTo>
                  <a:pt x="16" y="30"/>
                </a:lnTo>
                <a:lnTo>
                  <a:pt x="16" y="34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4605222" y="1741265"/>
            <a:ext cx="12685" cy="96619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10253" name="Freeform 15"/>
          <p:cNvSpPr>
            <a:spLocks/>
          </p:cNvSpPr>
          <p:nvPr/>
        </p:nvSpPr>
        <p:spPr bwMode="auto">
          <a:xfrm>
            <a:off x="4630592" y="1743196"/>
            <a:ext cx="40167" cy="94687"/>
          </a:xfrm>
          <a:custGeom>
            <a:avLst/>
            <a:gdLst>
              <a:gd name="T0" fmla="*/ 2147483647 w 38"/>
              <a:gd name="T1" fmla="*/ 2147483647 h 98"/>
              <a:gd name="T2" fmla="*/ 2147483647 w 38"/>
              <a:gd name="T3" fmla="*/ 2147483647 h 98"/>
              <a:gd name="T4" fmla="*/ 2147483647 w 38"/>
              <a:gd name="T5" fmla="*/ 2147483647 h 98"/>
              <a:gd name="T6" fmla="*/ 2147483647 w 38"/>
              <a:gd name="T7" fmla="*/ 2147483647 h 98"/>
              <a:gd name="T8" fmla="*/ 2147483647 w 38"/>
              <a:gd name="T9" fmla="*/ 2147483647 h 98"/>
              <a:gd name="T10" fmla="*/ 2147483647 w 38"/>
              <a:gd name="T11" fmla="*/ 2147483647 h 98"/>
              <a:gd name="T12" fmla="*/ 2147483647 w 38"/>
              <a:gd name="T13" fmla="*/ 2147483647 h 98"/>
              <a:gd name="T14" fmla="*/ 2147483647 w 38"/>
              <a:gd name="T15" fmla="*/ 2147483647 h 98"/>
              <a:gd name="T16" fmla="*/ 2147483647 w 38"/>
              <a:gd name="T17" fmla="*/ 2147483647 h 98"/>
              <a:gd name="T18" fmla="*/ 2147483647 w 38"/>
              <a:gd name="T19" fmla="*/ 2147483647 h 98"/>
              <a:gd name="T20" fmla="*/ 2147483647 w 38"/>
              <a:gd name="T21" fmla="*/ 2147483647 h 98"/>
              <a:gd name="T22" fmla="*/ 2147483647 w 38"/>
              <a:gd name="T23" fmla="*/ 2147483647 h 98"/>
              <a:gd name="T24" fmla="*/ 2147483647 w 38"/>
              <a:gd name="T25" fmla="*/ 2147483647 h 98"/>
              <a:gd name="T26" fmla="*/ 2147483647 w 38"/>
              <a:gd name="T27" fmla="*/ 2147483647 h 98"/>
              <a:gd name="T28" fmla="*/ 2147483647 w 38"/>
              <a:gd name="T29" fmla="*/ 2147483647 h 98"/>
              <a:gd name="T30" fmla="*/ 2147483647 w 38"/>
              <a:gd name="T31" fmla="*/ 2147483647 h 98"/>
              <a:gd name="T32" fmla="*/ 2147483647 w 38"/>
              <a:gd name="T33" fmla="*/ 2147483647 h 98"/>
              <a:gd name="T34" fmla="*/ 0 w 38"/>
              <a:gd name="T35" fmla="*/ 2147483647 h 98"/>
              <a:gd name="T36" fmla="*/ 2147483647 w 38"/>
              <a:gd name="T37" fmla="*/ 2147483647 h 98"/>
              <a:gd name="T38" fmla="*/ 2147483647 w 38"/>
              <a:gd name="T39" fmla="*/ 0 h 98"/>
              <a:gd name="T40" fmla="*/ 2147483647 w 38"/>
              <a:gd name="T41" fmla="*/ 2147483647 h 98"/>
              <a:gd name="T42" fmla="*/ 2147483647 w 38"/>
              <a:gd name="T43" fmla="*/ 2147483647 h 98"/>
              <a:gd name="T44" fmla="*/ 2147483647 w 38"/>
              <a:gd name="T45" fmla="*/ 2147483647 h 98"/>
              <a:gd name="T46" fmla="*/ 2147483647 w 38"/>
              <a:gd name="T47" fmla="*/ 2147483647 h 98"/>
              <a:gd name="T48" fmla="*/ 2147483647 w 38"/>
              <a:gd name="T49" fmla="*/ 2147483647 h 98"/>
              <a:gd name="T50" fmla="*/ 2147483647 w 38"/>
              <a:gd name="T51" fmla="*/ 2147483647 h 98"/>
              <a:gd name="T52" fmla="*/ 2147483647 w 38"/>
              <a:gd name="T53" fmla="*/ 2147483647 h 98"/>
              <a:gd name="T54" fmla="*/ 2147483647 w 38"/>
              <a:gd name="T55" fmla="*/ 2147483647 h 98"/>
              <a:gd name="T56" fmla="*/ 2147483647 w 38"/>
              <a:gd name="T57" fmla="*/ 2147483647 h 98"/>
              <a:gd name="T58" fmla="*/ 2147483647 w 38"/>
              <a:gd name="T59" fmla="*/ 2147483647 h 98"/>
              <a:gd name="T60" fmla="*/ 2147483647 w 38"/>
              <a:gd name="T61" fmla="*/ 2147483647 h 98"/>
              <a:gd name="T62" fmla="*/ 2147483647 w 38"/>
              <a:gd name="T63" fmla="*/ 2147483647 h 98"/>
              <a:gd name="T64" fmla="*/ 2147483647 w 38"/>
              <a:gd name="T65" fmla="*/ 2147483647 h 98"/>
              <a:gd name="T66" fmla="*/ 2147483647 w 38"/>
              <a:gd name="T67" fmla="*/ 2147483647 h 98"/>
              <a:gd name="T68" fmla="*/ 2147483647 w 38"/>
              <a:gd name="T69" fmla="*/ 2147483647 h 98"/>
              <a:gd name="T70" fmla="*/ 2147483647 w 38"/>
              <a:gd name="T71" fmla="*/ 2147483647 h 98"/>
              <a:gd name="T72" fmla="*/ 2147483647 w 38"/>
              <a:gd name="T73" fmla="*/ 2147483647 h 98"/>
              <a:gd name="T74" fmla="*/ 2147483647 w 38"/>
              <a:gd name="T75" fmla="*/ 2147483647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8" h="98">
                <a:moveTo>
                  <a:pt x="34" y="86"/>
                </a:moveTo>
                <a:lnTo>
                  <a:pt x="38" y="98"/>
                </a:lnTo>
                <a:lnTo>
                  <a:pt x="34" y="98"/>
                </a:lnTo>
                <a:lnTo>
                  <a:pt x="32" y="98"/>
                </a:lnTo>
                <a:lnTo>
                  <a:pt x="28" y="98"/>
                </a:lnTo>
                <a:lnTo>
                  <a:pt x="24" y="98"/>
                </a:lnTo>
                <a:lnTo>
                  <a:pt x="22" y="98"/>
                </a:lnTo>
                <a:lnTo>
                  <a:pt x="18" y="98"/>
                </a:lnTo>
                <a:lnTo>
                  <a:pt x="18" y="96"/>
                </a:lnTo>
                <a:lnTo>
                  <a:pt x="16" y="96"/>
                </a:lnTo>
                <a:lnTo>
                  <a:pt x="12" y="96"/>
                </a:lnTo>
                <a:lnTo>
                  <a:pt x="12" y="92"/>
                </a:lnTo>
                <a:lnTo>
                  <a:pt x="12" y="90"/>
                </a:lnTo>
                <a:lnTo>
                  <a:pt x="10" y="90"/>
                </a:lnTo>
                <a:lnTo>
                  <a:pt x="10" y="86"/>
                </a:lnTo>
                <a:lnTo>
                  <a:pt x="10" y="84"/>
                </a:lnTo>
                <a:lnTo>
                  <a:pt x="10" y="80"/>
                </a:lnTo>
                <a:lnTo>
                  <a:pt x="10" y="78"/>
                </a:lnTo>
                <a:lnTo>
                  <a:pt x="10" y="34"/>
                </a:lnTo>
                <a:lnTo>
                  <a:pt x="0" y="34"/>
                </a:lnTo>
                <a:lnTo>
                  <a:pt x="0" y="24"/>
                </a:lnTo>
                <a:lnTo>
                  <a:pt x="10" y="24"/>
                </a:lnTo>
                <a:lnTo>
                  <a:pt x="10" y="6"/>
                </a:lnTo>
                <a:lnTo>
                  <a:pt x="22" y="0"/>
                </a:lnTo>
                <a:lnTo>
                  <a:pt x="22" y="24"/>
                </a:lnTo>
                <a:lnTo>
                  <a:pt x="34" y="24"/>
                </a:lnTo>
                <a:lnTo>
                  <a:pt x="34" y="34"/>
                </a:lnTo>
                <a:lnTo>
                  <a:pt x="22" y="34"/>
                </a:lnTo>
                <a:lnTo>
                  <a:pt x="22" y="78"/>
                </a:lnTo>
                <a:lnTo>
                  <a:pt x="22" y="80"/>
                </a:lnTo>
                <a:lnTo>
                  <a:pt x="22" y="84"/>
                </a:lnTo>
                <a:lnTo>
                  <a:pt x="22" y="86"/>
                </a:lnTo>
                <a:lnTo>
                  <a:pt x="24" y="86"/>
                </a:lnTo>
                <a:lnTo>
                  <a:pt x="28" y="86"/>
                </a:lnTo>
                <a:lnTo>
                  <a:pt x="32" y="86"/>
                </a:lnTo>
                <a:lnTo>
                  <a:pt x="34" y="86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0" name="Rectangle 22"/>
          <p:cNvSpPr>
            <a:spLocks noChangeArrowheads="1"/>
          </p:cNvSpPr>
          <p:nvPr/>
        </p:nvSpPr>
        <p:spPr bwMode="auto">
          <a:xfrm>
            <a:off x="4379015" y="1741265"/>
            <a:ext cx="14799" cy="96619"/>
          </a:xfrm>
          <a:prstGeom prst="rect">
            <a:avLst/>
          </a:prstGeom>
          <a:noFill/>
          <a:ln w="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10261" name="Freeform 23"/>
          <p:cNvSpPr>
            <a:spLocks/>
          </p:cNvSpPr>
          <p:nvPr/>
        </p:nvSpPr>
        <p:spPr bwMode="auto">
          <a:xfrm>
            <a:off x="4406498" y="1766385"/>
            <a:ext cx="103590" cy="71499"/>
          </a:xfrm>
          <a:custGeom>
            <a:avLst/>
            <a:gdLst>
              <a:gd name="T0" fmla="*/ 2147483647 w 98"/>
              <a:gd name="T1" fmla="*/ 2147483647 h 74"/>
              <a:gd name="T2" fmla="*/ 0 w 98"/>
              <a:gd name="T3" fmla="*/ 0 h 74"/>
              <a:gd name="T4" fmla="*/ 2147483647 w 98"/>
              <a:gd name="T5" fmla="*/ 0 h 74"/>
              <a:gd name="T6" fmla="*/ 2147483647 w 98"/>
              <a:gd name="T7" fmla="*/ 2147483647 h 74"/>
              <a:gd name="T8" fmla="*/ 2147483647 w 98"/>
              <a:gd name="T9" fmla="*/ 2147483647 h 74"/>
              <a:gd name="T10" fmla="*/ 2147483647 w 98"/>
              <a:gd name="T11" fmla="*/ 2147483647 h 74"/>
              <a:gd name="T12" fmla="*/ 2147483647 w 98"/>
              <a:gd name="T13" fmla="*/ 2147483647 h 74"/>
              <a:gd name="T14" fmla="*/ 2147483647 w 98"/>
              <a:gd name="T15" fmla="*/ 2147483647 h 74"/>
              <a:gd name="T16" fmla="*/ 2147483647 w 98"/>
              <a:gd name="T17" fmla="*/ 2147483647 h 74"/>
              <a:gd name="T18" fmla="*/ 2147483647 w 98"/>
              <a:gd name="T19" fmla="*/ 2147483647 h 74"/>
              <a:gd name="T20" fmla="*/ 2147483647 w 98"/>
              <a:gd name="T21" fmla="*/ 2147483647 h 74"/>
              <a:gd name="T22" fmla="*/ 2147483647 w 98"/>
              <a:gd name="T23" fmla="*/ 0 h 74"/>
              <a:gd name="T24" fmla="*/ 2147483647 w 98"/>
              <a:gd name="T25" fmla="*/ 0 h 74"/>
              <a:gd name="T26" fmla="*/ 2147483647 w 98"/>
              <a:gd name="T27" fmla="*/ 2147483647 h 74"/>
              <a:gd name="T28" fmla="*/ 2147483647 w 98"/>
              <a:gd name="T29" fmla="*/ 2147483647 h 74"/>
              <a:gd name="T30" fmla="*/ 2147483647 w 98"/>
              <a:gd name="T31" fmla="*/ 2147483647 h 74"/>
              <a:gd name="T32" fmla="*/ 2147483647 w 98"/>
              <a:gd name="T33" fmla="*/ 0 h 74"/>
              <a:gd name="T34" fmla="*/ 2147483647 w 98"/>
              <a:gd name="T35" fmla="*/ 0 h 74"/>
              <a:gd name="T36" fmla="*/ 2147483647 w 98"/>
              <a:gd name="T37" fmla="*/ 2147483647 h 74"/>
              <a:gd name="T38" fmla="*/ 2147483647 w 98"/>
              <a:gd name="T39" fmla="*/ 2147483647 h 74"/>
              <a:gd name="T40" fmla="*/ 2147483647 w 98"/>
              <a:gd name="T41" fmla="*/ 2147483647 h 74"/>
              <a:gd name="T42" fmla="*/ 2147483647 w 98"/>
              <a:gd name="T43" fmla="*/ 2147483647 h 74"/>
              <a:gd name="T44" fmla="*/ 2147483647 w 98"/>
              <a:gd name="T45" fmla="*/ 2147483647 h 74"/>
              <a:gd name="T46" fmla="*/ 2147483647 w 98"/>
              <a:gd name="T47" fmla="*/ 2147483647 h 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8" h="74">
                <a:moveTo>
                  <a:pt x="20" y="74"/>
                </a:moveTo>
                <a:lnTo>
                  <a:pt x="0" y="0"/>
                </a:lnTo>
                <a:lnTo>
                  <a:pt x="12" y="0"/>
                </a:lnTo>
                <a:lnTo>
                  <a:pt x="24" y="44"/>
                </a:lnTo>
                <a:lnTo>
                  <a:pt x="28" y="60"/>
                </a:lnTo>
                <a:lnTo>
                  <a:pt x="28" y="56"/>
                </a:lnTo>
                <a:lnTo>
                  <a:pt x="28" y="54"/>
                </a:lnTo>
                <a:lnTo>
                  <a:pt x="30" y="54"/>
                </a:lnTo>
                <a:lnTo>
                  <a:pt x="30" y="50"/>
                </a:lnTo>
                <a:lnTo>
                  <a:pt x="30" y="48"/>
                </a:lnTo>
                <a:lnTo>
                  <a:pt x="30" y="44"/>
                </a:lnTo>
                <a:lnTo>
                  <a:pt x="42" y="0"/>
                </a:lnTo>
                <a:lnTo>
                  <a:pt x="54" y="0"/>
                </a:lnTo>
                <a:lnTo>
                  <a:pt x="68" y="44"/>
                </a:lnTo>
                <a:lnTo>
                  <a:pt x="70" y="56"/>
                </a:lnTo>
                <a:lnTo>
                  <a:pt x="74" y="44"/>
                </a:lnTo>
                <a:lnTo>
                  <a:pt x="86" y="0"/>
                </a:lnTo>
                <a:lnTo>
                  <a:pt x="98" y="0"/>
                </a:lnTo>
                <a:lnTo>
                  <a:pt x="76" y="74"/>
                </a:lnTo>
                <a:lnTo>
                  <a:pt x="64" y="74"/>
                </a:lnTo>
                <a:lnTo>
                  <a:pt x="52" y="28"/>
                </a:lnTo>
                <a:lnTo>
                  <a:pt x="48" y="16"/>
                </a:lnTo>
                <a:lnTo>
                  <a:pt x="34" y="74"/>
                </a:lnTo>
                <a:lnTo>
                  <a:pt x="20" y="74"/>
                </a:lnTo>
              </a:path>
            </a:pathLst>
          </a:custGeom>
          <a:noFill/>
          <a:ln w="0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2" name="Freeform 24"/>
          <p:cNvSpPr>
            <a:spLocks/>
          </p:cNvSpPr>
          <p:nvPr/>
        </p:nvSpPr>
        <p:spPr bwMode="auto">
          <a:xfrm>
            <a:off x="4516431" y="1764453"/>
            <a:ext cx="71879" cy="73431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2147483647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2147483647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2147483647 w 68"/>
              <a:gd name="T27" fmla="*/ 2147483647 h 76"/>
              <a:gd name="T28" fmla="*/ 0 w 68"/>
              <a:gd name="T29" fmla="*/ 2147483647 h 76"/>
              <a:gd name="T30" fmla="*/ 0 w 68"/>
              <a:gd name="T31" fmla="*/ 2147483647 h 76"/>
              <a:gd name="T32" fmla="*/ 0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2147483647 h 76"/>
              <a:gd name="T38" fmla="*/ 2147483647 w 68"/>
              <a:gd name="T39" fmla="*/ 2147483647 h 76"/>
              <a:gd name="T40" fmla="*/ 2147483647 w 68"/>
              <a:gd name="T41" fmla="*/ 2147483647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0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2147483647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2147483647 w 68"/>
              <a:gd name="T75" fmla="*/ 2147483647 h 76"/>
              <a:gd name="T76" fmla="*/ 2147483647 w 68"/>
              <a:gd name="T77" fmla="*/ 2147483647 h 76"/>
              <a:gd name="T78" fmla="*/ 2147483647 w 68"/>
              <a:gd name="T79" fmla="*/ 2147483647 h 76"/>
              <a:gd name="T80" fmla="*/ 2147483647 w 68"/>
              <a:gd name="T81" fmla="*/ 2147483647 h 76"/>
              <a:gd name="T82" fmla="*/ 2147483647 w 68"/>
              <a:gd name="T83" fmla="*/ 2147483647 h 76"/>
              <a:gd name="T84" fmla="*/ 2147483647 w 68"/>
              <a:gd name="T85" fmla="*/ 2147483647 h 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8" h="76">
                <a:moveTo>
                  <a:pt x="56" y="52"/>
                </a:moveTo>
                <a:lnTo>
                  <a:pt x="68" y="56"/>
                </a:lnTo>
                <a:lnTo>
                  <a:pt x="64" y="58"/>
                </a:lnTo>
                <a:lnTo>
                  <a:pt x="64" y="62"/>
                </a:lnTo>
                <a:lnTo>
                  <a:pt x="64" y="64"/>
                </a:lnTo>
                <a:lnTo>
                  <a:pt x="62" y="64"/>
                </a:lnTo>
                <a:lnTo>
                  <a:pt x="62" y="68"/>
                </a:lnTo>
                <a:lnTo>
                  <a:pt x="58" y="70"/>
                </a:lnTo>
                <a:lnTo>
                  <a:pt x="56" y="70"/>
                </a:lnTo>
                <a:lnTo>
                  <a:pt x="56" y="74"/>
                </a:lnTo>
                <a:lnTo>
                  <a:pt x="52" y="74"/>
                </a:lnTo>
                <a:lnTo>
                  <a:pt x="50" y="74"/>
                </a:lnTo>
                <a:lnTo>
                  <a:pt x="46" y="76"/>
                </a:lnTo>
                <a:lnTo>
                  <a:pt x="44" y="76"/>
                </a:lnTo>
                <a:lnTo>
                  <a:pt x="40" y="76"/>
                </a:lnTo>
                <a:lnTo>
                  <a:pt x="38" y="76"/>
                </a:lnTo>
                <a:lnTo>
                  <a:pt x="32" y="76"/>
                </a:lnTo>
                <a:lnTo>
                  <a:pt x="28" y="76"/>
                </a:lnTo>
                <a:lnTo>
                  <a:pt x="24" y="76"/>
                </a:lnTo>
                <a:lnTo>
                  <a:pt x="22" y="74"/>
                </a:lnTo>
                <a:lnTo>
                  <a:pt x="18" y="74"/>
                </a:lnTo>
                <a:lnTo>
                  <a:pt x="16" y="70"/>
                </a:lnTo>
                <a:lnTo>
                  <a:pt x="12" y="70"/>
                </a:lnTo>
                <a:lnTo>
                  <a:pt x="10" y="68"/>
                </a:lnTo>
                <a:lnTo>
                  <a:pt x="10" y="64"/>
                </a:lnTo>
                <a:lnTo>
                  <a:pt x="6" y="62"/>
                </a:lnTo>
                <a:lnTo>
                  <a:pt x="4" y="58"/>
                </a:lnTo>
                <a:lnTo>
                  <a:pt x="4" y="56"/>
                </a:lnTo>
                <a:lnTo>
                  <a:pt x="4" y="52"/>
                </a:lnTo>
                <a:lnTo>
                  <a:pt x="0" y="50"/>
                </a:lnTo>
                <a:lnTo>
                  <a:pt x="0" y="42"/>
                </a:lnTo>
                <a:lnTo>
                  <a:pt x="0" y="40"/>
                </a:lnTo>
                <a:lnTo>
                  <a:pt x="0" y="36"/>
                </a:lnTo>
                <a:lnTo>
                  <a:pt x="0" y="30"/>
                </a:lnTo>
                <a:lnTo>
                  <a:pt x="4" y="28"/>
                </a:lnTo>
                <a:lnTo>
                  <a:pt x="4" y="24"/>
                </a:lnTo>
                <a:lnTo>
                  <a:pt x="6" y="22"/>
                </a:lnTo>
                <a:lnTo>
                  <a:pt x="6" y="18"/>
                </a:lnTo>
                <a:lnTo>
                  <a:pt x="10" y="16"/>
                </a:lnTo>
                <a:lnTo>
                  <a:pt x="10" y="12"/>
                </a:lnTo>
                <a:lnTo>
                  <a:pt x="12" y="10"/>
                </a:lnTo>
                <a:lnTo>
                  <a:pt x="16" y="6"/>
                </a:lnTo>
                <a:lnTo>
                  <a:pt x="18" y="6"/>
                </a:lnTo>
                <a:lnTo>
                  <a:pt x="22" y="2"/>
                </a:lnTo>
                <a:lnTo>
                  <a:pt x="24" y="2"/>
                </a:lnTo>
                <a:lnTo>
                  <a:pt x="28" y="2"/>
                </a:lnTo>
                <a:lnTo>
                  <a:pt x="32" y="0"/>
                </a:lnTo>
                <a:lnTo>
                  <a:pt x="34" y="0"/>
                </a:lnTo>
                <a:lnTo>
                  <a:pt x="40" y="0"/>
                </a:lnTo>
                <a:lnTo>
                  <a:pt x="44" y="2"/>
                </a:lnTo>
                <a:lnTo>
                  <a:pt x="46" y="2"/>
                </a:lnTo>
                <a:lnTo>
                  <a:pt x="50" y="2"/>
                </a:lnTo>
                <a:lnTo>
                  <a:pt x="52" y="6"/>
                </a:lnTo>
                <a:lnTo>
                  <a:pt x="56" y="6"/>
                </a:lnTo>
                <a:lnTo>
                  <a:pt x="56" y="10"/>
                </a:lnTo>
                <a:lnTo>
                  <a:pt x="58" y="12"/>
                </a:lnTo>
                <a:lnTo>
                  <a:pt x="62" y="12"/>
                </a:lnTo>
                <a:lnTo>
                  <a:pt x="64" y="16"/>
                </a:lnTo>
                <a:lnTo>
                  <a:pt x="64" y="18"/>
                </a:lnTo>
                <a:lnTo>
                  <a:pt x="64" y="24"/>
                </a:lnTo>
                <a:lnTo>
                  <a:pt x="68" y="28"/>
                </a:lnTo>
                <a:lnTo>
                  <a:pt x="68" y="30"/>
                </a:lnTo>
                <a:lnTo>
                  <a:pt x="68" y="34"/>
                </a:lnTo>
                <a:lnTo>
                  <a:pt x="68" y="40"/>
                </a:lnTo>
                <a:lnTo>
                  <a:pt x="68" y="42"/>
                </a:lnTo>
                <a:lnTo>
                  <a:pt x="12" y="42"/>
                </a:lnTo>
                <a:lnTo>
                  <a:pt x="16" y="46"/>
                </a:lnTo>
                <a:lnTo>
                  <a:pt x="16" y="50"/>
                </a:lnTo>
                <a:lnTo>
                  <a:pt x="16" y="52"/>
                </a:lnTo>
                <a:lnTo>
                  <a:pt x="16" y="56"/>
                </a:lnTo>
                <a:lnTo>
                  <a:pt x="18" y="58"/>
                </a:lnTo>
                <a:lnTo>
                  <a:pt x="22" y="62"/>
                </a:lnTo>
                <a:lnTo>
                  <a:pt x="24" y="64"/>
                </a:lnTo>
                <a:lnTo>
                  <a:pt x="28" y="64"/>
                </a:lnTo>
                <a:lnTo>
                  <a:pt x="32" y="68"/>
                </a:lnTo>
                <a:lnTo>
                  <a:pt x="34" y="68"/>
                </a:lnTo>
                <a:lnTo>
                  <a:pt x="38" y="68"/>
                </a:lnTo>
                <a:lnTo>
                  <a:pt x="40" y="68"/>
                </a:lnTo>
                <a:lnTo>
                  <a:pt x="44" y="68"/>
                </a:lnTo>
                <a:lnTo>
                  <a:pt x="44" y="64"/>
                </a:lnTo>
                <a:lnTo>
                  <a:pt x="46" y="64"/>
                </a:lnTo>
                <a:lnTo>
                  <a:pt x="50" y="62"/>
                </a:lnTo>
                <a:lnTo>
                  <a:pt x="52" y="62"/>
                </a:lnTo>
                <a:lnTo>
                  <a:pt x="52" y="58"/>
                </a:lnTo>
                <a:lnTo>
                  <a:pt x="52" y="56"/>
                </a:lnTo>
                <a:lnTo>
                  <a:pt x="56" y="56"/>
                </a:lnTo>
                <a:lnTo>
                  <a:pt x="56" y="52"/>
                </a:lnTo>
              </a:path>
            </a:pathLst>
          </a:custGeom>
          <a:noFill/>
          <a:ln w="0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3" name="Freeform 25"/>
          <p:cNvSpPr>
            <a:spLocks/>
          </p:cNvSpPr>
          <p:nvPr/>
        </p:nvSpPr>
        <p:spPr bwMode="auto">
          <a:xfrm>
            <a:off x="4533344" y="1776047"/>
            <a:ext cx="42282" cy="21256"/>
          </a:xfrm>
          <a:custGeom>
            <a:avLst/>
            <a:gdLst>
              <a:gd name="T0" fmla="*/ 0 w 40"/>
              <a:gd name="T1" fmla="*/ 2147483647 h 22"/>
              <a:gd name="T2" fmla="*/ 2147483647 w 40"/>
              <a:gd name="T3" fmla="*/ 2147483647 h 22"/>
              <a:gd name="T4" fmla="*/ 2147483647 w 40"/>
              <a:gd name="T5" fmla="*/ 2147483647 h 22"/>
              <a:gd name="T6" fmla="*/ 2147483647 w 40"/>
              <a:gd name="T7" fmla="*/ 2147483647 h 22"/>
              <a:gd name="T8" fmla="*/ 2147483647 w 40"/>
              <a:gd name="T9" fmla="*/ 2147483647 h 22"/>
              <a:gd name="T10" fmla="*/ 2147483647 w 40"/>
              <a:gd name="T11" fmla="*/ 2147483647 h 22"/>
              <a:gd name="T12" fmla="*/ 2147483647 w 40"/>
              <a:gd name="T13" fmla="*/ 2147483647 h 22"/>
              <a:gd name="T14" fmla="*/ 2147483647 w 40"/>
              <a:gd name="T15" fmla="*/ 2147483647 h 22"/>
              <a:gd name="T16" fmla="*/ 2147483647 w 40"/>
              <a:gd name="T17" fmla="*/ 2147483647 h 22"/>
              <a:gd name="T18" fmla="*/ 2147483647 w 40"/>
              <a:gd name="T19" fmla="*/ 2147483647 h 22"/>
              <a:gd name="T20" fmla="*/ 2147483647 w 40"/>
              <a:gd name="T21" fmla="*/ 2147483647 h 22"/>
              <a:gd name="T22" fmla="*/ 2147483647 w 40"/>
              <a:gd name="T23" fmla="*/ 0 h 22"/>
              <a:gd name="T24" fmla="*/ 2147483647 w 40"/>
              <a:gd name="T25" fmla="*/ 0 h 22"/>
              <a:gd name="T26" fmla="*/ 2147483647 w 40"/>
              <a:gd name="T27" fmla="*/ 0 h 22"/>
              <a:gd name="T28" fmla="*/ 2147483647 w 40"/>
              <a:gd name="T29" fmla="*/ 0 h 22"/>
              <a:gd name="T30" fmla="*/ 2147483647 w 40"/>
              <a:gd name="T31" fmla="*/ 0 h 22"/>
              <a:gd name="T32" fmla="*/ 2147483647 w 40"/>
              <a:gd name="T33" fmla="*/ 0 h 22"/>
              <a:gd name="T34" fmla="*/ 2147483647 w 40"/>
              <a:gd name="T35" fmla="*/ 0 h 22"/>
              <a:gd name="T36" fmla="*/ 2147483647 w 40"/>
              <a:gd name="T37" fmla="*/ 2147483647 h 22"/>
              <a:gd name="T38" fmla="*/ 2147483647 w 40"/>
              <a:gd name="T39" fmla="*/ 2147483647 h 22"/>
              <a:gd name="T40" fmla="*/ 2147483647 w 40"/>
              <a:gd name="T41" fmla="*/ 2147483647 h 22"/>
              <a:gd name="T42" fmla="*/ 2147483647 w 40"/>
              <a:gd name="T43" fmla="*/ 2147483647 h 22"/>
              <a:gd name="T44" fmla="*/ 2147483647 w 40"/>
              <a:gd name="T45" fmla="*/ 2147483647 h 22"/>
              <a:gd name="T46" fmla="*/ 0 w 40"/>
              <a:gd name="T47" fmla="*/ 2147483647 h 22"/>
              <a:gd name="T48" fmla="*/ 0 w 40"/>
              <a:gd name="T49" fmla="*/ 2147483647 h 22"/>
              <a:gd name="T50" fmla="*/ 0 w 40"/>
              <a:gd name="T51" fmla="*/ 2147483647 h 22"/>
              <a:gd name="T52" fmla="*/ 0 w 40"/>
              <a:gd name="T53" fmla="*/ 2147483647 h 2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22">
                <a:moveTo>
                  <a:pt x="0" y="22"/>
                </a:moveTo>
                <a:lnTo>
                  <a:pt x="40" y="22"/>
                </a:lnTo>
                <a:lnTo>
                  <a:pt x="40" y="18"/>
                </a:lnTo>
                <a:lnTo>
                  <a:pt x="40" y="16"/>
                </a:lnTo>
                <a:lnTo>
                  <a:pt x="40" y="12"/>
                </a:lnTo>
                <a:lnTo>
                  <a:pt x="36" y="12"/>
                </a:lnTo>
                <a:lnTo>
                  <a:pt x="36" y="10"/>
                </a:lnTo>
                <a:lnTo>
                  <a:pt x="36" y="6"/>
                </a:lnTo>
                <a:lnTo>
                  <a:pt x="34" y="6"/>
                </a:lnTo>
                <a:lnTo>
                  <a:pt x="34" y="4"/>
                </a:lnTo>
                <a:lnTo>
                  <a:pt x="30" y="4"/>
                </a:lnTo>
                <a:lnTo>
                  <a:pt x="28" y="0"/>
                </a:lnTo>
                <a:lnTo>
                  <a:pt x="24" y="0"/>
                </a:lnTo>
                <a:lnTo>
                  <a:pt x="22" y="0"/>
                </a:lnTo>
                <a:lnTo>
                  <a:pt x="18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8" y="4"/>
                </a:lnTo>
                <a:lnTo>
                  <a:pt x="6" y="4"/>
                </a:lnTo>
                <a:lnTo>
                  <a:pt x="6" y="6"/>
                </a:lnTo>
                <a:lnTo>
                  <a:pt x="2" y="6"/>
                </a:lnTo>
                <a:lnTo>
                  <a:pt x="2" y="10"/>
                </a:lnTo>
                <a:lnTo>
                  <a:pt x="0" y="12"/>
                </a:lnTo>
                <a:lnTo>
                  <a:pt x="0" y="16"/>
                </a:lnTo>
                <a:lnTo>
                  <a:pt x="0" y="18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Rectangle 26"/>
          <p:cNvSpPr>
            <a:spLocks noChangeArrowheads="1"/>
          </p:cNvSpPr>
          <p:nvPr/>
        </p:nvSpPr>
        <p:spPr bwMode="auto">
          <a:xfrm>
            <a:off x="4605222" y="1741265"/>
            <a:ext cx="12685" cy="96619"/>
          </a:xfrm>
          <a:prstGeom prst="rect">
            <a:avLst/>
          </a:prstGeom>
          <a:noFill/>
          <a:ln w="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10265" name="Freeform 27"/>
          <p:cNvSpPr>
            <a:spLocks/>
          </p:cNvSpPr>
          <p:nvPr/>
        </p:nvSpPr>
        <p:spPr bwMode="auto">
          <a:xfrm>
            <a:off x="4630592" y="1743196"/>
            <a:ext cx="40167" cy="94687"/>
          </a:xfrm>
          <a:custGeom>
            <a:avLst/>
            <a:gdLst>
              <a:gd name="T0" fmla="*/ 2147483647 w 38"/>
              <a:gd name="T1" fmla="*/ 2147483647 h 98"/>
              <a:gd name="T2" fmla="*/ 2147483647 w 38"/>
              <a:gd name="T3" fmla="*/ 2147483647 h 98"/>
              <a:gd name="T4" fmla="*/ 2147483647 w 38"/>
              <a:gd name="T5" fmla="*/ 2147483647 h 98"/>
              <a:gd name="T6" fmla="*/ 2147483647 w 38"/>
              <a:gd name="T7" fmla="*/ 2147483647 h 98"/>
              <a:gd name="T8" fmla="*/ 2147483647 w 38"/>
              <a:gd name="T9" fmla="*/ 2147483647 h 98"/>
              <a:gd name="T10" fmla="*/ 2147483647 w 38"/>
              <a:gd name="T11" fmla="*/ 2147483647 h 98"/>
              <a:gd name="T12" fmla="*/ 2147483647 w 38"/>
              <a:gd name="T13" fmla="*/ 2147483647 h 98"/>
              <a:gd name="T14" fmla="*/ 2147483647 w 38"/>
              <a:gd name="T15" fmla="*/ 2147483647 h 98"/>
              <a:gd name="T16" fmla="*/ 2147483647 w 38"/>
              <a:gd name="T17" fmla="*/ 2147483647 h 98"/>
              <a:gd name="T18" fmla="*/ 2147483647 w 38"/>
              <a:gd name="T19" fmla="*/ 2147483647 h 98"/>
              <a:gd name="T20" fmla="*/ 2147483647 w 38"/>
              <a:gd name="T21" fmla="*/ 2147483647 h 98"/>
              <a:gd name="T22" fmla="*/ 2147483647 w 38"/>
              <a:gd name="T23" fmla="*/ 2147483647 h 98"/>
              <a:gd name="T24" fmla="*/ 2147483647 w 38"/>
              <a:gd name="T25" fmla="*/ 2147483647 h 98"/>
              <a:gd name="T26" fmla="*/ 2147483647 w 38"/>
              <a:gd name="T27" fmla="*/ 2147483647 h 98"/>
              <a:gd name="T28" fmla="*/ 2147483647 w 38"/>
              <a:gd name="T29" fmla="*/ 2147483647 h 98"/>
              <a:gd name="T30" fmla="*/ 2147483647 w 38"/>
              <a:gd name="T31" fmla="*/ 2147483647 h 98"/>
              <a:gd name="T32" fmla="*/ 2147483647 w 38"/>
              <a:gd name="T33" fmla="*/ 2147483647 h 98"/>
              <a:gd name="T34" fmla="*/ 2147483647 w 38"/>
              <a:gd name="T35" fmla="*/ 2147483647 h 98"/>
              <a:gd name="T36" fmla="*/ 2147483647 w 38"/>
              <a:gd name="T37" fmla="*/ 2147483647 h 98"/>
              <a:gd name="T38" fmla="*/ 0 w 38"/>
              <a:gd name="T39" fmla="*/ 2147483647 h 98"/>
              <a:gd name="T40" fmla="*/ 0 w 38"/>
              <a:gd name="T41" fmla="*/ 2147483647 h 98"/>
              <a:gd name="T42" fmla="*/ 2147483647 w 38"/>
              <a:gd name="T43" fmla="*/ 2147483647 h 98"/>
              <a:gd name="T44" fmla="*/ 2147483647 w 38"/>
              <a:gd name="T45" fmla="*/ 2147483647 h 98"/>
              <a:gd name="T46" fmla="*/ 2147483647 w 38"/>
              <a:gd name="T47" fmla="*/ 0 h 98"/>
              <a:gd name="T48" fmla="*/ 2147483647 w 38"/>
              <a:gd name="T49" fmla="*/ 2147483647 h 98"/>
              <a:gd name="T50" fmla="*/ 2147483647 w 38"/>
              <a:gd name="T51" fmla="*/ 2147483647 h 98"/>
              <a:gd name="T52" fmla="*/ 2147483647 w 38"/>
              <a:gd name="T53" fmla="*/ 2147483647 h 98"/>
              <a:gd name="T54" fmla="*/ 2147483647 w 38"/>
              <a:gd name="T55" fmla="*/ 2147483647 h 98"/>
              <a:gd name="T56" fmla="*/ 2147483647 w 38"/>
              <a:gd name="T57" fmla="*/ 2147483647 h 98"/>
              <a:gd name="T58" fmla="*/ 2147483647 w 38"/>
              <a:gd name="T59" fmla="*/ 2147483647 h 98"/>
              <a:gd name="T60" fmla="*/ 2147483647 w 38"/>
              <a:gd name="T61" fmla="*/ 2147483647 h 98"/>
              <a:gd name="T62" fmla="*/ 2147483647 w 38"/>
              <a:gd name="T63" fmla="*/ 2147483647 h 98"/>
              <a:gd name="T64" fmla="*/ 2147483647 w 38"/>
              <a:gd name="T65" fmla="*/ 2147483647 h 98"/>
              <a:gd name="T66" fmla="*/ 2147483647 w 38"/>
              <a:gd name="T67" fmla="*/ 2147483647 h 98"/>
              <a:gd name="T68" fmla="*/ 2147483647 w 38"/>
              <a:gd name="T69" fmla="*/ 2147483647 h 98"/>
              <a:gd name="T70" fmla="*/ 2147483647 w 38"/>
              <a:gd name="T71" fmla="*/ 2147483647 h 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8" h="98">
                <a:moveTo>
                  <a:pt x="34" y="86"/>
                </a:moveTo>
                <a:lnTo>
                  <a:pt x="38" y="98"/>
                </a:lnTo>
                <a:lnTo>
                  <a:pt x="34" y="98"/>
                </a:lnTo>
                <a:lnTo>
                  <a:pt x="32" y="98"/>
                </a:lnTo>
                <a:lnTo>
                  <a:pt x="28" y="98"/>
                </a:lnTo>
                <a:lnTo>
                  <a:pt x="24" y="98"/>
                </a:lnTo>
                <a:lnTo>
                  <a:pt x="22" y="98"/>
                </a:lnTo>
                <a:lnTo>
                  <a:pt x="18" y="98"/>
                </a:lnTo>
                <a:lnTo>
                  <a:pt x="18" y="96"/>
                </a:lnTo>
                <a:lnTo>
                  <a:pt x="16" y="96"/>
                </a:lnTo>
                <a:lnTo>
                  <a:pt x="12" y="96"/>
                </a:lnTo>
                <a:lnTo>
                  <a:pt x="12" y="92"/>
                </a:lnTo>
                <a:lnTo>
                  <a:pt x="12" y="90"/>
                </a:lnTo>
                <a:lnTo>
                  <a:pt x="10" y="90"/>
                </a:lnTo>
                <a:lnTo>
                  <a:pt x="10" y="86"/>
                </a:lnTo>
                <a:lnTo>
                  <a:pt x="10" y="84"/>
                </a:lnTo>
                <a:lnTo>
                  <a:pt x="10" y="80"/>
                </a:lnTo>
                <a:lnTo>
                  <a:pt x="10" y="78"/>
                </a:lnTo>
                <a:lnTo>
                  <a:pt x="10" y="34"/>
                </a:lnTo>
                <a:lnTo>
                  <a:pt x="0" y="34"/>
                </a:lnTo>
                <a:lnTo>
                  <a:pt x="0" y="24"/>
                </a:lnTo>
                <a:lnTo>
                  <a:pt x="10" y="24"/>
                </a:lnTo>
                <a:lnTo>
                  <a:pt x="10" y="6"/>
                </a:lnTo>
                <a:lnTo>
                  <a:pt x="22" y="0"/>
                </a:lnTo>
                <a:lnTo>
                  <a:pt x="22" y="24"/>
                </a:lnTo>
                <a:lnTo>
                  <a:pt x="34" y="24"/>
                </a:lnTo>
                <a:lnTo>
                  <a:pt x="34" y="34"/>
                </a:lnTo>
                <a:lnTo>
                  <a:pt x="22" y="34"/>
                </a:lnTo>
                <a:lnTo>
                  <a:pt x="22" y="78"/>
                </a:lnTo>
                <a:lnTo>
                  <a:pt x="22" y="80"/>
                </a:lnTo>
                <a:lnTo>
                  <a:pt x="22" y="84"/>
                </a:lnTo>
                <a:lnTo>
                  <a:pt x="22" y="86"/>
                </a:lnTo>
                <a:lnTo>
                  <a:pt x="24" y="86"/>
                </a:lnTo>
                <a:lnTo>
                  <a:pt x="28" y="86"/>
                </a:lnTo>
                <a:lnTo>
                  <a:pt x="32" y="86"/>
                </a:lnTo>
                <a:lnTo>
                  <a:pt x="34" y="86"/>
                </a:lnTo>
              </a:path>
            </a:pathLst>
          </a:custGeom>
          <a:noFill/>
          <a:ln w="0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8" name="Freeform 30"/>
          <p:cNvSpPr>
            <a:spLocks noEditPoints="1"/>
          </p:cNvSpPr>
          <p:nvPr/>
        </p:nvSpPr>
        <p:spPr bwMode="auto">
          <a:xfrm>
            <a:off x="4364217" y="3333548"/>
            <a:ext cx="63423" cy="94686"/>
          </a:xfrm>
          <a:custGeom>
            <a:avLst/>
            <a:gdLst>
              <a:gd name="T0" fmla="*/ 2147483647 w 60"/>
              <a:gd name="T1" fmla="*/ 2147483647 h 100"/>
              <a:gd name="T2" fmla="*/ 2147483647 w 60"/>
              <a:gd name="T3" fmla="*/ 2147483647 h 100"/>
              <a:gd name="T4" fmla="*/ 2147483647 w 60"/>
              <a:gd name="T5" fmla="*/ 2147483647 h 100"/>
              <a:gd name="T6" fmla="*/ 2147483647 w 60"/>
              <a:gd name="T7" fmla="*/ 2147483647 h 100"/>
              <a:gd name="T8" fmla="*/ 2147483647 w 60"/>
              <a:gd name="T9" fmla="*/ 2147483647 h 100"/>
              <a:gd name="T10" fmla="*/ 2147483647 w 60"/>
              <a:gd name="T11" fmla="*/ 2147483647 h 100"/>
              <a:gd name="T12" fmla="*/ 2147483647 w 60"/>
              <a:gd name="T13" fmla="*/ 2147483647 h 100"/>
              <a:gd name="T14" fmla="*/ 2147483647 w 60"/>
              <a:gd name="T15" fmla="*/ 2147483647 h 100"/>
              <a:gd name="T16" fmla="*/ 2147483647 w 60"/>
              <a:gd name="T17" fmla="*/ 2147483647 h 100"/>
              <a:gd name="T18" fmla="*/ 0 w 60"/>
              <a:gd name="T19" fmla="*/ 2147483647 h 100"/>
              <a:gd name="T20" fmla="*/ 0 w 60"/>
              <a:gd name="T21" fmla="*/ 2147483647 h 100"/>
              <a:gd name="T22" fmla="*/ 0 w 60"/>
              <a:gd name="T23" fmla="*/ 2147483647 h 100"/>
              <a:gd name="T24" fmla="*/ 0 w 60"/>
              <a:gd name="T25" fmla="*/ 2147483647 h 100"/>
              <a:gd name="T26" fmla="*/ 2147483647 w 60"/>
              <a:gd name="T27" fmla="*/ 2147483647 h 100"/>
              <a:gd name="T28" fmla="*/ 2147483647 w 60"/>
              <a:gd name="T29" fmla="*/ 2147483647 h 100"/>
              <a:gd name="T30" fmla="*/ 2147483647 w 60"/>
              <a:gd name="T31" fmla="*/ 2147483647 h 100"/>
              <a:gd name="T32" fmla="*/ 2147483647 w 60"/>
              <a:gd name="T33" fmla="*/ 2147483647 h 100"/>
              <a:gd name="T34" fmla="*/ 2147483647 w 60"/>
              <a:gd name="T35" fmla="*/ 2147483647 h 100"/>
              <a:gd name="T36" fmla="*/ 2147483647 w 60"/>
              <a:gd name="T37" fmla="*/ 2147483647 h 100"/>
              <a:gd name="T38" fmla="*/ 2147483647 w 60"/>
              <a:gd name="T39" fmla="*/ 2147483647 h 100"/>
              <a:gd name="T40" fmla="*/ 2147483647 w 60"/>
              <a:gd name="T41" fmla="*/ 2147483647 h 100"/>
              <a:gd name="T42" fmla="*/ 2147483647 w 60"/>
              <a:gd name="T43" fmla="*/ 2147483647 h 100"/>
              <a:gd name="T44" fmla="*/ 2147483647 w 60"/>
              <a:gd name="T45" fmla="*/ 2147483647 h 100"/>
              <a:gd name="T46" fmla="*/ 2147483647 w 60"/>
              <a:gd name="T47" fmla="*/ 2147483647 h 100"/>
              <a:gd name="T48" fmla="*/ 2147483647 w 60"/>
              <a:gd name="T49" fmla="*/ 0 h 100"/>
              <a:gd name="T50" fmla="*/ 2147483647 w 60"/>
              <a:gd name="T51" fmla="*/ 2147483647 h 100"/>
              <a:gd name="T52" fmla="*/ 2147483647 w 60"/>
              <a:gd name="T53" fmla="*/ 2147483647 h 100"/>
              <a:gd name="T54" fmla="*/ 2147483647 w 60"/>
              <a:gd name="T55" fmla="*/ 2147483647 h 100"/>
              <a:gd name="T56" fmla="*/ 2147483647 w 60"/>
              <a:gd name="T57" fmla="*/ 2147483647 h 100"/>
              <a:gd name="T58" fmla="*/ 2147483647 w 60"/>
              <a:gd name="T59" fmla="*/ 2147483647 h 100"/>
              <a:gd name="T60" fmla="*/ 2147483647 w 60"/>
              <a:gd name="T61" fmla="*/ 2147483647 h 100"/>
              <a:gd name="T62" fmla="*/ 2147483647 w 60"/>
              <a:gd name="T63" fmla="*/ 2147483647 h 100"/>
              <a:gd name="T64" fmla="*/ 2147483647 w 60"/>
              <a:gd name="T65" fmla="*/ 2147483647 h 100"/>
              <a:gd name="T66" fmla="*/ 2147483647 w 60"/>
              <a:gd name="T67" fmla="*/ 2147483647 h 100"/>
              <a:gd name="T68" fmla="*/ 2147483647 w 60"/>
              <a:gd name="T69" fmla="*/ 2147483647 h 100"/>
              <a:gd name="T70" fmla="*/ 2147483647 w 60"/>
              <a:gd name="T71" fmla="*/ 2147483647 h 100"/>
              <a:gd name="T72" fmla="*/ 2147483647 w 60"/>
              <a:gd name="T73" fmla="*/ 2147483647 h 100"/>
              <a:gd name="T74" fmla="*/ 2147483647 w 60"/>
              <a:gd name="T75" fmla="*/ 2147483647 h 100"/>
              <a:gd name="T76" fmla="*/ 2147483647 w 60"/>
              <a:gd name="T77" fmla="*/ 2147483647 h 100"/>
              <a:gd name="T78" fmla="*/ 2147483647 w 60"/>
              <a:gd name="T79" fmla="*/ 2147483647 h 100"/>
              <a:gd name="T80" fmla="*/ 2147483647 w 60"/>
              <a:gd name="T81" fmla="*/ 2147483647 h 100"/>
              <a:gd name="T82" fmla="*/ 2147483647 w 60"/>
              <a:gd name="T83" fmla="*/ 2147483647 h 100"/>
              <a:gd name="T84" fmla="*/ 2147483647 w 60"/>
              <a:gd name="T85" fmla="*/ 2147483647 h 100"/>
              <a:gd name="T86" fmla="*/ 2147483647 w 60"/>
              <a:gd name="T87" fmla="*/ 2147483647 h 100"/>
              <a:gd name="T88" fmla="*/ 2147483647 w 60"/>
              <a:gd name="T89" fmla="*/ 2147483647 h 100"/>
              <a:gd name="T90" fmla="*/ 2147483647 w 60"/>
              <a:gd name="T91" fmla="*/ 2147483647 h 100"/>
              <a:gd name="T92" fmla="*/ 2147483647 w 60"/>
              <a:gd name="T93" fmla="*/ 2147483647 h 1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" h="100">
                <a:moveTo>
                  <a:pt x="52" y="100"/>
                </a:moveTo>
                <a:lnTo>
                  <a:pt x="52" y="92"/>
                </a:lnTo>
                <a:lnTo>
                  <a:pt x="48" y="94"/>
                </a:lnTo>
                <a:lnTo>
                  <a:pt x="46" y="98"/>
                </a:lnTo>
                <a:lnTo>
                  <a:pt x="42" y="100"/>
                </a:lnTo>
                <a:lnTo>
                  <a:pt x="40" y="100"/>
                </a:lnTo>
                <a:lnTo>
                  <a:pt x="36" y="100"/>
                </a:lnTo>
                <a:lnTo>
                  <a:pt x="34" y="100"/>
                </a:lnTo>
                <a:lnTo>
                  <a:pt x="30" y="100"/>
                </a:lnTo>
                <a:lnTo>
                  <a:pt x="28" y="100"/>
                </a:lnTo>
                <a:lnTo>
                  <a:pt x="24" y="100"/>
                </a:lnTo>
                <a:lnTo>
                  <a:pt x="20" y="100"/>
                </a:lnTo>
                <a:lnTo>
                  <a:pt x="18" y="100"/>
                </a:lnTo>
                <a:lnTo>
                  <a:pt x="14" y="98"/>
                </a:lnTo>
                <a:lnTo>
                  <a:pt x="12" y="98"/>
                </a:lnTo>
                <a:lnTo>
                  <a:pt x="12" y="94"/>
                </a:lnTo>
                <a:lnTo>
                  <a:pt x="8" y="94"/>
                </a:lnTo>
                <a:lnTo>
                  <a:pt x="8" y="92"/>
                </a:lnTo>
                <a:lnTo>
                  <a:pt x="6" y="88"/>
                </a:lnTo>
                <a:lnTo>
                  <a:pt x="2" y="86"/>
                </a:lnTo>
                <a:lnTo>
                  <a:pt x="2" y="82"/>
                </a:lnTo>
                <a:lnTo>
                  <a:pt x="0" y="80"/>
                </a:lnTo>
                <a:lnTo>
                  <a:pt x="0" y="76"/>
                </a:lnTo>
                <a:lnTo>
                  <a:pt x="0" y="74"/>
                </a:lnTo>
                <a:lnTo>
                  <a:pt x="0" y="70"/>
                </a:lnTo>
                <a:lnTo>
                  <a:pt x="0" y="68"/>
                </a:lnTo>
                <a:lnTo>
                  <a:pt x="0" y="64"/>
                </a:lnTo>
                <a:lnTo>
                  <a:pt x="0" y="60"/>
                </a:lnTo>
                <a:lnTo>
                  <a:pt x="0" y="58"/>
                </a:lnTo>
                <a:lnTo>
                  <a:pt x="0" y="54"/>
                </a:lnTo>
                <a:lnTo>
                  <a:pt x="0" y="52"/>
                </a:lnTo>
                <a:lnTo>
                  <a:pt x="0" y="48"/>
                </a:lnTo>
                <a:lnTo>
                  <a:pt x="2" y="46"/>
                </a:lnTo>
                <a:lnTo>
                  <a:pt x="2" y="42"/>
                </a:lnTo>
                <a:lnTo>
                  <a:pt x="6" y="40"/>
                </a:lnTo>
                <a:lnTo>
                  <a:pt x="6" y="36"/>
                </a:lnTo>
                <a:lnTo>
                  <a:pt x="8" y="36"/>
                </a:lnTo>
                <a:lnTo>
                  <a:pt x="8" y="34"/>
                </a:lnTo>
                <a:lnTo>
                  <a:pt x="12" y="34"/>
                </a:lnTo>
                <a:lnTo>
                  <a:pt x="12" y="30"/>
                </a:lnTo>
                <a:lnTo>
                  <a:pt x="14" y="30"/>
                </a:lnTo>
                <a:lnTo>
                  <a:pt x="18" y="30"/>
                </a:lnTo>
                <a:lnTo>
                  <a:pt x="18" y="26"/>
                </a:lnTo>
                <a:lnTo>
                  <a:pt x="20" y="26"/>
                </a:lnTo>
                <a:lnTo>
                  <a:pt x="24" y="26"/>
                </a:lnTo>
                <a:lnTo>
                  <a:pt x="28" y="26"/>
                </a:lnTo>
                <a:lnTo>
                  <a:pt x="30" y="26"/>
                </a:lnTo>
                <a:lnTo>
                  <a:pt x="34" y="26"/>
                </a:lnTo>
                <a:lnTo>
                  <a:pt x="36" y="26"/>
                </a:lnTo>
                <a:lnTo>
                  <a:pt x="40" y="26"/>
                </a:lnTo>
                <a:lnTo>
                  <a:pt x="42" y="30"/>
                </a:lnTo>
                <a:lnTo>
                  <a:pt x="46" y="30"/>
                </a:lnTo>
                <a:lnTo>
                  <a:pt x="46" y="34"/>
                </a:lnTo>
                <a:lnTo>
                  <a:pt x="48" y="34"/>
                </a:lnTo>
                <a:lnTo>
                  <a:pt x="48" y="36"/>
                </a:lnTo>
                <a:lnTo>
                  <a:pt x="48" y="0"/>
                </a:lnTo>
                <a:lnTo>
                  <a:pt x="60" y="0"/>
                </a:lnTo>
                <a:lnTo>
                  <a:pt x="60" y="100"/>
                </a:lnTo>
                <a:lnTo>
                  <a:pt x="52" y="100"/>
                </a:lnTo>
                <a:close/>
                <a:moveTo>
                  <a:pt x="12" y="64"/>
                </a:moveTo>
                <a:lnTo>
                  <a:pt x="12" y="68"/>
                </a:lnTo>
                <a:lnTo>
                  <a:pt x="12" y="70"/>
                </a:lnTo>
                <a:lnTo>
                  <a:pt x="12" y="74"/>
                </a:lnTo>
                <a:lnTo>
                  <a:pt x="12" y="76"/>
                </a:lnTo>
                <a:lnTo>
                  <a:pt x="14" y="80"/>
                </a:lnTo>
                <a:lnTo>
                  <a:pt x="14" y="82"/>
                </a:lnTo>
                <a:lnTo>
                  <a:pt x="18" y="86"/>
                </a:lnTo>
                <a:lnTo>
                  <a:pt x="20" y="88"/>
                </a:lnTo>
                <a:lnTo>
                  <a:pt x="24" y="92"/>
                </a:lnTo>
                <a:lnTo>
                  <a:pt x="28" y="92"/>
                </a:lnTo>
                <a:lnTo>
                  <a:pt x="30" y="92"/>
                </a:lnTo>
                <a:lnTo>
                  <a:pt x="34" y="92"/>
                </a:lnTo>
                <a:lnTo>
                  <a:pt x="36" y="92"/>
                </a:lnTo>
                <a:lnTo>
                  <a:pt x="40" y="92"/>
                </a:lnTo>
                <a:lnTo>
                  <a:pt x="40" y="88"/>
                </a:lnTo>
                <a:lnTo>
                  <a:pt x="42" y="88"/>
                </a:lnTo>
                <a:lnTo>
                  <a:pt x="46" y="86"/>
                </a:lnTo>
                <a:lnTo>
                  <a:pt x="46" y="82"/>
                </a:lnTo>
                <a:lnTo>
                  <a:pt x="48" y="82"/>
                </a:lnTo>
                <a:lnTo>
                  <a:pt x="48" y="80"/>
                </a:lnTo>
                <a:lnTo>
                  <a:pt x="48" y="76"/>
                </a:lnTo>
                <a:lnTo>
                  <a:pt x="48" y="74"/>
                </a:lnTo>
                <a:lnTo>
                  <a:pt x="52" y="70"/>
                </a:lnTo>
                <a:lnTo>
                  <a:pt x="52" y="64"/>
                </a:lnTo>
                <a:lnTo>
                  <a:pt x="52" y="60"/>
                </a:lnTo>
                <a:lnTo>
                  <a:pt x="48" y="58"/>
                </a:lnTo>
                <a:lnTo>
                  <a:pt x="48" y="54"/>
                </a:lnTo>
                <a:lnTo>
                  <a:pt x="48" y="52"/>
                </a:lnTo>
                <a:lnTo>
                  <a:pt x="48" y="48"/>
                </a:lnTo>
                <a:lnTo>
                  <a:pt x="46" y="46"/>
                </a:lnTo>
                <a:lnTo>
                  <a:pt x="46" y="42"/>
                </a:lnTo>
                <a:lnTo>
                  <a:pt x="42" y="42"/>
                </a:lnTo>
                <a:lnTo>
                  <a:pt x="42" y="40"/>
                </a:lnTo>
                <a:lnTo>
                  <a:pt x="40" y="40"/>
                </a:lnTo>
                <a:lnTo>
                  <a:pt x="36" y="36"/>
                </a:lnTo>
                <a:lnTo>
                  <a:pt x="34" y="36"/>
                </a:lnTo>
                <a:lnTo>
                  <a:pt x="30" y="36"/>
                </a:lnTo>
                <a:lnTo>
                  <a:pt x="28" y="36"/>
                </a:lnTo>
                <a:lnTo>
                  <a:pt x="24" y="36"/>
                </a:lnTo>
                <a:lnTo>
                  <a:pt x="24" y="40"/>
                </a:lnTo>
                <a:lnTo>
                  <a:pt x="20" y="40"/>
                </a:lnTo>
                <a:lnTo>
                  <a:pt x="18" y="42"/>
                </a:lnTo>
                <a:lnTo>
                  <a:pt x="14" y="46"/>
                </a:lnTo>
                <a:lnTo>
                  <a:pt x="14" y="48"/>
                </a:lnTo>
                <a:lnTo>
                  <a:pt x="12" y="52"/>
                </a:lnTo>
                <a:lnTo>
                  <a:pt x="12" y="54"/>
                </a:lnTo>
                <a:lnTo>
                  <a:pt x="12" y="58"/>
                </a:lnTo>
                <a:lnTo>
                  <a:pt x="12" y="60"/>
                </a:lnTo>
                <a:lnTo>
                  <a:pt x="12" y="64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9" name="Freeform 31"/>
          <p:cNvSpPr>
            <a:spLocks noEditPoints="1"/>
          </p:cNvSpPr>
          <p:nvPr/>
        </p:nvSpPr>
        <p:spPr bwMode="auto">
          <a:xfrm>
            <a:off x="4444552" y="3358668"/>
            <a:ext cx="71879" cy="69566"/>
          </a:xfrm>
          <a:custGeom>
            <a:avLst/>
            <a:gdLst>
              <a:gd name="T0" fmla="*/ 2147483647 w 68"/>
              <a:gd name="T1" fmla="*/ 2147483647 h 74"/>
              <a:gd name="T2" fmla="*/ 2147483647 w 68"/>
              <a:gd name="T3" fmla="*/ 2147483647 h 74"/>
              <a:gd name="T4" fmla="*/ 2147483647 w 68"/>
              <a:gd name="T5" fmla="*/ 2147483647 h 74"/>
              <a:gd name="T6" fmla="*/ 2147483647 w 68"/>
              <a:gd name="T7" fmla="*/ 2147483647 h 74"/>
              <a:gd name="T8" fmla="*/ 2147483647 w 68"/>
              <a:gd name="T9" fmla="*/ 2147483647 h 74"/>
              <a:gd name="T10" fmla="*/ 2147483647 w 68"/>
              <a:gd name="T11" fmla="*/ 2147483647 h 74"/>
              <a:gd name="T12" fmla="*/ 2147483647 w 68"/>
              <a:gd name="T13" fmla="*/ 2147483647 h 74"/>
              <a:gd name="T14" fmla="*/ 2147483647 w 68"/>
              <a:gd name="T15" fmla="*/ 2147483647 h 74"/>
              <a:gd name="T16" fmla="*/ 2147483647 w 68"/>
              <a:gd name="T17" fmla="*/ 2147483647 h 74"/>
              <a:gd name="T18" fmla="*/ 2147483647 w 68"/>
              <a:gd name="T19" fmla="*/ 2147483647 h 74"/>
              <a:gd name="T20" fmla="*/ 0 w 68"/>
              <a:gd name="T21" fmla="*/ 2147483647 h 74"/>
              <a:gd name="T22" fmla="*/ 0 w 68"/>
              <a:gd name="T23" fmla="*/ 2147483647 h 74"/>
              <a:gd name="T24" fmla="*/ 2147483647 w 68"/>
              <a:gd name="T25" fmla="*/ 2147483647 h 74"/>
              <a:gd name="T26" fmla="*/ 2147483647 w 68"/>
              <a:gd name="T27" fmla="*/ 2147483647 h 74"/>
              <a:gd name="T28" fmla="*/ 2147483647 w 68"/>
              <a:gd name="T29" fmla="*/ 2147483647 h 74"/>
              <a:gd name="T30" fmla="*/ 2147483647 w 68"/>
              <a:gd name="T31" fmla="*/ 0 h 74"/>
              <a:gd name="T32" fmla="*/ 2147483647 w 68"/>
              <a:gd name="T33" fmla="*/ 0 h 74"/>
              <a:gd name="T34" fmla="*/ 2147483647 w 68"/>
              <a:gd name="T35" fmla="*/ 0 h 74"/>
              <a:gd name="T36" fmla="*/ 2147483647 w 68"/>
              <a:gd name="T37" fmla="*/ 2147483647 h 74"/>
              <a:gd name="T38" fmla="*/ 2147483647 w 68"/>
              <a:gd name="T39" fmla="*/ 2147483647 h 74"/>
              <a:gd name="T40" fmla="*/ 2147483647 w 68"/>
              <a:gd name="T41" fmla="*/ 2147483647 h 74"/>
              <a:gd name="T42" fmla="*/ 2147483647 w 68"/>
              <a:gd name="T43" fmla="*/ 2147483647 h 74"/>
              <a:gd name="T44" fmla="*/ 2147483647 w 68"/>
              <a:gd name="T45" fmla="*/ 2147483647 h 74"/>
              <a:gd name="T46" fmla="*/ 2147483647 w 68"/>
              <a:gd name="T47" fmla="*/ 2147483647 h 74"/>
              <a:gd name="T48" fmla="*/ 2147483647 w 68"/>
              <a:gd name="T49" fmla="*/ 2147483647 h 74"/>
              <a:gd name="T50" fmla="*/ 2147483647 w 68"/>
              <a:gd name="T51" fmla="*/ 2147483647 h 74"/>
              <a:gd name="T52" fmla="*/ 2147483647 w 68"/>
              <a:gd name="T53" fmla="*/ 2147483647 h 74"/>
              <a:gd name="T54" fmla="*/ 2147483647 w 68"/>
              <a:gd name="T55" fmla="*/ 2147483647 h 74"/>
              <a:gd name="T56" fmla="*/ 2147483647 w 68"/>
              <a:gd name="T57" fmla="*/ 2147483647 h 74"/>
              <a:gd name="T58" fmla="*/ 2147483647 w 68"/>
              <a:gd name="T59" fmla="*/ 2147483647 h 74"/>
              <a:gd name="T60" fmla="*/ 2147483647 w 68"/>
              <a:gd name="T61" fmla="*/ 2147483647 h 74"/>
              <a:gd name="T62" fmla="*/ 2147483647 w 68"/>
              <a:gd name="T63" fmla="*/ 2147483647 h 74"/>
              <a:gd name="T64" fmla="*/ 2147483647 w 68"/>
              <a:gd name="T65" fmla="*/ 2147483647 h 74"/>
              <a:gd name="T66" fmla="*/ 2147483647 w 68"/>
              <a:gd name="T67" fmla="*/ 2147483647 h 74"/>
              <a:gd name="T68" fmla="*/ 2147483647 w 68"/>
              <a:gd name="T69" fmla="*/ 2147483647 h 74"/>
              <a:gd name="T70" fmla="*/ 2147483647 w 68"/>
              <a:gd name="T71" fmla="*/ 2147483647 h 74"/>
              <a:gd name="T72" fmla="*/ 2147483647 w 68"/>
              <a:gd name="T73" fmla="*/ 2147483647 h 74"/>
              <a:gd name="T74" fmla="*/ 2147483647 w 68"/>
              <a:gd name="T75" fmla="*/ 2147483647 h 74"/>
              <a:gd name="T76" fmla="*/ 2147483647 w 68"/>
              <a:gd name="T77" fmla="*/ 2147483647 h 74"/>
              <a:gd name="T78" fmla="*/ 2147483647 w 68"/>
              <a:gd name="T79" fmla="*/ 2147483647 h 74"/>
              <a:gd name="T80" fmla="*/ 2147483647 w 68"/>
              <a:gd name="T81" fmla="*/ 2147483647 h 74"/>
              <a:gd name="T82" fmla="*/ 2147483647 w 68"/>
              <a:gd name="T83" fmla="*/ 2147483647 h 74"/>
              <a:gd name="T84" fmla="*/ 2147483647 w 68"/>
              <a:gd name="T85" fmla="*/ 2147483647 h 74"/>
              <a:gd name="T86" fmla="*/ 2147483647 w 68"/>
              <a:gd name="T87" fmla="*/ 2147483647 h 74"/>
              <a:gd name="T88" fmla="*/ 2147483647 w 68"/>
              <a:gd name="T89" fmla="*/ 2147483647 h 74"/>
              <a:gd name="T90" fmla="*/ 2147483647 w 68"/>
              <a:gd name="T91" fmla="*/ 2147483647 h 74"/>
              <a:gd name="T92" fmla="*/ 2147483647 w 68"/>
              <a:gd name="T93" fmla="*/ 2147483647 h 7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" h="74">
                <a:moveTo>
                  <a:pt x="56" y="50"/>
                </a:moveTo>
                <a:lnTo>
                  <a:pt x="68" y="54"/>
                </a:lnTo>
                <a:lnTo>
                  <a:pt x="68" y="56"/>
                </a:lnTo>
                <a:lnTo>
                  <a:pt x="66" y="60"/>
                </a:lnTo>
                <a:lnTo>
                  <a:pt x="66" y="62"/>
                </a:lnTo>
                <a:lnTo>
                  <a:pt x="62" y="66"/>
                </a:lnTo>
                <a:lnTo>
                  <a:pt x="58" y="68"/>
                </a:lnTo>
                <a:lnTo>
                  <a:pt x="56" y="68"/>
                </a:lnTo>
                <a:lnTo>
                  <a:pt x="56" y="72"/>
                </a:lnTo>
                <a:lnTo>
                  <a:pt x="52" y="72"/>
                </a:lnTo>
                <a:lnTo>
                  <a:pt x="50" y="74"/>
                </a:lnTo>
                <a:lnTo>
                  <a:pt x="46" y="74"/>
                </a:lnTo>
                <a:lnTo>
                  <a:pt x="44" y="74"/>
                </a:lnTo>
                <a:lnTo>
                  <a:pt x="40" y="74"/>
                </a:lnTo>
                <a:lnTo>
                  <a:pt x="38" y="74"/>
                </a:lnTo>
                <a:lnTo>
                  <a:pt x="32" y="74"/>
                </a:lnTo>
                <a:lnTo>
                  <a:pt x="28" y="74"/>
                </a:lnTo>
                <a:lnTo>
                  <a:pt x="26" y="74"/>
                </a:lnTo>
                <a:lnTo>
                  <a:pt x="22" y="74"/>
                </a:lnTo>
                <a:lnTo>
                  <a:pt x="18" y="72"/>
                </a:lnTo>
                <a:lnTo>
                  <a:pt x="16" y="72"/>
                </a:lnTo>
                <a:lnTo>
                  <a:pt x="12" y="68"/>
                </a:lnTo>
                <a:lnTo>
                  <a:pt x="10" y="66"/>
                </a:lnTo>
                <a:lnTo>
                  <a:pt x="10" y="62"/>
                </a:lnTo>
                <a:lnTo>
                  <a:pt x="6" y="62"/>
                </a:lnTo>
                <a:lnTo>
                  <a:pt x="4" y="60"/>
                </a:lnTo>
                <a:lnTo>
                  <a:pt x="4" y="54"/>
                </a:lnTo>
                <a:lnTo>
                  <a:pt x="4" y="50"/>
                </a:lnTo>
                <a:lnTo>
                  <a:pt x="0" y="48"/>
                </a:lnTo>
                <a:lnTo>
                  <a:pt x="0" y="44"/>
                </a:lnTo>
                <a:lnTo>
                  <a:pt x="0" y="38"/>
                </a:lnTo>
                <a:lnTo>
                  <a:pt x="0" y="34"/>
                </a:lnTo>
                <a:lnTo>
                  <a:pt x="0" y="28"/>
                </a:lnTo>
                <a:lnTo>
                  <a:pt x="4" y="26"/>
                </a:lnTo>
                <a:lnTo>
                  <a:pt x="4" y="22"/>
                </a:lnTo>
                <a:lnTo>
                  <a:pt x="4" y="20"/>
                </a:lnTo>
                <a:lnTo>
                  <a:pt x="6" y="16"/>
                </a:lnTo>
                <a:lnTo>
                  <a:pt x="10" y="14"/>
                </a:lnTo>
                <a:lnTo>
                  <a:pt x="10" y="10"/>
                </a:lnTo>
                <a:lnTo>
                  <a:pt x="12" y="8"/>
                </a:lnTo>
                <a:lnTo>
                  <a:pt x="16" y="8"/>
                </a:lnTo>
                <a:lnTo>
                  <a:pt x="18" y="4"/>
                </a:lnTo>
                <a:lnTo>
                  <a:pt x="22" y="0"/>
                </a:lnTo>
                <a:lnTo>
                  <a:pt x="26" y="0"/>
                </a:lnTo>
                <a:lnTo>
                  <a:pt x="28" y="0"/>
                </a:lnTo>
                <a:lnTo>
                  <a:pt x="32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46" y="0"/>
                </a:lnTo>
                <a:lnTo>
                  <a:pt x="50" y="0"/>
                </a:lnTo>
                <a:lnTo>
                  <a:pt x="52" y="4"/>
                </a:lnTo>
                <a:lnTo>
                  <a:pt x="56" y="4"/>
                </a:lnTo>
                <a:lnTo>
                  <a:pt x="56" y="8"/>
                </a:lnTo>
                <a:lnTo>
                  <a:pt x="58" y="10"/>
                </a:lnTo>
                <a:lnTo>
                  <a:pt x="62" y="14"/>
                </a:lnTo>
                <a:lnTo>
                  <a:pt x="66" y="16"/>
                </a:lnTo>
                <a:lnTo>
                  <a:pt x="66" y="20"/>
                </a:lnTo>
                <a:lnTo>
                  <a:pt x="66" y="22"/>
                </a:lnTo>
                <a:lnTo>
                  <a:pt x="68" y="26"/>
                </a:lnTo>
                <a:lnTo>
                  <a:pt x="68" y="28"/>
                </a:lnTo>
                <a:lnTo>
                  <a:pt x="68" y="34"/>
                </a:lnTo>
                <a:lnTo>
                  <a:pt x="68" y="38"/>
                </a:lnTo>
                <a:lnTo>
                  <a:pt x="68" y="42"/>
                </a:lnTo>
                <a:lnTo>
                  <a:pt x="12" y="42"/>
                </a:lnTo>
                <a:lnTo>
                  <a:pt x="16" y="44"/>
                </a:lnTo>
                <a:lnTo>
                  <a:pt x="16" y="48"/>
                </a:lnTo>
                <a:lnTo>
                  <a:pt x="16" y="50"/>
                </a:lnTo>
                <a:lnTo>
                  <a:pt x="16" y="54"/>
                </a:lnTo>
                <a:lnTo>
                  <a:pt x="18" y="56"/>
                </a:lnTo>
                <a:lnTo>
                  <a:pt x="18" y="60"/>
                </a:lnTo>
                <a:lnTo>
                  <a:pt x="22" y="60"/>
                </a:lnTo>
                <a:lnTo>
                  <a:pt x="22" y="62"/>
                </a:lnTo>
                <a:lnTo>
                  <a:pt x="26" y="62"/>
                </a:lnTo>
                <a:lnTo>
                  <a:pt x="28" y="66"/>
                </a:lnTo>
                <a:lnTo>
                  <a:pt x="32" y="66"/>
                </a:lnTo>
                <a:lnTo>
                  <a:pt x="34" y="66"/>
                </a:lnTo>
                <a:lnTo>
                  <a:pt x="38" y="66"/>
                </a:lnTo>
                <a:lnTo>
                  <a:pt x="40" y="66"/>
                </a:lnTo>
                <a:lnTo>
                  <a:pt x="44" y="66"/>
                </a:lnTo>
                <a:lnTo>
                  <a:pt x="46" y="66"/>
                </a:lnTo>
                <a:lnTo>
                  <a:pt x="46" y="62"/>
                </a:lnTo>
                <a:lnTo>
                  <a:pt x="50" y="62"/>
                </a:lnTo>
                <a:lnTo>
                  <a:pt x="50" y="60"/>
                </a:lnTo>
                <a:lnTo>
                  <a:pt x="52" y="60"/>
                </a:lnTo>
                <a:lnTo>
                  <a:pt x="52" y="56"/>
                </a:lnTo>
                <a:lnTo>
                  <a:pt x="52" y="54"/>
                </a:lnTo>
                <a:lnTo>
                  <a:pt x="56" y="54"/>
                </a:lnTo>
                <a:lnTo>
                  <a:pt x="56" y="50"/>
                </a:lnTo>
                <a:close/>
                <a:moveTo>
                  <a:pt x="16" y="32"/>
                </a:moveTo>
                <a:lnTo>
                  <a:pt x="56" y="32"/>
                </a:lnTo>
                <a:lnTo>
                  <a:pt x="56" y="28"/>
                </a:lnTo>
                <a:lnTo>
                  <a:pt x="56" y="26"/>
                </a:lnTo>
                <a:lnTo>
                  <a:pt x="52" y="22"/>
                </a:lnTo>
                <a:lnTo>
                  <a:pt x="52" y="20"/>
                </a:lnTo>
                <a:lnTo>
                  <a:pt x="50" y="16"/>
                </a:lnTo>
                <a:lnTo>
                  <a:pt x="46" y="14"/>
                </a:lnTo>
                <a:lnTo>
                  <a:pt x="44" y="14"/>
                </a:lnTo>
                <a:lnTo>
                  <a:pt x="44" y="10"/>
                </a:lnTo>
                <a:lnTo>
                  <a:pt x="40" y="10"/>
                </a:lnTo>
                <a:lnTo>
                  <a:pt x="38" y="10"/>
                </a:lnTo>
                <a:lnTo>
                  <a:pt x="34" y="10"/>
                </a:lnTo>
                <a:lnTo>
                  <a:pt x="32" y="10"/>
                </a:lnTo>
                <a:lnTo>
                  <a:pt x="28" y="10"/>
                </a:lnTo>
                <a:lnTo>
                  <a:pt x="26" y="14"/>
                </a:lnTo>
                <a:lnTo>
                  <a:pt x="22" y="14"/>
                </a:lnTo>
                <a:lnTo>
                  <a:pt x="22" y="16"/>
                </a:lnTo>
                <a:lnTo>
                  <a:pt x="18" y="16"/>
                </a:lnTo>
                <a:lnTo>
                  <a:pt x="18" y="20"/>
                </a:lnTo>
                <a:lnTo>
                  <a:pt x="16" y="22"/>
                </a:lnTo>
                <a:lnTo>
                  <a:pt x="16" y="26"/>
                </a:lnTo>
                <a:lnTo>
                  <a:pt x="16" y="28"/>
                </a:lnTo>
                <a:lnTo>
                  <a:pt x="16" y="32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0" name="Rectangle 32"/>
          <p:cNvSpPr>
            <a:spLocks noChangeArrowheads="1"/>
          </p:cNvSpPr>
          <p:nvPr/>
        </p:nvSpPr>
        <p:spPr bwMode="auto">
          <a:xfrm>
            <a:off x="4533344" y="3333548"/>
            <a:ext cx="12685" cy="94686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10271" name="Rectangle 33"/>
          <p:cNvSpPr>
            <a:spLocks noChangeArrowheads="1"/>
          </p:cNvSpPr>
          <p:nvPr/>
        </p:nvSpPr>
        <p:spPr bwMode="auto">
          <a:xfrm>
            <a:off x="4565054" y="3333548"/>
            <a:ext cx="12685" cy="94686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10275" name="Freeform 37"/>
          <p:cNvSpPr>
            <a:spLocks/>
          </p:cNvSpPr>
          <p:nvPr/>
        </p:nvSpPr>
        <p:spPr bwMode="auto">
          <a:xfrm>
            <a:off x="4364217" y="3333548"/>
            <a:ext cx="63423" cy="94686"/>
          </a:xfrm>
          <a:custGeom>
            <a:avLst/>
            <a:gdLst>
              <a:gd name="T0" fmla="*/ 2147483647 w 60"/>
              <a:gd name="T1" fmla="*/ 2147483647 h 100"/>
              <a:gd name="T2" fmla="*/ 2147483647 w 60"/>
              <a:gd name="T3" fmla="*/ 2147483647 h 100"/>
              <a:gd name="T4" fmla="*/ 2147483647 w 60"/>
              <a:gd name="T5" fmla="*/ 2147483647 h 100"/>
              <a:gd name="T6" fmla="*/ 2147483647 w 60"/>
              <a:gd name="T7" fmla="*/ 2147483647 h 100"/>
              <a:gd name="T8" fmla="*/ 2147483647 w 60"/>
              <a:gd name="T9" fmla="*/ 2147483647 h 100"/>
              <a:gd name="T10" fmla="*/ 2147483647 w 60"/>
              <a:gd name="T11" fmla="*/ 2147483647 h 100"/>
              <a:gd name="T12" fmla="*/ 2147483647 w 60"/>
              <a:gd name="T13" fmla="*/ 2147483647 h 100"/>
              <a:gd name="T14" fmla="*/ 2147483647 w 60"/>
              <a:gd name="T15" fmla="*/ 2147483647 h 100"/>
              <a:gd name="T16" fmla="*/ 2147483647 w 60"/>
              <a:gd name="T17" fmla="*/ 2147483647 h 100"/>
              <a:gd name="T18" fmla="*/ 2147483647 w 60"/>
              <a:gd name="T19" fmla="*/ 2147483647 h 100"/>
              <a:gd name="T20" fmla="*/ 2147483647 w 60"/>
              <a:gd name="T21" fmla="*/ 2147483647 h 100"/>
              <a:gd name="T22" fmla="*/ 2147483647 w 60"/>
              <a:gd name="T23" fmla="*/ 2147483647 h 100"/>
              <a:gd name="T24" fmla="*/ 2147483647 w 60"/>
              <a:gd name="T25" fmla="*/ 2147483647 h 100"/>
              <a:gd name="T26" fmla="*/ 2147483647 w 60"/>
              <a:gd name="T27" fmla="*/ 2147483647 h 100"/>
              <a:gd name="T28" fmla="*/ 2147483647 w 60"/>
              <a:gd name="T29" fmla="*/ 2147483647 h 100"/>
              <a:gd name="T30" fmla="*/ 2147483647 w 60"/>
              <a:gd name="T31" fmla="*/ 2147483647 h 100"/>
              <a:gd name="T32" fmla="*/ 2147483647 w 60"/>
              <a:gd name="T33" fmla="*/ 2147483647 h 100"/>
              <a:gd name="T34" fmla="*/ 2147483647 w 60"/>
              <a:gd name="T35" fmla="*/ 2147483647 h 100"/>
              <a:gd name="T36" fmla="*/ 2147483647 w 60"/>
              <a:gd name="T37" fmla="*/ 2147483647 h 100"/>
              <a:gd name="T38" fmla="*/ 2147483647 w 60"/>
              <a:gd name="T39" fmla="*/ 2147483647 h 100"/>
              <a:gd name="T40" fmla="*/ 2147483647 w 60"/>
              <a:gd name="T41" fmla="*/ 2147483647 h 100"/>
              <a:gd name="T42" fmla="*/ 0 w 60"/>
              <a:gd name="T43" fmla="*/ 2147483647 h 100"/>
              <a:gd name="T44" fmla="*/ 0 w 60"/>
              <a:gd name="T45" fmla="*/ 2147483647 h 100"/>
              <a:gd name="T46" fmla="*/ 0 w 60"/>
              <a:gd name="T47" fmla="*/ 2147483647 h 100"/>
              <a:gd name="T48" fmla="*/ 0 w 60"/>
              <a:gd name="T49" fmla="*/ 2147483647 h 100"/>
              <a:gd name="T50" fmla="*/ 0 w 60"/>
              <a:gd name="T51" fmla="*/ 2147483647 h 100"/>
              <a:gd name="T52" fmla="*/ 0 w 60"/>
              <a:gd name="T53" fmla="*/ 2147483647 h 100"/>
              <a:gd name="T54" fmla="*/ 0 w 60"/>
              <a:gd name="T55" fmla="*/ 2147483647 h 100"/>
              <a:gd name="T56" fmla="*/ 0 w 60"/>
              <a:gd name="T57" fmla="*/ 2147483647 h 100"/>
              <a:gd name="T58" fmla="*/ 0 w 60"/>
              <a:gd name="T59" fmla="*/ 2147483647 h 100"/>
              <a:gd name="T60" fmla="*/ 0 w 60"/>
              <a:gd name="T61" fmla="*/ 2147483647 h 100"/>
              <a:gd name="T62" fmla="*/ 0 w 60"/>
              <a:gd name="T63" fmla="*/ 2147483647 h 100"/>
              <a:gd name="T64" fmla="*/ 2147483647 w 60"/>
              <a:gd name="T65" fmla="*/ 2147483647 h 100"/>
              <a:gd name="T66" fmla="*/ 2147483647 w 60"/>
              <a:gd name="T67" fmla="*/ 2147483647 h 100"/>
              <a:gd name="T68" fmla="*/ 2147483647 w 60"/>
              <a:gd name="T69" fmla="*/ 2147483647 h 100"/>
              <a:gd name="T70" fmla="*/ 2147483647 w 60"/>
              <a:gd name="T71" fmla="*/ 2147483647 h 100"/>
              <a:gd name="T72" fmla="*/ 2147483647 w 60"/>
              <a:gd name="T73" fmla="*/ 2147483647 h 100"/>
              <a:gd name="T74" fmla="*/ 2147483647 w 60"/>
              <a:gd name="T75" fmla="*/ 2147483647 h 100"/>
              <a:gd name="T76" fmla="*/ 2147483647 w 60"/>
              <a:gd name="T77" fmla="*/ 2147483647 h 100"/>
              <a:gd name="T78" fmla="*/ 2147483647 w 60"/>
              <a:gd name="T79" fmla="*/ 2147483647 h 100"/>
              <a:gd name="T80" fmla="*/ 2147483647 w 60"/>
              <a:gd name="T81" fmla="*/ 2147483647 h 100"/>
              <a:gd name="T82" fmla="*/ 2147483647 w 60"/>
              <a:gd name="T83" fmla="*/ 2147483647 h 100"/>
              <a:gd name="T84" fmla="*/ 2147483647 w 60"/>
              <a:gd name="T85" fmla="*/ 2147483647 h 100"/>
              <a:gd name="T86" fmla="*/ 2147483647 w 60"/>
              <a:gd name="T87" fmla="*/ 2147483647 h 100"/>
              <a:gd name="T88" fmla="*/ 2147483647 w 60"/>
              <a:gd name="T89" fmla="*/ 2147483647 h 100"/>
              <a:gd name="T90" fmla="*/ 2147483647 w 60"/>
              <a:gd name="T91" fmla="*/ 2147483647 h 100"/>
              <a:gd name="T92" fmla="*/ 2147483647 w 60"/>
              <a:gd name="T93" fmla="*/ 2147483647 h 100"/>
              <a:gd name="T94" fmla="*/ 2147483647 w 60"/>
              <a:gd name="T95" fmla="*/ 2147483647 h 100"/>
              <a:gd name="T96" fmla="*/ 2147483647 w 60"/>
              <a:gd name="T97" fmla="*/ 2147483647 h 100"/>
              <a:gd name="T98" fmla="*/ 2147483647 w 60"/>
              <a:gd name="T99" fmla="*/ 2147483647 h 100"/>
              <a:gd name="T100" fmla="*/ 2147483647 w 60"/>
              <a:gd name="T101" fmla="*/ 2147483647 h 100"/>
              <a:gd name="T102" fmla="*/ 2147483647 w 60"/>
              <a:gd name="T103" fmla="*/ 2147483647 h 100"/>
              <a:gd name="T104" fmla="*/ 2147483647 w 60"/>
              <a:gd name="T105" fmla="*/ 2147483647 h 100"/>
              <a:gd name="T106" fmla="*/ 2147483647 w 60"/>
              <a:gd name="T107" fmla="*/ 2147483647 h 100"/>
              <a:gd name="T108" fmla="*/ 2147483647 w 60"/>
              <a:gd name="T109" fmla="*/ 2147483647 h 100"/>
              <a:gd name="T110" fmla="*/ 2147483647 w 60"/>
              <a:gd name="T111" fmla="*/ 0 h 100"/>
              <a:gd name="T112" fmla="*/ 2147483647 w 60"/>
              <a:gd name="T113" fmla="*/ 0 h 100"/>
              <a:gd name="T114" fmla="*/ 2147483647 w 60"/>
              <a:gd name="T115" fmla="*/ 2147483647 h 100"/>
              <a:gd name="T116" fmla="*/ 2147483647 w 60"/>
              <a:gd name="T117" fmla="*/ 2147483647 h 1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" h="100">
                <a:moveTo>
                  <a:pt x="52" y="100"/>
                </a:moveTo>
                <a:lnTo>
                  <a:pt x="52" y="92"/>
                </a:lnTo>
                <a:lnTo>
                  <a:pt x="48" y="94"/>
                </a:lnTo>
                <a:lnTo>
                  <a:pt x="46" y="98"/>
                </a:lnTo>
                <a:lnTo>
                  <a:pt x="42" y="100"/>
                </a:lnTo>
                <a:lnTo>
                  <a:pt x="40" y="100"/>
                </a:lnTo>
                <a:lnTo>
                  <a:pt x="36" y="100"/>
                </a:lnTo>
                <a:lnTo>
                  <a:pt x="34" y="100"/>
                </a:lnTo>
                <a:lnTo>
                  <a:pt x="30" y="100"/>
                </a:lnTo>
                <a:lnTo>
                  <a:pt x="28" y="100"/>
                </a:lnTo>
                <a:lnTo>
                  <a:pt x="24" y="100"/>
                </a:lnTo>
                <a:lnTo>
                  <a:pt x="20" y="100"/>
                </a:lnTo>
                <a:lnTo>
                  <a:pt x="18" y="100"/>
                </a:lnTo>
                <a:lnTo>
                  <a:pt x="14" y="98"/>
                </a:lnTo>
                <a:lnTo>
                  <a:pt x="12" y="98"/>
                </a:lnTo>
                <a:lnTo>
                  <a:pt x="12" y="94"/>
                </a:lnTo>
                <a:lnTo>
                  <a:pt x="8" y="94"/>
                </a:lnTo>
                <a:lnTo>
                  <a:pt x="8" y="92"/>
                </a:lnTo>
                <a:lnTo>
                  <a:pt x="6" y="88"/>
                </a:lnTo>
                <a:lnTo>
                  <a:pt x="2" y="86"/>
                </a:lnTo>
                <a:lnTo>
                  <a:pt x="2" y="82"/>
                </a:lnTo>
                <a:lnTo>
                  <a:pt x="0" y="80"/>
                </a:lnTo>
                <a:lnTo>
                  <a:pt x="0" y="76"/>
                </a:lnTo>
                <a:lnTo>
                  <a:pt x="0" y="74"/>
                </a:lnTo>
                <a:lnTo>
                  <a:pt x="0" y="70"/>
                </a:lnTo>
                <a:lnTo>
                  <a:pt x="0" y="68"/>
                </a:lnTo>
                <a:lnTo>
                  <a:pt x="0" y="64"/>
                </a:lnTo>
                <a:lnTo>
                  <a:pt x="0" y="60"/>
                </a:lnTo>
                <a:lnTo>
                  <a:pt x="0" y="58"/>
                </a:lnTo>
                <a:lnTo>
                  <a:pt x="0" y="54"/>
                </a:lnTo>
                <a:lnTo>
                  <a:pt x="0" y="52"/>
                </a:lnTo>
                <a:lnTo>
                  <a:pt x="0" y="48"/>
                </a:lnTo>
                <a:lnTo>
                  <a:pt x="2" y="46"/>
                </a:lnTo>
                <a:lnTo>
                  <a:pt x="2" y="42"/>
                </a:lnTo>
                <a:lnTo>
                  <a:pt x="6" y="40"/>
                </a:lnTo>
                <a:lnTo>
                  <a:pt x="6" y="36"/>
                </a:lnTo>
                <a:lnTo>
                  <a:pt x="8" y="36"/>
                </a:lnTo>
                <a:lnTo>
                  <a:pt x="8" y="34"/>
                </a:lnTo>
                <a:lnTo>
                  <a:pt x="12" y="34"/>
                </a:lnTo>
                <a:lnTo>
                  <a:pt x="12" y="30"/>
                </a:lnTo>
                <a:lnTo>
                  <a:pt x="14" y="30"/>
                </a:lnTo>
                <a:lnTo>
                  <a:pt x="18" y="30"/>
                </a:lnTo>
                <a:lnTo>
                  <a:pt x="18" y="26"/>
                </a:lnTo>
                <a:lnTo>
                  <a:pt x="20" y="26"/>
                </a:lnTo>
                <a:lnTo>
                  <a:pt x="24" y="26"/>
                </a:lnTo>
                <a:lnTo>
                  <a:pt x="28" y="26"/>
                </a:lnTo>
                <a:lnTo>
                  <a:pt x="30" y="26"/>
                </a:lnTo>
                <a:lnTo>
                  <a:pt x="34" y="26"/>
                </a:lnTo>
                <a:lnTo>
                  <a:pt x="36" y="26"/>
                </a:lnTo>
                <a:lnTo>
                  <a:pt x="40" y="26"/>
                </a:lnTo>
                <a:lnTo>
                  <a:pt x="42" y="30"/>
                </a:lnTo>
                <a:lnTo>
                  <a:pt x="46" y="30"/>
                </a:lnTo>
                <a:lnTo>
                  <a:pt x="46" y="34"/>
                </a:lnTo>
                <a:lnTo>
                  <a:pt x="48" y="34"/>
                </a:lnTo>
                <a:lnTo>
                  <a:pt x="48" y="36"/>
                </a:lnTo>
                <a:lnTo>
                  <a:pt x="48" y="0"/>
                </a:lnTo>
                <a:lnTo>
                  <a:pt x="60" y="0"/>
                </a:lnTo>
                <a:lnTo>
                  <a:pt x="60" y="100"/>
                </a:lnTo>
                <a:lnTo>
                  <a:pt x="52" y="100"/>
                </a:lnTo>
              </a:path>
            </a:pathLst>
          </a:custGeom>
          <a:noFill/>
          <a:ln w="0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6" name="Freeform 38"/>
          <p:cNvSpPr>
            <a:spLocks/>
          </p:cNvSpPr>
          <p:nvPr/>
        </p:nvSpPr>
        <p:spPr bwMode="auto">
          <a:xfrm>
            <a:off x="4376901" y="3368331"/>
            <a:ext cx="42282" cy="52174"/>
          </a:xfrm>
          <a:custGeom>
            <a:avLst/>
            <a:gdLst>
              <a:gd name="T0" fmla="*/ 0 w 40"/>
              <a:gd name="T1" fmla="*/ 2147483647 h 56"/>
              <a:gd name="T2" fmla="*/ 0 w 40"/>
              <a:gd name="T3" fmla="*/ 2147483647 h 56"/>
              <a:gd name="T4" fmla="*/ 0 w 40"/>
              <a:gd name="T5" fmla="*/ 2147483647 h 56"/>
              <a:gd name="T6" fmla="*/ 0 w 40"/>
              <a:gd name="T7" fmla="*/ 2147483647 h 56"/>
              <a:gd name="T8" fmla="*/ 0 w 40"/>
              <a:gd name="T9" fmla="*/ 2147483647 h 56"/>
              <a:gd name="T10" fmla="*/ 2147483647 w 40"/>
              <a:gd name="T11" fmla="*/ 2147483647 h 56"/>
              <a:gd name="T12" fmla="*/ 2147483647 w 40"/>
              <a:gd name="T13" fmla="*/ 2147483647 h 56"/>
              <a:gd name="T14" fmla="*/ 2147483647 w 40"/>
              <a:gd name="T15" fmla="*/ 2147483647 h 56"/>
              <a:gd name="T16" fmla="*/ 2147483647 w 40"/>
              <a:gd name="T17" fmla="*/ 2147483647 h 56"/>
              <a:gd name="T18" fmla="*/ 2147483647 w 40"/>
              <a:gd name="T19" fmla="*/ 2147483647 h 56"/>
              <a:gd name="T20" fmla="*/ 2147483647 w 40"/>
              <a:gd name="T21" fmla="*/ 2147483647 h 56"/>
              <a:gd name="T22" fmla="*/ 2147483647 w 40"/>
              <a:gd name="T23" fmla="*/ 2147483647 h 56"/>
              <a:gd name="T24" fmla="*/ 2147483647 w 40"/>
              <a:gd name="T25" fmla="*/ 2147483647 h 56"/>
              <a:gd name="T26" fmla="*/ 2147483647 w 40"/>
              <a:gd name="T27" fmla="*/ 2147483647 h 56"/>
              <a:gd name="T28" fmla="*/ 2147483647 w 40"/>
              <a:gd name="T29" fmla="*/ 2147483647 h 56"/>
              <a:gd name="T30" fmla="*/ 2147483647 w 40"/>
              <a:gd name="T31" fmla="*/ 2147483647 h 56"/>
              <a:gd name="T32" fmla="*/ 2147483647 w 40"/>
              <a:gd name="T33" fmla="*/ 2147483647 h 56"/>
              <a:gd name="T34" fmla="*/ 2147483647 w 40"/>
              <a:gd name="T35" fmla="*/ 2147483647 h 56"/>
              <a:gd name="T36" fmla="*/ 2147483647 w 40"/>
              <a:gd name="T37" fmla="*/ 2147483647 h 56"/>
              <a:gd name="T38" fmla="*/ 2147483647 w 40"/>
              <a:gd name="T39" fmla="*/ 2147483647 h 56"/>
              <a:gd name="T40" fmla="*/ 2147483647 w 40"/>
              <a:gd name="T41" fmla="*/ 2147483647 h 56"/>
              <a:gd name="T42" fmla="*/ 2147483647 w 40"/>
              <a:gd name="T43" fmla="*/ 2147483647 h 56"/>
              <a:gd name="T44" fmla="*/ 2147483647 w 40"/>
              <a:gd name="T45" fmla="*/ 2147483647 h 56"/>
              <a:gd name="T46" fmla="*/ 2147483647 w 40"/>
              <a:gd name="T47" fmla="*/ 2147483647 h 56"/>
              <a:gd name="T48" fmla="*/ 2147483647 w 40"/>
              <a:gd name="T49" fmla="*/ 2147483647 h 56"/>
              <a:gd name="T50" fmla="*/ 2147483647 w 40"/>
              <a:gd name="T51" fmla="*/ 2147483647 h 56"/>
              <a:gd name="T52" fmla="*/ 2147483647 w 40"/>
              <a:gd name="T53" fmla="*/ 2147483647 h 56"/>
              <a:gd name="T54" fmla="*/ 2147483647 w 40"/>
              <a:gd name="T55" fmla="*/ 2147483647 h 56"/>
              <a:gd name="T56" fmla="*/ 2147483647 w 40"/>
              <a:gd name="T57" fmla="*/ 2147483647 h 56"/>
              <a:gd name="T58" fmla="*/ 2147483647 w 40"/>
              <a:gd name="T59" fmla="*/ 2147483647 h 56"/>
              <a:gd name="T60" fmla="*/ 2147483647 w 40"/>
              <a:gd name="T61" fmla="*/ 2147483647 h 56"/>
              <a:gd name="T62" fmla="*/ 2147483647 w 40"/>
              <a:gd name="T63" fmla="*/ 2147483647 h 56"/>
              <a:gd name="T64" fmla="*/ 2147483647 w 40"/>
              <a:gd name="T65" fmla="*/ 2147483647 h 56"/>
              <a:gd name="T66" fmla="*/ 2147483647 w 40"/>
              <a:gd name="T67" fmla="*/ 2147483647 h 56"/>
              <a:gd name="T68" fmla="*/ 2147483647 w 40"/>
              <a:gd name="T69" fmla="*/ 2147483647 h 56"/>
              <a:gd name="T70" fmla="*/ 2147483647 w 40"/>
              <a:gd name="T71" fmla="*/ 0 h 56"/>
              <a:gd name="T72" fmla="*/ 2147483647 w 40"/>
              <a:gd name="T73" fmla="*/ 0 h 56"/>
              <a:gd name="T74" fmla="*/ 2147483647 w 40"/>
              <a:gd name="T75" fmla="*/ 0 h 56"/>
              <a:gd name="T76" fmla="*/ 2147483647 w 40"/>
              <a:gd name="T77" fmla="*/ 0 h 56"/>
              <a:gd name="T78" fmla="*/ 2147483647 w 40"/>
              <a:gd name="T79" fmla="*/ 0 h 56"/>
              <a:gd name="T80" fmla="*/ 2147483647 w 40"/>
              <a:gd name="T81" fmla="*/ 2147483647 h 56"/>
              <a:gd name="T82" fmla="*/ 2147483647 w 40"/>
              <a:gd name="T83" fmla="*/ 2147483647 h 56"/>
              <a:gd name="T84" fmla="*/ 2147483647 w 40"/>
              <a:gd name="T85" fmla="*/ 2147483647 h 56"/>
              <a:gd name="T86" fmla="*/ 2147483647 w 40"/>
              <a:gd name="T87" fmla="*/ 2147483647 h 56"/>
              <a:gd name="T88" fmla="*/ 2147483647 w 40"/>
              <a:gd name="T89" fmla="*/ 2147483647 h 56"/>
              <a:gd name="T90" fmla="*/ 0 w 40"/>
              <a:gd name="T91" fmla="*/ 2147483647 h 56"/>
              <a:gd name="T92" fmla="*/ 0 w 40"/>
              <a:gd name="T93" fmla="*/ 2147483647 h 56"/>
              <a:gd name="T94" fmla="*/ 0 w 40"/>
              <a:gd name="T95" fmla="*/ 2147483647 h 56"/>
              <a:gd name="T96" fmla="*/ 0 w 40"/>
              <a:gd name="T97" fmla="*/ 2147483647 h 56"/>
              <a:gd name="T98" fmla="*/ 0 w 40"/>
              <a:gd name="T99" fmla="*/ 2147483647 h 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0" h="56">
                <a:moveTo>
                  <a:pt x="0" y="28"/>
                </a:moveTo>
                <a:lnTo>
                  <a:pt x="0" y="32"/>
                </a:lnTo>
                <a:lnTo>
                  <a:pt x="0" y="34"/>
                </a:lnTo>
                <a:lnTo>
                  <a:pt x="0" y="38"/>
                </a:lnTo>
                <a:lnTo>
                  <a:pt x="0" y="40"/>
                </a:lnTo>
                <a:lnTo>
                  <a:pt x="2" y="44"/>
                </a:lnTo>
                <a:lnTo>
                  <a:pt x="2" y="46"/>
                </a:lnTo>
                <a:lnTo>
                  <a:pt x="6" y="50"/>
                </a:lnTo>
                <a:lnTo>
                  <a:pt x="8" y="52"/>
                </a:lnTo>
                <a:lnTo>
                  <a:pt x="12" y="56"/>
                </a:lnTo>
                <a:lnTo>
                  <a:pt x="16" y="56"/>
                </a:lnTo>
                <a:lnTo>
                  <a:pt x="18" y="56"/>
                </a:lnTo>
                <a:lnTo>
                  <a:pt x="22" y="56"/>
                </a:lnTo>
                <a:lnTo>
                  <a:pt x="24" y="56"/>
                </a:lnTo>
                <a:lnTo>
                  <a:pt x="28" y="56"/>
                </a:lnTo>
                <a:lnTo>
                  <a:pt x="28" y="52"/>
                </a:lnTo>
                <a:lnTo>
                  <a:pt x="30" y="52"/>
                </a:lnTo>
                <a:lnTo>
                  <a:pt x="34" y="50"/>
                </a:lnTo>
                <a:lnTo>
                  <a:pt x="34" y="46"/>
                </a:lnTo>
                <a:lnTo>
                  <a:pt x="36" y="46"/>
                </a:lnTo>
                <a:lnTo>
                  <a:pt x="36" y="44"/>
                </a:lnTo>
                <a:lnTo>
                  <a:pt x="36" y="40"/>
                </a:lnTo>
                <a:lnTo>
                  <a:pt x="36" y="38"/>
                </a:lnTo>
                <a:lnTo>
                  <a:pt x="40" y="34"/>
                </a:lnTo>
                <a:lnTo>
                  <a:pt x="40" y="28"/>
                </a:lnTo>
                <a:lnTo>
                  <a:pt x="40" y="24"/>
                </a:lnTo>
                <a:lnTo>
                  <a:pt x="36" y="22"/>
                </a:lnTo>
                <a:lnTo>
                  <a:pt x="36" y="18"/>
                </a:lnTo>
                <a:lnTo>
                  <a:pt x="36" y="16"/>
                </a:lnTo>
                <a:lnTo>
                  <a:pt x="36" y="12"/>
                </a:lnTo>
                <a:lnTo>
                  <a:pt x="34" y="10"/>
                </a:lnTo>
                <a:lnTo>
                  <a:pt x="34" y="6"/>
                </a:lnTo>
                <a:lnTo>
                  <a:pt x="30" y="6"/>
                </a:lnTo>
                <a:lnTo>
                  <a:pt x="30" y="4"/>
                </a:lnTo>
                <a:lnTo>
                  <a:pt x="28" y="4"/>
                </a:lnTo>
                <a:lnTo>
                  <a:pt x="24" y="0"/>
                </a:lnTo>
                <a:lnTo>
                  <a:pt x="22" y="0"/>
                </a:lnTo>
                <a:lnTo>
                  <a:pt x="18" y="0"/>
                </a:lnTo>
                <a:lnTo>
                  <a:pt x="16" y="0"/>
                </a:lnTo>
                <a:lnTo>
                  <a:pt x="12" y="0"/>
                </a:lnTo>
                <a:lnTo>
                  <a:pt x="12" y="4"/>
                </a:lnTo>
                <a:lnTo>
                  <a:pt x="8" y="4"/>
                </a:lnTo>
                <a:lnTo>
                  <a:pt x="6" y="6"/>
                </a:lnTo>
                <a:lnTo>
                  <a:pt x="2" y="10"/>
                </a:lnTo>
                <a:lnTo>
                  <a:pt x="2" y="12"/>
                </a:lnTo>
                <a:lnTo>
                  <a:pt x="0" y="16"/>
                </a:lnTo>
                <a:lnTo>
                  <a:pt x="0" y="18"/>
                </a:lnTo>
                <a:lnTo>
                  <a:pt x="0" y="22"/>
                </a:lnTo>
                <a:lnTo>
                  <a:pt x="0" y="24"/>
                </a:lnTo>
                <a:lnTo>
                  <a:pt x="0" y="28"/>
                </a:lnTo>
              </a:path>
            </a:pathLst>
          </a:custGeom>
          <a:noFill/>
          <a:ln w="0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7" name="Freeform 39"/>
          <p:cNvSpPr>
            <a:spLocks/>
          </p:cNvSpPr>
          <p:nvPr/>
        </p:nvSpPr>
        <p:spPr bwMode="auto">
          <a:xfrm>
            <a:off x="4444552" y="3358668"/>
            <a:ext cx="71879" cy="69566"/>
          </a:xfrm>
          <a:custGeom>
            <a:avLst/>
            <a:gdLst>
              <a:gd name="T0" fmla="*/ 2147483647 w 68"/>
              <a:gd name="T1" fmla="*/ 2147483647 h 74"/>
              <a:gd name="T2" fmla="*/ 2147483647 w 68"/>
              <a:gd name="T3" fmla="*/ 2147483647 h 74"/>
              <a:gd name="T4" fmla="*/ 2147483647 w 68"/>
              <a:gd name="T5" fmla="*/ 2147483647 h 74"/>
              <a:gd name="T6" fmla="*/ 2147483647 w 68"/>
              <a:gd name="T7" fmla="*/ 2147483647 h 74"/>
              <a:gd name="T8" fmla="*/ 2147483647 w 68"/>
              <a:gd name="T9" fmla="*/ 2147483647 h 74"/>
              <a:gd name="T10" fmla="*/ 2147483647 w 68"/>
              <a:gd name="T11" fmla="*/ 2147483647 h 74"/>
              <a:gd name="T12" fmla="*/ 2147483647 w 68"/>
              <a:gd name="T13" fmla="*/ 2147483647 h 74"/>
              <a:gd name="T14" fmla="*/ 2147483647 w 68"/>
              <a:gd name="T15" fmla="*/ 2147483647 h 74"/>
              <a:gd name="T16" fmla="*/ 2147483647 w 68"/>
              <a:gd name="T17" fmla="*/ 2147483647 h 74"/>
              <a:gd name="T18" fmla="*/ 2147483647 w 68"/>
              <a:gd name="T19" fmla="*/ 2147483647 h 74"/>
              <a:gd name="T20" fmla="*/ 2147483647 w 68"/>
              <a:gd name="T21" fmla="*/ 2147483647 h 74"/>
              <a:gd name="T22" fmla="*/ 2147483647 w 68"/>
              <a:gd name="T23" fmla="*/ 2147483647 h 74"/>
              <a:gd name="T24" fmla="*/ 2147483647 w 68"/>
              <a:gd name="T25" fmla="*/ 2147483647 h 74"/>
              <a:gd name="T26" fmla="*/ 2147483647 w 68"/>
              <a:gd name="T27" fmla="*/ 2147483647 h 74"/>
              <a:gd name="T28" fmla="*/ 0 w 68"/>
              <a:gd name="T29" fmla="*/ 2147483647 h 74"/>
              <a:gd name="T30" fmla="*/ 0 w 68"/>
              <a:gd name="T31" fmla="*/ 2147483647 h 74"/>
              <a:gd name="T32" fmla="*/ 2147483647 w 68"/>
              <a:gd name="T33" fmla="*/ 2147483647 h 74"/>
              <a:gd name="T34" fmla="*/ 2147483647 w 68"/>
              <a:gd name="T35" fmla="*/ 2147483647 h 74"/>
              <a:gd name="T36" fmla="*/ 2147483647 w 68"/>
              <a:gd name="T37" fmla="*/ 2147483647 h 74"/>
              <a:gd name="T38" fmla="*/ 2147483647 w 68"/>
              <a:gd name="T39" fmla="*/ 2147483647 h 74"/>
              <a:gd name="T40" fmla="*/ 2147483647 w 68"/>
              <a:gd name="T41" fmla="*/ 2147483647 h 74"/>
              <a:gd name="T42" fmla="*/ 2147483647 w 68"/>
              <a:gd name="T43" fmla="*/ 0 h 74"/>
              <a:gd name="T44" fmla="*/ 2147483647 w 68"/>
              <a:gd name="T45" fmla="*/ 0 h 74"/>
              <a:gd name="T46" fmla="*/ 2147483647 w 68"/>
              <a:gd name="T47" fmla="*/ 0 h 74"/>
              <a:gd name="T48" fmla="*/ 2147483647 w 68"/>
              <a:gd name="T49" fmla="*/ 0 h 74"/>
              <a:gd name="T50" fmla="*/ 2147483647 w 68"/>
              <a:gd name="T51" fmla="*/ 2147483647 h 74"/>
              <a:gd name="T52" fmla="*/ 2147483647 w 68"/>
              <a:gd name="T53" fmla="*/ 2147483647 h 74"/>
              <a:gd name="T54" fmla="*/ 2147483647 w 68"/>
              <a:gd name="T55" fmla="*/ 2147483647 h 74"/>
              <a:gd name="T56" fmla="*/ 2147483647 w 68"/>
              <a:gd name="T57" fmla="*/ 2147483647 h 74"/>
              <a:gd name="T58" fmla="*/ 2147483647 w 68"/>
              <a:gd name="T59" fmla="*/ 2147483647 h 74"/>
              <a:gd name="T60" fmla="*/ 2147483647 w 68"/>
              <a:gd name="T61" fmla="*/ 2147483647 h 74"/>
              <a:gd name="T62" fmla="*/ 2147483647 w 68"/>
              <a:gd name="T63" fmla="*/ 2147483647 h 74"/>
              <a:gd name="T64" fmla="*/ 2147483647 w 68"/>
              <a:gd name="T65" fmla="*/ 2147483647 h 74"/>
              <a:gd name="T66" fmla="*/ 2147483647 w 68"/>
              <a:gd name="T67" fmla="*/ 2147483647 h 74"/>
              <a:gd name="T68" fmla="*/ 2147483647 w 68"/>
              <a:gd name="T69" fmla="*/ 2147483647 h 74"/>
              <a:gd name="T70" fmla="*/ 2147483647 w 68"/>
              <a:gd name="T71" fmla="*/ 2147483647 h 74"/>
              <a:gd name="T72" fmla="*/ 2147483647 w 68"/>
              <a:gd name="T73" fmla="*/ 2147483647 h 74"/>
              <a:gd name="T74" fmla="*/ 2147483647 w 68"/>
              <a:gd name="T75" fmla="*/ 2147483647 h 74"/>
              <a:gd name="T76" fmla="*/ 2147483647 w 68"/>
              <a:gd name="T77" fmla="*/ 2147483647 h 74"/>
              <a:gd name="T78" fmla="*/ 2147483647 w 68"/>
              <a:gd name="T79" fmla="*/ 2147483647 h 74"/>
              <a:gd name="T80" fmla="*/ 2147483647 w 68"/>
              <a:gd name="T81" fmla="*/ 2147483647 h 74"/>
              <a:gd name="T82" fmla="*/ 2147483647 w 68"/>
              <a:gd name="T83" fmla="*/ 2147483647 h 74"/>
              <a:gd name="T84" fmla="*/ 2147483647 w 68"/>
              <a:gd name="T85" fmla="*/ 2147483647 h 74"/>
              <a:gd name="T86" fmla="*/ 2147483647 w 68"/>
              <a:gd name="T87" fmla="*/ 2147483647 h 7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74">
                <a:moveTo>
                  <a:pt x="56" y="50"/>
                </a:moveTo>
                <a:lnTo>
                  <a:pt x="68" y="54"/>
                </a:lnTo>
                <a:lnTo>
                  <a:pt x="68" y="56"/>
                </a:lnTo>
                <a:lnTo>
                  <a:pt x="66" y="60"/>
                </a:lnTo>
                <a:lnTo>
                  <a:pt x="66" y="62"/>
                </a:lnTo>
                <a:lnTo>
                  <a:pt x="62" y="66"/>
                </a:lnTo>
                <a:lnTo>
                  <a:pt x="58" y="68"/>
                </a:lnTo>
                <a:lnTo>
                  <a:pt x="56" y="68"/>
                </a:lnTo>
                <a:lnTo>
                  <a:pt x="56" y="72"/>
                </a:lnTo>
                <a:lnTo>
                  <a:pt x="52" y="72"/>
                </a:lnTo>
                <a:lnTo>
                  <a:pt x="50" y="74"/>
                </a:lnTo>
                <a:lnTo>
                  <a:pt x="46" y="74"/>
                </a:lnTo>
                <a:lnTo>
                  <a:pt x="44" y="74"/>
                </a:lnTo>
                <a:lnTo>
                  <a:pt x="40" y="74"/>
                </a:lnTo>
                <a:lnTo>
                  <a:pt x="38" y="74"/>
                </a:lnTo>
                <a:lnTo>
                  <a:pt x="32" y="74"/>
                </a:lnTo>
                <a:lnTo>
                  <a:pt x="28" y="74"/>
                </a:lnTo>
                <a:lnTo>
                  <a:pt x="26" y="74"/>
                </a:lnTo>
                <a:lnTo>
                  <a:pt x="22" y="74"/>
                </a:lnTo>
                <a:lnTo>
                  <a:pt x="18" y="72"/>
                </a:lnTo>
                <a:lnTo>
                  <a:pt x="16" y="72"/>
                </a:lnTo>
                <a:lnTo>
                  <a:pt x="12" y="68"/>
                </a:lnTo>
                <a:lnTo>
                  <a:pt x="10" y="66"/>
                </a:lnTo>
                <a:lnTo>
                  <a:pt x="10" y="62"/>
                </a:lnTo>
                <a:lnTo>
                  <a:pt x="6" y="62"/>
                </a:lnTo>
                <a:lnTo>
                  <a:pt x="4" y="60"/>
                </a:lnTo>
                <a:lnTo>
                  <a:pt x="4" y="54"/>
                </a:lnTo>
                <a:lnTo>
                  <a:pt x="4" y="50"/>
                </a:lnTo>
                <a:lnTo>
                  <a:pt x="0" y="48"/>
                </a:lnTo>
                <a:lnTo>
                  <a:pt x="0" y="44"/>
                </a:lnTo>
                <a:lnTo>
                  <a:pt x="0" y="38"/>
                </a:lnTo>
                <a:lnTo>
                  <a:pt x="0" y="34"/>
                </a:lnTo>
                <a:lnTo>
                  <a:pt x="0" y="28"/>
                </a:lnTo>
                <a:lnTo>
                  <a:pt x="4" y="26"/>
                </a:lnTo>
                <a:lnTo>
                  <a:pt x="4" y="22"/>
                </a:lnTo>
                <a:lnTo>
                  <a:pt x="4" y="20"/>
                </a:lnTo>
                <a:lnTo>
                  <a:pt x="6" y="16"/>
                </a:lnTo>
                <a:lnTo>
                  <a:pt x="10" y="14"/>
                </a:lnTo>
                <a:lnTo>
                  <a:pt x="10" y="10"/>
                </a:lnTo>
                <a:lnTo>
                  <a:pt x="12" y="8"/>
                </a:lnTo>
                <a:lnTo>
                  <a:pt x="16" y="8"/>
                </a:lnTo>
                <a:lnTo>
                  <a:pt x="18" y="4"/>
                </a:lnTo>
                <a:lnTo>
                  <a:pt x="22" y="0"/>
                </a:lnTo>
                <a:lnTo>
                  <a:pt x="26" y="0"/>
                </a:lnTo>
                <a:lnTo>
                  <a:pt x="28" y="0"/>
                </a:lnTo>
                <a:lnTo>
                  <a:pt x="32" y="0"/>
                </a:lnTo>
                <a:lnTo>
                  <a:pt x="34" y="0"/>
                </a:lnTo>
                <a:lnTo>
                  <a:pt x="40" y="0"/>
                </a:lnTo>
                <a:lnTo>
                  <a:pt x="44" y="0"/>
                </a:lnTo>
                <a:lnTo>
                  <a:pt x="46" y="0"/>
                </a:lnTo>
                <a:lnTo>
                  <a:pt x="50" y="0"/>
                </a:lnTo>
                <a:lnTo>
                  <a:pt x="52" y="4"/>
                </a:lnTo>
                <a:lnTo>
                  <a:pt x="56" y="4"/>
                </a:lnTo>
                <a:lnTo>
                  <a:pt x="56" y="8"/>
                </a:lnTo>
                <a:lnTo>
                  <a:pt x="58" y="10"/>
                </a:lnTo>
                <a:lnTo>
                  <a:pt x="62" y="14"/>
                </a:lnTo>
                <a:lnTo>
                  <a:pt x="66" y="16"/>
                </a:lnTo>
                <a:lnTo>
                  <a:pt x="66" y="20"/>
                </a:lnTo>
                <a:lnTo>
                  <a:pt x="66" y="22"/>
                </a:lnTo>
                <a:lnTo>
                  <a:pt x="68" y="26"/>
                </a:lnTo>
                <a:lnTo>
                  <a:pt x="68" y="28"/>
                </a:lnTo>
                <a:lnTo>
                  <a:pt x="68" y="34"/>
                </a:lnTo>
                <a:lnTo>
                  <a:pt x="68" y="38"/>
                </a:lnTo>
                <a:lnTo>
                  <a:pt x="68" y="42"/>
                </a:lnTo>
                <a:lnTo>
                  <a:pt x="12" y="42"/>
                </a:lnTo>
                <a:lnTo>
                  <a:pt x="16" y="44"/>
                </a:lnTo>
                <a:lnTo>
                  <a:pt x="16" y="48"/>
                </a:lnTo>
                <a:lnTo>
                  <a:pt x="16" y="50"/>
                </a:lnTo>
                <a:lnTo>
                  <a:pt x="16" y="54"/>
                </a:lnTo>
                <a:lnTo>
                  <a:pt x="18" y="56"/>
                </a:lnTo>
                <a:lnTo>
                  <a:pt x="18" y="60"/>
                </a:lnTo>
                <a:lnTo>
                  <a:pt x="22" y="60"/>
                </a:lnTo>
                <a:lnTo>
                  <a:pt x="22" y="62"/>
                </a:lnTo>
                <a:lnTo>
                  <a:pt x="26" y="62"/>
                </a:lnTo>
                <a:lnTo>
                  <a:pt x="28" y="66"/>
                </a:lnTo>
                <a:lnTo>
                  <a:pt x="32" y="66"/>
                </a:lnTo>
                <a:lnTo>
                  <a:pt x="34" y="66"/>
                </a:lnTo>
                <a:lnTo>
                  <a:pt x="38" y="66"/>
                </a:lnTo>
                <a:lnTo>
                  <a:pt x="40" y="66"/>
                </a:lnTo>
                <a:lnTo>
                  <a:pt x="44" y="66"/>
                </a:lnTo>
                <a:lnTo>
                  <a:pt x="46" y="66"/>
                </a:lnTo>
                <a:lnTo>
                  <a:pt x="46" y="62"/>
                </a:lnTo>
                <a:lnTo>
                  <a:pt x="50" y="62"/>
                </a:lnTo>
                <a:lnTo>
                  <a:pt x="50" y="60"/>
                </a:lnTo>
                <a:lnTo>
                  <a:pt x="52" y="60"/>
                </a:lnTo>
                <a:lnTo>
                  <a:pt x="52" y="56"/>
                </a:lnTo>
                <a:lnTo>
                  <a:pt x="52" y="54"/>
                </a:lnTo>
                <a:lnTo>
                  <a:pt x="56" y="54"/>
                </a:lnTo>
                <a:lnTo>
                  <a:pt x="56" y="50"/>
                </a:lnTo>
              </a:path>
            </a:pathLst>
          </a:custGeom>
          <a:noFill/>
          <a:ln w="0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8" name="Freeform 40"/>
          <p:cNvSpPr>
            <a:spLocks/>
          </p:cNvSpPr>
          <p:nvPr/>
        </p:nvSpPr>
        <p:spPr bwMode="auto">
          <a:xfrm>
            <a:off x="4461465" y="3368331"/>
            <a:ext cx="42282" cy="19324"/>
          </a:xfrm>
          <a:custGeom>
            <a:avLst/>
            <a:gdLst>
              <a:gd name="T0" fmla="*/ 0 w 40"/>
              <a:gd name="T1" fmla="*/ 2147483647 h 22"/>
              <a:gd name="T2" fmla="*/ 2147483647 w 40"/>
              <a:gd name="T3" fmla="*/ 2147483647 h 22"/>
              <a:gd name="T4" fmla="*/ 2147483647 w 40"/>
              <a:gd name="T5" fmla="*/ 2147483647 h 22"/>
              <a:gd name="T6" fmla="*/ 2147483647 w 40"/>
              <a:gd name="T7" fmla="*/ 2147483647 h 22"/>
              <a:gd name="T8" fmla="*/ 2147483647 w 40"/>
              <a:gd name="T9" fmla="*/ 2147483647 h 22"/>
              <a:gd name="T10" fmla="*/ 2147483647 w 40"/>
              <a:gd name="T11" fmla="*/ 2147483647 h 22"/>
              <a:gd name="T12" fmla="*/ 2147483647 w 40"/>
              <a:gd name="T13" fmla="*/ 2147483647 h 22"/>
              <a:gd name="T14" fmla="*/ 2147483647 w 40"/>
              <a:gd name="T15" fmla="*/ 2147483647 h 22"/>
              <a:gd name="T16" fmla="*/ 2147483647 w 40"/>
              <a:gd name="T17" fmla="*/ 2147483647 h 22"/>
              <a:gd name="T18" fmla="*/ 2147483647 w 40"/>
              <a:gd name="T19" fmla="*/ 0 h 22"/>
              <a:gd name="T20" fmla="*/ 2147483647 w 40"/>
              <a:gd name="T21" fmla="*/ 0 h 22"/>
              <a:gd name="T22" fmla="*/ 2147483647 w 40"/>
              <a:gd name="T23" fmla="*/ 0 h 22"/>
              <a:gd name="T24" fmla="*/ 2147483647 w 40"/>
              <a:gd name="T25" fmla="*/ 0 h 22"/>
              <a:gd name="T26" fmla="*/ 2147483647 w 40"/>
              <a:gd name="T27" fmla="*/ 0 h 22"/>
              <a:gd name="T28" fmla="*/ 2147483647 w 40"/>
              <a:gd name="T29" fmla="*/ 0 h 22"/>
              <a:gd name="T30" fmla="*/ 2147483647 w 40"/>
              <a:gd name="T31" fmla="*/ 2147483647 h 22"/>
              <a:gd name="T32" fmla="*/ 2147483647 w 40"/>
              <a:gd name="T33" fmla="*/ 2147483647 h 22"/>
              <a:gd name="T34" fmla="*/ 2147483647 w 40"/>
              <a:gd name="T35" fmla="*/ 2147483647 h 22"/>
              <a:gd name="T36" fmla="*/ 2147483647 w 40"/>
              <a:gd name="T37" fmla="*/ 2147483647 h 22"/>
              <a:gd name="T38" fmla="*/ 2147483647 w 40"/>
              <a:gd name="T39" fmla="*/ 2147483647 h 22"/>
              <a:gd name="T40" fmla="*/ 0 w 40"/>
              <a:gd name="T41" fmla="*/ 2147483647 h 22"/>
              <a:gd name="T42" fmla="*/ 0 w 40"/>
              <a:gd name="T43" fmla="*/ 2147483647 h 22"/>
              <a:gd name="T44" fmla="*/ 0 w 40"/>
              <a:gd name="T45" fmla="*/ 2147483647 h 22"/>
              <a:gd name="T46" fmla="*/ 0 w 40"/>
              <a:gd name="T47" fmla="*/ 2147483647 h 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0" h="22">
                <a:moveTo>
                  <a:pt x="0" y="22"/>
                </a:moveTo>
                <a:lnTo>
                  <a:pt x="40" y="22"/>
                </a:lnTo>
                <a:lnTo>
                  <a:pt x="40" y="18"/>
                </a:lnTo>
                <a:lnTo>
                  <a:pt x="40" y="16"/>
                </a:lnTo>
                <a:lnTo>
                  <a:pt x="36" y="12"/>
                </a:lnTo>
                <a:lnTo>
                  <a:pt x="36" y="10"/>
                </a:lnTo>
                <a:lnTo>
                  <a:pt x="34" y="6"/>
                </a:lnTo>
                <a:lnTo>
                  <a:pt x="30" y="4"/>
                </a:lnTo>
                <a:lnTo>
                  <a:pt x="28" y="4"/>
                </a:lnTo>
                <a:lnTo>
                  <a:pt x="28" y="0"/>
                </a:lnTo>
                <a:lnTo>
                  <a:pt x="24" y="0"/>
                </a:lnTo>
                <a:lnTo>
                  <a:pt x="22" y="0"/>
                </a:lnTo>
                <a:lnTo>
                  <a:pt x="18" y="0"/>
                </a:lnTo>
                <a:lnTo>
                  <a:pt x="16" y="0"/>
                </a:lnTo>
                <a:lnTo>
                  <a:pt x="12" y="0"/>
                </a:lnTo>
                <a:lnTo>
                  <a:pt x="10" y="4"/>
                </a:lnTo>
                <a:lnTo>
                  <a:pt x="6" y="4"/>
                </a:lnTo>
                <a:lnTo>
                  <a:pt x="6" y="6"/>
                </a:lnTo>
                <a:lnTo>
                  <a:pt x="2" y="6"/>
                </a:lnTo>
                <a:lnTo>
                  <a:pt x="2" y="10"/>
                </a:lnTo>
                <a:lnTo>
                  <a:pt x="0" y="12"/>
                </a:lnTo>
                <a:lnTo>
                  <a:pt x="0" y="16"/>
                </a:lnTo>
                <a:lnTo>
                  <a:pt x="0" y="18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9" name="Rectangle 41"/>
          <p:cNvSpPr>
            <a:spLocks noChangeArrowheads="1"/>
          </p:cNvSpPr>
          <p:nvPr/>
        </p:nvSpPr>
        <p:spPr bwMode="auto">
          <a:xfrm>
            <a:off x="4533344" y="3333548"/>
            <a:ext cx="12685" cy="94686"/>
          </a:xfrm>
          <a:prstGeom prst="rect">
            <a:avLst/>
          </a:prstGeom>
          <a:noFill/>
          <a:ln w="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10280" name="Rectangle 42"/>
          <p:cNvSpPr>
            <a:spLocks noChangeArrowheads="1"/>
          </p:cNvSpPr>
          <p:nvPr/>
        </p:nvSpPr>
        <p:spPr bwMode="auto">
          <a:xfrm>
            <a:off x="4565054" y="3333548"/>
            <a:ext cx="12685" cy="94686"/>
          </a:xfrm>
          <a:prstGeom prst="rect">
            <a:avLst/>
          </a:prstGeom>
          <a:noFill/>
          <a:ln w="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10317" name="Rectangle 79"/>
          <p:cNvSpPr>
            <a:spLocks noChangeArrowheads="1"/>
          </p:cNvSpPr>
          <p:nvPr/>
        </p:nvSpPr>
        <p:spPr bwMode="auto">
          <a:xfrm>
            <a:off x="4057674" y="1679428"/>
            <a:ext cx="54502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>
                <a:solidFill>
                  <a:srgbClr val="000000"/>
                </a:solidFill>
                <a:latin typeface="Arial" charset="0"/>
              </a:rPr>
              <a:t>Real </a:t>
            </a:r>
            <a:r>
              <a:rPr lang="de-DE" altLang="de-DE" sz="900" dirty="0" err="1" smtClean="0">
                <a:solidFill>
                  <a:srgbClr val="000000"/>
                </a:solidFill>
                <a:latin typeface="Arial" charset="0"/>
              </a:rPr>
              <a:t>world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0318" name="Rectangle 80"/>
          <p:cNvSpPr>
            <a:spLocks noChangeArrowheads="1"/>
          </p:cNvSpPr>
          <p:nvPr/>
        </p:nvSpPr>
        <p:spPr bwMode="auto">
          <a:xfrm>
            <a:off x="4108412" y="3269779"/>
            <a:ext cx="414361" cy="1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Model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0320" name="Freeform 82"/>
          <p:cNvSpPr>
            <a:spLocks/>
          </p:cNvSpPr>
          <p:nvPr/>
        </p:nvSpPr>
        <p:spPr bwMode="auto">
          <a:xfrm>
            <a:off x="4313479" y="3061081"/>
            <a:ext cx="82449" cy="88890"/>
          </a:xfrm>
          <a:custGeom>
            <a:avLst/>
            <a:gdLst>
              <a:gd name="T0" fmla="*/ 2147483647 w 78"/>
              <a:gd name="T1" fmla="*/ 2147483647 h 92"/>
              <a:gd name="T2" fmla="*/ 2147483647 w 78"/>
              <a:gd name="T3" fmla="*/ 0 h 92"/>
              <a:gd name="T4" fmla="*/ 2147483647 w 78"/>
              <a:gd name="T5" fmla="*/ 2147483647 h 92"/>
              <a:gd name="T6" fmla="*/ 2147483647 w 78"/>
              <a:gd name="T7" fmla="*/ 2147483647 h 92"/>
              <a:gd name="T8" fmla="*/ 2147483647 w 78"/>
              <a:gd name="T9" fmla="*/ 2147483647 h 92"/>
              <a:gd name="T10" fmla="*/ 2147483647 w 78"/>
              <a:gd name="T11" fmla="*/ 2147483647 h 92"/>
              <a:gd name="T12" fmla="*/ 2147483647 w 78"/>
              <a:gd name="T13" fmla="*/ 2147483647 h 92"/>
              <a:gd name="T14" fmla="*/ 2147483647 w 78"/>
              <a:gd name="T15" fmla="*/ 2147483647 h 92"/>
              <a:gd name="T16" fmla="*/ 2147483647 w 78"/>
              <a:gd name="T17" fmla="*/ 2147483647 h 92"/>
              <a:gd name="T18" fmla="*/ 2147483647 w 78"/>
              <a:gd name="T19" fmla="*/ 2147483647 h 92"/>
              <a:gd name="T20" fmla="*/ 2147483647 w 78"/>
              <a:gd name="T21" fmla="*/ 2147483647 h 92"/>
              <a:gd name="T22" fmla="*/ 2147483647 w 78"/>
              <a:gd name="T23" fmla="*/ 2147483647 h 92"/>
              <a:gd name="T24" fmla="*/ 2147483647 w 78"/>
              <a:gd name="T25" fmla="*/ 2147483647 h 92"/>
              <a:gd name="T26" fmla="*/ 2147483647 w 78"/>
              <a:gd name="T27" fmla="*/ 2147483647 h 92"/>
              <a:gd name="T28" fmla="*/ 2147483647 w 78"/>
              <a:gd name="T29" fmla="*/ 2147483647 h 92"/>
              <a:gd name="T30" fmla="*/ 2147483647 w 78"/>
              <a:gd name="T31" fmla="*/ 2147483647 h 92"/>
              <a:gd name="T32" fmla="*/ 2147483647 w 78"/>
              <a:gd name="T33" fmla="*/ 2147483647 h 92"/>
              <a:gd name="T34" fmla="*/ 2147483647 w 78"/>
              <a:gd name="T35" fmla="*/ 2147483647 h 92"/>
              <a:gd name="T36" fmla="*/ 2147483647 w 78"/>
              <a:gd name="T37" fmla="*/ 2147483647 h 92"/>
              <a:gd name="T38" fmla="*/ 2147483647 w 78"/>
              <a:gd name="T39" fmla="*/ 2147483647 h 92"/>
              <a:gd name="T40" fmla="*/ 2147483647 w 78"/>
              <a:gd name="T41" fmla="*/ 2147483647 h 92"/>
              <a:gd name="T42" fmla="*/ 2147483647 w 78"/>
              <a:gd name="T43" fmla="*/ 2147483647 h 92"/>
              <a:gd name="T44" fmla="*/ 2147483647 w 78"/>
              <a:gd name="T45" fmla="*/ 2147483647 h 92"/>
              <a:gd name="T46" fmla="*/ 2147483647 w 78"/>
              <a:gd name="T47" fmla="*/ 2147483647 h 92"/>
              <a:gd name="T48" fmla="*/ 2147483647 w 78"/>
              <a:gd name="T49" fmla="*/ 2147483647 h 92"/>
              <a:gd name="T50" fmla="*/ 2147483647 w 78"/>
              <a:gd name="T51" fmla="*/ 2147483647 h 92"/>
              <a:gd name="T52" fmla="*/ 0 w 78"/>
              <a:gd name="T53" fmla="*/ 0 h 92"/>
              <a:gd name="T54" fmla="*/ 2147483647 w 78"/>
              <a:gd name="T55" fmla="*/ 2147483647 h 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8" h="92">
                <a:moveTo>
                  <a:pt x="38" y="92"/>
                </a:moveTo>
                <a:lnTo>
                  <a:pt x="78" y="0"/>
                </a:lnTo>
                <a:lnTo>
                  <a:pt x="76" y="4"/>
                </a:lnTo>
                <a:lnTo>
                  <a:pt x="72" y="4"/>
                </a:lnTo>
                <a:lnTo>
                  <a:pt x="68" y="6"/>
                </a:lnTo>
                <a:lnTo>
                  <a:pt x="66" y="6"/>
                </a:lnTo>
                <a:lnTo>
                  <a:pt x="62" y="6"/>
                </a:lnTo>
                <a:lnTo>
                  <a:pt x="60" y="10"/>
                </a:lnTo>
                <a:lnTo>
                  <a:pt x="56" y="10"/>
                </a:lnTo>
                <a:lnTo>
                  <a:pt x="54" y="10"/>
                </a:lnTo>
                <a:lnTo>
                  <a:pt x="50" y="10"/>
                </a:lnTo>
                <a:lnTo>
                  <a:pt x="48" y="10"/>
                </a:lnTo>
                <a:lnTo>
                  <a:pt x="44" y="10"/>
                </a:lnTo>
                <a:lnTo>
                  <a:pt x="42" y="10"/>
                </a:lnTo>
                <a:lnTo>
                  <a:pt x="38" y="10"/>
                </a:lnTo>
                <a:lnTo>
                  <a:pt x="34" y="10"/>
                </a:lnTo>
                <a:lnTo>
                  <a:pt x="32" y="10"/>
                </a:lnTo>
                <a:lnTo>
                  <a:pt x="28" y="10"/>
                </a:lnTo>
                <a:lnTo>
                  <a:pt x="26" y="10"/>
                </a:lnTo>
                <a:lnTo>
                  <a:pt x="22" y="10"/>
                </a:lnTo>
                <a:lnTo>
                  <a:pt x="20" y="10"/>
                </a:lnTo>
                <a:lnTo>
                  <a:pt x="16" y="6"/>
                </a:lnTo>
                <a:lnTo>
                  <a:pt x="14" y="6"/>
                </a:lnTo>
                <a:lnTo>
                  <a:pt x="10" y="6"/>
                </a:lnTo>
                <a:lnTo>
                  <a:pt x="8" y="4"/>
                </a:lnTo>
                <a:lnTo>
                  <a:pt x="4" y="4"/>
                </a:lnTo>
                <a:lnTo>
                  <a:pt x="0" y="0"/>
                </a:lnTo>
                <a:lnTo>
                  <a:pt x="3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0" name="Line 114"/>
          <p:cNvSpPr>
            <a:spLocks noChangeShapeType="1"/>
          </p:cNvSpPr>
          <p:nvPr/>
        </p:nvSpPr>
        <p:spPr bwMode="auto">
          <a:xfrm>
            <a:off x="4393814" y="2046581"/>
            <a:ext cx="2113" cy="1095660"/>
          </a:xfrm>
          <a:prstGeom prst="line">
            <a:avLst/>
          </a:prstGeom>
          <a:noFill/>
          <a:ln w="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1" name="Freeform 115"/>
          <p:cNvSpPr>
            <a:spLocks/>
          </p:cNvSpPr>
          <p:nvPr/>
        </p:nvSpPr>
        <p:spPr bwMode="auto">
          <a:xfrm>
            <a:off x="4353646" y="3097797"/>
            <a:ext cx="82450" cy="88890"/>
          </a:xfrm>
          <a:custGeom>
            <a:avLst/>
            <a:gdLst>
              <a:gd name="T0" fmla="*/ 2147483647 w 78"/>
              <a:gd name="T1" fmla="*/ 2147483647 h 92"/>
              <a:gd name="T2" fmla="*/ 2147483647 w 78"/>
              <a:gd name="T3" fmla="*/ 0 h 92"/>
              <a:gd name="T4" fmla="*/ 2147483647 w 78"/>
              <a:gd name="T5" fmla="*/ 2147483647 h 92"/>
              <a:gd name="T6" fmla="*/ 2147483647 w 78"/>
              <a:gd name="T7" fmla="*/ 2147483647 h 92"/>
              <a:gd name="T8" fmla="*/ 2147483647 w 78"/>
              <a:gd name="T9" fmla="*/ 2147483647 h 92"/>
              <a:gd name="T10" fmla="*/ 2147483647 w 78"/>
              <a:gd name="T11" fmla="*/ 2147483647 h 92"/>
              <a:gd name="T12" fmla="*/ 2147483647 w 78"/>
              <a:gd name="T13" fmla="*/ 2147483647 h 92"/>
              <a:gd name="T14" fmla="*/ 2147483647 w 78"/>
              <a:gd name="T15" fmla="*/ 2147483647 h 92"/>
              <a:gd name="T16" fmla="*/ 2147483647 w 78"/>
              <a:gd name="T17" fmla="*/ 2147483647 h 92"/>
              <a:gd name="T18" fmla="*/ 2147483647 w 78"/>
              <a:gd name="T19" fmla="*/ 2147483647 h 92"/>
              <a:gd name="T20" fmla="*/ 2147483647 w 78"/>
              <a:gd name="T21" fmla="*/ 2147483647 h 92"/>
              <a:gd name="T22" fmla="*/ 2147483647 w 78"/>
              <a:gd name="T23" fmla="*/ 2147483647 h 92"/>
              <a:gd name="T24" fmla="*/ 2147483647 w 78"/>
              <a:gd name="T25" fmla="*/ 2147483647 h 92"/>
              <a:gd name="T26" fmla="*/ 2147483647 w 78"/>
              <a:gd name="T27" fmla="*/ 2147483647 h 92"/>
              <a:gd name="T28" fmla="*/ 2147483647 w 78"/>
              <a:gd name="T29" fmla="*/ 2147483647 h 92"/>
              <a:gd name="T30" fmla="*/ 2147483647 w 78"/>
              <a:gd name="T31" fmla="*/ 2147483647 h 92"/>
              <a:gd name="T32" fmla="*/ 2147483647 w 78"/>
              <a:gd name="T33" fmla="*/ 2147483647 h 92"/>
              <a:gd name="T34" fmla="*/ 2147483647 w 78"/>
              <a:gd name="T35" fmla="*/ 2147483647 h 92"/>
              <a:gd name="T36" fmla="*/ 2147483647 w 78"/>
              <a:gd name="T37" fmla="*/ 2147483647 h 92"/>
              <a:gd name="T38" fmla="*/ 2147483647 w 78"/>
              <a:gd name="T39" fmla="*/ 2147483647 h 92"/>
              <a:gd name="T40" fmla="*/ 2147483647 w 78"/>
              <a:gd name="T41" fmla="*/ 2147483647 h 92"/>
              <a:gd name="T42" fmla="*/ 2147483647 w 78"/>
              <a:gd name="T43" fmla="*/ 2147483647 h 92"/>
              <a:gd name="T44" fmla="*/ 2147483647 w 78"/>
              <a:gd name="T45" fmla="*/ 2147483647 h 92"/>
              <a:gd name="T46" fmla="*/ 2147483647 w 78"/>
              <a:gd name="T47" fmla="*/ 2147483647 h 92"/>
              <a:gd name="T48" fmla="*/ 2147483647 w 78"/>
              <a:gd name="T49" fmla="*/ 2147483647 h 92"/>
              <a:gd name="T50" fmla="*/ 2147483647 w 78"/>
              <a:gd name="T51" fmla="*/ 2147483647 h 92"/>
              <a:gd name="T52" fmla="*/ 0 w 78"/>
              <a:gd name="T53" fmla="*/ 0 h 92"/>
              <a:gd name="T54" fmla="*/ 2147483647 w 78"/>
              <a:gd name="T55" fmla="*/ 2147483647 h 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8" h="92">
                <a:moveTo>
                  <a:pt x="38" y="92"/>
                </a:moveTo>
                <a:lnTo>
                  <a:pt x="78" y="0"/>
                </a:lnTo>
                <a:lnTo>
                  <a:pt x="74" y="2"/>
                </a:lnTo>
                <a:lnTo>
                  <a:pt x="70" y="2"/>
                </a:lnTo>
                <a:lnTo>
                  <a:pt x="68" y="6"/>
                </a:lnTo>
                <a:lnTo>
                  <a:pt x="64" y="6"/>
                </a:lnTo>
                <a:lnTo>
                  <a:pt x="62" y="6"/>
                </a:lnTo>
                <a:lnTo>
                  <a:pt x="58" y="8"/>
                </a:lnTo>
                <a:lnTo>
                  <a:pt x="56" y="8"/>
                </a:lnTo>
                <a:lnTo>
                  <a:pt x="52" y="8"/>
                </a:lnTo>
                <a:lnTo>
                  <a:pt x="50" y="8"/>
                </a:lnTo>
                <a:lnTo>
                  <a:pt x="46" y="8"/>
                </a:lnTo>
                <a:lnTo>
                  <a:pt x="44" y="8"/>
                </a:lnTo>
                <a:lnTo>
                  <a:pt x="40" y="8"/>
                </a:lnTo>
                <a:lnTo>
                  <a:pt x="38" y="8"/>
                </a:lnTo>
                <a:lnTo>
                  <a:pt x="34" y="8"/>
                </a:lnTo>
                <a:lnTo>
                  <a:pt x="30" y="8"/>
                </a:lnTo>
                <a:lnTo>
                  <a:pt x="28" y="8"/>
                </a:lnTo>
                <a:lnTo>
                  <a:pt x="24" y="8"/>
                </a:lnTo>
                <a:lnTo>
                  <a:pt x="22" y="8"/>
                </a:lnTo>
                <a:lnTo>
                  <a:pt x="18" y="8"/>
                </a:lnTo>
                <a:lnTo>
                  <a:pt x="16" y="6"/>
                </a:lnTo>
                <a:lnTo>
                  <a:pt x="12" y="6"/>
                </a:lnTo>
                <a:lnTo>
                  <a:pt x="10" y="6"/>
                </a:lnTo>
                <a:lnTo>
                  <a:pt x="6" y="2"/>
                </a:lnTo>
                <a:lnTo>
                  <a:pt x="4" y="2"/>
                </a:lnTo>
                <a:lnTo>
                  <a:pt x="0" y="0"/>
                </a:lnTo>
                <a:lnTo>
                  <a:pt x="38" y="92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626513" y="1615659"/>
            <a:ext cx="4714411" cy="4023141"/>
            <a:chOff x="626513" y="1615659"/>
            <a:chExt cx="4714411" cy="4023141"/>
          </a:xfrm>
        </p:grpSpPr>
        <p:sp>
          <p:nvSpPr>
            <p:cNvPr id="10246" name="Freeform 8"/>
            <p:cNvSpPr>
              <a:spLocks noEditPoints="1"/>
            </p:cNvSpPr>
            <p:nvPr/>
          </p:nvSpPr>
          <p:spPr bwMode="auto">
            <a:xfrm>
              <a:off x="4108412" y="1741265"/>
              <a:ext cx="95135" cy="96619"/>
            </a:xfrm>
            <a:custGeom>
              <a:avLst/>
              <a:gdLst>
                <a:gd name="T0" fmla="*/ 2147483647 w 89"/>
                <a:gd name="T1" fmla="*/ 0 h 100"/>
                <a:gd name="T2" fmla="*/ 2147483647 w 89"/>
                <a:gd name="T3" fmla="*/ 0 h 100"/>
                <a:gd name="T4" fmla="*/ 2147483647 w 89"/>
                <a:gd name="T5" fmla="*/ 0 h 100"/>
                <a:gd name="T6" fmla="*/ 2147483647 w 89"/>
                <a:gd name="T7" fmla="*/ 2147483647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2147483647 w 89"/>
                <a:gd name="T17" fmla="*/ 2147483647 h 100"/>
                <a:gd name="T18" fmla="*/ 2147483647 w 89"/>
                <a:gd name="T19" fmla="*/ 2147483647 h 100"/>
                <a:gd name="T20" fmla="*/ 2147483647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2147483647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2147483647 w 89"/>
                <a:gd name="T63" fmla="*/ 2147483647 h 100"/>
                <a:gd name="T64" fmla="*/ 2147483647 w 89"/>
                <a:gd name="T65" fmla="*/ 2147483647 h 100"/>
                <a:gd name="T66" fmla="*/ 2147483647 w 89"/>
                <a:gd name="T67" fmla="*/ 2147483647 h 100"/>
                <a:gd name="T68" fmla="*/ 2147483647 w 89"/>
                <a:gd name="T69" fmla="*/ 2147483647 h 100"/>
                <a:gd name="T70" fmla="*/ 2147483647 w 89"/>
                <a:gd name="T71" fmla="*/ 2147483647 h 100"/>
                <a:gd name="T72" fmla="*/ 2147483647 w 89"/>
                <a:gd name="T73" fmla="*/ 2147483647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100">
                  <a:moveTo>
                    <a:pt x="0" y="10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3" y="8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79" y="30"/>
                  </a:lnTo>
                  <a:lnTo>
                    <a:pt x="79" y="34"/>
                  </a:lnTo>
                  <a:lnTo>
                    <a:pt x="77" y="36"/>
                  </a:lnTo>
                  <a:lnTo>
                    <a:pt x="77" y="40"/>
                  </a:lnTo>
                  <a:lnTo>
                    <a:pt x="73" y="42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68" y="48"/>
                  </a:lnTo>
                  <a:lnTo>
                    <a:pt x="66" y="52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60" y="58"/>
                  </a:lnTo>
                  <a:lnTo>
                    <a:pt x="62" y="60"/>
                  </a:lnTo>
                  <a:lnTo>
                    <a:pt x="66" y="64"/>
                  </a:lnTo>
                  <a:lnTo>
                    <a:pt x="68" y="66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89" y="100"/>
                  </a:lnTo>
                  <a:lnTo>
                    <a:pt x="72" y="100"/>
                  </a:lnTo>
                  <a:lnTo>
                    <a:pt x="60" y="80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4" y="70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28" y="54"/>
                  </a:lnTo>
                  <a:lnTo>
                    <a:pt x="14" y="54"/>
                  </a:lnTo>
                  <a:lnTo>
                    <a:pt x="14" y="100"/>
                  </a:lnTo>
                  <a:lnTo>
                    <a:pt x="0" y="100"/>
                  </a:lnTo>
                  <a:close/>
                  <a:moveTo>
                    <a:pt x="14" y="42"/>
                  </a:moveTo>
                  <a:lnTo>
                    <a:pt x="40" y="42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66" y="24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4" y="8"/>
                  </a:lnTo>
                  <a:lnTo>
                    <a:pt x="14" y="8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47" name="Freeform 9"/>
            <p:cNvSpPr>
              <a:spLocks noEditPoints="1"/>
            </p:cNvSpPr>
            <p:nvPr/>
          </p:nvSpPr>
          <p:spPr bwMode="auto">
            <a:xfrm>
              <a:off x="4209888" y="1764453"/>
              <a:ext cx="71879" cy="73431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0 w 68"/>
                <a:gd name="T21" fmla="*/ 2147483647 h 76"/>
                <a:gd name="T22" fmla="*/ 0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0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2147483647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2147483647 h 76"/>
                <a:gd name="T86" fmla="*/ 2147483647 w 68"/>
                <a:gd name="T87" fmla="*/ 2147483647 h 76"/>
                <a:gd name="T88" fmla="*/ 2147483647 w 68"/>
                <a:gd name="T89" fmla="*/ 2147483647 h 76"/>
                <a:gd name="T90" fmla="*/ 2147483647 w 68"/>
                <a:gd name="T91" fmla="*/ 2147483647 h 76"/>
                <a:gd name="T92" fmla="*/ 2147483647 w 68"/>
                <a:gd name="T93" fmla="*/ 2147483647 h 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" h="76">
                  <a:moveTo>
                    <a:pt x="56" y="52"/>
                  </a:moveTo>
                  <a:lnTo>
                    <a:pt x="68" y="56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2" y="64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6" y="70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50" y="62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6" y="52"/>
                  </a:lnTo>
                  <a:close/>
                  <a:moveTo>
                    <a:pt x="12" y="34"/>
                  </a:moveTo>
                  <a:lnTo>
                    <a:pt x="56" y="34"/>
                  </a:lnTo>
                  <a:lnTo>
                    <a:pt x="56" y="30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48" name="Freeform 10"/>
            <p:cNvSpPr>
              <a:spLocks noEditPoints="1"/>
            </p:cNvSpPr>
            <p:nvPr/>
          </p:nvSpPr>
          <p:spPr bwMode="auto">
            <a:xfrm>
              <a:off x="4292338" y="1764453"/>
              <a:ext cx="71879" cy="73431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0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2147483647 w 68"/>
                <a:gd name="T21" fmla="*/ 2147483647 h 76"/>
                <a:gd name="T22" fmla="*/ 2147483647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2147483647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0 h 76"/>
                <a:gd name="T54" fmla="*/ 2147483647 w 68"/>
                <a:gd name="T55" fmla="*/ 0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2147483647 h 76"/>
                <a:gd name="T86" fmla="*/ 2147483647 w 68"/>
                <a:gd name="T87" fmla="*/ 2147483647 h 76"/>
                <a:gd name="T88" fmla="*/ 2147483647 w 68"/>
                <a:gd name="T89" fmla="*/ 2147483647 h 76"/>
                <a:gd name="T90" fmla="*/ 2147483647 w 68"/>
                <a:gd name="T91" fmla="*/ 2147483647 h 76"/>
                <a:gd name="T92" fmla="*/ 2147483647 w 68"/>
                <a:gd name="T93" fmla="*/ 2147483647 h 76"/>
                <a:gd name="T94" fmla="*/ 2147483647 w 68"/>
                <a:gd name="T95" fmla="*/ 2147483647 h 76"/>
                <a:gd name="T96" fmla="*/ 2147483647 w 68"/>
                <a:gd name="T97" fmla="*/ 2147483647 h 76"/>
                <a:gd name="T98" fmla="*/ 2147483647 w 68"/>
                <a:gd name="T99" fmla="*/ 2147483647 h 76"/>
                <a:gd name="T100" fmla="*/ 2147483647 w 68"/>
                <a:gd name="T101" fmla="*/ 2147483647 h 76"/>
                <a:gd name="T102" fmla="*/ 2147483647 w 68"/>
                <a:gd name="T103" fmla="*/ 2147483647 h 76"/>
                <a:gd name="T104" fmla="*/ 2147483647 w 68"/>
                <a:gd name="T105" fmla="*/ 2147483647 h 76"/>
                <a:gd name="T106" fmla="*/ 2147483647 w 68"/>
                <a:gd name="T107" fmla="*/ 2147483647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8" h="76">
                  <a:moveTo>
                    <a:pt x="52" y="68"/>
                  </a:moveTo>
                  <a:lnTo>
                    <a:pt x="52" y="68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8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2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54" y="76"/>
                  </a:lnTo>
                  <a:lnTo>
                    <a:pt x="54" y="74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52" y="68"/>
                  </a:lnTo>
                  <a:close/>
                  <a:moveTo>
                    <a:pt x="52" y="40"/>
                  </a:moveTo>
                  <a:lnTo>
                    <a:pt x="48" y="40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8" y="46"/>
                  </a:lnTo>
                  <a:lnTo>
                    <a:pt x="24" y="46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4" y="62"/>
                  </a:lnTo>
                  <a:lnTo>
                    <a:pt x="18" y="64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6" y="62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2" y="42"/>
                  </a:lnTo>
                  <a:lnTo>
                    <a:pt x="52" y="4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4" name="Freeform 16"/>
            <p:cNvSpPr>
              <a:spLocks/>
            </p:cNvSpPr>
            <p:nvPr/>
          </p:nvSpPr>
          <p:spPr bwMode="auto">
            <a:xfrm>
              <a:off x="4108412" y="1741265"/>
              <a:ext cx="95135" cy="96619"/>
            </a:xfrm>
            <a:custGeom>
              <a:avLst/>
              <a:gdLst>
                <a:gd name="T0" fmla="*/ 0 w 89"/>
                <a:gd name="T1" fmla="*/ 0 h 100"/>
                <a:gd name="T2" fmla="*/ 2147483647 w 89"/>
                <a:gd name="T3" fmla="*/ 0 h 100"/>
                <a:gd name="T4" fmla="*/ 2147483647 w 89"/>
                <a:gd name="T5" fmla="*/ 0 h 100"/>
                <a:gd name="T6" fmla="*/ 2147483647 w 89"/>
                <a:gd name="T7" fmla="*/ 0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2147483647 w 89"/>
                <a:gd name="T17" fmla="*/ 2147483647 h 100"/>
                <a:gd name="T18" fmla="*/ 2147483647 w 89"/>
                <a:gd name="T19" fmla="*/ 2147483647 h 100"/>
                <a:gd name="T20" fmla="*/ 2147483647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2147483647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0 w 89"/>
                <a:gd name="T63" fmla="*/ 2147483647 h 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9" h="100">
                  <a:moveTo>
                    <a:pt x="0" y="10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3" y="8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79" y="30"/>
                  </a:lnTo>
                  <a:lnTo>
                    <a:pt x="79" y="34"/>
                  </a:lnTo>
                  <a:lnTo>
                    <a:pt x="77" y="36"/>
                  </a:lnTo>
                  <a:lnTo>
                    <a:pt x="77" y="40"/>
                  </a:lnTo>
                  <a:lnTo>
                    <a:pt x="73" y="42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68" y="48"/>
                  </a:lnTo>
                  <a:lnTo>
                    <a:pt x="66" y="52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60" y="58"/>
                  </a:lnTo>
                  <a:lnTo>
                    <a:pt x="62" y="60"/>
                  </a:lnTo>
                  <a:lnTo>
                    <a:pt x="66" y="64"/>
                  </a:lnTo>
                  <a:lnTo>
                    <a:pt x="68" y="66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89" y="100"/>
                  </a:lnTo>
                  <a:lnTo>
                    <a:pt x="72" y="100"/>
                  </a:lnTo>
                  <a:lnTo>
                    <a:pt x="60" y="80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4" y="70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28" y="54"/>
                  </a:lnTo>
                  <a:lnTo>
                    <a:pt x="14" y="54"/>
                  </a:lnTo>
                  <a:lnTo>
                    <a:pt x="14" y="100"/>
                  </a:lnTo>
                  <a:lnTo>
                    <a:pt x="0" y="100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5" name="Freeform 17"/>
            <p:cNvSpPr>
              <a:spLocks/>
            </p:cNvSpPr>
            <p:nvPr/>
          </p:nvSpPr>
          <p:spPr bwMode="auto">
            <a:xfrm>
              <a:off x="4123211" y="1748994"/>
              <a:ext cx="57080" cy="32850"/>
            </a:xfrm>
            <a:custGeom>
              <a:avLst/>
              <a:gdLst>
                <a:gd name="T0" fmla="*/ 0 w 54"/>
                <a:gd name="T1" fmla="*/ 2147483647 h 34"/>
                <a:gd name="T2" fmla="*/ 2147483647 w 54"/>
                <a:gd name="T3" fmla="*/ 2147483647 h 34"/>
                <a:gd name="T4" fmla="*/ 2147483647 w 54"/>
                <a:gd name="T5" fmla="*/ 2147483647 h 34"/>
                <a:gd name="T6" fmla="*/ 2147483647 w 54"/>
                <a:gd name="T7" fmla="*/ 2147483647 h 34"/>
                <a:gd name="T8" fmla="*/ 2147483647 w 54"/>
                <a:gd name="T9" fmla="*/ 2147483647 h 34"/>
                <a:gd name="T10" fmla="*/ 2147483647 w 54"/>
                <a:gd name="T11" fmla="*/ 2147483647 h 34"/>
                <a:gd name="T12" fmla="*/ 2147483647 w 54"/>
                <a:gd name="T13" fmla="*/ 2147483647 h 34"/>
                <a:gd name="T14" fmla="*/ 2147483647 w 54"/>
                <a:gd name="T15" fmla="*/ 2147483647 h 34"/>
                <a:gd name="T16" fmla="*/ 2147483647 w 54"/>
                <a:gd name="T17" fmla="*/ 2147483647 h 34"/>
                <a:gd name="T18" fmla="*/ 2147483647 w 54"/>
                <a:gd name="T19" fmla="*/ 2147483647 h 34"/>
                <a:gd name="T20" fmla="*/ 2147483647 w 54"/>
                <a:gd name="T21" fmla="*/ 2147483647 h 34"/>
                <a:gd name="T22" fmla="*/ 2147483647 w 54"/>
                <a:gd name="T23" fmla="*/ 2147483647 h 34"/>
                <a:gd name="T24" fmla="*/ 2147483647 w 54"/>
                <a:gd name="T25" fmla="*/ 2147483647 h 34"/>
                <a:gd name="T26" fmla="*/ 2147483647 w 54"/>
                <a:gd name="T27" fmla="*/ 2147483647 h 34"/>
                <a:gd name="T28" fmla="*/ 2147483647 w 54"/>
                <a:gd name="T29" fmla="*/ 2147483647 h 34"/>
                <a:gd name="T30" fmla="*/ 2147483647 w 54"/>
                <a:gd name="T31" fmla="*/ 2147483647 h 34"/>
                <a:gd name="T32" fmla="*/ 2147483647 w 54"/>
                <a:gd name="T33" fmla="*/ 2147483647 h 34"/>
                <a:gd name="T34" fmla="*/ 2147483647 w 54"/>
                <a:gd name="T35" fmla="*/ 2147483647 h 34"/>
                <a:gd name="T36" fmla="*/ 2147483647 w 54"/>
                <a:gd name="T37" fmla="*/ 2147483647 h 34"/>
                <a:gd name="T38" fmla="*/ 2147483647 w 54"/>
                <a:gd name="T39" fmla="*/ 2147483647 h 34"/>
                <a:gd name="T40" fmla="*/ 2147483647 w 54"/>
                <a:gd name="T41" fmla="*/ 2147483647 h 34"/>
                <a:gd name="T42" fmla="*/ 2147483647 w 54"/>
                <a:gd name="T43" fmla="*/ 2147483647 h 34"/>
                <a:gd name="T44" fmla="*/ 2147483647 w 54"/>
                <a:gd name="T45" fmla="*/ 2147483647 h 34"/>
                <a:gd name="T46" fmla="*/ 2147483647 w 54"/>
                <a:gd name="T47" fmla="*/ 2147483647 h 34"/>
                <a:gd name="T48" fmla="*/ 2147483647 w 54"/>
                <a:gd name="T49" fmla="*/ 2147483647 h 34"/>
                <a:gd name="T50" fmla="*/ 2147483647 w 54"/>
                <a:gd name="T51" fmla="*/ 2147483647 h 34"/>
                <a:gd name="T52" fmla="*/ 2147483647 w 54"/>
                <a:gd name="T53" fmla="*/ 0 h 34"/>
                <a:gd name="T54" fmla="*/ 0 w 54"/>
                <a:gd name="T55" fmla="*/ 0 h 34"/>
                <a:gd name="T56" fmla="*/ 0 w 54"/>
                <a:gd name="T57" fmla="*/ 2147483647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4" h="34">
                  <a:moveTo>
                    <a:pt x="0" y="34"/>
                  </a:moveTo>
                  <a:lnTo>
                    <a:pt x="26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6" name="Freeform 18"/>
            <p:cNvSpPr>
              <a:spLocks/>
            </p:cNvSpPr>
            <p:nvPr/>
          </p:nvSpPr>
          <p:spPr bwMode="auto">
            <a:xfrm>
              <a:off x="4209888" y="1764453"/>
              <a:ext cx="71879" cy="73431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2147483647 w 68"/>
                <a:gd name="T21" fmla="*/ 2147483647 h 76"/>
                <a:gd name="T22" fmla="*/ 2147483647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0 w 68"/>
                <a:gd name="T29" fmla="*/ 2147483647 h 76"/>
                <a:gd name="T30" fmla="*/ 0 w 68"/>
                <a:gd name="T31" fmla="*/ 2147483647 h 76"/>
                <a:gd name="T32" fmla="*/ 0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0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2147483647 h 76"/>
                <a:gd name="T86" fmla="*/ 2147483647 w 68"/>
                <a:gd name="T87" fmla="*/ 2147483647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76">
                  <a:moveTo>
                    <a:pt x="56" y="52"/>
                  </a:moveTo>
                  <a:lnTo>
                    <a:pt x="68" y="56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2" y="64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6" y="70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50" y="62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6" y="52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7" name="Freeform 19"/>
            <p:cNvSpPr>
              <a:spLocks/>
            </p:cNvSpPr>
            <p:nvPr/>
          </p:nvSpPr>
          <p:spPr bwMode="auto">
            <a:xfrm>
              <a:off x="4222572" y="1776047"/>
              <a:ext cx="46510" cy="21256"/>
            </a:xfrm>
            <a:custGeom>
              <a:avLst/>
              <a:gdLst>
                <a:gd name="T0" fmla="*/ 0 w 44"/>
                <a:gd name="T1" fmla="*/ 2147483647 h 22"/>
                <a:gd name="T2" fmla="*/ 2147483647 w 44"/>
                <a:gd name="T3" fmla="*/ 2147483647 h 22"/>
                <a:gd name="T4" fmla="*/ 2147483647 w 44"/>
                <a:gd name="T5" fmla="*/ 2147483647 h 22"/>
                <a:gd name="T6" fmla="*/ 2147483647 w 44"/>
                <a:gd name="T7" fmla="*/ 2147483647 h 22"/>
                <a:gd name="T8" fmla="*/ 2147483647 w 44"/>
                <a:gd name="T9" fmla="*/ 2147483647 h 22"/>
                <a:gd name="T10" fmla="*/ 2147483647 w 44"/>
                <a:gd name="T11" fmla="*/ 2147483647 h 22"/>
                <a:gd name="T12" fmla="*/ 2147483647 w 44"/>
                <a:gd name="T13" fmla="*/ 2147483647 h 22"/>
                <a:gd name="T14" fmla="*/ 2147483647 w 44"/>
                <a:gd name="T15" fmla="*/ 2147483647 h 22"/>
                <a:gd name="T16" fmla="*/ 2147483647 w 44"/>
                <a:gd name="T17" fmla="*/ 2147483647 h 22"/>
                <a:gd name="T18" fmla="*/ 2147483647 w 44"/>
                <a:gd name="T19" fmla="*/ 0 h 22"/>
                <a:gd name="T20" fmla="*/ 2147483647 w 44"/>
                <a:gd name="T21" fmla="*/ 0 h 22"/>
                <a:gd name="T22" fmla="*/ 2147483647 w 44"/>
                <a:gd name="T23" fmla="*/ 0 h 22"/>
                <a:gd name="T24" fmla="*/ 2147483647 w 44"/>
                <a:gd name="T25" fmla="*/ 0 h 22"/>
                <a:gd name="T26" fmla="*/ 2147483647 w 44"/>
                <a:gd name="T27" fmla="*/ 0 h 22"/>
                <a:gd name="T28" fmla="*/ 2147483647 w 44"/>
                <a:gd name="T29" fmla="*/ 0 h 22"/>
                <a:gd name="T30" fmla="*/ 2147483647 w 44"/>
                <a:gd name="T31" fmla="*/ 0 h 22"/>
                <a:gd name="T32" fmla="*/ 2147483647 w 44"/>
                <a:gd name="T33" fmla="*/ 2147483647 h 22"/>
                <a:gd name="T34" fmla="*/ 2147483647 w 44"/>
                <a:gd name="T35" fmla="*/ 2147483647 h 22"/>
                <a:gd name="T36" fmla="*/ 2147483647 w 44"/>
                <a:gd name="T37" fmla="*/ 2147483647 h 22"/>
                <a:gd name="T38" fmla="*/ 2147483647 w 44"/>
                <a:gd name="T39" fmla="*/ 2147483647 h 22"/>
                <a:gd name="T40" fmla="*/ 2147483647 w 44"/>
                <a:gd name="T41" fmla="*/ 2147483647 h 22"/>
                <a:gd name="T42" fmla="*/ 2147483647 w 44"/>
                <a:gd name="T43" fmla="*/ 2147483647 h 22"/>
                <a:gd name="T44" fmla="*/ 0 w 44"/>
                <a:gd name="T45" fmla="*/ 2147483647 h 22"/>
                <a:gd name="T46" fmla="*/ 0 w 44"/>
                <a:gd name="T47" fmla="*/ 2147483647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2"/>
                  </a:lnTo>
                  <a:lnTo>
                    <a:pt x="44" y="18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8" name="Freeform 20"/>
            <p:cNvSpPr>
              <a:spLocks/>
            </p:cNvSpPr>
            <p:nvPr/>
          </p:nvSpPr>
          <p:spPr bwMode="auto">
            <a:xfrm>
              <a:off x="4292338" y="1764453"/>
              <a:ext cx="71879" cy="73431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2147483647 w 68"/>
                <a:gd name="T21" fmla="*/ 2147483647 h 76"/>
                <a:gd name="T22" fmla="*/ 0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2147483647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0 h 76"/>
                <a:gd name="T86" fmla="*/ 2147483647 w 68"/>
                <a:gd name="T87" fmla="*/ 0 h 76"/>
                <a:gd name="T88" fmla="*/ 2147483647 w 68"/>
                <a:gd name="T89" fmla="*/ 2147483647 h 76"/>
                <a:gd name="T90" fmla="*/ 2147483647 w 68"/>
                <a:gd name="T91" fmla="*/ 2147483647 h 76"/>
                <a:gd name="T92" fmla="*/ 2147483647 w 68"/>
                <a:gd name="T93" fmla="*/ 2147483647 h 76"/>
                <a:gd name="T94" fmla="*/ 2147483647 w 68"/>
                <a:gd name="T95" fmla="*/ 2147483647 h 76"/>
                <a:gd name="T96" fmla="*/ 2147483647 w 68"/>
                <a:gd name="T97" fmla="*/ 2147483647 h 76"/>
                <a:gd name="T98" fmla="*/ 2147483647 w 68"/>
                <a:gd name="T99" fmla="*/ 2147483647 h 76"/>
                <a:gd name="T100" fmla="*/ 2147483647 w 68"/>
                <a:gd name="T101" fmla="*/ 2147483647 h 76"/>
                <a:gd name="T102" fmla="*/ 2147483647 w 68"/>
                <a:gd name="T103" fmla="*/ 2147483647 h 76"/>
                <a:gd name="T104" fmla="*/ 2147483647 w 68"/>
                <a:gd name="T105" fmla="*/ 2147483647 h 76"/>
                <a:gd name="T106" fmla="*/ 2147483647 w 68"/>
                <a:gd name="T107" fmla="*/ 2147483647 h 76"/>
                <a:gd name="T108" fmla="*/ 2147483647 w 68"/>
                <a:gd name="T109" fmla="*/ 2147483647 h 76"/>
                <a:gd name="T110" fmla="*/ 2147483647 w 68"/>
                <a:gd name="T111" fmla="*/ 2147483647 h 76"/>
                <a:gd name="T112" fmla="*/ 2147483647 w 68"/>
                <a:gd name="T113" fmla="*/ 2147483647 h 76"/>
                <a:gd name="T114" fmla="*/ 2147483647 w 68"/>
                <a:gd name="T115" fmla="*/ 2147483647 h 76"/>
                <a:gd name="T116" fmla="*/ 2147483647 w 68"/>
                <a:gd name="T117" fmla="*/ 2147483647 h 76"/>
                <a:gd name="T118" fmla="*/ 2147483647 w 68"/>
                <a:gd name="T119" fmla="*/ 2147483647 h 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8" h="76">
                  <a:moveTo>
                    <a:pt x="52" y="68"/>
                  </a:moveTo>
                  <a:lnTo>
                    <a:pt x="48" y="70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8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2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54" y="76"/>
                  </a:lnTo>
                  <a:lnTo>
                    <a:pt x="54" y="74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52" y="68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9" name="Freeform 21"/>
            <p:cNvSpPr>
              <a:spLocks/>
            </p:cNvSpPr>
            <p:nvPr/>
          </p:nvSpPr>
          <p:spPr bwMode="auto">
            <a:xfrm>
              <a:off x="4307136" y="1803101"/>
              <a:ext cx="40168" cy="27053"/>
            </a:xfrm>
            <a:custGeom>
              <a:avLst/>
              <a:gdLst>
                <a:gd name="T0" fmla="*/ 2147483647 w 38"/>
                <a:gd name="T1" fmla="*/ 0 h 28"/>
                <a:gd name="T2" fmla="*/ 2147483647 w 38"/>
                <a:gd name="T3" fmla="*/ 0 h 28"/>
                <a:gd name="T4" fmla="*/ 2147483647 w 38"/>
                <a:gd name="T5" fmla="*/ 0 h 28"/>
                <a:gd name="T6" fmla="*/ 2147483647 w 38"/>
                <a:gd name="T7" fmla="*/ 2147483647 h 28"/>
                <a:gd name="T8" fmla="*/ 2147483647 w 38"/>
                <a:gd name="T9" fmla="*/ 2147483647 h 28"/>
                <a:gd name="T10" fmla="*/ 2147483647 w 38"/>
                <a:gd name="T11" fmla="*/ 2147483647 h 28"/>
                <a:gd name="T12" fmla="*/ 2147483647 w 38"/>
                <a:gd name="T13" fmla="*/ 2147483647 h 28"/>
                <a:gd name="T14" fmla="*/ 2147483647 w 38"/>
                <a:gd name="T15" fmla="*/ 2147483647 h 28"/>
                <a:gd name="T16" fmla="*/ 2147483647 w 38"/>
                <a:gd name="T17" fmla="*/ 2147483647 h 28"/>
                <a:gd name="T18" fmla="*/ 2147483647 w 38"/>
                <a:gd name="T19" fmla="*/ 2147483647 h 28"/>
                <a:gd name="T20" fmla="*/ 2147483647 w 38"/>
                <a:gd name="T21" fmla="*/ 2147483647 h 28"/>
                <a:gd name="T22" fmla="*/ 2147483647 w 38"/>
                <a:gd name="T23" fmla="*/ 2147483647 h 28"/>
                <a:gd name="T24" fmla="*/ 2147483647 w 38"/>
                <a:gd name="T25" fmla="*/ 2147483647 h 28"/>
                <a:gd name="T26" fmla="*/ 2147483647 w 38"/>
                <a:gd name="T27" fmla="*/ 2147483647 h 28"/>
                <a:gd name="T28" fmla="*/ 0 w 38"/>
                <a:gd name="T29" fmla="*/ 2147483647 h 28"/>
                <a:gd name="T30" fmla="*/ 0 w 38"/>
                <a:gd name="T31" fmla="*/ 2147483647 h 28"/>
                <a:gd name="T32" fmla="*/ 0 w 38"/>
                <a:gd name="T33" fmla="*/ 2147483647 h 28"/>
                <a:gd name="T34" fmla="*/ 0 w 38"/>
                <a:gd name="T35" fmla="*/ 2147483647 h 28"/>
                <a:gd name="T36" fmla="*/ 0 w 38"/>
                <a:gd name="T37" fmla="*/ 2147483647 h 28"/>
                <a:gd name="T38" fmla="*/ 2147483647 w 38"/>
                <a:gd name="T39" fmla="*/ 2147483647 h 28"/>
                <a:gd name="T40" fmla="*/ 2147483647 w 38"/>
                <a:gd name="T41" fmla="*/ 2147483647 h 28"/>
                <a:gd name="T42" fmla="*/ 2147483647 w 38"/>
                <a:gd name="T43" fmla="*/ 2147483647 h 28"/>
                <a:gd name="T44" fmla="*/ 2147483647 w 38"/>
                <a:gd name="T45" fmla="*/ 2147483647 h 28"/>
                <a:gd name="T46" fmla="*/ 2147483647 w 38"/>
                <a:gd name="T47" fmla="*/ 2147483647 h 28"/>
                <a:gd name="T48" fmla="*/ 2147483647 w 38"/>
                <a:gd name="T49" fmla="*/ 2147483647 h 28"/>
                <a:gd name="T50" fmla="*/ 2147483647 w 38"/>
                <a:gd name="T51" fmla="*/ 2147483647 h 28"/>
                <a:gd name="T52" fmla="*/ 2147483647 w 38"/>
                <a:gd name="T53" fmla="*/ 2147483647 h 28"/>
                <a:gd name="T54" fmla="*/ 2147483647 w 38"/>
                <a:gd name="T55" fmla="*/ 2147483647 h 28"/>
                <a:gd name="T56" fmla="*/ 2147483647 w 38"/>
                <a:gd name="T57" fmla="*/ 2147483647 h 28"/>
                <a:gd name="T58" fmla="*/ 2147483647 w 38"/>
                <a:gd name="T59" fmla="*/ 2147483647 h 28"/>
                <a:gd name="T60" fmla="*/ 2147483647 w 38"/>
                <a:gd name="T61" fmla="*/ 2147483647 h 28"/>
                <a:gd name="T62" fmla="*/ 2147483647 w 38"/>
                <a:gd name="T63" fmla="*/ 2147483647 h 28"/>
                <a:gd name="T64" fmla="*/ 2147483647 w 38"/>
                <a:gd name="T65" fmla="*/ 2147483647 h 28"/>
                <a:gd name="T66" fmla="*/ 2147483647 w 38"/>
                <a:gd name="T67" fmla="*/ 2147483647 h 28"/>
                <a:gd name="T68" fmla="*/ 2147483647 w 38"/>
                <a:gd name="T69" fmla="*/ 2147483647 h 28"/>
                <a:gd name="T70" fmla="*/ 2147483647 w 38"/>
                <a:gd name="T71" fmla="*/ 2147483647 h 28"/>
                <a:gd name="T72" fmla="*/ 2147483647 w 38"/>
                <a:gd name="T73" fmla="*/ 2147483647 h 28"/>
                <a:gd name="T74" fmla="*/ 2147483647 w 38"/>
                <a:gd name="T75" fmla="*/ 0 h 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" h="28">
                  <a:moveTo>
                    <a:pt x="38" y="0"/>
                  </a:move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38" y="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6" name="Freeform 28"/>
            <p:cNvSpPr>
              <a:spLocks/>
            </p:cNvSpPr>
            <p:nvPr/>
          </p:nvSpPr>
          <p:spPr bwMode="auto">
            <a:xfrm>
              <a:off x="4161265" y="3333548"/>
              <a:ext cx="101476" cy="94686"/>
            </a:xfrm>
            <a:custGeom>
              <a:avLst/>
              <a:gdLst>
                <a:gd name="T0" fmla="*/ 0 w 95"/>
                <a:gd name="T1" fmla="*/ 2147483647 h 100"/>
                <a:gd name="T2" fmla="*/ 0 w 95"/>
                <a:gd name="T3" fmla="*/ 0 h 100"/>
                <a:gd name="T4" fmla="*/ 2147483647 w 95"/>
                <a:gd name="T5" fmla="*/ 0 h 100"/>
                <a:gd name="T6" fmla="*/ 2147483647 w 95"/>
                <a:gd name="T7" fmla="*/ 2147483647 h 100"/>
                <a:gd name="T8" fmla="*/ 2147483647 w 95"/>
                <a:gd name="T9" fmla="*/ 2147483647 h 100"/>
                <a:gd name="T10" fmla="*/ 2147483647 w 95"/>
                <a:gd name="T11" fmla="*/ 2147483647 h 100"/>
                <a:gd name="T12" fmla="*/ 2147483647 w 95"/>
                <a:gd name="T13" fmla="*/ 2147483647 h 100"/>
                <a:gd name="T14" fmla="*/ 2147483647 w 95"/>
                <a:gd name="T15" fmla="*/ 2147483647 h 100"/>
                <a:gd name="T16" fmla="*/ 2147483647 w 95"/>
                <a:gd name="T17" fmla="*/ 2147483647 h 100"/>
                <a:gd name="T18" fmla="*/ 2147483647 w 95"/>
                <a:gd name="T19" fmla="*/ 2147483647 h 100"/>
                <a:gd name="T20" fmla="*/ 2147483647 w 95"/>
                <a:gd name="T21" fmla="*/ 2147483647 h 100"/>
                <a:gd name="T22" fmla="*/ 2147483647 w 95"/>
                <a:gd name="T23" fmla="*/ 2147483647 h 100"/>
                <a:gd name="T24" fmla="*/ 2147483647 w 95"/>
                <a:gd name="T25" fmla="*/ 2147483647 h 100"/>
                <a:gd name="T26" fmla="*/ 2147483647 w 95"/>
                <a:gd name="T27" fmla="*/ 2147483647 h 100"/>
                <a:gd name="T28" fmla="*/ 2147483647 w 95"/>
                <a:gd name="T29" fmla="*/ 2147483647 h 100"/>
                <a:gd name="T30" fmla="*/ 2147483647 w 95"/>
                <a:gd name="T31" fmla="*/ 2147483647 h 100"/>
                <a:gd name="T32" fmla="*/ 2147483647 w 95"/>
                <a:gd name="T33" fmla="*/ 2147483647 h 100"/>
                <a:gd name="T34" fmla="*/ 2147483647 w 95"/>
                <a:gd name="T35" fmla="*/ 2147483647 h 100"/>
                <a:gd name="T36" fmla="*/ 2147483647 w 95"/>
                <a:gd name="T37" fmla="*/ 2147483647 h 100"/>
                <a:gd name="T38" fmla="*/ 2147483647 w 95"/>
                <a:gd name="T39" fmla="*/ 2147483647 h 100"/>
                <a:gd name="T40" fmla="*/ 2147483647 w 95"/>
                <a:gd name="T41" fmla="*/ 0 h 100"/>
                <a:gd name="T42" fmla="*/ 2147483647 w 95"/>
                <a:gd name="T43" fmla="*/ 0 h 100"/>
                <a:gd name="T44" fmla="*/ 2147483647 w 95"/>
                <a:gd name="T45" fmla="*/ 2147483647 h 100"/>
                <a:gd name="T46" fmla="*/ 2147483647 w 95"/>
                <a:gd name="T47" fmla="*/ 2147483647 h 100"/>
                <a:gd name="T48" fmla="*/ 2147483647 w 95"/>
                <a:gd name="T49" fmla="*/ 2147483647 h 100"/>
                <a:gd name="T50" fmla="*/ 2147483647 w 95"/>
                <a:gd name="T51" fmla="*/ 2147483647 h 100"/>
                <a:gd name="T52" fmla="*/ 2147483647 w 95"/>
                <a:gd name="T53" fmla="*/ 2147483647 h 100"/>
                <a:gd name="T54" fmla="*/ 2147483647 w 95"/>
                <a:gd name="T55" fmla="*/ 2147483647 h 100"/>
                <a:gd name="T56" fmla="*/ 2147483647 w 95"/>
                <a:gd name="T57" fmla="*/ 2147483647 h 100"/>
                <a:gd name="T58" fmla="*/ 0 w 95"/>
                <a:gd name="T59" fmla="*/ 2147483647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5" h="100">
                  <a:moveTo>
                    <a:pt x="0" y="10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3" y="70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9" y="86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1" y="76"/>
                  </a:lnTo>
                  <a:lnTo>
                    <a:pt x="51" y="74"/>
                  </a:lnTo>
                  <a:lnTo>
                    <a:pt x="51" y="70"/>
                  </a:lnTo>
                  <a:lnTo>
                    <a:pt x="77" y="0"/>
                  </a:lnTo>
                  <a:lnTo>
                    <a:pt x="95" y="0"/>
                  </a:lnTo>
                  <a:lnTo>
                    <a:pt x="95" y="100"/>
                  </a:lnTo>
                  <a:lnTo>
                    <a:pt x="83" y="100"/>
                  </a:lnTo>
                  <a:lnTo>
                    <a:pt x="83" y="14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12" y="14"/>
                  </a:lnTo>
                  <a:lnTo>
                    <a:pt x="12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7" name="Freeform 29"/>
            <p:cNvSpPr>
              <a:spLocks noEditPoints="1"/>
            </p:cNvSpPr>
            <p:nvPr/>
          </p:nvSpPr>
          <p:spPr bwMode="auto">
            <a:xfrm>
              <a:off x="4279653" y="3358668"/>
              <a:ext cx="69764" cy="69566"/>
            </a:xfrm>
            <a:custGeom>
              <a:avLst/>
              <a:gdLst>
                <a:gd name="T0" fmla="*/ 0 w 66"/>
                <a:gd name="T1" fmla="*/ 2147483647 h 74"/>
                <a:gd name="T2" fmla="*/ 2147483647 w 66"/>
                <a:gd name="T3" fmla="*/ 2147483647 h 74"/>
                <a:gd name="T4" fmla="*/ 2147483647 w 66"/>
                <a:gd name="T5" fmla="*/ 2147483647 h 74"/>
                <a:gd name="T6" fmla="*/ 2147483647 w 66"/>
                <a:gd name="T7" fmla="*/ 2147483647 h 74"/>
                <a:gd name="T8" fmla="*/ 2147483647 w 66"/>
                <a:gd name="T9" fmla="*/ 0 h 74"/>
                <a:gd name="T10" fmla="*/ 2147483647 w 66"/>
                <a:gd name="T11" fmla="*/ 0 h 74"/>
                <a:gd name="T12" fmla="*/ 2147483647 w 66"/>
                <a:gd name="T13" fmla="*/ 0 h 74"/>
                <a:gd name="T14" fmla="*/ 2147483647 w 66"/>
                <a:gd name="T15" fmla="*/ 2147483647 h 74"/>
                <a:gd name="T16" fmla="*/ 2147483647 w 66"/>
                <a:gd name="T17" fmla="*/ 2147483647 h 74"/>
                <a:gd name="T18" fmla="*/ 2147483647 w 66"/>
                <a:gd name="T19" fmla="*/ 2147483647 h 74"/>
                <a:gd name="T20" fmla="*/ 2147483647 w 66"/>
                <a:gd name="T21" fmla="*/ 2147483647 h 74"/>
                <a:gd name="T22" fmla="*/ 2147483647 w 66"/>
                <a:gd name="T23" fmla="*/ 2147483647 h 74"/>
                <a:gd name="T24" fmla="*/ 2147483647 w 66"/>
                <a:gd name="T25" fmla="*/ 2147483647 h 74"/>
                <a:gd name="T26" fmla="*/ 2147483647 w 66"/>
                <a:gd name="T27" fmla="*/ 2147483647 h 74"/>
                <a:gd name="T28" fmla="*/ 2147483647 w 66"/>
                <a:gd name="T29" fmla="*/ 2147483647 h 74"/>
                <a:gd name="T30" fmla="*/ 2147483647 w 66"/>
                <a:gd name="T31" fmla="*/ 2147483647 h 74"/>
                <a:gd name="T32" fmla="*/ 2147483647 w 66"/>
                <a:gd name="T33" fmla="*/ 2147483647 h 74"/>
                <a:gd name="T34" fmla="*/ 2147483647 w 66"/>
                <a:gd name="T35" fmla="*/ 2147483647 h 74"/>
                <a:gd name="T36" fmla="*/ 2147483647 w 66"/>
                <a:gd name="T37" fmla="*/ 2147483647 h 74"/>
                <a:gd name="T38" fmla="*/ 2147483647 w 66"/>
                <a:gd name="T39" fmla="*/ 2147483647 h 74"/>
                <a:gd name="T40" fmla="*/ 2147483647 w 66"/>
                <a:gd name="T41" fmla="*/ 2147483647 h 74"/>
                <a:gd name="T42" fmla="*/ 2147483647 w 66"/>
                <a:gd name="T43" fmla="*/ 2147483647 h 74"/>
                <a:gd name="T44" fmla="*/ 2147483647 w 66"/>
                <a:gd name="T45" fmla="*/ 2147483647 h 74"/>
                <a:gd name="T46" fmla="*/ 0 w 66"/>
                <a:gd name="T47" fmla="*/ 2147483647 h 74"/>
                <a:gd name="T48" fmla="*/ 2147483647 w 66"/>
                <a:gd name="T49" fmla="*/ 2147483647 h 74"/>
                <a:gd name="T50" fmla="*/ 2147483647 w 66"/>
                <a:gd name="T51" fmla="*/ 2147483647 h 74"/>
                <a:gd name="T52" fmla="*/ 2147483647 w 66"/>
                <a:gd name="T53" fmla="*/ 2147483647 h 74"/>
                <a:gd name="T54" fmla="*/ 2147483647 w 66"/>
                <a:gd name="T55" fmla="*/ 2147483647 h 74"/>
                <a:gd name="T56" fmla="*/ 2147483647 w 66"/>
                <a:gd name="T57" fmla="*/ 2147483647 h 74"/>
                <a:gd name="T58" fmla="*/ 2147483647 w 66"/>
                <a:gd name="T59" fmla="*/ 2147483647 h 74"/>
                <a:gd name="T60" fmla="*/ 2147483647 w 66"/>
                <a:gd name="T61" fmla="*/ 2147483647 h 74"/>
                <a:gd name="T62" fmla="*/ 2147483647 w 66"/>
                <a:gd name="T63" fmla="*/ 2147483647 h 74"/>
                <a:gd name="T64" fmla="*/ 2147483647 w 66"/>
                <a:gd name="T65" fmla="*/ 2147483647 h 74"/>
                <a:gd name="T66" fmla="*/ 2147483647 w 66"/>
                <a:gd name="T67" fmla="*/ 2147483647 h 74"/>
                <a:gd name="T68" fmla="*/ 2147483647 w 66"/>
                <a:gd name="T69" fmla="*/ 2147483647 h 74"/>
                <a:gd name="T70" fmla="*/ 2147483647 w 66"/>
                <a:gd name="T71" fmla="*/ 2147483647 h 74"/>
                <a:gd name="T72" fmla="*/ 2147483647 w 66"/>
                <a:gd name="T73" fmla="*/ 2147483647 h 74"/>
                <a:gd name="T74" fmla="*/ 2147483647 w 66"/>
                <a:gd name="T75" fmla="*/ 2147483647 h 74"/>
                <a:gd name="T76" fmla="*/ 2147483647 w 66"/>
                <a:gd name="T77" fmla="*/ 2147483647 h 74"/>
                <a:gd name="T78" fmla="*/ 2147483647 w 66"/>
                <a:gd name="T79" fmla="*/ 2147483647 h 74"/>
                <a:gd name="T80" fmla="*/ 2147483647 w 66"/>
                <a:gd name="T81" fmla="*/ 2147483647 h 74"/>
                <a:gd name="T82" fmla="*/ 2147483647 w 66"/>
                <a:gd name="T83" fmla="*/ 2147483647 h 74"/>
                <a:gd name="T84" fmla="*/ 2147483647 w 66"/>
                <a:gd name="T85" fmla="*/ 2147483647 h 74"/>
                <a:gd name="T86" fmla="*/ 2147483647 w 66"/>
                <a:gd name="T87" fmla="*/ 2147483647 h 74"/>
                <a:gd name="T88" fmla="*/ 2147483647 w 66"/>
                <a:gd name="T89" fmla="*/ 2147483647 h 74"/>
                <a:gd name="T90" fmla="*/ 2147483647 w 66"/>
                <a:gd name="T91" fmla="*/ 2147483647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" h="74">
                  <a:moveTo>
                    <a:pt x="0" y="38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6" y="32"/>
                  </a:lnTo>
                  <a:lnTo>
                    <a:pt x="66" y="38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8"/>
                  </a:lnTo>
                  <a:lnTo>
                    <a:pt x="66" y="50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4" y="74"/>
                  </a:lnTo>
                  <a:lnTo>
                    <a:pt x="20" y="74"/>
                  </a:lnTo>
                  <a:lnTo>
                    <a:pt x="18" y="72"/>
                  </a:lnTo>
                  <a:lnTo>
                    <a:pt x="14" y="72"/>
                  </a:lnTo>
                  <a:lnTo>
                    <a:pt x="12" y="68"/>
                  </a:lnTo>
                  <a:lnTo>
                    <a:pt x="8" y="66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8"/>
                  </a:lnTo>
                  <a:close/>
                  <a:moveTo>
                    <a:pt x="12" y="38"/>
                  </a:moveTo>
                  <a:lnTo>
                    <a:pt x="12" y="42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4" y="32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2" name="Freeform 34"/>
            <p:cNvSpPr>
              <a:spLocks/>
            </p:cNvSpPr>
            <p:nvPr/>
          </p:nvSpPr>
          <p:spPr bwMode="auto">
            <a:xfrm>
              <a:off x="4161265" y="3333548"/>
              <a:ext cx="101476" cy="94686"/>
            </a:xfrm>
            <a:custGeom>
              <a:avLst/>
              <a:gdLst>
                <a:gd name="T0" fmla="*/ 0 w 95"/>
                <a:gd name="T1" fmla="*/ 2147483647 h 100"/>
                <a:gd name="T2" fmla="*/ 0 w 95"/>
                <a:gd name="T3" fmla="*/ 0 h 100"/>
                <a:gd name="T4" fmla="*/ 2147483647 w 95"/>
                <a:gd name="T5" fmla="*/ 0 h 100"/>
                <a:gd name="T6" fmla="*/ 2147483647 w 95"/>
                <a:gd name="T7" fmla="*/ 2147483647 h 100"/>
                <a:gd name="T8" fmla="*/ 2147483647 w 95"/>
                <a:gd name="T9" fmla="*/ 2147483647 h 100"/>
                <a:gd name="T10" fmla="*/ 2147483647 w 95"/>
                <a:gd name="T11" fmla="*/ 2147483647 h 100"/>
                <a:gd name="T12" fmla="*/ 2147483647 w 95"/>
                <a:gd name="T13" fmla="*/ 2147483647 h 100"/>
                <a:gd name="T14" fmla="*/ 2147483647 w 95"/>
                <a:gd name="T15" fmla="*/ 2147483647 h 100"/>
                <a:gd name="T16" fmla="*/ 2147483647 w 95"/>
                <a:gd name="T17" fmla="*/ 2147483647 h 100"/>
                <a:gd name="T18" fmla="*/ 2147483647 w 95"/>
                <a:gd name="T19" fmla="*/ 2147483647 h 100"/>
                <a:gd name="T20" fmla="*/ 2147483647 w 95"/>
                <a:gd name="T21" fmla="*/ 2147483647 h 100"/>
                <a:gd name="T22" fmla="*/ 2147483647 w 95"/>
                <a:gd name="T23" fmla="*/ 2147483647 h 100"/>
                <a:gd name="T24" fmla="*/ 2147483647 w 95"/>
                <a:gd name="T25" fmla="*/ 2147483647 h 100"/>
                <a:gd name="T26" fmla="*/ 2147483647 w 95"/>
                <a:gd name="T27" fmla="*/ 2147483647 h 100"/>
                <a:gd name="T28" fmla="*/ 2147483647 w 95"/>
                <a:gd name="T29" fmla="*/ 0 h 100"/>
                <a:gd name="T30" fmla="*/ 2147483647 w 95"/>
                <a:gd name="T31" fmla="*/ 0 h 100"/>
                <a:gd name="T32" fmla="*/ 2147483647 w 95"/>
                <a:gd name="T33" fmla="*/ 2147483647 h 100"/>
                <a:gd name="T34" fmla="*/ 2147483647 w 95"/>
                <a:gd name="T35" fmla="*/ 2147483647 h 100"/>
                <a:gd name="T36" fmla="*/ 2147483647 w 95"/>
                <a:gd name="T37" fmla="*/ 2147483647 h 100"/>
                <a:gd name="T38" fmla="*/ 2147483647 w 95"/>
                <a:gd name="T39" fmla="*/ 2147483647 h 100"/>
                <a:gd name="T40" fmla="*/ 2147483647 w 95"/>
                <a:gd name="T41" fmla="*/ 2147483647 h 100"/>
                <a:gd name="T42" fmla="*/ 2147483647 w 95"/>
                <a:gd name="T43" fmla="*/ 2147483647 h 100"/>
                <a:gd name="T44" fmla="*/ 2147483647 w 95"/>
                <a:gd name="T45" fmla="*/ 2147483647 h 100"/>
                <a:gd name="T46" fmla="*/ 0 w 95"/>
                <a:gd name="T47" fmla="*/ 2147483647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5" h="100">
                  <a:moveTo>
                    <a:pt x="0" y="10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3" y="70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9" y="86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1" y="76"/>
                  </a:lnTo>
                  <a:lnTo>
                    <a:pt x="51" y="74"/>
                  </a:lnTo>
                  <a:lnTo>
                    <a:pt x="51" y="70"/>
                  </a:lnTo>
                  <a:lnTo>
                    <a:pt x="77" y="0"/>
                  </a:lnTo>
                  <a:lnTo>
                    <a:pt x="95" y="0"/>
                  </a:lnTo>
                  <a:lnTo>
                    <a:pt x="95" y="100"/>
                  </a:lnTo>
                  <a:lnTo>
                    <a:pt x="83" y="100"/>
                  </a:lnTo>
                  <a:lnTo>
                    <a:pt x="83" y="14"/>
                  </a:lnTo>
                  <a:lnTo>
                    <a:pt x="51" y="100"/>
                  </a:lnTo>
                  <a:lnTo>
                    <a:pt x="39" y="100"/>
                  </a:lnTo>
                  <a:lnTo>
                    <a:pt x="12" y="14"/>
                  </a:lnTo>
                  <a:lnTo>
                    <a:pt x="12" y="100"/>
                  </a:lnTo>
                  <a:lnTo>
                    <a:pt x="0" y="100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3" name="Freeform 35"/>
            <p:cNvSpPr>
              <a:spLocks/>
            </p:cNvSpPr>
            <p:nvPr/>
          </p:nvSpPr>
          <p:spPr bwMode="auto">
            <a:xfrm>
              <a:off x="4279653" y="3358668"/>
              <a:ext cx="69764" cy="69566"/>
            </a:xfrm>
            <a:custGeom>
              <a:avLst/>
              <a:gdLst>
                <a:gd name="T0" fmla="*/ 0 w 66"/>
                <a:gd name="T1" fmla="*/ 2147483647 h 74"/>
                <a:gd name="T2" fmla="*/ 2147483647 w 66"/>
                <a:gd name="T3" fmla="*/ 2147483647 h 74"/>
                <a:gd name="T4" fmla="*/ 2147483647 w 66"/>
                <a:gd name="T5" fmla="*/ 2147483647 h 74"/>
                <a:gd name="T6" fmla="*/ 2147483647 w 66"/>
                <a:gd name="T7" fmla="*/ 2147483647 h 74"/>
                <a:gd name="T8" fmla="*/ 2147483647 w 66"/>
                <a:gd name="T9" fmla="*/ 2147483647 h 74"/>
                <a:gd name="T10" fmla="*/ 2147483647 w 66"/>
                <a:gd name="T11" fmla="*/ 2147483647 h 74"/>
                <a:gd name="T12" fmla="*/ 2147483647 w 66"/>
                <a:gd name="T13" fmla="*/ 0 h 74"/>
                <a:gd name="T14" fmla="*/ 2147483647 w 66"/>
                <a:gd name="T15" fmla="*/ 0 h 74"/>
                <a:gd name="T16" fmla="*/ 2147483647 w 66"/>
                <a:gd name="T17" fmla="*/ 0 h 74"/>
                <a:gd name="T18" fmla="*/ 2147483647 w 66"/>
                <a:gd name="T19" fmla="*/ 0 h 74"/>
                <a:gd name="T20" fmla="*/ 2147483647 w 66"/>
                <a:gd name="T21" fmla="*/ 2147483647 h 74"/>
                <a:gd name="T22" fmla="*/ 2147483647 w 66"/>
                <a:gd name="T23" fmla="*/ 2147483647 h 74"/>
                <a:gd name="T24" fmla="*/ 2147483647 w 66"/>
                <a:gd name="T25" fmla="*/ 2147483647 h 74"/>
                <a:gd name="T26" fmla="*/ 2147483647 w 66"/>
                <a:gd name="T27" fmla="*/ 2147483647 h 74"/>
                <a:gd name="T28" fmla="*/ 2147483647 w 66"/>
                <a:gd name="T29" fmla="*/ 2147483647 h 74"/>
                <a:gd name="T30" fmla="*/ 2147483647 w 66"/>
                <a:gd name="T31" fmla="*/ 2147483647 h 74"/>
                <a:gd name="T32" fmla="*/ 2147483647 w 66"/>
                <a:gd name="T33" fmla="*/ 2147483647 h 74"/>
                <a:gd name="T34" fmla="*/ 2147483647 w 66"/>
                <a:gd name="T35" fmla="*/ 2147483647 h 74"/>
                <a:gd name="T36" fmla="*/ 2147483647 w 66"/>
                <a:gd name="T37" fmla="*/ 2147483647 h 74"/>
                <a:gd name="T38" fmla="*/ 2147483647 w 66"/>
                <a:gd name="T39" fmla="*/ 2147483647 h 74"/>
                <a:gd name="T40" fmla="*/ 2147483647 w 66"/>
                <a:gd name="T41" fmla="*/ 2147483647 h 74"/>
                <a:gd name="T42" fmla="*/ 2147483647 w 66"/>
                <a:gd name="T43" fmla="*/ 2147483647 h 74"/>
                <a:gd name="T44" fmla="*/ 2147483647 w 66"/>
                <a:gd name="T45" fmla="*/ 2147483647 h 74"/>
                <a:gd name="T46" fmla="*/ 2147483647 w 66"/>
                <a:gd name="T47" fmla="*/ 2147483647 h 74"/>
                <a:gd name="T48" fmla="*/ 2147483647 w 66"/>
                <a:gd name="T49" fmla="*/ 2147483647 h 74"/>
                <a:gd name="T50" fmla="*/ 2147483647 w 66"/>
                <a:gd name="T51" fmla="*/ 2147483647 h 74"/>
                <a:gd name="T52" fmla="*/ 2147483647 w 66"/>
                <a:gd name="T53" fmla="*/ 2147483647 h 74"/>
                <a:gd name="T54" fmla="*/ 2147483647 w 66"/>
                <a:gd name="T55" fmla="*/ 2147483647 h 74"/>
                <a:gd name="T56" fmla="*/ 2147483647 w 66"/>
                <a:gd name="T57" fmla="*/ 2147483647 h 74"/>
                <a:gd name="T58" fmla="*/ 2147483647 w 66"/>
                <a:gd name="T59" fmla="*/ 2147483647 h 74"/>
                <a:gd name="T60" fmla="*/ 2147483647 w 66"/>
                <a:gd name="T61" fmla="*/ 2147483647 h 74"/>
                <a:gd name="T62" fmla="*/ 2147483647 w 66"/>
                <a:gd name="T63" fmla="*/ 2147483647 h 74"/>
                <a:gd name="T64" fmla="*/ 2147483647 w 66"/>
                <a:gd name="T65" fmla="*/ 2147483647 h 74"/>
                <a:gd name="T66" fmla="*/ 2147483647 w 66"/>
                <a:gd name="T67" fmla="*/ 2147483647 h 74"/>
                <a:gd name="T68" fmla="*/ 0 w 66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6" h="74">
                  <a:moveTo>
                    <a:pt x="0" y="38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8" y="10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6" y="32"/>
                  </a:lnTo>
                  <a:lnTo>
                    <a:pt x="66" y="38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8"/>
                  </a:lnTo>
                  <a:lnTo>
                    <a:pt x="66" y="50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4" y="74"/>
                  </a:lnTo>
                  <a:lnTo>
                    <a:pt x="20" y="74"/>
                  </a:lnTo>
                  <a:lnTo>
                    <a:pt x="18" y="72"/>
                  </a:lnTo>
                  <a:lnTo>
                    <a:pt x="14" y="72"/>
                  </a:lnTo>
                  <a:lnTo>
                    <a:pt x="12" y="68"/>
                  </a:lnTo>
                  <a:lnTo>
                    <a:pt x="8" y="66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8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4" name="Freeform 36"/>
            <p:cNvSpPr>
              <a:spLocks/>
            </p:cNvSpPr>
            <p:nvPr/>
          </p:nvSpPr>
          <p:spPr bwMode="auto">
            <a:xfrm>
              <a:off x="4292338" y="3368331"/>
              <a:ext cx="44395" cy="52174"/>
            </a:xfrm>
            <a:custGeom>
              <a:avLst/>
              <a:gdLst>
                <a:gd name="T0" fmla="*/ 0 w 42"/>
                <a:gd name="T1" fmla="*/ 2147483647 h 56"/>
                <a:gd name="T2" fmla="*/ 0 w 42"/>
                <a:gd name="T3" fmla="*/ 2147483647 h 56"/>
                <a:gd name="T4" fmla="*/ 0 w 42"/>
                <a:gd name="T5" fmla="*/ 2147483647 h 56"/>
                <a:gd name="T6" fmla="*/ 2147483647 w 42"/>
                <a:gd name="T7" fmla="*/ 2147483647 h 56"/>
                <a:gd name="T8" fmla="*/ 2147483647 w 42"/>
                <a:gd name="T9" fmla="*/ 2147483647 h 56"/>
                <a:gd name="T10" fmla="*/ 2147483647 w 42"/>
                <a:gd name="T11" fmla="*/ 2147483647 h 56"/>
                <a:gd name="T12" fmla="*/ 2147483647 w 42"/>
                <a:gd name="T13" fmla="*/ 2147483647 h 56"/>
                <a:gd name="T14" fmla="*/ 2147483647 w 42"/>
                <a:gd name="T15" fmla="*/ 2147483647 h 56"/>
                <a:gd name="T16" fmla="*/ 2147483647 w 42"/>
                <a:gd name="T17" fmla="*/ 2147483647 h 56"/>
                <a:gd name="T18" fmla="*/ 2147483647 w 42"/>
                <a:gd name="T19" fmla="*/ 2147483647 h 56"/>
                <a:gd name="T20" fmla="*/ 2147483647 w 42"/>
                <a:gd name="T21" fmla="*/ 2147483647 h 56"/>
                <a:gd name="T22" fmla="*/ 2147483647 w 42"/>
                <a:gd name="T23" fmla="*/ 2147483647 h 56"/>
                <a:gd name="T24" fmla="*/ 2147483647 w 42"/>
                <a:gd name="T25" fmla="*/ 2147483647 h 56"/>
                <a:gd name="T26" fmla="*/ 2147483647 w 42"/>
                <a:gd name="T27" fmla="*/ 2147483647 h 56"/>
                <a:gd name="T28" fmla="*/ 2147483647 w 42"/>
                <a:gd name="T29" fmla="*/ 2147483647 h 56"/>
                <a:gd name="T30" fmla="*/ 2147483647 w 42"/>
                <a:gd name="T31" fmla="*/ 2147483647 h 56"/>
                <a:gd name="T32" fmla="*/ 2147483647 w 42"/>
                <a:gd name="T33" fmla="*/ 2147483647 h 56"/>
                <a:gd name="T34" fmla="*/ 2147483647 w 42"/>
                <a:gd name="T35" fmla="*/ 2147483647 h 56"/>
                <a:gd name="T36" fmla="*/ 2147483647 w 42"/>
                <a:gd name="T37" fmla="*/ 2147483647 h 56"/>
                <a:gd name="T38" fmla="*/ 2147483647 w 42"/>
                <a:gd name="T39" fmla="*/ 2147483647 h 56"/>
                <a:gd name="T40" fmla="*/ 2147483647 w 42"/>
                <a:gd name="T41" fmla="*/ 2147483647 h 56"/>
                <a:gd name="T42" fmla="*/ 2147483647 w 42"/>
                <a:gd name="T43" fmla="*/ 2147483647 h 56"/>
                <a:gd name="T44" fmla="*/ 2147483647 w 42"/>
                <a:gd name="T45" fmla="*/ 2147483647 h 56"/>
                <a:gd name="T46" fmla="*/ 2147483647 w 42"/>
                <a:gd name="T47" fmla="*/ 2147483647 h 56"/>
                <a:gd name="T48" fmla="*/ 2147483647 w 42"/>
                <a:gd name="T49" fmla="*/ 2147483647 h 56"/>
                <a:gd name="T50" fmla="*/ 2147483647 w 42"/>
                <a:gd name="T51" fmla="*/ 2147483647 h 56"/>
                <a:gd name="T52" fmla="*/ 2147483647 w 42"/>
                <a:gd name="T53" fmla="*/ 2147483647 h 56"/>
                <a:gd name="T54" fmla="*/ 2147483647 w 42"/>
                <a:gd name="T55" fmla="*/ 2147483647 h 56"/>
                <a:gd name="T56" fmla="*/ 2147483647 w 42"/>
                <a:gd name="T57" fmla="*/ 2147483647 h 56"/>
                <a:gd name="T58" fmla="*/ 2147483647 w 42"/>
                <a:gd name="T59" fmla="*/ 2147483647 h 56"/>
                <a:gd name="T60" fmla="*/ 2147483647 w 42"/>
                <a:gd name="T61" fmla="*/ 2147483647 h 56"/>
                <a:gd name="T62" fmla="*/ 2147483647 w 42"/>
                <a:gd name="T63" fmla="*/ 2147483647 h 56"/>
                <a:gd name="T64" fmla="*/ 2147483647 w 42"/>
                <a:gd name="T65" fmla="*/ 2147483647 h 56"/>
                <a:gd name="T66" fmla="*/ 2147483647 w 42"/>
                <a:gd name="T67" fmla="*/ 2147483647 h 56"/>
                <a:gd name="T68" fmla="*/ 2147483647 w 42"/>
                <a:gd name="T69" fmla="*/ 2147483647 h 56"/>
                <a:gd name="T70" fmla="*/ 2147483647 w 42"/>
                <a:gd name="T71" fmla="*/ 2147483647 h 56"/>
                <a:gd name="T72" fmla="*/ 2147483647 w 42"/>
                <a:gd name="T73" fmla="*/ 2147483647 h 56"/>
                <a:gd name="T74" fmla="*/ 2147483647 w 42"/>
                <a:gd name="T75" fmla="*/ 0 h 56"/>
                <a:gd name="T76" fmla="*/ 2147483647 w 42"/>
                <a:gd name="T77" fmla="*/ 0 h 56"/>
                <a:gd name="T78" fmla="*/ 2147483647 w 42"/>
                <a:gd name="T79" fmla="*/ 0 h 56"/>
                <a:gd name="T80" fmla="*/ 2147483647 w 42"/>
                <a:gd name="T81" fmla="*/ 0 h 56"/>
                <a:gd name="T82" fmla="*/ 2147483647 w 42"/>
                <a:gd name="T83" fmla="*/ 0 h 56"/>
                <a:gd name="T84" fmla="*/ 2147483647 w 42"/>
                <a:gd name="T85" fmla="*/ 2147483647 h 56"/>
                <a:gd name="T86" fmla="*/ 2147483647 w 42"/>
                <a:gd name="T87" fmla="*/ 2147483647 h 56"/>
                <a:gd name="T88" fmla="*/ 2147483647 w 42"/>
                <a:gd name="T89" fmla="*/ 2147483647 h 56"/>
                <a:gd name="T90" fmla="*/ 2147483647 w 42"/>
                <a:gd name="T91" fmla="*/ 2147483647 h 56"/>
                <a:gd name="T92" fmla="*/ 2147483647 w 42"/>
                <a:gd name="T93" fmla="*/ 2147483647 h 56"/>
                <a:gd name="T94" fmla="*/ 2147483647 w 42"/>
                <a:gd name="T95" fmla="*/ 2147483647 h 56"/>
                <a:gd name="T96" fmla="*/ 2147483647 w 42"/>
                <a:gd name="T97" fmla="*/ 2147483647 h 56"/>
                <a:gd name="T98" fmla="*/ 2147483647 w 42"/>
                <a:gd name="T99" fmla="*/ 2147483647 h 56"/>
                <a:gd name="T100" fmla="*/ 0 w 42"/>
                <a:gd name="T101" fmla="*/ 2147483647 h 56"/>
                <a:gd name="T102" fmla="*/ 0 w 42"/>
                <a:gd name="T103" fmla="*/ 2147483647 h 56"/>
                <a:gd name="T104" fmla="*/ 0 w 42"/>
                <a:gd name="T105" fmla="*/ 2147483647 h 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2" h="56">
                  <a:moveTo>
                    <a:pt x="0" y="28"/>
                  </a:moveTo>
                  <a:lnTo>
                    <a:pt x="0" y="32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CCCC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1" name="Rectangle 43"/>
            <p:cNvSpPr>
              <a:spLocks noChangeArrowheads="1"/>
            </p:cNvSpPr>
            <p:nvPr/>
          </p:nvSpPr>
          <p:spPr bwMode="auto">
            <a:xfrm>
              <a:off x="1810401" y="3623405"/>
              <a:ext cx="1431235" cy="25893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282" name="Rectangle 44"/>
            <p:cNvSpPr>
              <a:spLocks noChangeArrowheads="1"/>
            </p:cNvSpPr>
            <p:nvPr/>
          </p:nvSpPr>
          <p:spPr bwMode="auto">
            <a:xfrm>
              <a:off x="1810401" y="3623405"/>
              <a:ext cx="1431235" cy="258939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283" name="Rectangle 45"/>
            <p:cNvSpPr>
              <a:spLocks noChangeArrowheads="1"/>
            </p:cNvSpPr>
            <p:nvPr/>
          </p:nvSpPr>
          <p:spPr bwMode="auto">
            <a:xfrm>
              <a:off x="1810401" y="3971234"/>
              <a:ext cx="1431235" cy="26087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284" name="Rectangle 46"/>
            <p:cNvSpPr>
              <a:spLocks noChangeArrowheads="1"/>
            </p:cNvSpPr>
            <p:nvPr/>
          </p:nvSpPr>
          <p:spPr bwMode="auto">
            <a:xfrm>
              <a:off x="1810401" y="3971234"/>
              <a:ext cx="1431235" cy="260871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285" name="Rectangle 47"/>
            <p:cNvSpPr>
              <a:spLocks noChangeArrowheads="1"/>
            </p:cNvSpPr>
            <p:nvPr/>
          </p:nvSpPr>
          <p:spPr bwMode="auto">
            <a:xfrm>
              <a:off x="1810401" y="5379861"/>
              <a:ext cx="1431235" cy="25893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286" name="Rectangle 48"/>
            <p:cNvSpPr>
              <a:spLocks noChangeArrowheads="1"/>
            </p:cNvSpPr>
            <p:nvPr/>
          </p:nvSpPr>
          <p:spPr bwMode="auto">
            <a:xfrm>
              <a:off x="1810401" y="5379861"/>
              <a:ext cx="1431235" cy="258939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295" name="Freeform 57"/>
            <p:cNvSpPr>
              <a:spLocks/>
            </p:cNvSpPr>
            <p:nvPr/>
          </p:nvSpPr>
          <p:spPr bwMode="auto">
            <a:xfrm>
              <a:off x="664566" y="1650442"/>
              <a:ext cx="1219827" cy="318844"/>
            </a:xfrm>
            <a:custGeom>
              <a:avLst/>
              <a:gdLst>
                <a:gd name="T0" fmla="*/ 2147483647 w 1153"/>
                <a:gd name="T1" fmla="*/ 0 h 330"/>
                <a:gd name="T2" fmla="*/ 2147483647 w 1153"/>
                <a:gd name="T3" fmla="*/ 2147483647 h 330"/>
                <a:gd name="T4" fmla="*/ 2147483647 w 1153"/>
                <a:gd name="T5" fmla="*/ 2147483647 h 330"/>
                <a:gd name="T6" fmla="*/ 2147483647 w 1153"/>
                <a:gd name="T7" fmla="*/ 2147483647 h 330"/>
                <a:gd name="T8" fmla="*/ 2147483647 w 1153"/>
                <a:gd name="T9" fmla="*/ 2147483647 h 330"/>
                <a:gd name="T10" fmla="*/ 2147483647 w 1153"/>
                <a:gd name="T11" fmla="*/ 2147483647 h 330"/>
                <a:gd name="T12" fmla="*/ 2147483647 w 1153"/>
                <a:gd name="T13" fmla="*/ 2147483647 h 330"/>
                <a:gd name="T14" fmla="*/ 2147483647 w 1153"/>
                <a:gd name="T15" fmla="*/ 2147483647 h 330"/>
                <a:gd name="T16" fmla="*/ 2147483647 w 1153"/>
                <a:gd name="T17" fmla="*/ 2147483647 h 330"/>
                <a:gd name="T18" fmla="*/ 2147483647 w 1153"/>
                <a:gd name="T19" fmla="*/ 2147483647 h 330"/>
                <a:gd name="T20" fmla="*/ 2147483647 w 1153"/>
                <a:gd name="T21" fmla="*/ 2147483647 h 330"/>
                <a:gd name="T22" fmla="*/ 2147483647 w 1153"/>
                <a:gd name="T23" fmla="*/ 2147483647 h 330"/>
                <a:gd name="T24" fmla="*/ 2147483647 w 1153"/>
                <a:gd name="T25" fmla="*/ 2147483647 h 330"/>
                <a:gd name="T26" fmla="*/ 2147483647 w 1153"/>
                <a:gd name="T27" fmla="*/ 2147483647 h 330"/>
                <a:gd name="T28" fmla="*/ 2147483647 w 1153"/>
                <a:gd name="T29" fmla="*/ 2147483647 h 330"/>
                <a:gd name="T30" fmla="*/ 2147483647 w 1153"/>
                <a:gd name="T31" fmla="*/ 2147483647 h 330"/>
                <a:gd name="T32" fmla="*/ 2147483647 w 1153"/>
                <a:gd name="T33" fmla="*/ 2147483647 h 330"/>
                <a:gd name="T34" fmla="*/ 2147483647 w 1153"/>
                <a:gd name="T35" fmla="*/ 2147483647 h 330"/>
                <a:gd name="T36" fmla="*/ 2147483647 w 1153"/>
                <a:gd name="T37" fmla="*/ 2147483647 h 330"/>
                <a:gd name="T38" fmla="*/ 2147483647 w 1153"/>
                <a:gd name="T39" fmla="*/ 2147483647 h 330"/>
                <a:gd name="T40" fmla="*/ 2147483647 w 1153"/>
                <a:gd name="T41" fmla="*/ 2147483647 h 330"/>
                <a:gd name="T42" fmla="*/ 2147483647 w 1153"/>
                <a:gd name="T43" fmla="*/ 2147483647 h 330"/>
                <a:gd name="T44" fmla="*/ 2147483647 w 1153"/>
                <a:gd name="T45" fmla="*/ 2147483647 h 330"/>
                <a:gd name="T46" fmla="*/ 2147483647 w 1153"/>
                <a:gd name="T47" fmla="*/ 2147483647 h 330"/>
                <a:gd name="T48" fmla="*/ 2147483647 w 1153"/>
                <a:gd name="T49" fmla="*/ 2147483647 h 330"/>
                <a:gd name="T50" fmla="*/ 2147483647 w 1153"/>
                <a:gd name="T51" fmla="*/ 2147483647 h 330"/>
                <a:gd name="T52" fmla="*/ 2147483647 w 1153"/>
                <a:gd name="T53" fmla="*/ 2147483647 h 330"/>
                <a:gd name="T54" fmla="*/ 2147483647 w 1153"/>
                <a:gd name="T55" fmla="*/ 2147483647 h 330"/>
                <a:gd name="T56" fmla="*/ 2147483647 w 1153"/>
                <a:gd name="T57" fmla="*/ 2147483647 h 330"/>
                <a:gd name="T58" fmla="*/ 2147483647 w 1153"/>
                <a:gd name="T59" fmla="*/ 2147483647 h 330"/>
                <a:gd name="T60" fmla="*/ 2147483647 w 1153"/>
                <a:gd name="T61" fmla="*/ 2147483647 h 330"/>
                <a:gd name="T62" fmla="*/ 2147483647 w 1153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3" h="330">
                  <a:moveTo>
                    <a:pt x="578" y="0"/>
                  </a:moveTo>
                  <a:lnTo>
                    <a:pt x="636" y="0"/>
                  </a:lnTo>
                  <a:lnTo>
                    <a:pt x="694" y="4"/>
                  </a:lnTo>
                  <a:lnTo>
                    <a:pt x="750" y="6"/>
                  </a:lnTo>
                  <a:lnTo>
                    <a:pt x="802" y="12"/>
                  </a:lnTo>
                  <a:lnTo>
                    <a:pt x="852" y="18"/>
                  </a:lnTo>
                  <a:lnTo>
                    <a:pt x="898" y="28"/>
                  </a:lnTo>
                  <a:lnTo>
                    <a:pt x="944" y="38"/>
                  </a:lnTo>
                  <a:lnTo>
                    <a:pt x="984" y="50"/>
                  </a:lnTo>
                  <a:lnTo>
                    <a:pt x="1022" y="60"/>
                  </a:lnTo>
                  <a:lnTo>
                    <a:pt x="1056" y="74"/>
                  </a:lnTo>
                  <a:lnTo>
                    <a:pt x="1083" y="86"/>
                  </a:lnTo>
                  <a:lnTo>
                    <a:pt x="1107" y="102"/>
                  </a:lnTo>
                  <a:lnTo>
                    <a:pt x="1129" y="118"/>
                  </a:lnTo>
                  <a:lnTo>
                    <a:pt x="1141" y="134"/>
                  </a:lnTo>
                  <a:lnTo>
                    <a:pt x="1149" y="148"/>
                  </a:lnTo>
                  <a:lnTo>
                    <a:pt x="1153" y="164"/>
                  </a:lnTo>
                  <a:lnTo>
                    <a:pt x="1149" y="182"/>
                  </a:lnTo>
                  <a:lnTo>
                    <a:pt x="1141" y="198"/>
                  </a:lnTo>
                  <a:lnTo>
                    <a:pt x="1129" y="214"/>
                  </a:lnTo>
                  <a:lnTo>
                    <a:pt x="1107" y="228"/>
                  </a:lnTo>
                  <a:lnTo>
                    <a:pt x="1083" y="244"/>
                  </a:lnTo>
                  <a:lnTo>
                    <a:pt x="1056" y="256"/>
                  </a:lnTo>
                  <a:lnTo>
                    <a:pt x="1022" y="268"/>
                  </a:lnTo>
                  <a:lnTo>
                    <a:pt x="984" y="282"/>
                  </a:lnTo>
                  <a:lnTo>
                    <a:pt x="944" y="294"/>
                  </a:lnTo>
                  <a:lnTo>
                    <a:pt x="898" y="302"/>
                  </a:lnTo>
                  <a:lnTo>
                    <a:pt x="852" y="310"/>
                  </a:lnTo>
                  <a:lnTo>
                    <a:pt x="802" y="318"/>
                  </a:lnTo>
                  <a:lnTo>
                    <a:pt x="750" y="322"/>
                  </a:lnTo>
                  <a:lnTo>
                    <a:pt x="694" y="328"/>
                  </a:lnTo>
                  <a:lnTo>
                    <a:pt x="636" y="330"/>
                  </a:lnTo>
                  <a:lnTo>
                    <a:pt x="578" y="330"/>
                  </a:lnTo>
                  <a:lnTo>
                    <a:pt x="518" y="330"/>
                  </a:lnTo>
                  <a:lnTo>
                    <a:pt x="460" y="328"/>
                  </a:lnTo>
                  <a:lnTo>
                    <a:pt x="404" y="322"/>
                  </a:lnTo>
                  <a:lnTo>
                    <a:pt x="352" y="318"/>
                  </a:lnTo>
                  <a:lnTo>
                    <a:pt x="302" y="310"/>
                  </a:lnTo>
                  <a:lnTo>
                    <a:pt x="256" y="302"/>
                  </a:lnTo>
                  <a:lnTo>
                    <a:pt x="210" y="294"/>
                  </a:lnTo>
                  <a:lnTo>
                    <a:pt x="170" y="282"/>
                  </a:lnTo>
                  <a:lnTo>
                    <a:pt x="134" y="268"/>
                  </a:lnTo>
                  <a:lnTo>
                    <a:pt x="100" y="256"/>
                  </a:lnTo>
                  <a:lnTo>
                    <a:pt x="72" y="244"/>
                  </a:lnTo>
                  <a:lnTo>
                    <a:pt x="46" y="228"/>
                  </a:lnTo>
                  <a:lnTo>
                    <a:pt x="26" y="214"/>
                  </a:lnTo>
                  <a:lnTo>
                    <a:pt x="12" y="198"/>
                  </a:lnTo>
                  <a:lnTo>
                    <a:pt x="4" y="182"/>
                  </a:lnTo>
                  <a:lnTo>
                    <a:pt x="0" y="164"/>
                  </a:lnTo>
                  <a:lnTo>
                    <a:pt x="4" y="148"/>
                  </a:lnTo>
                  <a:lnTo>
                    <a:pt x="12" y="134"/>
                  </a:lnTo>
                  <a:lnTo>
                    <a:pt x="26" y="118"/>
                  </a:lnTo>
                  <a:lnTo>
                    <a:pt x="46" y="102"/>
                  </a:lnTo>
                  <a:lnTo>
                    <a:pt x="72" y="86"/>
                  </a:lnTo>
                  <a:lnTo>
                    <a:pt x="100" y="74"/>
                  </a:lnTo>
                  <a:lnTo>
                    <a:pt x="134" y="60"/>
                  </a:lnTo>
                  <a:lnTo>
                    <a:pt x="170" y="50"/>
                  </a:lnTo>
                  <a:lnTo>
                    <a:pt x="210" y="38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4"/>
                  </a:lnTo>
                  <a:lnTo>
                    <a:pt x="518" y="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6" name="Freeform 58"/>
            <p:cNvSpPr>
              <a:spLocks/>
            </p:cNvSpPr>
            <p:nvPr/>
          </p:nvSpPr>
          <p:spPr bwMode="auto">
            <a:xfrm>
              <a:off x="664566" y="1650442"/>
              <a:ext cx="1219827" cy="318844"/>
            </a:xfrm>
            <a:custGeom>
              <a:avLst/>
              <a:gdLst>
                <a:gd name="T0" fmla="*/ 2147483647 w 1153"/>
                <a:gd name="T1" fmla="*/ 0 h 330"/>
                <a:gd name="T2" fmla="*/ 2147483647 w 1153"/>
                <a:gd name="T3" fmla="*/ 2147483647 h 330"/>
                <a:gd name="T4" fmla="*/ 2147483647 w 1153"/>
                <a:gd name="T5" fmla="*/ 2147483647 h 330"/>
                <a:gd name="T6" fmla="*/ 2147483647 w 1153"/>
                <a:gd name="T7" fmla="*/ 2147483647 h 330"/>
                <a:gd name="T8" fmla="*/ 2147483647 w 1153"/>
                <a:gd name="T9" fmla="*/ 2147483647 h 330"/>
                <a:gd name="T10" fmla="*/ 2147483647 w 1153"/>
                <a:gd name="T11" fmla="*/ 2147483647 h 330"/>
                <a:gd name="T12" fmla="*/ 2147483647 w 1153"/>
                <a:gd name="T13" fmla="*/ 2147483647 h 330"/>
                <a:gd name="T14" fmla="*/ 2147483647 w 1153"/>
                <a:gd name="T15" fmla="*/ 2147483647 h 330"/>
                <a:gd name="T16" fmla="*/ 2147483647 w 1153"/>
                <a:gd name="T17" fmla="*/ 2147483647 h 330"/>
                <a:gd name="T18" fmla="*/ 2147483647 w 1153"/>
                <a:gd name="T19" fmla="*/ 2147483647 h 330"/>
                <a:gd name="T20" fmla="*/ 2147483647 w 1153"/>
                <a:gd name="T21" fmla="*/ 2147483647 h 330"/>
                <a:gd name="T22" fmla="*/ 2147483647 w 1153"/>
                <a:gd name="T23" fmla="*/ 2147483647 h 330"/>
                <a:gd name="T24" fmla="*/ 2147483647 w 1153"/>
                <a:gd name="T25" fmla="*/ 2147483647 h 330"/>
                <a:gd name="T26" fmla="*/ 2147483647 w 1153"/>
                <a:gd name="T27" fmla="*/ 2147483647 h 330"/>
                <a:gd name="T28" fmla="*/ 2147483647 w 1153"/>
                <a:gd name="T29" fmla="*/ 2147483647 h 330"/>
                <a:gd name="T30" fmla="*/ 2147483647 w 1153"/>
                <a:gd name="T31" fmla="*/ 2147483647 h 330"/>
                <a:gd name="T32" fmla="*/ 2147483647 w 1153"/>
                <a:gd name="T33" fmla="*/ 2147483647 h 330"/>
                <a:gd name="T34" fmla="*/ 2147483647 w 1153"/>
                <a:gd name="T35" fmla="*/ 2147483647 h 330"/>
                <a:gd name="T36" fmla="*/ 2147483647 w 1153"/>
                <a:gd name="T37" fmla="*/ 2147483647 h 330"/>
                <a:gd name="T38" fmla="*/ 2147483647 w 1153"/>
                <a:gd name="T39" fmla="*/ 2147483647 h 330"/>
                <a:gd name="T40" fmla="*/ 2147483647 w 1153"/>
                <a:gd name="T41" fmla="*/ 2147483647 h 330"/>
                <a:gd name="T42" fmla="*/ 2147483647 w 1153"/>
                <a:gd name="T43" fmla="*/ 2147483647 h 330"/>
                <a:gd name="T44" fmla="*/ 2147483647 w 1153"/>
                <a:gd name="T45" fmla="*/ 2147483647 h 330"/>
                <a:gd name="T46" fmla="*/ 2147483647 w 1153"/>
                <a:gd name="T47" fmla="*/ 2147483647 h 330"/>
                <a:gd name="T48" fmla="*/ 2147483647 w 1153"/>
                <a:gd name="T49" fmla="*/ 2147483647 h 330"/>
                <a:gd name="T50" fmla="*/ 2147483647 w 1153"/>
                <a:gd name="T51" fmla="*/ 2147483647 h 330"/>
                <a:gd name="T52" fmla="*/ 2147483647 w 1153"/>
                <a:gd name="T53" fmla="*/ 2147483647 h 330"/>
                <a:gd name="T54" fmla="*/ 2147483647 w 1153"/>
                <a:gd name="T55" fmla="*/ 2147483647 h 330"/>
                <a:gd name="T56" fmla="*/ 2147483647 w 1153"/>
                <a:gd name="T57" fmla="*/ 2147483647 h 330"/>
                <a:gd name="T58" fmla="*/ 2147483647 w 1153"/>
                <a:gd name="T59" fmla="*/ 2147483647 h 330"/>
                <a:gd name="T60" fmla="*/ 2147483647 w 1153"/>
                <a:gd name="T61" fmla="*/ 2147483647 h 330"/>
                <a:gd name="T62" fmla="*/ 2147483647 w 1153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3" h="330">
                  <a:moveTo>
                    <a:pt x="578" y="0"/>
                  </a:moveTo>
                  <a:lnTo>
                    <a:pt x="636" y="0"/>
                  </a:lnTo>
                  <a:lnTo>
                    <a:pt x="694" y="4"/>
                  </a:lnTo>
                  <a:lnTo>
                    <a:pt x="750" y="6"/>
                  </a:lnTo>
                  <a:lnTo>
                    <a:pt x="802" y="12"/>
                  </a:lnTo>
                  <a:lnTo>
                    <a:pt x="852" y="18"/>
                  </a:lnTo>
                  <a:lnTo>
                    <a:pt x="898" y="28"/>
                  </a:lnTo>
                  <a:lnTo>
                    <a:pt x="944" y="38"/>
                  </a:lnTo>
                  <a:lnTo>
                    <a:pt x="984" y="50"/>
                  </a:lnTo>
                  <a:lnTo>
                    <a:pt x="1022" y="60"/>
                  </a:lnTo>
                  <a:lnTo>
                    <a:pt x="1056" y="74"/>
                  </a:lnTo>
                  <a:lnTo>
                    <a:pt x="1083" y="86"/>
                  </a:lnTo>
                  <a:lnTo>
                    <a:pt x="1107" y="102"/>
                  </a:lnTo>
                  <a:lnTo>
                    <a:pt x="1129" y="118"/>
                  </a:lnTo>
                  <a:lnTo>
                    <a:pt x="1141" y="134"/>
                  </a:lnTo>
                  <a:lnTo>
                    <a:pt x="1149" y="148"/>
                  </a:lnTo>
                  <a:lnTo>
                    <a:pt x="1153" y="164"/>
                  </a:lnTo>
                  <a:lnTo>
                    <a:pt x="1149" y="182"/>
                  </a:lnTo>
                  <a:lnTo>
                    <a:pt x="1141" y="198"/>
                  </a:lnTo>
                  <a:lnTo>
                    <a:pt x="1129" y="214"/>
                  </a:lnTo>
                  <a:lnTo>
                    <a:pt x="1107" y="228"/>
                  </a:lnTo>
                  <a:lnTo>
                    <a:pt x="1083" y="244"/>
                  </a:lnTo>
                  <a:lnTo>
                    <a:pt x="1056" y="256"/>
                  </a:lnTo>
                  <a:lnTo>
                    <a:pt x="1022" y="268"/>
                  </a:lnTo>
                  <a:lnTo>
                    <a:pt x="984" y="282"/>
                  </a:lnTo>
                  <a:lnTo>
                    <a:pt x="944" y="294"/>
                  </a:lnTo>
                  <a:lnTo>
                    <a:pt x="898" y="302"/>
                  </a:lnTo>
                  <a:lnTo>
                    <a:pt x="852" y="310"/>
                  </a:lnTo>
                  <a:lnTo>
                    <a:pt x="802" y="318"/>
                  </a:lnTo>
                  <a:lnTo>
                    <a:pt x="750" y="322"/>
                  </a:lnTo>
                  <a:lnTo>
                    <a:pt x="694" y="328"/>
                  </a:lnTo>
                  <a:lnTo>
                    <a:pt x="636" y="330"/>
                  </a:lnTo>
                  <a:lnTo>
                    <a:pt x="578" y="330"/>
                  </a:lnTo>
                  <a:lnTo>
                    <a:pt x="518" y="330"/>
                  </a:lnTo>
                  <a:lnTo>
                    <a:pt x="460" y="328"/>
                  </a:lnTo>
                  <a:lnTo>
                    <a:pt x="404" y="322"/>
                  </a:lnTo>
                  <a:lnTo>
                    <a:pt x="352" y="318"/>
                  </a:lnTo>
                  <a:lnTo>
                    <a:pt x="302" y="310"/>
                  </a:lnTo>
                  <a:lnTo>
                    <a:pt x="256" y="302"/>
                  </a:lnTo>
                  <a:lnTo>
                    <a:pt x="210" y="294"/>
                  </a:lnTo>
                  <a:lnTo>
                    <a:pt x="170" y="282"/>
                  </a:lnTo>
                  <a:lnTo>
                    <a:pt x="134" y="268"/>
                  </a:lnTo>
                  <a:lnTo>
                    <a:pt x="100" y="256"/>
                  </a:lnTo>
                  <a:lnTo>
                    <a:pt x="72" y="244"/>
                  </a:lnTo>
                  <a:lnTo>
                    <a:pt x="46" y="228"/>
                  </a:lnTo>
                  <a:lnTo>
                    <a:pt x="26" y="214"/>
                  </a:lnTo>
                  <a:lnTo>
                    <a:pt x="12" y="198"/>
                  </a:lnTo>
                  <a:lnTo>
                    <a:pt x="4" y="182"/>
                  </a:lnTo>
                  <a:lnTo>
                    <a:pt x="0" y="164"/>
                  </a:lnTo>
                  <a:lnTo>
                    <a:pt x="4" y="148"/>
                  </a:lnTo>
                  <a:lnTo>
                    <a:pt x="12" y="134"/>
                  </a:lnTo>
                  <a:lnTo>
                    <a:pt x="26" y="118"/>
                  </a:lnTo>
                  <a:lnTo>
                    <a:pt x="46" y="102"/>
                  </a:lnTo>
                  <a:lnTo>
                    <a:pt x="72" y="86"/>
                  </a:lnTo>
                  <a:lnTo>
                    <a:pt x="100" y="74"/>
                  </a:lnTo>
                  <a:lnTo>
                    <a:pt x="134" y="60"/>
                  </a:lnTo>
                  <a:lnTo>
                    <a:pt x="170" y="50"/>
                  </a:lnTo>
                  <a:lnTo>
                    <a:pt x="210" y="38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4"/>
                  </a:lnTo>
                  <a:lnTo>
                    <a:pt x="518" y="0"/>
                  </a:lnTo>
                  <a:lnTo>
                    <a:pt x="578" y="0"/>
                  </a:lnTo>
                </a:path>
              </a:pathLst>
            </a:custGeom>
            <a:noFill/>
            <a:ln w="317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7" name="Freeform 59"/>
            <p:cNvSpPr>
              <a:spLocks/>
            </p:cNvSpPr>
            <p:nvPr/>
          </p:nvSpPr>
          <p:spPr bwMode="auto">
            <a:xfrm>
              <a:off x="664566" y="3207942"/>
              <a:ext cx="1219827" cy="316911"/>
            </a:xfrm>
            <a:custGeom>
              <a:avLst/>
              <a:gdLst>
                <a:gd name="T0" fmla="*/ 2147483647 w 1153"/>
                <a:gd name="T1" fmla="*/ 0 h 330"/>
                <a:gd name="T2" fmla="*/ 2147483647 w 1153"/>
                <a:gd name="T3" fmla="*/ 2147483647 h 330"/>
                <a:gd name="T4" fmla="*/ 2147483647 w 1153"/>
                <a:gd name="T5" fmla="*/ 2147483647 h 330"/>
                <a:gd name="T6" fmla="*/ 2147483647 w 1153"/>
                <a:gd name="T7" fmla="*/ 2147483647 h 330"/>
                <a:gd name="T8" fmla="*/ 2147483647 w 1153"/>
                <a:gd name="T9" fmla="*/ 2147483647 h 330"/>
                <a:gd name="T10" fmla="*/ 2147483647 w 1153"/>
                <a:gd name="T11" fmla="*/ 2147483647 h 330"/>
                <a:gd name="T12" fmla="*/ 2147483647 w 1153"/>
                <a:gd name="T13" fmla="*/ 2147483647 h 330"/>
                <a:gd name="T14" fmla="*/ 2147483647 w 1153"/>
                <a:gd name="T15" fmla="*/ 2147483647 h 330"/>
                <a:gd name="T16" fmla="*/ 2147483647 w 1153"/>
                <a:gd name="T17" fmla="*/ 2147483647 h 330"/>
                <a:gd name="T18" fmla="*/ 2147483647 w 1153"/>
                <a:gd name="T19" fmla="*/ 2147483647 h 330"/>
                <a:gd name="T20" fmla="*/ 2147483647 w 1153"/>
                <a:gd name="T21" fmla="*/ 2147483647 h 330"/>
                <a:gd name="T22" fmla="*/ 2147483647 w 1153"/>
                <a:gd name="T23" fmla="*/ 2147483647 h 330"/>
                <a:gd name="T24" fmla="*/ 2147483647 w 1153"/>
                <a:gd name="T25" fmla="*/ 2147483647 h 330"/>
                <a:gd name="T26" fmla="*/ 2147483647 w 1153"/>
                <a:gd name="T27" fmla="*/ 2147483647 h 330"/>
                <a:gd name="T28" fmla="*/ 2147483647 w 1153"/>
                <a:gd name="T29" fmla="*/ 2147483647 h 330"/>
                <a:gd name="T30" fmla="*/ 2147483647 w 1153"/>
                <a:gd name="T31" fmla="*/ 2147483647 h 330"/>
                <a:gd name="T32" fmla="*/ 2147483647 w 1153"/>
                <a:gd name="T33" fmla="*/ 2147483647 h 330"/>
                <a:gd name="T34" fmla="*/ 2147483647 w 1153"/>
                <a:gd name="T35" fmla="*/ 2147483647 h 330"/>
                <a:gd name="T36" fmla="*/ 2147483647 w 1153"/>
                <a:gd name="T37" fmla="*/ 2147483647 h 330"/>
                <a:gd name="T38" fmla="*/ 2147483647 w 1153"/>
                <a:gd name="T39" fmla="*/ 2147483647 h 330"/>
                <a:gd name="T40" fmla="*/ 2147483647 w 1153"/>
                <a:gd name="T41" fmla="*/ 2147483647 h 330"/>
                <a:gd name="T42" fmla="*/ 2147483647 w 1153"/>
                <a:gd name="T43" fmla="*/ 2147483647 h 330"/>
                <a:gd name="T44" fmla="*/ 2147483647 w 1153"/>
                <a:gd name="T45" fmla="*/ 2147483647 h 330"/>
                <a:gd name="T46" fmla="*/ 2147483647 w 1153"/>
                <a:gd name="T47" fmla="*/ 2147483647 h 330"/>
                <a:gd name="T48" fmla="*/ 2147483647 w 1153"/>
                <a:gd name="T49" fmla="*/ 2147483647 h 330"/>
                <a:gd name="T50" fmla="*/ 2147483647 w 1153"/>
                <a:gd name="T51" fmla="*/ 2147483647 h 330"/>
                <a:gd name="T52" fmla="*/ 2147483647 w 1153"/>
                <a:gd name="T53" fmla="*/ 2147483647 h 330"/>
                <a:gd name="T54" fmla="*/ 2147483647 w 1153"/>
                <a:gd name="T55" fmla="*/ 2147483647 h 330"/>
                <a:gd name="T56" fmla="*/ 2147483647 w 1153"/>
                <a:gd name="T57" fmla="*/ 2147483647 h 330"/>
                <a:gd name="T58" fmla="*/ 2147483647 w 1153"/>
                <a:gd name="T59" fmla="*/ 2147483647 h 330"/>
                <a:gd name="T60" fmla="*/ 2147483647 w 1153"/>
                <a:gd name="T61" fmla="*/ 2147483647 h 330"/>
                <a:gd name="T62" fmla="*/ 2147483647 w 1153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3" h="330">
                  <a:moveTo>
                    <a:pt x="578" y="0"/>
                  </a:moveTo>
                  <a:lnTo>
                    <a:pt x="636" y="0"/>
                  </a:lnTo>
                  <a:lnTo>
                    <a:pt x="694" y="2"/>
                  </a:lnTo>
                  <a:lnTo>
                    <a:pt x="750" y="6"/>
                  </a:lnTo>
                  <a:lnTo>
                    <a:pt x="802" y="12"/>
                  </a:lnTo>
                  <a:lnTo>
                    <a:pt x="852" y="18"/>
                  </a:lnTo>
                  <a:lnTo>
                    <a:pt x="898" y="28"/>
                  </a:lnTo>
                  <a:lnTo>
                    <a:pt x="944" y="36"/>
                  </a:lnTo>
                  <a:lnTo>
                    <a:pt x="984" y="48"/>
                  </a:lnTo>
                  <a:lnTo>
                    <a:pt x="1022" y="58"/>
                  </a:lnTo>
                  <a:lnTo>
                    <a:pt x="1056" y="74"/>
                  </a:lnTo>
                  <a:lnTo>
                    <a:pt x="1083" y="86"/>
                  </a:lnTo>
                  <a:lnTo>
                    <a:pt x="1107" y="102"/>
                  </a:lnTo>
                  <a:lnTo>
                    <a:pt x="1129" y="114"/>
                  </a:lnTo>
                  <a:lnTo>
                    <a:pt x="1141" y="132"/>
                  </a:lnTo>
                  <a:lnTo>
                    <a:pt x="1149" y="148"/>
                  </a:lnTo>
                  <a:lnTo>
                    <a:pt x="1153" y="164"/>
                  </a:lnTo>
                  <a:lnTo>
                    <a:pt x="1149" y="182"/>
                  </a:lnTo>
                  <a:lnTo>
                    <a:pt x="1141" y="198"/>
                  </a:lnTo>
                  <a:lnTo>
                    <a:pt x="1129" y="212"/>
                  </a:lnTo>
                  <a:lnTo>
                    <a:pt x="1107" y="228"/>
                  </a:lnTo>
                  <a:lnTo>
                    <a:pt x="1083" y="244"/>
                  </a:lnTo>
                  <a:lnTo>
                    <a:pt x="1056" y="256"/>
                  </a:lnTo>
                  <a:lnTo>
                    <a:pt x="1022" y="268"/>
                  </a:lnTo>
                  <a:lnTo>
                    <a:pt x="984" y="280"/>
                  </a:lnTo>
                  <a:lnTo>
                    <a:pt x="944" y="292"/>
                  </a:lnTo>
                  <a:lnTo>
                    <a:pt x="898" y="302"/>
                  </a:lnTo>
                  <a:lnTo>
                    <a:pt x="852" y="308"/>
                  </a:lnTo>
                  <a:lnTo>
                    <a:pt x="802" y="318"/>
                  </a:lnTo>
                  <a:lnTo>
                    <a:pt x="750" y="320"/>
                  </a:lnTo>
                  <a:lnTo>
                    <a:pt x="694" y="326"/>
                  </a:lnTo>
                  <a:lnTo>
                    <a:pt x="636" y="330"/>
                  </a:lnTo>
                  <a:lnTo>
                    <a:pt x="578" y="330"/>
                  </a:lnTo>
                  <a:lnTo>
                    <a:pt x="518" y="330"/>
                  </a:lnTo>
                  <a:lnTo>
                    <a:pt x="460" y="326"/>
                  </a:lnTo>
                  <a:lnTo>
                    <a:pt x="404" y="320"/>
                  </a:lnTo>
                  <a:lnTo>
                    <a:pt x="352" y="318"/>
                  </a:lnTo>
                  <a:lnTo>
                    <a:pt x="302" y="308"/>
                  </a:lnTo>
                  <a:lnTo>
                    <a:pt x="256" y="302"/>
                  </a:lnTo>
                  <a:lnTo>
                    <a:pt x="210" y="292"/>
                  </a:lnTo>
                  <a:lnTo>
                    <a:pt x="170" y="280"/>
                  </a:lnTo>
                  <a:lnTo>
                    <a:pt x="134" y="268"/>
                  </a:lnTo>
                  <a:lnTo>
                    <a:pt x="100" y="256"/>
                  </a:lnTo>
                  <a:lnTo>
                    <a:pt x="72" y="244"/>
                  </a:lnTo>
                  <a:lnTo>
                    <a:pt x="46" y="228"/>
                  </a:lnTo>
                  <a:lnTo>
                    <a:pt x="26" y="212"/>
                  </a:lnTo>
                  <a:lnTo>
                    <a:pt x="12" y="198"/>
                  </a:lnTo>
                  <a:lnTo>
                    <a:pt x="4" y="182"/>
                  </a:lnTo>
                  <a:lnTo>
                    <a:pt x="0" y="164"/>
                  </a:lnTo>
                  <a:lnTo>
                    <a:pt x="4" y="148"/>
                  </a:lnTo>
                  <a:lnTo>
                    <a:pt x="12" y="132"/>
                  </a:lnTo>
                  <a:lnTo>
                    <a:pt x="26" y="114"/>
                  </a:lnTo>
                  <a:lnTo>
                    <a:pt x="46" y="102"/>
                  </a:lnTo>
                  <a:lnTo>
                    <a:pt x="72" y="86"/>
                  </a:lnTo>
                  <a:lnTo>
                    <a:pt x="100" y="74"/>
                  </a:lnTo>
                  <a:lnTo>
                    <a:pt x="134" y="58"/>
                  </a:lnTo>
                  <a:lnTo>
                    <a:pt x="170" y="48"/>
                  </a:lnTo>
                  <a:lnTo>
                    <a:pt x="210" y="36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2"/>
                  </a:lnTo>
                  <a:lnTo>
                    <a:pt x="518" y="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8" name="Freeform 60"/>
            <p:cNvSpPr>
              <a:spLocks/>
            </p:cNvSpPr>
            <p:nvPr/>
          </p:nvSpPr>
          <p:spPr bwMode="auto">
            <a:xfrm>
              <a:off x="664566" y="3207942"/>
              <a:ext cx="1219827" cy="316911"/>
            </a:xfrm>
            <a:custGeom>
              <a:avLst/>
              <a:gdLst>
                <a:gd name="T0" fmla="*/ 2147483647 w 1153"/>
                <a:gd name="T1" fmla="*/ 0 h 330"/>
                <a:gd name="T2" fmla="*/ 2147483647 w 1153"/>
                <a:gd name="T3" fmla="*/ 2147483647 h 330"/>
                <a:gd name="T4" fmla="*/ 2147483647 w 1153"/>
                <a:gd name="T5" fmla="*/ 2147483647 h 330"/>
                <a:gd name="T6" fmla="*/ 2147483647 w 1153"/>
                <a:gd name="T7" fmla="*/ 2147483647 h 330"/>
                <a:gd name="T8" fmla="*/ 2147483647 w 1153"/>
                <a:gd name="T9" fmla="*/ 2147483647 h 330"/>
                <a:gd name="T10" fmla="*/ 2147483647 w 1153"/>
                <a:gd name="T11" fmla="*/ 2147483647 h 330"/>
                <a:gd name="T12" fmla="*/ 2147483647 w 1153"/>
                <a:gd name="T13" fmla="*/ 2147483647 h 330"/>
                <a:gd name="T14" fmla="*/ 2147483647 w 1153"/>
                <a:gd name="T15" fmla="*/ 2147483647 h 330"/>
                <a:gd name="T16" fmla="*/ 2147483647 w 1153"/>
                <a:gd name="T17" fmla="*/ 2147483647 h 330"/>
                <a:gd name="T18" fmla="*/ 2147483647 w 1153"/>
                <a:gd name="T19" fmla="*/ 2147483647 h 330"/>
                <a:gd name="T20" fmla="*/ 2147483647 w 1153"/>
                <a:gd name="T21" fmla="*/ 2147483647 h 330"/>
                <a:gd name="T22" fmla="*/ 2147483647 w 1153"/>
                <a:gd name="T23" fmla="*/ 2147483647 h 330"/>
                <a:gd name="T24" fmla="*/ 2147483647 w 1153"/>
                <a:gd name="T25" fmla="*/ 2147483647 h 330"/>
                <a:gd name="T26" fmla="*/ 2147483647 w 1153"/>
                <a:gd name="T27" fmla="*/ 2147483647 h 330"/>
                <a:gd name="T28" fmla="*/ 2147483647 w 1153"/>
                <a:gd name="T29" fmla="*/ 2147483647 h 330"/>
                <a:gd name="T30" fmla="*/ 2147483647 w 1153"/>
                <a:gd name="T31" fmla="*/ 2147483647 h 330"/>
                <a:gd name="T32" fmla="*/ 2147483647 w 1153"/>
                <a:gd name="T33" fmla="*/ 2147483647 h 330"/>
                <a:gd name="T34" fmla="*/ 2147483647 w 1153"/>
                <a:gd name="T35" fmla="*/ 2147483647 h 330"/>
                <a:gd name="T36" fmla="*/ 2147483647 w 1153"/>
                <a:gd name="T37" fmla="*/ 2147483647 h 330"/>
                <a:gd name="T38" fmla="*/ 2147483647 w 1153"/>
                <a:gd name="T39" fmla="*/ 2147483647 h 330"/>
                <a:gd name="T40" fmla="*/ 2147483647 w 1153"/>
                <a:gd name="T41" fmla="*/ 2147483647 h 330"/>
                <a:gd name="T42" fmla="*/ 2147483647 w 1153"/>
                <a:gd name="T43" fmla="*/ 2147483647 h 330"/>
                <a:gd name="T44" fmla="*/ 2147483647 w 1153"/>
                <a:gd name="T45" fmla="*/ 2147483647 h 330"/>
                <a:gd name="T46" fmla="*/ 2147483647 w 1153"/>
                <a:gd name="T47" fmla="*/ 2147483647 h 330"/>
                <a:gd name="T48" fmla="*/ 2147483647 w 1153"/>
                <a:gd name="T49" fmla="*/ 2147483647 h 330"/>
                <a:gd name="T50" fmla="*/ 2147483647 w 1153"/>
                <a:gd name="T51" fmla="*/ 2147483647 h 330"/>
                <a:gd name="T52" fmla="*/ 2147483647 w 1153"/>
                <a:gd name="T53" fmla="*/ 2147483647 h 330"/>
                <a:gd name="T54" fmla="*/ 2147483647 w 1153"/>
                <a:gd name="T55" fmla="*/ 2147483647 h 330"/>
                <a:gd name="T56" fmla="*/ 2147483647 w 1153"/>
                <a:gd name="T57" fmla="*/ 2147483647 h 330"/>
                <a:gd name="T58" fmla="*/ 2147483647 w 1153"/>
                <a:gd name="T59" fmla="*/ 2147483647 h 330"/>
                <a:gd name="T60" fmla="*/ 2147483647 w 1153"/>
                <a:gd name="T61" fmla="*/ 2147483647 h 330"/>
                <a:gd name="T62" fmla="*/ 2147483647 w 1153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3" h="330">
                  <a:moveTo>
                    <a:pt x="578" y="0"/>
                  </a:moveTo>
                  <a:lnTo>
                    <a:pt x="636" y="0"/>
                  </a:lnTo>
                  <a:lnTo>
                    <a:pt x="694" y="2"/>
                  </a:lnTo>
                  <a:lnTo>
                    <a:pt x="750" y="6"/>
                  </a:lnTo>
                  <a:lnTo>
                    <a:pt x="802" y="12"/>
                  </a:lnTo>
                  <a:lnTo>
                    <a:pt x="852" y="18"/>
                  </a:lnTo>
                  <a:lnTo>
                    <a:pt x="898" y="28"/>
                  </a:lnTo>
                  <a:lnTo>
                    <a:pt x="944" y="36"/>
                  </a:lnTo>
                  <a:lnTo>
                    <a:pt x="984" y="48"/>
                  </a:lnTo>
                  <a:lnTo>
                    <a:pt x="1022" y="58"/>
                  </a:lnTo>
                  <a:lnTo>
                    <a:pt x="1056" y="74"/>
                  </a:lnTo>
                  <a:lnTo>
                    <a:pt x="1083" y="86"/>
                  </a:lnTo>
                  <a:lnTo>
                    <a:pt x="1107" y="102"/>
                  </a:lnTo>
                  <a:lnTo>
                    <a:pt x="1129" y="114"/>
                  </a:lnTo>
                  <a:lnTo>
                    <a:pt x="1141" y="132"/>
                  </a:lnTo>
                  <a:lnTo>
                    <a:pt x="1149" y="148"/>
                  </a:lnTo>
                  <a:lnTo>
                    <a:pt x="1153" y="164"/>
                  </a:lnTo>
                  <a:lnTo>
                    <a:pt x="1149" y="182"/>
                  </a:lnTo>
                  <a:lnTo>
                    <a:pt x="1141" y="198"/>
                  </a:lnTo>
                  <a:lnTo>
                    <a:pt x="1129" y="212"/>
                  </a:lnTo>
                  <a:lnTo>
                    <a:pt x="1107" y="228"/>
                  </a:lnTo>
                  <a:lnTo>
                    <a:pt x="1083" y="244"/>
                  </a:lnTo>
                  <a:lnTo>
                    <a:pt x="1056" y="256"/>
                  </a:lnTo>
                  <a:lnTo>
                    <a:pt x="1022" y="268"/>
                  </a:lnTo>
                  <a:lnTo>
                    <a:pt x="984" y="280"/>
                  </a:lnTo>
                  <a:lnTo>
                    <a:pt x="944" y="292"/>
                  </a:lnTo>
                  <a:lnTo>
                    <a:pt x="898" y="302"/>
                  </a:lnTo>
                  <a:lnTo>
                    <a:pt x="852" y="308"/>
                  </a:lnTo>
                  <a:lnTo>
                    <a:pt x="802" y="318"/>
                  </a:lnTo>
                  <a:lnTo>
                    <a:pt x="750" y="320"/>
                  </a:lnTo>
                  <a:lnTo>
                    <a:pt x="694" y="326"/>
                  </a:lnTo>
                  <a:lnTo>
                    <a:pt x="636" y="330"/>
                  </a:lnTo>
                  <a:lnTo>
                    <a:pt x="578" y="330"/>
                  </a:lnTo>
                  <a:lnTo>
                    <a:pt x="518" y="330"/>
                  </a:lnTo>
                  <a:lnTo>
                    <a:pt x="460" y="326"/>
                  </a:lnTo>
                  <a:lnTo>
                    <a:pt x="404" y="320"/>
                  </a:lnTo>
                  <a:lnTo>
                    <a:pt x="352" y="318"/>
                  </a:lnTo>
                  <a:lnTo>
                    <a:pt x="302" y="308"/>
                  </a:lnTo>
                  <a:lnTo>
                    <a:pt x="256" y="302"/>
                  </a:lnTo>
                  <a:lnTo>
                    <a:pt x="210" y="292"/>
                  </a:lnTo>
                  <a:lnTo>
                    <a:pt x="170" y="280"/>
                  </a:lnTo>
                  <a:lnTo>
                    <a:pt x="134" y="268"/>
                  </a:lnTo>
                  <a:lnTo>
                    <a:pt x="100" y="256"/>
                  </a:lnTo>
                  <a:lnTo>
                    <a:pt x="72" y="244"/>
                  </a:lnTo>
                  <a:lnTo>
                    <a:pt x="46" y="228"/>
                  </a:lnTo>
                  <a:lnTo>
                    <a:pt x="26" y="212"/>
                  </a:lnTo>
                  <a:lnTo>
                    <a:pt x="12" y="198"/>
                  </a:lnTo>
                  <a:lnTo>
                    <a:pt x="4" y="182"/>
                  </a:lnTo>
                  <a:lnTo>
                    <a:pt x="0" y="164"/>
                  </a:lnTo>
                  <a:lnTo>
                    <a:pt x="4" y="148"/>
                  </a:lnTo>
                  <a:lnTo>
                    <a:pt x="12" y="132"/>
                  </a:lnTo>
                  <a:lnTo>
                    <a:pt x="26" y="114"/>
                  </a:lnTo>
                  <a:lnTo>
                    <a:pt x="46" y="102"/>
                  </a:lnTo>
                  <a:lnTo>
                    <a:pt x="72" y="86"/>
                  </a:lnTo>
                  <a:lnTo>
                    <a:pt x="100" y="74"/>
                  </a:lnTo>
                  <a:lnTo>
                    <a:pt x="134" y="58"/>
                  </a:lnTo>
                  <a:lnTo>
                    <a:pt x="170" y="48"/>
                  </a:lnTo>
                  <a:lnTo>
                    <a:pt x="210" y="36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2"/>
                  </a:lnTo>
                  <a:lnTo>
                    <a:pt x="518" y="0"/>
                  </a:lnTo>
                  <a:lnTo>
                    <a:pt x="578" y="0"/>
                  </a:lnTo>
                </a:path>
              </a:pathLst>
            </a:custGeom>
            <a:noFill/>
            <a:ln w="317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9" name="Rectangle 61"/>
            <p:cNvSpPr>
              <a:spLocks noChangeArrowheads="1"/>
            </p:cNvSpPr>
            <p:nvPr/>
          </p:nvSpPr>
          <p:spPr bwMode="auto">
            <a:xfrm>
              <a:off x="1770232" y="3586689"/>
              <a:ext cx="1433350" cy="26087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300" name="Rectangle 62"/>
            <p:cNvSpPr>
              <a:spLocks noChangeArrowheads="1"/>
            </p:cNvSpPr>
            <p:nvPr/>
          </p:nvSpPr>
          <p:spPr bwMode="auto">
            <a:xfrm>
              <a:off x="1770232" y="3586689"/>
              <a:ext cx="1433350" cy="26087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301" name="Rectangle 63"/>
            <p:cNvSpPr>
              <a:spLocks noChangeArrowheads="1"/>
            </p:cNvSpPr>
            <p:nvPr/>
          </p:nvSpPr>
          <p:spPr bwMode="auto">
            <a:xfrm>
              <a:off x="1770232" y="3936451"/>
              <a:ext cx="1433350" cy="25893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302" name="Rectangle 64"/>
            <p:cNvSpPr>
              <a:spLocks noChangeArrowheads="1"/>
            </p:cNvSpPr>
            <p:nvPr/>
          </p:nvSpPr>
          <p:spPr bwMode="auto">
            <a:xfrm>
              <a:off x="1770232" y="3936451"/>
              <a:ext cx="1433350" cy="2589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303" name="Rectangle 65"/>
            <p:cNvSpPr>
              <a:spLocks noChangeArrowheads="1"/>
            </p:cNvSpPr>
            <p:nvPr/>
          </p:nvSpPr>
          <p:spPr bwMode="auto">
            <a:xfrm>
              <a:off x="1770232" y="5345078"/>
              <a:ext cx="1433350" cy="25893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304" name="Rectangle 66"/>
            <p:cNvSpPr>
              <a:spLocks noChangeArrowheads="1"/>
            </p:cNvSpPr>
            <p:nvPr/>
          </p:nvSpPr>
          <p:spPr bwMode="auto">
            <a:xfrm>
              <a:off x="1770232" y="5345078"/>
              <a:ext cx="1433350" cy="2589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313" name="Freeform 75"/>
            <p:cNvSpPr>
              <a:spLocks/>
            </p:cNvSpPr>
            <p:nvPr/>
          </p:nvSpPr>
          <p:spPr bwMode="auto">
            <a:xfrm>
              <a:off x="626513" y="1615659"/>
              <a:ext cx="1217713" cy="318844"/>
            </a:xfrm>
            <a:custGeom>
              <a:avLst/>
              <a:gdLst>
                <a:gd name="T0" fmla="*/ 2147483647 w 1151"/>
                <a:gd name="T1" fmla="*/ 0 h 330"/>
                <a:gd name="T2" fmla="*/ 2147483647 w 1151"/>
                <a:gd name="T3" fmla="*/ 2147483647 h 330"/>
                <a:gd name="T4" fmla="*/ 2147483647 w 1151"/>
                <a:gd name="T5" fmla="*/ 2147483647 h 330"/>
                <a:gd name="T6" fmla="*/ 2147483647 w 1151"/>
                <a:gd name="T7" fmla="*/ 2147483647 h 330"/>
                <a:gd name="T8" fmla="*/ 2147483647 w 1151"/>
                <a:gd name="T9" fmla="*/ 2147483647 h 330"/>
                <a:gd name="T10" fmla="*/ 2147483647 w 1151"/>
                <a:gd name="T11" fmla="*/ 2147483647 h 330"/>
                <a:gd name="T12" fmla="*/ 2147483647 w 1151"/>
                <a:gd name="T13" fmla="*/ 2147483647 h 330"/>
                <a:gd name="T14" fmla="*/ 2147483647 w 1151"/>
                <a:gd name="T15" fmla="*/ 2147483647 h 330"/>
                <a:gd name="T16" fmla="*/ 2147483647 w 1151"/>
                <a:gd name="T17" fmla="*/ 2147483647 h 330"/>
                <a:gd name="T18" fmla="*/ 2147483647 w 1151"/>
                <a:gd name="T19" fmla="*/ 2147483647 h 330"/>
                <a:gd name="T20" fmla="*/ 2147483647 w 1151"/>
                <a:gd name="T21" fmla="*/ 2147483647 h 330"/>
                <a:gd name="T22" fmla="*/ 2147483647 w 1151"/>
                <a:gd name="T23" fmla="*/ 2147483647 h 330"/>
                <a:gd name="T24" fmla="*/ 2147483647 w 1151"/>
                <a:gd name="T25" fmla="*/ 2147483647 h 330"/>
                <a:gd name="T26" fmla="*/ 2147483647 w 1151"/>
                <a:gd name="T27" fmla="*/ 2147483647 h 330"/>
                <a:gd name="T28" fmla="*/ 2147483647 w 1151"/>
                <a:gd name="T29" fmla="*/ 2147483647 h 330"/>
                <a:gd name="T30" fmla="*/ 2147483647 w 1151"/>
                <a:gd name="T31" fmla="*/ 2147483647 h 330"/>
                <a:gd name="T32" fmla="*/ 2147483647 w 1151"/>
                <a:gd name="T33" fmla="*/ 2147483647 h 330"/>
                <a:gd name="T34" fmla="*/ 2147483647 w 1151"/>
                <a:gd name="T35" fmla="*/ 2147483647 h 330"/>
                <a:gd name="T36" fmla="*/ 2147483647 w 1151"/>
                <a:gd name="T37" fmla="*/ 2147483647 h 330"/>
                <a:gd name="T38" fmla="*/ 2147483647 w 1151"/>
                <a:gd name="T39" fmla="*/ 2147483647 h 330"/>
                <a:gd name="T40" fmla="*/ 2147483647 w 1151"/>
                <a:gd name="T41" fmla="*/ 2147483647 h 330"/>
                <a:gd name="T42" fmla="*/ 2147483647 w 1151"/>
                <a:gd name="T43" fmla="*/ 2147483647 h 330"/>
                <a:gd name="T44" fmla="*/ 2147483647 w 1151"/>
                <a:gd name="T45" fmla="*/ 2147483647 h 330"/>
                <a:gd name="T46" fmla="*/ 2147483647 w 1151"/>
                <a:gd name="T47" fmla="*/ 2147483647 h 330"/>
                <a:gd name="T48" fmla="*/ 2147483647 w 1151"/>
                <a:gd name="T49" fmla="*/ 2147483647 h 330"/>
                <a:gd name="T50" fmla="*/ 2147483647 w 1151"/>
                <a:gd name="T51" fmla="*/ 2147483647 h 330"/>
                <a:gd name="T52" fmla="*/ 2147483647 w 1151"/>
                <a:gd name="T53" fmla="*/ 2147483647 h 330"/>
                <a:gd name="T54" fmla="*/ 2147483647 w 1151"/>
                <a:gd name="T55" fmla="*/ 2147483647 h 330"/>
                <a:gd name="T56" fmla="*/ 2147483647 w 1151"/>
                <a:gd name="T57" fmla="*/ 2147483647 h 330"/>
                <a:gd name="T58" fmla="*/ 2147483647 w 1151"/>
                <a:gd name="T59" fmla="*/ 2147483647 h 330"/>
                <a:gd name="T60" fmla="*/ 2147483647 w 1151"/>
                <a:gd name="T61" fmla="*/ 2147483647 h 330"/>
                <a:gd name="T62" fmla="*/ 2147483647 w 1151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1" h="330">
                  <a:moveTo>
                    <a:pt x="576" y="0"/>
                  </a:moveTo>
                  <a:lnTo>
                    <a:pt x="634" y="0"/>
                  </a:lnTo>
                  <a:lnTo>
                    <a:pt x="694" y="2"/>
                  </a:lnTo>
                  <a:lnTo>
                    <a:pt x="748" y="6"/>
                  </a:lnTo>
                  <a:lnTo>
                    <a:pt x="802" y="12"/>
                  </a:lnTo>
                  <a:lnTo>
                    <a:pt x="850" y="18"/>
                  </a:lnTo>
                  <a:lnTo>
                    <a:pt x="896" y="28"/>
                  </a:lnTo>
                  <a:lnTo>
                    <a:pt x="944" y="36"/>
                  </a:lnTo>
                  <a:lnTo>
                    <a:pt x="984" y="48"/>
                  </a:lnTo>
                  <a:lnTo>
                    <a:pt x="1020" y="58"/>
                  </a:lnTo>
                  <a:lnTo>
                    <a:pt x="1054" y="74"/>
                  </a:lnTo>
                  <a:lnTo>
                    <a:pt x="1082" y="86"/>
                  </a:lnTo>
                  <a:lnTo>
                    <a:pt x="1106" y="102"/>
                  </a:lnTo>
                  <a:lnTo>
                    <a:pt x="1127" y="116"/>
                  </a:lnTo>
                  <a:lnTo>
                    <a:pt x="1139" y="132"/>
                  </a:lnTo>
                  <a:lnTo>
                    <a:pt x="1149" y="148"/>
                  </a:lnTo>
                  <a:lnTo>
                    <a:pt x="1151" y="164"/>
                  </a:lnTo>
                  <a:lnTo>
                    <a:pt x="1149" y="182"/>
                  </a:lnTo>
                  <a:lnTo>
                    <a:pt x="1139" y="196"/>
                  </a:lnTo>
                  <a:lnTo>
                    <a:pt x="1127" y="212"/>
                  </a:lnTo>
                  <a:lnTo>
                    <a:pt x="1106" y="228"/>
                  </a:lnTo>
                  <a:lnTo>
                    <a:pt x="1082" y="244"/>
                  </a:lnTo>
                  <a:lnTo>
                    <a:pt x="1054" y="256"/>
                  </a:lnTo>
                  <a:lnTo>
                    <a:pt x="1020" y="268"/>
                  </a:lnTo>
                  <a:lnTo>
                    <a:pt x="984" y="280"/>
                  </a:lnTo>
                  <a:lnTo>
                    <a:pt x="944" y="292"/>
                  </a:lnTo>
                  <a:lnTo>
                    <a:pt x="896" y="302"/>
                  </a:lnTo>
                  <a:lnTo>
                    <a:pt x="850" y="308"/>
                  </a:lnTo>
                  <a:lnTo>
                    <a:pt x="802" y="318"/>
                  </a:lnTo>
                  <a:lnTo>
                    <a:pt x="748" y="320"/>
                  </a:lnTo>
                  <a:lnTo>
                    <a:pt x="694" y="326"/>
                  </a:lnTo>
                  <a:lnTo>
                    <a:pt x="634" y="330"/>
                  </a:lnTo>
                  <a:lnTo>
                    <a:pt x="576" y="330"/>
                  </a:lnTo>
                  <a:lnTo>
                    <a:pt x="518" y="330"/>
                  </a:lnTo>
                  <a:lnTo>
                    <a:pt x="460" y="326"/>
                  </a:lnTo>
                  <a:lnTo>
                    <a:pt x="404" y="320"/>
                  </a:lnTo>
                  <a:lnTo>
                    <a:pt x="352" y="318"/>
                  </a:lnTo>
                  <a:lnTo>
                    <a:pt x="302" y="308"/>
                  </a:lnTo>
                  <a:lnTo>
                    <a:pt x="256" y="302"/>
                  </a:lnTo>
                  <a:lnTo>
                    <a:pt x="210" y="292"/>
                  </a:lnTo>
                  <a:lnTo>
                    <a:pt x="170" y="280"/>
                  </a:lnTo>
                  <a:lnTo>
                    <a:pt x="132" y="268"/>
                  </a:lnTo>
                  <a:lnTo>
                    <a:pt x="98" y="256"/>
                  </a:lnTo>
                  <a:lnTo>
                    <a:pt x="70" y="244"/>
                  </a:lnTo>
                  <a:lnTo>
                    <a:pt x="46" y="228"/>
                  </a:lnTo>
                  <a:lnTo>
                    <a:pt x="24" y="212"/>
                  </a:lnTo>
                  <a:lnTo>
                    <a:pt x="12" y="196"/>
                  </a:lnTo>
                  <a:lnTo>
                    <a:pt x="2" y="182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12" y="132"/>
                  </a:lnTo>
                  <a:lnTo>
                    <a:pt x="24" y="116"/>
                  </a:lnTo>
                  <a:lnTo>
                    <a:pt x="46" y="102"/>
                  </a:lnTo>
                  <a:lnTo>
                    <a:pt x="70" y="86"/>
                  </a:lnTo>
                  <a:lnTo>
                    <a:pt x="98" y="74"/>
                  </a:lnTo>
                  <a:lnTo>
                    <a:pt x="132" y="58"/>
                  </a:lnTo>
                  <a:lnTo>
                    <a:pt x="170" y="48"/>
                  </a:lnTo>
                  <a:lnTo>
                    <a:pt x="210" y="36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2"/>
                  </a:lnTo>
                  <a:lnTo>
                    <a:pt x="518" y="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4" name="Freeform 76"/>
            <p:cNvSpPr>
              <a:spLocks/>
            </p:cNvSpPr>
            <p:nvPr/>
          </p:nvSpPr>
          <p:spPr bwMode="auto">
            <a:xfrm>
              <a:off x="626513" y="1615659"/>
              <a:ext cx="1217713" cy="318844"/>
            </a:xfrm>
            <a:custGeom>
              <a:avLst/>
              <a:gdLst>
                <a:gd name="T0" fmla="*/ 2147483647 w 1151"/>
                <a:gd name="T1" fmla="*/ 0 h 330"/>
                <a:gd name="T2" fmla="*/ 2147483647 w 1151"/>
                <a:gd name="T3" fmla="*/ 2147483647 h 330"/>
                <a:gd name="T4" fmla="*/ 2147483647 w 1151"/>
                <a:gd name="T5" fmla="*/ 2147483647 h 330"/>
                <a:gd name="T6" fmla="*/ 2147483647 w 1151"/>
                <a:gd name="T7" fmla="*/ 2147483647 h 330"/>
                <a:gd name="T8" fmla="*/ 2147483647 w 1151"/>
                <a:gd name="T9" fmla="*/ 2147483647 h 330"/>
                <a:gd name="T10" fmla="*/ 2147483647 w 1151"/>
                <a:gd name="T11" fmla="*/ 2147483647 h 330"/>
                <a:gd name="T12" fmla="*/ 2147483647 w 1151"/>
                <a:gd name="T13" fmla="*/ 2147483647 h 330"/>
                <a:gd name="T14" fmla="*/ 2147483647 w 1151"/>
                <a:gd name="T15" fmla="*/ 2147483647 h 330"/>
                <a:gd name="T16" fmla="*/ 2147483647 w 1151"/>
                <a:gd name="T17" fmla="*/ 2147483647 h 330"/>
                <a:gd name="T18" fmla="*/ 2147483647 w 1151"/>
                <a:gd name="T19" fmla="*/ 2147483647 h 330"/>
                <a:gd name="T20" fmla="*/ 2147483647 w 1151"/>
                <a:gd name="T21" fmla="*/ 2147483647 h 330"/>
                <a:gd name="T22" fmla="*/ 2147483647 w 1151"/>
                <a:gd name="T23" fmla="*/ 2147483647 h 330"/>
                <a:gd name="T24" fmla="*/ 2147483647 w 1151"/>
                <a:gd name="T25" fmla="*/ 2147483647 h 330"/>
                <a:gd name="T26" fmla="*/ 2147483647 w 1151"/>
                <a:gd name="T27" fmla="*/ 2147483647 h 330"/>
                <a:gd name="T28" fmla="*/ 2147483647 w 1151"/>
                <a:gd name="T29" fmla="*/ 2147483647 h 330"/>
                <a:gd name="T30" fmla="*/ 2147483647 w 1151"/>
                <a:gd name="T31" fmla="*/ 2147483647 h 330"/>
                <a:gd name="T32" fmla="*/ 2147483647 w 1151"/>
                <a:gd name="T33" fmla="*/ 2147483647 h 330"/>
                <a:gd name="T34" fmla="*/ 2147483647 w 1151"/>
                <a:gd name="T35" fmla="*/ 2147483647 h 330"/>
                <a:gd name="T36" fmla="*/ 2147483647 w 1151"/>
                <a:gd name="T37" fmla="*/ 2147483647 h 330"/>
                <a:gd name="T38" fmla="*/ 2147483647 w 1151"/>
                <a:gd name="T39" fmla="*/ 2147483647 h 330"/>
                <a:gd name="T40" fmla="*/ 2147483647 w 1151"/>
                <a:gd name="T41" fmla="*/ 2147483647 h 330"/>
                <a:gd name="T42" fmla="*/ 2147483647 w 1151"/>
                <a:gd name="T43" fmla="*/ 2147483647 h 330"/>
                <a:gd name="T44" fmla="*/ 2147483647 w 1151"/>
                <a:gd name="T45" fmla="*/ 2147483647 h 330"/>
                <a:gd name="T46" fmla="*/ 2147483647 w 1151"/>
                <a:gd name="T47" fmla="*/ 2147483647 h 330"/>
                <a:gd name="T48" fmla="*/ 2147483647 w 1151"/>
                <a:gd name="T49" fmla="*/ 2147483647 h 330"/>
                <a:gd name="T50" fmla="*/ 2147483647 w 1151"/>
                <a:gd name="T51" fmla="*/ 2147483647 h 330"/>
                <a:gd name="T52" fmla="*/ 2147483647 w 1151"/>
                <a:gd name="T53" fmla="*/ 2147483647 h 330"/>
                <a:gd name="T54" fmla="*/ 2147483647 w 1151"/>
                <a:gd name="T55" fmla="*/ 2147483647 h 330"/>
                <a:gd name="T56" fmla="*/ 2147483647 w 1151"/>
                <a:gd name="T57" fmla="*/ 2147483647 h 330"/>
                <a:gd name="T58" fmla="*/ 2147483647 w 1151"/>
                <a:gd name="T59" fmla="*/ 2147483647 h 330"/>
                <a:gd name="T60" fmla="*/ 2147483647 w 1151"/>
                <a:gd name="T61" fmla="*/ 2147483647 h 330"/>
                <a:gd name="T62" fmla="*/ 2147483647 w 1151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1" h="330">
                  <a:moveTo>
                    <a:pt x="576" y="0"/>
                  </a:moveTo>
                  <a:lnTo>
                    <a:pt x="634" y="0"/>
                  </a:lnTo>
                  <a:lnTo>
                    <a:pt x="694" y="2"/>
                  </a:lnTo>
                  <a:lnTo>
                    <a:pt x="748" y="6"/>
                  </a:lnTo>
                  <a:lnTo>
                    <a:pt x="802" y="12"/>
                  </a:lnTo>
                  <a:lnTo>
                    <a:pt x="850" y="18"/>
                  </a:lnTo>
                  <a:lnTo>
                    <a:pt x="896" y="28"/>
                  </a:lnTo>
                  <a:lnTo>
                    <a:pt x="944" y="36"/>
                  </a:lnTo>
                  <a:lnTo>
                    <a:pt x="984" y="48"/>
                  </a:lnTo>
                  <a:lnTo>
                    <a:pt x="1020" y="58"/>
                  </a:lnTo>
                  <a:lnTo>
                    <a:pt x="1054" y="74"/>
                  </a:lnTo>
                  <a:lnTo>
                    <a:pt x="1082" y="86"/>
                  </a:lnTo>
                  <a:lnTo>
                    <a:pt x="1106" y="102"/>
                  </a:lnTo>
                  <a:lnTo>
                    <a:pt x="1127" y="116"/>
                  </a:lnTo>
                  <a:lnTo>
                    <a:pt x="1139" y="132"/>
                  </a:lnTo>
                  <a:lnTo>
                    <a:pt x="1149" y="148"/>
                  </a:lnTo>
                  <a:lnTo>
                    <a:pt x="1151" y="164"/>
                  </a:lnTo>
                  <a:lnTo>
                    <a:pt x="1149" y="182"/>
                  </a:lnTo>
                  <a:lnTo>
                    <a:pt x="1139" y="196"/>
                  </a:lnTo>
                  <a:lnTo>
                    <a:pt x="1127" y="212"/>
                  </a:lnTo>
                  <a:lnTo>
                    <a:pt x="1106" y="228"/>
                  </a:lnTo>
                  <a:lnTo>
                    <a:pt x="1082" y="244"/>
                  </a:lnTo>
                  <a:lnTo>
                    <a:pt x="1054" y="256"/>
                  </a:lnTo>
                  <a:lnTo>
                    <a:pt x="1020" y="268"/>
                  </a:lnTo>
                  <a:lnTo>
                    <a:pt x="984" y="280"/>
                  </a:lnTo>
                  <a:lnTo>
                    <a:pt x="944" y="292"/>
                  </a:lnTo>
                  <a:lnTo>
                    <a:pt x="896" y="302"/>
                  </a:lnTo>
                  <a:lnTo>
                    <a:pt x="850" y="308"/>
                  </a:lnTo>
                  <a:lnTo>
                    <a:pt x="802" y="318"/>
                  </a:lnTo>
                  <a:lnTo>
                    <a:pt x="748" y="320"/>
                  </a:lnTo>
                  <a:lnTo>
                    <a:pt x="694" y="326"/>
                  </a:lnTo>
                  <a:lnTo>
                    <a:pt x="634" y="330"/>
                  </a:lnTo>
                  <a:lnTo>
                    <a:pt x="576" y="330"/>
                  </a:lnTo>
                  <a:lnTo>
                    <a:pt x="518" y="330"/>
                  </a:lnTo>
                  <a:lnTo>
                    <a:pt x="460" y="326"/>
                  </a:lnTo>
                  <a:lnTo>
                    <a:pt x="404" y="320"/>
                  </a:lnTo>
                  <a:lnTo>
                    <a:pt x="352" y="318"/>
                  </a:lnTo>
                  <a:lnTo>
                    <a:pt x="302" y="308"/>
                  </a:lnTo>
                  <a:lnTo>
                    <a:pt x="256" y="302"/>
                  </a:lnTo>
                  <a:lnTo>
                    <a:pt x="210" y="292"/>
                  </a:lnTo>
                  <a:lnTo>
                    <a:pt x="170" y="280"/>
                  </a:lnTo>
                  <a:lnTo>
                    <a:pt x="132" y="268"/>
                  </a:lnTo>
                  <a:lnTo>
                    <a:pt x="98" y="256"/>
                  </a:lnTo>
                  <a:lnTo>
                    <a:pt x="70" y="244"/>
                  </a:lnTo>
                  <a:lnTo>
                    <a:pt x="46" y="228"/>
                  </a:lnTo>
                  <a:lnTo>
                    <a:pt x="24" y="212"/>
                  </a:lnTo>
                  <a:lnTo>
                    <a:pt x="12" y="196"/>
                  </a:lnTo>
                  <a:lnTo>
                    <a:pt x="2" y="182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12" y="132"/>
                  </a:lnTo>
                  <a:lnTo>
                    <a:pt x="24" y="116"/>
                  </a:lnTo>
                  <a:lnTo>
                    <a:pt x="46" y="102"/>
                  </a:lnTo>
                  <a:lnTo>
                    <a:pt x="70" y="86"/>
                  </a:lnTo>
                  <a:lnTo>
                    <a:pt x="98" y="74"/>
                  </a:lnTo>
                  <a:lnTo>
                    <a:pt x="132" y="58"/>
                  </a:lnTo>
                  <a:lnTo>
                    <a:pt x="170" y="48"/>
                  </a:lnTo>
                  <a:lnTo>
                    <a:pt x="210" y="36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2"/>
                  </a:lnTo>
                  <a:lnTo>
                    <a:pt x="518" y="0"/>
                  </a:lnTo>
                  <a:lnTo>
                    <a:pt x="57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5" name="Freeform 77"/>
            <p:cNvSpPr>
              <a:spLocks/>
            </p:cNvSpPr>
            <p:nvPr/>
          </p:nvSpPr>
          <p:spPr bwMode="auto">
            <a:xfrm>
              <a:off x="626513" y="3171228"/>
              <a:ext cx="1217713" cy="316911"/>
            </a:xfrm>
            <a:custGeom>
              <a:avLst/>
              <a:gdLst>
                <a:gd name="T0" fmla="*/ 2147483647 w 1151"/>
                <a:gd name="T1" fmla="*/ 0 h 330"/>
                <a:gd name="T2" fmla="*/ 2147483647 w 1151"/>
                <a:gd name="T3" fmla="*/ 2147483647 h 330"/>
                <a:gd name="T4" fmla="*/ 2147483647 w 1151"/>
                <a:gd name="T5" fmla="*/ 2147483647 h 330"/>
                <a:gd name="T6" fmla="*/ 2147483647 w 1151"/>
                <a:gd name="T7" fmla="*/ 2147483647 h 330"/>
                <a:gd name="T8" fmla="*/ 2147483647 w 1151"/>
                <a:gd name="T9" fmla="*/ 2147483647 h 330"/>
                <a:gd name="T10" fmla="*/ 2147483647 w 1151"/>
                <a:gd name="T11" fmla="*/ 2147483647 h 330"/>
                <a:gd name="T12" fmla="*/ 2147483647 w 1151"/>
                <a:gd name="T13" fmla="*/ 2147483647 h 330"/>
                <a:gd name="T14" fmla="*/ 2147483647 w 1151"/>
                <a:gd name="T15" fmla="*/ 2147483647 h 330"/>
                <a:gd name="T16" fmla="*/ 2147483647 w 1151"/>
                <a:gd name="T17" fmla="*/ 2147483647 h 330"/>
                <a:gd name="T18" fmla="*/ 2147483647 w 1151"/>
                <a:gd name="T19" fmla="*/ 2147483647 h 330"/>
                <a:gd name="T20" fmla="*/ 2147483647 w 1151"/>
                <a:gd name="T21" fmla="*/ 2147483647 h 330"/>
                <a:gd name="T22" fmla="*/ 2147483647 w 1151"/>
                <a:gd name="T23" fmla="*/ 2147483647 h 330"/>
                <a:gd name="T24" fmla="*/ 2147483647 w 1151"/>
                <a:gd name="T25" fmla="*/ 2147483647 h 330"/>
                <a:gd name="T26" fmla="*/ 2147483647 w 1151"/>
                <a:gd name="T27" fmla="*/ 2147483647 h 330"/>
                <a:gd name="T28" fmla="*/ 2147483647 w 1151"/>
                <a:gd name="T29" fmla="*/ 2147483647 h 330"/>
                <a:gd name="T30" fmla="*/ 2147483647 w 1151"/>
                <a:gd name="T31" fmla="*/ 2147483647 h 330"/>
                <a:gd name="T32" fmla="*/ 2147483647 w 1151"/>
                <a:gd name="T33" fmla="*/ 2147483647 h 330"/>
                <a:gd name="T34" fmla="*/ 2147483647 w 1151"/>
                <a:gd name="T35" fmla="*/ 2147483647 h 330"/>
                <a:gd name="T36" fmla="*/ 2147483647 w 1151"/>
                <a:gd name="T37" fmla="*/ 2147483647 h 330"/>
                <a:gd name="T38" fmla="*/ 2147483647 w 1151"/>
                <a:gd name="T39" fmla="*/ 2147483647 h 330"/>
                <a:gd name="T40" fmla="*/ 2147483647 w 1151"/>
                <a:gd name="T41" fmla="*/ 2147483647 h 330"/>
                <a:gd name="T42" fmla="*/ 2147483647 w 1151"/>
                <a:gd name="T43" fmla="*/ 2147483647 h 330"/>
                <a:gd name="T44" fmla="*/ 2147483647 w 1151"/>
                <a:gd name="T45" fmla="*/ 2147483647 h 330"/>
                <a:gd name="T46" fmla="*/ 2147483647 w 1151"/>
                <a:gd name="T47" fmla="*/ 2147483647 h 330"/>
                <a:gd name="T48" fmla="*/ 2147483647 w 1151"/>
                <a:gd name="T49" fmla="*/ 2147483647 h 330"/>
                <a:gd name="T50" fmla="*/ 2147483647 w 1151"/>
                <a:gd name="T51" fmla="*/ 2147483647 h 330"/>
                <a:gd name="T52" fmla="*/ 2147483647 w 1151"/>
                <a:gd name="T53" fmla="*/ 2147483647 h 330"/>
                <a:gd name="T54" fmla="*/ 2147483647 w 1151"/>
                <a:gd name="T55" fmla="*/ 2147483647 h 330"/>
                <a:gd name="T56" fmla="*/ 2147483647 w 1151"/>
                <a:gd name="T57" fmla="*/ 2147483647 h 330"/>
                <a:gd name="T58" fmla="*/ 2147483647 w 1151"/>
                <a:gd name="T59" fmla="*/ 2147483647 h 330"/>
                <a:gd name="T60" fmla="*/ 2147483647 w 1151"/>
                <a:gd name="T61" fmla="*/ 2147483647 h 330"/>
                <a:gd name="T62" fmla="*/ 2147483647 w 1151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1" h="330">
                  <a:moveTo>
                    <a:pt x="576" y="0"/>
                  </a:moveTo>
                  <a:lnTo>
                    <a:pt x="634" y="0"/>
                  </a:lnTo>
                  <a:lnTo>
                    <a:pt x="694" y="4"/>
                  </a:lnTo>
                  <a:lnTo>
                    <a:pt x="748" y="6"/>
                  </a:lnTo>
                  <a:lnTo>
                    <a:pt x="802" y="12"/>
                  </a:lnTo>
                  <a:lnTo>
                    <a:pt x="850" y="18"/>
                  </a:lnTo>
                  <a:lnTo>
                    <a:pt x="896" y="28"/>
                  </a:lnTo>
                  <a:lnTo>
                    <a:pt x="944" y="38"/>
                  </a:lnTo>
                  <a:lnTo>
                    <a:pt x="984" y="50"/>
                  </a:lnTo>
                  <a:lnTo>
                    <a:pt x="1020" y="60"/>
                  </a:lnTo>
                  <a:lnTo>
                    <a:pt x="1054" y="74"/>
                  </a:lnTo>
                  <a:lnTo>
                    <a:pt x="1082" y="86"/>
                  </a:lnTo>
                  <a:lnTo>
                    <a:pt x="1106" y="102"/>
                  </a:lnTo>
                  <a:lnTo>
                    <a:pt x="1127" y="114"/>
                  </a:lnTo>
                  <a:lnTo>
                    <a:pt x="1139" y="134"/>
                  </a:lnTo>
                  <a:lnTo>
                    <a:pt x="1149" y="148"/>
                  </a:lnTo>
                  <a:lnTo>
                    <a:pt x="1151" y="164"/>
                  </a:lnTo>
                  <a:lnTo>
                    <a:pt x="1149" y="182"/>
                  </a:lnTo>
                  <a:lnTo>
                    <a:pt x="1139" y="198"/>
                  </a:lnTo>
                  <a:lnTo>
                    <a:pt x="1127" y="214"/>
                  </a:lnTo>
                  <a:lnTo>
                    <a:pt x="1106" y="228"/>
                  </a:lnTo>
                  <a:lnTo>
                    <a:pt x="1082" y="244"/>
                  </a:lnTo>
                  <a:lnTo>
                    <a:pt x="1054" y="256"/>
                  </a:lnTo>
                  <a:lnTo>
                    <a:pt x="1020" y="268"/>
                  </a:lnTo>
                  <a:lnTo>
                    <a:pt x="984" y="282"/>
                  </a:lnTo>
                  <a:lnTo>
                    <a:pt x="944" y="294"/>
                  </a:lnTo>
                  <a:lnTo>
                    <a:pt x="896" y="302"/>
                  </a:lnTo>
                  <a:lnTo>
                    <a:pt x="850" y="310"/>
                  </a:lnTo>
                  <a:lnTo>
                    <a:pt x="802" y="318"/>
                  </a:lnTo>
                  <a:lnTo>
                    <a:pt x="748" y="322"/>
                  </a:lnTo>
                  <a:lnTo>
                    <a:pt x="694" y="328"/>
                  </a:lnTo>
                  <a:lnTo>
                    <a:pt x="634" y="328"/>
                  </a:lnTo>
                  <a:lnTo>
                    <a:pt x="576" y="330"/>
                  </a:lnTo>
                  <a:lnTo>
                    <a:pt x="518" y="328"/>
                  </a:lnTo>
                  <a:lnTo>
                    <a:pt x="460" y="328"/>
                  </a:lnTo>
                  <a:lnTo>
                    <a:pt x="404" y="322"/>
                  </a:lnTo>
                  <a:lnTo>
                    <a:pt x="352" y="318"/>
                  </a:lnTo>
                  <a:lnTo>
                    <a:pt x="302" y="310"/>
                  </a:lnTo>
                  <a:lnTo>
                    <a:pt x="256" y="302"/>
                  </a:lnTo>
                  <a:lnTo>
                    <a:pt x="210" y="294"/>
                  </a:lnTo>
                  <a:lnTo>
                    <a:pt x="170" y="282"/>
                  </a:lnTo>
                  <a:lnTo>
                    <a:pt x="132" y="268"/>
                  </a:lnTo>
                  <a:lnTo>
                    <a:pt x="98" y="256"/>
                  </a:lnTo>
                  <a:lnTo>
                    <a:pt x="70" y="244"/>
                  </a:lnTo>
                  <a:lnTo>
                    <a:pt x="46" y="228"/>
                  </a:lnTo>
                  <a:lnTo>
                    <a:pt x="24" y="214"/>
                  </a:lnTo>
                  <a:lnTo>
                    <a:pt x="12" y="198"/>
                  </a:lnTo>
                  <a:lnTo>
                    <a:pt x="2" y="182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12" y="134"/>
                  </a:lnTo>
                  <a:lnTo>
                    <a:pt x="24" y="114"/>
                  </a:lnTo>
                  <a:lnTo>
                    <a:pt x="46" y="102"/>
                  </a:lnTo>
                  <a:lnTo>
                    <a:pt x="70" y="86"/>
                  </a:lnTo>
                  <a:lnTo>
                    <a:pt x="98" y="74"/>
                  </a:lnTo>
                  <a:lnTo>
                    <a:pt x="132" y="60"/>
                  </a:lnTo>
                  <a:lnTo>
                    <a:pt x="170" y="50"/>
                  </a:lnTo>
                  <a:lnTo>
                    <a:pt x="210" y="38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4"/>
                  </a:lnTo>
                  <a:lnTo>
                    <a:pt x="518" y="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6" name="Freeform 78"/>
            <p:cNvSpPr>
              <a:spLocks/>
            </p:cNvSpPr>
            <p:nvPr/>
          </p:nvSpPr>
          <p:spPr bwMode="auto">
            <a:xfrm>
              <a:off x="626513" y="3171228"/>
              <a:ext cx="1217713" cy="316911"/>
            </a:xfrm>
            <a:custGeom>
              <a:avLst/>
              <a:gdLst>
                <a:gd name="T0" fmla="*/ 2147483647 w 1151"/>
                <a:gd name="T1" fmla="*/ 0 h 330"/>
                <a:gd name="T2" fmla="*/ 2147483647 w 1151"/>
                <a:gd name="T3" fmla="*/ 2147483647 h 330"/>
                <a:gd name="T4" fmla="*/ 2147483647 w 1151"/>
                <a:gd name="T5" fmla="*/ 2147483647 h 330"/>
                <a:gd name="T6" fmla="*/ 2147483647 w 1151"/>
                <a:gd name="T7" fmla="*/ 2147483647 h 330"/>
                <a:gd name="T8" fmla="*/ 2147483647 w 1151"/>
                <a:gd name="T9" fmla="*/ 2147483647 h 330"/>
                <a:gd name="T10" fmla="*/ 2147483647 w 1151"/>
                <a:gd name="T11" fmla="*/ 2147483647 h 330"/>
                <a:gd name="T12" fmla="*/ 2147483647 w 1151"/>
                <a:gd name="T13" fmla="*/ 2147483647 h 330"/>
                <a:gd name="T14" fmla="*/ 2147483647 w 1151"/>
                <a:gd name="T15" fmla="*/ 2147483647 h 330"/>
                <a:gd name="T16" fmla="*/ 2147483647 w 1151"/>
                <a:gd name="T17" fmla="*/ 2147483647 h 330"/>
                <a:gd name="T18" fmla="*/ 2147483647 w 1151"/>
                <a:gd name="T19" fmla="*/ 2147483647 h 330"/>
                <a:gd name="T20" fmla="*/ 2147483647 w 1151"/>
                <a:gd name="T21" fmla="*/ 2147483647 h 330"/>
                <a:gd name="T22" fmla="*/ 2147483647 w 1151"/>
                <a:gd name="T23" fmla="*/ 2147483647 h 330"/>
                <a:gd name="T24" fmla="*/ 2147483647 w 1151"/>
                <a:gd name="T25" fmla="*/ 2147483647 h 330"/>
                <a:gd name="T26" fmla="*/ 2147483647 w 1151"/>
                <a:gd name="T27" fmla="*/ 2147483647 h 330"/>
                <a:gd name="T28" fmla="*/ 2147483647 w 1151"/>
                <a:gd name="T29" fmla="*/ 2147483647 h 330"/>
                <a:gd name="T30" fmla="*/ 2147483647 w 1151"/>
                <a:gd name="T31" fmla="*/ 2147483647 h 330"/>
                <a:gd name="T32" fmla="*/ 2147483647 w 1151"/>
                <a:gd name="T33" fmla="*/ 2147483647 h 330"/>
                <a:gd name="T34" fmla="*/ 2147483647 w 1151"/>
                <a:gd name="T35" fmla="*/ 2147483647 h 330"/>
                <a:gd name="T36" fmla="*/ 2147483647 w 1151"/>
                <a:gd name="T37" fmla="*/ 2147483647 h 330"/>
                <a:gd name="T38" fmla="*/ 2147483647 w 1151"/>
                <a:gd name="T39" fmla="*/ 2147483647 h 330"/>
                <a:gd name="T40" fmla="*/ 2147483647 w 1151"/>
                <a:gd name="T41" fmla="*/ 2147483647 h 330"/>
                <a:gd name="T42" fmla="*/ 2147483647 w 1151"/>
                <a:gd name="T43" fmla="*/ 2147483647 h 330"/>
                <a:gd name="T44" fmla="*/ 2147483647 w 1151"/>
                <a:gd name="T45" fmla="*/ 2147483647 h 330"/>
                <a:gd name="T46" fmla="*/ 2147483647 w 1151"/>
                <a:gd name="T47" fmla="*/ 2147483647 h 330"/>
                <a:gd name="T48" fmla="*/ 2147483647 w 1151"/>
                <a:gd name="T49" fmla="*/ 2147483647 h 330"/>
                <a:gd name="T50" fmla="*/ 2147483647 w 1151"/>
                <a:gd name="T51" fmla="*/ 2147483647 h 330"/>
                <a:gd name="T52" fmla="*/ 2147483647 w 1151"/>
                <a:gd name="T53" fmla="*/ 2147483647 h 330"/>
                <a:gd name="T54" fmla="*/ 2147483647 w 1151"/>
                <a:gd name="T55" fmla="*/ 2147483647 h 330"/>
                <a:gd name="T56" fmla="*/ 2147483647 w 1151"/>
                <a:gd name="T57" fmla="*/ 2147483647 h 330"/>
                <a:gd name="T58" fmla="*/ 2147483647 w 1151"/>
                <a:gd name="T59" fmla="*/ 2147483647 h 330"/>
                <a:gd name="T60" fmla="*/ 2147483647 w 1151"/>
                <a:gd name="T61" fmla="*/ 2147483647 h 330"/>
                <a:gd name="T62" fmla="*/ 2147483647 w 1151"/>
                <a:gd name="T63" fmla="*/ 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1" h="330">
                  <a:moveTo>
                    <a:pt x="576" y="0"/>
                  </a:moveTo>
                  <a:lnTo>
                    <a:pt x="634" y="0"/>
                  </a:lnTo>
                  <a:lnTo>
                    <a:pt x="694" y="4"/>
                  </a:lnTo>
                  <a:lnTo>
                    <a:pt x="748" y="6"/>
                  </a:lnTo>
                  <a:lnTo>
                    <a:pt x="802" y="12"/>
                  </a:lnTo>
                  <a:lnTo>
                    <a:pt x="850" y="18"/>
                  </a:lnTo>
                  <a:lnTo>
                    <a:pt x="896" y="28"/>
                  </a:lnTo>
                  <a:lnTo>
                    <a:pt x="944" y="38"/>
                  </a:lnTo>
                  <a:lnTo>
                    <a:pt x="984" y="50"/>
                  </a:lnTo>
                  <a:lnTo>
                    <a:pt x="1020" y="60"/>
                  </a:lnTo>
                  <a:lnTo>
                    <a:pt x="1054" y="74"/>
                  </a:lnTo>
                  <a:lnTo>
                    <a:pt x="1082" y="86"/>
                  </a:lnTo>
                  <a:lnTo>
                    <a:pt x="1106" y="102"/>
                  </a:lnTo>
                  <a:lnTo>
                    <a:pt x="1127" y="114"/>
                  </a:lnTo>
                  <a:lnTo>
                    <a:pt x="1139" y="134"/>
                  </a:lnTo>
                  <a:lnTo>
                    <a:pt x="1149" y="148"/>
                  </a:lnTo>
                  <a:lnTo>
                    <a:pt x="1151" y="164"/>
                  </a:lnTo>
                  <a:lnTo>
                    <a:pt x="1149" y="182"/>
                  </a:lnTo>
                  <a:lnTo>
                    <a:pt x="1139" y="198"/>
                  </a:lnTo>
                  <a:lnTo>
                    <a:pt x="1127" y="214"/>
                  </a:lnTo>
                  <a:lnTo>
                    <a:pt x="1106" y="228"/>
                  </a:lnTo>
                  <a:lnTo>
                    <a:pt x="1082" y="244"/>
                  </a:lnTo>
                  <a:lnTo>
                    <a:pt x="1054" y="256"/>
                  </a:lnTo>
                  <a:lnTo>
                    <a:pt x="1020" y="268"/>
                  </a:lnTo>
                  <a:lnTo>
                    <a:pt x="984" y="282"/>
                  </a:lnTo>
                  <a:lnTo>
                    <a:pt x="944" y="294"/>
                  </a:lnTo>
                  <a:lnTo>
                    <a:pt x="896" y="302"/>
                  </a:lnTo>
                  <a:lnTo>
                    <a:pt x="850" y="310"/>
                  </a:lnTo>
                  <a:lnTo>
                    <a:pt x="802" y="318"/>
                  </a:lnTo>
                  <a:lnTo>
                    <a:pt x="748" y="322"/>
                  </a:lnTo>
                  <a:lnTo>
                    <a:pt x="694" y="328"/>
                  </a:lnTo>
                  <a:lnTo>
                    <a:pt x="634" y="328"/>
                  </a:lnTo>
                  <a:lnTo>
                    <a:pt x="576" y="330"/>
                  </a:lnTo>
                  <a:lnTo>
                    <a:pt x="518" y="328"/>
                  </a:lnTo>
                  <a:lnTo>
                    <a:pt x="460" y="328"/>
                  </a:lnTo>
                  <a:lnTo>
                    <a:pt x="404" y="322"/>
                  </a:lnTo>
                  <a:lnTo>
                    <a:pt x="352" y="318"/>
                  </a:lnTo>
                  <a:lnTo>
                    <a:pt x="302" y="310"/>
                  </a:lnTo>
                  <a:lnTo>
                    <a:pt x="256" y="302"/>
                  </a:lnTo>
                  <a:lnTo>
                    <a:pt x="210" y="294"/>
                  </a:lnTo>
                  <a:lnTo>
                    <a:pt x="170" y="282"/>
                  </a:lnTo>
                  <a:lnTo>
                    <a:pt x="132" y="268"/>
                  </a:lnTo>
                  <a:lnTo>
                    <a:pt x="98" y="256"/>
                  </a:lnTo>
                  <a:lnTo>
                    <a:pt x="70" y="244"/>
                  </a:lnTo>
                  <a:lnTo>
                    <a:pt x="46" y="228"/>
                  </a:lnTo>
                  <a:lnTo>
                    <a:pt x="24" y="214"/>
                  </a:lnTo>
                  <a:lnTo>
                    <a:pt x="12" y="198"/>
                  </a:lnTo>
                  <a:lnTo>
                    <a:pt x="2" y="182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12" y="134"/>
                  </a:lnTo>
                  <a:lnTo>
                    <a:pt x="24" y="114"/>
                  </a:lnTo>
                  <a:lnTo>
                    <a:pt x="46" y="102"/>
                  </a:lnTo>
                  <a:lnTo>
                    <a:pt x="70" y="86"/>
                  </a:lnTo>
                  <a:lnTo>
                    <a:pt x="98" y="74"/>
                  </a:lnTo>
                  <a:lnTo>
                    <a:pt x="132" y="60"/>
                  </a:lnTo>
                  <a:lnTo>
                    <a:pt x="170" y="50"/>
                  </a:lnTo>
                  <a:lnTo>
                    <a:pt x="210" y="38"/>
                  </a:lnTo>
                  <a:lnTo>
                    <a:pt x="256" y="28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4"/>
                  </a:lnTo>
                  <a:lnTo>
                    <a:pt x="518" y="0"/>
                  </a:lnTo>
                  <a:lnTo>
                    <a:pt x="57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9" name="Line 81"/>
            <p:cNvSpPr>
              <a:spLocks noChangeShapeType="1"/>
            </p:cNvSpPr>
            <p:nvPr/>
          </p:nvSpPr>
          <p:spPr bwMode="auto">
            <a:xfrm>
              <a:off x="4353646" y="2011798"/>
              <a:ext cx="2115" cy="10937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1" name="Rectangle 83"/>
            <p:cNvSpPr>
              <a:spLocks noChangeArrowheads="1"/>
            </p:cNvSpPr>
            <p:nvPr/>
          </p:nvSpPr>
          <p:spPr bwMode="auto">
            <a:xfrm>
              <a:off x="998592" y="1708413"/>
              <a:ext cx="380535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Entity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0322" name="Rectangle 84"/>
            <p:cNvSpPr>
              <a:spLocks noChangeArrowheads="1"/>
            </p:cNvSpPr>
            <p:nvPr/>
          </p:nvSpPr>
          <p:spPr bwMode="auto">
            <a:xfrm>
              <a:off x="977451" y="3254320"/>
              <a:ext cx="478180" cy="16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feature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0323" name="Rectangle 85"/>
            <p:cNvSpPr>
              <a:spLocks noChangeArrowheads="1"/>
            </p:cNvSpPr>
            <p:nvPr/>
          </p:nvSpPr>
          <p:spPr bwMode="auto">
            <a:xfrm>
              <a:off x="1888621" y="3654323"/>
              <a:ext cx="490468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Identity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0324" name="Rectangle 86"/>
            <p:cNvSpPr>
              <a:spLocks noChangeArrowheads="1"/>
            </p:cNvSpPr>
            <p:nvPr/>
          </p:nvSpPr>
          <p:spPr bwMode="auto">
            <a:xfrm>
              <a:off x="1888621" y="4000219"/>
              <a:ext cx="676507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properties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0325" name="Rectangle 87"/>
            <p:cNvSpPr>
              <a:spLocks noChangeArrowheads="1"/>
            </p:cNvSpPr>
            <p:nvPr/>
          </p:nvSpPr>
          <p:spPr bwMode="auto">
            <a:xfrm>
              <a:off x="1890736" y="5420441"/>
              <a:ext cx="668051" cy="16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behaviour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0340" name="Line 102"/>
            <p:cNvSpPr>
              <a:spLocks noChangeShapeType="1"/>
            </p:cNvSpPr>
            <p:nvPr/>
          </p:nvSpPr>
          <p:spPr bwMode="auto">
            <a:xfrm>
              <a:off x="1197316" y="1934503"/>
              <a:ext cx="2113" cy="11826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1" name="Freeform 103"/>
            <p:cNvSpPr>
              <a:spLocks/>
            </p:cNvSpPr>
            <p:nvPr/>
          </p:nvSpPr>
          <p:spPr bwMode="auto">
            <a:xfrm>
              <a:off x="1155034" y="3072676"/>
              <a:ext cx="84563" cy="86958"/>
            </a:xfrm>
            <a:custGeom>
              <a:avLst/>
              <a:gdLst>
                <a:gd name="T0" fmla="*/ 2147483647 w 80"/>
                <a:gd name="T1" fmla="*/ 2147483647 h 90"/>
                <a:gd name="T2" fmla="*/ 2147483647 w 80"/>
                <a:gd name="T3" fmla="*/ 0 h 90"/>
                <a:gd name="T4" fmla="*/ 2147483647 w 80"/>
                <a:gd name="T5" fmla="*/ 0 h 90"/>
                <a:gd name="T6" fmla="*/ 2147483647 w 80"/>
                <a:gd name="T7" fmla="*/ 2147483647 h 90"/>
                <a:gd name="T8" fmla="*/ 2147483647 w 80"/>
                <a:gd name="T9" fmla="*/ 2147483647 h 90"/>
                <a:gd name="T10" fmla="*/ 2147483647 w 80"/>
                <a:gd name="T11" fmla="*/ 2147483647 h 90"/>
                <a:gd name="T12" fmla="*/ 2147483647 w 80"/>
                <a:gd name="T13" fmla="*/ 2147483647 h 90"/>
                <a:gd name="T14" fmla="*/ 2147483647 w 80"/>
                <a:gd name="T15" fmla="*/ 2147483647 h 90"/>
                <a:gd name="T16" fmla="*/ 2147483647 w 80"/>
                <a:gd name="T17" fmla="*/ 2147483647 h 90"/>
                <a:gd name="T18" fmla="*/ 2147483647 w 80"/>
                <a:gd name="T19" fmla="*/ 2147483647 h 90"/>
                <a:gd name="T20" fmla="*/ 2147483647 w 80"/>
                <a:gd name="T21" fmla="*/ 2147483647 h 90"/>
                <a:gd name="T22" fmla="*/ 2147483647 w 80"/>
                <a:gd name="T23" fmla="*/ 2147483647 h 90"/>
                <a:gd name="T24" fmla="*/ 2147483647 w 80"/>
                <a:gd name="T25" fmla="*/ 2147483647 h 90"/>
                <a:gd name="T26" fmla="*/ 2147483647 w 80"/>
                <a:gd name="T27" fmla="*/ 2147483647 h 90"/>
                <a:gd name="T28" fmla="*/ 2147483647 w 80"/>
                <a:gd name="T29" fmla="*/ 2147483647 h 90"/>
                <a:gd name="T30" fmla="*/ 2147483647 w 80"/>
                <a:gd name="T31" fmla="*/ 2147483647 h 90"/>
                <a:gd name="T32" fmla="*/ 2147483647 w 80"/>
                <a:gd name="T33" fmla="*/ 2147483647 h 90"/>
                <a:gd name="T34" fmla="*/ 2147483647 w 80"/>
                <a:gd name="T35" fmla="*/ 2147483647 h 90"/>
                <a:gd name="T36" fmla="*/ 2147483647 w 80"/>
                <a:gd name="T37" fmla="*/ 2147483647 h 90"/>
                <a:gd name="T38" fmla="*/ 2147483647 w 80"/>
                <a:gd name="T39" fmla="*/ 2147483647 h 90"/>
                <a:gd name="T40" fmla="*/ 2147483647 w 80"/>
                <a:gd name="T41" fmla="*/ 2147483647 h 90"/>
                <a:gd name="T42" fmla="*/ 2147483647 w 80"/>
                <a:gd name="T43" fmla="*/ 2147483647 h 90"/>
                <a:gd name="T44" fmla="*/ 2147483647 w 80"/>
                <a:gd name="T45" fmla="*/ 2147483647 h 90"/>
                <a:gd name="T46" fmla="*/ 2147483647 w 80"/>
                <a:gd name="T47" fmla="*/ 2147483647 h 90"/>
                <a:gd name="T48" fmla="*/ 2147483647 w 80"/>
                <a:gd name="T49" fmla="*/ 2147483647 h 90"/>
                <a:gd name="T50" fmla="*/ 2147483647 w 80"/>
                <a:gd name="T51" fmla="*/ 2147483647 h 90"/>
                <a:gd name="T52" fmla="*/ 2147483647 w 80"/>
                <a:gd name="T53" fmla="*/ 2147483647 h 90"/>
                <a:gd name="T54" fmla="*/ 2147483647 w 80"/>
                <a:gd name="T55" fmla="*/ 2147483647 h 90"/>
                <a:gd name="T56" fmla="*/ 2147483647 w 80"/>
                <a:gd name="T57" fmla="*/ 0 h 90"/>
                <a:gd name="T58" fmla="*/ 0 w 80"/>
                <a:gd name="T59" fmla="*/ 0 h 90"/>
                <a:gd name="T60" fmla="*/ 2147483647 w 80"/>
                <a:gd name="T61" fmla="*/ 2147483647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90">
                  <a:moveTo>
                    <a:pt x="40" y="90"/>
                  </a:moveTo>
                  <a:lnTo>
                    <a:pt x="80" y="0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0" y="6"/>
                  </a:lnTo>
                  <a:lnTo>
                    <a:pt x="58" y="6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" name="Line 104"/>
            <p:cNvSpPr>
              <a:spLocks noChangeShapeType="1"/>
            </p:cNvSpPr>
            <p:nvPr/>
          </p:nvSpPr>
          <p:spPr bwMode="auto">
            <a:xfrm>
              <a:off x="1180404" y="3492003"/>
              <a:ext cx="0" cy="19825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3" name="Line 105"/>
            <p:cNvSpPr>
              <a:spLocks noChangeShapeType="1"/>
            </p:cNvSpPr>
            <p:nvPr/>
          </p:nvSpPr>
          <p:spPr bwMode="auto">
            <a:xfrm>
              <a:off x="1182516" y="3712295"/>
              <a:ext cx="539092" cy="19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4" name="Freeform 106"/>
            <p:cNvSpPr>
              <a:spLocks/>
            </p:cNvSpPr>
            <p:nvPr/>
          </p:nvSpPr>
          <p:spPr bwMode="auto">
            <a:xfrm>
              <a:off x="1672984" y="3677512"/>
              <a:ext cx="97248" cy="73431"/>
            </a:xfrm>
            <a:custGeom>
              <a:avLst/>
              <a:gdLst>
                <a:gd name="T0" fmla="*/ 2147483647 w 92"/>
                <a:gd name="T1" fmla="*/ 2147483647 h 76"/>
                <a:gd name="T2" fmla="*/ 0 w 92"/>
                <a:gd name="T3" fmla="*/ 0 h 76"/>
                <a:gd name="T4" fmla="*/ 2147483647 w 92"/>
                <a:gd name="T5" fmla="*/ 2147483647 h 76"/>
                <a:gd name="T6" fmla="*/ 2147483647 w 92"/>
                <a:gd name="T7" fmla="*/ 2147483647 h 76"/>
                <a:gd name="T8" fmla="*/ 2147483647 w 92"/>
                <a:gd name="T9" fmla="*/ 2147483647 h 76"/>
                <a:gd name="T10" fmla="*/ 2147483647 w 92"/>
                <a:gd name="T11" fmla="*/ 2147483647 h 76"/>
                <a:gd name="T12" fmla="*/ 2147483647 w 92"/>
                <a:gd name="T13" fmla="*/ 2147483647 h 76"/>
                <a:gd name="T14" fmla="*/ 2147483647 w 92"/>
                <a:gd name="T15" fmla="*/ 2147483647 h 76"/>
                <a:gd name="T16" fmla="*/ 2147483647 w 92"/>
                <a:gd name="T17" fmla="*/ 2147483647 h 76"/>
                <a:gd name="T18" fmla="*/ 2147483647 w 92"/>
                <a:gd name="T19" fmla="*/ 2147483647 h 76"/>
                <a:gd name="T20" fmla="*/ 2147483647 w 92"/>
                <a:gd name="T21" fmla="*/ 2147483647 h 76"/>
                <a:gd name="T22" fmla="*/ 2147483647 w 92"/>
                <a:gd name="T23" fmla="*/ 2147483647 h 76"/>
                <a:gd name="T24" fmla="*/ 2147483647 w 92"/>
                <a:gd name="T25" fmla="*/ 2147483647 h 76"/>
                <a:gd name="T26" fmla="*/ 2147483647 w 92"/>
                <a:gd name="T27" fmla="*/ 2147483647 h 76"/>
                <a:gd name="T28" fmla="*/ 2147483647 w 92"/>
                <a:gd name="T29" fmla="*/ 2147483647 h 76"/>
                <a:gd name="T30" fmla="*/ 2147483647 w 92"/>
                <a:gd name="T31" fmla="*/ 2147483647 h 76"/>
                <a:gd name="T32" fmla="*/ 2147483647 w 92"/>
                <a:gd name="T33" fmla="*/ 2147483647 h 76"/>
                <a:gd name="T34" fmla="*/ 2147483647 w 92"/>
                <a:gd name="T35" fmla="*/ 2147483647 h 76"/>
                <a:gd name="T36" fmla="*/ 2147483647 w 92"/>
                <a:gd name="T37" fmla="*/ 2147483647 h 76"/>
                <a:gd name="T38" fmla="*/ 2147483647 w 92"/>
                <a:gd name="T39" fmla="*/ 2147483647 h 76"/>
                <a:gd name="T40" fmla="*/ 2147483647 w 92"/>
                <a:gd name="T41" fmla="*/ 2147483647 h 76"/>
                <a:gd name="T42" fmla="*/ 2147483647 w 92"/>
                <a:gd name="T43" fmla="*/ 2147483647 h 76"/>
                <a:gd name="T44" fmla="*/ 2147483647 w 92"/>
                <a:gd name="T45" fmla="*/ 2147483647 h 76"/>
                <a:gd name="T46" fmla="*/ 2147483647 w 92"/>
                <a:gd name="T47" fmla="*/ 2147483647 h 76"/>
                <a:gd name="T48" fmla="*/ 2147483647 w 92"/>
                <a:gd name="T49" fmla="*/ 2147483647 h 76"/>
                <a:gd name="T50" fmla="*/ 2147483647 w 92"/>
                <a:gd name="T51" fmla="*/ 2147483647 h 76"/>
                <a:gd name="T52" fmla="*/ 0 w 92"/>
                <a:gd name="T53" fmla="*/ 2147483647 h 76"/>
                <a:gd name="T54" fmla="*/ 2147483647 w 92"/>
                <a:gd name="T55" fmla="*/ 2147483647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2" h="76">
                  <a:moveTo>
                    <a:pt x="92" y="36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2" y="70"/>
                  </a:lnTo>
                  <a:lnTo>
                    <a:pt x="2" y="74"/>
                  </a:lnTo>
                  <a:lnTo>
                    <a:pt x="0" y="76"/>
                  </a:lnTo>
                  <a:lnTo>
                    <a:pt x="9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5" name="Line 107"/>
            <p:cNvSpPr>
              <a:spLocks noChangeShapeType="1"/>
            </p:cNvSpPr>
            <p:nvPr/>
          </p:nvSpPr>
          <p:spPr bwMode="auto">
            <a:xfrm>
              <a:off x="1182516" y="4079448"/>
              <a:ext cx="539092" cy="19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6" name="Freeform 108"/>
            <p:cNvSpPr>
              <a:spLocks/>
            </p:cNvSpPr>
            <p:nvPr/>
          </p:nvSpPr>
          <p:spPr bwMode="auto">
            <a:xfrm>
              <a:off x="1672984" y="4042732"/>
              <a:ext cx="97248" cy="75364"/>
            </a:xfrm>
            <a:custGeom>
              <a:avLst/>
              <a:gdLst>
                <a:gd name="T0" fmla="*/ 2147483647 w 92"/>
                <a:gd name="T1" fmla="*/ 2147483647 h 78"/>
                <a:gd name="T2" fmla="*/ 0 w 92"/>
                <a:gd name="T3" fmla="*/ 0 h 78"/>
                <a:gd name="T4" fmla="*/ 2147483647 w 92"/>
                <a:gd name="T5" fmla="*/ 2147483647 h 78"/>
                <a:gd name="T6" fmla="*/ 2147483647 w 92"/>
                <a:gd name="T7" fmla="*/ 2147483647 h 78"/>
                <a:gd name="T8" fmla="*/ 2147483647 w 92"/>
                <a:gd name="T9" fmla="*/ 2147483647 h 78"/>
                <a:gd name="T10" fmla="*/ 2147483647 w 92"/>
                <a:gd name="T11" fmla="*/ 2147483647 h 78"/>
                <a:gd name="T12" fmla="*/ 2147483647 w 92"/>
                <a:gd name="T13" fmla="*/ 2147483647 h 78"/>
                <a:gd name="T14" fmla="*/ 2147483647 w 92"/>
                <a:gd name="T15" fmla="*/ 2147483647 h 78"/>
                <a:gd name="T16" fmla="*/ 2147483647 w 92"/>
                <a:gd name="T17" fmla="*/ 2147483647 h 78"/>
                <a:gd name="T18" fmla="*/ 2147483647 w 92"/>
                <a:gd name="T19" fmla="*/ 2147483647 h 78"/>
                <a:gd name="T20" fmla="*/ 2147483647 w 92"/>
                <a:gd name="T21" fmla="*/ 2147483647 h 78"/>
                <a:gd name="T22" fmla="*/ 2147483647 w 92"/>
                <a:gd name="T23" fmla="*/ 2147483647 h 78"/>
                <a:gd name="T24" fmla="*/ 2147483647 w 92"/>
                <a:gd name="T25" fmla="*/ 2147483647 h 78"/>
                <a:gd name="T26" fmla="*/ 2147483647 w 92"/>
                <a:gd name="T27" fmla="*/ 2147483647 h 78"/>
                <a:gd name="T28" fmla="*/ 2147483647 w 92"/>
                <a:gd name="T29" fmla="*/ 2147483647 h 78"/>
                <a:gd name="T30" fmla="*/ 2147483647 w 92"/>
                <a:gd name="T31" fmla="*/ 2147483647 h 78"/>
                <a:gd name="T32" fmla="*/ 2147483647 w 92"/>
                <a:gd name="T33" fmla="*/ 2147483647 h 78"/>
                <a:gd name="T34" fmla="*/ 2147483647 w 92"/>
                <a:gd name="T35" fmla="*/ 2147483647 h 78"/>
                <a:gd name="T36" fmla="*/ 2147483647 w 92"/>
                <a:gd name="T37" fmla="*/ 2147483647 h 78"/>
                <a:gd name="T38" fmla="*/ 2147483647 w 92"/>
                <a:gd name="T39" fmla="*/ 2147483647 h 78"/>
                <a:gd name="T40" fmla="*/ 2147483647 w 92"/>
                <a:gd name="T41" fmla="*/ 2147483647 h 78"/>
                <a:gd name="T42" fmla="*/ 2147483647 w 92"/>
                <a:gd name="T43" fmla="*/ 2147483647 h 78"/>
                <a:gd name="T44" fmla="*/ 2147483647 w 92"/>
                <a:gd name="T45" fmla="*/ 2147483647 h 78"/>
                <a:gd name="T46" fmla="*/ 2147483647 w 92"/>
                <a:gd name="T47" fmla="*/ 2147483647 h 78"/>
                <a:gd name="T48" fmla="*/ 2147483647 w 92"/>
                <a:gd name="T49" fmla="*/ 2147483647 h 78"/>
                <a:gd name="T50" fmla="*/ 2147483647 w 92"/>
                <a:gd name="T51" fmla="*/ 2147483647 h 78"/>
                <a:gd name="T52" fmla="*/ 0 w 92"/>
                <a:gd name="T53" fmla="*/ 2147483647 h 78"/>
                <a:gd name="T54" fmla="*/ 2147483647 w 92"/>
                <a:gd name="T55" fmla="*/ 2147483647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2" h="78">
                  <a:moveTo>
                    <a:pt x="92" y="38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9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7" name="Line 109"/>
            <p:cNvSpPr>
              <a:spLocks noChangeShapeType="1"/>
            </p:cNvSpPr>
            <p:nvPr/>
          </p:nvSpPr>
          <p:spPr bwMode="auto">
            <a:xfrm>
              <a:off x="1182516" y="5470683"/>
              <a:ext cx="539092" cy="19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8" name="Freeform 110"/>
            <p:cNvSpPr>
              <a:spLocks/>
            </p:cNvSpPr>
            <p:nvPr/>
          </p:nvSpPr>
          <p:spPr bwMode="auto">
            <a:xfrm>
              <a:off x="1672984" y="5430103"/>
              <a:ext cx="97248" cy="75362"/>
            </a:xfrm>
            <a:custGeom>
              <a:avLst/>
              <a:gdLst>
                <a:gd name="T0" fmla="*/ 2147483647 w 92"/>
                <a:gd name="T1" fmla="*/ 2147483647 h 78"/>
                <a:gd name="T2" fmla="*/ 0 w 92"/>
                <a:gd name="T3" fmla="*/ 0 h 78"/>
                <a:gd name="T4" fmla="*/ 2147483647 w 92"/>
                <a:gd name="T5" fmla="*/ 2147483647 h 78"/>
                <a:gd name="T6" fmla="*/ 2147483647 w 92"/>
                <a:gd name="T7" fmla="*/ 2147483647 h 78"/>
                <a:gd name="T8" fmla="*/ 2147483647 w 92"/>
                <a:gd name="T9" fmla="*/ 2147483647 h 78"/>
                <a:gd name="T10" fmla="*/ 2147483647 w 92"/>
                <a:gd name="T11" fmla="*/ 2147483647 h 78"/>
                <a:gd name="T12" fmla="*/ 2147483647 w 92"/>
                <a:gd name="T13" fmla="*/ 2147483647 h 78"/>
                <a:gd name="T14" fmla="*/ 2147483647 w 92"/>
                <a:gd name="T15" fmla="*/ 2147483647 h 78"/>
                <a:gd name="T16" fmla="*/ 2147483647 w 92"/>
                <a:gd name="T17" fmla="*/ 2147483647 h 78"/>
                <a:gd name="T18" fmla="*/ 2147483647 w 92"/>
                <a:gd name="T19" fmla="*/ 2147483647 h 78"/>
                <a:gd name="T20" fmla="*/ 2147483647 w 92"/>
                <a:gd name="T21" fmla="*/ 2147483647 h 78"/>
                <a:gd name="T22" fmla="*/ 2147483647 w 92"/>
                <a:gd name="T23" fmla="*/ 2147483647 h 78"/>
                <a:gd name="T24" fmla="*/ 2147483647 w 92"/>
                <a:gd name="T25" fmla="*/ 2147483647 h 78"/>
                <a:gd name="T26" fmla="*/ 2147483647 w 92"/>
                <a:gd name="T27" fmla="*/ 2147483647 h 78"/>
                <a:gd name="T28" fmla="*/ 2147483647 w 92"/>
                <a:gd name="T29" fmla="*/ 2147483647 h 78"/>
                <a:gd name="T30" fmla="*/ 2147483647 w 92"/>
                <a:gd name="T31" fmla="*/ 2147483647 h 78"/>
                <a:gd name="T32" fmla="*/ 2147483647 w 92"/>
                <a:gd name="T33" fmla="*/ 2147483647 h 78"/>
                <a:gd name="T34" fmla="*/ 2147483647 w 92"/>
                <a:gd name="T35" fmla="*/ 2147483647 h 78"/>
                <a:gd name="T36" fmla="*/ 2147483647 w 92"/>
                <a:gd name="T37" fmla="*/ 2147483647 h 78"/>
                <a:gd name="T38" fmla="*/ 2147483647 w 92"/>
                <a:gd name="T39" fmla="*/ 2147483647 h 78"/>
                <a:gd name="T40" fmla="*/ 2147483647 w 92"/>
                <a:gd name="T41" fmla="*/ 2147483647 h 78"/>
                <a:gd name="T42" fmla="*/ 2147483647 w 92"/>
                <a:gd name="T43" fmla="*/ 2147483647 h 78"/>
                <a:gd name="T44" fmla="*/ 2147483647 w 92"/>
                <a:gd name="T45" fmla="*/ 2147483647 h 78"/>
                <a:gd name="T46" fmla="*/ 2147483647 w 92"/>
                <a:gd name="T47" fmla="*/ 2147483647 h 78"/>
                <a:gd name="T48" fmla="*/ 2147483647 w 92"/>
                <a:gd name="T49" fmla="*/ 2147483647 h 78"/>
                <a:gd name="T50" fmla="*/ 2147483647 w 92"/>
                <a:gd name="T51" fmla="*/ 2147483647 h 78"/>
                <a:gd name="T52" fmla="*/ 2147483647 w 92"/>
                <a:gd name="T53" fmla="*/ 2147483647 h 78"/>
                <a:gd name="T54" fmla="*/ 0 w 92"/>
                <a:gd name="T55" fmla="*/ 2147483647 h 78"/>
                <a:gd name="T56" fmla="*/ 2147483647 w 92"/>
                <a:gd name="T57" fmla="*/ 2147483647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2" h="78">
                  <a:moveTo>
                    <a:pt x="92" y="4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9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9" name="Rectangle 111"/>
            <p:cNvSpPr>
              <a:spLocks noChangeArrowheads="1"/>
            </p:cNvSpPr>
            <p:nvPr/>
          </p:nvSpPr>
          <p:spPr bwMode="auto">
            <a:xfrm>
              <a:off x="1632817" y="2239819"/>
              <a:ext cx="1369927" cy="49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 i="1" dirty="0">
                  <a:solidFill>
                    <a:srgbClr val="000000"/>
                  </a:solidFill>
                  <a:latin typeface="Arial" charset="0"/>
                </a:rPr>
                <a:t>Technical </a:t>
              </a:r>
              <a:r>
                <a:rPr lang="de-DE" altLang="de-DE" sz="900" i="1" dirty="0" err="1">
                  <a:solidFill>
                    <a:srgbClr val="000000"/>
                  </a:solidFill>
                  <a:latin typeface="Arial" charset="0"/>
                </a:rPr>
                <a:t>viewpoint</a:t>
              </a:r>
              <a:r>
                <a:rPr lang="de-DE" altLang="de-DE" sz="900" i="1" dirty="0">
                  <a:solidFill>
                    <a:srgbClr val="000000"/>
                  </a:solidFill>
                  <a:latin typeface="Arial" charset="0"/>
                </a:rPr>
                <a:t>,</a:t>
              </a:r>
              <a:br>
                <a:rPr lang="de-DE" altLang="de-DE" sz="900" i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de-DE" altLang="de-DE" sz="900" i="1" dirty="0" err="1">
                  <a:solidFill>
                    <a:srgbClr val="000000"/>
                  </a:solidFill>
                  <a:latin typeface="Arial" charset="0"/>
                </a:rPr>
                <a:t>abstraction</a:t>
              </a:r>
              <a:r>
                <a:rPr lang="de-DE" altLang="de-DE" sz="900" i="1" dirty="0">
                  <a:solidFill>
                    <a:srgbClr val="000000"/>
                  </a:solidFill>
                  <a:latin typeface="Arial" charset="0"/>
                </a:rPr>
                <a:t>,</a:t>
              </a:r>
              <a:br>
                <a:rPr lang="de-DE" altLang="de-DE" sz="900" i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de-DE" altLang="de-DE" sz="900" i="1" dirty="0" err="1">
                  <a:solidFill>
                    <a:srgbClr val="000000"/>
                  </a:solidFill>
                  <a:latin typeface="Arial" charset="0"/>
                </a:rPr>
                <a:t>generalization</a:t>
              </a:r>
              <a:endParaRPr lang="de-DE" alt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3770158" y="4813753"/>
              <a:ext cx="1570766" cy="293722"/>
              <a:chOff x="3770158" y="4813753"/>
              <a:chExt cx="1570766" cy="293722"/>
            </a:xfrm>
          </p:grpSpPr>
          <p:sp>
            <p:nvSpPr>
              <p:cNvPr id="10293" name="Rectangle 55"/>
              <p:cNvSpPr>
                <a:spLocks noChangeArrowheads="1"/>
              </p:cNvSpPr>
              <p:nvPr/>
            </p:nvSpPr>
            <p:spPr bwMode="auto">
              <a:xfrm>
                <a:off x="3907574" y="4848536"/>
                <a:ext cx="1433350" cy="258939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294" name="Rectangle 56"/>
              <p:cNvSpPr>
                <a:spLocks noChangeArrowheads="1"/>
              </p:cNvSpPr>
              <p:nvPr/>
            </p:nvSpPr>
            <p:spPr bwMode="auto">
              <a:xfrm>
                <a:off x="3907574" y="4848536"/>
                <a:ext cx="1433350" cy="258939"/>
              </a:xfrm>
              <a:prstGeom prst="rect">
                <a:avLst/>
              </a:prstGeom>
              <a:noFill/>
              <a:ln w="3175">
                <a:solidFill>
                  <a:srgbClr val="9999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11" name="Rectangle 73"/>
              <p:cNvSpPr>
                <a:spLocks noChangeArrowheads="1"/>
              </p:cNvSpPr>
              <p:nvPr/>
            </p:nvSpPr>
            <p:spPr bwMode="auto">
              <a:xfrm>
                <a:off x="3867406" y="4813753"/>
                <a:ext cx="1435465" cy="25893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12" name="Rectangle 74"/>
              <p:cNvSpPr>
                <a:spLocks noChangeArrowheads="1"/>
              </p:cNvSpPr>
              <p:nvPr/>
            </p:nvSpPr>
            <p:spPr bwMode="auto">
              <a:xfrm>
                <a:off x="3867406" y="4813753"/>
                <a:ext cx="1435465" cy="25893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29" name="Rectangle 91"/>
              <p:cNvSpPr>
                <a:spLocks noChangeArrowheads="1"/>
              </p:cNvSpPr>
              <p:nvPr/>
            </p:nvSpPr>
            <p:spPr bwMode="auto">
              <a:xfrm>
                <a:off x="3920259" y="4871724"/>
                <a:ext cx="1067365" cy="168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900">
                    <a:solidFill>
                      <a:srgbClr val="000000"/>
                    </a:solidFill>
                    <a:latin typeface="Arial" charset="0"/>
                  </a:rPr>
                  <a:t>meta properties</a:t>
                </a:r>
                <a:endParaRPr lang="de-DE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33" name="Freeform 95"/>
              <p:cNvSpPr>
                <a:spLocks/>
              </p:cNvSpPr>
              <p:nvPr/>
            </p:nvSpPr>
            <p:spPr bwMode="auto">
              <a:xfrm>
                <a:off x="3770158" y="4892980"/>
                <a:ext cx="97248" cy="75364"/>
              </a:xfrm>
              <a:custGeom>
                <a:avLst/>
                <a:gdLst>
                  <a:gd name="T0" fmla="*/ 2147483647 w 92"/>
                  <a:gd name="T1" fmla="*/ 2147483647 h 78"/>
                  <a:gd name="T2" fmla="*/ 0 w 92"/>
                  <a:gd name="T3" fmla="*/ 0 h 78"/>
                  <a:gd name="T4" fmla="*/ 2147483647 w 92"/>
                  <a:gd name="T5" fmla="*/ 0 h 78"/>
                  <a:gd name="T6" fmla="*/ 2147483647 w 92"/>
                  <a:gd name="T7" fmla="*/ 2147483647 h 78"/>
                  <a:gd name="T8" fmla="*/ 2147483647 w 92"/>
                  <a:gd name="T9" fmla="*/ 2147483647 h 78"/>
                  <a:gd name="T10" fmla="*/ 2147483647 w 92"/>
                  <a:gd name="T11" fmla="*/ 2147483647 h 78"/>
                  <a:gd name="T12" fmla="*/ 2147483647 w 92"/>
                  <a:gd name="T13" fmla="*/ 2147483647 h 78"/>
                  <a:gd name="T14" fmla="*/ 2147483647 w 92"/>
                  <a:gd name="T15" fmla="*/ 2147483647 h 78"/>
                  <a:gd name="T16" fmla="*/ 2147483647 w 92"/>
                  <a:gd name="T17" fmla="*/ 2147483647 h 78"/>
                  <a:gd name="T18" fmla="*/ 2147483647 w 92"/>
                  <a:gd name="T19" fmla="*/ 2147483647 h 78"/>
                  <a:gd name="T20" fmla="*/ 2147483647 w 92"/>
                  <a:gd name="T21" fmla="*/ 2147483647 h 78"/>
                  <a:gd name="T22" fmla="*/ 2147483647 w 92"/>
                  <a:gd name="T23" fmla="*/ 2147483647 h 78"/>
                  <a:gd name="T24" fmla="*/ 2147483647 w 92"/>
                  <a:gd name="T25" fmla="*/ 2147483647 h 78"/>
                  <a:gd name="T26" fmla="*/ 2147483647 w 92"/>
                  <a:gd name="T27" fmla="*/ 2147483647 h 78"/>
                  <a:gd name="T28" fmla="*/ 2147483647 w 92"/>
                  <a:gd name="T29" fmla="*/ 2147483647 h 78"/>
                  <a:gd name="T30" fmla="*/ 2147483647 w 92"/>
                  <a:gd name="T31" fmla="*/ 2147483647 h 78"/>
                  <a:gd name="T32" fmla="*/ 2147483647 w 92"/>
                  <a:gd name="T33" fmla="*/ 2147483647 h 78"/>
                  <a:gd name="T34" fmla="*/ 2147483647 w 92"/>
                  <a:gd name="T35" fmla="*/ 2147483647 h 78"/>
                  <a:gd name="T36" fmla="*/ 2147483647 w 92"/>
                  <a:gd name="T37" fmla="*/ 2147483647 h 78"/>
                  <a:gd name="T38" fmla="*/ 2147483647 w 92"/>
                  <a:gd name="T39" fmla="*/ 2147483647 h 78"/>
                  <a:gd name="T40" fmla="*/ 2147483647 w 92"/>
                  <a:gd name="T41" fmla="*/ 2147483647 h 78"/>
                  <a:gd name="T42" fmla="*/ 2147483647 w 92"/>
                  <a:gd name="T43" fmla="*/ 2147483647 h 78"/>
                  <a:gd name="T44" fmla="*/ 2147483647 w 92"/>
                  <a:gd name="T45" fmla="*/ 2147483647 h 78"/>
                  <a:gd name="T46" fmla="*/ 2147483647 w 92"/>
                  <a:gd name="T47" fmla="*/ 2147483647 h 78"/>
                  <a:gd name="T48" fmla="*/ 2147483647 w 92"/>
                  <a:gd name="T49" fmla="*/ 2147483647 h 78"/>
                  <a:gd name="T50" fmla="*/ 2147483647 w 92"/>
                  <a:gd name="T51" fmla="*/ 2147483647 h 78"/>
                  <a:gd name="T52" fmla="*/ 2147483647 w 92"/>
                  <a:gd name="T53" fmla="*/ 2147483647 h 78"/>
                  <a:gd name="T54" fmla="*/ 2147483647 w 92"/>
                  <a:gd name="T55" fmla="*/ 2147483647 h 78"/>
                  <a:gd name="T56" fmla="*/ 2147483647 w 92"/>
                  <a:gd name="T57" fmla="*/ 2147483647 h 78"/>
                  <a:gd name="T58" fmla="*/ 0 w 92"/>
                  <a:gd name="T59" fmla="*/ 2147483647 h 78"/>
                  <a:gd name="T60" fmla="*/ 2147483647 w 92"/>
                  <a:gd name="T61" fmla="*/ 2147483647 h 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2" h="78">
                    <a:moveTo>
                      <a:pt x="92" y="38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6" y="62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2" y="72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92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5" name="Freeform 119"/>
              <p:cNvSpPr>
                <a:spLocks/>
              </p:cNvSpPr>
              <p:nvPr/>
            </p:nvSpPr>
            <p:spPr bwMode="auto">
              <a:xfrm>
                <a:off x="3808212" y="4929696"/>
                <a:ext cx="99363" cy="73431"/>
              </a:xfrm>
              <a:custGeom>
                <a:avLst/>
                <a:gdLst>
                  <a:gd name="T0" fmla="*/ 2147483647 w 94"/>
                  <a:gd name="T1" fmla="*/ 2147483647 h 76"/>
                  <a:gd name="T2" fmla="*/ 0 w 94"/>
                  <a:gd name="T3" fmla="*/ 0 h 76"/>
                  <a:gd name="T4" fmla="*/ 2147483647 w 94"/>
                  <a:gd name="T5" fmla="*/ 2147483647 h 76"/>
                  <a:gd name="T6" fmla="*/ 2147483647 w 94"/>
                  <a:gd name="T7" fmla="*/ 2147483647 h 76"/>
                  <a:gd name="T8" fmla="*/ 2147483647 w 94"/>
                  <a:gd name="T9" fmla="*/ 2147483647 h 76"/>
                  <a:gd name="T10" fmla="*/ 2147483647 w 94"/>
                  <a:gd name="T11" fmla="*/ 2147483647 h 76"/>
                  <a:gd name="T12" fmla="*/ 2147483647 w 94"/>
                  <a:gd name="T13" fmla="*/ 2147483647 h 76"/>
                  <a:gd name="T14" fmla="*/ 2147483647 w 94"/>
                  <a:gd name="T15" fmla="*/ 2147483647 h 76"/>
                  <a:gd name="T16" fmla="*/ 2147483647 w 94"/>
                  <a:gd name="T17" fmla="*/ 2147483647 h 76"/>
                  <a:gd name="T18" fmla="*/ 2147483647 w 94"/>
                  <a:gd name="T19" fmla="*/ 2147483647 h 76"/>
                  <a:gd name="T20" fmla="*/ 2147483647 w 94"/>
                  <a:gd name="T21" fmla="*/ 2147483647 h 76"/>
                  <a:gd name="T22" fmla="*/ 2147483647 w 94"/>
                  <a:gd name="T23" fmla="*/ 2147483647 h 76"/>
                  <a:gd name="T24" fmla="*/ 2147483647 w 94"/>
                  <a:gd name="T25" fmla="*/ 2147483647 h 76"/>
                  <a:gd name="T26" fmla="*/ 2147483647 w 94"/>
                  <a:gd name="T27" fmla="*/ 2147483647 h 76"/>
                  <a:gd name="T28" fmla="*/ 2147483647 w 94"/>
                  <a:gd name="T29" fmla="*/ 2147483647 h 76"/>
                  <a:gd name="T30" fmla="*/ 2147483647 w 94"/>
                  <a:gd name="T31" fmla="*/ 2147483647 h 76"/>
                  <a:gd name="T32" fmla="*/ 2147483647 w 94"/>
                  <a:gd name="T33" fmla="*/ 2147483647 h 76"/>
                  <a:gd name="T34" fmla="*/ 2147483647 w 94"/>
                  <a:gd name="T35" fmla="*/ 2147483647 h 76"/>
                  <a:gd name="T36" fmla="*/ 2147483647 w 94"/>
                  <a:gd name="T37" fmla="*/ 2147483647 h 76"/>
                  <a:gd name="T38" fmla="*/ 2147483647 w 94"/>
                  <a:gd name="T39" fmla="*/ 2147483647 h 76"/>
                  <a:gd name="T40" fmla="*/ 2147483647 w 94"/>
                  <a:gd name="T41" fmla="*/ 2147483647 h 76"/>
                  <a:gd name="T42" fmla="*/ 2147483647 w 94"/>
                  <a:gd name="T43" fmla="*/ 2147483647 h 76"/>
                  <a:gd name="T44" fmla="*/ 2147483647 w 94"/>
                  <a:gd name="T45" fmla="*/ 2147483647 h 76"/>
                  <a:gd name="T46" fmla="*/ 2147483647 w 94"/>
                  <a:gd name="T47" fmla="*/ 2147483647 h 76"/>
                  <a:gd name="T48" fmla="*/ 2147483647 w 94"/>
                  <a:gd name="T49" fmla="*/ 2147483647 h 76"/>
                  <a:gd name="T50" fmla="*/ 2147483647 w 94"/>
                  <a:gd name="T51" fmla="*/ 2147483647 h 76"/>
                  <a:gd name="T52" fmla="*/ 2147483647 w 94"/>
                  <a:gd name="T53" fmla="*/ 2147483647 h 76"/>
                  <a:gd name="T54" fmla="*/ 2147483647 w 94"/>
                  <a:gd name="T55" fmla="*/ 2147483647 h 76"/>
                  <a:gd name="T56" fmla="*/ 0 w 94"/>
                  <a:gd name="T57" fmla="*/ 2147483647 h 76"/>
                  <a:gd name="T58" fmla="*/ 2147483647 w 94"/>
                  <a:gd name="T59" fmla="*/ 2147483647 h 7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4" h="76">
                    <a:moveTo>
                      <a:pt x="94" y="36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6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0" y="58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0" y="76"/>
                    </a:lnTo>
                    <a:lnTo>
                      <a:pt x="94" y="3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772273" y="4498774"/>
              <a:ext cx="1568651" cy="293722"/>
              <a:chOff x="3772273" y="4498774"/>
              <a:chExt cx="1568651" cy="293722"/>
            </a:xfrm>
          </p:grpSpPr>
          <p:sp>
            <p:nvSpPr>
              <p:cNvPr id="10291" name="Rectangle 53"/>
              <p:cNvSpPr>
                <a:spLocks noChangeArrowheads="1"/>
              </p:cNvSpPr>
              <p:nvPr/>
            </p:nvSpPr>
            <p:spPr bwMode="auto">
              <a:xfrm>
                <a:off x="3907574" y="4535490"/>
                <a:ext cx="1433350" cy="25700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292" name="Rectangle 54"/>
              <p:cNvSpPr>
                <a:spLocks noChangeArrowheads="1"/>
              </p:cNvSpPr>
              <p:nvPr/>
            </p:nvSpPr>
            <p:spPr bwMode="auto">
              <a:xfrm>
                <a:off x="3907574" y="4535490"/>
                <a:ext cx="1433350" cy="257006"/>
              </a:xfrm>
              <a:prstGeom prst="rect">
                <a:avLst/>
              </a:prstGeom>
              <a:noFill/>
              <a:ln w="3175">
                <a:solidFill>
                  <a:srgbClr val="9999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09" name="Rectangle 71"/>
              <p:cNvSpPr>
                <a:spLocks noChangeArrowheads="1"/>
              </p:cNvSpPr>
              <p:nvPr/>
            </p:nvSpPr>
            <p:spPr bwMode="auto">
              <a:xfrm>
                <a:off x="3867406" y="4498774"/>
                <a:ext cx="1435465" cy="25700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10" name="Rectangle 72"/>
              <p:cNvSpPr>
                <a:spLocks noChangeArrowheads="1"/>
              </p:cNvSpPr>
              <p:nvPr/>
            </p:nvSpPr>
            <p:spPr bwMode="auto">
              <a:xfrm>
                <a:off x="3867406" y="4498774"/>
                <a:ext cx="1435465" cy="25700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28" name="Rectangle 90"/>
              <p:cNvSpPr>
                <a:spLocks noChangeArrowheads="1"/>
              </p:cNvSpPr>
              <p:nvPr/>
            </p:nvSpPr>
            <p:spPr bwMode="auto">
              <a:xfrm>
                <a:off x="3920259" y="4549016"/>
                <a:ext cx="1161294" cy="168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900">
                    <a:solidFill>
                      <a:srgbClr val="000000"/>
                    </a:solidFill>
                    <a:latin typeface="Arial" charset="0"/>
                  </a:rPr>
                  <a:t>styling properties</a:t>
                </a:r>
                <a:endParaRPr lang="de-DE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35" name="Freeform 97"/>
              <p:cNvSpPr>
                <a:spLocks/>
              </p:cNvSpPr>
              <p:nvPr/>
            </p:nvSpPr>
            <p:spPr bwMode="auto">
              <a:xfrm>
                <a:off x="3772273" y="4578002"/>
                <a:ext cx="95133" cy="77295"/>
              </a:xfrm>
              <a:custGeom>
                <a:avLst/>
                <a:gdLst>
                  <a:gd name="T0" fmla="*/ 2147483647 w 90"/>
                  <a:gd name="T1" fmla="*/ 2147483647 h 80"/>
                  <a:gd name="T2" fmla="*/ 0 w 90"/>
                  <a:gd name="T3" fmla="*/ 0 h 80"/>
                  <a:gd name="T4" fmla="*/ 0 w 90"/>
                  <a:gd name="T5" fmla="*/ 2147483647 h 80"/>
                  <a:gd name="T6" fmla="*/ 2147483647 w 90"/>
                  <a:gd name="T7" fmla="*/ 2147483647 h 80"/>
                  <a:gd name="T8" fmla="*/ 2147483647 w 90"/>
                  <a:gd name="T9" fmla="*/ 2147483647 h 80"/>
                  <a:gd name="T10" fmla="*/ 2147483647 w 90"/>
                  <a:gd name="T11" fmla="*/ 2147483647 h 80"/>
                  <a:gd name="T12" fmla="*/ 2147483647 w 90"/>
                  <a:gd name="T13" fmla="*/ 2147483647 h 80"/>
                  <a:gd name="T14" fmla="*/ 2147483647 w 90"/>
                  <a:gd name="T15" fmla="*/ 2147483647 h 80"/>
                  <a:gd name="T16" fmla="*/ 2147483647 w 90"/>
                  <a:gd name="T17" fmla="*/ 2147483647 h 80"/>
                  <a:gd name="T18" fmla="*/ 2147483647 w 90"/>
                  <a:gd name="T19" fmla="*/ 2147483647 h 80"/>
                  <a:gd name="T20" fmla="*/ 2147483647 w 90"/>
                  <a:gd name="T21" fmla="*/ 2147483647 h 80"/>
                  <a:gd name="T22" fmla="*/ 2147483647 w 90"/>
                  <a:gd name="T23" fmla="*/ 2147483647 h 80"/>
                  <a:gd name="T24" fmla="*/ 2147483647 w 90"/>
                  <a:gd name="T25" fmla="*/ 2147483647 h 80"/>
                  <a:gd name="T26" fmla="*/ 2147483647 w 90"/>
                  <a:gd name="T27" fmla="*/ 2147483647 h 80"/>
                  <a:gd name="T28" fmla="*/ 2147483647 w 90"/>
                  <a:gd name="T29" fmla="*/ 2147483647 h 80"/>
                  <a:gd name="T30" fmla="*/ 2147483647 w 90"/>
                  <a:gd name="T31" fmla="*/ 2147483647 h 80"/>
                  <a:gd name="T32" fmla="*/ 2147483647 w 90"/>
                  <a:gd name="T33" fmla="*/ 2147483647 h 80"/>
                  <a:gd name="T34" fmla="*/ 2147483647 w 90"/>
                  <a:gd name="T35" fmla="*/ 2147483647 h 80"/>
                  <a:gd name="T36" fmla="*/ 2147483647 w 90"/>
                  <a:gd name="T37" fmla="*/ 2147483647 h 80"/>
                  <a:gd name="T38" fmla="*/ 2147483647 w 90"/>
                  <a:gd name="T39" fmla="*/ 2147483647 h 80"/>
                  <a:gd name="T40" fmla="*/ 2147483647 w 90"/>
                  <a:gd name="T41" fmla="*/ 2147483647 h 80"/>
                  <a:gd name="T42" fmla="*/ 2147483647 w 90"/>
                  <a:gd name="T43" fmla="*/ 2147483647 h 80"/>
                  <a:gd name="T44" fmla="*/ 2147483647 w 90"/>
                  <a:gd name="T45" fmla="*/ 2147483647 h 80"/>
                  <a:gd name="T46" fmla="*/ 2147483647 w 90"/>
                  <a:gd name="T47" fmla="*/ 2147483647 h 80"/>
                  <a:gd name="T48" fmla="*/ 2147483647 w 90"/>
                  <a:gd name="T49" fmla="*/ 2147483647 h 80"/>
                  <a:gd name="T50" fmla="*/ 2147483647 w 90"/>
                  <a:gd name="T51" fmla="*/ 2147483647 h 80"/>
                  <a:gd name="T52" fmla="*/ 0 w 90"/>
                  <a:gd name="T53" fmla="*/ 2147483647 h 80"/>
                  <a:gd name="T54" fmla="*/ 0 w 90"/>
                  <a:gd name="T55" fmla="*/ 2147483647 h 80"/>
                  <a:gd name="T56" fmla="*/ 2147483647 w 90"/>
                  <a:gd name="T57" fmla="*/ 214748364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0" h="80">
                    <a:moveTo>
                      <a:pt x="90" y="4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4" y="68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9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7" name="Freeform 121"/>
              <p:cNvSpPr>
                <a:spLocks/>
              </p:cNvSpPr>
              <p:nvPr/>
            </p:nvSpPr>
            <p:spPr bwMode="auto">
              <a:xfrm>
                <a:off x="3812440" y="4612785"/>
                <a:ext cx="95135" cy="77295"/>
              </a:xfrm>
              <a:custGeom>
                <a:avLst/>
                <a:gdLst>
                  <a:gd name="T0" fmla="*/ 2147483647 w 90"/>
                  <a:gd name="T1" fmla="*/ 2147483647 h 80"/>
                  <a:gd name="T2" fmla="*/ 0 w 90"/>
                  <a:gd name="T3" fmla="*/ 0 h 80"/>
                  <a:gd name="T4" fmla="*/ 0 w 90"/>
                  <a:gd name="T5" fmla="*/ 2147483647 h 80"/>
                  <a:gd name="T6" fmla="*/ 2147483647 w 90"/>
                  <a:gd name="T7" fmla="*/ 2147483647 h 80"/>
                  <a:gd name="T8" fmla="*/ 2147483647 w 90"/>
                  <a:gd name="T9" fmla="*/ 2147483647 h 80"/>
                  <a:gd name="T10" fmla="*/ 2147483647 w 90"/>
                  <a:gd name="T11" fmla="*/ 2147483647 h 80"/>
                  <a:gd name="T12" fmla="*/ 2147483647 w 90"/>
                  <a:gd name="T13" fmla="*/ 2147483647 h 80"/>
                  <a:gd name="T14" fmla="*/ 2147483647 w 90"/>
                  <a:gd name="T15" fmla="*/ 2147483647 h 80"/>
                  <a:gd name="T16" fmla="*/ 2147483647 w 90"/>
                  <a:gd name="T17" fmla="*/ 2147483647 h 80"/>
                  <a:gd name="T18" fmla="*/ 2147483647 w 90"/>
                  <a:gd name="T19" fmla="*/ 2147483647 h 80"/>
                  <a:gd name="T20" fmla="*/ 2147483647 w 90"/>
                  <a:gd name="T21" fmla="*/ 2147483647 h 80"/>
                  <a:gd name="T22" fmla="*/ 2147483647 w 90"/>
                  <a:gd name="T23" fmla="*/ 2147483647 h 80"/>
                  <a:gd name="T24" fmla="*/ 2147483647 w 90"/>
                  <a:gd name="T25" fmla="*/ 2147483647 h 80"/>
                  <a:gd name="T26" fmla="*/ 2147483647 w 90"/>
                  <a:gd name="T27" fmla="*/ 2147483647 h 80"/>
                  <a:gd name="T28" fmla="*/ 2147483647 w 90"/>
                  <a:gd name="T29" fmla="*/ 2147483647 h 80"/>
                  <a:gd name="T30" fmla="*/ 2147483647 w 90"/>
                  <a:gd name="T31" fmla="*/ 2147483647 h 80"/>
                  <a:gd name="T32" fmla="*/ 2147483647 w 90"/>
                  <a:gd name="T33" fmla="*/ 2147483647 h 80"/>
                  <a:gd name="T34" fmla="*/ 2147483647 w 90"/>
                  <a:gd name="T35" fmla="*/ 2147483647 h 80"/>
                  <a:gd name="T36" fmla="*/ 2147483647 w 90"/>
                  <a:gd name="T37" fmla="*/ 2147483647 h 80"/>
                  <a:gd name="T38" fmla="*/ 2147483647 w 90"/>
                  <a:gd name="T39" fmla="*/ 2147483647 h 80"/>
                  <a:gd name="T40" fmla="*/ 2147483647 w 90"/>
                  <a:gd name="T41" fmla="*/ 2147483647 h 80"/>
                  <a:gd name="T42" fmla="*/ 2147483647 w 90"/>
                  <a:gd name="T43" fmla="*/ 2147483647 h 80"/>
                  <a:gd name="T44" fmla="*/ 2147483647 w 90"/>
                  <a:gd name="T45" fmla="*/ 2147483647 h 80"/>
                  <a:gd name="T46" fmla="*/ 2147483647 w 90"/>
                  <a:gd name="T47" fmla="*/ 2147483647 h 80"/>
                  <a:gd name="T48" fmla="*/ 2147483647 w 90"/>
                  <a:gd name="T49" fmla="*/ 2147483647 h 80"/>
                  <a:gd name="T50" fmla="*/ 2147483647 w 90"/>
                  <a:gd name="T51" fmla="*/ 2147483647 h 80"/>
                  <a:gd name="T52" fmla="*/ 2147483647 w 90"/>
                  <a:gd name="T53" fmla="*/ 2147483647 h 80"/>
                  <a:gd name="T54" fmla="*/ 0 w 90"/>
                  <a:gd name="T55" fmla="*/ 2147483647 h 80"/>
                  <a:gd name="T56" fmla="*/ 0 w 90"/>
                  <a:gd name="T57" fmla="*/ 2147483647 h 80"/>
                  <a:gd name="T58" fmla="*/ 2147483647 w 90"/>
                  <a:gd name="T59" fmla="*/ 2147483647 h 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0" h="80">
                    <a:moveTo>
                      <a:pt x="90" y="4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22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4" y="72"/>
                    </a:lnTo>
                    <a:lnTo>
                      <a:pt x="4" y="74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90" y="4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3770158" y="4147080"/>
              <a:ext cx="1570766" cy="295655"/>
              <a:chOff x="3770158" y="4147080"/>
              <a:chExt cx="1570766" cy="295655"/>
            </a:xfrm>
          </p:grpSpPr>
          <p:sp>
            <p:nvSpPr>
              <p:cNvPr id="10287" name="Rectangle 49"/>
              <p:cNvSpPr>
                <a:spLocks noChangeArrowheads="1"/>
              </p:cNvSpPr>
              <p:nvPr/>
            </p:nvSpPr>
            <p:spPr bwMode="auto">
              <a:xfrm>
                <a:off x="3907574" y="4183796"/>
                <a:ext cx="1433350" cy="258939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288" name="Rectangle 50"/>
              <p:cNvSpPr>
                <a:spLocks noChangeArrowheads="1"/>
              </p:cNvSpPr>
              <p:nvPr/>
            </p:nvSpPr>
            <p:spPr bwMode="auto">
              <a:xfrm>
                <a:off x="3907574" y="4183796"/>
                <a:ext cx="1433350" cy="258939"/>
              </a:xfrm>
              <a:prstGeom prst="rect">
                <a:avLst/>
              </a:prstGeom>
              <a:noFill/>
              <a:ln w="3175">
                <a:solidFill>
                  <a:srgbClr val="9999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05" name="Rectangle 67"/>
              <p:cNvSpPr>
                <a:spLocks noChangeArrowheads="1"/>
              </p:cNvSpPr>
              <p:nvPr/>
            </p:nvSpPr>
            <p:spPr bwMode="auto">
              <a:xfrm>
                <a:off x="3867406" y="4147080"/>
                <a:ext cx="1435465" cy="26087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06" name="Rectangle 68"/>
              <p:cNvSpPr>
                <a:spLocks noChangeArrowheads="1"/>
              </p:cNvSpPr>
              <p:nvPr/>
            </p:nvSpPr>
            <p:spPr bwMode="auto">
              <a:xfrm>
                <a:off x="3867406" y="4147080"/>
                <a:ext cx="1435465" cy="26087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27" name="Rectangle 89"/>
              <p:cNvSpPr>
                <a:spLocks noChangeArrowheads="1"/>
              </p:cNvSpPr>
              <p:nvPr/>
            </p:nvSpPr>
            <p:spPr bwMode="auto">
              <a:xfrm>
                <a:off x="3920259" y="4212781"/>
                <a:ext cx="634226" cy="166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900">
                    <a:solidFill>
                      <a:srgbClr val="000000"/>
                    </a:solidFill>
                    <a:latin typeface="Arial" charset="0"/>
                  </a:rPr>
                  <a:t>geometry</a:t>
                </a:r>
                <a:endParaRPr lang="de-DE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37" name="Freeform 99"/>
              <p:cNvSpPr>
                <a:spLocks/>
              </p:cNvSpPr>
              <p:nvPr/>
            </p:nvSpPr>
            <p:spPr bwMode="auto">
              <a:xfrm>
                <a:off x="3770158" y="4234038"/>
                <a:ext cx="97248" cy="75362"/>
              </a:xfrm>
              <a:custGeom>
                <a:avLst/>
                <a:gdLst>
                  <a:gd name="T0" fmla="*/ 2147483647 w 92"/>
                  <a:gd name="T1" fmla="*/ 2147483647 h 77"/>
                  <a:gd name="T2" fmla="*/ 0 w 92"/>
                  <a:gd name="T3" fmla="*/ 0 h 77"/>
                  <a:gd name="T4" fmla="*/ 2147483647 w 92"/>
                  <a:gd name="T5" fmla="*/ 2147483647 h 77"/>
                  <a:gd name="T6" fmla="*/ 2147483647 w 92"/>
                  <a:gd name="T7" fmla="*/ 2147483647 h 77"/>
                  <a:gd name="T8" fmla="*/ 2147483647 w 92"/>
                  <a:gd name="T9" fmla="*/ 2147483647 h 77"/>
                  <a:gd name="T10" fmla="*/ 2147483647 w 92"/>
                  <a:gd name="T11" fmla="*/ 2147483647 h 77"/>
                  <a:gd name="T12" fmla="*/ 2147483647 w 92"/>
                  <a:gd name="T13" fmla="*/ 2147483647 h 77"/>
                  <a:gd name="T14" fmla="*/ 2147483647 w 92"/>
                  <a:gd name="T15" fmla="*/ 2147483647 h 77"/>
                  <a:gd name="T16" fmla="*/ 2147483647 w 92"/>
                  <a:gd name="T17" fmla="*/ 2147483647 h 77"/>
                  <a:gd name="T18" fmla="*/ 2147483647 w 92"/>
                  <a:gd name="T19" fmla="*/ 2147483647 h 77"/>
                  <a:gd name="T20" fmla="*/ 2147483647 w 92"/>
                  <a:gd name="T21" fmla="*/ 2147483647 h 77"/>
                  <a:gd name="T22" fmla="*/ 2147483647 w 92"/>
                  <a:gd name="T23" fmla="*/ 2147483647 h 77"/>
                  <a:gd name="T24" fmla="*/ 2147483647 w 92"/>
                  <a:gd name="T25" fmla="*/ 2147483647 h 77"/>
                  <a:gd name="T26" fmla="*/ 2147483647 w 92"/>
                  <a:gd name="T27" fmla="*/ 2147483647 h 77"/>
                  <a:gd name="T28" fmla="*/ 2147483647 w 92"/>
                  <a:gd name="T29" fmla="*/ 2147483647 h 77"/>
                  <a:gd name="T30" fmla="*/ 2147483647 w 92"/>
                  <a:gd name="T31" fmla="*/ 2147483647 h 77"/>
                  <a:gd name="T32" fmla="*/ 2147483647 w 92"/>
                  <a:gd name="T33" fmla="*/ 2147483647 h 77"/>
                  <a:gd name="T34" fmla="*/ 2147483647 w 92"/>
                  <a:gd name="T35" fmla="*/ 2147483647 h 77"/>
                  <a:gd name="T36" fmla="*/ 2147483647 w 92"/>
                  <a:gd name="T37" fmla="*/ 2147483647 h 77"/>
                  <a:gd name="T38" fmla="*/ 2147483647 w 92"/>
                  <a:gd name="T39" fmla="*/ 2147483647 h 77"/>
                  <a:gd name="T40" fmla="*/ 2147483647 w 92"/>
                  <a:gd name="T41" fmla="*/ 2147483647 h 77"/>
                  <a:gd name="T42" fmla="*/ 2147483647 w 92"/>
                  <a:gd name="T43" fmla="*/ 2147483647 h 77"/>
                  <a:gd name="T44" fmla="*/ 2147483647 w 92"/>
                  <a:gd name="T45" fmla="*/ 2147483647 h 77"/>
                  <a:gd name="T46" fmla="*/ 2147483647 w 92"/>
                  <a:gd name="T47" fmla="*/ 2147483647 h 77"/>
                  <a:gd name="T48" fmla="*/ 2147483647 w 92"/>
                  <a:gd name="T49" fmla="*/ 2147483647 h 77"/>
                  <a:gd name="T50" fmla="*/ 2147483647 w 92"/>
                  <a:gd name="T51" fmla="*/ 2147483647 h 77"/>
                  <a:gd name="T52" fmla="*/ 2147483647 w 92"/>
                  <a:gd name="T53" fmla="*/ 2147483647 h 77"/>
                  <a:gd name="T54" fmla="*/ 2147483647 w 92"/>
                  <a:gd name="T55" fmla="*/ 2147483647 h 77"/>
                  <a:gd name="T56" fmla="*/ 0 w 92"/>
                  <a:gd name="T57" fmla="*/ 2147483647 h 77"/>
                  <a:gd name="T58" fmla="*/ 2147483647 w 92"/>
                  <a:gd name="T59" fmla="*/ 2147483647 h 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2" h="77">
                    <a:moveTo>
                      <a:pt x="92" y="37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10" y="27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12" y="43"/>
                    </a:lnTo>
                    <a:lnTo>
                      <a:pt x="12" y="45"/>
                    </a:lnTo>
                    <a:lnTo>
                      <a:pt x="10" y="49"/>
                    </a:lnTo>
                    <a:lnTo>
                      <a:pt x="10" y="51"/>
                    </a:lnTo>
                    <a:lnTo>
                      <a:pt x="10" y="55"/>
                    </a:lnTo>
                    <a:lnTo>
                      <a:pt x="10" y="57"/>
                    </a:lnTo>
                    <a:lnTo>
                      <a:pt x="6" y="61"/>
                    </a:lnTo>
                    <a:lnTo>
                      <a:pt x="6" y="65"/>
                    </a:lnTo>
                    <a:lnTo>
                      <a:pt x="6" y="67"/>
                    </a:lnTo>
                    <a:lnTo>
                      <a:pt x="6" y="71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0" y="77"/>
                    </a:lnTo>
                    <a:lnTo>
                      <a:pt x="9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9" name="Freeform 123"/>
              <p:cNvSpPr>
                <a:spLocks/>
              </p:cNvSpPr>
              <p:nvPr/>
            </p:nvSpPr>
            <p:spPr bwMode="auto">
              <a:xfrm>
                <a:off x="3808212" y="4270753"/>
                <a:ext cx="99363" cy="73431"/>
              </a:xfrm>
              <a:custGeom>
                <a:avLst/>
                <a:gdLst>
                  <a:gd name="T0" fmla="*/ 2147483647 w 94"/>
                  <a:gd name="T1" fmla="*/ 2147483647 h 76"/>
                  <a:gd name="T2" fmla="*/ 0 w 94"/>
                  <a:gd name="T3" fmla="*/ 0 h 76"/>
                  <a:gd name="T4" fmla="*/ 2147483647 w 94"/>
                  <a:gd name="T5" fmla="*/ 2147483647 h 76"/>
                  <a:gd name="T6" fmla="*/ 2147483647 w 94"/>
                  <a:gd name="T7" fmla="*/ 2147483647 h 76"/>
                  <a:gd name="T8" fmla="*/ 2147483647 w 94"/>
                  <a:gd name="T9" fmla="*/ 2147483647 h 76"/>
                  <a:gd name="T10" fmla="*/ 2147483647 w 94"/>
                  <a:gd name="T11" fmla="*/ 2147483647 h 76"/>
                  <a:gd name="T12" fmla="*/ 2147483647 w 94"/>
                  <a:gd name="T13" fmla="*/ 2147483647 h 76"/>
                  <a:gd name="T14" fmla="*/ 2147483647 w 94"/>
                  <a:gd name="T15" fmla="*/ 2147483647 h 76"/>
                  <a:gd name="T16" fmla="*/ 2147483647 w 94"/>
                  <a:gd name="T17" fmla="*/ 2147483647 h 76"/>
                  <a:gd name="T18" fmla="*/ 2147483647 w 94"/>
                  <a:gd name="T19" fmla="*/ 2147483647 h 76"/>
                  <a:gd name="T20" fmla="*/ 2147483647 w 94"/>
                  <a:gd name="T21" fmla="*/ 2147483647 h 76"/>
                  <a:gd name="T22" fmla="*/ 2147483647 w 94"/>
                  <a:gd name="T23" fmla="*/ 2147483647 h 76"/>
                  <a:gd name="T24" fmla="*/ 2147483647 w 94"/>
                  <a:gd name="T25" fmla="*/ 2147483647 h 76"/>
                  <a:gd name="T26" fmla="*/ 2147483647 w 94"/>
                  <a:gd name="T27" fmla="*/ 2147483647 h 76"/>
                  <a:gd name="T28" fmla="*/ 2147483647 w 94"/>
                  <a:gd name="T29" fmla="*/ 2147483647 h 76"/>
                  <a:gd name="T30" fmla="*/ 2147483647 w 94"/>
                  <a:gd name="T31" fmla="*/ 2147483647 h 76"/>
                  <a:gd name="T32" fmla="*/ 2147483647 w 94"/>
                  <a:gd name="T33" fmla="*/ 2147483647 h 76"/>
                  <a:gd name="T34" fmla="*/ 2147483647 w 94"/>
                  <a:gd name="T35" fmla="*/ 2147483647 h 76"/>
                  <a:gd name="T36" fmla="*/ 2147483647 w 94"/>
                  <a:gd name="T37" fmla="*/ 2147483647 h 76"/>
                  <a:gd name="T38" fmla="*/ 2147483647 w 94"/>
                  <a:gd name="T39" fmla="*/ 2147483647 h 76"/>
                  <a:gd name="T40" fmla="*/ 2147483647 w 94"/>
                  <a:gd name="T41" fmla="*/ 2147483647 h 76"/>
                  <a:gd name="T42" fmla="*/ 2147483647 w 94"/>
                  <a:gd name="T43" fmla="*/ 2147483647 h 76"/>
                  <a:gd name="T44" fmla="*/ 2147483647 w 94"/>
                  <a:gd name="T45" fmla="*/ 2147483647 h 76"/>
                  <a:gd name="T46" fmla="*/ 2147483647 w 94"/>
                  <a:gd name="T47" fmla="*/ 2147483647 h 76"/>
                  <a:gd name="T48" fmla="*/ 2147483647 w 94"/>
                  <a:gd name="T49" fmla="*/ 2147483647 h 76"/>
                  <a:gd name="T50" fmla="*/ 2147483647 w 94"/>
                  <a:gd name="T51" fmla="*/ 2147483647 h 76"/>
                  <a:gd name="T52" fmla="*/ 2147483647 w 94"/>
                  <a:gd name="T53" fmla="*/ 2147483647 h 76"/>
                  <a:gd name="T54" fmla="*/ 2147483647 w 94"/>
                  <a:gd name="T55" fmla="*/ 2147483647 h 76"/>
                  <a:gd name="T56" fmla="*/ 2147483647 w 94"/>
                  <a:gd name="T57" fmla="*/ 2147483647 h 76"/>
                  <a:gd name="T58" fmla="*/ 0 w 94"/>
                  <a:gd name="T59" fmla="*/ 2147483647 h 76"/>
                  <a:gd name="T60" fmla="*/ 2147483647 w 94"/>
                  <a:gd name="T61" fmla="*/ 2147483647 h 7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4" h="76">
                    <a:moveTo>
                      <a:pt x="94" y="36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4" y="46"/>
                    </a:lnTo>
                    <a:lnTo>
                      <a:pt x="10" y="48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0" y="58"/>
                    </a:lnTo>
                    <a:lnTo>
                      <a:pt x="10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0" y="76"/>
                    </a:lnTo>
                    <a:lnTo>
                      <a:pt x="94" y="3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uppieren 5"/>
            <p:cNvGrpSpPr/>
            <p:nvPr/>
          </p:nvGrpSpPr>
          <p:grpSpPr>
            <a:xfrm>
              <a:off x="3199355" y="3909398"/>
              <a:ext cx="668051" cy="1060877"/>
              <a:chOff x="3199355" y="3909398"/>
              <a:chExt cx="668051" cy="1060877"/>
            </a:xfrm>
          </p:grpSpPr>
          <p:sp>
            <p:nvSpPr>
              <p:cNvPr id="10330" name="Line 92"/>
              <p:cNvSpPr>
                <a:spLocks noChangeShapeType="1"/>
              </p:cNvSpPr>
              <p:nvPr/>
            </p:nvSpPr>
            <p:spPr bwMode="auto">
              <a:xfrm>
                <a:off x="3199355" y="4075583"/>
                <a:ext cx="312885" cy="193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31" name="Line 93"/>
              <p:cNvSpPr>
                <a:spLocks noChangeShapeType="1"/>
              </p:cNvSpPr>
              <p:nvPr/>
            </p:nvSpPr>
            <p:spPr bwMode="auto">
              <a:xfrm>
                <a:off x="3510126" y="3944181"/>
                <a:ext cx="2113" cy="9913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32" name="Line 94"/>
              <p:cNvSpPr>
                <a:spLocks noChangeShapeType="1"/>
              </p:cNvSpPr>
              <p:nvPr/>
            </p:nvSpPr>
            <p:spPr bwMode="auto">
              <a:xfrm>
                <a:off x="3510126" y="4929696"/>
                <a:ext cx="308656" cy="19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34" name="Line 96"/>
              <p:cNvSpPr>
                <a:spLocks noChangeShapeType="1"/>
              </p:cNvSpPr>
              <p:nvPr/>
            </p:nvSpPr>
            <p:spPr bwMode="auto">
              <a:xfrm>
                <a:off x="3510126" y="4616650"/>
                <a:ext cx="308656" cy="19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36" name="Line 98"/>
              <p:cNvSpPr>
                <a:spLocks noChangeShapeType="1"/>
              </p:cNvSpPr>
              <p:nvPr/>
            </p:nvSpPr>
            <p:spPr bwMode="auto">
              <a:xfrm>
                <a:off x="3512240" y="4270753"/>
                <a:ext cx="306543" cy="19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38" name="Line 100"/>
              <p:cNvSpPr>
                <a:spLocks noChangeShapeType="1"/>
              </p:cNvSpPr>
              <p:nvPr/>
            </p:nvSpPr>
            <p:spPr bwMode="auto">
              <a:xfrm>
                <a:off x="3510126" y="3944181"/>
                <a:ext cx="308656" cy="19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39" name="Freeform 101"/>
              <p:cNvSpPr>
                <a:spLocks/>
              </p:cNvSpPr>
              <p:nvPr/>
            </p:nvSpPr>
            <p:spPr bwMode="auto">
              <a:xfrm>
                <a:off x="3770158" y="3909398"/>
                <a:ext cx="97248" cy="75362"/>
              </a:xfrm>
              <a:custGeom>
                <a:avLst/>
                <a:gdLst>
                  <a:gd name="T0" fmla="*/ 2147483647 w 92"/>
                  <a:gd name="T1" fmla="*/ 2147483647 h 78"/>
                  <a:gd name="T2" fmla="*/ 0 w 92"/>
                  <a:gd name="T3" fmla="*/ 0 h 78"/>
                  <a:gd name="T4" fmla="*/ 2147483647 w 92"/>
                  <a:gd name="T5" fmla="*/ 0 h 78"/>
                  <a:gd name="T6" fmla="*/ 2147483647 w 92"/>
                  <a:gd name="T7" fmla="*/ 2147483647 h 78"/>
                  <a:gd name="T8" fmla="*/ 2147483647 w 92"/>
                  <a:gd name="T9" fmla="*/ 2147483647 h 78"/>
                  <a:gd name="T10" fmla="*/ 2147483647 w 92"/>
                  <a:gd name="T11" fmla="*/ 2147483647 h 78"/>
                  <a:gd name="T12" fmla="*/ 2147483647 w 92"/>
                  <a:gd name="T13" fmla="*/ 2147483647 h 78"/>
                  <a:gd name="T14" fmla="*/ 2147483647 w 92"/>
                  <a:gd name="T15" fmla="*/ 2147483647 h 78"/>
                  <a:gd name="T16" fmla="*/ 2147483647 w 92"/>
                  <a:gd name="T17" fmla="*/ 2147483647 h 78"/>
                  <a:gd name="T18" fmla="*/ 2147483647 w 92"/>
                  <a:gd name="T19" fmla="*/ 2147483647 h 78"/>
                  <a:gd name="T20" fmla="*/ 2147483647 w 92"/>
                  <a:gd name="T21" fmla="*/ 2147483647 h 78"/>
                  <a:gd name="T22" fmla="*/ 2147483647 w 92"/>
                  <a:gd name="T23" fmla="*/ 2147483647 h 78"/>
                  <a:gd name="T24" fmla="*/ 2147483647 w 92"/>
                  <a:gd name="T25" fmla="*/ 2147483647 h 78"/>
                  <a:gd name="T26" fmla="*/ 2147483647 w 92"/>
                  <a:gd name="T27" fmla="*/ 2147483647 h 78"/>
                  <a:gd name="T28" fmla="*/ 2147483647 w 92"/>
                  <a:gd name="T29" fmla="*/ 2147483647 h 78"/>
                  <a:gd name="T30" fmla="*/ 2147483647 w 92"/>
                  <a:gd name="T31" fmla="*/ 2147483647 h 78"/>
                  <a:gd name="T32" fmla="*/ 2147483647 w 92"/>
                  <a:gd name="T33" fmla="*/ 2147483647 h 78"/>
                  <a:gd name="T34" fmla="*/ 2147483647 w 92"/>
                  <a:gd name="T35" fmla="*/ 2147483647 h 78"/>
                  <a:gd name="T36" fmla="*/ 2147483647 w 92"/>
                  <a:gd name="T37" fmla="*/ 2147483647 h 78"/>
                  <a:gd name="T38" fmla="*/ 2147483647 w 92"/>
                  <a:gd name="T39" fmla="*/ 2147483647 h 78"/>
                  <a:gd name="T40" fmla="*/ 2147483647 w 92"/>
                  <a:gd name="T41" fmla="*/ 2147483647 h 78"/>
                  <a:gd name="T42" fmla="*/ 2147483647 w 92"/>
                  <a:gd name="T43" fmla="*/ 2147483647 h 78"/>
                  <a:gd name="T44" fmla="*/ 2147483647 w 92"/>
                  <a:gd name="T45" fmla="*/ 2147483647 h 78"/>
                  <a:gd name="T46" fmla="*/ 2147483647 w 92"/>
                  <a:gd name="T47" fmla="*/ 2147483647 h 78"/>
                  <a:gd name="T48" fmla="*/ 2147483647 w 92"/>
                  <a:gd name="T49" fmla="*/ 2147483647 h 78"/>
                  <a:gd name="T50" fmla="*/ 2147483647 w 92"/>
                  <a:gd name="T51" fmla="*/ 2147483647 h 78"/>
                  <a:gd name="T52" fmla="*/ 2147483647 w 92"/>
                  <a:gd name="T53" fmla="*/ 2147483647 h 78"/>
                  <a:gd name="T54" fmla="*/ 2147483647 w 92"/>
                  <a:gd name="T55" fmla="*/ 2147483647 h 78"/>
                  <a:gd name="T56" fmla="*/ 0 w 92"/>
                  <a:gd name="T57" fmla="*/ 2147483647 h 78"/>
                  <a:gd name="T58" fmla="*/ 2147483647 w 92"/>
                  <a:gd name="T59" fmla="*/ 2147483647 h 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2" h="78">
                    <a:moveTo>
                      <a:pt x="92" y="3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6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6" y="68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92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2" name="Line 116"/>
              <p:cNvSpPr>
                <a:spLocks noChangeShapeType="1"/>
              </p:cNvSpPr>
              <p:nvPr/>
            </p:nvSpPr>
            <p:spPr bwMode="auto">
              <a:xfrm>
                <a:off x="3239523" y="4112297"/>
                <a:ext cx="312885" cy="1933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3" name="Line 117"/>
              <p:cNvSpPr>
                <a:spLocks noChangeShapeType="1"/>
              </p:cNvSpPr>
              <p:nvPr/>
            </p:nvSpPr>
            <p:spPr bwMode="auto">
              <a:xfrm>
                <a:off x="3548180" y="3980895"/>
                <a:ext cx="2113" cy="98938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4" name="Line 118"/>
              <p:cNvSpPr>
                <a:spLocks noChangeShapeType="1"/>
              </p:cNvSpPr>
              <p:nvPr/>
            </p:nvSpPr>
            <p:spPr bwMode="auto">
              <a:xfrm>
                <a:off x="3548180" y="4964479"/>
                <a:ext cx="310770" cy="1932"/>
              </a:xfrm>
              <a:prstGeom prst="line">
                <a:avLst/>
              </a:prstGeom>
              <a:noFill/>
              <a:ln w="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6" name="Line 120"/>
              <p:cNvSpPr>
                <a:spLocks noChangeShapeType="1"/>
              </p:cNvSpPr>
              <p:nvPr/>
            </p:nvSpPr>
            <p:spPr bwMode="auto">
              <a:xfrm>
                <a:off x="3548180" y="4651433"/>
                <a:ext cx="310770" cy="1932"/>
              </a:xfrm>
              <a:prstGeom prst="line">
                <a:avLst/>
              </a:prstGeom>
              <a:noFill/>
              <a:ln w="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8" name="Line 122"/>
              <p:cNvSpPr>
                <a:spLocks noChangeShapeType="1"/>
              </p:cNvSpPr>
              <p:nvPr/>
            </p:nvSpPr>
            <p:spPr bwMode="auto">
              <a:xfrm>
                <a:off x="3552408" y="4305536"/>
                <a:ext cx="306542" cy="1933"/>
              </a:xfrm>
              <a:prstGeom prst="line">
                <a:avLst/>
              </a:prstGeom>
              <a:noFill/>
              <a:ln w="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60" name="Line 124"/>
              <p:cNvSpPr>
                <a:spLocks noChangeShapeType="1"/>
              </p:cNvSpPr>
              <p:nvPr/>
            </p:nvSpPr>
            <p:spPr bwMode="auto">
              <a:xfrm>
                <a:off x="3548180" y="3980895"/>
                <a:ext cx="310770" cy="1933"/>
              </a:xfrm>
              <a:prstGeom prst="line">
                <a:avLst/>
              </a:prstGeom>
              <a:noFill/>
              <a:ln w="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3808212" y="3799251"/>
              <a:ext cx="1532712" cy="295655"/>
              <a:chOff x="3808212" y="3799251"/>
              <a:chExt cx="1532712" cy="295655"/>
            </a:xfrm>
          </p:grpSpPr>
          <p:sp>
            <p:nvSpPr>
              <p:cNvPr id="10289" name="Rectangle 51"/>
              <p:cNvSpPr>
                <a:spLocks noChangeArrowheads="1"/>
              </p:cNvSpPr>
              <p:nvPr/>
            </p:nvSpPr>
            <p:spPr bwMode="auto">
              <a:xfrm>
                <a:off x="3907574" y="3834034"/>
                <a:ext cx="1433350" cy="26087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290" name="Rectangle 52"/>
              <p:cNvSpPr>
                <a:spLocks noChangeArrowheads="1"/>
              </p:cNvSpPr>
              <p:nvPr/>
            </p:nvSpPr>
            <p:spPr bwMode="auto">
              <a:xfrm>
                <a:off x="3907574" y="3834034"/>
                <a:ext cx="1433350" cy="260872"/>
              </a:xfrm>
              <a:prstGeom prst="rect">
                <a:avLst/>
              </a:prstGeom>
              <a:noFill/>
              <a:ln w="3175">
                <a:solidFill>
                  <a:srgbClr val="9999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07" name="Rectangle 69"/>
              <p:cNvSpPr>
                <a:spLocks noChangeArrowheads="1"/>
              </p:cNvSpPr>
              <p:nvPr/>
            </p:nvSpPr>
            <p:spPr bwMode="auto">
              <a:xfrm>
                <a:off x="3867406" y="3799251"/>
                <a:ext cx="1435465" cy="258939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08" name="Rectangle 70"/>
              <p:cNvSpPr>
                <a:spLocks noChangeArrowheads="1"/>
              </p:cNvSpPr>
              <p:nvPr/>
            </p:nvSpPr>
            <p:spPr bwMode="auto">
              <a:xfrm>
                <a:off x="3867406" y="3799251"/>
                <a:ext cx="1435465" cy="25893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26" name="Rectangle 88"/>
              <p:cNvSpPr>
                <a:spLocks noChangeArrowheads="1"/>
              </p:cNvSpPr>
              <p:nvPr/>
            </p:nvSpPr>
            <p:spPr bwMode="auto">
              <a:xfrm>
                <a:off x="3920259" y="3841764"/>
                <a:ext cx="625769" cy="166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35000"/>
                  </a:spcBef>
                  <a:buChar char="•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35000"/>
                  </a:spcBef>
                  <a:buChar char="–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35000"/>
                  </a:spcBef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35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000072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900">
                    <a:solidFill>
                      <a:srgbClr val="000000"/>
                    </a:solidFill>
                    <a:latin typeface="Arial" charset="0"/>
                  </a:rPr>
                  <a:t>attributes</a:t>
                </a:r>
                <a:endParaRPr lang="de-DE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0361" name="Freeform 125"/>
              <p:cNvSpPr>
                <a:spLocks/>
              </p:cNvSpPr>
              <p:nvPr/>
            </p:nvSpPr>
            <p:spPr bwMode="auto">
              <a:xfrm>
                <a:off x="3808212" y="3944181"/>
                <a:ext cx="99363" cy="75362"/>
              </a:xfrm>
              <a:custGeom>
                <a:avLst/>
                <a:gdLst>
                  <a:gd name="T0" fmla="*/ 2147483647 w 94"/>
                  <a:gd name="T1" fmla="*/ 2147483647 h 78"/>
                  <a:gd name="T2" fmla="*/ 0 w 94"/>
                  <a:gd name="T3" fmla="*/ 0 h 78"/>
                  <a:gd name="T4" fmla="*/ 2147483647 w 94"/>
                  <a:gd name="T5" fmla="*/ 0 h 78"/>
                  <a:gd name="T6" fmla="*/ 2147483647 w 94"/>
                  <a:gd name="T7" fmla="*/ 2147483647 h 78"/>
                  <a:gd name="T8" fmla="*/ 2147483647 w 94"/>
                  <a:gd name="T9" fmla="*/ 2147483647 h 78"/>
                  <a:gd name="T10" fmla="*/ 2147483647 w 94"/>
                  <a:gd name="T11" fmla="*/ 2147483647 h 78"/>
                  <a:gd name="T12" fmla="*/ 2147483647 w 94"/>
                  <a:gd name="T13" fmla="*/ 2147483647 h 78"/>
                  <a:gd name="T14" fmla="*/ 2147483647 w 94"/>
                  <a:gd name="T15" fmla="*/ 2147483647 h 78"/>
                  <a:gd name="T16" fmla="*/ 2147483647 w 94"/>
                  <a:gd name="T17" fmla="*/ 2147483647 h 78"/>
                  <a:gd name="T18" fmla="*/ 2147483647 w 94"/>
                  <a:gd name="T19" fmla="*/ 2147483647 h 78"/>
                  <a:gd name="T20" fmla="*/ 2147483647 w 94"/>
                  <a:gd name="T21" fmla="*/ 2147483647 h 78"/>
                  <a:gd name="T22" fmla="*/ 2147483647 w 94"/>
                  <a:gd name="T23" fmla="*/ 2147483647 h 78"/>
                  <a:gd name="T24" fmla="*/ 2147483647 w 94"/>
                  <a:gd name="T25" fmla="*/ 2147483647 h 78"/>
                  <a:gd name="T26" fmla="*/ 2147483647 w 94"/>
                  <a:gd name="T27" fmla="*/ 2147483647 h 78"/>
                  <a:gd name="T28" fmla="*/ 2147483647 w 94"/>
                  <a:gd name="T29" fmla="*/ 2147483647 h 78"/>
                  <a:gd name="T30" fmla="*/ 2147483647 w 94"/>
                  <a:gd name="T31" fmla="*/ 2147483647 h 78"/>
                  <a:gd name="T32" fmla="*/ 2147483647 w 94"/>
                  <a:gd name="T33" fmla="*/ 2147483647 h 78"/>
                  <a:gd name="T34" fmla="*/ 2147483647 w 94"/>
                  <a:gd name="T35" fmla="*/ 2147483647 h 78"/>
                  <a:gd name="T36" fmla="*/ 2147483647 w 94"/>
                  <a:gd name="T37" fmla="*/ 2147483647 h 78"/>
                  <a:gd name="T38" fmla="*/ 2147483647 w 94"/>
                  <a:gd name="T39" fmla="*/ 2147483647 h 78"/>
                  <a:gd name="T40" fmla="*/ 2147483647 w 94"/>
                  <a:gd name="T41" fmla="*/ 2147483647 h 78"/>
                  <a:gd name="T42" fmla="*/ 2147483647 w 94"/>
                  <a:gd name="T43" fmla="*/ 2147483647 h 78"/>
                  <a:gd name="T44" fmla="*/ 2147483647 w 94"/>
                  <a:gd name="T45" fmla="*/ 2147483647 h 78"/>
                  <a:gd name="T46" fmla="*/ 2147483647 w 94"/>
                  <a:gd name="T47" fmla="*/ 2147483647 h 78"/>
                  <a:gd name="T48" fmla="*/ 2147483647 w 94"/>
                  <a:gd name="T49" fmla="*/ 2147483647 h 78"/>
                  <a:gd name="T50" fmla="*/ 2147483647 w 94"/>
                  <a:gd name="T51" fmla="*/ 2147483647 h 78"/>
                  <a:gd name="T52" fmla="*/ 2147483647 w 94"/>
                  <a:gd name="T53" fmla="*/ 2147483647 h 78"/>
                  <a:gd name="T54" fmla="*/ 2147483647 w 94"/>
                  <a:gd name="T55" fmla="*/ 2147483647 h 78"/>
                  <a:gd name="T56" fmla="*/ 0 w 94"/>
                  <a:gd name="T57" fmla="*/ 2147483647 h 78"/>
                  <a:gd name="T58" fmla="*/ 2147483647 w 94"/>
                  <a:gd name="T59" fmla="*/ 2147483647 h 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4" h="78">
                    <a:moveTo>
                      <a:pt x="94" y="38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8" y="60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4" y="72"/>
                    </a:lnTo>
                    <a:lnTo>
                      <a:pt x="4" y="74"/>
                    </a:lnTo>
                    <a:lnTo>
                      <a:pt x="0" y="78"/>
                    </a:lnTo>
                    <a:lnTo>
                      <a:pt x="94" y="3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362" name="Line 126"/>
            <p:cNvSpPr>
              <a:spLocks noChangeShapeType="1"/>
            </p:cNvSpPr>
            <p:nvPr/>
          </p:nvSpPr>
          <p:spPr bwMode="auto">
            <a:xfrm>
              <a:off x="1235369" y="1969286"/>
              <a:ext cx="2113" cy="1184550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63" name="Freeform 127"/>
            <p:cNvSpPr>
              <a:spLocks/>
            </p:cNvSpPr>
            <p:nvPr/>
          </p:nvSpPr>
          <p:spPr bwMode="auto">
            <a:xfrm>
              <a:off x="1193088" y="3109391"/>
              <a:ext cx="84563" cy="86957"/>
            </a:xfrm>
            <a:custGeom>
              <a:avLst/>
              <a:gdLst>
                <a:gd name="T0" fmla="*/ 2147483647 w 80"/>
                <a:gd name="T1" fmla="*/ 2147483647 h 90"/>
                <a:gd name="T2" fmla="*/ 2147483647 w 80"/>
                <a:gd name="T3" fmla="*/ 0 h 90"/>
                <a:gd name="T4" fmla="*/ 2147483647 w 80"/>
                <a:gd name="T5" fmla="*/ 0 h 90"/>
                <a:gd name="T6" fmla="*/ 2147483647 w 80"/>
                <a:gd name="T7" fmla="*/ 2147483647 h 90"/>
                <a:gd name="T8" fmla="*/ 2147483647 w 80"/>
                <a:gd name="T9" fmla="*/ 2147483647 h 90"/>
                <a:gd name="T10" fmla="*/ 2147483647 w 80"/>
                <a:gd name="T11" fmla="*/ 2147483647 h 90"/>
                <a:gd name="T12" fmla="*/ 2147483647 w 80"/>
                <a:gd name="T13" fmla="*/ 2147483647 h 90"/>
                <a:gd name="T14" fmla="*/ 2147483647 w 80"/>
                <a:gd name="T15" fmla="*/ 2147483647 h 90"/>
                <a:gd name="T16" fmla="*/ 2147483647 w 80"/>
                <a:gd name="T17" fmla="*/ 2147483647 h 90"/>
                <a:gd name="T18" fmla="*/ 2147483647 w 80"/>
                <a:gd name="T19" fmla="*/ 2147483647 h 90"/>
                <a:gd name="T20" fmla="*/ 2147483647 w 80"/>
                <a:gd name="T21" fmla="*/ 2147483647 h 90"/>
                <a:gd name="T22" fmla="*/ 2147483647 w 80"/>
                <a:gd name="T23" fmla="*/ 2147483647 h 90"/>
                <a:gd name="T24" fmla="*/ 2147483647 w 80"/>
                <a:gd name="T25" fmla="*/ 2147483647 h 90"/>
                <a:gd name="T26" fmla="*/ 2147483647 w 80"/>
                <a:gd name="T27" fmla="*/ 2147483647 h 90"/>
                <a:gd name="T28" fmla="*/ 2147483647 w 80"/>
                <a:gd name="T29" fmla="*/ 2147483647 h 90"/>
                <a:gd name="T30" fmla="*/ 2147483647 w 80"/>
                <a:gd name="T31" fmla="*/ 2147483647 h 90"/>
                <a:gd name="T32" fmla="*/ 2147483647 w 80"/>
                <a:gd name="T33" fmla="*/ 2147483647 h 90"/>
                <a:gd name="T34" fmla="*/ 2147483647 w 80"/>
                <a:gd name="T35" fmla="*/ 2147483647 h 90"/>
                <a:gd name="T36" fmla="*/ 2147483647 w 80"/>
                <a:gd name="T37" fmla="*/ 2147483647 h 90"/>
                <a:gd name="T38" fmla="*/ 2147483647 w 80"/>
                <a:gd name="T39" fmla="*/ 2147483647 h 90"/>
                <a:gd name="T40" fmla="*/ 2147483647 w 80"/>
                <a:gd name="T41" fmla="*/ 2147483647 h 90"/>
                <a:gd name="T42" fmla="*/ 2147483647 w 80"/>
                <a:gd name="T43" fmla="*/ 2147483647 h 90"/>
                <a:gd name="T44" fmla="*/ 2147483647 w 80"/>
                <a:gd name="T45" fmla="*/ 2147483647 h 90"/>
                <a:gd name="T46" fmla="*/ 2147483647 w 80"/>
                <a:gd name="T47" fmla="*/ 2147483647 h 90"/>
                <a:gd name="T48" fmla="*/ 2147483647 w 80"/>
                <a:gd name="T49" fmla="*/ 2147483647 h 90"/>
                <a:gd name="T50" fmla="*/ 2147483647 w 80"/>
                <a:gd name="T51" fmla="*/ 2147483647 h 90"/>
                <a:gd name="T52" fmla="*/ 2147483647 w 80"/>
                <a:gd name="T53" fmla="*/ 2147483647 h 90"/>
                <a:gd name="T54" fmla="*/ 2147483647 w 80"/>
                <a:gd name="T55" fmla="*/ 2147483647 h 90"/>
                <a:gd name="T56" fmla="*/ 2147483647 w 80"/>
                <a:gd name="T57" fmla="*/ 0 h 90"/>
                <a:gd name="T58" fmla="*/ 0 w 80"/>
                <a:gd name="T59" fmla="*/ 0 h 90"/>
                <a:gd name="T60" fmla="*/ 2147483647 w 80"/>
                <a:gd name="T61" fmla="*/ 2147483647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90">
                  <a:moveTo>
                    <a:pt x="40" y="90"/>
                  </a:moveTo>
                  <a:lnTo>
                    <a:pt x="80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6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9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64" name="Line 128"/>
            <p:cNvSpPr>
              <a:spLocks noChangeShapeType="1"/>
            </p:cNvSpPr>
            <p:nvPr/>
          </p:nvSpPr>
          <p:spPr bwMode="auto">
            <a:xfrm>
              <a:off x="1218458" y="3526786"/>
              <a:ext cx="0" cy="1947761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65" name="Line 129"/>
            <p:cNvSpPr>
              <a:spLocks noChangeShapeType="1"/>
            </p:cNvSpPr>
            <p:nvPr/>
          </p:nvSpPr>
          <p:spPr bwMode="auto">
            <a:xfrm>
              <a:off x="1222685" y="3749009"/>
              <a:ext cx="536978" cy="1933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66" name="Freeform 130"/>
            <p:cNvSpPr>
              <a:spLocks/>
            </p:cNvSpPr>
            <p:nvPr/>
          </p:nvSpPr>
          <p:spPr bwMode="auto">
            <a:xfrm>
              <a:off x="1711038" y="3712295"/>
              <a:ext cx="99363" cy="75362"/>
            </a:xfrm>
            <a:custGeom>
              <a:avLst/>
              <a:gdLst>
                <a:gd name="T0" fmla="*/ 2147483647 w 93"/>
                <a:gd name="T1" fmla="*/ 2147483647 h 78"/>
                <a:gd name="T2" fmla="*/ 0 w 93"/>
                <a:gd name="T3" fmla="*/ 0 h 78"/>
                <a:gd name="T4" fmla="*/ 2147483647 w 93"/>
                <a:gd name="T5" fmla="*/ 2147483647 h 78"/>
                <a:gd name="T6" fmla="*/ 2147483647 w 93"/>
                <a:gd name="T7" fmla="*/ 2147483647 h 78"/>
                <a:gd name="T8" fmla="*/ 2147483647 w 93"/>
                <a:gd name="T9" fmla="*/ 2147483647 h 78"/>
                <a:gd name="T10" fmla="*/ 2147483647 w 93"/>
                <a:gd name="T11" fmla="*/ 2147483647 h 78"/>
                <a:gd name="T12" fmla="*/ 2147483647 w 93"/>
                <a:gd name="T13" fmla="*/ 2147483647 h 78"/>
                <a:gd name="T14" fmla="*/ 2147483647 w 93"/>
                <a:gd name="T15" fmla="*/ 2147483647 h 78"/>
                <a:gd name="T16" fmla="*/ 2147483647 w 93"/>
                <a:gd name="T17" fmla="*/ 2147483647 h 78"/>
                <a:gd name="T18" fmla="*/ 2147483647 w 93"/>
                <a:gd name="T19" fmla="*/ 2147483647 h 78"/>
                <a:gd name="T20" fmla="*/ 2147483647 w 93"/>
                <a:gd name="T21" fmla="*/ 2147483647 h 78"/>
                <a:gd name="T22" fmla="*/ 2147483647 w 93"/>
                <a:gd name="T23" fmla="*/ 2147483647 h 78"/>
                <a:gd name="T24" fmla="*/ 2147483647 w 93"/>
                <a:gd name="T25" fmla="*/ 2147483647 h 78"/>
                <a:gd name="T26" fmla="*/ 2147483647 w 93"/>
                <a:gd name="T27" fmla="*/ 2147483647 h 78"/>
                <a:gd name="T28" fmla="*/ 2147483647 w 93"/>
                <a:gd name="T29" fmla="*/ 2147483647 h 78"/>
                <a:gd name="T30" fmla="*/ 2147483647 w 93"/>
                <a:gd name="T31" fmla="*/ 2147483647 h 78"/>
                <a:gd name="T32" fmla="*/ 2147483647 w 93"/>
                <a:gd name="T33" fmla="*/ 2147483647 h 78"/>
                <a:gd name="T34" fmla="*/ 2147483647 w 93"/>
                <a:gd name="T35" fmla="*/ 2147483647 h 78"/>
                <a:gd name="T36" fmla="*/ 2147483647 w 93"/>
                <a:gd name="T37" fmla="*/ 2147483647 h 78"/>
                <a:gd name="T38" fmla="*/ 2147483647 w 93"/>
                <a:gd name="T39" fmla="*/ 2147483647 h 78"/>
                <a:gd name="T40" fmla="*/ 2147483647 w 93"/>
                <a:gd name="T41" fmla="*/ 2147483647 h 78"/>
                <a:gd name="T42" fmla="*/ 2147483647 w 93"/>
                <a:gd name="T43" fmla="*/ 2147483647 h 78"/>
                <a:gd name="T44" fmla="*/ 2147483647 w 93"/>
                <a:gd name="T45" fmla="*/ 2147483647 h 78"/>
                <a:gd name="T46" fmla="*/ 2147483647 w 93"/>
                <a:gd name="T47" fmla="*/ 2147483647 h 78"/>
                <a:gd name="T48" fmla="*/ 2147483647 w 93"/>
                <a:gd name="T49" fmla="*/ 2147483647 h 78"/>
                <a:gd name="T50" fmla="*/ 2147483647 w 93"/>
                <a:gd name="T51" fmla="*/ 2147483647 h 78"/>
                <a:gd name="T52" fmla="*/ 0 w 93"/>
                <a:gd name="T53" fmla="*/ 2147483647 h 78"/>
                <a:gd name="T54" fmla="*/ 2147483647 w 93"/>
                <a:gd name="T55" fmla="*/ 2147483647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" h="78">
                  <a:moveTo>
                    <a:pt x="93" y="38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93" y="3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67" name="Line 131"/>
            <p:cNvSpPr>
              <a:spLocks noChangeShapeType="1"/>
            </p:cNvSpPr>
            <p:nvPr/>
          </p:nvSpPr>
          <p:spPr bwMode="auto">
            <a:xfrm>
              <a:off x="1222685" y="4114230"/>
              <a:ext cx="536978" cy="1932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68" name="Freeform 132"/>
            <p:cNvSpPr>
              <a:spLocks/>
            </p:cNvSpPr>
            <p:nvPr/>
          </p:nvSpPr>
          <p:spPr bwMode="auto">
            <a:xfrm>
              <a:off x="1711038" y="4079448"/>
              <a:ext cx="99363" cy="73431"/>
            </a:xfrm>
            <a:custGeom>
              <a:avLst/>
              <a:gdLst>
                <a:gd name="T0" fmla="*/ 2147483647 w 93"/>
                <a:gd name="T1" fmla="*/ 2147483647 h 76"/>
                <a:gd name="T2" fmla="*/ 0 w 93"/>
                <a:gd name="T3" fmla="*/ 0 h 76"/>
                <a:gd name="T4" fmla="*/ 2147483647 w 93"/>
                <a:gd name="T5" fmla="*/ 2147483647 h 76"/>
                <a:gd name="T6" fmla="*/ 2147483647 w 93"/>
                <a:gd name="T7" fmla="*/ 2147483647 h 76"/>
                <a:gd name="T8" fmla="*/ 2147483647 w 93"/>
                <a:gd name="T9" fmla="*/ 2147483647 h 76"/>
                <a:gd name="T10" fmla="*/ 2147483647 w 93"/>
                <a:gd name="T11" fmla="*/ 2147483647 h 76"/>
                <a:gd name="T12" fmla="*/ 2147483647 w 93"/>
                <a:gd name="T13" fmla="*/ 2147483647 h 76"/>
                <a:gd name="T14" fmla="*/ 2147483647 w 93"/>
                <a:gd name="T15" fmla="*/ 2147483647 h 76"/>
                <a:gd name="T16" fmla="*/ 2147483647 w 93"/>
                <a:gd name="T17" fmla="*/ 2147483647 h 76"/>
                <a:gd name="T18" fmla="*/ 2147483647 w 93"/>
                <a:gd name="T19" fmla="*/ 2147483647 h 76"/>
                <a:gd name="T20" fmla="*/ 2147483647 w 93"/>
                <a:gd name="T21" fmla="*/ 2147483647 h 76"/>
                <a:gd name="T22" fmla="*/ 2147483647 w 93"/>
                <a:gd name="T23" fmla="*/ 2147483647 h 76"/>
                <a:gd name="T24" fmla="*/ 2147483647 w 93"/>
                <a:gd name="T25" fmla="*/ 2147483647 h 76"/>
                <a:gd name="T26" fmla="*/ 2147483647 w 93"/>
                <a:gd name="T27" fmla="*/ 2147483647 h 76"/>
                <a:gd name="T28" fmla="*/ 2147483647 w 93"/>
                <a:gd name="T29" fmla="*/ 2147483647 h 76"/>
                <a:gd name="T30" fmla="*/ 2147483647 w 93"/>
                <a:gd name="T31" fmla="*/ 2147483647 h 76"/>
                <a:gd name="T32" fmla="*/ 2147483647 w 93"/>
                <a:gd name="T33" fmla="*/ 2147483647 h 76"/>
                <a:gd name="T34" fmla="*/ 2147483647 w 93"/>
                <a:gd name="T35" fmla="*/ 2147483647 h 76"/>
                <a:gd name="T36" fmla="*/ 2147483647 w 93"/>
                <a:gd name="T37" fmla="*/ 2147483647 h 76"/>
                <a:gd name="T38" fmla="*/ 2147483647 w 93"/>
                <a:gd name="T39" fmla="*/ 2147483647 h 76"/>
                <a:gd name="T40" fmla="*/ 2147483647 w 93"/>
                <a:gd name="T41" fmla="*/ 2147483647 h 76"/>
                <a:gd name="T42" fmla="*/ 2147483647 w 93"/>
                <a:gd name="T43" fmla="*/ 2147483647 h 76"/>
                <a:gd name="T44" fmla="*/ 2147483647 w 93"/>
                <a:gd name="T45" fmla="*/ 2147483647 h 76"/>
                <a:gd name="T46" fmla="*/ 2147483647 w 93"/>
                <a:gd name="T47" fmla="*/ 2147483647 h 76"/>
                <a:gd name="T48" fmla="*/ 2147483647 w 93"/>
                <a:gd name="T49" fmla="*/ 2147483647 h 76"/>
                <a:gd name="T50" fmla="*/ 2147483647 w 93"/>
                <a:gd name="T51" fmla="*/ 2147483647 h 76"/>
                <a:gd name="T52" fmla="*/ 0 w 93"/>
                <a:gd name="T53" fmla="*/ 2147483647 h 76"/>
                <a:gd name="T54" fmla="*/ 2147483647 w 93"/>
                <a:gd name="T55" fmla="*/ 2147483647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" h="76">
                  <a:moveTo>
                    <a:pt x="93" y="36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6"/>
                  </a:lnTo>
                  <a:lnTo>
                    <a:pt x="93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69" name="Line 133"/>
            <p:cNvSpPr>
              <a:spLocks noChangeShapeType="1"/>
            </p:cNvSpPr>
            <p:nvPr/>
          </p:nvSpPr>
          <p:spPr bwMode="auto">
            <a:xfrm>
              <a:off x="1222685" y="5505465"/>
              <a:ext cx="536978" cy="1933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70" name="Freeform 134"/>
            <p:cNvSpPr>
              <a:spLocks/>
            </p:cNvSpPr>
            <p:nvPr/>
          </p:nvSpPr>
          <p:spPr bwMode="auto">
            <a:xfrm>
              <a:off x="1711038" y="5466818"/>
              <a:ext cx="99363" cy="75364"/>
            </a:xfrm>
            <a:custGeom>
              <a:avLst/>
              <a:gdLst>
                <a:gd name="T0" fmla="*/ 2147483647 w 93"/>
                <a:gd name="T1" fmla="*/ 2147483647 h 78"/>
                <a:gd name="T2" fmla="*/ 0 w 93"/>
                <a:gd name="T3" fmla="*/ 0 h 78"/>
                <a:gd name="T4" fmla="*/ 2147483647 w 93"/>
                <a:gd name="T5" fmla="*/ 2147483647 h 78"/>
                <a:gd name="T6" fmla="*/ 2147483647 w 93"/>
                <a:gd name="T7" fmla="*/ 2147483647 h 78"/>
                <a:gd name="T8" fmla="*/ 2147483647 w 93"/>
                <a:gd name="T9" fmla="*/ 2147483647 h 78"/>
                <a:gd name="T10" fmla="*/ 2147483647 w 93"/>
                <a:gd name="T11" fmla="*/ 2147483647 h 78"/>
                <a:gd name="T12" fmla="*/ 2147483647 w 93"/>
                <a:gd name="T13" fmla="*/ 2147483647 h 78"/>
                <a:gd name="T14" fmla="*/ 2147483647 w 93"/>
                <a:gd name="T15" fmla="*/ 2147483647 h 78"/>
                <a:gd name="T16" fmla="*/ 2147483647 w 93"/>
                <a:gd name="T17" fmla="*/ 2147483647 h 78"/>
                <a:gd name="T18" fmla="*/ 2147483647 w 93"/>
                <a:gd name="T19" fmla="*/ 2147483647 h 78"/>
                <a:gd name="T20" fmla="*/ 2147483647 w 93"/>
                <a:gd name="T21" fmla="*/ 2147483647 h 78"/>
                <a:gd name="T22" fmla="*/ 2147483647 w 93"/>
                <a:gd name="T23" fmla="*/ 2147483647 h 78"/>
                <a:gd name="T24" fmla="*/ 2147483647 w 93"/>
                <a:gd name="T25" fmla="*/ 2147483647 h 78"/>
                <a:gd name="T26" fmla="*/ 2147483647 w 93"/>
                <a:gd name="T27" fmla="*/ 2147483647 h 78"/>
                <a:gd name="T28" fmla="*/ 2147483647 w 93"/>
                <a:gd name="T29" fmla="*/ 2147483647 h 78"/>
                <a:gd name="T30" fmla="*/ 2147483647 w 93"/>
                <a:gd name="T31" fmla="*/ 2147483647 h 78"/>
                <a:gd name="T32" fmla="*/ 2147483647 w 93"/>
                <a:gd name="T33" fmla="*/ 2147483647 h 78"/>
                <a:gd name="T34" fmla="*/ 2147483647 w 93"/>
                <a:gd name="T35" fmla="*/ 2147483647 h 78"/>
                <a:gd name="T36" fmla="*/ 2147483647 w 93"/>
                <a:gd name="T37" fmla="*/ 2147483647 h 78"/>
                <a:gd name="T38" fmla="*/ 2147483647 w 93"/>
                <a:gd name="T39" fmla="*/ 2147483647 h 78"/>
                <a:gd name="T40" fmla="*/ 2147483647 w 93"/>
                <a:gd name="T41" fmla="*/ 2147483647 h 78"/>
                <a:gd name="T42" fmla="*/ 2147483647 w 93"/>
                <a:gd name="T43" fmla="*/ 2147483647 h 78"/>
                <a:gd name="T44" fmla="*/ 2147483647 w 93"/>
                <a:gd name="T45" fmla="*/ 2147483647 h 78"/>
                <a:gd name="T46" fmla="*/ 2147483647 w 93"/>
                <a:gd name="T47" fmla="*/ 2147483647 h 78"/>
                <a:gd name="T48" fmla="*/ 2147483647 w 93"/>
                <a:gd name="T49" fmla="*/ 2147483647 h 78"/>
                <a:gd name="T50" fmla="*/ 2147483647 w 93"/>
                <a:gd name="T51" fmla="*/ 2147483647 h 78"/>
                <a:gd name="T52" fmla="*/ 2147483647 w 93"/>
                <a:gd name="T53" fmla="*/ 2147483647 h 78"/>
                <a:gd name="T54" fmla="*/ 0 w 93"/>
                <a:gd name="T55" fmla="*/ 2147483647 h 78"/>
                <a:gd name="T56" fmla="*/ 2147483647 w 93"/>
                <a:gd name="T57" fmla="*/ 2147483647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3" h="78">
                  <a:moveTo>
                    <a:pt x="93" y="4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93" y="4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71" name="Rectangle 45"/>
            <p:cNvSpPr>
              <a:spLocks noChangeArrowheads="1"/>
            </p:cNvSpPr>
            <p:nvPr/>
          </p:nvSpPr>
          <p:spPr bwMode="auto">
            <a:xfrm>
              <a:off x="1770885" y="4530583"/>
              <a:ext cx="1431235" cy="26087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372" name="Rectangle 46"/>
            <p:cNvSpPr>
              <a:spLocks noChangeArrowheads="1"/>
            </p:cNvSpPr>
            <p:nvPr/>
          </p:nvSpPr>
          <p:spPr bwMode="auto">
            <a:xfrm>
              <a:off x="1770885" y="4530583"/>
              <a:ext cx="1431235" cy="260871"/>
            </a:xfrm>
            <a:prstGeom prst="rect">
              <a:avLst/>
            </a:prstGeom>
            <a:noFill/>
            <a:ln w="3175">
              <a:solidFill>
                <a:srgbClr val="99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373" name="Rectangle 63"/>
            <p:cNvSpPr>
              <a:spLocks noChangeArrowheads="1"/>
            </p:cNvSpPr>
            <p:nvPr/>
          </p:nvSpPr>
          <p:spPr bwMode="auto">
            <a:xfrm>
              <a:off x="1730716" y="4495800"/>
              <a:ext cx="1433350" cy="25893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374" name="Rectangle 64"/>
            <p:cNvSpPr>
              <a:spLocks noChangeArrowheads="1"/>
            </p:cNvSpPr>
            <p:nvPr/>
          </p:nvSpPr>
          <p:spPr bwMode="auto">
            <a:xfrm>
              <a:off x="1730716" y="4495800"/>
              <a:ext cx="1433350" cy="2589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>
                <a:solidFill>
                  <a:schemeClr val="tx1"/>
                </a:solidFill>
              </a:endParaRPr>
            </a:p>
          </p:txBody>
        </p:sp>
        <p:sp>
          <p:nvSpPr>
            <p:cNvPr id="10375" name="Rectangle 86"/>
            <p:cNvSpPr>
              <a:spLocks noChangeArrowheads="1"/>
            </p:cNvSpPr>
            <p:nvPr/>
          </p:nvSpPr>
          <p:spPr bwMode="auto">
            <a:xfrm>
              <a:off x="1849105" y="4559568"/>
              <a:ext cx="64761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35000"/>
                </a:spcBef>
                <a:buChar char="•"/>
                <a:defRPr sz="1600"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35000"/>
                </a:spcBef>
                <a:buChar char="–"/>
                <a:defRPr sz="1600"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35000"/>
                </a:spcBef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 sz="1600"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900">
                  <a:solidFill>
                    <a:srgbClr val="000000"/>
                  </a:solidFill>
                  <a:latin typeface="Arial" charset="0"/>
                </a:rPr>
                <a:t>relationships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10376" name="Line 107"/>
            <p:cNvSpPr>
              <a:spLocks noChangeShapeType="1"/>
            </p:cNvSpPr>
            <p:nvPr/>
          </p:nvSpPr>
          <p:spPr bwMode="auto">
            <a:xfrm>
              <a:off x="1143000" y="4638797"/>
              <a:ext cx="539092" cy="19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77" name="Freeform 108"/>
            <p:cNvSpPr>
              <a:spLocks/>
            </p:cNvSpPr>
            <p:nvPr/>
          </p:nvSpPr>
          <p:spPr bwMode="auto">
            <a:xfrm>
              <a:off x="1633468" y="4602081"/>
              <a:ext cx="97248" cy="75364"/>
            </a:xfrm>
            <a:custGeom>
              <a:avLst/>
              <a:gdLst>
                <a:gd name="T0" fmla="*/ 2147483647 w 92"/>
                <a:gd name="T1" fmla="*/ 2147483647 h 78"/>
                <a:gd name="T2" fmla="*/ 0 w 92"/>
                <a:gd name="T3" fmla="*/ 0 h 78"/>
                <a:gd name="T4" fmla="*/ 2147483647 w 92"/>
                <a:gd name="T5" fmla="*/ 2147483647 h 78"/>
                <a:gd name="T6" fmla="*/ 2147483647 w 92"/>
                <a:gd name="T7" fmla="*/ 2147483647 h 78"/>
                <a:gd name="T8" fmla="*/ 2147483647 w 92"/>
                <a:gd name="T9" fmla="*/ 2147483647 h 78"/>
                <a:gd name="T10" fmla="*/ 2147483647 w 92"/>
                <a:gd name="T11" fmla="*/ 2147483647 h 78"/>
                <a:gd name="T12" fmla="*/ 2147483647 w 92"/>
                <a:gd name="T13" fmla="*/ 2147483647 h 78"/>
                <a:gd name="T14" fmla="*/ 2147483647 w 92"/>
                <a:gd name="T15" fmla="*/ 2147483647 h 78"/>
                <a:gd name="T16" fmla="*/ 2147483647 w 92"/>
                <a:gd name="T17" fmla="*/ 2147483647 h 78"/>
                <a:gd name="T18" fmla="*/ 2147483647 w 92"/>
                <a:gd name="T19" fmla="*/ 2147483647 h 78"/>
                <a:gd name="T20" fmla="*/ 2147483647 w 92"/>
                <a:gd name="T21" fmla="*/ 2147483647 h 78"/>
                <a:gd name="T22" fmla="*/ 2147483647 w 92"/>
                <a:gd name="T23" fmla="*/ 2147483647 h 78"/>
                <a:gd name="T24" fmla="*/ 2147483647 w 92"/>
                <a:gd name="T25" fmla="*/ 2147483647 h 78"/>
                <a:gd name="T26" fmla="*/ 2147483647 w 92"/>
                <a:gd name="T27" fmla="*/ 2147483647 h 78"/>
                <a:gd name="T28" fmla="*/ 2147483647 w 92"/>
                <a:gd name="T29" fmla="*/ 2147483647 h 78"/>
                <a:gd name="T30" fmla="*/ 2147483647 w 92"/>
                <a:gd name="T31" fmla="*/ 2147483647 h 78"/>
                <a:gd name="T32" fmla="*/ 2147483647 w 92"/>
                <a:gd name="T33" fmla="*/ 2147483647 h 78"/>
                <a:gd name="T34" fmla="*/ 2147483647 w 92"/>
                <a:gd name="T35" fmla="*/ 2147483647 h 78"/>
                <a:gd name="T36" fmla="*/ 2147483647 w 92"/>
                <a:gd name="T37" fmla="*/ 2147483647 h 78"/>
                <a:gd name="T38" fmla="*/ 2147483647 w 92"/>
                <a:gd name="T39" fmla="*/ 2147483647 h 78"/>
                <a:gd name="T40" fmla="*/ 2147483647 w 92"/>
                <a:gd name="T41" fmla="*/ 2147483647 h 78"/>
                <a:gd name="T42" fmla="*/ 2147483647 w 92"/>
                <a:gd name="T43" fmla="*/ 2147483647 h 78"/>
                <a:gd name="T44" fmla="*/ 2147483647 w 92"/>
                <a:gd name="T45" fmla="*/ 2147483647 h 78"/>
                <a:gd name="T46" fmla="*/ 2147483647 w 92"/>
                <a:gd name="T47" fmla="*/ 2147483647 h 78"/>
                <a:gd name="T48" fmla="*/ 2147483647 w 92"/>
                <a:gd name="T49" fmla="*/ 2147483647 h 78"/>
                <a:gd name="T50" fmla="*/ 2147483647 w 92"/>
                <a:gd name="T51" fmla="*/ 2147483647 h 78"/>
                <a:gd name="T52" fmla="*/ 0 w 92"/>
                <a:gd name="T53" fmla="*/ 2147483647 h 78"/>
                <a:gd name="T54" fmla="*/ 2147483647 w 92"/>
                <a:gd name="T55" fmla="*/ 2147483647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2" h="78">
                  <a:moveTo>
                    <a:pt x="92" y="38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9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78" name="Line 131"/>
            <p:cNvSpPr>
              <a:spLocks noChangeShapeType="1"/>
            </p:cNvSpPr>
            <p:nvPr/>
          </p:nvSpPr>
          <p:spPr bwMode="auto">
            <a:xfrm>
              <a:off x="1183169" y="4673579"/>
              <a:ext cx="536978" cy="1932"/>
            </a:xfrm>
            <a:prstGeom prst="line">
              <a:avLst/>
            </a:prstGeom>
            <a:noFill/>
            <a:ln w="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79" name="Freeform 132"/>
            <p:cNvSpPr>
              <a:spLocks/>
            </p:cNvSpPr>
            <p:nvPr/>
          </p:nvSpPr>
          <p:spPr bwMode="auto">
            <a:xfrm>
              <a:off x="1671522" y="4638797"/>
              <a:ext cx="99363" cy="73431"/>
            </a:xfrm>
            <a:custGeom>
              <a:avLst/>
              <a:gdLst>
                <a:gd name="T0" fmla="*/ 2147483647 w 93"/>
                <a:gd name="T1" fmla="*/ 2147483647 h 76"/>
                <a:gd name="T2" fmla="*/ 0 w 93"/>
                <a:gd name="T3" fmla="*/ 0 h 76"/>
                <a:gd name="T4" fmla="*/ 2147483647 w 93"/>
                <a:gd name="T5" fmla="*/ 2147483647 h 76"/>
                <a:gd name="T6" fmla="*/ 2147483647 w 93"/>
                <a:gd name="T7" fmla="*/ 2147483647 h 76"/>
                <a:gd name="T8" fmla="*/ 2147483647 w 93"/>
                <a:gd name="T9" fmla="*/ 2147483647 h 76"/>
                <a:gd name="T10" fmla="*/ 2147483647 w 93"/>
                <a:gd name="T11" fmla="*/ 2147483647 h 76"/>
                <a:gd name="T12" fmla="*/ 2147483647 w 93"/>
                <a:gd name="T13" fmla="*/ 2147483647 h 76"/>
                <a:gd name="T14" fmla="*/ 2147483647 w 93"/>
                <a:gd name="T15" fmla="*/ 2147483647 h 76"/>
                <a:gd name="T16" fmla="*/ 2147483647 w 93"/>
                <a:gd name="T17" fmla="*/ 2147483647 h 76"/>
                <a:gd name="T18" fmla="*/ 2147483647 w 93"/>
                <a:gd name="T19" fmla="*/ 2147483647 h 76"/>
                <a:gd name="T20" fmla="*/ 2147483647 w 93"/>
                <a:gd name="T21" fmla="*/ 2147483647 h 76"/>
                <a:gd name="T22" fmla="*/ 2147483647 w 93"/>
                <a:gd name="T23" fmla="*/ 2147483647 h 76"/>
                <a:gd name="T24" fmla="*/ 2147483647 w 93"/>
                <a:gd name="T25" fmla="*/ 2147483647 h 76"/>
                <a:gd name="T26" fmla="*/ 2147483647 w 93"/>
                <a:gd name="T27" fmla="*/ 2147483647 h 76"/>
                <a:gd name="T28" fmla="*/ 2147483647 w 93"/>
                <a:gd name="T29" fmla="*/ 2147483647 h 76"/>
                <a:gd name="T30" fmla="*/ 2147483647 w 93"/>
                <a:gd name="T31" fmla="*/ 2147483647 h 76"/>
                <a:gd name="T32" fmla="*/ 2147483647 w 93"/>
                <a:gd name="T33" fmla="*/ 2147483647 h 76"/>
                <a:gd name="T34" fmla="*/ 2147483647 w 93"/>
                <a:gd name="T35" fmla="*/ 2147483647 h 76"/>
                <a:gd name="T36" fmla="*/ 2147483647 w 93"/>
                <a:gd name="T37" fmla="*/ 2147483647 h 76"/>
                <a:gd name="T38" fmla="*/ 2147483647 w 93"/>
                <a:gd name="T39" fmla="*/ 2147483647 h 76"/>
                <a:gd name="T40" fmla="*/ 2147483647 w 93"/>
                <a:gd name="T41" fmla="*/ 2147483647 h 76"/>
                <a:gd name="T42" fmla="*/ 2147483647 w 93"/>
                <a:gd name="T43" fmla="*/ 2147483647 h 76"/>
                <a:gd name="T44" fmla="*/ 2147483647 w 93"/>
                <a:gd name="T45" fmla="*/ 2147483647 h 76"/>
                <a:gd name="T46" fmla="*/ 2147483647 w 93"/>
                <a:gd name="T47" fmla="*/ 2147483647 h 76"/>
                <a:gd name="T48" fmla="*/ 2147483647 w 93"/>
                <a:gd name="T49" fmla="*/ 2147483647 h 76"/>
                <a:gd name="T50" fmla="*/ 2147483647 w 93"/>
                <a:gd name="T51" fmla="*/ 2147483647 h 76"/>
                <a:gd name="T52" fmla="*/ 0 w 93"/>
                <a:gd name="T53" fmla="*/ 2147483647 h 76"/>
                <a:gd name="T54" fmla="*/ 2147483647 w 93"/>
                <a:gd name="T55" fmla="*/ 2147483647 h 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" h="76">
                  <a:moveTo>
                    <a:pt x="93" y="36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6"/>
                  </a:lnTo>
                  <a:lnTo>
                    <a:pt x="93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10"/>
          <p:cNvGrpSpPr>
            <a:grpSpLocks/>
          </p:cNvGrpSpPr>
          <p:nvPr/>
        </p:nvGrpSpPr>
        <p:grpSpPr bwMode="auto">
          <a:xfrm>
            <a:off x="381000" y="369888"/>
            <a:ext cx="8696325" cy="6629400"/>
            <a:chOff x="1770" y="2055"/>
            <a:chExt cx="1242" cy="786"/>
          </a:xfrm>
          <a:solidFill>
            <a:srgbClr val="FFE6B3">
              <a:alpha val="70980"/>
            </a:srgbClr>
          </a:solidFill>
        </p:grpSpPr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grp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Freeform 59"/>
          <p:cNvSpPr>
            <a:spLocks/>
          </p:cNvSpPr>
          <p:nvPr/>
        </p:nvSpPr>
        <p:spPr bwMode="auto">
          <a:xfrm>
            <a:off x="5791200" y="2614613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Freeform 60"/>
          <p:cNvSpPr>
            <a:spLocks/>
          </p:cNvSpPr>
          <p:nvPr/>
        </p:nvSpPr>
        <p:spPr bwMode="auto">
          <a:xfrm>
            <a:off x="5791200" y="2614613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Freeform 77"/>
          <p:cNvSpPr>
            <a:spLocks/>
          </p:cNvSpPr>
          <p:nvPr/>
        </p:nvSpPr>
        <p:spPr bwMode="auto">
          <a:xfrm>
            <a:off x="5753100" y="2578100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Freeform 78"/>
          <p:cNvSpPr>
            <a:spLocks/>
          </p:cNvSpPr>
          <p:nvPr/>
        </p:nvSpPr>
        <p:spPr bwMode="auto">
          <a:xfrm>
            <a:off x="5753100" y="2578100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Rectangle 84"/>
          <p:cNvSpPr>
            <a:spLocks noChangeArrowheads="1"/>
          </p:cNvSpPr>
          <p:nvPr/>
        </p:nvSpPr>
        <p:spPr bwMode="auto">
          <a:xfrm>
            <a:off x="6103938" y="2662238"/>
            <a:ext cx="4778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7" name="Freeform 59"/>
          <p:cNvSpPr>
            <a:spLocks/>
          </p:cNvSpPr>
          <p:nvPr/>
        </p:nvSpPr>
        <p:spPr bwMode="auto">
          <a:xfrm>
            <a:off x="4679387" y="4110922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Freeform 60"/>
          <p:cNvSpPr>
            <a:spLocks/>
          </p:cNvSpPr>
          <p:nvPr/>
        </p:nvSpPr>
        <p:spPr bwMode="auto">
          <a:xfrm>
            <a:off x="4679387" y="4110922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Freeform 77"/>
          <p:cNvSpPr>
            <a:spLocks/>
          </p:cNvSpPr>
          <p:nvPr/>
        </p:nvSpPr>
        <p:spPr bwMode="auto">
          <a:xfrm>
            <a:off x="4641287" y="4074410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Freeform 78"/>
          <p:cNvSpPr>
            <a:spLocks/>
          </p:cNvSpPr>
          <p:nvPr/>
        </p:nvSpPr>
        <p:spPr bwMode="auto">
          <a:xfrm>
            <a:off x="4641287" y="4074410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4992125" y="4158547"/>
            <a:ext cx="4778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2" name="Freeform 59"/>
          <p:cNvSpPr>
            <a:spLocks/>
          </p:cNvSpPr>
          <p:nvPr/>
        </p:nvSpPr>
        <p:spPr bwMode="auto">
          <a:xfrm>
            <a:off x="3746500" y="4940300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Freeform 60"/>
          <p:cNvSpPr>
            <a:spLocks/>
          </p:cNvSpPr>
          <p:nvPr/>
        </p:nvSpPr>
        <p:spPr bwMode="auto">
          <a:xfrm>
            <a:off x="3746500" y="4940300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Freeform 77"/>
          <p:cNvSpPr>
            <a:spLocks/>
          </p:cNvSpPr>
          <p:nvPr/>
        </p:nvSpPr>
        <p:spPr bwMode="auto">
          <a:xfrm>
            <a:off x="3708400" y="49037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Freeform 78"/>
          <p:cNvSpPr>
            <a:spLocks/>
          </p:cNvSpPr>
          <p:nvPr/>
        </p:nvSpPr>
        <p:spPr bwMode="auto">
          <a:xfrm>
            <a:off x="3708400" y="49037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tangle 84"/>
          <p:cNvSpPr>
            <a:spLocks noChangeArrowheads="1"/>
          </p:cNvSpPr>
          <p:nvPr/>
        </p:nvSpPr>
        <p:spPr bwMode="auto">
          <a:xfrm>
            <a:off x="4059238" y="4987925"/>
            <a:ext cx="4778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7" name="Freeform 59"/>
          <p:cNvSpPr>
            <a:spLocks/>
          </p:cNvSpPr>
          <p:nvPr/>
        </p:nvSpPr>
        <p:spPr bwMode="auto">
          <a:xfrm>
            <a:off x="1562100" y="3035300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Freeform 60"/>
          <p:cNvSpPr>
            <a:spLocks/>
          </p:cNvSpPr>
          <p:nvPr/>
        </p:nvSpPr>
        <p:spPr bwMode="auto">
          <a:xfrm>
            <a:off x="1562100" y="3035300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Freeform 77"/>
          <p:cNvSpPr>
            <a:spLocks/>
          </p:cNvSpPr>
          <p:nvPr/>
        </p:nvSpPr>
        <p:spPr bwMode="auto">
          <a:xfrm>
            <a:off x="1524000" y="29987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Freeform 78"/>
          <p:cNvSpPr>
            <a:spLocks/>
          </p:cNvSpPr>
          <p:nvPr/>
        </p:nvSpPr>
        <p:spPr bwMode="auto">
          <a:xfrm>
            <a:off x="1524000" y="29987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tangle 84"/>
          <p:cNvSpPr>
            <a:spLocks noChangeArrowheads="1"/>
          </p:cNvSpPr>
          <p:nvPr/>
        </p:nvSpPr>
        <p:spPr bwMode="auto">
          <a:xfrm>
            <a:off x="1874838" y="3082925"/>
            <a:ext cx="4778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32" name="Freeform 59"/>
          <p:cNvSpPr>
            <a:spLocks/>
          </p:cNvSpPr>
          <p:nvPr/>
        </p:nvSpPr>
        <p:spPr bwMode="auto">
          <a:xfrm>
            <a:off x="2476500" y="3797300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Freeform 60"/>
          <p:cNvSpPr>
            <a:spLocks/>
          </p:cNvSpPr>
          <p:nvPr/>
        </p:nvSpPr>
        <p:spPr bwMode="auto">
          <a:xfrm>
            <a:off x="2476500" y="3797300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Freeform 77"/>
          <p:cNvSpPr>
            <a:spLocks/>
          </p:cNvSpPr>
          <p:nvPr/>
        </p:nvSpPr>
        <p:spPr bwMode="auto">
          <a:xfrm>
            <a:off x="2438400" y="37607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Freeform 78"/>
          <p:cNvSpPr>
            <a:spLocks/>
          </p:cNvSpPr>
          <p:nvPr/>
        </p:nvSpPr>
        <p:spPr bwMode="auto">
          <a:xfrm>
            <a:off x="2438400" y="37607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tangle 84"/>
          <p:cNvSpPr>
            <a:spLocks noChangeArrowheads="1"/>
          </p:cNvSpPr>
          <p:nvPr/>
        </p:nvSpPr>
        <p:spPr bwMode="auto">
          <a:xfrm>
            <a:off x="2789238" y="3844925"/>
            <a:ext cx="4778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39" name="Freeform 59"/>
          <p:cNvSpPr>
            <a:spLocks/>
          </p:cNvSpPr>
          <p:nvPr/>
        </p:nvSpPr>
        <p:spPr bwMode="auto">
          <a:xfrm>
            <a:off x="2173288" y="1560513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Freeform 60"/>
          <p:cNvSpPr>
            <a:spLocks/>
          </p:cNvSpPr>
          <p:nvPr/>
        </p:nvSpPr>
        <p:spPr bwMode="auto">
          <a:xfrm>
            <a:off x="2173288" y="1560513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Freeform 77"/>
          <p:cNvSpPr>
            <a:spLocks/>
          </p:cNvSpPr>
          <p:nvPr/>
        </p:nvSpPr>
        <p:spPr bwMode="auto">
          <a:xfrm>
            <a:off x="2135188" y="1524000"/>
            <a:ext cx="1217612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Freeform 78"/>
          <p:cNvSpPr>
            <a:spLocks/>
          </p:cNvSpPr>
          <p:nvPr/>
        </p:nvSpPr>
        <p:spPr bwMode="auto">
          <a:xfrm>
            <a:off x="2135188" y="1524000"/>
            <a:ext cx="1217612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tangle 84"/>
          <p:cNvSpPr>
            <a:spLocks noChangeArrowheads="1"/>
          </p:cNvSpPr>
          <p:nvPr/>
        </p:nvSpPr>
        <p:spPr bwMode="auto">
          <a:xfrm>
            <a:off x="2486025" y="1606550"/>
            <a:ext cx="4778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44" name="Freeform 59"/>
          <p:cNvSpPr>
            <a:spLocks/>
          </p:cNvSpPr>
          <p:nvPr/>
        </p:nvSpPr>
        <p:spPr bwMode="auto">
          <a:xfrm>
            <a:off x="4800600" y="901700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4800600" y="901700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7"/>
          <p:cNvSpPr>
            <a:spLocks/>
          </p:cNvSpPr>
          <p:nvPr/>
        </p:nvSpPr>
        <p:spPr bwMode="auto">
          <a:xfrm>
            <a:off x="4762500" y="8651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8"/>
          <p:cNvSpPr>
            <a:spLocks/>
          </p:cNvSpPr>
          <p:nvPr/>
        </p:nvSpPr>
        <p:spPr bwMode="auto">
          <a:xfrm>
            <a:off x="4762500" y="8651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Rectangle 84"/>
          <p:cNvSpPr>
            <a:spLocks noChangeArrowheads="1"/>
          </p:cNvSpPr>
          <p:nvPr/>
        </p:nvSpPr>
        <p:spPr bwMode="auto">
          <a:xfrm>
            <a:off x="5113338" y="949325"/>
            <a:ext cx="4778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49" name="Freeform 59"/>
          <p:cNvSpPr>
            <a:spLocks/>
          </p:cNvSpPr>
          <p:nvPr/>
        </p:nvSpPr>
        <p:spPr bwMode="auto">
          <a:xfrm>
            <a:off x="1296987" y="2159001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Freeform 60"/>
          <p:cNvSpPr>
            <a:spLocks/>
          </p:cNvSpPr>
          <p:nvPr/>
        </p:nvSpPr>
        <p:spPr bwMode="auto">
          <a:xfrm>
            <a:off x="1296987" y="2159001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7"/>
          <p:cNvSpPr>
            <a:spLocks/>
          </p:cNvSpPr>
          <p:nvPr/>
        </p:nvSpPr>
        <p:spPr bwMode="auto">
          <a:xfrm>
            <a:off x="1258887" y="21224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8"/>
          <p:cNvSpPr>
            <a:spLocks/>
          </p:cNvSpPr>
          <p:nvPr/>
        </p:nvSpPr>
        <p:spPr bwMode="auto">
          <a:xfrm>
            <a:off x="1258887" y="21224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Rectangle 84"/>
          <p:cNvSpPr>
            <a:spLocks noChangeArrowheads="1"/>
          </p:cNvSpPr>
          <p:nvPr/>
        </p:nvSpPr>
        <p:spPr bwMode="auto">
          <a:xfrm>
            <a:off x="1609725" y="2205038"/>
            <a:ext cx="4778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54" name="Freeform 59"/>
          <p:cNvSpPr>
            <a:spLocks/>
          </p:cNvSpPr>
          <p:nvPr/>
        </p:nvSpPr>
        <p:spPr bwMode="auto">
          <a:xfrm>
            <a:off x="5889259" y="4614718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60"/>
          <p:cNvSpPr>
            <a:spLocks/>
          </p:cNvSpPr>
          <p:nvPr/>
        </p:nvSpPr>
        <p:spPr bwMode="auto">
          <a:xfrm>
            <a:off x="5889259" y="4614718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Freeform 77"/>
          <p:cNvSpPr>
            <a:spLocks/>
          </p:cNvSpPr>
          <p:nvPr/>
        </p:nvSpPr>
        <p:spPr bwMode="auto">
          <a:xfrm>
            <a:off x="5851159" y="4578205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78"/>
          <p:cNvSpPr>
            <a:spLocks/>
          </p:cNvSpPr>
          <p:nvPr/>
        </p:nvSpPr>
        <p:spPr bwMode="auto">
          <a:xfrm>
            <a:off x="5851159" y="4578205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Rectangle 84"/>
          <p:cNvSpPr>
            <a:spLocks noChangeArrowheads="1"/>
          </p:cNvSpPr>
          <p:nvPr/>
        </p:nvSpPr>
        <p:spPr bwMode="auto">
          <a:xfrm>
            <a:off x="6273643" y="4665725"/>
            <a:ext cx="4778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 err="1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7086600" y="3492500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7086600" y="3492500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Freeform 77"/>
          <p:cNvSpPr>
            <a:spLocks/>
          </p:cNvSpPr>
          <p:nvPr/>
        </p:nvSpPr>
        <p:spPr bwMode="auto">
          <a:xfrm>
            <a:off x="7048500" y="34559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Freeform 78"/>
          <p:cNvSpPr>
            <a:spLocks/>
          </p:cNvSpPr>
          <p:nvPr/>
        </p:nvSpPr>
        <p:spPr bwMode="auto">
          <a:xfrm>
            <a:off x="7048500" y="3455988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Rectangle 84"/>
          <p:cNvSpPr>
            <a:spLocks noChangeArrowheads="1"/>
          </p:cNvSpPr>
          <p:nvPr/>
        </p:nvSpPr>
        <p:spPr bwMode="auto">
          <a:xfrm>
            <a:off x="7399338" y="3540125"/>
            <a:ext cx="4778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6094413" y="1779588"/>
            <a:ext cx="1220787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6094413" y="1779588"/>
            <a:ext cx="1220787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Freeform 77"/>
          <p:cNvSpPr>
            <a:spLocks/>
          </p:cNvSpPr>
          <p:nvPr/>
        </p:nvSpPr>
        <p:spPr bwMode="auto">
          <a:xfrm>
            <a:off x="6056313" y="1743075"/>
            <a:ext cx="1217612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Freeform 78"/>
          <p:cNvSpPr>
            <a:spLocks/>
          </p:cNvSpPr>
          <p:nvPr/>
        </p:nvSpPr>
        <p:spPr bwMode="auto">
          <a:xfrm>
            <a:off x="6056313" y="1743075"/>
            <a:ext cx="1217612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Rectangle 84"/>
          <p:cNvSpPr>
            <a:spLocks noChangeArrowheads="1"/>
          </p:cNvSpPr>
          <p:nvPr/>
        </p:nvSpPr>
        <p:spPr bwMode="auto">
          <a:xfrm>
            <a:off x="6407150" y="1825625"/>
            <a:ext cx="4794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69" name="Freeform 59"/>
          <p:cNvSpPr>
            <a:spLocks/>
          </p:cNvSpPr>
          <p:nvPr/>
        </p:nvSpPr>
        <p:spPr bwMode="auto">
          <a:xfrm>
            <a:off x="1932033" y="5145863"/>
            <a:ext cx="1219200" cy="315912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Freeform 60"/>
          <p:cNvSpPr>
            <a:spLocks/>
          </p:cNvSpPr>
          <p:nvPr/>
        </p:nvSpPr>
        <p:spPr bwMode="auto">
          <a:xfrm>
            <a:off x="1932033" y="5145863"/>
            <a:ext cx="1219200" cy="315912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Freeform 77"/>
          <p:cNvSpPr>
            <a:spLocks/>
          </p:cNvSpPr>
          <p:nvPr/>
        </p:nvSpPr>
        <p:spPr bwMode="auto">
          <a:xfrm>
            <a:off x="1893933" y="5107763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78"/>
          <p:cNvSpPr>
            <a:spLocks/>
          </p:cNvSpPr>
          <p:nvPr/>
        </p:nvSpPr>
        <p:spPr bwMode="auto">
          <a:xfrm>
            <a:off x="1893933" y="5107763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Rectangle 84"/>
          <p:cNvSpPr>
            <a:spLocks noChangeArrowheads="1"/>
          </p:cNvSpPr>
          <p:nvPr/>
        </p:nvSpPr>
        <p:spPr bwMode="auto">
          <a:xfrm>
            <a:off x="2244771" y="5191900"/>
            <a:ext cx="4778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74" name="Freeform 59"/>
          <p:cNvSpPr>
            <a:spLocks/>
          </p:cNvSpPr>
          <p:nvPr/>
        </p:nvSpPr>
        <p:spPr bwMode="auto">
          <a:xfrm>
            <a:off x="796925" y="4116388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Freeform 60"/>
          <p:cNvSpPr>
            <a:spLocks/>
          </p:cNvSpPr>
          <p:nvPr/>
        </p:nvSpPr>
        <p:spPr bwMode="auto">
          <a:xfrm>
            <a:off x="796925" y="4116388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758825" y="4079875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758825" y="4079875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Rectangle 84"/>
          <p:cNvSpPr>
            <a:spLocks noChangeArrowheads="1"/>
          </p:cNvSpPr>
          <p:nvPr/>
        </p:nvSpPr>
        <p:spPr bwMode="auto">
          <a:xfrm>
            <a:off x="1109663" y="4164013"/>
            <a:ext cx="4778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79" name="Freeform 59"/>
          <p:cNvSpPr>
            <a:spLocks/>
          </p:cNvSpPr>
          <p:nvPr/>
        </p:nvSpPr>
        <p:spPr bwMode="auto">
          <a:xfrm>
            <a:off x="3757842" y="2059049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Freeform 60"/>
          <p:cNvSpPr>
            <a:spLocks/>
          </p:cNvSpPr>
          <p:nvPr/>
        </p:nvSpPr>
        <p:spPr bwMode="auto">
          <a:xfrm>
            <a:off x="3757842" y="2059049"/>
            <a:ext cx="1219200" cy="317500"/>
          </a:xfrm>
          <a:custGeom>
            <a:avLst/>
            <a:gdLst>
              <a:gd name="T0" fmla="*/ 2147483647 w 1153"/>
              <a:gd name="T1" fmla="*/ 0 h 330"/>
              <a:gd name="T2" fmla="*/ 2147483647 w 1153"/>
              <a:gd name="T3" fmla="*/ 2147483647 h 330"/>
              <a:gd name="T4" fmla="*/ 2147483647 w 1153"/>
              <a:gd name="T5" fmla="*/ 2147483647 h 330"/>
              <a:gd name="T6" fmla="*/ 2147483647 w 1153"/>
              <a:gd name="T7" fmla="*/ 2147483647 h 330"/>
              <a:gd name="T8" fmla="*/ 2147483647 w 1153"/>
              <a:gd name="T9" fmla="*/ 2147483647 h 330"/>
              <a:gd name="T10" fmla="*/ 2147483647 w 1153"/>
              <a:gd name="T11" fmla="*/ 2147483647 h 330"/>
              <a:gd name="T12" fmla="*/ 2147483647 w 1153"/>
              <a:gd name="T13" fmla="*/ 2147483647 h 330"/>
              <a:gd name="T14" fmla="*/ 2147483647 w 1153"/>
              <a:gd name="T15" fmla="*/ 2147483647 h 330"/>
              <a:gd name="T16" fmla="*/ 2147483647 w 1153"/>
              <a:gd name="T17" fmla="*/ 2147483647 h 330"/>
              <a:gd name="T18" fmla="*/ 2147483647 w 1153"/>
              <a:gd name="T19" fmla="*/ 2147483647 h 330"/>
              <a:gd name="T20" fmla="*/ 2147483647 w 1153"/>
              <a:gd name="T21" fmla="*/ 2147483647 h 330"/>
              <a:gd name="T22" fmla="*/ 2147483647 w 1153"/>
              <a:gd name="T23" fmla="*/ 2147483647 h 330"/>
              <a:gd name="T24" fmla="*/ 2147483647 w 1153"/>
              <a:gd name="T25" fmla="*/ 2147483647 h 330"/>
              <a:gd name="T26" fmla="*/ 2147483647 w 1153"/>
              <a:gd name="T27" fmla="*/ 2147483647 h 330"/>
              <a:gd name="T28" fmla="*/ 2147483647 w 1153"/>
              <a:gd name="T29" fmla="*/ 2147483647 h 330"/>
              <a:gd name="T30" fmla="*/ 2147483647 w 1153"/>
              <a:gd name="T31" fmla="*/ 2147483647 h 330"/>
              <a:gd name="T32" fmla="*/ 2147483647 w 1153"/>
              <a:gd name="T33" fmla="*/ 2147483647 h 330"/>
              <a:gd name="T34" fmla="*/ 2147483647 w 1153"/>
              <a:gd name="T35" fmla="*/ 2147483647 h 330"/>
              <a:gd name="T36" fmla="*/ 2147483647 w 1153"/>
              <a:gd name="T37" fmla="*/ 2147483647 h 330"/>
              <a:gd name="T38" fmla="*/ 2147483647 w 1153"/>
              <a:gd name="T39" fmla="*/ 2147483647 h 330"/>
              <a:gd name="T40" fmla="*/ 2147483647 w 1153"/>
              <a:gd name="T41" fmla="*/ 2147483647 h 330"/>
              <a:gd name="T42" fmla="*/ 2147483647 w 1153"/>
              <a:gd name="T43" fmla="*/ 2147483647 h 330"/>
              <a:gd name="T44" fmla="*/ 2147483647 w 1153"/>
              <a:gd name="T45" fmla="*/ 2147483647 h 330"/>
              <a:gd name="T46" fmla="*/ 2147483647 w 1153"/>
              <a:gd name="T47" fmla="*/ 2147483647 h 330"/>
              <a:gd name="T48" fmla="*/ 2147483647 w 1153"/>
              <a:gd name="T49" fmla="*/ 2147483647 h 330"/>
              <a:gd name="T50" fmla="*/ 2147483647 w 1153"/>
              <a:gd name="T51" fmla="*/ 2147483647 h 330"/>
              <a:gd name="T52" fmla="*/ 2147483647 w 1153"/>
              <a:gd name="T53" fmla="*/ 2147483647 h 330"/>
              <a:gd name="T54" fmla="*/ 2147483647 w 1153"/>
              <a:gd name="T55" fmla="*/ 2147483647 h 330"/>
              <a:gd name="T56" fmla="*/ 2147483647 w 1153"/>
              <a:gd name="T57" fmla="*/ 2147483647 h 330"/>
              <a:gd name="T58" fmla="*/ 2147483647 w 1153"/>
              <a:gd name="T59" fmla="*/ 2147483647 h 330"/>
              <a:gd name="T60" fmla="*/ 2147483647 w 1153"/>
              <a:gd name="T61" fmla="*/ 2147483647 h 330"/>
              <a:gd name="T62" fmla="*/ 2147483647 w 1153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3" h="330">
                <a:moveTo>
                  <a:pt x="578" y="0"/>
                </a:moveTo>
                <a:lnTo>
                  <a:pt x="636" y="0"/>
                </a:lnTo>
                <a:lnTo>
                  <a:pt x="694" y="2"/>
                </a:lnTo>
                <a:lnTo>
                  <a:pt x="750" y="6"/>
                </a:lnTo>
                <a:lnTo>
                  <a:pt x="802" y="12"/>
                </a:lnTo>
                <a:lnTo>
                  <a:pt x="852" y="18"/>
                </a:lnTo>
                <a:lnTo>
                  <a:pt x="898" y="28"/>
                </a:lnTo>
                <a:lnTo>
                  <a:pt x="944" y="36"/>
                </a:lnTo>
                <a:lnTo>
                  <a:pt x="984" y="48"/>
                </a:lnTo>
                <a:lnTo>
                  <a:pt x="1022" y="58"/>
                </a:lnTo>
                <a:lnTo>
                  <a:pt x="1056" y="74"/>
                </a:lnTo>
                <a:lnTo>
                  <a:pt x="1083" y="86"/>
                </a:lnTo>
                <a:lnTo>
                  <a:pt x="1107" y="102"/>
                </a:lnTo>
                <a:lnTo>
                  <a:pt x="1129" y="114"/>
                </a:lnTo>
                <a:lnTo>
                  <a:pt x="1141" y="132"/>
                </a:lnTo>
                <a:lnTo>
                  <a:pt x="1149" y="148"/>
                </a:lnTo>
                <a:lnTo>
                  <a:pt x="1153" y="164"/>
                </a:lnTo>
                <a:lnTo>
                  <a:pt x="1149" y="182"/>
                </a:lnTo>
                <a:lnTo>
                  <a:pt x="1141" y="198"/>
                </a:lnTo>
                <a:lnTo>
                  <a:pt x="1129" y="212"/>
                </a:lnTo>
                <a:lnTo>
                  <a:pt x="1107" y="228"/>
                </a:lnTo>
                <a:lnTo>
                  <a:pt x="1083" y="244"/>
                </a:lnTo>
                <a:lnTo>
                  <a:pt x="1056" y="256"/>
                </a:lnTo>
                <a:lnTo>
                  <a:pt x="1022" y="268"/>
                </a:lnTo>
                <a:lnTo>
                  <a:pt x="984" y="280"/>
                </a:lnTo>
                <a:lnTo>
                  <a:pt x="944" y="292"/>
                </a:lnTo>
                <a:lnTo>
                  <a:pt x="898" y="302"/>
                </a:lnTo>
                <a:lnTo>
                  <a:pt x="852" y="308"/>
                </a:lnTo>
                <a:lnTo>
                  <a:pt x="802" y="318"/>
                </a:lnTo>
                <a:lnTo>
                  <a:pt x="750" y="320"/>
                </a:lnTo>
                <a:lnTo>
                  <a:pt x="694" y="326"/>
                </a:lnTo>
                <a:lnTo>
                  <a:pt x="636" y="330"/>
                </a:lnTo>
                <a:lnTo>
                  <a:pt x="578" y="330"/>
                </a:lnTo>
                <a:lnTo>
                  <a:pt x="518" y="330"/>
                </a:lnTo>
                <a:lnTo>
                  <a:pt x="460" y="326"/>
                </a:lnTo>
                <a:lnTo>
                  <a:pt x="404" y="320"/>
                </a:lnTo>
                <a:lnTo>
                  <a:pt x="352" y="318"/>
                </a:lnTo>
                <a:lnTo>
                  <a:pt x="302" y="308"/>
                </a:lnTo>
                <a:lnTo>
                  <a:pt x="256" y="302"/>
                </a:lnTo>
                <a:lnTo>
                  <a:pt x="210" y="292"/>
                </a:lnTo>
                <a:lnTo>
                  <a:pt x="170" y="280"/>
                </a:lnTo>
                <a:lnTo>
                  <a:pt x="134" y="268"/>
                </a:lnTo>
                <a:lnTo>
                  <a:pt x="100" y="256"/>
                </a:lnTo>
                <a:lnTo>
                  <a:pt x="72" y="244"/>
                </a:lnTo>
                <a:lnTo>
                  <a:pt x="46" y="228"/>
                </a:lnTo>
                <a:lnTo>
                  <a:pt x="26" y="212"/>
                </a:lnTo>
                <a:lnTo>
                  <a:pt x="12" y="198"/>
                </a:lnTo>
                <a:lnTo>
                  <a:pt x="4" y="182"/>
                </a:lnTo>
                <a:lnTo>
                  <a:pt x="0" y="164"/>
                </a:lnTo>
                <a:lnTo>
                  <a:pt x="4" y="148"/>
                </a:lnTo>
                <a:lnTo>
                  <a:pt x="12" y="132"/>
                </a:lnTo>
                <a:lnTo>
                  <a:pt x="26" y="114"/>
                </a:lnTo>
                <a:lnTo>
                  <a:pt x="46" y="102"/>
                </a:lnTo>
                <a:lnTo>
                  <a:pt x="72" y="86"/>
                </a:lnTo>
                <a:lnTo>
                  <a:pt x="100" y="74"/>
                </a:lnTo>
                <a:lnTo>
                  <a:pt x="134" y="58"/>
                </a:lnTo>
                <a:lnTo>
                  <a:pt x="170" y="48"/>
                </a:lnTo>
                <a:lnTo>
                  <a:pt x="210" y="36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8" y="0"/>
                </a:lnTo>
              </a:path>
            </a:pathLst>
          </a:custGeom>
          <a:noFill/>
          <a:ln w="3175">
            <a:solidFill>
              <a:srgbClr val="9999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" name="Freeform 77"/>
          <p:cNvSpPr>
            <a:spLocks/>
          </p:cNvSpPr>
          <p:nvPr/>
        </p:nvSpPr>
        <p:spPr bwMode="auto">
          <a:xfrm>
            <a:off x="3719742" y="2022537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Freeform 78"/>
          <p:cNvSpPr>
            <a:spLocks/>
          </p:cNvSpPr>
          <p:nvPr/>
        </p:nvSpPr>
        <p:spPr bwMode="auto">
          <a:xfrm>
            <a:off x="3719742" y="2022537"/>
            <a:ext cx="1217613" cy="317500"/>
          </a:xfrm>
          <a:custGeom>
            <a:avLst/>
            <a:gdLst>
              <a:gd name="T0" fmla="*/ 2147483647 w 1151"/>
              <a:gd name="T1" fmla="*/ 0 h 330"/>
              <a:gd name="T2" fmla="*/ 2147483647 w 1151"/>
              <a:gd name="T3" fmla="*/ 2147483647 h 330"/>
              <a:gd name="T4" fmla="*/ 2147483647 w 1151"/>
              <a:gd name="T5" fmla="*/ 2147483647 h 330"/>
              <a:gd name="T6" fmla="*/ 2147483647 w 1151"/>
              <a:gd name="T7" fmla="*/ 2147483647 h 330"/>
              <a:gd name="T8" fmla="*/ 2147483647 w 1151"/>
              <a:gd name="T9" fmla="*/ 2147483647 h 330"/>
              <a:gd name="T10" fmla="*/ 2147483647 w 1151"/>
              <a:gd name="T11" fmla="*/ 2147483647 h 330"/>
              <a:gd name="T12" fmla="*/ 2147483647 w 1151"/>
              <a:gd name="T13" fmla="*/ 2147483647 h 330"/>
              <a:gd name="T14" fmla="*/ 2147483647 w 1151"/>
              <a:gd name="T15" fmla="*/ 2147483647 h 330"/>
              <a:gd name="T16" fmla="*/ 2147483647 w 1151"/>
              <a:gd name="T17" fmla="*/ 2147483647 h 330"/>
              <a:gd name="T18" fmla="*/ 2147483647 w 1151"/>
              <a:gd name="T19" fmla="*/ 2147483647 h 330"/>
              <a:gd name="T20" fmla="*/ 2147483647 w 1151"/>
              <a:gd name="T21" fmla="*/ 2147483647 h 330"/>
              <a:gd name="T22" fmla="*/ 2147483647 w 1151"/>
              <a:gd name="T23" fmla="*/ 2147483647 h 330"/>
              <a:gd name="T24" fmla="*/ 2147483647 w 1151"/>
              <a:gd name="T25" fmla="*/ 2147483647 h 330"/>
              <a:gd name="T26" fmla="*/ 2147483647 w 1151"/>
              <a:gd name="T27" fmla="*/ 2147483647 h 330"/>
              <a:gd name="T28" fmla="*/ 2147483647 w 1151"/>
              <a:gd name="T29" fmla="*/ 2147483647 h 330"/>
              <a:gd name="T30" fmla="*/ 2147483647 w 1151"/>
              <a:gd name="T31" fmla="*/ 2147483647 h 330"/>
              <a:gd name="T32" fmla="*/ 2147483647 w 1151"/>
              <a:gd name="T33" fmla="*/ 2147483647 h 330"/>
              <a:gd name="T34" fmla="*/ 2147483647 w 1151"/>
              <a:gd name="T35" fmla="*/ 2147483647 h 330"/>
              <a:gd name="T36" fmla="*/ 2147483647 w 1151"/>
              <a:gd name="T37" fmla="*/ 2147483647 h 330"/>
              <a:gd name="T38" fmla="*/ 2147483647 w 1151"/>
              <a:gd name="T39" fmla="*/ 2147483647 h 330"/>
              <a:gd name="T40" fmla="*/ 2147483647 w 1151"/>
              <a:gd name="T41" fmla="*/ 2147483647 h 330"/>
              <a:gd name="T42" fmla="*/ 2147483647 w 1151"/>
              <a:gd name="T43" fmla="*/ 2147483647 h 330"/>
              <a:gd name="T44" fmla="*/ 2147483647 w 1151"/>
              <a:gd name="T45" fmla="*/ 2147483647 h 330"/>
              <a:gd name="T46" fmla="*/ 2147483647 w 1151"/>
              <a:gd name="T47" fmla="*/ 2147483647 h 330"/>
              <a:gd name="T48" fmla="*/ 2147483647 w 1151"/>
              <a:gd name="T49" fmla="*/ 2147483647 h 330"/>
              <a:gd name="T50" fmla="*/ 2147483647 w 1151"/>
              <a:gd name="T51" fmla="*/ 2147483647 h 330"/>
              <a:gd name="T52" fmla="*/ 2147483647 w 1151"/>
              <a:gd name="T53" fmla="*/ 2147483647 h 330"/>
              <a:gd name="T54" fmla="*/ 2147483647 w 1151"/>
              <a:gd name="T55" fmla="*/ 2147483647 h 330"/>
              <a:gd name="T56" fmla="*/ 2147483647 w 1151"/>
              <a:gd name="T57" fmla="*/ 2147483647 h 330"/>
              <a:gd name="T58" fmla="*/ 2147483647 w 1151"/>
              <a:gd name="T59" fmla="*/ 2147483647 h 330"/>
              <a:gd name="T60" fmla="*/ 2147483647 w 1151"/>
              <a:gd name="T61" fmla="*/ 2147483647 h 330"/>
              <a:gd name="T62" fmla="*/ 2147483647 w 1151"/>
              <a:gd name="T63" fmla="*/ 0 h 3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1" h="330">
                <a:moveTo>
                  <a:pt x="576" y="0"/>
                </a:moveTo>
                <a:lnTo>
                  <a:pt x="634" y="0"/>
                </a:lnTo>
                <a:lnTo>
                  <a:pt x="694" y="4"/>
                </a:lnTo>
                <a:lnTo>
                  <a:pt x="748" y="6"/>
                </a:lnTo>
                <a:lnTo>
                  <a:pt x="802" y="12"/>
                </a:lnTo>
                <a:lnTo>
                  <a:pt x="850" y="18"/>
                </a:lnTo>
                <a:lnTo>
                  <a:pt x="896" y="28"/>
                </a:lnTo>
                <a:lnTo>
                  <a:pt x="944" y="38"/>
                </a:lnTo>
                <a:lnTo>
                  <a:pt x="984" y="50"/>
                </a:lnTo>
                <a:lnTo>
                  <a:pt x="1020" y="60"/>
                </a:lnTo>
                <a:lnTo>
                  <a:pt x="1054" y="74"/>
                </a:lnTo>
                <a:lnTo>
                  <a:pt x="1082" y="86"/>
                </a:lnTo>
                <a:lnTo>
                  <a:pt x="1106" y="102"/>
                </a:lnTo>
                <a:lnTo>
                  <a:pt x="1127" y="114"/>
                </a:lnTo>
                <a:lnTo>
                  <a:pt x="1139" y="134"/>
                </a:lnTo>
                <a:lnTo>
                  <a:pt x="1149" y="148"/>
                </a:lnTo>
                <a:lnTo>
                  <a:pt x="1151" y="164"/>
                </a:lnTo>
                <a:lnTo>
                  <a:pt x="1149" y="182"/>
                </a:lnTo>
                <a:lnTo>
                  <a:pt x="1139" y="198"/>
                </a:lnTo>
                <a:lnTo>
                  <a:pt x="1127" y="214"/>
                </a:lnTo>
                <a:lnTo>
                  <a:pt x="1106" y="228"/>
                </a:lnTo>
                <a:lnTo>
                  <a:pt x="1082" y="244"/>
                </a:lnTo>
                <a:lnTo>
                  <a:pt x="1054" y="256"/>
                </a:lnTo>
                <a:lnTo>
                  <a:pt x="1020" y="268"/>
                </a:lnTo>
                <a:lnTo>
                  <a:pt x="984" y="282"/>
                </a:lnTo>
                <a:lnTo>
                  <a:pt x="944" y="294"/>
                </a:lnTo>
                <a:lnTo>
                  <a:pt x="896" y="302"/>
                </a:lnTo>
                <a:lnTo>
                  <a:pt x="850" y="310"/>
                </a:lnTo>
                <a:lnTo>
                  <a:pt x="802" y="318"/>
                </a:lnTo>
                <a:lnTo>
                  <a:pt x="748" y="322"/>
                </a:lnTo>
                <a:lnTo>
                  <a:pt x="694" y="328"/>
                </a:lnTo>
                <a:lnTo>
                  <a:pt x="634" y="328"/>
                </a:lnTo>
                <a:lnTo>
                  <a:pt x="576" y="330"/>
                </a:lnTo>
                <a:lnTo>
                  <a:pt x="518" y="328"/>
                </a:lnTo>
                <a:lnTo>
                  <a:pt x="460" y="328"/>
                </a:lnTo>
                <a:lnTo>
                  <a:pt x="404" y="322"/>
                </a:lnTo>
                <a:lnTo>
                  <a:pt x="352" y="318"/>
                </a:lnTo>
                <a:lnTo>
                  <a:pt x="302" y="310"/>
                </a:lnTo>
                <a:lnTo>
                  <a:pt x="256" y="302"/>
                </a:lnTo>
                <a:lnTo>
                  <a:pt x="210" y="294"/>
                </a:lnTo>
                <a:lnTo>
                  <a:pt x="170" y="282"/>
                </a:lnTo>
                <a:lnTo>
                  <a:pt x="132" y="268"/>
                </a:lnTo>
                <a:lnTo>
                  <a:pt x="98" y="256"/>
                </a:lnTo>
                <a:lnTo>
                  <a:pt x="70" y="244"/>
                </a:lnTo>
                <a:lnTo>
                  <a:pt x="46" y="228"/>
                </a:lnTo>
                <a:lnTo>
                  <a:pt x="24" y="214"/>
                </a:lnTo>
                <a:lnTo>
                  <a:pt x="12" y="198"/>
                </a:lnTo>
                <a:lnTo>
                  <a:pt x="2" y="182"/>
                </a:lnTo>
                <a:lnTo>
                  <a:pt x="0" y="164"/>
                </a:lnTo>
                <a:lnTo>
                  <a:pt x="2" y="148"/>
                </a:lnTo>
                <a:lnTo>
                  <a:pt x="12" y="134"/>
                </a:lnTo>
                <a:lnTo>
                  <a:pt x="24" y="114"/>
                </a:lnTo>
                <a:lnTo>
                  <a:pt x="46" y="102"/>
                </a:lnTo>
                <a:lnTo>
                  <a:pt x="70" y="86"/>
                </a:lnTo>
                <a:lnTo>
                  <a:pt x="98" y="74"/>
                </a:lnTo>
                <a:lnTo>
                  <a:pt x="132" y="60"/>
                </a:lnTo>
                <a:lnTo>
                  <a:pt x="170" y="50"/>
                </a:lnTo>
                <a:lnTo>
                  <a:pt x="210" y="38"/>
                </a:lnTo>
                <a:lnTo>
                  <a:pt x="256" y="28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4"/>
                </a:lnTo>
                <a:lnTo>
                  <a:pt x="518" y="0"/>
                </a:lnTo>
                <a:lnTo>
                  <a:pt x="57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4070580" y="2106674"/>
            <a:ext cx="4778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Arial" charset="0"/>
              </a:rPr>
              <a:t>feature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Wolkenförmige Legende 1"/>
          <p:cNvSpPr/>
          <p:nvPr/>
        </p:nvSpPr>
        <p:spPr>
          <a:xfrm>
            <a:off x="990600" y="2209800"/>
            <a:ext cx="6057900" cy="3389313"/>
          </a:xfrm>
          <a:prstGeom prst="cloudCallou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de-DE" sz="1600" smtClean="0">
              <a:latin typeface="+mn-lt"/>
            </a:endParaRPr>
          </a:p>
        </p:txBody>
      </p:sp>
      <p:sp>
        <p:nvSpPr>
          <p:cNvPr id="3" name="Wolkenförmige Legende 2"/>
          <p:cNvSpPr/>
          <p:nvPr/>
        </p:nvSpPr>
        <p:spPr>
          <a:xfrm>
            <a:off x="914400" y="2514600"/>
            <a:ext cx="5715000" cy="3886200"/>
          </a:xfrm>
          <a:prstGeom prst="cloudCallou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de-DE" sz="1600" smtClean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944737" y="2246349"/>
            <a:ext cx="28575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rgbClr val="E6BA00"/>
                </a:solidFill>
              </a:rPr>
              <a:t>Feature Collection</a:t>
            </a:r>
            <a:endParaRPr lang="de-DE" sz="4800" dirty="0">
              <a:solidFill>
                <a:srgbClr val="E6B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/>
      <p:bldP spid="79" grpId="0" animBg="1"/>
      <p:bldP spid="80" grpId="0" animBg="1"/>
      <p:bldP spid="81" grpId="0" animBg="1"/>
      <p:bldP spid="82" grpId="0" animBg="1"/>
      <p:bldP spid="83" grpId="0"/>
    </p:bldLst>
  </p:timing>
</p:sld>
</file>

<file path=ppt/theme/theme1.xml><?xml version="1.0" encoding="utf-8"?>
<a:theme xmlns:a="http://schemas.openxmlformats.org/drawingml/2006/main" name="HFT_FJB0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1_Präsentation_erstellen 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600" smtClean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räsentation_erstellen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_erstellen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_erstellen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HFT_FJB01</Template>
  <TotalTime>0</TotalTime>
  <Words>2743</Words>
  <Application>Microsoft Office PowerPoint</Application>
  <PresentationFormat>Bildschirmpräsentation (4:3)</PresentationFormat>
  <Paragraphs>578</Paragraphs>
  <Slides>52</Slides>
  <Notes>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9" baseType="lpstr">
      <vt:lpstr>Arial</vt:lpstr>
      <vt:lpstr>Calibri</vt:lpstr>
      <vt:lpstr>Tahoma</vt:lpstr>
      <vt:lpstr>Times</vt:lpstr>
      <vt:lpstr>Times New Roman</vt:lpstr>
      <vt:lpstr>Trebuchet MS</vt:lpstr>
      <vt:lpstr>HFT_FJB01</vt:lpstr>
      <vt:lpstr>  Some Observations on Common Patterns in   Information Technology</vt:lpstr>
      <vt:lpstr>Outline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Features</vt:lpstr>
      <vt:lpstr>PowerPoint-Präsentation</vt:lpstr>
      <vt:lpstr>Single features and collections: in Java</vt:lpstr>
      <vt:lpstr>Single features and collections: in GML</vt:lpstr>
      <vt:lpstr>PowerPoint-Präsentation</vt:lpstr>
      <vt:lpstr>Identity of features</vt:lpstr>
      <vt:lpstr>Identity of features</vt:lpstr>
      <vt:lpstr>PowerPoint-Präsentation</vt:lpstr>
      <vt:lpstr>PowerPoint-Präsentation</vt:lpstr>
      <vt:lpstr>PowerPoint-Präsentation</vt:lpstr>
      <vt:lpstr>Character sets</vt:lpstr>
      <vt:lpstr>Principle of MarkUp</vt:lpstr>
      <vt:lpstr>Markup Languages: XML</vt:lpstr>
      <vt:lpstr>PowerPoint-Präsentation</vt:lpstr>
      <vt:lpstr>Solution: Structuring vocabularies by namespaces</vt:lpstr>
      <vt:lpstr>Key value pairs (KVP)</vt:lpstr>
      <vt:lpstr>Separating information chunks</vt:lpstr>
      <vt:lpstr>All details have to be defined!</vt:lpstr>
      <vt:lpstr>JavaScript Object Notation (JSON)</vt:lpstr>
      <vt:lpstr>PowerPoint-Präsentation</vt:lpstr>
      <vt:lpstr>PowerPoint-Präsentation</vt:lpstr>
      <vt:lpstr>PowerPoint-Präsentation</vt:lpstr>
      <vt:lpstr>The Log4J case</vt:lpstr>
      <vt:lpstr>PowerPoint-Präsentation</vt:lpstr>
      <vt:lpstr>PowerPoint-Präsentation</vt:lpstr>
      <vt:lpstr>Open Data requires… [1]</vt:lpstr>
      <vt:lpstr>EU Digital Agenda and Open Data</vt:lpstr>
      <vt:lpstr>Openess</vt:lpstr>
      <vt:lpstr>FAIR data principles (I)</vt:lpstr>
      <vt:lpstr>FAIR data principles (II)</vt:lpstr>
      <vt:lpstr>PowerPoint-Präsentation</vt:lpstr>
      <vt:lpstr>PowerPoint-Präsentation</vt:lpstr>
      <vt:lpstr>Organisations and their dependencies</vt:lpstr>
      <vt:lpstr>PowerPoint-Präsentation</vt:lpstr>
      <vt:lpstr>Organisations and their dependencies</vt:lpstr>
      <vt:lpstr>Liaisons</vt:lpstr>
      <vt:lpstr>PowerPoint-Präsentation</vt:lpstr>
      <vt:lpstr>Networking and Service Orientation</vt:lpstr>
      <vt:lpstr>Networking</vt:lpstr>
      <vt:lpstr>Client Server Architecture</vt:lpstr>
      <vt:lpstr>Architecture: The protocols</vt:lpstr>
      <vt:lpstr>PowerPoint-Präsentation</vt:lpstr>
      <vt:lpstr>Open API (emerging standard)</vt:lpstr>
      <vt:lpstr>PowerPoint-Präsentation</vt:lpstr>
      <vt:lpstr>Summary / Outlook</vt:lpstr>
    </vt:vector>
  </TitlesOfParts>
  <Company>FGDC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Observations on Common Patterns in Information Technology</dc:title>
  <dc:creator>FJ Behr;Douglas Nebert</dc:creator>
  <cp:lastModifiedBy>FJ Behr</cp:lastModifiedBy>
  <cp:revision>134</cp:revision>
  <cp:lastPrinted>1601-01-01T00:00:00Z</cp:lastPrinted>
  <dcterms:created xsi:type="dcterms:W3CDTF">2005-07-21T21:22:02Z</dcterms:created>
  <dcterms:modified xsi:type="dcterms:W3CDTF">2021-12-26T07:11:05Z</dcterms:modified>
</cp:coreProperties>
</file>