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3"/>
  </p:notesMasterIdLst>
  <p:sldIdLst>
    <p:sldId id="256" r:id="rId3"/>
    <p:sldId id="367" r:id="rId4"/>
    <p:sldId id="404" r:id="rId5"/>
    <p:sldId id="391" r:id="rId6"/>
    <p:sldId id="394" r:id="rId7"/>
    <p:sldId id="405" r:id="rId8"/>
    <p:sldId id="402" r:id="rId9"/>
    <p:sldId id="417" r:id="rId10"/>
    <p:sldId id="451" r:id="rId11"/>
    <p:sldId id="369" r:id="rId12"/>
    <p:sldId id="434" r:id="rId13"/>
    <p:sldId id="432" r:id="rId14"/>
    <p:sldId id="436" r:id="rId15"/>
    <p:sldId id="437" r:id="rId16"/>
    <p:sldId id="397" r:id="rId17"/>
    <p:sldId id="407" r:id="rId18"/>
    <p:sldId id="409" r:id="rId19"/>
    <p:sldId id="452" r:id="rId20"/>
    <p:sldId id="412" r:id="rId21"/>
    <p:sldId id="453" r:id="rId22"/>
    <p:sldId id="414" r:id="rId23"/>
    <p:sldId id="413" r:id="rId24"/>
    <p:sldId id="430" r:id="rId25"/>
    <p:sldId id="438" r:id="rId26"/>
    <p:sldId id="454" r:id="rId27"/>
    <p:sldId id="455" r:id="rId28"/>
    <p:sldId id="439" r:id="rId29"/>
    <p:sldId id="433" r:id="rId30"/>
    <p:sldId id="431" r:id="rId31"/>
    <p:sldId id="416" r:id="rId32"/>
    <p:sldId id="459" r:id="rId33"/>
    <p:sldId id="460" r:id="rId34"/>
    <p:sldId id="445" r:id="rId35"/>
    <p:sldId id="443" r:id="rId36"/>
    <p:sldId id="444" r:id="rId37"/>
    <p:sldId id="398" r:id="rId38"/>
    <p:sldId id="456" r:id="rId39"/>
    <p:sldId id="400" r:id="rId40"/>
    <p:sldId id="373" r:id="rId41"/>
    <p:sldId id="380" r:id="rId42"/>
    <p:sldId id="446" r:id="rId43"/>
    <p:sldId id="424" r:id="rId44"/>
    <p:sldId id="425" r:id="rId45"/>
    <p:sldId id="426" r:id="rId46"/>
    <p:sldId id="429" r:id="rId47"/>
    <p:sldId id="428" r:id="rId48"/>
    <p:sldId id="351" r:id="rId49"/>
    <p:sldId id="457" r:id="rId50"/>
    <p:sldId id="458" r:id="rId51"/>
    <p:sldId id="345"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D199641-86D3-4CA3-9F3C-FA448E8657FF}">
          <p14:sldIdLst>
            <p14:sldId id="256"/>
            <p14:sldId id="367"/>
            <p14:sldId id="404"/>
            <p14:sldId id="391"/>
            <p14:sldId id="394"/>
            <p14:sldId id="405"/>
            <p14:sldId id="402"/>
            <p14:sldId id="417"/>
            <p14:sldId id="451"/>
            <p14:sldId id="369"/>
            <p14:sldId id="434"/>
            <p14:sldId id="432"/>
            <p14:sldId id="436"/>
            <p14:sldId id="437"/>
          </p14:sldIdLst>
        </p14:section>
        <p14:section name="Digital Colonialism" id="{EFC5B574-86EF-41AA-9AB9-F5DBE52320C6}">
          <p14:sldIdLst>
            <p14:sldId id="397"/>
            <p14:sldId id="407"/>
            <p14:sldId id="409"/>
            <p14:sldId id="452"/>
            <p14:sldId id="412"/>
            <p14:sldId id="453"/>
            <p14:sldId id="414"/>
            <p14:sldId id="413"/>
            <p14:sldId id="430"/>
            <p14:sldId id="438"/>
            <p14:sldId id="454"/>
            <p14:sldId id="455"/>
            <p14:sldId id="439"/>
            <p14:sldId id="433"/>
            <p14:sldId id="431"/>
            <p14:sldId id="416"/>
            <p14:sldId id="459"/>
            <p14:sldId id="460"/>
            <p14:sldId id="445"/>
            <p14:sldId id="443"/>
            <p14:sldId id="444"/>
            <p14:sldId id="398"/>
            <p14:sldId id="456"/>
            <p14:sldId id="400"/>
          </p14:sldIdLst>
        </p14:section>
        <p14:section name="Open Source" id="{16DD2D39-91D3-44B3-8DCD-B8E4AF7CDAB5}">
          <p14:sldIdLst>
            <p14:sldId id="373"/>
            <p14:sldId id="380"/>
            <p14:sldId id="446"/>
            <p14:sldId id="424"/>
            <p14:sldId id="425"/>
            <p14:sldId id="426"/>
            <p14:sldId id="429"/>
            <p14:sldId id="428"/>
            <p14:sldId id="351"/>
            <p14:sldId id="457"/>
            <p14:sldId id="458"/>
            <p14:sldId id="345"/>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66"/>
    <a:srgbClr val="424242"/>
    <a:srgbClr val="EAEAEA"/>
    <a:srgbClr val="7F7F7F"/>
    <a:srgbClr val="DDDDDD"/>
    <a:srgbClr val="F8F8F8"/>
    <a:srgbClr val="B2B2B2"/>
    <a:srgbClr val="CC0066"/>
    <a:srgbClr val="FCE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3051" autoAdjust="0"/>
  </p:normalViewPr>
  <p:slideViewPr>
    <p:cSldViewPr snapToGrid="0">
      <p:cViewPr>
        <p:scale>
          <a:sx n="74" d="100"/>
          <a:sy n="74" d="100"/>
        </p:scale>
        <p:origin x="-1772" y="-784"/>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175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64C5-1431-4BF9-BB32-84D224D06344}" type="datetimeFigureOut">
              <a:rPr lang="de-DE" smtClean="0"/>
              <a:t>14.11.2025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2826-898A-4325-99CC-30A0E955769D}" type="slidenum">
              <a:rPr lang="de-DE" smtClean="0"/>
              <a:t>‹Nr.›</a:t>
            </a:fld>
            <a:endParaRPr lang="de-DE"/>
          </a:p>
        </p:txBody>
      </p:sp>
    </p:spTree>
    <p:extLst>
      <p:ext uri="{BB962C8B-B14F-4D97-AF65-F5344CB8AC3E}">
        <p14:creationId xmlns:p14="http://schemas.microsoft.com/office/powerpoint/2010/main" val="24276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Reform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a:t>
            </a:fld>
            <a:endParaRPr lang="de-DE"/>
          </a:p>
        </p:txBody>
      </p:sp>
    </p:spTree>
    <p:extLst>
      <p:ext uri="{BB962C8B-B14F-4D97-AF65-F5344CB8AC3E}">
        <p14:creationId xmlns:p14="http://schemas.microsoft.com/office/powerpoint/2010/main" val="162380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US multinationals exercise imperial control at the architecture level of the digital ecosystem: software, hardware and network connectivity, which then gives rise to related forms of domination. </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16</a:t>
            </a:fld>
            <a:endParaRPr lang="de-DE"/>
          </a:p>
        </p:txBody>
      </p:sp>
    </p:spTree>
    <p:extLst>
      <p:ext uri="{BB962C8B-B14F-4D97-AF65-F5344CB8AC3E}">
        <p14:creationId xmlns:p14="http://schemas.microsoft.com/office/powerpoint/2010/main" val="196709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How</a:t>
            </a:r>
            <a:r>
              <a:rPr lang="de-DE" dirty="0" smtClean="0"/>
              <a:t> </a:t>
            </a:r>
            <a:r>
              <a:rPr lang="de-DE" dirty="0" err="1" smtClean="0"/>
              <a:t>many</a:t>
            </a:r>
            <a:r>
              <a:rPr lang="de-DE" dirty="0" smtClean="0"/>
              <a:t> </a:t>
            </a:r>
            <a:r>
              <a:rPr lang="de-DE" dirty="0" err="1" smtClean="0"/>
              <a:t>companies</a:t>
            </a:r>
            <a:r>
              <a:rPr lang="de-DE" dirty="0" smtClean="0"/>
              <a:t> </a:t>
            </a:r>
            <a:r>
              <a:rPr lang="de-DE" dirty="0" err="1" smtClean="0"/>
              <a:t>are</a:t>
            </a:r>
            <a:r>
              <a:rPr lang="de-DE" dirty="0" smtClean="0"/>
              <a:t> </a:t>
            </a:r>
            <a:r>
              <a:rPr lang="de-DE" dirty="0" err="1" smtClean="0"/>
              <a:t>located</a:t>
            </a:r>
            <a:r>
              <a:rPr lang="de-DE" baseline="0" dirty="0" smtClean="0"/>
              <a:t> in </a:t>
            </a:r>
            <a:r>
              <a:rPr lang="de-DE" baseline="0" dirty="0" err="1" smtClean="0"/>
              <a:t>the</a:t>
            </a:r>
            <a:r>
              <a:rPr lang="de-DE" baseline="0" dirty="0" smtClean="0"/>
              <a:t> Global South?</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17</a:t>
            </a:fld>
            <a:endParaRPr lang="de-DE"/>
          </a:p>
        </p:txBody>
      </p:sp>
    </p:spTree>
    <p:extLst>
      <p:ext uri="{BB962C8B-B14F-4D97-AF65-F5344CB8AC3E}">
        <p14:creationId xmlns:p14="http://schemas.microsoft.com/office/powerpoint/2010/main" val="96529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Who </a:t>
            </a:r>
            <a:r>
              <a:rPr lang="de-DE" dirty="0" err="1" smtClean="0"/>
              <a:t>originates</a:t>
            </a:r>
            <a:r>
              <a:rPr lang="de-DE" dirty="0" smtClean="0"/>
              <a:t> in </a:t>
            </a:r>
            <a:r>
              <a:rPr lang="de-DE" dirty="0" err="1" smtClean="0"/>
              <a:t>the</a:t>
            </a:r>
            <a:r>
              <a:rPr lang="de-DE" dirty="0" smtClean="0"/>
              <a:t> Global</a:t>
            </a:r>
            <a:r>
              <a:rPr lang="de-DE" baseline="0" dirty="0" smtClean="0"/>
              <a:t> South?</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18</a:t>
            </a:fld>
            <a:endParaRPr lang="de-DE"/>
          </a:p>
        </p:txBody>
      </p:sp>
    </p:spTree>
    <p:extLst>
      <p:ext uri="{BB962C8B-B14F-4D97-AF65-F5344CB8AC3E}">
        <p14:creationId xmlns:p14="http://schemas.microsoft.com/office/powerpoint/2010/main" val="222073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AWS, Google Cloud, and Microsoft Azure</a:t>
            </a:r>
          </a:p>
          <a:p>
            <a:r>
              <a:rPr lang="en-US" dirty="0" smtClean="0"/>
              <a:t>U.S. and China account for 70% of the global total.</a:t>
            </a:r>
          </a:p>
          <a:p>
            <a:r>
              <a:rPr lang="en-US" dirty="0" smtClean="0"/>
              <a:t>Electricity demand from data centers is expected to hit </a:t>
            </a:r>
            <a:r>
              <a:rPr lang="en-US" b="1" dirty="0" smtClean="0"/>
              <a:t>485.4 terawatt-hours</a:t>
            </a:r>
            <a:r>
              <a:rPr lang="en-US" dirty="0" smtClean="0"/>
              <a:t> (</a:t>
            </a:r>
            <a:r>
              <a:rPr lang="en-US" dirty="0" err="1" smtClean="0"/>
              <a:t>TWh</a:t>
            </a:r>
            <a:r>
              <a:rPr lang="en-US" dirty="0" smtClean="0"/>
              <a:t>) in 2025, making up 1.7% of global electricity demand. (https://www.voronoiapp.com/technology/The-Growth-of-Global-Data-Center-Capacity-5635)</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22</a:t>
            </a:fld>
            <a:endParaRPr lang="de-DE"/>
          </a:p>
        </p:txBody>
      </p:sp>
    </p:spTree>
    <p:extLst>
      <p:ext uri="{BB962C8B-B14F-4D97-AF65-F5344CB8AC3E}">
        <p14:creationId xmlns:p14="http://schemas.microsoft.com/office/powerpoint/2010/main" val="148947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ea typeface="Calibri" panose="020F0502020204030204" pitchFamily="34" charset="0"/>
                <a:cs typeface="Calibri" panose="020F0502020204030204" pitchFamily="34" charset="0"/>
              </a:rPr>
              <a:t>Digital infrastructure and digital services like telecommunications, Internet and data services, cloud services and cybersecurity protocols, platform-based activities, the sharing economy, e-commerce, </a:t>
            </a:r>
            <a:r>
              <a:rPr lang="en-GB" dirty="0" err="1" smtClean="0">
                <a:latin typeface="Calibri" panose="020F0502020204030204" pitchFamily="34" charset="0"/>
                <a:ea typeface="Calibri" panose="020F0502020204030204" pitchFamily="34" charset="0"/>
                <a:cs typeface="Calibri" panose="020F0502020204030204" pitchFamily="34" charset="0"/>
              </a:rPr>
              <a:t>fintech</a:t>
            </a:r>
            <a:r>
              <a:rPr lang="en-GB" dirty="0" smtClean="0">
                <a:latin typeface="Calibri" panose="020F0502020204030204" pitchFamily="34" charset="0"/>
                <a:ea typeface="Calibri" panose="020F0502020204030204" pitchFamily="34" charset="0"/>
                <a:cs typeface="Calibri" panose="020F0502020204030204" pitchFamily="34" charset="0"/>
              </a:rPr>
              <a:t>, artificial intelligence and automation</a:t>
            </a:r>
            <a:endParaRPr lang="de-DE" dirty="0" smtClean="0">
              <a:latin typeface="Calibri" panose="020F0502020204030204" pitchFamily="34" charset="0"/>
              <a:ea typeface="Calibri" panose="020F0502020204030204" pitchFamily="34" charset="0"/>
              <a:cs typeface="Calibri" panose="020F0502020204030204" pitchFamily="34" charset="0"/>
            </a:endParaRPr>
          </a:p>
          <a:p>
            <a:r>
              <a:rPr lang="en-GB" sz="1200" kern="1200" dirty="0" smtClean="0">
                <a:solidFill>
                  <a:schemeClr val="tx1"/>
                </a:solidFill>
                <a:effectLst/>
                <a:latin typeface="+mn-lt"/>
                <a:ea typeface="+mn-ea"/>
                <a:cs typeface="+mn-cs"/>
              </a:rPr>
              <a:t>UNCDTA 2024: Digital Economy Report 2024. https://unctad.org/system/files/official-document/der2024_ch06_en.pdf</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23</a:t>
            </a:fld>
            <a:endParaRPr lang="de-DE"/>
          </a:p>
        </p:txBody>
      </p:sp>
    </p:spTree>
    <p:extLst>
      <p:ext uri="{BB962C8B-B14F-4D97-AF65-F5344CB8AC3E}">
        <p14:creationId xmlns:p14="http://schemas.microsoft.com/office/powerpoint/2010/main" val="20885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smtClean="0">
                <a:solidFill>
                  <a:schemeClr val="tx1"/>
                </a:solidFill>
                <a:effectLst/>
                <a:latin typeface="+mn-lt"/>
                <a:ea typeface="+mn-ea"/>
                <a:cs typeface="+mn-cs"/>
              </a:rPr>
              <a:t>We</a:t>
            </a:r>
            <a:r>
              <a:rPr lang="de-DE" sz="1200" kern="1200" dirty="0" smtClean="0">
                <a:solidFill>
                  <a:schemeClr val="tx1"/>
                </a:solidFill>
                <a:effectLst/>
                <a:latin typeface="+mn-lt"/>
                <a:ea typeface="+mn-ea"/>
                <a:cs typeface="+mn-cs"/>
              </a:rPr>
              <a:t> find </a:t>
            </a:r>
            <a:r>
              <a:rPr lang="de-DE" sz="1200" kern="1200" dirty="0" err="1" smtClean="0">
                <a:solidFill>
                  <a:schemeClr val="tx1"/>
                </a:solidFill>
                <a:effectLst/>
                <a:latin typeface="+mn-lt"/>
                <a:ea typeface="+mn-ea"/>
                <a:cs typeface="+mn-cs"/>
              </a:rPr>
              <a:t>interactions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between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nations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tech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companies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individuals</a:t>
            </a:r>
            <a:r>
              <a:rPr lang="de-DE" sz="1200" kern="1200" dirty="0" smtClean="0">
                <a:solidFill>
                  <a:schemeClr val="tx1"/>
                </a:solidFill>
                <a:effectLst/>
                <a:latin typeface="+mn-lt"/>
                <a:ea typeface="+mn-ea"/>
                <a:cs typeface="+mn-cs"/>
              </a:rPr>
              <a:t> (Tretter 2022, </a:t>
            </a:r>
            <a:r>
              <a:rPr lang="de-DE" sz="1200" kern="1200" dirty="0" err="1" smtClean="0">
                <a:solidFill>
                  <a:schemeClr val="tx1"/>
                </a:solidFill>
                <a:effectLst/>
                <a:latin typeface="+mn-lt"/>
                <a:ea typeface="+mn-ea"/>
                <a:cs typeface="+mn-cs"/>
              </a:rPr>
              <a:t>Zuboﬀ</a:t>
            </a:r>
            <a:r>
              <a:rPr lang="de-DE" sz="1200" kern="1200" dirty="0" smtClean="0">
                <a:solidFill>
                  <a:schemeClr val="tx1"/>
                </a:solidFill>
                <a:effectLst/>
                <a:latin typeface="+mn-lt"/>
                <a:ea typeface="+mn-ea"/>
                <a:cs typeface="+mn-cs"/>
              </a:rPr>
              <a:t> 2015, </a:t>
            </a:r>
            <a:r>
              <a:rPr lang="de-DE" sz="1200" kern="1200" dirty="0" err="1" smtClean="0">
                <a:solidFill>
                  <a:schemeClr val="tx1"/>
                </a:solidFill>
                <a:effectLst/>
                <a:latin typeface="+mn-lt"/>
                <a:ea typeface="+mn-ea"/>
                <a:cs typeface="+mn-cs"/>
              </a:rPr>
              <a:t>Zuboﬀ</a:t>
            </a:r>
            <a:r>
              <a:rPr lang="de-DE" sz="1200" kern="1200" dirty="0" smtClean="0">
                <a:solidFill>
                  <a:schemeClr val="tx1"/>
                </a:solidFill>
                <a:effectLst/>
                <a:latin typeface="+mn-lt"/>
                <a:ea typeface="+mn-ea"/>
                <a:cs typeface="+mn-cs"/>
              </a:rPr>
              <a:t> 2019).</a:t>
            </a:r>
          </a:p>
          <a:p>
            <a:r>
              <a:rPr lang="en-US" dirty="0" smtClean="0"/>
              <a:t>We can see a triangle of tension here between individual citizens, the respective state, and tech companies.</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25</a:t>
            </a:fld>
            <a:endParaRPr lang="de-DE"/>
          </a:p>
        </p:txBody>
      </p:sp>
    </p:spTree>
    <p:extLst>
      <p:ext uri="{BB962C8B-B14F-4D97-AF65-F5344CB8AC3E}">
        <p14:creationId xmlns:p14="http://schemas.microsoft.com/office/powerpoint/2010/main" val="305917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“Data is a new important factor of production after land, labor, capital, and technology. To consolidate the foundation for constructing Digital China, we must also facilitate the grand circulation of data resources…”</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28</a:t>
            </a:fld>
            <a:endParaRPr lang="de-DE"/>
          </a:p>
        </p:txBody>
      </p:sp>
    </p:spTree>
    <p:extLst>
      <p:ext uri="{BB962C8B-B14F-4D97-AF65-F5344CB8AC3E}">
        <p14:creationId xmlns:p14="http://schemas.microsoft.com/office/powerpoint/2010/main" val="302710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The amount of Foreign Direct Investment (FDI) can seen as an example. FDI in Africa jumped 75% in 2024, with growth across most sub-regions.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UNCDAT International investment in digital sectors is rising, except in telecommunications. Greenfield investment in the digital economy has nearly tripled since 2020 to $360 billion – and now accounts for nearly a third of all greenfield projects.</a:t>
            </a:r>
            <a:r>
              <a:rPr lang="de-DE" dirty="0" smtClean="0">
                <a:effectLst/>
              </a:rPr>
              <a:t> </a:t>
            </a:r>
            <a:r>
              <a:rPr lang="en-GB" sz="1200" kern="1200" dirty="0" smtClean="0">
                <a:solidFill>
                  <a:schemeClr val="tx1"/>
                </a:solidFill>
                <a:effectLst/>
                <a:latin typeface="+mn-lt"/>
                <a:ea typeface="+mn-ea"/>
                <a:cs typeface="+mn-cs"/>
              </a:rPr>
              <a:t>A greenfield investment is the establishment of a completely new company or a new production facility from scratch in a foreign market, comparable to building on a ‘green field’.</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29</a:t>
            </a:fld>
            <a:endParaRPr lang="de-DE"/>
          </a:p>
        </p:txBody>
      </p:sp>
    </p:spTree>
    <p:extLst>
      <p:ext uri="{BB962C8B-B14F-4D97-AF65-F5344CB8AC3E}">
        <p14:creationId xmlns:p14="http://schemas.microsoft.com/office/powerpoint/2010/main" val="38652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enclosure</a:t>
            </a:r>
            <a:r>
              <a:rPr lang="de-DE" dirty="0" smtClean="0"/>
              <a:t> </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34</a:t>
            </a:fld>
            <a:endParaRPr lang="de-DE"/>
          </a:p>
        </p:txBody>
      </p:sp>
    </p:spTree>
    <p:extLst>
      <p:ext uri="{BB962C8B-B14F-4D97-AF65-F5344CB8AC3E}">
        <p14:creationId xmlns:p14="http://schemas.microsoft.com/office/powerpoint/2010/main" val="205112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41</a:t>
            </a:fld>
            <a:endParaRPr lang="de-DE"/>
          </a:p>
        </p:txBody>
      </p:sp>
    </p:spTree>
    <p:extLst>
      <p:ext uri="{BB962C8B-B14F-4D97-AF65-F5344CB8AC3E}">
        <p14:creationId xmlns:p14="http://schemas.microsoft.com/office/powerpoint/2010/main" val="75158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a:t>
            </a:fld>
            <a:endParaRPr lang="de-DE"/>
          </a:p>
        </p:txBody>
      </p:sp>
    </p:spTree>
    <p:extLst>
      <p:ext uri="{BB962C8B-B14F-4D97-AF65-F5344CB8AC3E}">
        <p14:creationId xmlns:p14="http://schemas.microsoft.com/office/powerpoint/2010/main" val="279377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Open Source Geospatial Foundation (</a:t>
            </a:r>
            <a:r>
              <a:rPr lang="en-US" dirty="0" err="1" smtClean="0"/>
              <a:t>OSGeo</a:t>
            </a:r>
            <a:r>
              <a:rPr lang="en-US" dirty="0" smtClean="0"/>
              <a:t>) is a not-for-profit organization whose mission is to foster global adoption of open geospatial technology by being an inclusive software foundation devoted to an open philosophy and participatory community driven development.</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43</a:t>
            </a:fld>
            <a:endParaRPr lang="de-DE"/>
          </a:p>
        </p:txBody>
      </p:sp>
    </p:spTree>
    <p:extLst>
      <p:ext uri="{BB962C8B-B14F-4D97-AF65-F5344CB8AC3E}">
        <p14:creationId xmlns:p14="http://schemas.microsoft.com/office/powerpoint/2010/main" val="108448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44</a:t>
            </a:fld>
            <a:endParaRPr lang="de-DE"/>
          </a:p>
        </p:txBody>
      </p:sp>
    </p:spTree>
    <p:extLst>
      <p:ext uri="{BB962C8B-B14F-4D97-AF65-F5344CB8AC3E}">
        <p14:creationId xmlns:p14="http://schemas.microsoft.com/office/powerpoint/2010/main" val="412128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Barn raising refers to the communal construction of a barn by all members of the respective community, communities like ours. The tradition of barn raising is still continued today in Amish and Mennonite communities in the USA. In a similar way we can contribute with our personalities and </a:t>
            </a:r>
            <a:r>
              <a:rPr lang="en-US" dirty="0" err="1" smtClean="0"/>
              <a:t>knowledges</a:t>
            </a:r>
            <a:r>
              <a:rPr lang="en-US" dirty="0" smtClean="0"/>
              <a:t> in different fields</a:t>
            </a:r>
            <a:r>
              <a:rPr lang="en-US" baseline="0" dirty="0" smtClean="0"/>
              <a:t> of geospatial science and technology to the betterment of our societies and the environment.</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46</a:t>
            </a:fld>
            <a:endParaRPr lang="de-DE"/>
          </a:p>
        </p:txBody>
      </p:sp>
    </p:spTree>
    <p:extLst>
      <p:ext uri="{BB962C8B-B14F-4D97-AF65-F5344CB8AC3E}">
        <p14:creationId xmlns:p14="http://schemas.microsoft.com/office/powerpoint/2010/main" val="373453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Let</a:t>
            </a:r>
            <a:r>
              <a:rPr lang="de-DE" dirty="0" smtClean="0"/>
              <a:t> </a:t>
            </a:r>
            <a:r>
              <a:rPr lang="de-DE" dirty="0" err="1" smtClean="0"/>
              <a:t>me</a:t>
            </a:r>
            <a:r>
              <a:rPr lang="de-DE" dirty="0" smtClean="0"/>
              <a:t> </a:t>
            </a:r>
            <a:r>
              <a:rPr lang="de-DE" dirty="0" err="1" smtClean="0"/>
              <a:t>come</a:t>
            </a:r>
            <a:r>
              <a:rPr lang="de-DE" dirty="0" smtClean="0"/>
              <a:t> </a:t>
            </a:r>
            <a:r>
              <a:rPr lang="de-DE" dirty="0" err="1" smtClean="0"/>
              <a:t>to</a:t>
            </a:r>
            <a:r>
              <a:rPr lang="de-DE" dirty="0" smtClean="0"/>
              <a:t> </a:t>
            </a:r>
            <a:r>
              <a:rPr lang="de-DE" dirty="0" err="1" smtClean="0"/>
              <a:t>the</a:t>
            </a:r>
            <a:r>
              <a:rPr lang="de-DE" dirty="0" smtClean="0"/>
              <a:t> </a:t>
            </a:r>
            <a:r>
              <a:rPr lang="de-DE" dirty="0" err="1" smtClean="0"/>
              <a:t>conclsion</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47</a:t>
            </a:fld>
            <a:endParaRPr lang="de-DE"/>
          </a:p>
        </p:txBody>
      </p:sp>
    </p:spTree>
    <p:extLst>
      <p:ext uri="{BB962C8B-B14F-4D97-AF65-F5344CB8AC3E}">
        <p14:creationId xmlns:p14="http://schemas.microsoft.com/office/powerpoint/2010/main" val="74394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48</a:t>
            </a:fld>
            <a:endParaRPr lang="de-DE"/>
          </a:p>
        </p:txBody>
      </p:sp>
    </p:spTree>
    <p:extLst>
      <p:ext uri="{BB962C8B-B14F-4D97-AF65-F5344CB8AC3E}">
        <p14:creationId xmlns:p14="http://schemas.microsoft.com/office/powerpoint/2010/main" val="315814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dirty="0" smtClean="0"/>
              <a:t>The German Peasants' War was a widespread popular revolt in German-speaking areas from 1524 to 1525. This uprising was organized as a democratic movement which incorporated some principles and from the emerging </a:t>
            </a:r>
            <a:r>
              <a:rPr lang="en-US" sz="1000" dirty="0" smtClean="0">
                <a:hlinkClick r:id="rId3" tooltip="Reformation"/>
              </a:rPr>
              <a:t>Protestant Reformation</a:t>
            </a:r>
            <a:r>
              <a:rPr lang="en-US" sz="1000" dirty="0" smtClean="0"/>
              <a:t>, finally failed because of intense opposition from the aristocracy, who slaughtered up to 100,000 of the 300,000 poorly armed peasants and farmers.</a:t>
            </a:r>
            <a:endParaRPr lang="de-DE" sz="1000" dirty="0"/>
          </a:p>
        </p:txBody>
      </p:sp>
      <p:sp>
        <p:nvSpPr>
          <p:cNvPr id="4" name="Foliennummernplatzhalter 3"/>
          <p:cNvSpPr>
            <a:spLocks noGrp="1"/>
          </p:cNvSpPr>
          <p:nvPr>
            <p:ph type="sldNum" sz="quarter" idx="10"/>
          </p:nvPr>
        </p:nvSpPr>
        <p:spPr/>
        <p:txBody>
          <a:bodyPr/>
          <a:lstStyle/>
          <a:p>
            <a:fld id="{D79B2826-898A-4325-99CC-30A0E955769D}" type="slidenum">
              <a:rPr lang="de-DE" smtClean="0"/>
              <a:t>4</a:t>
            </a:fld>
            <a:endParaRPr lang="de-DE"/>
          </a:p>
        </p:txBody>
      </p:sp>
    </p:spTree>
    <p:extLst>
      <p:ext uri="{BB962C8B-B14F-4D97-AF65-F5344CB8AC3E}">
        <p14:creationId xmlns:p14="http://schemas.microsoft.com/office/powerpoint/2010/main" val="396978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revolt failed because of intense opposition from the aristocracy, who slaughtered up to 100,000 of the 300,000 poorly armed peasants and farmer.</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5</a:t>
            </a:fld>
            <a:endParaRPr lang="de-DE"/>
          </a:p>
        </p:txBody>
      </p:sp>
    </p:spTree>
    <p:extLst>
      <p:ext uri="{BB962C8B-B14F-4D97-AF65-F5344CB8AC3E}">
        <p14:creationId xmlns:p14="http://schemas.microsoft.com/office/powerpoint/2010/main" val="273957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During the ceremony of Donald Trump’s inauguration at the Capitol rotunda, tech leaders including Meta’s CEO, Mark Zuckerberg; Apple’s CEO, Tim Cook; Google’s CEO, </a:t>
            </a:r>
            <a:r>
              <a:rPr lang="en-GB" sz="1200" kern="1200" dirty="0" err="1" smtClean="0">
                <a:solidFill>
                  <a:schemeClr val="tx1"/>
                </a:solidFill>
                <a:effectLst/>
                <a:latin typeface="+mn-lt"/>
                <a:ea typeface="+mn-ea"/>
                <a:cs typeface="+mn-cs"/>
              </a:rPr>
              <a:t>Sundar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Pichai</a:t>
            </a:r>
            <a:r>
              <a:rPr lang="en-GB" sz="1200" kern="1200" dirty="0" smtClean="0">
                <a:solidFill>
                  <a:schemeClr val="tx1"/>
                </a:solidFill>
                <a:effectLst/>
                <a:latin typeface="+mn-lt"/>
                <a:ea typeface="+mn-ea"/>
                <a:cs typeface="+mn-cs"/>
              </a:rPr>
              <a:t>; Amazon’s founder, Jeff Bezos; and Tesla’s CEO, Elon Musk, gathered together to symbolize the increasingly close relationship between the tech industry and the new American president</a:t>
            </a:r>
          </a:p>
          <a:p>
            <a:r>
              <a:rPr lang="en-GB" sz="1200" kern="1200" dirty="0" smtClean="0">
                <a:solidFill>
                  <a:schemeClr val="tx1"/>
                </a:solidFill>
                <a:effectLst/>
                <a:latin typeface="+mn-lt"/>
                <a:ea typeface="+mn-ea"/>
                <a:cs typeface="+mn-cs"/>
              </a:rPr>
              <a:t>They had previously donated millions to the election campaign and the inauguration. Even some of them, such as Meta CEO Mark Zuckerberg, had already adapted business concepts to Trump's policies in advance.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Many people were</a:t>
            </a:r>
            <a:r>
              <a:rPr lang="en-GB" sz="1200" kern="1200" baseline="0" dirty="0" smtClean="0">
                <a:solidFill>
                  <a:schemeClr val="tx1"/>
                </a:solidFill>
                <a:effectLst/>
                <a:latin typeface="+mn-lt"/>
                <a:ea typeface="+mn-ea"/>
                <a:cs typeface="+mn-cs"/>
              </a:rPr>
              <a:t> very concerned about these noble guests in the middle of the Rotunda. Joe Biden, the former president, commented it like that:</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7</a:t>
            </a:fld>
            <a:endParaRPr lang="de-DE"/>
          </a:p>
        </p:txBody>
      </p:sp>
    </p:spTree>
    <p:extLst>
      <p:ext uri="{BB962C8B-B14F-4D97-AF65-F5344CB8AC3E}">
        <p14:creationId xmlns:p14="http://schemas.microsoft.com/office/powerpoint/2010/main" val="383422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GAFAM and a few other Big Tech corporations control most of the critical functions that can be performed in the digital world</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8</a:t>
            </a:fld>
            <a:endParaRPr lang="de-DE"/>
          </a:p>
        </p:txBody>
      </p:sp>
    </p:spTree>
    <p:extLst>
      <p:ext uri="{BB962C8B-B14F-4D97-AF65-F5344CB8AC3E}">
        <p14:creationId xmlns:p14="http://schemas.microsoft.com/office/powerpoint/2010/main" val="64521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9</a:t>
            </a:fld>
            <a:endParaRPr lang="de-DE"/>
          </a:p>
        </p:txBody>
      </p:sp>
    </p:spTree>
    <p:extLst>
      <p:ext uri="{BB962C8B-B14F-4D97-AF65-F5344CB8AC3E}">
        <p14:creationId xmlns:p14="http://schemas.microsoft.com/office/powerpoint/2010/main" val="131443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smtClean="0">
                <a:solidFill>
                  <a:schemeClr val="tx1"/>
                </a:solidFill>
                <a:effectLst/>
                <a:latin typeface="+mn-lt"/>
                <a:ea typeface="+mn-ea"/>
                <a:cs typeface="+mn-cs"/>
              </a:rPr>
              <a:t>Self</a:t>
            </a:r>
            <a:r>
              <a:rPr lang="de-DE" sz="1200" kern="1200" dirty="0" smtClean="0">
                <a:solidFill>
                  <a:schemeClr val="tx1"/>
                </a:solidFill>
                <a:effectLst/>
                <a:latin typeface="+mn-lt"/>
                <a:ea typeface="+mn-ea"/>
                <a:cs typeface="+mn-cs"/>
              </a:rPr>
              <a:t>-determination </a:t>
            </a:r>
            <a:r>
              <a:rPr lang="de-DE" sz="1200" kern="1200" dirty="0" err="1" smtClean="0">
                <a:solidFill>
                  <a:schemeClr val="tx1"/>
                </a:solidFill>
                <a:effectLst/>
                <a:latin typeface="+mn-lt"/>
                <a:ea typeface="+mn-ea"/>
                <a:cs typeface="+mn-cs"/>
              </a:rPr>
              <a:t>can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understood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concrete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development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 human </a:t>
            </a:r>
            <a:r>
              <a:rPr lang="de-DE" sz="1200" kern="1200" dirty="0" err="1" smtClean="0">
                <a:solidFill>
                  <a:schemeClr val="tx1"/>
                </a:solidFill>
                <a:effectLst/>
                <a:latin typeface="+mn-lt"/>
                <a:ea typeface="+mn-ea"/>
                <a:cs typeface="+mn-cs"/>
              </a:rPr>
              <a:t>personality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possibility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realising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one's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own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plans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decisions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namely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against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backdrop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autonomy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fundamentally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accorded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human </a:t>
            </a:r>
            <a:r>
              <a:rPr lang="de-DE" sz="1200" kern="1200" dirty="0" err="1" smtClean="0">
                <a:solidFill>
                  <a:schemeClr val="tx1"/>
                </a:solidFill>
                <a:effectLst/>
                <a:latin typeface="+mn-lt"/>
                <a:ea typeface="+mn-ea"/>
                <a:cs typeface="+mn-cs"/>
              </a:rPr>
              <a:t>beings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Mertz</a:t>
            </a:r>
            <a:r>
              <a:rPr lang="de-DE" sz="1200" kern="1200" dirty="0" smtClean="0">
                <a:solidFill>
                  <a:schemeClr val="tx1"/>
                </a:solidFill>
                <a:effectLst/>
                <a:latin typeface="+mn-lt"/>
                <a:ea typeface="+mn-ea"/>
                <a:cs typeface="+mn-cs"/>
              </a:rPr>
              <a:t> et al. 2016) </a:t>
            </a:r>
          </a:p>
          <a:p>
            <a:r>
              <a:rPr lang="de-DE" sz="1200" kern="1200" dirty="0" smtClean="0">
                <a:solidFill>
                  <a:schemeClr val="tx1"/>
                </a:solidFill>
                <a:effectLst/>
                <a:latin typeface="+mn-lt"/>
                <a:ea typeface="+mn-ea"/>
                <a:cs typeface="+mn-cs"/>
              </a:rPr>
              <a:t>Digital </a:t>
            </a:r>
            <a:r>
              <a:rPr lang="de-DE" sz="1200" kern="1200" dirty="0" err="1" smtClean="0">
                <a:solidFill>
                  <a:schemeClr val="tx1"/>
                </a:solidFill>
                <a:effectLst/>
                <a:latin typeface="+mn-lt"/>
                <a:ea typeface="+mn-ea"/>
                <a:cs typeface="+mn-cs"/>
              </a:rPr>
              <a:t>self</a:t>
            </a:r>
            <a:r>
              <a:rPr lang="de-DE" sz="1200" kern="1200" dirty="0" smtClean="0">
                <a:solidFill>
                  <a:schemeClr val="tx1"/>
                </a:solidFill>
                <a:effectLst/>
                <a:latin typeface="+mn-lt"/>
                <a:ea typeface="+mn-ea"/>
                <a:cs typeface="+mn-cs"/>
              </a:rPr>
              <a:t>-determination </a:t>
            </a:r>
            <a:r>
              <a:rPr lang="de-DE" sz="1200" kern="1200" dirty="0" err="1" smtClean="0">
                <a:solidFill>
                  <a:schemeClr val="tx1"/>
                </a:solidFill>
                <a:effectLst/>
                <a:latin typeface="+mn-lt"/>
                <a:ea typeface="+mn-ea"/>
                <a:cs typeface="+mn-cs"/>
              </a:rPr>
              <a:t>encompasses</a:t>
            </a:r>
            <a:r>
              <a:rPr lang="de-DE" sz="1200" kern="1200" dirty="0" smtClean="0">
                <a:solidFill>
                  <a:schemeClr val="tx1"/>
                </a:solidFill>
                <a:effectLst/>
                <a:latin typeface="+mn-lt"/>
                <a:ea typeface="+mn-ea"/>
                <a:cs typeface="+mn-cs"/>
              </a:rPr>
              <a:t>  Competence, </a:t>
            </a:r>
            <a:r>
              <a:rPr lang="de-DE" sz="1200" kern="1200" dirty="0" err="1" smtClean="0">
                <a:solidFill>
                  <a:schemeClr val="tx1"/>
                </a:solidFill>
                <a:effectLst/>
                <a:latin typeface="+mn-lt"/>
                <a:ea typeface="+mn-ea"/>
                <a:cs typeface="+mn-cs"/>
              </a:rPr>
              <a:t>Informedness</a:t>
            </a:r>
            <a:r>
              <a:rPr lang="de-DE" sz="1200" kern="1200" dirty="0" smtClean="0">
                <a:solidFill>
                  <a:schemeClr val="tx1"/>
                </a:solidFill>
                <a:effectLst/>
                <a:latin typeface="+mn-lt"/>
                <a:ea typeface="+mn-ea"/>
                <a:cs typeface="+mn-cs"/>
              </a:rPr>
              <a:t>, Values, Freedom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choice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Voluntariness</a:t>
            </a:r>
            <a:r>
              <a:rPr lang="de-DE" sz="1200" kern="1200" dirty="0" smtClean="0">
                <a:solidFill>
                  <a:schemeClr val="tx1"/>
                </a:solidFill>
                <a:effectLst/>
                <a:latin typeface="+mn-lt"/>
                <a:ea typeface="+mn-ea"/>
                <a:cs typeface="+mn-cs"/>
              </a:rPr>
              <a:t>, Formation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opinion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finally</a:t>
            </a:r>
            <a:r>
              <a:rPr lang="de-DE" sz="1200" kern="1200" dirty="0" smtClean="0">
                <a:solidFill>
                  <a:schemeClr val="tx1"/>
                </a:solidFill>
                <a:effectLst/>
                <a:latin typeface="+mn-lt"/>
                <a:ea typeface="+mn-ea"/>
                <a:cs typeface="+mn-cs"/>
              </a:rPr>
              <a:t> Action.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challenge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we</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face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whether</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our</a:t>
            </a:r>
            <a:r>
              <a:rPr lang="de-DE" sz="1200" kern="1200" dirty="0" smtClean="0">
                <a:solidFill>
                  <a:schemeClr val="tx1"/>
                </a:solidFill>
                <a:effectLst/>
                <a:latin typeface="+mn-lt"/>
                <a:ea typeface="+mn-ea"/>
                <a:cs typeface="+mn-cs"/>
              </a:rPr>
              <a:t> private </a:t>
            </a:r>
            <a:r>
              <a:rPr lang="de-DE" sz="1200" kern="1200" dirty="0" err="1" smtClean="0">
                <a:solidFill>
                  <a:schemeClr val="tx1"/>
                </a:solidFill>
                <a:effectLst/>
                <a:latin typeface="+mn-lt"/>
                <a:ea typeface="+mn-ea"/>
                <a:cs typeface="+mn-cs"/>
              </a:rPr>
              <a:t>lives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our</a:t>
            </a:r>
            <a:r>
              <a:rPr lang="de-DE" sz="1200" kern="1200" dirty="0" smtClean="0">
                <a:solidFill>
                  <a:schemeClr val="tx1"/>
                </a:solidFill>
                <a:effectLst/>
                <a:latin typeface="+mn-lt"/>
                <a:ea typeface="+mn-ea"/>
                <a:cs typeface="+mn-cs"/>
              </a:rPr>
              <a:t> professional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a:t>
            </a:r>
            <a:br>
              <a:rPr lang="de-DE" sz="1200" kern="1200" dirty="0" smtClean="0">
                <a:solidFill>
                  <a:schemeClr val="tx1"/>
                </a:solidFill>
                <a:effectLst/>
                <a:latin typeface="+mn-lt"/>
                <a:ea typeface="+mn-ea"/>
                <a:cs typeface="+mn-cs"/>
              </a:rPr>
            </a:b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respect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AGSE </a:t>
            </a:r>
            <a:r>
              <a:rPr lang="de-DE" sz="1200" kern="1200" dirty="0" err="1" smtClean="0">
                <a:solidFill>
                  <a:schemeClr val="tx1"/>
                </a:solidFill>
                <a:effectLst/>
                <a:latin typeface="+mn-lt"/>
                <a:ea typeface="+mn-ea"/>
                <a:cs typeface="+mn-cs"/>
              </a:rPr>
              <a:t>can</a:t>
            </a:r>
            <a:r>
              <a:rPr lang="de-DE" sz="1200" kern="1200" dirty="0" smtClean="0">
                <a:solidFill>
                  <a:schemeClr val="tx1"/>
                </a:solidFill>
                <a:effectLst/>
                <a:latin typeface="+mn-lt"/>
                <a:ea typeface="+mn-ea"/>
                <a:cs typeface="+mn-cs"/>
              </a:rPr>
              <a:t> find </a:t>
            </a:r>
            <a:r>
              <a:rPr lang="de-DE" sz="1200" kern="1200" dirty="0" err="1" smtClean="0">
                <a:solidFill>
                  <a:schemeClr val="tx1"/>
                </a:solidFill>
                <a:effectLst/>
                <a:latin typeface="+mn-lt"/>
                <a:ea typeface="+mn-ea"/>
                <a:cs typeface="+mn-cs"/>
              </a:rPr>
              <a:t>many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aspects</a:t>
            </a:r>
            <a:r>
              <a:rPr lang="de-DE" sz="1200" kern="1200" dirty="0" smtClean="0">
                <a:solidFill>
                  <a:schemeClr val="tx1"/>
                </a:solidFill>
                <a:effectLst/>
                <a:latin typeface="+mn-lt"/>
                <a:ea typeface="+mn-ea"/>
                <a:cs typeface="+mn-cs"/>
              </a:rPr>
              <a:t>, like </a:t>
            </a:r>
            <a:r>
              <a:rPr lang="de-DE" sz="1200" kern="1200" dirty="0" err="1" smtClean="0">
                <a:solidFill>
                  <a:schemeClr val="tx1"/>
                </a:solidFill>
                <a:effectLst/>
                <a:latin typeface="+mn-lt"/>
                <a:ea typeface="+mn-ea"/>
                <a:cs typeface="+mn-cs"/>
              </a:rPr>
              <a:t>providing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competence</a:t>
            </a:r>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10</a:t>
            </a:fld>
            <a:endParaRPr lang="de-DE"/>
          </a:p>
        </p:txBody>
      </p:sp>
    </p:spTree>
    <p:extLst>
      <p:ext uri="{BB962C8B-B14F-4D97-AF65-F5344CB8AC3E}">
        <p14:creationId xmlns:p14="http://schemas.microsoft.com/office/powerpoint/2010/main" val="358551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term </a:t>
            </a:r>
            <a:r>
              <a:rPr lang="en-GB" sz="1200" kern="1200" dirty="0" err="1" smtClean="0">
                <a:solidFill>
                  <a:schemeClr val="tx1"/>
                </a:solidFill>
                <a:effectLst/>
                <a:latin typeface="+mn-lt"/>
                <a:ea typeface="+mn-ea"/>
                <a:cs typeface="+mn-cs"/>
              </a:rPr>
              <a:t>neocolonialism</a:t>
            </a:r>
            <a:r>
              <a:rPr lang="en-GB" sz="1200" kern="1200" dirty="0" smtClean="0">
                <a:solidFill>
                  <a:schemeClr val="tx1"/>
                </a:solidFill>
                <a:effectLst/>
                <a:latin typeface="+mn-lt"/>
                <a:ea typeface="+mn-ea"/>
                <a:cs typeface="+mn-cs"/>
              </a:rPr>
              <a:t> was coined by Kwame Nkrumah, the first president of Ghana (the location of</a:t>
            </a:r>
            <a:r>
              <a:rPr lang="en-GB" sz="1200" kern="1200" baseline="0" dirty="0" smtClean="0">
                <a:solidFill>
                  <a:schemeClr val="tx1"/>
                </a:solidFill>
                <a:effectLst/>
                <a:latin typeface="+mn-lt"/>
                <a:ea typeface="+mn-ea"/>
                <a:cs typeface="+mn-cs"/>
              </a:rPr>
              <a:t> AGSE 2026) </a:t>
            </a:r>
            <a:r>
              <a:rPr lang="en-GB" sz="1200" kern="1200" dirty="0" smtClean="0">
                <a:solidFill>
                  <a:schemeClr val="tx1"/>
                </a:solidFill>
                <a:effectLst/>
                <a:latin typeface="+mn-lt"/>
                <a:ea typeface="+mn-ea"/>
                <a:cs typeface="+mn-cs"/>
              </a:rPr>
              <a:t>who led his country into </a:t>
            </a:r>
            <a:r>
              <a:rPr lang="en-GB" sz="1200" kern="1200" dirty="0" err="1" smtClean="0">
                <a:solidFill>
                  <a:schemeClr val="tx1"/>
                </a:solidFill>
                <a:effectLst/>
                <a:latin typeface="+mn-lt"/>
                <a:ea typeface="+mn-ea"/>
                <a:cs typeface="+mn-cs"/>
              </a:rPr>
              <a:t>indepencence</a:t>
            </a:r>
            <a:r>
              <a:rPr lang="en-GB" sz="1200" kern="1200" dirty="0" smtClean="0">
                <a:solidFill>
                  <a:schemeClr val="tx1"/>
                </a:solidFill>
                <a:effectLst/>
                <a:latin typeface="+mn-lt"/>
                <a:ea typeface="+mn-ea"/>
                <a:cs typeface="+mn-cs"/>
              </a:rPr>
              <a:t>. In his 1966 book ‘Neo-Colonialism: The Last Stage of Imperialism’, he defines neo-colonialism as the most advanced form of imperialism, in which nominally independent states are in reality controlled economically and politically by major international powers. This is achieved through various instruments such as </a:t>
            </a:r>
            <a:r>
              <a:rPr lang="en-GB" sz="1200" b="1" kern="1200" dirty="0" smtClean="0">
                <a:solidFill>
                  <a:schemeClr val="tx1"/>
                </a:solidFill>
                <a:effectLst/>
                <a:latin typeface="+mn-lt"/>
                <a:ea typeface="+mn-ea"/>
                <a:cs typeface="+mn-cs"/>
              </a:rPr>
              <a:t>economic dependence</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monetary control</a:t>
            </a:r>
            <a:r>
              <a:rPr lang="en-GB" sz="1200" kern="1200" dirty="0" smtClean="0">
                <a:solidFill>
                  <a:schemeClr val="tx1"/>
                </a:solidFill>
                <a:effectLst/>
                <a:latin typeface="+mn-lt"/>
                <a:ea typeface="+mn-ea"/>
                <a:cs typeface="+mn-cs"/>
              </a:rPr>
              <a:t>, and, in some cases, even military intervention. We can observe ^such an unilateral control of the economy and natural resources by external actors</a:t>
            </a:r>
            <a:r>
              <a:rPr lang="en-GB" sz="1200" kern="1200" baseline="0" dirty="0" smtClean="0">
                <a:solidFill>
                  <a:schemeClr val="tx1"/>
                </a:solidFill>
                <a:effectLst/>
                <a:latin typeface="+mn-lt"/>
                <a:ea typeface="+mn-ea"/>
                <a:cs typeface="+mn-cs"/>
              </a:rPr>
              <a:t> in many cases</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79B2826-898A-4325-99CC-30A0E955769D}" type="slidenum">
              <a:rPr lang="de-DE" smtClean="0"/>
              <a:t>12</a:t>
            </a:fld>
            <a:endParaRPr lang="de-DE"/>
          </a:p>
        </p:txBody>
      </p:sp>
    </p:spTree>
    <p:extLst>
      <p:ext uri="{BB962C8B-B14F-4D97-AF65-F5344CB8AC3E}">
        <p14:creationId xmlns:p14="http://schemas.microsoft.com/office/powerpoint/2010/main" val="158889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sz="1100"/>
            </a:lvl1pPr>
          </a:lstStyle>
          <a:p>
            <a:fld id="{813EE732-27FC-4DDB-B413-91FCD4D37851}" type="datetime4">
              <a:rPr lang="de-DE" smtClean="0"/>
              <a:pPr/>
              <a:t>14. November 2025</a:t>
            </a:fld>
            <a:endParaRPr lang="de-DE" dirty="0"/>
          </a:p>
        </p:txBody>
      </p:sp>
      <p:sp>
        <p:nvSpPr>
          <p:cNvPr id="5"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546098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39A50F30-19A3-4A72-A77D-B2715351E614}" type="datetime4">
              <a:rPr lang="de-DE" smtClean="0"/>
              <a:t>14. November 2025</a:t>
            </a:fld>
            <a:endParaRPr lang="de-DE"/>
          </a:p>
        </p:txBody>
      </p:sp>
      <p:sp>
        <p:nvSpPr>
          <p:cNvPr id="5"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3845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390468" y="609600"/>
            <a:ext cx="2491317"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0168" y="609600"/>
            <a:ext cx="7277100"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D3F6E568-24D0-4867-9857-CBFF9AC97A9C}" type="datetime4">
              <a:rPr lang="de-DE" smtClean="0"/>
              <a:t>14. November 2025</a:t>
            </a:fld>
            <a:endParaRPr lang="de-DE"/>
          </a:p>
        </p:txBody>
      </p:sp>
      <p:sp>
        <p:nvSpPr>
          <p:cNvPr id="5"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5958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981517"/>
          </a:xfrm>
        </p:spPr>
        <p:txBody>
          <a:bodyPr anchor="b">
            <a:normAutofit/>
          </a:bodyPr>
          <a:lstStyle>
            <a:lvl1pPr algn="r">
              <a:defRPr sz="3600"/>
            </a:lvl1pPr>
          </a:lstStyle>
          <a:p>
            <a:r>
              <a:rPr lang="de-DE" dirty="0"/>
              <a:t>Titelmasterformat durch Klicken bearbeiten</a:t>
            </a:r>
          </a:p>
        </p:txBody>
      </p:sp>
      <p:sp>
        <p:nvSpPr>
          <p:cNvPr id="3" name="Untertitel 2"/>
          <p:cNvSpPr>
            <a:spLocks noGrp="1"/>
          </p:cNvSpPr>
          <p:nvPr>
            <p:ph type="subTitle" idx="1"/>
          </p:nvPr>
        </p:nvSpPr>
        <p:spPr>
          <a:xfrm>
            <a:off x="1524000" y="3840798"/>
            <a:ext cx="9144000" cy="18843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15709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3"/>
            <a:ext cx="10515600" cy="1176338"/>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9126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81682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2959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3957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280381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3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A82C3AC8-AFDA-4F1D-B7BE-F3C6E9DC479E}" type="datetime4">
              <a:rPr lang="de-DE" smtClean="0"/>
              <a:t>14. November 2025</a:t>
            </a:fld>
            <a:endParaRPr lang="de-DE"/>
          </a:p>
        </p:txBody>
      </p:sp>
      <p:sp>
        <p:nvSpPr>
          <p:cNvPr id="5"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pPr/>
              <a:t>‹Nr.›</a:t>
            </a:fld>
            <a:r>
              <a:rPr lang="de-DE" smtClean="0"/>
              <a:t> </a:t>
            </a:r>
            <a:endParaRPr lang="de-DE" dirty="0"/>
          </a:p>
        </p:txBody>
      </p:sp>
    </p:spTree>
    <p:extLst>
      <p:ext uri="{BB962C8B-B14F-4D97-AF65-F5344CB8AC3E}">
        <p14:creationId xmlns:p14="http://schemas.microsoft.com/office/powerpoint/2010/main" val="1744551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F563EA2D-4B05-4174-8577-E614D3D53161}" type="datetime4">
              <a:rPr lang="de-DE" smtClean="0"/>
              <a:t>14. November 2025</a:t>
            </a:fld>
            <a:endParaRPr lang="de-DE"/>
          </a:p>
        </p:txBody>
      </p:sp>
      <p:sp>
        <p:nvSpPr>
          <p:cNvPr id="5"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
        <p:nvSpPr>
          <p:cNvPr id="6"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5"/>
          <p:cNvSpPr txBox="1">
            <a:spLocks/>
          </p:cNvSpPr>
          <p:nvPr userDrawn="1"/>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Tree>
    <p:extLst>
      <p:ext uri="{BB962C8B-B14F-4D97-AF65-F5344CB8AC3E}">
        <p14:creationId xmlns:p14="http://schemas.microsoft.com/office/powerpoint/2010/main" val="316360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0167" y="1671638"/>
            <a:ext cx="4883151"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996519" y="1671638"/>
            <a:ext cx="4885266"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7022A73A-01B7-40E1-9E4D-A673C968CE16}" type="datetime4">
              <a:rPr lang="de-DE" smtClean="0"/>
              <a:t>14. November 2025</a:t>
            </a:fld>
            <a:endParaRPr lang="de-DE"/>
          </a:p>
        </p:txBody>
      </p:sp>
      <p:sp>
        <p:nvSpPr>
          <p:cNvPr id="6"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8027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25BD5615-F771-4DC0-BCFF-569F916B4EE3}" type="datetime4">
              <a:rPr lang="de-DE" smtClean="0"/>
              <a:t>14. November 2025</a:t>
            </a:fld>
            <a:endParaRPr lang="de-DE"/>
          </a:p>
        </p:txBody>
      </p:sp>
      <p:sp>
        <p:nvSpPr>
          <p:cNvPr id="8"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4656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1AEE5655-6AEC-41E5-879E-482E4DEB77B0}" type="datetime4">
              <a:rPr lang="de-DE" smtClean="0"/>
              <a:t>14. November 2025</a:t>
            </a:fld>
            <a:endParaRPr lang="de-DE"/>
          </a:p>
        </p:txBody>
      </p:sp>
      <p:sp>
        <p:nvSpPr>
          <p:cNvPr id="4"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146131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084394EE-9054-4221-A4E8-C5CE6B1C4F67}" type="datetime4">
              <a:rPr lang="de-DE" smtClean="0"/>
              <a:t>14. November 2025</a:t>
            </a:fld>
            <a:endParaRPr lang="de-DE"/>
          </a:p>
        </p:txBody>
      </p:sp>
      <p:sp>
        <p:nvSpPr>
          <p:cNvPr id="3"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
        <p:nvSpPr>
          <p:cNvPr id="4" name="Slide Number Placeholder 5"/>
          <p:cNvSpPr txBox="1">
            <a:spLocks/>
          </p:cNvSpPr>
          <p:nvPr userDrawn="1"/>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Tree>
    <p:extLst>
      <p:ext uri="{BB962C8B-B14F-4D97-AF65-F5344CB8AC3E}">
        <p14:creationId xmlns:p14="http://schemas.microsoft.com/office/powerpoint/2010/main" val="12599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0EBA59BD-FA60-4451-811E-991005206836}" type="datetime4">
              <a:rPr lang="de-DE" smtClean="0"/>
              <a:t>14. November 2025</a:t>
            </a:fld>
            <a:endParaRPr lang="de-DE"/>
          </a:p>
        </p:txBody>
      </p:sp>
      <p:sp>
        <p:nvSpPr>
          <p:cNvPr id="6"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1639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xfrm>
            <a:off x="431801" y="6440488"/>
            <a:ext cx="2821518" cy="228600"/>
          </a:xfrm>
          <a:prstGeom prst="rect">
            <a:avLst/>
          </a:prstGeom>
          <a:ln/>
        </p:spPr>
        <p:txBody>
          <a:bodyPr/>
          <a:lstStyle>
            <a:lvl1pPr>
              <a:defRPr/>
            </a:lvl1pPr>
          </a:lstStyle>
          <a:p>
            <a:fld id="{B4C7E6EC-40F6-4A8C-B391-FB2CA6F16F2E}" type="datetime4">
              <a:rPr lang="de-DE" smtClean="0"/>
              <a:t>14. November 2025</a:t>
            </a:fld>
            <a:endParaRPr lang="de-DE"/>
          </a:p>
        </p:txBody>
      </p:sp>
      <p:sp>
        <p:nvSpPr>
          <p:cNvPr id="6" name="Foliennummernplatzhalter 4"/>
          <p:cNvSpPr>
            <a:spLocks noGrp="1"/>
          </p:cNvSpPr>
          <p:nvPr>
            <p:ph type="sldNum" sz="quarter" idx="11"/>
          </p:nvPr>
        </p:nvSpPr>
        <p:spPr>
          <a:xfrm>
            <a:off x="8439154" y="6324600"/>
            <a:ext cx="2442633" cy="381000"/>
          </a:xfrm>
          <a:prstGeom prst="rect">
            <a:avLst/>
          </a:prstGeom>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34659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 y="-15237"/>
            <a:ext cx="334433"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defRPr/>
            </a:pPr>
            <a:endParaRPr lang="de-DE" altLang="de-DE" sz="1600" smtClean="0"/>
          </a:p>
        </p:txBody>
      </p:sp>
      <p:sp>
        <p:nvSpPr>
          <p:cNvPr id="1028" name="Rectangle 8"/>
          <p:cNvSpPr>
            <a:spLocks noChangeArrowheads="1"/>
          </p:cNvSpPr>
          <p:nvPr/>
        </p:nvSpPr>
        <p:spPr bwMode="auto">
          <a:xfrm rot="-5400000">
            <a:off x="-1499594" y="3068416"/>
            <a:ext cx="327859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1" hangingPunct="1">
              <a:spcBef>
                <a:spcPct val="20000"/>
              </a:spcBef>
              <a:defRPr/>
            </a:pPr>
            <a:r>
              <a:rPr lang="en-US" altLang="de-DE" sz="1400" dirty="0" smtClean="0">
                <a:solidFill>
                  <a:schemeClr val="bg1"/>
                </a:solidFill>
                <a:latin typeface="Tahoma" pitchFamily="34" charset="0"/>
              </a:rPr>
              <a:t>From Technocracy to Data Sovereignty</a:t>
            </a:r>
            <a:endParaRPr lang="de-DE" altLang="de-DE" sz="1400" dirty="0" smtClean="0">
              <a:solidFill>
                <a:schemeClr val="bg1"/>
              </a:solidFill>
              <a:latin typeface="Tahoma" pitchFamily="34" charset="0"/>
            </a:endParaRPr>
          </a:p>
        </p:txBody>
      </p:sp>
      <p:sp>
        <p:nvSpPr>
          <p:cNvPr id="1029" name="Rectangle 9"/>
          <p:cNvSpPr>
            <a:spLocks noChangeArrowheads="1"/>
          </p:cNvSpPr>
          <p:nvPr/>
        </p:nvSpPr>
        <p:spPr bwMode="auto">
          <a:xfrm>
            <a:off x="-111566" y="5446136"/>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20000"/>
              </a:spcBef>
              <a:defRPr/>
            </a:pPr>
            <a:fld id="{5FBDFDC7-1EF7-43F9-AB67-405503ECAA8A}" type="slidenum">
              <a:rPr lang="de-DE" altLang="de-DE" sz="1200" smtClean="0">
                <a:solidFill>
                  <a:schemeClr val="bg1"/>
                </a:solidFill>
                <a:latin typeface="Tahoma" pitchFamily="34" charset="0"/>
              </a:rPr>
              <a:pPr algn="r" eaLnBrk="1" hangingPunct="1">
                <a:spcBef>
                  <a:spcPct val="20000"/>
                </a:spcBef>
                <a:defRPr/>
              </a:pPr>
              <a:t>‹Nr.›</a:t>
            </a:fld>
            <a:endParaRPr lang="de-DE" altLang="de-DE" sz="1200" dirty="0" smtClean="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30115" y="169133"/>
            <a:ext cx="114899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910168" y="609600"/>
            <a:ext cx="996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910169" y="1671638"/>
            <a:ext cx="997161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4" name="Slide Number Placeholder 5"/>
          <p:cNvSpPr txBox="1">
            <a:spLocks/>
          </p:cNvSpPr>
          <p:nvPr/>
        </p:nvSpPr>
        <p:spPr>
          <a:xfrm>
            <a:off x="10762788" y="6459787"/>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50" dirty="0" smtClean="0"/>
              <a:t>/ 20 </a:t>
            </a:r>
            <a:endParaRPr lang="de-DE" sz="1050" dirty="0"/>
          </a:p>
        </p:txBody>
      </p:sp>
      <p:sp>
        <p:nvSpPr>
          <p:cNvPr id="15" name="Textfeld 14"/>
          <p:cNvSpPr txBox="1"/>
          <p:nvPr/>
        </p:nvSpPr>
        <p:spPr>
          <a:xfrm>
            <a:off x="2487511" y="6459787"/>
            <a:ext cx="8033147" cy="365125"/>
          </a:xfrm>
          <a:prstGeom prst="rect">
            <a:avLst/>
          </a:prstGeom>
          <a:noFill/>
        </p:spPr>
        <p:txBody>
          <a:bodyPr wrap="square"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Rapid just-in-time and task-adequate geodata provision for Disaster Management</a:t>
            </a:r>
            <a:endParaRPr lang="de-DE" sz="1050" dirty="0" smtClean="0">
              <a:solidFill>
                <a:schemeClr val="bg1"/>
              </a:solidFill>
            </a:endParaRPr>
          </a:p>
        </p:txBody>
      </p:sp>
      <p:sp>
        <p:nvSpPr>
          <p:cNvPr id="11" name="Inhaltsplatzhalter 9"/>
          <p:cNvSpPr txBox="1">
            <a:spLocks/>
          </p:cNvSpPr>
          <p:nvPr userDrawn="1"/>
        </p:nvSpPr>
        <p:spPr>
          <a:xfrm>
            <a:off x="8719127" y="6510224"/>
            <a:ext cx="31496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Franz-Josef Behr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AGSE 2025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fld id="{43505035-71CB-4100-91C2-D1458AAD1E0A}" type="datetime1">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14.11.2025</a:t>
            </a:fld>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 # </a:t>
            </a:r>
            <a:fld id="{AE134E98-7F50-4DA8-96E0-D9CF8C66C9D6}" type="slidenum">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‹Nr.›</a:t>
            </a:fld>
            <a:endPar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144315"/>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41500"/>
            <a:ext cx="10515600" cy="43354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p:nvSpPr>
        <p:spPr>
          <a:xfrm rot="16200000">
            <a:off x="-3244334" y="3266074"/>
            <a:ext cx="6858001" cy="338554"/>
          </a:xfrm>
          <a:prstGeom prst="rect">
            <a:avLst/>
          </a:prstGeom>
          <a:solidFill>
            <a:srgbClr val="C00000"/>
          </a:solidFill>
          <a:ln>
            <a:solidFill>
              <a:srgbClr val="C00000"/>
            </a:solidFill>
          </a:ln>
        </p:spPr>
        <p:txBody>
          <a:bodyPr wrap="square" rtlCol="0">
            <a:spAutoFit/>
          </a:bodyPr>
          <a:lstStyle/>
          <a:p>
            <a:pPr algn="ctr" eaLnBrk="1" hangingPunct="1">
              <a:spcBef>
                <a:spcPct val="20000"/>
              </a:spcBef>
              <a:defRPr/>
            </a:pPr>
            <a:r>
              <a:rPr lang="en-US" altLang="de-DE" sz="1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From Technocracy to Data Sovereignty</a:t>
            </a:r>
            <a:endParaRPr lang="de-DE" altLang="de-DE" sz="16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Inhaltsplatzhalter 9"/>
          <p:cNvSpPr txBox="1">
            <a:spLocks/>
          </p:cNvSpPr>
          <p:nvPr/>
        </p:nvSpPr>
        <p:spPr>
          <a:xfrm>
            <a:off x="8719127" y="6510224"/>
            <a:ext cx="31496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Franz-Josef Behr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AGSE 2025 </a:t>
            </a:r>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I </a:t>
            </a:r>
            <a:fld id="{43505035-71CB-4100-91C2-D1458AAD1E0A}" type="datetime1">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14.11.2025</a:t>
            </a:fld>
            <a:r>
              <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I </a:t>
            </a:r>
            <a:r>
              <a:rPr kumimoji="0" lang="de-DE" sz="9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 # </a:t>
            </a:r>
            <a:fld id="{AE134E98-7F50-4DA8-96E0-D9CF8C66C9D6}" type="slidenum">
              <a:rPr kumimoji="0" lang="de-DE" sz="9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‹Nr.›</a:t>
            </a:fld>
            <a:endParaRPr kumimoji="0" lang="de-DE"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37421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e.wikipedia.org/wiki/Glencore" TargetMode="External"/><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26" Type="http://schemas.openxmlformats.org/officeDocument/2006/relationships/image" Target="../media/image32.jpe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jpe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gif"/><Relationship Id="rId25" Type="http://schemas.openxmlformats.org/officeDocument/2006/relationships/image" Target="../media/image31.png"/><Relationship Id="rId33" Type="http://schemas.openxmlformats.org/officeDocument/2006/relationships/image" Target="../media/image39.jpeg"/><Relationship Id="rId38"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image" Target="../media/image22.jpeg"/><Relationship Id="rId20" Type="http://schemas.openxmlformats.org/officeDocument/2006/relationships/image" Target="../media/image26.gif"/><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jpe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jpe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jpeg"/><Relationship Id="rId28" Type="http://schemas.openxmlformats.org/officeDocument/2006/relationships/image" Target="../media/image34.png"/><Relationship Id="rId36" Type="http://schemas.openxmlformats.org/officeDocument/2006/relationships/image" Target="../media/image42.jpeg"/><Relationship Id="rId10" Type="http://schemas.openxmlformats.org/officeDocument/2006/relationships/image" Target="../media/image16.png"/><Relationship Id="rId19" Type="http://schemas.openxmlformats.org/officeDocument/2006/relationships/image" Target="../media/image25.jpe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 Id="rId27" Type="http://schemas.openxmlformats.org/officeDocument/2006/relationships/image" Target="../media/image33.png"/><Relationship Id="rId30" Type="http://schemas.openxmlformats.org/officeDocument/2006/relationships/image" Target="../media/image36.gif"/><Relationship Id="rId35" Type="http://schemas.openxmlformats.org/officeDocument/2006/relationships/image" Target="../media/image41.png"/><Relationship Id="rId43"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opengeospatial.org/ogc/organization/staff" TargetMode="Externa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digitalchinawinsthefuture.com/?p=14698"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doi.org/10.7765/9781526173287"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7765/9781526173287"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uropean-alternatives.eu/alternatives-to" TargetMode="Externa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openalternative.co/alternatives"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hyperlink" Target="https://www.pwc.de/en/digitale-transformation/open-source-software-management-and-compliance/digital-sovereignty-why-it-pays-to-be-independent.html"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s://doi.org/10.1007/s41111-024-00269-9" TargetMode="External"/><Relationship Id="rId3" Type="http://schemas.openxmlformats.org/officeDocument/2006/relationships/hyperlink" Target="https://itif.org/publications/2017/05/22/how-joining-information-technology-agreement-spurs-growth-developing-nations/" TargetMode="External"/><Relationship Id="rId7" Type="http://schemas.openxmlformats.org/officeDocument/2006/relationships/hyperlink" Target="https://www.pwc.de/en/digitale-transformation/open-source-software-management-and-compliance/digital-sovereignty-why-it-pays-to-be-independent.html" TargetMode="External"/><Relationship Id="rId2" Type="http://schemas.openxmlformats.org/officeDocument/2006/relationships/hyperlink" Target="https://doi.org/10.7765/9781526173287" TargetMode="External"/><Relationship Id="rId1" Type="http://schemas.openxmlformats.org/officeDocument/2006/relationships/slideLayout" Target="../slideLayouts/slideLayout13.xml"/><Relationship Id="rId6" Type="http://schemas.openxmlformats.org/officeDocument/2006/relationships/hyperlink" Target="https://www.marxists.org/ebooks/nkrumah/nkrumah-neocolonialism.pdf" TargetMode="External"/><Relationship Id="rId5" Type="http://schemas.openxmlformats.org/officeDocument/2006/relationships/hyperlink" Target="https://ceres.uni-koeln.de/fileadmin/user_upload/Bilder/Dokumente/ceres-Digitale_Selbstbestimmung_2.pdf" TargetMode="External"/><Relationship Id="rId10" Type="http://schemas.openxmlformats.org/officeDocument/2006/relationships/hyperlink" Target="https://doi.org/10.1057/jit.2015.5" TargetMode="External"/><Relationship Id="rId4" Type="http://schemas.openxmlformats.org/officeDocument/2006/relationships/hyperlink" Target="https://doi.org/10.1177/0306396818823172" TargetMode="External"/><Relationship Id="rId9" Type="http://schemas.openxmlformats.org/officeDocument/2006/relationships/hyperlink" Target="https://www.bpb.de/system/files/dokument_pdf/APuZ_2012-44-45_online_Kolonialismu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10855" y="1335319"/>
            <a:ext cx="6996113" cy="2452769"/>
          </a:xfrm>
        </p:spPr>
        <p:txBody>
          <a:bodyPr>
            <a:noAutofit/>
          </a:bodyPr>
          <a:lstStyle/>
          <a:p>
            <a:pPr algn="r"/>
            <a:r>
              <a:rPr lang="en-GB" sz="3200" dirty="0"/>
              <a:t>From Technocracy to Data </a:t>
            </a:r>
            <a:r>
              <a:rPr lang="de-DE" sz="3200" dirty="0" err="1"/>
              <a:t>Sovereignty</a:t>
            </a:r>
            <a:r>
              <a:rPr lang="en-GB" sz="3200" dirty="0"/>
              <a:t>, Open Data and Geospatial Technologies</a:t>
            </a:r>
            <a:endParaRPr lang="de-DE" sz="3200" dirty="0"/>
          </a:p>
        </p:txBody>
      </p:sp>
      <p:sp>
        <p:nvSpPr>
          <p:cNvPr id="3" name="Untertitel 2"/>
          <p:cNvSpPr>
            <a:spLocks noGrp="1"/>
          </p:cNvSpPr>
          <p:nvPr>
            <p:ph type="subTitle" idx="1"/>
          </p:nvPr>
        </p:nvSpPr>
        <p:spPr>
          <a:xfrm>
            <a:off x="1905227" y="4139483"/>
            <a:ext cx="8172450" cy="1143000"/>
          </a:xfrm>
        </p:spPr>
        <p:txBody>
          <a:bodyPr/>
          <a:lstStyle/>
          <a:p>
            <a:pPr algn="r"/>
            <a:r>
              <a:rPr lang="de-DE" cap="small" dirty="0"/>
              <a:t>Franz-Josef </a:t>
            </a:r>
            <a:r>
              <a:rPr lang="de-DE" cap="small" dirty="0" smtClean="0"/>
              <a:t>Behr</a:t>
            </a:r>
          </a:p>
          <a:p>
            <a:pPr algn="r"/>
            <a:r>
              <a:rPr lang="nl-NL" cap="small" dirty="0" smtClean="0"/>
              <a:t>AGSE 2025</a:t>
            </a:r>
            <a:endParaRPr lang="nl-NL" cap="small" dirty="0"/>
          </a:p>
          <a:p>
            <a:pPr algn="r"/>
            <a:endParaRPr lang="fr-FR" cap="small" dirty="0" smtClean="0"/>
          </a:p>
          <a:p>
            <a:pPr algn="r"/>
            <a:endParaRPr lang="de-DE" cap="small" dirty="0"/>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131" y="5877273"/>
            <a:ext cx="791865" cy="3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061899" y="6263734"/>
            <a:ext cx="6624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dirty="0" err="1">
                <a:solidFill>
                  <a:schemeClr val="tx1"/>
                </a:solidFill>
                <a:latin typeface="Arial" charset="0"/>
              </a:rPr>
              <a:t>Own</a:t>
            </a:r>
            <a:r>
              <a:rPr lang="de-DE" altLang="de-DE" sz="1100" dirty="0">
                <a:solidFill>
                  <a:schemeClr val="tx1"/>
                </a:solidFill>
                <a:latin typeface="Arial" charset="0"/>
              </a:rPr>
              <a:t> Content </a:t>
            </a:r>
            <a:r>
              <a:rPr lang="de-DE" altLang="de-DE" sz="1100" dirty="0" err="1">
                <a:solidFill>
                  <a:schemeClr val="tx1"/>
                </a:solidFill>
                <a:latin typeface="Arial" charset="0"/>
              </a:rPr>
              <a:t>is</a:t>
            </a:r>
            <a:r>
              <a:rPr lang="de-DE" altLang="de-DE" sz="1100" dirty="0">
                <a:solidFill>
                  <a:schemeClr val="tx1"/>
                </a:solidFill>
                <a:latin typeface="Arial" charset="0"/>
              </a:rPr>
              <a:t> </a:t>
            </a:r>
            <a:r>
              <a:rPr lang="de-DE" altLang="de-DE" sz="1100" dirty="0" err="1">
                <a:solidFill>
                  <a:schemeClr val="tx1"/>
                </a:solidFill>
                <a:latin typeface="Arial" charset="0"/>
              </a:rPr>
              <a:t>licensed</a:t>
            </a:r>
            <a:r>
              <a:rPr lang="de-DE" altLang="de-DE" sz="1100" dirty="0">
                <a:solidFill>
                  <a:schemeClr val="tx1"/>
                </a:solidFill>
                <a:latin typeface="Arial" charset="0"/>
              </a:rPr>
              <a:t> </a:t>
            </a:r>
            <a:r>
              <a:rPr lang="de-DE" altLang="de-DE" sz="1100" dirty="0" err="1">
                <a:solidFill>
                  <a:schemeClr val="tx1"/>
                </a:solidFill>
                <a:latin typeface="Arial" charset="0"/>
              </a:rPr>
              <a:t>under</a:t>
            </a:r>
            <a:r>
              <a:rPr lang="de-DE" altLang="de-DE" sz="1100" dirty="0">
                <a:solidFill>
                  <a:schemeClr val="tx1"/>
                </a:solidFill>
                <a:latin typeface="Arial" charset="0"/>
              </a:rPr>
              <a:t> Creative </a:t>
            </a:r>
            <a:r>
              <a:rPr lang="de-DE" altLang="de-DE" sz="1100" dirty="0" err="1">
                <a:solidFill>
                  <a:schemeClr val="tx1"/>
                </a:solidFill>
                <a:latin typeface="Arial" charset="0"/>
              </a:rPr>
              <a:t>Commons-License</a:t>
            </a:r>
            <a:r>
              <a:rPr lang="de-DE" altLang="de-DE" sz="1100" dirty="0">
                <a:solidFill>
                  <a:schemeClr val="tx1"/>
                </a:solidFill>
                <a:latin typeface="Arial" charset="0"/>
              </a:rPr>
              <a:t> CC BY-NC-SA</a:t>
            </a:r>
          </a:p>
        </p:txBody>
      </p:sp>
    </p:spTree>
    <p:extLst>
      <p:ext uri="{BB962C8B-B14F-4D97-AF65-F5344CB8AC3E}">
        <p14:creationId xmlns:p14="http://schemas.microsoft.com/office/powerpoint/2010/main" val="421404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Digital </a:t>
            </a:r>
            <a:r>
              <a:rPr lang="de-DE" dirty="0" err="1" smtClean="0"/>
              <a:t>Sovereignty</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3133734"/>
              </p:ext>
            </p:extLst>
          </p:nvPr>
        </p:nvGraphicFramePr>
        <p:xfrm>
          <a:off x="3702050" y="1981200"/>
          <a:ext cx="3714750" cy="2966720"/>
        </p:xfrm>
        <a:graphic>
          <a:graphicData uri="http://schemas.openxmlformats.org/drawingml/2006/table">
            <a:tbl>
              <a:tblPr firstRow="1" bandRow="1">
                <a:tableStyleId>{5C22544A-7EE6-4342-B048-85BDC9FD1C3A}</a:tableStyleId>
              </a:tblPr>
              <a:tblGrid>
                <a:gridCol w="3714750">
                  <a:extLst>
                    <a:ext uri="{9D8B030D-6E8A-4147-A177-3AD203B41FA5}">
                      <a16:colId xmlns="" xmlns:a16="http://schemas.microsoft.com/office/drawing/2014/main" val="20000"/>
                    </a:ext>
                  </a:extLst>
                </a:gridCol>
              </a:tblGrid>
              <a:tr h="370840">
                <a:tc>
                  <a:txBody>
                    <a:bodyPr/>
                    <a:lstStyle/>
                    <a:p>
                      <a:pPr algn="ctr"/>
                      <a:r>
                        <a:rPr lang="de-DE" sz="1800" b="1" kern="1200" dirty="0" smtClean="0">
                          <a:solidFill>
                            <a:schemeClr val="lt1"/>
                          </a:solidFill>
                          <a:effectLst/>
                          <a:latin typeface="+mn-lt"/>
                          <a:ea typeface="+mn-ea"/>
                          <a:cs typeface="+mn-cs"/>
                        </a:rPr>
                        <a:t>Digital </a:t>
                      </a:r>
                      <a:r>
                        <a:rPr lang="de-DE" sz="1800" b="1" kern="1200" dirty="0" err="1" smtClean="0">
                          <a:solidFill>
                            <a:schemeClr val="lt1"/>
                          </a:solidFill>
                          <a:effectLst/>
                          <a:latin typeface="+mn-lt"/>
                          <a:ea typeface="+mn-ea"/>
                          <a:cs typeface="+mn-cs"/>
                        </a:rPr>
                        <a:t>self</a:t>
                      </a:r>
                      <a:r>
                        <a:rPr lang="de-DE" sz="1800" b="1" kern="1200" dirty="0" smtClean="0">
                          <a:solidFill>
                            <a:schemeClr val="lt1"/>
                          </a:solidFill>
                          <a:effectLst/>
                          <a:latin typeface="+mn-lt"/>
                          <a:ea typeface="+mn-ea"/>
                          <a:cs typeface="+mn-cs"/>
                        </a:rPr>
                        <a:t>-determination</a:t>
                      </a:r>
                      <a:endParaRPr lang="de-DE" dirty="0"/>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Competence</a:t>
                      </a:r>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err="1" smtClean="0"/>
                        <a:t>Informedness</a:t>
                      </a:r>
                      <a:endParaRPr lang="de-DE" dirty="0" smtClean="0"/>
                    </a:p>
                  </a:txBody>
                  <a:tcPr/>
                </a:tc>
                <a:extLst>
                  <a:ext uri="{0D108BD9-81ED-4DB2-BD59-A6C34878D82A}">
                    <a16:rowId xmlns="" xmlns:a16="http://schemas.microsoft.com/office/drawing/2014/main" val="10002"/>
                  </a:ext>
                </a:extLst>
              </a:tr>
              <a:tr h="370840">
                <a:tc>
                  <a:txBody>
                    <a:bodyPr/>
                    <a:lstStyle/>
                    <a:p>
                      <a:pPr algn="ctr"/>
                      <a:r>
                        <a:rPr lang="de-DE" dirty="0" smtClean="0"/>
                        <a:t>Values</a:t>
                      </a:r>
                      <a:endParaRPr lang="de-DE" dirty="0"/>
                    </a:p>
                  </a:txBody>
                  <a:tcPr/>
                </a:tc>
                <a:extLst>
                  <a:ext uri="{0D108BD9-81ED-4DB2-BD59-A6C34878D82A}">
                    <a16:rowId xmlns="" xmlns:a16="http://schemas.microsoft.com/office/drawing/2014/main" val="10003"/>
                  </a:ext>
                </a:extLst>
              </a:tr>
              <a:tr h="370840">
                <a:tc>
                  <a:txBody>
                    <a:bodyPr/>
                    <a:lstStyle/>
                    <a:p>
                      <a:pPr algn="ctr"/>
                      <a:r>
                        <a:rPr lang="de-DE" dirty="0" smtClean="0"/>
                        <a:t>Freedom of Choice</a:t>
                      </a:r>
                      <a:endParaRPr lang="de-DE" dirty="0"/>
                    </a:p>
                  </a:txBody>
                  <a:tcPr/>
                </a:tc>
                <a:extLst>
                  <a:ext uri="{0D108BD9-81ED-4DB2-BD59-A6C34878D82A}">
                    <a16:rowId xmlns="" xmlns:a16="http://schemas.microsoft.com/office/drawing/2014/main" val="10004"/>
                  </a:ext>
                </a:extLst>
              </a:tr>
              <a:tr h="370840">
                <a:tc>
                  <a:txBody>
                    <a:bodyPr/>
                    <a:lstStyle/>
                    <a:p>
                      <a:pPr algn="ctr"/>
                      <a:r>
                        <a:rPr lang="de-DE" dirty="0" err="1" smtClean="0"/>
                        <a:t>Voluntariness</a:t>
                      </a:r>
                      <a:endParaRPr lang="de-DE" dirty="0"/>
                    </a:p>
                  </a:txBody>
                  <a:tcPr/>
                </a:tc>
                <a:extLst>
                  <a:ext uri="{0D108BD9-81ED-4DB2-BD59-A6C34878D82A}">
                    <a16:rowId xmlns="" xmlns:a16="http://schemas.microsoft.com/office/drawing/2014/main" val="10005"/>
                  </a:ext>
                </a:extLst>
              </a:tr>
              <a:tr h="370840">
                <a:tc>
                  <a:txBody>
                    <a:bodyPr/>
                    <a:lstStyle/>
                    <a:p>
                      <a:pPr algn="ctr"/>
                      <a:r>
                        <a:rPr lang="de-DE" dirty="0" smtClean="0"/>
                        <a:t>Formation </a:t>
                      </a:r>
                      <a:r>
                        <a:rPr lang="de-DE" dirty="0" err="1" smtClean="0"/>
                        <a:t>of</a:t>
                      </a:r>
                      <a:r>
                        <a:rPr lang="de-DE" dirty="0" smtClean="0"/>
                        <a:t> </a:t>
                      </a:r>
                      <a:r>
                        <a:rPr lang="de-DE" dirty="0" err="1" smtClean="0"/>
                        <a:t>opinion</a:t>
                      </a:r>
                      <a:endParaRPr lang="de-DE" dirty="0"/>
                    </a:p>
                  </a:txBody>
                  <a:tcPr/>
                </a:tc>
                <a:extLst>
                  <a:ext uri="{0D108BD9-81ED-4DB2-BD59-A6C34878D82A}">
                    <a16:rowId xmlns="" xmlns:a16="http://schemas.microsoft.com/office/drawing/2014/main" val="10006"/>
                  </a:ext>
                </a:extLst>
              </a:tr>
              <a:tr h="370840">
                <a:tc>
                  <a:txBody>
                    <a:bodyPr/>
                    <a:lstStyle/>
                    <a:p>
                      <a:pPr algn="ctr"/>
                      <a:r>
                        <a:rPr lang="de-DE" dirty="0" smtClean="0"/>
                        <a:t>Action</a:t>
                      </a:r>
                      <a:endParaRPr lang="de-DE" dirty="0"/>
                    </a:p>
                  </a:txBody>
                  <a:tcPr/>
                </a:tc>
                <a:extLst>
                  <a:ext uri="{0D108BD9-81ED-4DB2-BD59-A6C34878D82A}">
                    <a16:rowId xmlns="" xmlns:a16="http://schemas.microsoft.com/office/drawing/2014/main" val="10007"/>
                  </a:ext>
                </a:extLst>
              </a:tr>
            </a:tbl>
          </a:graphicData>
        </a:graphic>
      </p:graphicFrame>
      <p:sp>
        <p:nvSpPr>
          <p:cNvPr id="6" name="Rechteck 5"/>
          <p:cNvSpPr/>
          <p:nvPr/>
        </p:nvSpPr>
        <p:spPr>
          <a:xfrm>
            <a:off x="1174750" y="5467688"/>
            <a:ext cx="9753600" cy="646331"/>
          </a:xfrm>
          <a:prstGeom prst="rect">
            <a:avLst/>
          </a:prstGeom>
        </p:spPr>
        <p:txBody>
          <a:bodyPr wrap="square">
            <a:spAutoFit/>
          </a:bodyPr>
          <a:lstStyle/>
          <a:p>
            <a:r>
              <a:rPr lang="de-DE" sz="1200" dirty="0" err="1">
                <a:latin typeface="Calibri" panose="020F0502020204030204" pitchFamily="34" charset="0"/>
                <a:ea typeface="Calibri" panose="020F0502020204030204" pitchFamily="34" charset="0"/>
                <a:cs typeface="Calibri" panose="020F0502020204030204" pitchFamily="34" charset="0"/>
              </a:rPr>
              <a:t>Mertz</a:t>
            </a:r>
            <a:r>
              <a:rPr lang="de-DE" sz="1200" dirty="0">
                <a:latin typeface="Calibri" panose="020F0502020204030204" pitchFamily="34" charset="0"/>
                <a:ea typeface="Calibri" panose="020F0502020204030204" pitchFamily="34" charset="0"/>
                <a:cs typeface="Calibri" panose="020F0502020204030204" pitchFamily="34" charset="0"/>
              </a:rPr>
              <a:t>, Marcel, Jannes, Marc, </a:t>
            </a:r>
            <a:r>
              <a:rPr lang="de-DE" sz="1200" dirty="0" err="1">
                <a:latin typeface="Calibri" panose="020F0502020204030204" pitchFamily="34" charset="0"/>
                <a:ea typeface="Calibri" panose="020F0502020204030204" pitchFamily="34" charset="0"/>
                <a:cs typeface="Calibri" panose="020F0502020204030204" pitchFamily="34" charset="0"/>
              </a:rPr>
              <a:t>Schlomann</a:t>
            </a:r>
            <a:r>
              <a:rPr lang="de-DE" sz="1200" dirty="0">
                <a:latin typeface="Calibri" panose="020F0502020204030204" pitchFamily="34" charset="0"/>
                <a:ea typeface="Calibri" panose="020F0502020204030204" pitchFamily="34" charset="0"/>
                <a:cs typeface="Calibri" panose="020F0502020204030204" pitchFamily="34" charset="0"/>
              </a:rPr>
              <a:t>, Anna, </a:t>
            </a:r>
            <a:r>
              <a:rPr lang="de-DE" sz="1200" dirty="0" err="1">
                <a:latin typeface="Calibri" panose="020F0502020204030204" pitchFamily="34" charset="0"/>
                <a:ea typeface="Calibri" panose="020F0502020204030204" pitchFamily="34" charset="0"/>
                <a:cs typeface="Calibri" panose="020F0502020204030204" pitchFamily="34" charset="0"/>
              </a:rPr>
              <a:t>Manderscheid</a:t>
            </a:r>
            <a:r>
              <a:rPr lang="de-DE" sz="1200" dirty="0">
                <a:latin typeface="Calibri" panose="020F0502020204030204" pitchFamily="34" charset="0"/>
                <a:ea typeface="Calibri" panose="020F0502020204030204" pitchFamily="34" charset="0"/>
                <a:cs typeface="Calibri" panose="020F0502020204030204" pitchFamily="34" charset="0"/>
              </a:rPr>
              <a:t>, Enza, </a:t>
            </a:r>
            <a:r>
              <a:rPr lang="de-DE" sz="1200" dirty="0" err="1">
                <a:latin typeface="Calibri" panose="020F0502020204030204" pitchFamily="34" charset="0"/>
                <a:ea typeface="Calibri" panose="020F0502020204030204" pitchFamily="34" charset="0"/>
                <a:cs typeface="Calibri" panose="020F0502020204030204" pitchFamily="34" charset="0"/>
              </a:rPr>
              <a:t>Rietz</a:t>
            </a:r>
            <a:r>
              <a:rPr lang="de-DE" sz="1200" dirty="0">
                <a:latin typeface="Calibri" panose="020F0502020204030204" pitchFamily="34" charset="0"/>
                <a:ea typeface="Calibri" panose="020F0502020204030204" pitchFamily="34" charset="0"/>
                <a:cs typeface="Calibri" panose="020F0502020204030204" pitchFamily="34" charset="0"/>
              </a:rPr>
              <a:t>. Christian, </a:t>
            </a:r>
            <a:r>
              <a:rPr lang="de-DE" sz="1200" dirty="0" err="1">
                <a:latin typeface="Calibri" panose="020F0502020204030204" pitchFamily="34" charset="0"/>
                <a:ea typeface="Calibri" panose="020F0502020204030204" pitchFamily="34" charset="0"/>
                <a:cs typeface="Calibri" panose="020F0502020204030204" pitchFamily="34" charset="0"/>
              </a:rPr>
              <a:t>Woopen</a:t>
            </a:r>
            <a:r>
              <a:rPr lang="de-DE" sz="1200" dirty="0">
                <a:latin typeface="Calibri" panose="020F0502020204030204" pitchFamily="34" charset="0"/>
                <a:ea typeface="Calibri" panose="020F0502020204030204" pitchFamily="34" charset="0"/>
                <a:cs typeface="Calibri" panose="020F0502020204030204" pitchFamily="34" charset="0"/>
              </a:rPr>
              <a:t>, Christiane (2016): Digitale Selbstbestimmung. Cologne Center </a:t>
            </a:r>
            <a:r>
              <a:rPr lang="de-DE" sz="1200" dirty="0" err="1">
                <a:latin typeface="Calibri" panose="020F0502020204030204" pitchFamily="34" charset="0"/>
                <a:ea typeface="Calibri" panose="020F0502020204030204" pitchFamily="34" charset="0"/>
                <a:cs typeface="Calibri" panose="020F0502020204030204" pitchFamily="34" charset="0"/>
              </a:rPr>
              <a:t>for</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Ethics</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Rights</a:t>
            </a:r>
            <a:r>
              <a:rPr lang="de-DE" sz="1200" dirty="0">
                <a:latin typeface="Calibri" panose="020F0502020204030204" pitchFamily="34" charset="0"/>
                <a:ea typeface="Calibri" panose="020F0502020204030204" pitchFamily="34" charset="0"/>
                <a:cs typeface="Calibri" panose="020F0502020204030204" pitchFamily="34" charset="0"/>
              </a:rPr>
              <a:t>, Economics, </a:t>
            </a:r>
            <a:r>
              <a:rPr lang="de-DE" sz="1200" dirty="0" err="1">
                <a:latin typeface="Calibri" panose="020F0502020204030204" pitchFamily="34" charset="0"/>
                <a:ea typeface="Calibri" panose="020F0502020204030204" pitchFamily="34" charset="0"/>
                <a:cs typeface="Calibri" panose="020F0502020204030204" pitchFamily="34" charset="0"/>
              </a:rPr>
              <a:t>and</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Social</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Sciences</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of</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Health</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ceres</a:t>
            </a:r>
            <a:r>
              <a:rPr lang="de-DE" sz="1200" dirty="0">
                <a:latin typeface="Calibri" panose="020F0502020204030204" pitchFamily="34" charset="0"/>
                <a:ea typeface="Calibri" panose="020F0502020204030204" pitchFamily="34" charset="0"/>
                <a:cs typeface="Calibri" panose="020F0502020204030204" pitchFamily="34" charset="0"/>
              </a:rPr>
              <a:t>), Köln https://ceres.uni-koeln.de/fileadmin/user_upload/Bilder/Dokumente/ceres-Digitale_Selbstbestimmung_2.pdf</a:t>
            </a:r>
          </a:p>
        </p:txBody>
      </p:sp>
      <p:sp>
        <p:nvSpPr>
          <p:cNvPr id="7" name="Rechteck 6"/>
          <p:cNvSpPr/>
          <p:nvPr/>
        </p:nvSpPr>
        <p:spPr>
          <a:xfrm>
            <a:off x="5257800" y="864285"/>
            <a:ext cx="6096000" cy="646331"/>
          </a:xfrm>
          <a:prstGeom prst="rect">
            <a:avLst/>
          </a:prstGeom>
        </p:spPr>
        <p:txBody>
          <a:bodyPr>
            <a:spAutoFit/>
          </a:bodyPr>
          <a:lstStyle/>
          <a:p>
            <a:r>
              <a:rPr lang="de-DE" dirty="0" smtClean="0"/>
              <a:t>Other </a:t>
            </a:r>
            <a:r>
              <a:rPr lang="de-DE" dirty="0" err="1" smtClean="0"/>
              <a:t>terms</a:t>
            </a:r>
            <a:r>
              <a:rPr lang="de-DE" dirty="0" smtClean="0"/>
              <a:t>: Data </a:t>
            </a:r>
            <a:r>
              <a:rPr lang="de-DE" dirty="0" err="1"/>
              <a:t>Sovereignty</a:t>
            </a:r>
            <a:r>
              <a:rPr lang="de-DE" dirty="0"/>
              <a:t>, Digital </a:t>
            </a:r>
            <a:r>
              <a:rPr lang="de-DE" dirty="0" err="1"/>
              <a:t>autonomy</a:t>
            </a:r>
            <a:r>
              <a:rPr lang="de-DE" dirty="0"/>
              <a:t>, Digital </a:t>
            </a:r>
            <a:r>
              <a:rPr lang="de-DE" dirty="0" err="1"/>
              <a:t>self</a:t>
            </a:r>
            <a:r>
              <a:rPr lang="de-DE" dirty="0"/>
              <a:t>-determination</a:t>
            </a:r>
          </a:p>
        </p:txBody>
      </p:sp>
    </p:spTree>
    <p:extLst>
      <p:ext uri="{BB962C8B-B14F-4D97-AF65-F5344CB8AC3E}">
        <p14:creationId xmlns:p14="http://schemas.microsoft.com/office/powerpoint/2010/main" val="188882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Neo-</a:t>
            </a:r>
            <a:r>
              <a:rPr lang="de-DE" dirty="0" err="1" smtClean="0">
                <a:solidFill>
                  <a:schemeClr val="accent4">
                    <a:lumMod val="40000"/>
                    <a:lumOff val="60000"/>
                  </a:schemeClr>
                </a:solidFill>
              </a:rPr>
              <a:t>Colonialism</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2315441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a:t>
            </a:r>
            <a:r>
              <a:rPr lang="de-DE" dirty="0" err="1" smtClean="0"/>
              <a:t>colonialism</a:t>
            </a:r>
            <a:r>
              <a:rPr lang="de-DE" dirty="0" smtClean="0"/>
              <a:t> </a:t>
            </a:r>
            <a:r>
              <a:rPr lang="de-DE" dirty="0" err="1" smtClean="0"/>
              <a:t>to</a:t>
            </a:r>
            <a:r>
              <a:rPr lang="de-DE" dirty="0" smtClean="0"/>
              <a:t> neo-</a:t>
            </a:r>
            <a:r>
              <a:rPr lang="de-DE" dirty="0" err="1" smtClean="0"/>
              <a:t>colonialism</a:t>
            </a:r>
            <a:endParaRPr lang="de-DE" dirty="0"/>
          </a:p>
        </p:txBody>
      </p:sp>
      <p:sp>
        <p:nvSpPr>
          <p:cNvPr id="3" name="Inhaltsplatzhalter 2"/>
          <p:cNvSpPr>
            <a:spLocks noGrp="1"/>
          </p:cNvSpPr>
          <p:nvPr>
            <p:ph idx="1"/>
          </p:nvPr>
        </p:nvSpPr>
        <p:spPr/>
        <p:txBody>
          <a:bodyPr/>
          <a:lstStyle/>
          <a:p>
            <a:r>
              <a:rPr lang="en-GB" dirty="0"/>
              <a:t>But colonialism returned in a different form: as </a:t>
            </a:r>
            <a:r>
              <a:rPr lang="en-GB" dirty="0" smtClean="0"/>
              <a:t>neo-colonialism</a:t>
            </a:r>
            <a:endParaRPr lang="de-DE" dirty="0"/>
          </a:p>
        </p:txBody>
      </p:sp>
      <p:sp>
        <p:nvSpPr>
          <p:cNvPr id="4" name="Rechteck 3"/>
          <p:cNvSpPr/>
          <p:nvPr/>
        </p:nvSpPr>
        <p:spPr>
          <a:xfrm>
            <a:off x="2171700" y="2673543"/>
            <a:ext cx="6997700" cy="2585323"/>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txBody>
          <a:bodyPr wrap="square">
            <a:spAutoFit/>
          </a:bodyPr>
          <a:lstStyle/>
          <a:p>
            <a:r>
              <a:rPr lang="en-US" dirty="0"/>
              <a:t>I propose to </a:t>
            </a:r>
            <a:r>
              <a:rPr lang="en-US" dirty="0" err="1"/>
              <a:t>analyse</a:t>
            </a:r>
            <a:r>
              <a:rPr lang="en-US" dirty="0"/>
              <a:t> neo-colonialism, first, by </a:t>
            </a:r>
            <a:r>
              <a:rPr lang="en-US" b="1" dirty="0"/>
              <a:t>examining the state of the </a:t>
            </a:r>
            <a:r>
              <a:rPr lang="en-US" b="1" dirty="0" smtClean="0"/>
              <a:t>[…] continent </a:t>
            </a:r>
            <a:r>
              <a:rPr lang="en-US" dirty="0"/>
              <a:t>and showing how neo-colonialism at the moment keeps it artificially poor. Next, I propose to show </a:t>
            </a:r>
            <a:r>
              <a:rPr lang="en-US" b="1" dirty="0"/>
              <a:t>how in practice </a:t>
            </a:r>
            <a:r>
              <a:rPr lang="en-US" b="1" dirty="0" smtClean="0"/>
              <a:t>[…] </a:t>
            </a:r>
            <a:r>
              <a:rPr lang="en-US" b="1" dirty="0"/>
              <a:t>could immensely raise </a:t>
            </a:r>
            <a:r>
              <a:rPr lang="en-US" b="1" dirty="0" smtClean="0"/>
              <a:t>[…] living </a:t>
            </a:r>
            <a:r>
              <a:rPr lang="en-US" b="1" dirty="0"/>
              <a:t>standards</a:t>
            </a:r>
            <a:r>
              <a:rPr lang="en-US" dirty="0"/>
              <a:t>. </a:t>
            </a:r>
            <a:r>
              <a:rPr lang="en-US" dirty="0" smtClean="0"/>
              <a:t/>
            </a:r>
            <a:br>
              <a:rPr lang="en-US" dirty="0" smtClean="0"/>
            </a:br>
            <a:r>
              <a:rPr lang="en-US" dirty="0" smtClean="0"/>
              <a:t>From </a:t>
            </a:r>
            <a:r>
              <a:rPr lang="en-US" dirty="0"/>
              <a:t>this beginning, I propose to examine neo-colonialism generally, </a:t>
            </a:r>
            <a:r>
              <a:rPr lang="en-US" b="1" dirty="0"/>
              <a:t>first historically </a:t>
            </a:r>
            <a:r>
              <a:rPr lang="en-US" dirty="0"/>
              <a:t>and then by a consideration of </a:t>
            </a:r>
            <a:r>
              <a:rPr lang="en-US" b="1" dirty="0"/>
              <a:t>the great international monopolies </a:t>
            </a:r>
            <a:r>
              <a:rPr lang="en-US" dirty="0"/>
              <a:t>whose continued stranglehold on the neo-colonial sectors of the world ensures the continuation of the system</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5" name="Rechteck 4"/>
          <p:cNvSpPr/>
          <p:nvPr/>
        </p:nvSpPr>
        <p:spPr>
          <a:xfrm>
            <a:off x="2139950" y="5908451"/>
            <a:ext cx="7080250" cy="646331"/>
          </a:xfrm>
          <a:prstGeom prst="rect">
            <a:avLst/>
          </a:prstGeom>
        </p:spPr>
        <p:txBody>
          <a:bodyPr wrap="square">
            <a:spAutoFit/>
          </a:bodyPr>
          <a:lstStyle/>
          <a:p>
            <a:r>
              <a:rPr lang="en-US" sz="1200" dirty="0"/>
              <a:t>Kwame Nkrumah (1965) Neocolonialism. The Last Stage of Imperialism (1965) London: Thomas Nelson &amp; Sons, Ltd. Online under https://www.marxists.org/ebooks/nkrumah/nkrumah-neocolonialism.pdf [2025-09-02]</a:t>
            </a:r>
            <a:endParaRPr lang="de-DE" sz="1200" dirty="0"/>
          </a:p>
        </p:txBody>
      </p:sp>
      <p:sp>
        <p:nvSpPr>
          <p:cNvPr id="6" name="Textfeld 5"/>
          <p:cNvSpPr txBox="1"/>
          <p:nvPr/>
        </p:nvSpPr>
        <p:spPr>
          <a:xfrm>
            <a:off x="901748" y="949617"/>
            <a:ext cx="1111202" cy="2923877"/>
          </a:xfrm>
          <a:prstGeom prst="rect">
            <a:avLst/>
          </a:prstGeom>
          <a:noFill/>
        </p:spPr>
        <p:txBody>
          <a:bodyPr wrap="none" rtlCol="0">
            <a:spAutoFit/>
          </a:bodyPr>
          <a:lstStyle/>
          <a:p>
            <a:r>
              <a:rPr lang="de-DE" sz="166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a:p>
            <a:endParaRPr lang="de-DE"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78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(Data) Economy</a:t>
            </a:r>
            <a:r>
              <a:rPr lang="en-US" dirty="0"/>
              <a:t>: firmly in the hands of corporations from the Global North</a:t>
            </a:r>
            <a:endParaRPr lang="de-DE" dirty="0"/>
          </a:p>
        </p:txBody>
      </p:sp>
      <p:sp>
        <p:nvSpPr>
          <p:cNvPr id="3" name="Inhaltsplatzhalter 2"/>
          <p:cNvSpPr>
            <a:spLocks noGrp="1"/>
          </p:cNvSpPr>
          <p:nvPr>
            <p:ph idx="1"/>
          </p:nvPr>
        </p:nvSpPr>
        <p:spPr>
          <a:xfrm>
            <a:off x="838201" y="1841500"/>
            <a:ext cx="6383482" cy="4335463"/>
          </a:xfrm>
        </p:spPr>
        <p:txBody>
          <a:bodyPr/>
          <a:lstStyle/>
          <a:p>
            <a:r>
              <a:rPr lang="en-US" dirty="0" smtClean="0"/>
              <a:t>“</a:t>
            </a:r>
            <a:r>
              <a:rPr lang="en-GB" dirty="0"/>
              <a:t>mechanisms of </a:t>
            </a:r>
            <a:r>
              <a:rPr lang="en-GB" b="1" dirty="0"/>
              <a:t>colonial appropriation</a:t>
            </a:r>
            <a:r>
              <a:rPr lang="en-GB" dirty="0"/>
              <a:t>, enclosure and </a:t>
            </a:r>
            <a:r>
              <a:rPr lang="en-GB" b="1" dirty="0"/>
              <a:t>cheapening</a:t>
            </a:r>
            <a:r>
              <a:rPr lang="en-GB" dirty="0"/>
              <a:t> of labour and </a:t>
            </a:r>
            <a:r>
              <a:rPr lang="en-GB" dirty="0" smtClean="0"/>
              <a:t>resources” (</a:t>
            </a:r>
            <a:r>
              <a:rPr lang="en-GB" dirty="0" err="1" smtClean="0"/>
              <a:t>Buch</a:t>
            </a:r>
            <a:r>
              <a:rPr lang="en-GB" dirty="0" smtClean="0"/>
              <a:t>-Hansen &amp; </a:t>
            </a:r>
            <a:r>
              <a:rPr lang="en-GB" dirty="0" err="1" smtClean="0"/>
              <a:t>Nesterova</a:t>
            </a:r>
            <a:r>
              <a:rPr lang="en-GB" dirty="0" smtClean="0"/>
              <a:t> 2023</a:t>
            </a:r>
            <a:r>
              <a:rPr lang="en-GB" dirty="0"/>
              <a:t>) </a:t>
            </a:r>
            <a:endParaRPr lang="en-GB" dirty="0" smtClean="0"/>
          </a:p>
          <a:p>
            <a:endParaRPr lang="en-GB" dirty="0" smtClean="0"/>
          </a:p>
          <a:p>
            <a:r>
              <a:rPr lang="en-US" dirty="0" smtClean="0"/>
              <a:t>The </a:t>
            </a:r>
            <a:r>
              <a:rPr lang="en-US" dirty="0"/>
              <a:t>resource curse of the Global </a:t>
            </a:r>
            <a:r>
              <a:rPr lang="en-US" dirty="0" smtClean="0"/>
              <a:t>South:</a:t>
            </a:r>
            <a:br>
              <a:rPr lang="en-US" dirty="0" smtClean="0"/>
            </a:br>
            <a:r>
              <a:rPr lang="en-GB" dirty="0" smtClean="0"/>
              <a:t>Like </a:t>
            </a:r>
            <a:r>
              <a:rPr lang="en-GB" dirty="0"/>
              <a:t>in previous centuries </a:t>
            </a:r>
            <a:r>
              <a:rPr lang="en-GB" dirty="0" smtClean="0"/>
              <a:t>countries, mainly in the Global South, </a:t>
            </a:r>
            <a:r>
              <a:rPr lang="en-GB" dirty="0"/>
              <a:t>rich in natural resources are still often suppliers of unprocessed raw materials needed for </a:t>
            </a:r>
            <a:r>
              <a:rPr lang="en-GB" dirty="0" smtClean="0"/>
              <a:t>digitalization, generating </a:t>
            </a:r>
            <a:r>
              <a:rPr lang="en-GB" dirty="0"/>
              <a:t>little domestic value addition while having to pay for imported digital equipment </a:t>
            </a:r>
            <a:r>
              <a:rPr lang="en-GB" dirty="0" smtClean="0"/>
              <a:t>and services </a:t>
            </a:r>
            <a:r>
              <a:rPr lang="en-GB" dirty="0"/>
              <a:t>to meet </a:t>
            </a:r>
            <a:r>
              <a:rPr lang="en-GB" dirty="0" smtClean="0"/>
              <a:t>their own digitalization </a:t>
            </a:r>
            <a:r>
              <a:rPr lang="en-GB" dirty="0"/>
              <a:t>needs</a:t>
            </a:r>
            <a:r>
              <a:rPr lang="en-GB" dirty="0" smtClean="0"/>
              <a:t>.</a:t>
            </a:r>
          </a:p>
          <a:p>
            <a:endParaRPr lang="en-US" dirty="0" smtClean="0"/>
          </a:p>
          <a:p>
            <a:endParaRPr lang="en-US" dirty="0"/>
          </a:p>
          <a:p>
            <a:endParaRPr lang="en-US"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040" y="1676401"/>
            <a:ext cx="4032217" cy="2677392"/>
          </a:xfrm>
          <a:prstGeom prst="rect">
            <a:avLst/>
          </a:prstGeom>
        </p:spPr>
      </p:pic>
      <p:sp>
        <p:nvSpPr>
          <p:cNvPr id="5" name="Rechteck 4"/>
          <p:cNvSpPr/>
          <p:nvPr/>
        </p:nvSpPr>
        <p:spPr>
          <a:xfrm>
            <a:off x="1021773" y="6342062"/>
            <a:ext cx="8454736" cy="461665"/>
          </a:xfrm>
          <a:prstGeom prst="rect">
            <a:avLst/>
          </a:prstGeom>
        </p:spPr>
        <p:txBody>
          <a:bodyPr wrap="square">
            <a:spAutoFit/>
          </a:bodyPr>
          <a:lstStyle/>
          <a:p>
            <a:r>
              <a:rPr lang="de-DE" sz="1200" dirty="0" smtClean="0">
                <a:latin typeface="Calibri" panose="020F0502020204030204" pitchFamily="34" charset="0"/>
                <a:cs typeface="Calibri" panose="020F0502020204030204" pitchFamily="34" charset="0"/>
                <a:hlinkClick r:id="rId3"/>
              </a:rPr>
              <a:t>Source: https</a:t>
            </a:r>
            <a:r>
              <a:rPr lang="de-DE" sz="1200" dirty="0">
                <a:latin typeface="Calibri" panose="020F0502020204030204" pitchFamily="34" charset="0"/>
                <a:cs typeface="Calibri" panose="020F0502020204030204" pitchFamily="34" charset="0"/>
                <a:hlinkClick r:id="rId3"/>
              </a:rPr>
              <a:t>://</a:t>
            </a:r>
            <a:r>
              <a:rPr lang="de-DE" sz="1200" dirty="0" smtClean="0">
                <a:latin typeface="Calibri" panose="020F0502020204030204" pitchFamily="34" charset="0"/>
                <a:cs typeface="Calibri" panose="020F0502020204030204" pitchFamily="34" charset="0"/>
                <a:hlinkClick r:id="rId3"/>
              </a:rPr>
              <a:t>de.wikipedia.org/wiki/Glencore</a:t>
            </a:r>
            <a:r>
              <a:rPr lang="de-DE" sz="1200" dirty="0" smtClean="0">
                <a:latin typeface="Calibri" panose="020F0502020204030204" pitchFamily="34" charset="0"/>
                <a:cs typeface="Calibri" panose="020F0502020204030204" pitchFamily="34" charset="0"/>
              </a:rPr>
              <a:t/>
            </a:r>
            <a:br>
              <a:rPr lang="de-DE" sz="1200" dirty="0" smtClean="0">
                <a:latin typeface="Calibri" panose="020F0502020204030204" pitchFamily="34" charset="0"/>
                <a:cs typeface="Calibri" panose="020F0502020204030204" pitchFamily="34" charset="0"/>
              </a:rPr>
            </a:br>
            <a:r>
              <a:rPr lang="de-DE" sz="1200" dirty="0" smtClean="0">
                <a:latin typeface="Calibri" panose="020F0502020204030204" pitchFamily="34" charset="0"/>
                <a:cs typeface="Calibri" panose="020F0502020204030204" pitchFamily="34" charset="0"/>
              </a:rPr>
              <a:t>https</a:t>
            </a:r>
            <a:r>
              <a:rPr lang="de-DE" sz="1200" dirty="0">
                <a:latin typeface="Calibri" panose="020F0502020204030204" pitchFamily="34" charset="0"/>
                <a:cs typeface="Calibri" panose="020F0502020204030204" pitchFamily="34" charset="0"/>
              </a:rPr>
              <a:t>://commons.wikimedia.org/wiki/File:Cerrej%C3%B3n_mine.JPG</a:t>
            </a:r>
          </a:p>
        </p:txBody>
      </p:sp>
      <p:sp>
        <p:nvSpPr>
          <p:cNvPr id="6" name="Rechteck 5"/>
          <p:cNvSpPr/>
          <p:nvPr/>
        </p:nvSpPr>
        <p:spPr>
          <a:xfrm>
            <a:off x="7635040" y="4518892"/>
            <a:ext cx="3333926" cy="307777"/>
          </a:xfrm>
          <a:prstGeom prst="rect">
            <a:avLst/>
          </a:prstGeom>
        </p:spPr>
        <p:txBody>
          <a:bodyPr wrap="none">
            <a:spAutoFit/>
          </a:bodyPr>
          <a:lstStyle/>
          <a:p>
            <a:r>
              <a:rPr lang="de-DE" sz="1400" dirty="0" err="1">
                <a:latin typeface="Calibri" panose="020F0502020204030204" pitchFamily="34" charset="0"/>
                <a:cs typeface="Calibri" panose="020F0502020204030204" pitchFamily="34" charset="0"/>
              </a:rPr>
              <a:t>El</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Cerrejón</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coal</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mine</a:t>
            </a:r>
            <a:r>
              <a:rPr lang="de-DE" sz="1400" dirty="0">
                <a:latin typeface="Calibri" panose="020F0502020204030204" pitchFamily="34" charset="0"/>
                <a:cs typeface="Calibri" panose="020F0502020204030204" pitchFamily="34" charset="0"/>
              </a:rPr>
              <a:t> in northern </a:t>
            </a:r>
            <a:r>
              <a:rPr lang="de-DE" sz="1400" dirty="0" err="1">
                <a:latin typeface="Calibri" panose="020F0502020204030204" pitchFamily="34" charset="0"/>
                <a:cs typeface="Calibri" panose="020F0502020204030204" pitchFamily="34" charset="0"/>
              </a:rPr>
              <a:t>Colombia</a:t>
            </a:r>
            <a:endParaRPr lang="de-DE" sz="1400" dirty="0">
              <a:latin typeface="Calibri" panose="020F0502020204030204" pitchFamily="34" charset="0"/>
              <a:cs typeface="Calibri" panose="020F0502020204030204" pitchFamily="34" charset="0"/>
            </a:endParaRPr>
          </a:p>
        </p:txBody>
      </p:sp>
      <p:sp>
        <p:nvSpPr>
          <p:cNvPr id="7" name="Rechteck 6"/>
          <p:cNvSpPr/>
          <p:nvPr/>
        </p:nvSpPr>
        <p:spPr>
          <a:xfrm>
            <a:off x="1084119" y="4896912"/>
            <a:ext cx="10583137" cy="1323439"/>
          </a:xfrm>
          <a:prstGeom prst="rect">
            <a:avLst/>
          </a:prstGeom>
          <a:solidFill>
            <a:schemeClr val="bg1">
              <a:lumMod val="95000"/>
            </a:schemeClr>
          </a:solidFill>
        </p:spPr>
        <p:txBody>
          <a:bodyPr wrap="square">
            <a:spAutoFit/>
          </a:bodyPr>
          <a:lstStyle/>
          <a:p>
            <a:r>
              <a:rPr lang="en-US" sz="1600" dirty="0">
                <a:latin typeface="Calibri" panose="020F0502020204030204" pitchFamily="34" charset="0"/>
                <a:cs typeface="Calibri" panose="020F0502020204030204" pitchFamily="34" charset="0"/>
              </a:rPr>
              <a:t>Example: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Glencore plc, Switzerland, is one of the world's leading commodity companies. Its business activities include the production, processing, and trading of aluminum, alumina, bauxite, iron alloys, nickel, zinc, copper, lead, coal, oil, and agricultural products. Allegations of human rights violations, tax manipulation, corruption in Iran, Congo, Brazil, and other countries, and environmental pollution are worth mentioning</a:t>
            </a:r>
            <a:r>
              <a:rPr lang="en-US"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28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 </a:t>
            </a:r>
            <a:r>
              <a:rPr lang="en-US" dirty="0" smtClean="0"/>
              <a:t>Economy II</a:t>
            </a:r>
            <a:endParaRPr lang="de-DE" dirty="0"/>
          </a:p>
        </p:txBody>
      </p:sp>
      <p:sp>
        <p:nvSpPr>
          <p:cNvPr id="3" name="Inhaltsplatzhalter 2"/>
          <p:cNvSpPr>
            <a:spLocks noGrp="1"/>
          </p:cNvSpPr>
          <p:nvPr>
            <p:ph idx="1"/>
          </p:nvPr>
        </p:nvSpPr>
        <p:spPr/>
        <p:txBody>
          <a:bodyPr/>
          <a:lstStyle/>
          <a:p>
            <a:r>
              <a:rPr lang="en-GB" dirty="0"/>
              <a:t>Digital data that are generated in these countries  provide opportunities for international digital platforms to produce digital intelligence, i.e. AI, that can be monetized, rather than benefit for local businesses.</a:t>
            </a:r>
          </a:p>
          <a:p>
            <a:endParaRPr lang="en-GB" dirty="0"/>
          </a:p>
          <a:p>
            <a:r>
              <a:rPr lang="en-GB" dirty="0"/>
              <a:t>Another field of work: Content Moderation</a:t>
            </a:r>
            <a:endParaRPr lang="de-DE" dirty="0"/>
          </a:p>
        </p:txBody>
      </p:sp>
    </p:spTree>
    <p:extLst>
      <p:ext uri="{BB962C8B-B14F-4D97-AF65-F5344CB8AC3E}">
        <p14:creationId xmlns:p14="http://schemas.microsoft.com/office/powerpoint/2010/main" val="379685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Digital </a:t>
            </a:r>
            <a:r>
              <a:rPr lang="de-DE" dirty="0" err="1" smtClean="0">
                <a:solidFill>
                  <a:schemeClr val="accent4">
                    <a:lumMod val="40000"/>
                    <a:lumOff val="60000"/>
                  </a:schemeClr>
                </a:solidFill>
              </a:rPr>
              <a:t>Colonialism</a:t>
            </a:r>
            <a:r>
              <a:rPr lang="de-DE" dirty="0">
                <a:solidFill>
                  <a:schemeClr val="accent4">
                    <a:lumMod val="40000"/>
                    <a:lumOff val="60000"/>
                  </a:schemeClr>
                </a:solidFill>
              </a:rPr>
              <a:t/>
            </a:r>
            <a:br>
              <a:rPr lang="de-DE" dirty="0">
                <a:solidFill>
                  <a:schemeClr val="accent4">
                    <a:lumMod val="40000"/>
                    <a:lumOff val="60000"/>
                  </a:schemeClr>
                </a:solidFill>
              </a:rPr>
            </a:br>
            <a:r>
              <a:rPr lang="de-DE" dirty="0">
                <a:solidFill>
                  <a:schemeClr val="accent4">
                    <a:lumMod val="40000"/>
                    <a:lumOff val="60000"/>
                  </a:schemeClr>
                </a:solidFill>
              </a:rPr>
              <a:t>„</a:t>
            </a:r>
            <a:r>
              <a:rPr lang="de-DE" dirty="0" err="1">
                <a:solidFill>
                  <a:schemeClr val="accent4">
                    <a:lumMod val="40000"/>
                    <a:lumOff val="60000"/>
                  </a:schemeClr>
                </a:solidFill>
              </a:rPr>
              <a:t>data</a:t>
            </a:r>
            <a:r>
              <a:rPr lang="de-DE" dirty="0">
                <a:solidFill>
                  <a:schemeClr val="accent4">
                    <a:lumMod val="40000"/>
                    <a:lumOff val="60000"/>
                  </a:schemeClr>
                </a:solidFill>
              </a:rPr>
              <a:t> </a:t>
            </a:r>
            <a:r>
              <a:rPr lang="de-DE" dirty="0" err="1">
                <a:solidFill>
                  <a:schemeClr val="accent4">
                    <a:lumMod val="40000"/>
                    <a:lumOff val="60000"/>
                  </a:schemeClr>
                </a:solidFill>
              </a:rPr>
              <a:t>colonialism</a:t>
            </a:r>
            <a:r>
              <a:rPr lang="de-DE" dirty="0">
                <a:solidFill>
                  <a:schemeClr val="accent4">
                    <a:lumMod val="40000"/>
                    <a:lumOff val="60000"/>
                  </a:schemeClr>
                </a:solidFill>
              </a:rPr>
              <a:t>“, „techno-</a:t>
            </a:r>
            <a:r>
              <a:rPr lang="de-DE" dirty="0" err="1">
                <a:solidFill>
                  <a:schemeClr val="accent4">
                    <a:lumMod val="40000"/>
                    <a:lumOff val="60000"/>
                  </a:schemeClr>
                </a:solidFill>
              </a:rPr>
              <a:t>colonialism</a:t>
            </a:r>
            <a:r>
              <a:rPr lang="de-DE" dirty="0">
                <a:solidFill>
                  <a:schemeClr val="accent4">
                    <a:lumMod val="40000"/>
                    <a:lumOff val="60000"/>
                  </a:schemeClr>
                </a:solidFill>
              </a:rPr>
              <a:t>“ </a:t>
            </a: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427281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GB" dirty="0" smtClean="0"/>
              <a:t>Digital colonialism can be observed in different aspects:</a:t>
            </a:r>
          </a:p>
          <a:p>
            <a:pPr lvl="1"/>
            <a:r>
              <a:rPr lang="en-GB" dirty="0" smtClean="0"/>
              <a:t>Software</a:t>
            </a:r>
          </a:p>
          <a:p>
            <a:pPr lvl="1"/>
            <a:r>
              <a:rPr lang="en-GB" dirty="0" smtClean="0"/>
              <a:t>Hardware</a:t>
            </a:r>
          </a:p>
          <a:p>
            <a:pPr lvl="1"/>
            <a:r>
              <a:rPr lang="en-GB" dirty="0" smtClean="0"/>
              <a:t>Network, i.e. the Internet and the underlying protocols</a:t>
            </a:r>
          </a:p>
          <a:p>
            <a:r>
              <a:rPr lang="en-GB" dirty="0" smtClean="0"/>
              <a:t>Overall: The digital ecosystems implemented in our homes, institutions, companies, and public administration</a:t>
            </a:r>
          </a:p>
          <a:p>
            <a:pPr marL="0" indent="0" algn="r">
              <a:buNone/>
            </a:pPr>
            <a:r>
              <a:rPr lang="de-DE" dirty="0" smtClean="0"/>
              <a:t>[</a:t>
            </a:r>
            <a:r>
              <a:rPr lang="de-DE" dirty="0" err="1" smtClean="0"/>
              <a:t>Kwet</a:t>
            </a:r>
            <a:r>
              <a:rPr lang="de-DE" dirty="0" smtClean="0"/>
              <a:t> </a:t>
            </a:r>
            <a:r>
              <a:rPr lang="de-DE" dirty="0"/>
              <a:t>2018, </a:t>
            </a:r>
            <a:r>
              <a:rPr lang="de-DE" dirty="0" err="1"/>
              <a:t>Kwet</a:t>
            </a:r>
            <a:r>
              <a:rPr lang="de-DE" dirty="0"/>
              <a:t> </a:t>
            </a:r>
            <a:r>
              <a:rPr lang="de-DE" dirty="0" smtClean="0"/>
              <a:t>2019]</a:t>
            </a:r>
          </a:p>
          <a:p>
            <a:pPr marL="0" indent="0">
              <a:buNone/>
            </a:pPr>
            <a:endParaRPr lang="de-DE" dirty="0"/>
          </a:p>
          <a:p>
            <a:pPr marL="0" indent="0">
              <a:buNone/>
            </a:pPr>
            <a:r>
              <a:rPr lang="de-DE" dirty="0" smtClean="0"/>
              <a:t>These (</a:t>
            </a:r>
            <a:r>
              <a:rPr lang="de-DE" dirty="0" err="1" smtClean="0"/>
              <a:t>eco</a:t>
            </a:r>
            <a:r>
              <a:rPr lang="de-DE" dirty="0" smtClean="0"/>
              <a:t>)</a:t>
            </a:r>
            <a:r>
              <a:rPr lang="de-DE" dirty="0" err="1" smtClean="0"/>
              <a:t>systems</a:t>
            </a:r>
            <a:r>
              <a:rPr lang="de-DE" dirty="0" smtClean="0"/>
              <a:t> </a:t>
            </a:r>
            <a:r>
              <a:rPr lang="de-DE" dirty="0" err="1" smtClean="0"/>
              <a:t>are</a:t>
            </a:r>
            <a:r>
              <a:rPr lang="de-DE" dirty="0" smtClean="0"/>
              <a:t> </a:t>
            </a:r>
            <a:r>
              <a:rPr lang="de-DE" dirty="0" err="1" smtClean="0"/>
              <a:t>dominated</a:t>
            </a:r>
            <a:r>
              <a:rPr lang="de-DE" dirty="0" smtClean="0"/>
              <a:t> </a:t>
            </a:r>
            <a:r>
              <a:rPr lang="de-DE" dirty="0" err="1" smtClean="0"/>
              <a:t>by</a:t>
            </a:r>
            <a:r>
              <a:rPr lang="de-DE" dirty="0" smtClean="0"/>
              <a:t> US American </a:t>
            </a:r>
            <a:r>
              <a:rPr lang="de-DE" dirty="0" err="1" smtClean="0"/>
              <a:t>institutions</a:t>
            </a:r>
            <a:r>
              <a:rPr lang="de-DE" dirty="0" smtClean="0"/>
              <a:t> </a:t>
            </a:r>
            <a:r>
              <a:rPr lang="de-DE" dirty="0" err="1" smtClean="0"/>
              <a:t>and</a:t>
            </a:r>
            <a:r>
              <a:rPr lang="de-DE" dirty="0" smtClean="0"/>
              <a:t> </a:t>
            </a:r>
            <a:r>
              <a:rPr lang="de-DE" dirty="0" err="1" smtClean="0"/>
              <a:t>companies</a:t>
            </a:r>
            <a:r>
              <a:rPr lang="de-DE" dirty="0" smtClean="0"/>
              <a:t>.</a:t>
            </a:r>
          </a:p>
          <a:p>
            <a:pPr marL="0" indent="0">
              <a:buNone/>
            </a:pPr>
            <a:endParaRPr lang="de-DE" dirty="0" smtClean="0"/>
          </a:p>
          <a:p>
            <a:pPr marL="0" indent="0">
              <a:buNone/>
            </a:pPr>
            <a:r>
              <a:rPr lang="en-GB" sz="2000" dirty="0" smtClean="0"/>
              <a:t>“Mostly </a:t>
            </a:r>
            <a:r>
              <a:rPr lang="en-GB" sz="2000" dirty="0"/>
              <a:t>US multinational companies  exercise imperial control at the architecture level of the digital ecosystem: software, hardware and network connectivity, which then gives rise to related forms of domination</a:t>
            </a:r>
            <a:r>
              <a:rPr lang="en-GB" sz="2000" dirty="0" smtClean="0"/>
              <a:t>.” </a:t>
            </a:r>
            <a:r>
              <a:rPr lang="de-DE" sz="2000" dirty="0"/>
              <a:t>(</a:t>
            </a:r>
            <a:r>
              <a:rPr lang="de-DE" sz="2000" dirty="0" err="1"/>
              <a:t>Kwet</a:t>
            </a:r>
            <a:r>
              <a:rPr lang="de-DE" sz="2000" dirty="0"/>
              <a:t> 2018, </a:t>
            </a:r>
            <a:r>
              <a:rPr lang="de-DE" sz="2000" dirty="0" err="1"/>
              <a:t>Kwet</a:t>
            </a:r>
            <a:r>
              <a:rPr lang="de-DE" sz="2000" dirty="0"/>
              <a:t> 2019)</a:t>
            </a:r>
          </a:p>
          <a:p>
            <a:pPr marL="0" indent="0">
              <a:buNone/>
            </a:pPr>
            <a:endParaRPr lang="de-DE" dirty="0" smtClean="0"/>
          </a:p>
          <a:p>
            <a:pPr marL="0" indent="0" algn="r">
              <a:buNone/>
            </a:pPr>
            <a:endParaRPr lang="en-GB" dirty="0" smtClean="0"/>
          </a:p>
          <a:p>
            <a:endParaRPr lang="de-DE" dirty="0"/>
          </a:p>
          <a:p>
            <a:endParaRPr lang="de-DE" dirty="0"/>
          </a:p>
        </p:txBody>
      </p:sp>
    </p:spTree>
    <p:extLst>
      <p:ext uri="{BB962C8B-B14F-4D97-AF65-F5344CB8AC3E}">
        <p14:creationId xmlns:p14="http://schemas.microsoft.com/office/powerpoint/2010/main" val="170668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a:t>
            </a:r>
            <a:r>
              <a:rPr lang="de-DE" dirty="0" smtClean="0"/>
              <a:t>: Commercial OGC Members</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5237" y="5759554"/>
            <a:ext cx="1964227" cy="46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3"/>
          <p:cNvSpPr txBox="1">
            <a:spLocks/>
          </p:cNvSpPr>
          <p:nvPr/>
        </p:nvSpPr>
        <p:spPr>
          <a:xfrm>
            <a:off x="8293245" y="6412614"/>
            <a:ext cx="1546921" cy="29298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5DE8C68-F4EC-4B19-9E72-6C1C526708C6}" type="slidenum">
              <a:rPr lang="en-US" smtClean="0"/>
              <a:pPr>
                <a:defRPr/>
              </a:pPr>
              <a:t>17</a:t>
            </a:fld>
            <a:endParaRPr lang="en-US" dirty="0"/>
          </a:p>
        </p:txBody>
      </p:sp>
      <p:pic>
        <p:nvPicPr>
          <p:cNvPr id="6" name="Picture 10"/>
          <p:cNvPicPr/>
          <p:nvPr/>
        </p:nvPicPr>
        <p:blipFill>
          <a:blip r:embed="rId4"/>
          <a:stretch/>
        </p:blipFill>
        <p:spPr>
          <a:xfrm>
            <a:off x="5552361" y="4692678"/>
            <a:ext cx="808294" cy="251922"/>
          </a:xfrm>
          <a:prstGeom prst="rect">
            <a:avLst/>
          </a:prstGeom>
          <a:ln w="9360">
            <a:noFill/>
          </a:ln>
        </p:spPr>
      </p:pic>
      <p:pic>
        <p:nvPicPr>
          <p:cNvPr id="7" name="Picture 11"/>
          <p:cNvPicPr/>
          <p:nvPr/>
        </p:nvPicPr>
        <p:blipFill>
          <a:blip r:embed="rId5"/>
          <a:stretch/>
        </p:blipFill>
        <p:spPr>
          <a:xfrm>
            <a:off x="6042681" y="2430994"/>
            <a:ext cx="1964955" cy="528206"/>
          </a:xfrm>
          <a:prstGeom prst="rect">
            <a:avLst/>
          </a:prstGeom>
          <a:ln w="9360">
            <a:noFill/>
          </a:ln>
        </p:spPr>
      </p:pic>
      <p:pic>
        <p:nvPicPr>
          <p:cNvPr id="8" name="Picture 12"/>
          <p:cNvPicPr/>
          <p:nvPr/>
        </p:nvPicPr>
        <p:blipFill>
          <a:blip r:embed="rId6"/>
          <a:stretch/>
        </p:blipFill>
        <p:spPr>
          <a:xfrm>
            <a:off x="2194574" y="6356653"/>
            <a:ext cx="1620237" cy="435466"/>
          </a:xfrm>
          <a:prstGeom prst="rect">
            <a:avLst/>
          </a:prstGeom>
          <a:ln w="9360">
            <a:noFill/>
          </a:ln>
        </p:spPr>
      </p:pic>
      <p:pic>
        <p:nvPicPr>
          <p:cNvPr id="9" name="Picture 18"/>
          <p:cNvPicPr/>
          <p:nvPr/>
        </p:nvPicPr>
        <p:blipFill>
          <a:blip r:embed="rId7"/>
          <a:stretch/>
        </p:blipFill>
        <p:spPr>
          <a:xfrm>
            <a:off x="4275082" y="2563286"/>
            <a:ext cx="1679210" cy="550353"/>
          </a:xfrm>
          <a:prstGeom prst="rect">
            <a:avLst/>
          </a:prstGeom>
          <a:ln w="9360">
            <a:noFill/>
          </a:ln>
        </p:spPr>
      </p:pic>
      <p:pic>
        <p:nvPicPr>
          <p:cNvPr id="10" name="Picture 6"/>
          <p:cNvPicPr/>
          <p:nvPr/>
        </p:nvPicPr>
        <p:blipFill>
          <a:blip r:embed="rId8"/>
          <a:stretch/>
        </p:blipFill>
        <p:spPr>
          <a:xfrm>
            <a:off x="2168001" y="2100808"/>
            <a:ext cx="1865552" cy="581912"/>
          </a:xfrm>
          <a:prstGeom prst="rect">
            <a:avLst/>
          </a:prstGeom>
          <a:ln w="9360">
            <a:noFill/>
          </a:ln>
        </p:spPr>
      </p:pic>
      <p:pic>
        <p:nvPicPr>
          <p:cNvPr id="11" name="Picture 8"/>
          <p:cNvPicPr/>
          <p:nvPr/>
        </p:nvPicPr>
        <p:blipFill>
          <a:blip r:embed="rId9"/>
          <a:stretch/>
        </p:blipFill>
        <p:spPr>
          <a:xfrm>
            <a:off x="2195721" y="2841466"/>
            <a:ext cx="1300445" cy="405013"/>
          </a:xfrm>
          <a:prstGeom prst="rect">
            <a:avLst/>
          </a:prstGeom>
          <a:ln w="9360">
            <a:noFill/>
          </a:ln>
        </p:spPr>
      </p:pic>
      <p:pic>
        <p:nvPicPr>
          <p:cNvPr id="12" name="Picture 13"/>
          <p:cNvPicPr/>
          <p:nvPr/>
        </p:nvPicPr>
        <p:blipFill>
          <a:blip r:embed="rId10"/>
          <a:stretch/>
        </p:blipFill>
        <p:spPr>
          <a:xfrm>
            <a:off x="760292" y="2125722"/>
            <a:ext cx="1023980" cy="833477"/>
          </a:xfrm>
          <a:prstGeom prst="rect">
            <a:avLst/>
          </a:prstGeom>
          <a:ln w="9360">
            <a:noFill/>
          </a:ln>
        </p:spPr>
      </p:pic>
      <p:pic>
        <p:nvPicPr>
          <p:cNvPr id="13" name="Picture 9"/>
          <p:cNvPicPr/>
          <p:nvPr/>
        </p:nvPicPr>
        <p:blipFill>
          <a:blip r:embed="rId11"/>
          <a:stretch/>
        </p:blipFill>
        <p:spPr>
          <a:xfrm>
            <a:off x="8316441" y="4504165"/>
            <a:ext cx="1039930" cy="308674"/>
          </a:xfrm>
          <a:prstGeom prst="rect">
            <a:avLst/>
          </a:prstGeom>
          <a:ln w="9360">
            <a:noFill/>
          </a:ln>
        </p:spPr>
      </p:pic>
      <p:pic>
        <p:nvPicPr>
          <p:cNvPr id="14" name="Picture 28"/>
          <p:cNvPicPr/>
          <p:nvPr/>
        </p:nvPicPr>
        <p:blipFill>
          <a:blip r:embed="rId12"/>
          <a:stretch/>
        </p:blipFill>
        <p:spPr>
          <a:xfrm>
            <a:off x="2146401" y="5815290"/>
            <a:ext cx="1334795" cy="410550"/>
          </a:xfrm>
          <a:prstGeom prst="rect">
            <a:avLst/>
          </a:prstGeom>
          <a:ln w="9360">
            <a:noFill/>
          </a:ln>
        </p:spPr>
      </p:pic>
      <p:pic>
        <p:nvPicPr>
          <p:cNvPr id="15" name="Picture 30"/>
          <p:cNvPicPr/>
          <p:nvPr/>
        </p:nvPicPr>
        <p:blipFill>
          <a:blip r:embed="rId13"/>
          <a:stretch/>
        </p:blipFill>
        <p:spPr>
          <a:xfrm>
            <a:off x="9512001" y="6465203"/>
            <a:ext cx="1009532" cy="241956"/>
          </a:xfrm>
          <a:prstGeom prst="rect">
            <a:avLst/>
          </a:prstGeom>
          <a:ln w="9360">
            <a:noFill/>
          </a:ln>
        </p:spPr>
      </p:pic>
      <p:pic>
        <p:nvPicPr>
          <p:cNvPr id="16" name="Picture 31"/>
          <p:cNvPicPr/>
          <p:nvPr/>
        </p:nvPicPr>
        <p:blipFill>
          <a:blip r:embed="rId14"/>
          <a:stretch/>
        </p:blipFill>
        <p:spPr>
          <a:xfrm>
            <a:off x="2025801" y="3723341"/>
            <a:ext cx="1580719" cy="359058"/>
          </a:xfrm>
          <a:prstGeom prst="rect">
            <a:avLst/>
          </a:prstGeom>
          <a:ln w="9360">
            <a:noFill/>
          </a:ln>
        </p:spPr>
      </p:pic>
      <p:pic>
        <p:nvPicPr>
          <p:cNvPr id="17" name="Picture 36"/>
          <p:cNvPicPr/>
          <p:nvPr/>
        </p:nvPicPr>
        <p:blipFill>
          <a:blip r:embed="rId15"/>
          <a:stretch/>
        </p:blipFill>
        <p:spPr>
          <a:xfrm>
            <a:off x="9208881" y="3239780"/>
            <a:ext cx="1884703" cy="719500"/>
          </a:xfrm>
          <a:prstGeom prst="rect">
            <a:avLst/>
          </a:prstGeom>
          <a:ln w="9360">
            <a:noFill/>
          </a:ln>
        </p:spPr>
      </p:pic>
      <p:pic>
        <p:nvPicPr>
          <p:cNvPr id="18" name="Picture 6"/>
          <p:cNvPicPr/>
          <p:nvPr/>
        </p:nvPicPr>
        <p:blipFill>
          <a:blip r:embed="rId16"/>
          <a:stretch/>
        </p:blipFill>
        <p:spPr>
          <a:xfrm>
            <a:off x="6149601" y="3198095"/>
            <a:ext cx="1477364" cy="428544"/>
          </a:xfrm>
          <a:prstGeom prst="rect">
            <a:avLst/>
          </a:prstGeom>
          <a:ln w="9360">
            <a:noFill/>
          </a:ln>
        </p:spPr>
      </p:pic>
      <p:pic>
        <p:nvPicPr>
          <p:cNvPr id="19" name="Picture 4"/>
          <p:cNvPicPr/>
          <p:nvPr/>
        </p:nvPicPr>
        <p:blipFill>
          <a:blip r:embed="rId17"/>
          <a:stretch/>
        </p:blipFill>
        <p:spPr>
          <a:xfrm>
            <a:off x="3987802" y="5099544"/>
            <a:ext cx="377548" cy="467855"/>
          </a:xfrm>
          <a:prstGeom prst="rect">
            <a:avLst/>
          </a:prstGeom>
          <a:ln>
            <a:noFill/>
          </a:ln>
        </p:spPr>
      </p:pic>
      <p:pic>
        <p:nvPicPr>
          <p:cNvPr id="20" name="Picture 2"/>
          <p:cNvPicPr/>
          <p:nvPr/>
        </p:nvPicPr>
        <p:blipFill>
          <a:blip r:embed="rId18"/>
          <a:stretch/>
        </p:blipFill>
        <p:spPr>
          <a:xfrm>
            <a:off x="4203441" y="3356253"/>
            <a:ext cx="949343" cy="452906"/>
          </a:xfrm>
          <a:prstGeom prst="rect">
            <a:avLst/>
          </a:prstGeom>
          <a:ln>
            <a:noFill/>
          </a:ln>
        </p:spPr>
      </p:pic>
      <p:pic>
        <p:nvPicPr>
          <p:cNvPr id="21" name="Picture 2"/>
          <p:cNvPicPr/>
          <p:nvPr/>
        </p:nvPicPr>
        <p:blipFill>
          <a:blip r:embed="rId19"/>
          <a:stretch/>
        </p:blipFill>
        <p:spPr>
          <a:xfrm>
            <a:off x="9710002" y="4765754"/>
            <a:ext cx="1050874" cy="332205"/>
          </a:xfrm>
          <a:prstGeom prst="rect">
            <a:avLst/>
          </a:prstGeom>
          <a:ln>
            <a:noFill/>
          </a:ln>
        </p:spPr>
      </p:pic>
      <p:pic>
        <p:nvPicPr>
          <p:cNvPr id="22" name="Picture 3"/>
          <p:cNvPicPr/>
          <p:nvPr/>
        </p:nvPicPr>
        <p:blipFill>
          <a:blip r:embed="rId20"/>
          <a:stretch/>
        </p:blipFill>
        <p:spPr>
          <a:xfrm>
            <a:off x="7557921" y="6142712"/>
            <a:ext cx="1236609" cy="465087"/>
          </a:xfrm>
          <a:prstGeom prst="rect">
            <a:avLst/>
          </a:prstGeom>
          <a:ln>
            <a:noFill/>
          </a:ln>
        </p:spPr>
      </p:pic>
      <p:pic>
        <p:nvPicPr>
          <p:cNvPr id="23" name="Picture 4"/>
          <p:cNvPicPr/>
          <p:nvPr/>
        </p:nvPicPr>
        <p:blipFill>
          <a:blip r:embed="rId21"/>
          <a:stretch/>
        </p:blipFill>
        <p:spPr>
          <a:xfrm>
            <a:off x="8754561" y="1994998"/>
            <a:ext cx="1823906" cy="321962"/>
          </a:xfrm>
          <a:prstGeom prst="rect">
            <a:avLst/>
          </a:prstGeom>
          <a:ln>
            <a:noFill/>
          </a:ln>
        </p:spPr>
      </p:pic>
      <p:pic>
        <p:nvPicPr>
          <p:cNvPr id="24" name="Picture 2"/>
          <p:cNvPicPr/>
          <p:nvPr/>
        </p:nvPicPr>
        <p:blipFill>
          <a:blip r:embed="rId22"/>
          <a:stretch/>
        </p:blipFill>
        <p:spPr>
          <a:xfrm>
            <a:off x="8333721" y="5170328"/>
            <a:ext cx="1222017" cy="294832"/>
          </a:xfrm>
          <a:prstGeom prst="rect">
            <a:avLst/>
          </a:prstGeom>
          <a:ln>
            <a:noFill/>
          </a:ln>
        </p:spPr>
      </p:pic>
      <p:pic>
        <p:nvPicPr>
          <p:cNvPr id="25" name="Picture 2"/>
          <p:cNvPicPr/>
          <p:nvPr/>
        </p:nvPicPr>
        <p:blipFill>
          <a:blip r:embed="rId23"/>
          <a:stretch/>
        </p:blipFill>
        <p:spPr>
          <a:xfrm>
            <a:off x="4057641" y="4309193"/>
            <a:ext cx="1330843" cy="248046"/>
          </a:xfrm>
          <a:prstGeom prst="rect">
            <a:avLst/>
          </a:prstGeom>
          <a:ln>
            <a:noFill/>
          </a:ln>
        </p:spPr>
      </p:pic>
      <p:pic>
        <p:nvPicPr>
          <p:cNvPr id="26" name="Picture 5"/>
          <p:cNvPicPr/>
          <p:nvPr/>
        </p:nvPicPr>
        <p:blipFill>
          <a:blip r:embed="rId24"/>
          <a:stretch/>
        </p:blipFill>
        <p:spPr>
          <a:xfrm>
            <a:off x="3955761" y="6267212"/>
            <a:ext cx="1033243" cy="358228"/>
          </a:xfrm>
          <a:prstGeom prst="rect">
            <a:avLst/>
          </a:prstGeom>
          <a:ln>
            <a:noFill/>
          </a:ln>
        </p:spPr>
      </p:pic>
      <p:pic>
        <p:nvPicPr>
          <p:cNvPr id="27" name="Picture 2"/>
          <p:cNvPicPr/>
          <p:nvPr/>
        </p:nvPicPr>
        <p:blipFill>
          <a:blip r:embed="rId25"/>
          <a:stretch/>
        </p:blipFill>
        <p:spPr>
          <a:xfrm>
            <a:off x="7076961" y="4137282"/>
            <a:ext cx="1125654" cy="168317"/>
          </a:xfrm>
          <a:prstGeom prst="rect">
            <a:avLst/>
          </a:prstGeom>
          <a:ln>
            <a:noFill/>
          </a:ln>
        </p:spPr>
      </p:pic>
      <p:pic>
        <p:nvPicPr>
          <p:cNvPr id="28" name="Picture 2"/>
          <p:cNvPicPr/>
          <p:nvPr/>
        </p:nvPicPr>
        <p:blipFill>
          <a:blip r:embed="rId26"/>
          <a:stretch/>
        </p:blipFill>
        <p:spPr>
          <a:xfrm>
            <a:off x="7287561" y="5637974"/>
            <a:ext cx="928368" cy="225346"/>
          </a:xfrm>
          <a:prstGeom prst="rect">
            <a:avLst/>
          </a:prstGeom>
          <a:ln>
            <a:noFill/>
          </a:ln>
        </p:spPr>
      </p:pic>
      <p:pic>
        <p:nvPicPr>
          <p:cNvPr id="29" name="Picture 4"/>
          <p:cNvPicPr/>
          <p:nvPr/>
        </p:nvPicPr>
        <p:blipFill>
          <a:blip r:embed="rId27"/>
          <a:stretch/>
        </p:blipFill>
        <p:spPr>
          <a:xfrm>
            <a:off x="9214642" y="5695710"/>
            <a:ext cx="1477060" cy="307289"/>
          </a:xfrm>
          <a:prstGeom prst="rect">
            <a:avLst/>
          </a:prstGeom>
          <a:ln>
            <a:noFill/>
          </a:ln>
        </p:spPr>
      </p:pic>
      <p:pic>
        <p:nvPicPr>
          <p:cNvPr id="30" name="Picture 6"/>
          <p:cNvPicPr/>
          <p:nvPr/>
        </p:nvPicPr>
        <p:blipFill>
          <a:blip r:embed="rId28"/>
          <a:stretch/>
        </p:blipFill>
        <p:spPr>
          <a:xfrm>
            <a:off x="5755402" y="3966425"/>
            <a:ext cx="971534" cy="275454"/>
          </a:xfrm>
          <a:prstGeom prst="rect">
            <a:avLst/>
          </a:prstGeom>
          <a:ln>
            <a:noFill/>
          </a:ln>
        </p:spPr>
      </p:pic>
      <p:pic>
        <p:nvPicPr>
          <p:cNvPr id="31" name="Picture 6"/>
          <p:cNvPicPr/>
          <p:nvPr/>
        </p:nvPicPr>
        <p:blipFill>
          <a:blip r:embed="rId29"/>
          <a:stretch/>
        </p:blipFill>
        <p:spPr>
          <a:xfrm>
            <a:off x="810691" y="4394952"/>
            <a:ext cx="1286462" cy="263550"/>
          </a:xfrm>
          <a:prstGeom prst="rect">
            <a:avLst/>
          </a:prstGeom>
          <a:ln>
            <a:noFill/>
          </a:ln>
        </p:spPr>
      </p:pic>
      <p:pic>
        <p:nvPicPr>
          <p:cNvPr id="32" name="Picture 8"/>
          <p:cNvPicPr/>
          <p:nvPr/>
        </p:nvPicPr>
        <p:blipFill>
          <a:blip r:embed="rId30"/>
          <a:srcRect l="1167281"/>
          <a:stretch/>
        </p:blipFill>
        <p:spPr>
          <a:xfrm>
            <a:off x="6084441" y="6076220"/>
            <a:ext cx="718315" cy="365979"/>
          </a:xfrm>
          <a:prstGeom prst="rect">
            <a:avLst/>
          </a:prstGeom>
          <a:ln>
            <a:noFill/>
          </a:ln>
        </p:spPr>
      </p:pic>
      <p:pic>
        <p:nvPicPr>
          <p:cNvPr id="33" name="Picture 2"/>
          <p:cNvPicPr/>
          <p:nvPr/>
        </p:nvPicPr>
        <p:blipFill>
          <a:blip r:embed="rId31"/>
          <a:stretch/>
        </p:blipFill>
        <p:spPr>
          <a:xfrm>
            <a:off x="4834881" y="1702035"/>
            <a:ext cx="1313821" cy="395324"/>
          </a:xfrm>
          <a:prstGeom prst="rect">
            <a:avLst/>
          </a:prstGeom>
          <a:ln>
            <a:noFill/>
          </a:ln>
        </p:spPr>
      </p:pic>
      <p:pic>
        <p:nvPicPr>
          <p:cNvPr id="34" name="Picture 3"/>
          <p:cNvPicPr/>
          <p:nvPr/>
        </p:nvPicPr>
        <p:blipFill>
          <a:blip r:embed="rId32"/>
          <a:stretch/>
        </p:blipFill>
        <p:spPr>
          <a:xfrm>
            <a:off x="2119402" y="5200557"/>
            <a:ext cx="1168820" cy="532082"/>
          </a:xfrm>
          <a:prstGeom prst="rect">
            <a:avLst/>
          </a:prstGeom>
          <a:ln>
            <a:noFill/>
          </a:ln>
        </p:spPr>
      </p:pic>
      <p:pic>
        <p:nvPicPr>
          <p:cNvPr id="35" name="Picture 10"/>
          <p:cNvPicPr/>
          <p:nvPr/>
        </p:nvPicPr>
        <p:blipFill>
          <a:blip r:embed="rId33"/>
          <a:stretch/>
        </p:blipFill>
        <p:spPr>
          <a:xfrm>
            <a:off x="626935" y="3288344"/>
            <a:ext cx="1769189" cy="490556"/>
          </a:xfrm>
          <a:prstGeom prst="rect">
            <a:avLst/>
          </a:prstGeom>
          <a:ln>
            <a:noFill/>
          </a:ln>
        </p:spPr>
      </p:pic>
      <p:pic>
        <p:nvPicPr>
          <p:cNvPr id="36" name="Picture 5"/>
          <p:cNvPicPr/>
          <p:nvPr/>
        </p:nvPicPr>
        <p:blipFill>
          <a:blip r:embed="rId34"/>
          <a:stretch/>
        </p:blipFill>
        <p:spPr>
          <a:xfrm>
            <a:off x="8519841" y="1387134"/>
            <a:ext cx="1629052" cy="445985"/>
          </a:xfrm>
          <a:prstGeom prst="rect">
            <a:avLst/>
          </a:prstGeom>
          <a:ln>
            <a:noFill/>
          </a:ln>
        </p:spPr>
      </p:pic>
      <p:pic>
        <p:nvPicPr>
          <p:cNvPr id="37" name="Picture 2"/>
          <p:cNvPicPr/>
          <p:nvPr/>
        </p:nvPicPr>
        <p:blipFill>
          <a:blip r:embed="rId35"/>
          <a:stretch/>
        </p:blipFill>
        <p:spPr>
          <a:xfrm>
            <a:off x="8061201" y="3676498"/>
            <a:ext cx="1005580" cy="222301"/>
          </a:xfrm>
          <a:prstGeom prst="rect">
            <a:avLst/>
          </a:prstGeom>
          <a:ln>
            <a:noFill/>
          </a:ln>
        </p:spPr>
      </p:pic>
      <p:pic>
        <p:nvPicPr>
          <p:cNvPr id="38" name="Picture 4"/>
          <p:cNvPicPr/>
          <p:nvPr/>
        </p:nvPicPr>
        <p:blipFill>
          <a:blip r:embed="rId36"/>
          <a:stretch/>
        </p:blipFill>
        <p:spPr>
          <a:xfrm>
            <a:off x="6865282" y="4588998"/>
            <a:ext cx="1020476" cy="612641"/>
          </a:xfrm>
          <a:prstGeom prst="rect">
            <a:avLst/>
          </a:prstGeom>
          <a:ln>
            <a:noFill/>
          </a:ln>
        </p:spPr>
      </p:pic>
      <p:pic>
        <p:nvPicPr>
          <p:cNvPr id="39" name="Picture 6"/>
          <p:cNvPicPr/>
          <p:nvPr/>
        </p:nvPicPr>
        <p:blipFill>
          <a:blip r:embed="rId37"/>
          <a:stretch/>
        </p:blipFill>
        <p:spPr>
          <a:xfrm>
            <a:off x="8576721" y="2657142"/>
            <a:ext cx="1771621" cy="390617"/>
          </a:xfrm>
          <a:prstGeom prst="rect">
            <a:avLst/>
          </a:prstGeom>
          <a:ln>
            <a:noFill/>
          </a:ln>
        </p:spPr>
      </p:pic>
      <p:pic>
        <p:nvPicPr>
          <p:cNvPr id="40" name="Picture 8"/>
          <p:cNvPicPr/>
          <p:nvPr/>
        </p:nvPicPr>
        <p:blipFill>
          <a:blip r:embed="rId38"/>
          <a:stretch/>
        </p:blipFill>
        <p:spPr>
          <a:xfrm>
            <a:off x="6641721" y="1943420"/>
            <a:ext cx="1423254" cy="365979"/>
          </a:xfrm>
          <a:prstGeom prst="rect">
            <a:avLst/>
          </a:prstGeom>
          <a:ln>
            <a:noFill/>
          </a:ln>
        </p:spPr>
      </p:pic>
      <p:pic>
        <p:nvPicPr>
          <p:cNvPr id="41" name="Picture 2"/>
          <p:cNvPicPr/>
          <p:nvPr/>
        </p:nvPicPr>
        <p:blipFill>
          <a:blip r:embed="rId39"/>
          <a:stretch/>
        </p:blipFill>
        <p:spPr>
          <a:xfrm>
            <a:off x="5133321" y="5420288"/>
            <a:ext cx="1273695" cy="189910"/>
          </a:xfrm>
          <a:prstGeom prst="rect">
            <a:avLst/>
          </a:prstGeom>
          <a:ln>
            <a:noFill/>
          </a:ln>
        </p:spPr>
      </p:pic>
      <p:pic>
        <p:nvPicPr>
          <p:cNvPr id="42" name="Picture 4"/>
          <p:cNvPicPr/>
          <p:nvPr/>
        </p:nvPicPr>
        <p:blipFill>
          <a:blip r:embed="rId40"/>
          <a:stretch/>
        </p:blipFill>
        <p:spPr>
          <a:xfrm>
            <a:off x="9540802" y="4012226"/>
            <a:ext cx="970318" cy="261334"/>
          </a:xfrm>
          <a:prstGeom prst="rect">
            <a:avLst/>
          </a:prstGeom>
          <a:ln>
            <a:noFill/>
          </a:ln>
        </p:spPr>
      </p:pic>
      <p:pic>
        <p:nvPicPr>
          <p:cNvPr id="43" name="Picture 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52822" y="3089019"/>
            <a:ext cx="1222524" cy="38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445270" y="6230708"/>
            <a:ext cx="1841828" cy="45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308517" y="502244"/>
            <a:ext cx="2107245" cy="53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750777" y="4337925"/>
            <a:ext cx="820378" cy="64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hteck 46"/>
          <p:cNvSpPr/>
          <p:nvPr/>
        </p:nvSpPr>
        <p:spPr>
          <a:xfrm>
            <a:off x="2025801" y="1569026"/>
            <a:ext cx="7668917" cy="5223093"/>
          </a:xfrm>
          <a:prstGeom prst="rect">
            <a:avLst/>
          </a:prstGeom>
        </p:spPr>
        <p:txBody>
          <a:bodyPr wrap="square" rtlCol="0" anchor="ctr">
            <a:spAutoFit/>
          </a:bodyPr>
          <a:lstStyle/>
          <a:p>
            <a:pPr algn="ctr"/>
            <a:endParaRPr lang="de-DE" sz="1200" b="0" dirty="0">
              <a:latin typeface="+mn-lt"/>
            </a:endParaRPr>
          </a:p>
        </p:txBody>
      </p:sp>
    </p:spTree>
    <p:extLst>
      <p:ext uri="{BB962C8B-B14F-4D97-AF65-F5344CB8AC3E}">
        <p14:creationId xmlns:p14="http://schemas.microsoft.com/office/powerpoint/2010/main" val="3628698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OGC </a:t>
            </a:r>
            <a:r>
              <a:rPr lang="de-DE" dirty="0" err="1" smtClean="0"/>
              <a:t>staff</a:t>
            </a:r>
            <a:endParaRPr lang="de-DE" dirty="0"/>
          </a:p>
        </p:txBody>
      </p:sp>
      <p:sp>
        <p:nvSpPr>
          <p:cNvPr id="3" name="Inhaltsplatzhalter 2"/>
          <p:cNvSpPr>
            <a:spLocks noGrp="1"/>
          </p:cNvSpPr>
          <p:nvPr>
            <p:ph idx="1"/>
          </p:nvPr>
        </p:nvSpPr>
        <p:spPr/>
        <p:txBody>
          <a:bodyPr/>
          <a:lstStyle/>
          <a:p>
            <a:endParaRPr lang="de-D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000" y="1872701"/>
            <a:ext cx="4458428" cy="435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865988"/>
            <a:ext cx="4458428" cy="435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16200000">
            <a:off x="9024204" y="3424232"/>
            <a:ext cx="5392502" cy="307777"/>
          </a:xfrm>
          <a:prstGeom prst="rect">
            <a:avLst/>
          </a:prstGeom>
        </p:spPr>
        <p:txBody>
          <a:bodyPr wrap="none">
            <a:spAutoFit/>
          </a:bodyPr>
          <a:lstStyle/>
          <a:p>
            <a:r>
              <a:rPr lang="de-DE" sz="1400" b="0" dirty="0">
                <a:latin typeface="+mn-lt"/>
                <a:hlinkClick r:id="rId5"/>
              </a:rPr>
              <a:t>http://</a:t>
            </a:r>
            <a:r>
              <a:rPr lang="de-DE" sz="1400" b="0" dirty="0" smtClean="0">
                <a:latin typeface="+mn-lt"/>
                <a:hlinkClick r:id="rId5"/>
              </a:rPr>
              <a:t>www.opengeospatial.org/ogc/organization/staff</a:t>
            </a:r>
            <a:r>
              <a:rPr lang="de-DE" sz="1400" b="0" dirty="0" smtClean="0">
                <a:latin typeface="+mn-lt"/>
              </a:rPr>
              <a:t> [2019-07-08]</a:t>
            </a:r>
            <a:endParaRPr lang="de-DE" sz="1400" b="0" dirty="0">
              <a:latin typeface="+mn-lt"/>
            </a:endParaRPr>
          </a:p>
        </p:txBody>
      </p:sp>
    </p:spTree>
    <p:extLst>
      <p:ext uri="{BB962C8B-B14F-4D97-AF65-F5344CB8AC3E}">
        <p14:creationId xmlns:p14="http://schemas.microsoft.com/office/powerpoint/2010/main" val="357436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b="1" dirty="0" smtClean="0">
                <a:solidFill>
                  <a:schemeClr val="tx1">
                    <a:lumMod val="75000"/>
                    <a:lumOff val="25000"/>
                  </a:schemeClr>
                </a:solidFill>
              </a:rPr>
              <a:t>Data </a:t>
            </a:r>
            <a:r>
              <a:rPr lang="de-DE" b="1" dirty="0" err="1" smtClean="0">
                <a:solidFill>
                  <a:schemeClr val="tx1">
                    <a:lumMod val="75000"/>
                    <a:lumOff val="25000"/>
                  </a:schemeClr>
                </a:solidFill>
              </a:rPr>
              <a:t>colonialism</a:t>
            </a:r>
            <a:r>
              <a:rPr lang="de-DE" b="1" dirty="0" smtClean="0">
                <a:solidFill>
                  <a:schemeClr val="tx1">
                    <a:lumMod val="75000"/>
                    <a:lumOff val="25000"/>
                  </a:schemeClr>
                </a:solidFill>
              </a:rPr>
              <a:t>:</a:t>
            </a:r>
            <a:br>
              <a:rPr lang="de-DE" b="1" dirty="0" smtClean="0">
                <a:solidFill>
                  <a:schemeClr val="tx1">
                    <a:lumMod val="75000"/>
                    <a:lumOff val="25000"/>
                  </a:schemeClr>
                </a:solidFill>
              </a:rPr>
            </a:br>
            <a:r>
              <a:rPr lang="de-DE" b="1" dirty="0" err="1" smtClean="0">
                <a:solidFill>
                  <a:schemeClr val="tx1">
                    <a:lumMod val="75000"/>
                    <a:lumOff val="25000"/>
                  </a:schemeClr>
                </a:solidFill>
              </a:rPr>
              <a:t>Where</a:t>
            </a:r>
            <a:r>
              <a:rPr lang="de-DE" b="1" dirty="0" smtClean="0">
                <a:solidFill>
                  <a:schemeClr val="tx1">
                    <a:lumMod val="75000"/>
                    <a:lumOff val="25000"/>
                  </a:schemeClr>
                </a:solidFill>
              </a:rPr>
              <a:t> do </a:t>
            </a:r>
            <a:r>
              <a:rPr lang="de-DE" b="1" dirty="0" err="1" smtClean="0">
                <a:solidFill>
                  <a:schemeClr val="tx1">
                    <a:lumMod val="75000"/>
                    <a:lumOff val="25000"/>
                  </a:schemeClr>
                </a:solidFill>
              </a:rPr>
              <a:t>the</a:t>
            </a:r>
            <a:r>
              <a:rPr lang="de-DE" b="1" dirty="0" smtClean="0">
                <a:solidFill>
                  <a:schemeClr val="tx1">
                    <a:lumMod val="75000"/>
                    <a:lumOff val="25000"/>
                  </a:schemeClr>
                </a:solidFill>
              </a:rPr>
              <a:t> </a:t>
            </a:r>
            <a:r>
              <a:rPr lang="de-DE" b="1" dirty="0" err="1" smtClean="0">
                <a:solidFill>
                  <a:schemeClr val="tx1">
                    <a:lumMod val="75000"/>
                    <a:lumOff val="25000"/>
                  </a:schemeClr>
                </a:solidFill>
              </a:rPr>
              <a:t>data</a:t>
            </a:r>
            <a:r>
              <a:rPr lang="de-DE" b="1" dirty="0" smtClean="0">
                <a:solidFill>
                  <a:schemeClr val="tx1">
                    <a:lumMod val="75000"/>
                    <a:lumOff val="25000"/>
                  </a:schemeClr>
                </a:solidFill>
              </a:rPr>
              <a:t> </a:t>
            </a:r>
            <a:r>
              <a:rPr lang="de-DE" b="1" dirty="0" err="1" smtClean="0">
                <a:solidFill>
                  <a:schemeClr val="tx1">
                    <a:lumMod val="75000"/>
                    <a:lumOff val="25000"/>
                  </a:schemeClr>
                </a:solidFill>
              </a:rPr>
              <a:t>flow</a:t>
            </a:r>
            <a:r>
              <a:rPr lang="de-DE" b="1" dirty="0" smtClean="0">
                <a:solidFill>
                  <a:schemeClr val="tx1">
                    <a:lumMod val="75000"/>
                    <a:lumOff val="25000"/>
                  </a:schemeClr>
                </a:solidFill>
              </a:rPr>
              <a:t>?</a:t>
            </a:r>
            <a:endParaRPr lang="de-DE" b="1" dirty="0">
              <a:solidFill>
                <a:schemeClr val="tx1">
                  <a:lumMod val="75000"/>
                  <a:lumOff val="25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b="1" dirty="0" smtClean="0">
              <a:solidFill>
                <a:schemeClr val="tx1">
                  <a:lumMod val="75000"/>
                  <a:lumOff val="25000"/>
                </a:schemeClr>
              </a:solidFill>
            </a:endParaRPr>
          </a:p>
        </p:txBody>
      </p:sp>
    </p:spTree>
    <p:extLst>
      <p:ext uri="{BB962C8B-B14F-4D97-AF65-F5344CB8AC3E}">
        <p14:creationId xmlns:p14="http://schemas.microsoft.com/office/powerpoint/2010/main" val="23173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a:xfrm>
            <a:off x="1024882" y="1754038"/>
            <a:ext cx="8358932" cy="4388033"/>
          </a:xfrm>
        </p:spPr>
        <p:txBody>
          <a:bodyPr>
            <a:noAutofit/>
          </a:bodyPr>
          <a:lstStyle/>
          <a:p>
            <a:pPr>
              <a:spcBef>
                <a:spcPts val="2400"/>
              </a:spcBef>
              <a:spcAft>
                <a:spcPts val="600"/>
              </a:spcAft>
            </a:pPr>
            <a:r>
              <a:rPr lang="de-DE" sz="2000" dirty="0" err="1"/>
              <a:t>Introduction</a:t>
            </a:r>
            <a:r>
              <a:rPr lang="de-DE" sz="2000" dirty="0"/>
              <a:t>: </a:t>
            </a:r>
            <a:r>
              <a:rPr lang="de-DE" sz="2000" dirty="0" smtClean="0"/>
              <a:t>Political link </a:t>
            </a:r>
            <a:r>
              <a:rPr lang="de-DE" sz="2000" dirty="0" err="1" smtClean="0"/>
              <a:t>between</a:t>
            </a:r>
            <a:r>
              <a:rPr lang="de-DE" sz="2000" dirty="0" smtClean="0"/>
              <a:t> 1525 </a:t>
            </a:r>
            <a:r>
              <a:rPr lang="de-DE" sz="2000" dirty="0" err="1" smtClean="0"/>
              <a:t>and</a:t>
            </a:r>
            <a:r>
              <a:rPr lang="de-DE" sz="2000" dirty="0" smtClean="0"/>
              <a:t> 2025</a:t>
            </a:r>
            <a:endParaRPr lang="de-DE" sz="2000" dirty="0"/>
          </a:p>
          <a:p>
            <a:pPr>
              <a:spcBef>
                <a:spcPts val="2400"/>
              </a:spcBef>
              <a:spcAft>
                <a:spcPts val="600"/>
              </a:spcAft>
            </a:pPr>
            <a:r>
              <a:rPr lang="de-DE" sz="2000" dirty="0" err="1"/>
              <a:t>Sovereignty</a:t>
            </a:r>
            <a:endParaRPr lang="de-DE" sz="2000" dirty="0" smtClean="0"/>
          </a:p>
          <a:p>
            <a:pPr>
              <a:spcBef>
                <a:spcPts val="2400"/>
              </a:spcBef>
              <a:spcAft>
                <a:spcPts val="600"/>
              </a:spcAft>
            </a:pPr>
            <a:r>
              <a:rPr lang="de-DE" sz="2000" dirty="0" smtClean="0"/>
              <a:t>Digital </a:t>
            </a:r>
            <a:r>
              <a:rPr lang="de-DE" sz="2000" dirty="0" err="1" smtClean="0"/>
              <a:t>Colonialism</a:t>
            </a:r>
            <a:r>
              <a:rPr lang="de-DE" sz="2000" dirty="0" smtClean="0"/>
              <a:t>, </a:t>
            </a:r>
            <a:r>
              <a:rPr lang="de-DE" sz="2000" dirty="0" err="1" smtClean="0"/>
              <a:t>and</a:t>
            </a:r>
            <a:r>
              <a:rPr lang="de-DE" sz="2000" dirty="0" smtClean="0"/>
              <a:t> ist </a:t>
            </a:r>
            <a:r>
              <a:rPr lang="de-DE" sz="2000" dirty="0" err="1" smtClean="0"/>
              <a:t>main</a:t>
            </a:r>
            <a:r>
              <a:rPr lang="de-DE" sz="2000" dirty="0" smtClean="0"/>
              <a:t> </a:t>
            </a:r>
            <a:r>
              <a:rPr lang="de-DE" sz="2000" dirty="0" err="1" smtClean="0"/>
              <a:t>players</a:t>
            </a:r>
            <a:endParaRPr lang="de-DE" sz="2000" dirty="0"/>
          </a:p>
          <a:p>
            <a:pPr>
              <a:spcBef>
                <a:spcPts val="2400"/>
              </a:spcBef>
              <a:spcAft>
                <a:spcPts val="600"/>
              </a:spcAft>
            </a:pPr>
            <a:r>
              <a:rPr lang="de-DE" sz="2000" dirty="0" err="1" smtClean="0"/>
              <a:t>What</a:t>
            </a:r>
            <a:r>
              <a:rPr lang="de-DE" sz="2000" dirty="0" smtClean="0"/>
              <a:t> </a:t>
            </a:r>
            <a:r>
              <a:rPr lang="de-DE" sz="2000" dirty="0" err="1" smtClean="0"/>
              <a:t>can</a:t>
            </a:r>
            <a:r>
              <a:rPr lang="de-DE" sz="2000" dirty="0" smtClean="0"/>
              <a:t> </a:t>
            </a:r>
            <a:r>
              <a:rPr lang="de-DE" sz="2000" dirty="0" err="1" smtClean="0"/>
              <a:t>we</a:t>
            </a:r>
            <a:r>
              <a:rPr lang="de-DE" sz="2000" dirty="0" smtClean="0"/>
              <a:t> do – </a:t>
            </a:r>
            <a:r>
              <a:rPr lang="de-DE" sz="2000" dirty="0" err="1" smtClean="0"/>
              <a:t>some</a:t>
            </a:r>
            <a:r>
              <a:rPr lang="de-DE" sz="2000" dirty="0" smtClean="0"/>
              <a:t> </a:t>
            </a:r>
            <a:r>
              <a:rPr lang="de-DE" sz="2000" dirty="0" err="1" smtClean="0"/>
              <a:t>thoughts</a:t>
            </a:r>
            <a:endParaRPr lang="de-DE" sz="2000" dirty="0" smtClean="0"/>
          </a:p>
          <a:p>
            <a:pPr lvl="1">
              <a:spcBef>
                <a:spcPts val="2400"/>
              </a:spcBef>
              <a:spcAft>
                <a:spcPts val="600"/>
              </a:spcAft>
            </a:pPr>
            <a:r>
              <a:rPr lang="de-DE" sz="2000" dirty="0" err="1" smtClean="0"/>
              <a:t>Degrowth</a:t>
            </a:r>
            <a:r>
              <a:rPr lang="de-DE" sz="2000" dirty="0" smtClean="0"/>
              <a:t>, </a:t>
            </a:r>
            <a:r>
              <a:rPr lang="de-DE" sz="2000" dirty="0" err="1" smtClean="0"/>
              <a:t>Decolonialisation</a:t>
            </a:r>
            <a:r>
              <a:rPr lang="de-DE" sz="2000" dirty="0" smtClean="0"/>
              <a:t>, Open Source</a:t>
            </a:r>
          </a:p>
          <a:p>
            <a:pPr>
              <a:spcBef>
                <a:spcPts val="2400"/>
              </a:spcBef>
              <a:spcAft>
                <a:spcPts val="600"/>
              </a:spcAft>
            </a:pPr>
            <a:r>
              <a:rPr lang="de-DE" sz="2000" dirty="0" err="1" smtClean="0"/>
              <a:t>Very</a:t>
            </a:r>
            <a:r>
              <a:rPr lang="de-DE" sz="2000" dirty="0" smtClean="0"/>
              <a:t> </a:t>
            </a:r>
            <a:r>
              <a:rPr lang="de-DE" sz="2000" dirty="0" err="1" smtClean="0"/>
              <a:t>short</a:t>
            </a:r>
            <a:r>
              <a:rPr lang="de-DE" sz="2000" dirty="0" smtClean="0"/>
              <a:t> </a:t>
            </a:r>
            <a:r>
              <a:rPr lang="de-DE" sz="2000" dirty="0" err="1" smtClean="0"/>
              <a:t>conclusions</a:t>
            </a:r>
            <a:endParaRPr lang="de-DE" sz="2000" dirty="0"/>
          </a:p>
        </p:txBody>
      </p:sp>
    </p:spTree>
    <p:extLst>
      <p:ext uri="{BB962C8B-B14F-4D97-AF65-F5344CB8AC3E}">
        <p14:creationId xmlns:p14="http://schemas.microsoft.com/office/powerpoint/2010/main" val="118659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53800" cy="693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nhaltsplatzhalter 3"/>
          <p:cNvSpPr>
            <a:spLocks noGrp="1"/>
          </p:cNvSpPr>
          <p:nvPr>
            <p:ph idx="1"/>
          </p:nvPr>
        </p:nvSpPr>
        <p:spPr>
          <a:xfrm>
            <a:off x="1014848" y="693377"/>
            <a:ext cx="10515600" cy="1733808"/>
          </a:xfrm>
          <a:prstGeom prst="rect">
            <a:avLst/>
          </a:prstGeom>
        </p:spPr>
        <p:txBody>
          <a:bodyPr>
            <a:spAutoFit/>
          </a:bodyPr>
          <a:lstStyle/>
          <a:p>
            <a:pPr marL="0" indent="0">
              <a:buNone/>
            </a:pPr>
            <a:r>
              <a:rPr lang="de-DE" sz="2000" dirty="0" err="1"/>
              <a:t>It</a:t>
            </a:r>
            <a:r>
              <a:rPr lang="de-DE" sz="2000" dirty="0"/>
              <a:t> </a:t>
            </a:r>
            <a:r>
              <a:rPr lang="de-DE" sz="2000" dirty="0" err="1"/>
              <a:t>may</a:t>
            </a:r>
            <a:r>
              <a:rPr lang="de-DE" sz="2000" dirty="0"/>
              <a:t> </a:t>
            </a:r>
            <a:r>
              <a:rPr lang="de-DE" sz="2000" dirty="0" err="1"/>
              <a:t>feel</a:t>
            </a:r>
            <a:r>
              <a:rPr lang="de-DE" sz="2000" dirty="0"/>
              <a:t> </a:t>
            </a:r>
            <a:r>
              <a:rPr lang="de-DE" sz="2000" dirty="0" err="1"/>
              <a:t>as</a:t>
            </a:r>
            <a:r>
              <a:rPr lang="de-DE" sz="2000" dirty="0"/>
              <a:t> </a:t>
            </a:r>
            <a:r>
              <a:rPr lang="de-DE" sz="2000" dirty="0" err="1"/>
              <a:t>if</a:t>
            </a:r>
            <a:r>
              <a:rPr lang="de-DE" sz="2000" dirty="0"/>
              <a:t> </a:t>
            </a:r>
            <a:r>
              <a:rPr lang="de-DE" sz="2000" dirty="0" err="1"/>
              <a:t>the</a:t>
            </a:r>
            <a:r>
              <a:rPr lang="de-DE" sz="2000" dirty="0"/>
              <a:t> </a:t>
            </a:r>
            <a:r>
              <a:rPr lang="de-DE" sz="2000" dirty="0" err="1"/>
              <a:t>internet</a:t>
            </a:r>
            <a:r>
              <a:rPr lang="de-DE" sz="2000" dirty="0"/>
              <a:t> </a:t>
            </a:r>
            <a:r>
              <a:rPr lang="de-DE" sz="2000" dirty="0" err="1"/>
              <a:t>is</a:t>
            </a:r>
            <a:r>
              <a:rPr lang="de-DE" sz="2000" dirty="0"/>
              <a:t> </a:t>
            </a:r>
            <a:r>
              <a:rPr lang="de-DE" sz="2000" dirty="0" err="1"/>
              <a:t>up</a:t>
            </a:r>
            <a:r>
              <a:rPr lang="de-DE" sz="2000" dirty="0"/>
              <a:t> in </a:t>
            </a:r>
            <a:r>
              <a:rPr lang="de-DE" sz="2000" dirty="0" err="1"/>
              <a:t>the</a:t>
            </a:r>
            <a:r>
              <a:rPr lang="de-DE" sz="2000" dirty="0"/>
              <a:t> </a:t>
            </a:r>
            <a:r>
              <a:rPr lang="de-DE" sz="2000" dirty="0" err="1"/>
              <a:t>clouds</a:t>
            </a:r>
            <a:r>
              <a:rPr lang="de-DE" sz="2000" dirty="0"/>
              <a:t>, but in </a:t>
            </a:r>
            <a:r>
              <a:rPr lang="de-DE" sz="2000" dirty="0" err="1"/>
              <a:t>actual</a:t>
            </a:r>
            <a:r>
              <a:rPr lang="de-DE" sz="2000" dirty="0"/>
              <a:t> </a:t>
            </a:r>
            <a:r>
              <a:rPr lang="de-DE" sz="2000" dirty="0" err="1"/>
              <a:t>fact</a:t>
            </a:r>
            <a:r>
              <a:rPr lang="de-DE" sz="2000" dirty="0"/>
              <a:t> </a:t>
            </a:r>
            <a:r>
              <a:rPr lang="de-DE" sz="2000" dirty="0" err="1"/>
              <a:t>it’s</a:t>
            </a:r>
            <a:r>
              <a:rPr lang="de-DE" sz="2000" dirty="0"/>
              <a:t> at </a:t>
            </a:r>
            <a:r>
              <a:rPr lang="de-DE" sz="2000" dirty="0" err="1"/>
              <a:t>the</a:t>
            </a:r>
            <a:r>
              <a:rPr lang="de-DE" sz="2000" dirty="0"/>
              <a:t> </a:t>
            </a:r>
            <a:r>
              <a:rPr lang="de-DE" sz="2000" dirty="0" err="1"/>
              <a:t>bottom</a:t>
            </a:r>
            <a:r>
              <a:rPr lang="de-DE" sz="2000" dirty="0"/>
              <a:t> of </a:t>
            </a:r>
            <a:r>
              <a:rPr lang="de-DE" sz="2000" dirty="0" err="1"/>
              <a:t>the</a:t>
            </a:r>
            <a:r>
              <a:rPr lang="de-DE" sz="2000" dirty="0"/>
              <a:t> </a:t>
            </a:r>
            <a:r>
              <a:rPr lang="de-DE" sz="2000" dirty="0" err="1"/>
              <a:t>ocean</a:t>
            </a:r>
            <a:r>
              <a:rPr lang="de-DE" sz="2000" dirty="0"/>
              <a:t>, in </a:t>
            </a:r>
            <a:r>
              <a:rPr lang="de-DE" sz="2000" dirty="0" err="1"/>
              <a:t>the</a:t>
            </a:r>
            <a:r>
              <a:rPr lang="de-DE" sz="2000" dirty="0"/>
              <a:t> form of 880.000 </a:t>
            </a:r>
            <a:r>
              <a:rPr lang="de-DE" sz="2000" dirty="0" err="1"/>
              <a:t>kilometers</a:t>
            </a:r>
            <a:r>
              <a:rPr lang="de-DE" sz="2000" dirty="0"/>
              <a:t> of fiber-</a:t>
            </a:r>
            <a:r>
              <a:rPr lang="de-DE" sz="2000" dirty="0" err="1"/>
              <a:t>optic</a:t>
            </a:r>
            <a:r>
              <a:rPr lang="de-DE" sz="2000" dirty="0"/>
              <a:t> </a:t>
            </a:r>
            <a:r>
              <a:rPr lang="de-DE" sz="2000" dirty="0" err="1"/>
              <a:t>cables</a:t>
            </a:r>
            <a:r>
              <a:rPr lang="de-DE" sz="2000" dirty="0"/>
              <a:t> </a:t>
            </a:r>
            <a:r>
              <a:rPr lang="de-DE" sz="2000" dirty="0" err="1"/>
              <a:t>expanding</a:t>
            </a:r>
            <a:r>
              <a:rPr lang="de-DE" sz="2000" dirty="0"/>
              <a:t> </a:t>
            </a:r>
            <a:r>
              <a:rPr lang="de-DE" sz="2000" dirty="0" err="1"/>
              <a:t>along</a:t>
            </a:r>
            <a:r>
              <a:rPr lang="de-DE" sz="2000" dirty="0"/>
              <a:t> </a:t>
            </a:r>
            <a:r>
              <a:rPr lang="de-DE" sz="2000" dirty="0" err="1"/>
              <a:t>old</a:t>
            </a:r>
            <a:r>
              <a:rPr lang="de-DE" sz="2000" dirty="0"/>
              <a:t> </a:t>
            </a:r>
            <a:r>
              <a:rPr lang="de-DE" sz="2000" dirty="0" err="1"/>
              <a:t>colonial</a:t>
            </a:r>
            <a:r>
              <a:rPr lang="de-DE" sz="2000" dirty="0"/>
              <a:t> </a:t>
            </a:r>
            <a:r>
              <a:rPr lang="de-DE" sz="2000" dirty="0" err="1"/>
              <a:t>routes</a:t>
            </a:r>
            <a:r>
              <a:rPr lang="de-DE" sz="2000" dirty="0"/>
              <a:t>, </a:t>
            </a:r>
            <a:r>
              <a:rPr lang="de-DE" sz="2000" dirty="0" err="1"/>
              <a:t>which</a:t>
            </a:r>
            <a:r>
              <a:rPr lang="de-DE" sz="2000" dirty="0"/>
              <a:t> </a:t>
            </a:r>
            <a:r>
              <a:rPr lang="de-DE" sz="2000" dirty="0" err="1"/>
              <a:t>were</a:t>
            </a:r>
            <a:r>
              <a:rPr lang="de-DE" sz="2000" dirty="0"/>
              <a:t> </a:t>
            </a:r>
            <a:r>
              <a:rPr lang="de-DE" sz="2000" dirty="0" err="1" smtClean="0"/>
              <a:t>often</a:t>
            </a:r>
            <a:r>
              <a:rPr lang="de-DE" sz="2000" dirty="0" smtClean="0"/>
              <a:t> </a:t>
            </a:r>
            <a:r>
              <a:rPr lang="de-DE" sz="2000" dirty="0"/>
              <a:t>also </a:t>
            </a:r>
            <a:r>
              <a:rPr lang="de-DE" sz="2000" dirty="0" err="1"/>
              <a:t>used</a:t>
            </a:r>
            <a:r>
              <a:rPr lang="de-DE" sz="2000" dirty="0"/>
              <a:t> </a:t>
            </a:r>
            <a:r>
              <a:rPr lang="de-DE" sz="2000" dirty="0" err="1"/>
              <a:t>to</a:t>
            </a:r>
            <a:r>
              <a:rPr lang="de-DE" sz="2000" dirty="0"/>
              <a:t> </a:t>
            </a:r>
            <a:r>
              <a:rPr lang="de-DE" sz="2000" dirty="0" err="1"/>
              <a:t>ship</a:t>
            </a:r>
            <a:r>
              <a:rPr lang="de-DE" sz="2000" dirty="0"/>
              <a:t> </a:t>
            </a:r>
            <a:r>
              <a:rPr lang="de-DE" sz="2000" dirty="0" err="1"/>
              <a:t>slaves</a:t>
            </a:r>
            <a:r>
              <a:rPr lang="de-DE" sz="2000" dirty="0"/>
              <a:t> </a:t>
            </a:r>
            <a:r>
              <a:rPr lang="de-DE" sz="2000" dirty="0" err="1" smtClean="0"/>
              <a:t>to</a:t>
            </a:r>
            <a:r>
              <a:rPr lang="de-DE" sz="2000" dirty="0" smtClean="0"/>
              <a:t> </a:t>
            </a:r>
            <a:r>
              <a:rPr lang="de-DE" sz="2000" dirty="0" err="1" smtClean="0"/>
              <a:t>the</a:t>
            </a:r>
            <a:r>
              <a:rPr lang="de-DE" sz="2000" dirty="0" smtClean="0"/>
              <a:t> </a:t>
            </a:r>
            <a:r>
              <a:rPr lang="de-DE" sz="2000" dirty="0" err="1"/>
              <a:t>colonies</a:t>
            </a:r>
            <a:r>
              <a:rPr lang="de-DE" sz="2000" dirty="0"/>
              <a:t> in </a:t>
            </a:r>
            <a:r>
              <a:rPr lang="de-DE" sz="2000" dirty="0" err="1"/>
              <a:t>the</a:t>
            </a:r>
            <a:r>
              <a:rPr lang="de-DE" sz="2000" dirty="0"/>
              <a:t> so-</a:t>
            </a:r>
            <a:r>
              <a:rPr lang="de-DE" sz="2000" dirty="0" err="1"/>
              <a:t>called</a:t>
            </a:r>
            <a:r>
              <a:rPr lang="de-DE" sz="2000" dirty="0"/>
              <a:t> New World</a:t>
            </a:r>
            <a:r>
              <a:rPr lang="de-DE" sz="2000" dirty="0" smtClean="0"/>
              <a:t>.</a:t>
            </a:r>
          </a:p>
          <a:p>
            <a:pPr marL="0" indent="0">
              <a:buNone/>
            </a:pPr>
            <a:r>
              <a:rPr lang="de-DE" sz="2000" i="1" dirty="0"/>
              <a:t>https://frauenfilmfest.com/en/movie/deep-down-tidal/</a:t>
            </a:r>
          </a:p>
          <a:p>
            <a:endParaRPr lang="de-DE" sz="2000" dirty="0"/>
          </a:p>
        </p:txBody>
      </p:sp>
      <p:sp>
        <p:nvSpPr>
          <p:cNvPr id="5" name="Rechteck 4"/>
          <p:cNvSpPr/>
          <p:nvPr/>
        </p:nvSpPr>
        <p:spPr>
          <a:xfrm rot="16200000">
            <a:off x="9065900" y="3431371"/>
            <a:ext cx="5339988" cy="369332"/>
          </a:xfrm>
          <a:prstGeom prst="rect">
            <a:avLst/>
          </a:prstGeom>
        </p:spPr>
        <p:txBody>
          <a:bodyPr wrap="none">
            <a:spAutoFit/>
          </a:bodyPr>
          <a:lstStyle/>
          <a:p>
            <a:r>
              <a:rPr lang="de-DE" dirty="0"/>
              <a:t>https://www.submarinecablemap.com/region/africa</a:t>
            </a:r>
          </a:p>
        </p:txBody>
      </p:sp>
      <p:sp>
        <p:nvSpPr>
          <p:cNvPr id="6" name="Textfeld 5"/>
          <p:cNvSpPr txBox="1"/>
          <p:nvPr/>
        </p:nvSpPr>
        <p:spPr>
          <a:xfrm>
            <a:off x="131731" y="-122231"/>
            <a:ext cx="675185" cy="1631216"/>
          </a:xfrm>
          <a:prstGeom prst="rect">
            <a:avLst/>
          </a:prstGeom>
          <a:noFill/>
        </p:spPr>
        <p:txBody>
          <a:bodyPr wrap="none" rtlCol="0">
            <a:spAutoFit/>
          </a:bodyPr>
          <a:lstStyle/>
          <a:p>
            <a:r>
              <a:rPr lang="de-DE" sz="8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a:p>
            <a:endParaRPr lang="de-DE" sz="11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4736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334780" y="-525414"/>
            <a:ext cx="11522439" cy="7513971"/>
          </a:xfrm>
          <a:prstGeom prst="rect">
            <a:avLst/>
          </a:prstGeom>
        </p:spPr>
      </p:pic>
      <p:sp>
        <p:nvSpPr>
          <p:cNvPr id="5" name="Rechteck 4"/>
          <p:cNvSpPr/>
          <p:nvPr/>
        </p:nvSpPr>
        <p:spPr>
          <a:xfrm rot="16200000">
            <a:off x="8820834" y="2908406"/>
            <a:ext cx="6096000" cy="646331"/>
          </a:xfrm>
          <a:prstGeom prst="rect">
            <a:avLst/>
          </a:prstGeom>
        </p:spPr>
        <p:txBody>
          <a:bodyPr>
            <a:spAutoFit/>
          </a:bodyPr>
          <a:lstStyle/>
          <a:p>
            <a:r>
              <a:rPr lang="de-DE" dirty="0"/>
              <a:t>https://www.iea.org/data-and-statistics/data-tools/energy-and-ai-observatory?tab=Energy+for+AI</a:t>
            </a:r>
          </a:p>
        </p:txBody>
      </p:sp>
    </p:spTree>
    <p:extLst>
      <p:ext uri="{BB962C8B-B14F-4D97-AF65-F5344CB8AC3E}">
        <p14:creationId xmlns:p14="http://schemas.microsoft.com/office/powerpoint/2010/main" val="361345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3"/>
          <a:stretch>
            <a:fillRect/>
          </a:stretch>
        </p:blipFill>
        <p:spPr>
          <a:xfrm>
            <a:off x="838200" y="1888982"/>
            <a:ext cx="5012841" cy="3059196"/>
          </a:xfrm>
          <a:prstGeom prst="rect">
            <a:avLst/>
          </a:prstGeom>
        </p:spPr>
      </p:pic>
      <p:sp>
        <p:nvSpPr>
          <p:cNvPr id="5" name="Rechteck 4"/>
          <p:cNvSpPr/>
          <p:nvPr/>
        </p:nvSpPr>
        <p:spPr>
          <a:xfrm rot="16200000">
            <a:off x="8628965" y="3012317"/>
            <a:ext cx="6096000" cy="646331"/>
          </a:xfrm>
          <a:prstGeom prst="rect">
            <a:avLst/>
          </a:prstGeom>
        </p:spPr>
        <p:txBody>
          <a:bodyPr>
            <a:spAutoFit/>
          </a:bodyPr>
          <a:lstStyle/>
          <a:p>
            <a:r>
              <a:rPr lang="de-DE" dirty="0"/>
              <a:t>https://www.visualcapitalist.com/data-center-capacity-around-the-world/</a:t>
            </a:r>
          </a:p>
        </p:txBody>
      </p:sp>
      <p:pic>
        <p:nvPicPr>
          <p:cNvPr id="6" name="Grafik 5"/>
          <p:cNvPicPr>
            <a:picLocks noChangeAspect="1"/>
          </p:cNvPicPr>
          <p:nvPr/>
        </p:nvPicPr>
        <p:blipFill>
          <a:blip r:embed="rId4"/>
          <a:stretch>
            <a:fillRect/>
          </a:stretch>
        </p:blipFill>
        <p:spPr>
          <a:xfrm>
            <a:off x="6529600" y="1913499"/>
            <a:ext cx="4145639" cy="3010161"/>
          </a:xfrm>
          <a:prstGeom prst="rect">
            <a:avLst/>
          </a:prstGeom>
        </p:spPr>
      </p:pic>
    </p:spTree>
    <p:extLst>
      <p:ext uri="{BB962C8B-B14F-4D97-AF65-F5344CB8AC3E}">
        <p14:creationId xmlns:p14="http://schemas.microsoft.com/office/powerpoint/2010/main" val="3166514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Who </a:t>
            </a:r>
            <a:r>
              <a:rPr lang="de-DE" dirty="0" err="1" smtClean="0"/>
              <a:t>and</a:t>
            </a:r>
            <a:r>
              <a:rPr lang="de-DE" dirty="0" smtClean="0"/>
              <a:t> </a:t>
            </a:r>
            <a:r>
              <a:rPr lang="de-DE" dirty="0" err="1" smtClean="0"/>
              <a:t>where</a:t>
            </a:r>
            <a:r>
              <a:rPr lang="de-DE" dirty="0" smtClean="0"/>
              <a:t> </a:t>
            </a:r>
            <a:r>
              <a:rPr lang="de-DE" dirty="0" err="1" smtClean="0"/>
              <a:t>are</a:t>
            </a:r>
            <a:r>
              <a:rPr lang="de-DE" dirty="0" smtClean="0"/>
              <a:t> </a:t>
            </a:r>
            <a:r>
              <a:rPr lang="de-DE" dirty="0" err="1" smtClean="0"/>
              <a:t>the</a:t>
            </a:r>
            <a:r>
              <a:rPr lang="de-DE" dirty="0" smtClean="0"/>
              <a:t> </a:t>
            </a:r>
            <a:r>
              <a:rPr lang="de-DE" dirty="0" err="1" smtClean="0"/>
              <a:t>actors</a:t>
            </a:r>
            <a:r>
              <a:rPr lang="de-DE" dirty="0" smtClean="0"/>
              <a:t>?</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p:nvPr/>
        </p:nvPicPr>
        <p:blipFill>
          <a:blip r:embed="rId3"/>
          <a:stretch>
            <a:fillRect/>
          </a:stretch>
        </p:blipFill>
        <p:spPr>
          <a:xfrm>
            <a:off x="935181" y="1746867"/>
            <a:ext cx="6628016" cy="3834110"/>
          </a:xfrm>
          <a:prstGeom prst="rect">
            <a:avLst/>
          </a:prstGeom>
        </p:spPr>
      </p:pic>
      <p:sp>
        <p:nvSpPr>
          <p:cNvPr id="5" name="Rechteck 4"/>
          <p:cNvSpPr/>
          <p:nvPr/>
        </p:nvSpPr>
        <p:spPr>
          <a:xfrm>
            <a:off x="969818" y="5788754"/>
            <a:ext cx="6740238" cy="861774"/>
          </a:xfrm>
          <a:prstGeom prst="rect">
            <a:avLst/>
          </a:prstGeom>
        </p:spPr>
        <p:txBody>
          <a:bodyPr wrap="square">
            <a:spAutoFit/>
          </a:bodyPr>
          <a:lstStyle/>
          <a:p>
            <a:pPr>
              <a:spcAft>
                <a:spcPts val="0"/>
              </a:spcAft>
            </a:pPr>
            <a:r>
              <a:rPr lang="en-GB" dirty="0" smtClean="0">
                <a:latin typeface="Calibri" panose="020F0502020204030204" pitchFamily="34" charset="0"/>
                <a:ea typeface="Calibri" panose="020F0502020204030204" pitchFamily="34" charset="0"/>
                <a:cs typeface="Calibri" panose="020F0502020204030204" pitchFamily="34" charset="0"/>
              </a:rPr>
              <a:t>Number of top </a:t>
            </a:r>
            <a:r>
              <a:rPr lang="en-GB" dirty="0">
                <a:latin typeface="Calibri" panose="020F0502020204030204" pitchFamily="34" charset="0"/>
                <a:ea typeface="Calibri" panose="020F0502020204030204" pitchFamily="34" charset="0"/>
                <a:cs typeface="Calibri" panose="020F0502020204030204" pitchFamily="34" charset="0"/>
              </a:rPr>
              <a:t>digital firms in the </a:t>
            </a:r>
            <a:r>
              <a:rPr lang="en-GB" dirty="0" smtClean="0">
                <a:latin typeface="Calibri" panose="020F0502020204030204" pitchFamily="34" charset="0"/>
                <a:ea typeface="Calibri" panose="020F0502020204030204" pitchFamily="34" charset="0"/>
                <a:cs typeface="Calibri" panose="020F0502020204030204" pitchFamily="34" charset="0"/>
              </a:rPr>
              <a:t>digital </a:t>
            </a:r>
            <a:r>
              <a:rPr lang="en-GB" dirty="0">
                <a:latin typeface="Calibri" panose="020F0502020204030204" pitchFamily="34" charset="0"/>
                <a:ea typeface="Calibri" panose="020F0502020204030204" pitchFamily="34" charset="0"/>
                <a:cs typeface="Calibri" panose="020F0502020204030204" pitchFamily="34" charset="0"/>
              </a:rPr>
              <a:t>economy, by home country, number of firms, </a:t>
            </a:r>
            <a:r>
              <a:rPr lang="en-GB" dirty="0" smtClean="0">
                <a:latin typeface="Calibri" panose="020F0502020204030204" pitchFamily="34" charset="0"/>
                <a:ea typeface="Calibri" panose="020F0502020204030204" pitchFamily="34" charset="0"/>
                <a:cs typeface="Calibri" panose="020F0502020204030204" pitchFamily="34" charset="0"/>
              </a:rPr>
              <a:t>2017–2025</a:t>
            </a:r>
            <a:br>
              <a:rPr lang="en-GB" dirty="0" smtClean="0">
                <a:latin typeface="Calibri" panose="020F0502020204030204" pitchFamily="34" charset="0"/>
                <a:ea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Source: UN Trade and Development (UNCTAD), based on FDI/MNEs database</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6" name="Rechteck 5"/>
          <p:cNvSpPr/>
          <p:nvPr/>
        </p:nvSpPr>
        <p:spPr>
          <a:xfrm>
            <a:off x="7827819" y="1956958"/>
            <a:ext cx="3311236" cy="313932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 major  concern is that market dominance by a few firms – mostly headquartered in the US and China – stifles competition and crowds out local players.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Global </a:t>
            </a:r>
            <a:r>
              <a:rPr lang="en-GB" dirty="0">
                <a:latin typeface="Calibri" panose="020F0502020204030204" pitchFamily="34" charset="0"/>
                <a:ea typeface="Calibri" panose="020F0502020204030204" pitchFamily="34" charset="0"/>
                <a:cs typeface="Times New Roman" panose="02020603050405020304" pitchFamily="18" charset="0"/>
              </a:rPr>
              <a:t>companies dominate the entire global data value chain, including data collection, storage and analysis, and related digital intelligence. (UNCDTA 2024, p. 6).</a:t>
            </a:r>
            <a:endParaRPr lang="de-DE" dirty="0"/>
          </a:p>
        </p:txBody>
      </p:sp>
      <p:sp>
        <p:nvSpPr>
          <p:cNvPr id="7" name="Rechteck 6"/>
          <p:cNvSpPr/>
          <p:nvPr/>
        </p:nvSpPr>
        <p:spPr>
          <a:xfrm>
            <a:off x="7827819" y="316856"/>
            <a:ext cx="2033154"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President Xi Jinping's strategy to transform China into a 'cyber </a:t>
            </a:r>
            <a:r>
              <a:rPr lang="en-US" dirty="0" smtClean="0">
                <a:latin typeface="Calibri" panose="020F0502020204030204" pitchFamily="34" charset="0"/>
                <a:ea typeface="Calibri" panose="020F0502020204030204" pitchFamily="34" charset="0"/>
                <a:cs typeface="Times New Roman" panose="02020603050405020304" pitchFamily="18" charset="0"/>
              </a:rPr>
              <a:t>superpower’</a:t>
            </a:r>
            <a:endParaRPr lang="de-DE" dirty="0"/>
          </a:p>
        </p:txBody>
      </p:sp>
      <p:cxnSp>
        <p:nvCxnSpPr>
          <p:cNvPr id="9" name="Gerade Verbindung mit Pfeil 8"/>
          <p:cNvCxnSpPr/>
          <p:nvPr/>
        </p:nvCxnSpPr>
        <p:spPr>
          <a:xfrm flipH="1">
            <a:off x="6096000" y="1160565"/>
            <a:ext cx="1467197" cy="2206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4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a:t>
            </a:r>
            <a:r>
              <a:rPr lang="de-DE" dirty="0" err="1" smtClean="0"/>
              <a:t>remark</a:t>
            </a:r>
            <a:r>
              <a:rPr lang="de-DE" dirty="0" smtClean="0"/>
              <a:t> </a:t>
            </a:r>
            <a:r>
              <a:rPr lang="de-DE" dirty="0" err="1" smtClean="0"/>
              <a:t>regarding</a:t>
            </a:r>
            <a:r>
              <a:rPr lang="de-DE" dirty="0" smtClean="0"/>
              <a:t> China</a:t>
            </a:r>
            <a:endParaRPr lang="de-DE" dirty="0"/>
          </a:p>
        </p:txBody>
      </p:sp>
      <p:sp>
        <p:nvSpPr>
          <p:cNvPr id="3" name="Inhaltsplatzhalter 2"/>
          <p:cNvSpPr>
            <a:spLocks noGrp="1"/>
          </p:cNvSpPr>
          <p:nvPr>
            <p:ph idx="1"/>
          </p:nvPr>
        </p:nvSpPr>
        <p:spPr/>
        <p:txBody>
          <a:bodyPr/>
          <a:lstStyle/>
          <a:p>
            <a:r>
              <a:rPr lang="en-GB" dirty="0"/>
              <a:t>We can observe that the Chinese government and Chinese technology companies engage in a sustained effort to export the technology at the heart of the country's information-control system to nations around the globe</a:t>
            </a:r>
            <a:r>
              <a:rPr lang="en-GB" dirty="0" smtClean="0"/>
              <a:t>.</a:t>
            </a:r>
          </a:p>
          <a:p>
            <a:endParaRPr lang="en-GB" dirty="0"/>
          </a:p>
          <a:p>
            <a:endParaRPr lang="en-GB" dirty="0" smtClean="0"/>
          </a:p>
          <a:p>
            <a:r>
              <a:rPr lang="en-GB" dirty="0"/>
              <a:t>„China has consistently promoted a vision for global internet governance that emphasizes governmental control over data flows, initially under the concept of “cyber sovereignty” and more recently as “data sovereignty</a:t>
            </a:r>
            <a:r>
              <a:rPr lang="en-GB" dirty="0" smtClean="0"/>
              <a:t>.” (Yun 2025)</a:t>
            </a:r>
            <a:endParaRPr lang="de-DE" dirty="0"/>
          </a:p>
        </p:txBody>
      </p:sp>
      <p:sp>
        <p:nvSpPr>
          <p:cNvPr id="4" name="Rechteck 3"/>
          <p:cNvSpPr/>
          <p:nvPr/>
        </p:nvSpPr>
        <p:spPr>
          <a:xfrm>
            <a:off x="1000991" y="4145638"/>
            <a:ext cx="6096000" cy="2031325"/>
          </a:xfrm>
          <a:prstGeom prst="rect">
            <a:avLst/>
          </a:prstGeom>
          <a:solidFill>
            <a:schemeClr val="bg1">
              <a:lumMod val="95000"/>
            </a:schemeClr>
          </a:solidFill>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“From Smart Cities to Digital Communities, from smart industries to digital products, the tentacles of “digital” have increasingly extended to every corner, profoundly changing people’s lives.” (“Digital China Construction Series 5: Develop Efficient and Collaborative Digital Government Affairs," Beijing Party Member Education Network, April 11, 2025,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https://digitalchinawinsthefuture.com/?p=14698</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de-DE" dirty="0"/>
          </a:p>
        </p:txBody>
      </p:sp>
    </p:spTree>
    <p:extLst>
      <p:ext uri="{BB962C8B-B14F-4D97-AF65-F5344CB8AC3E}">
        <p14:creationId xmlns:p14="http://schemas.microsoft.com/office/powerpoint/2010/main" val="263322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Confrontation</a:t>
            </a:r>
            <a:r>
              <a:rPr lang="de-DE" dirty="0"/>
              <a:t> </a:t>
            </a:r>
            <a:r>
              <a:rPr lang="de-DE" dirty="0" err="1"/>
              <a:t>between</a:t>
            </a:r>
            <a:r>
              <a:rPr lang="de-DE" dirty="0"/>
              <a:t> </a:t>
            </a:r>
            <a:r>
              <a:rPr lang="de-DE" dirty="0" err="1"/>
              <a:t>unequal</a:t>
            </a:r>
            <a:r>
              <a:rPr lang="de-DE" dirty="0"/>
              <a:t> </a:t>
            </a:r>
            <a:r>
              <a:rPr lang="de-DE" dirty="0" err="1"/>
              <a:t>partners</a:t>
            </a:r>
            <a:endParaRPr lang="de-DE" dirty="0"/>
          </a:p>
        </p:txBody>
      </p:sp>
      <p:sp>
        <p:nvSpPr>
          <p:cNvPr id="3" name="Inhaltsplatzhalter 2"/>
          <p:cNvSpPr>
            <a:spLocks noGrp="1"/>
          </p:cNvSpPr>
          <p:nvPr>
            <p:ph idx="1"/>
          </p:nvPr>
        </p:nvSpPr>
        <p:spPr/>
        <p:txBody>
          <a:bodyPr/>
          <a:lstStyle/>
          <a:p>
            <a:pPr marL="0" indent="0">
              <a:buNone/>
            </a:pPr>
            <a:r>
              <a:rPr lang="en-US" dirty="0"/>
              <a:t>We can see a triangle of tension here between individual citizens, the respective state, and tech </a:t>
            </a:r>
            <a:r>
              <a:rPr lang="en-US" dirty="0" smtClean="0"/>
              <a:t>companies:</a:t>
            </a:r>
          </a:p>
          <a:p>
            <a:pPr marL="0" indent="0">
              <a:buNone/>
            </a:pPr>
            <a:endParaRPr lang="de-DE" dirty="0" smtClean="0"/>
          </a:p>
          <a:p>
            <a:r>
              <a:rPr lang="de-DE" dirty="0" smtClean="0"/>
              <a:t>Tech </a:t>
            </a:r>
            <a:r>
              <a:rPr lang="de-DE" dirty="0" err="1"/>
              <a:t>companies</a:t>
            </a:r>
            <a:r>
              <a:rPr lang="de-DE" dirty="0"/>
              <a:t> vs. </a:t>
            </a:r>
            <a:r>
              <a:rPr lang="de-DE" dirty="0" err="1" smtClean="0"/>
              <a:t>Nations</a:t>
            </a:r>
            <a:r>
              <a:rPr lang="de-DE" dirty="0" smtClean="0"/>
              <a:t> </a:t>
            </a:r>
            <a:r>
              <a:rPr lang="de-DE" dirty="0" err="1" smtClean="0"/>
              <a:t>and</a:t>
            </a:r>
            <a:r>
              <a:rPr lang="de-DE" dirty="0" smtClean="0"/>
              <a:t> vice </a:t>
            </a:r>
            <a:r>
              <a:rPr lang="de-DE" dirty="0" err="1" smtClean="0"/>
              <a:t>versa</a:t>
            </a:r>
            <a:endParaRPr lang="de-DE" dirty="0" smtClean="0"/>
          </a:p>
          <a:p>
            <a:r>
              <a:rPr lang="en-GB" dirty="0" smtClean="0"/>
              <a:t>Nations vs. </a:t>
            </a:r>
            <a:r>
              <a:rPr lang="en-GB" dirty="0"/>
              <a:t>individuals</a:t>
            </a:r>
            <a:endParaRPr lang="de-DE" dirty="0" smtClean="0"/>
          </a:p>
          <a:p>
            <a:r>
              <a:rPr lang="en-GB" dirty="0"/>
              <a:t>Tech companies vs. </a:t>
            </a:r>
            <a:r>
              <a:rPr lang="en-GB" dirty="0" smtClean="0"/>
              <a:t>individuals</a:t>
            </a:r>
          </a:p>
          <a:p>
            <a:r>
              <a:rPr lang="en-GB" dirty="0"/>
              <a:t> Individuals vs. nations  and tech companies</a:t>
            </a:r>
            <a:endParaRPr lang="de-DE" dirty="0"/>
          </a:p>
        </p:txBody>
      </p:sp>
      <p:sp>
        <p:nvSpPr>
          <p:cNvPr id="4" name="Textfeld 3"/>
          <p:cNvSpPr txBox="1"/>
          <p:nvPr/>
        </p:nvSpPr>
        <p:spPr>
          <a:xfrm>
            <a:off x="5433494" y="3418804"/>
            <a:ext cx="1851854" cy="369332"/>
          </a:xfrm>
          <a:prstGeom prst="rect">
            <a:avLst/>
          </a:prstGeom>
          <a:solidFill>
            <a:schemeClr val="accent6">
              <a:lumMod val="20000"/>
              <a:lumOff val="80000"/>
            </a:schemeClr>
          </a:solidFill>
          <a:ln>
            <a:solidFill>
              <a:schemeClr val="accent1">
                <a:lumMod val="75000"/>
              </a:schemeClr>
            </a:solidFill>
          </a:ln>
        </p:spPr>
        <p:txBody>
          <a:bodyPr wrap="square" rtlCol="0">
            <a:spAutoFit/>
          </a:bodyPr>
          <a:lstStyle/>
          <a:p>
            <a:pPr algn="ctr"/>
            <a:r>
              <a:rPr lang="de-DE" b="1" dirty="0" err="1" smtClean="0">
                <a:solidFill>
                  <a:schemeClr val="accent1">
                    <a:lumMod val="50000"/>
                  </a:schemeClr>
                </a:solidFill>
              </a:rPr>
              <a:t>Individuals</a:t>
            </a:r>
            <a:endParaRPr lang="de-DE" b="1" dirty="0">
              <a:solidFill>
                <a:schemeClr val="accent1">
                  <a:lumMod val="50000"/>
                </a:schemeClr>
              </a:solidFill>
            </a:endParaRPr>
          </a:p>
        </p:txBody>
      </p:sp>
      <p:sp>
        <p:nvSpPr>
          <p:cNvPr id="5" name="Textfeld 4"/>
          <p:cNvSpPr txBox="1"/>
          <p:nvPr/>
        </p:nvSpPr>
        <p:spPr>
          <a:xfrm>
            <a:off x="7043126" y="2460875"/>
            <a:ext cx="1851854" cy="523220"/>
          </a:xfrm>
          <a:prstGeom prst="rect">
            <a:avLst/>
          </a:prstGeom>
          <a:solidFill>
            <a:schemeClr val="accent6">
              <a:lumMod val="20000"/>
              <a:lumOff val="80000"/>
            </a:schemeClr>
          </a:solidFill>
          <a:ln>
            <a:solidFill>
              <a:schemeClr val="accent1">
                <a:lumMod val="75000"/>
              </a:schemeClr>
            </a:solidFill>
          </a:ln>
        </p:spPr>
        <p:txBody>
          <a:bodyPr wrap="square" rtlCol="0">
            <a:spAutoFit/>
          </a:bodyPr>
          <a:lstStyle/>
          <a:p>
            <a:pPr algn="ctr"/>
            <a:r>
              <a:rPr lang="de-DE" sz="2800" b="1" dirty="0" err="1" smtClean="0">
                <a:solidFill>
                  <a:schemeClr val="accent1">
                    <a:lumMod val="50000"/>
                  </a:schemeClr>
                </a:solidFill>
              </a:rPr>
              <a:t>Nations</a:t>
            </a:r>
            <a:endParaRPr lang="de-DE" sz="2800" b="1" dirty="0">
              <a:solidFill>
                <a:schemeClr val="accent1">
                  <a:lumMod val="50000"/>
                </a:schemeClr>
              </a:solidFill>
            </a:endParaRPr>
          </a:p>
        </p:txBody>
      </p:sp>
      <p:sp>
        <p:nvSpPr>
          <p:cNvPr id="7" name="Textfeld 6"/>
          <p:cNvSpPr txBox="1"/>
          <p:nvPr/>
        </p:nvSpPr>
        <p:spPr>
          <a:xfrm>
            <a:off x="8422052" y="5355975"/>
            <a:ext cx="2976071" cy="523220"/>
          </a:xfrm>
          <a:prstGeom prst="rect">
            <a:avLst/>
          </a:prstGeom>
          <a:solidFill>
            <a:schemeClr val="accent6">
              <a:lumMod val="20000"/>
              <a:lumOff val="80000"/>
            </a:schemeClr>
          </a:solidFill>
          <a:ln>
            <a:solidFill>
              <a:schemeClr val="accent1">
                <a:lumMod val="75000"/>
              </a:schemeClr>
            </a:solidFill>
          </a:ln>
        </p:spPr>
        <p:txBody>
          <a:bodyPr wrap="none" rtlCol="0">
            <a:spAutoFit/>
          </a:bodyPr>
          <a:lstStyle/>
          <a:p>
            <a:pPr algn="ctr"/>
            <a:r>
              <a:rPr lang="de-DE" sz="2800" b="1" dirty="0" smtClean="0">
                <a:solidFill>
                  <a:schemeClr val="accent1">
                    <a:lumMod val="50000"/>
                  </a:schemeClr>
                </a:solidFill>
              </a:rPr>
              <a:t>Tech </a:t>
            </a:r>
            <a:r>
              <a:rPr lang="de-DE" sz="2800" b="1" dirty="0" err="1" smtClean="0">
                <a:solidFill>
                  <a:schemeClr val="accent1">
                    <a:lumMod val="50000"/>
                  </a:schemeClr>
                </a:solidFill>
              </a:rPr>
              <a:t>companies</a:t>
            </a:r>
            <a:endParaRPr lang="de-DE" sz="2800" b="1" dirty="0">
              <a:solidFill>
                <a:schemeClr val="accent1">
                  <a:lumMod val="50000"/>
                </a:schemeClr>
              </a:solidFill>
            </a:endParaRPr>
          </a:p>
        </p:txBody>
      </p:sp>
      <p:cxnSp>
        <p:nvCxnSpPr>
          <p:cNvPr id="8" name="Gerade Verbindung mit Pfeil 7"/>
          <p:cNvCxnSpPr>
            <a:stCxn id="4" idx="0"/>
            <a:endCxn id="5" idx="2"/>
          </p:cNvCxnSpPr>
          <p:nvPr/>
        </p:nvCxnSpPr>
        <p:spPr>
          <a:xfrm flipV="1">
            <a:off x="6359421" y="2984095"/>
            <a:ext cx="1609632" cy="4347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5" idx="2"/>
            <a:endCxn id="7" idx="0"/>
          </p:cNvCxnSpPr>
          <p:nvPr/>
        </p:nvCxnSpPr>
        <p:spPr>
          <a:xfrm>
            <a:off x="7969053" y="2984095"/>
            <a:ext cx="1941035" cy="2371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4" idx="2"/>
            <a:endCxn id="7" idx="1"/>
          </p:cNvCxnSpPr>
          <p:nvPr/>
        </p:nvCxnSpPr>
        <p:spPr>
          <a:xfrm>
            <a:off x="6359421" y="3788136"/>
            <a:ext cx="2062631" cy="18294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3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218218" y="5636209"/>
            <a:ext cx="4211782" cy="369332"/>
          </a:xfrm>
          <a:prstGeom prst="rect">
            <a:avLst/>
          </a:prstGeom>
        </p:spPr>
        <p:txBody>
          <a:bodyPr wrap="square">
            <a:spAutoFit/>
          </a:bodyPr>
          <a:lstStyle/>
          <a:p>
            <a:r>
              <a:rPr lang="de-DE" dirty="0" err="1" smtClean="0"/>
              <a:t>Denmark</a:t>
            </a:r>
            <a:r>
              <a:rPr lang="de-DE" dirty="0" smtClean="0"/>
              <a:t> </a:t>
            </a:r>
            <a:r>
              <a:rPr lang="de-DE" dirty="0" err="1" smtClean="0"/>
              <a:t>says</a:t>
            </a:r>
            <a:r>
              <a:rPr lang="de-DE" dirty="0" smtClean="0"/>
              <a:t> </a:t>
            </a:r>
            <a:r>
              <a:rPr lang="de-DE" dirty="0" err="1" smtClean="0"/>
              <a:t>good</a:t>
            </a:r>
            <a:r>
              <a:rPr lang="de-DE" dirty="0" smtClean="0"/>
              <a:t>-bye </a:t>
            </a:r>
            <a:r>
              <a:rPr lang="de-DE" dirty="0" err="1" smtClean="0"/>
              <a:t>to</a:t>
            </a:r>
            <a:r>
              <a:rPr lang="de-DE" dirty="0" smtClean="0"/>
              <a:t> Microsoft</a:t>
            </a:r>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85" y="1218046"/>
            <a:ext cx="6051550"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589685" y="3784491"/>
            <a:ext cx="6096000" cy="646331"/>
          </a:xfrm>
          <a:prstGeom prst="rect">
            <a:avLst/>
          </a:prstGeom>
        </p:spPr>
        <p:txBody>
          <a:bodyPr>
            <a:spAutoFit/>
          </a:bodyPr>
          <a:lstStyle/>
          <a:p>
            <a:r>
              <a:rPr lang="de-DE" dirty="0"/>
              <a:t>https://www.theguardian.com/technology/2014/jul/06/google-amazon-europe-goes-to-war-power-digital-giants</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619" y="2386616"/>
            <a:ext cx="4752000" cy="2702676"/>
          </a:xfrm>
          <a:prstGeom prst="rect">
            <a:avLst/>
          </a:prstGeom>
        </p:spPr>
      </p:pic>
    </p:spTree>
    <p:extLst>
      <p:ext uri="{BB962C8B-B14F-4D97-AF65-F5344CB8AC3E}">
        <p14:creationId xmlns:p14="http://schemas.microsoft.com/office/powerpoint/2010/main" val="344335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Comparison of data policies: China vs. the EU vs. the </a:t>
            </a:r>
            <a:r>
              <a:rPr lang="en-GB" dirty="0" smtClean="0"/>
              <a:t>US</a:t>
            </a:r>
            <a:endParaRPr lang="de-DE" dirty="0"/>
          </a:p>
        </p:txBody>
      </p:sp>
      <p:pic>
        <p:nvPicPr>
          <p:cNvPr id="4" name="Grafik 3"/>
          <p:cNvPicPr>
            <a:picLocks noChangeAspect="1"/>
          </p:cNvPicPr>
          <p:nvPr/>
        </p:nvPicPr>
        <p:blipFill>
          <a:blip r:embed="rId2"/>
          <a:stretch>
            <a:fillRect/>
          </a:stretch>
        </p:blipFill>
        <p:spPr>
          <a:xfrm>
            <a:off x="1017299" y="1841499"/>
            <a:ext cx="7929274" cy="4492157"/>
          </a:xfrm>
          <a:prstGeom prst="rect">
            <a:avLst/>
          </a:prstGeom>
        </p:spPr>
      </p:pic>
      <p:sp>
        <p:nvSpPr>
          <p:cNvPr id="5" name="Rechteck 4"/>
          <p:cNvSpPr/>
          <p:nvPr/>
        </p:nvSpPr>
        <p:spPr>
          <a:xfrm>
            <a:off x="9605096" y="4782188"/>
            <a:ext cx="1680973" cy="646331"/>
          </a:xfrm>
          <a:prstGeom prst="rect">
            <a:avLst/>
          </a:prstGeom>
        </p:spPr>
        <p:txBody>
          <a:bodyPr wrap="none">
            <a:spAutoFit/>
          </a:bodyPr>
          <a:lstStyle/>
          <a:p>
            <a:r>
              <a:rPr lang="en-GB" dirty="0" smtClean="0"/>
              <a:t>Source:</a:t>
            </a:r>
            <a:br>
              <a:rPr lang="en-GB" dirty="0" smtClean="0"/>
            </a:br>
            <a:r>
              <a:rPr lang="en-GB" dirty="0" smtClean="0"/>
              <a:t>after </a:t>
            </a:r>
            <a:r>
              <a:rPr lang="en-GB" dirty="0"/>
              <a:t>Yun </a:t>
            </a:r>
            <a:r>
              <a:rPr lang="en-GB" dirty="0" smtClean="0"/>
              <a:t>2025</a:t>
            </a:r>
            <a:endParaRPr lang="de-DE" dirty="0"/>
          </a:p>
        </p:txBody>
      </p:sp>
    </p:spTree>
    <p:extLst>
      <p:ext uri="{BB962C8B-B14F-4D97-AF65-F5344CB8AC3E}">
        <p14:creationId xmlns:p14="http://schemas.microsoft.com/office/powerpoint/2010/main" val="351578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Rechteck 3"/>
          <p:cNvSpPr/>
          <p:nvPr/>
        </p:nvSpPr>
        <p:spPr>
          <a:xfrm>
            <a:off x="2171700" y="2289076"/>
            <a:ext cx="6096000" cy="1200329"/>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txBody>
          <a:bodyPr>
            <a:spAutoFit/>
          </a:bodyPr>
          <a:lstStyle/>
          <a:p>
            <a:r>
              <a:rPr lang="en-US" dirty="0"/>
              <a:t>“Data is a new important factor of production after land, labor, capital, and technology. To consolidate the foundation for constructing Digital China, we must also facilitate the grand circulation of data resources</a:t>
            </a:r>
            <a:r>
              <a:rPr lang="en-US" dirty="0" smtClean="0"/>
              <a:t>…”</a:t>
            </a:r>
            <a:endParaRPr lang="de-DE" dirty="0"/>
          </a:p>
        </p:txBody>
      </p:sp>
      <p:sp>
        <p:nvSpPr>
          <p:cNvPr id="5" name="Rechteck 4"/>
          <p:cNvSpPr/>
          <p:nvPr/>
        </p:nvSpPr>
        <p:spPr>
          <a:xfrm>
            <a:off x="2139951" y="5523984"/>
            <a:ext cx="9017000" cy="461665"/>
          </a:xfrm>
          <a:prstGeom prst="rect">
            <a:avLst/>
          </a:prstGeom>
        </p:spPr>
        <p:txBody>
          <a:bodyPr wrap="square">
            <a:spAutoFit/>
          </a:bodyPr>
          <a:lstStyle/>
          <a:p>
            <a:r>
              <a:rPr lang="en-US" sz="1200" dirty="0"/>
              <a:t>“Digital China Construction Series 3: Facilitate the Grand Circulation of Data Resources,” Beijing Party Member Education Network, April 11, </a:t>
            </a:r>
            <a:r>
              <a:rPr lang="en-US" sz="1200" dirty="0" smtClean="0"/>
              <a:t>2025, </a:t>
            </a:r>
            <a:r>
              <a:rPr lang="de-DE" sz="1200" dirty="0" smtClean="0"/>
              <a:t>https</a:t>
            </a:r>
            <a:r>
              <a:rPr lang="de-DE" sz="1200" dirty="0"/>
              <a:t>://digitalchinawinsthefuture.com/?p=14698</a:t>
            </a:r>
          </a:p>
        </p:txBody>
      </p:sp>
      <p:sp>
        <p:nvSpPr>
          <p:cNvPr id="6" name="Textfeld 5"/>
          <p:cNvSpPr txBox="1"/>
          <p:nvPr/>
        </p:nvSpPr>
        <p:spPr>
          <a:xfrm>
            <a:off x="901748" y="565150"/>
            <a:ext cx="1111202" cy="2923877"/>
          </a:xfrm>
          <a:prstGeom prst="rect">
            <a:avLst/>
          </a:prstGeom>
          <a:noFill/>
        </p:spPr>
        <p:txBody>
          <a:bodyPr wrap="none" rtlCol="0">
            <a:spAutoFit/>
          </a:bodyPr>
          <a:lstStyle/>
          <a:p>
            <a:r>
              <a:rPr lang="de-DE" sz="166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a:p>
            <a:endParaRPr lang="de-DE"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39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monetary</a:t>
            </a:r>
            <a:r>
              <a:rPr lang="de-DE" dirty="0" smtClean="0"/>
              <a:t> </a:t>
            </a:r>
            <a:r>
              <a:rPr lang="de-DE" dirty="0" err="1" smtClean="0"/>
              <a:t>aspects</a:t>
            </a:r>
            <a:endParaRPr lang="de-DE" dirty="0"/>
          </a:p>
        </p:txBody>
      </p:sp>
      <p:sp>
        <p:nvSpPr>
          <p:cNvPr id="3" name="Inhaltsplatzhalter 2"/>
          <p:cNvSpPr>
            <a:spLocks noGrp="1"/>
          </p:cNvSpPr>
          <p:nvPr>
            <p:ph idx="1"/>
          </p:nvPr>
        </p:nvSpPr>
        <p:spPr/>
        <p:txBody>
          <a:bodyPr/>
          <a:lstStyle/>
          <a:p>
            <a:endParaRPr lang="de-DE"/>
          </a:p>
        </p:txBody>
      </p:sp>
      <p:pic>
        <p:nvPicPr>
          <p:cNvPr id="4" name="Grafik 3"/>
          <p:cNvPicPr/>
          <p:nvPr/>
        </p:nvPicPr>
        <p:blipFill>
          <a:blip r:embed="rId3"/>
          <a:stretch>
            <a:fillRect/>
          </a:stretch>
        </p:blipFill>
        <p:spPr>
          <a:xfrm>
            <a:off x="838200" y="1841500"/>
            <a:ext cx="5150428" cy="3697889"/>
          </a:xfrm>
          <a:prstGeom prst="rect">
            <a:avLst/>
          </a:prstGeom>
        </p:spPr>
      </p:pic>
      <p:sp>
        <p:nvSpPr>
          <p:cNvPr id="5" name="Rechteck 4"/>
          <p:cNvSpPr/>
          <p:nvPr/>
        </p:nvSpPr>
        <p:spPr>
          <a:xfrm>
            <a:off x="949035" y="5644987"/>
            <a:ext cx="9608127" cy="584775"/>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Inflows to developing countries in core sectors of the digital economy, billions of dollars, </a:t>
            </a:r>
            <a:r>
              <a:rPr lang="en-US" dirty="0" smtClean="0">
                <a:latin typeface="Calibri" panose="020F0502020204030204" pitchFamily="34" charset="0"/>
                <a:ea typeface="Calibri" panose="020F0502020204030204" pitchFamily="34" charset="0"/>
                <a:cs typeface="Calibri" panose="020F0502020204030204" pitchFamily="34" charset="0"/>
              </a:rPr>
              <a:t>2012–2023</a:t>
            </a:r>
            <a:r>
              <a:rPr lang="en-GB" dirty="0" smtClean="0">
                <a:latin typeface="Calibri" panose="020F0502020204030204" pitchFamily="34" charset="0"/>
                <a:ea typeface="Calibri" panose="020F0502020204030204" pitchFamily="34" charset="0"/>
                <a:cs typeface="Calibri" panose="020F0502020204030204" pitchFamily="34" charset="0"/>
              </a:rPr>
              <a:t/>
            </a:r>
            <a:br>
              <a:rPr lang="en-GB" dirty="0" smtClean="0">
                <a:latin typeface="Calibri" panose="020F0502020204030204" pitchFamily="34" charset="0"/>
                <a:ea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Source: UN Trade and Development (</a:t>
            </a:r>
            <a:r>
              <a:rPr lang="en-GB" sz="1400" dirty="0" smtClean="0">
                <a:latin typeface="Calibri" panose="020F0502020204030204" pitchFamily="34" charset="0"/>
                <a:cs typeface="Calibri" panose="020F0502020204030204" pitchFamily="34" charset="0"/>
              </a:rPr>
              <a:t>UNCTAD)</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6" name="Grafik 5"/>
          <p:cNvPicPr/>
          <p:nvPr/>
        </p:nvPicPr>
        <p:blipFill>
          <a:blip r:embed="rId4"/>
          <a:stretch>
            <a:fillRect/>
          </a:stretch>
        </p:blipFill>
        <p:spPr>
          <a:xfrm>
            <a:off x="6519950" y="1894299"/>
            <a:ext cx="5760720" cy="3545205"/>
          </a:xfrm>
          <a:prstGeom prst="rect">
            <a:avLst/>
          </a:prstGeom>
        </p:spPr>
      </p:pic>
    </p:spTree>
    <p:extLst>
      <p:ext uri="{BB962C8B-B14F-4D97-AF65-F5344CB8AC3E}">
        <p14:creationId xmlns:p14="http://schemas.microsoft.com/office/powerpoint/2010/main" val="80819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Introduction</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2352651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Digital </a:t>
            </a:r>
            <a:r>
              <a:rPr lang="de-DE" dirty="0" err="1" smtClean="0"/>
              <a:t>colonialism</a:t>
            </a:r>
            <a:r>
              <a:rPr lang="de-DE" dirty="0" smtClean="0"/>
              <a:t> in </a:t>
            </a:r>
            <a:r>
              <a:rPr lang="de-DE" dirty="0" err="1" smtClean="0"/>
              <a:t>our</a:t>
            </a:r>
            <a:r>
              <a:rPr lang="de-DE" dirty="0" smtClean="0"/>
              <a:t> </a:t>
            </a:r>
            <a:r>
              <a:rPr lang="de-DE" dirty="0" err="1" smtClean="0"/>
              <a:t>home</a:t>
            </a:r>
            <a:endParaRPr lang="de-DE" dirty="0"/>
          </a:p>
        </p:txBody>
      </p:sp>
      <p:sp>
        <p:nvSpPr>
          <p:cNvPr id="3" name="Inhaltsplatzhalter 2"/>
          <p:cNvSpPr>
            <a:spLocks noGrp="1"/>
          </p:cNvSpPr>
          <p:nvPr>
            <p:ph idx="1"/>
          </p:nvPr>
        </p:nvSpPr>
        <p:spPr/>
        <p:txBody>
          <a:bodyPr/>
          <a:lstStyle/>
          <a:p>
            <a:r>
              <a:rPr lang="en-GB" dirty="0" smtClean="0"/>
              <a:t>Tech-companies </a:t>
            </a:r>
            <a:r>
              <a:rPr lang="en-GB" dirty="0"/>
              <a:t>permanently collect data from individuals and use it, as “a new kind of sovereign power” (</a:t>
            </a:r>
            <a:r>
              <a:rPr lang="en-GB" dirty="0" err="1"/>
              <a:t>Zubo</a:t>
            </a:r>
            <a:r>
              <a:rPr lang="de-DE" dirty="0"/>
              <a:t>ﬀ</a:t>
            </a:r>
            <a:r>
              <a:rPr lang="en-GB" dirty="0"/>
              <a:t> 2015, </a:t>
            </a:r>
            <a:r>
              <a:rPr lang="en-GB" dirty="0" err="1"/>
              <a:t>Zubo</a:t>
            </a:r>
            <a:r>
              <a:rPr lang="de-DE" dirty="0"/>
              <a:t>ﬀ</a:t>
            </a:r>
            <a:r>
              <a:rPr lang="en-GB" dirty="0"/>
              <a:t> 2019), </a:t>
            </a:r>
            <a:endParaRPr lang="en-GB" dirty="0" smtClean="0"/>
          </a:p>
          <a:p>
            <a:r>
              <a:rPr lang="en-GB" dirty="0" smtClean="0"/>
              <a:t>to </a:t>
            </a:r>
            <a:r>
              <a:rPr lang="en-GB" dirty="0"/>
              <a:t>in</a:t>
            </a:r>
            <a:r>
              <a:rPr lang="de-DE" dirty="0"/>
              <a:t>ﬂ</a:t>
            </a:r>
            <a:r>
              <a:rPr lang="en-GB" dirty="0" err="1"/>
              <a:t>uence</a:t>
            </a:r>
            <a:r>
              <a:rPr lang="en-GB" dirty="0"/>
              <a:t> </a:t>
            </a:r>
            <a:r>
              <a:rPr lang="en-GB" dirty="0" smtClean="0"/>
              <a:t>us </a:t>
            </a:r>
            <a:r>
              <a:rPr lang="en-GB" dirty="0"/>
              <a:t>in </a:t>
            </a:r>
            <a:r>
              <a:rPr lang="en-GB" dirty="0" smtClean="0"/>
              <a:t>our </a:t>
            </a:r>
            <a:r>
              <a:rPr lang="en-GB" dirty="0"/>
              <a:t>decisions—threatening </a:t>
            </a:r>
            <a:r>
              <a:rPr lang="en-GB" dirty="0" smtClean="0"/>
              <a:t>our individual </a:t>
            </a:r>
            <a:r>
              <a:rPr lang="en-GB" dirty="0"/>
              <a:t>sovereignty. </a:t>
            </a:r>
            <a:endParaRPr lang="en-GB" dirty="0" smtClean="0"/>
          </a:p>
          <a:p>
            <a:endParaRPr lang="en-GB" dirty="0"/>
          </a:p>
          <a:p>
            <a:r>
              <a:rPr lang="en-GB" dirty="0" smtClean="0"/>
              <a:t>Instead </a:t>
            </a:r>
            <a:r>
              <a:rPr lang="en-GB" dirty="0"/>
              <a:t>of being an autonomous individual who has the ability to realize the vision of </a:t>
            </a:r>
            <a:r>
              <a:rPr lang="en-GB" dirty="0" smtClean="0"/>
              <a:t>her or his </a:t>
            </a:r>
            <a:r>
              <a:rPr lang="en-GB" dirty="0"/>
              <a:t>own future, the user </a:t>
            </a:r>
            <a:r>
              <a:rPr lang="en-GB" b="1" dirty="0"/>
              <a:t>is trapped the </a:t>
            </a:r>
            <a:r>
              <a:rPr lang="en-GB" b="1" dirty="0" smtClean="0"/>
              <a:t>circle </a:t>
            </a:r>
            <a:r>
              <a:rPr lang="en-GB" b="1" dirty="0"/>
              <a:t>of </a:t>
            </a:r>
            <a:r>
              <a:rPr lang="en-GB" b="1" dirty="0" smtClean="0"/>
              <a:t>apps, in the bubbles created by streams </a:t>
            </a:r>
            <a:r>
              <a:rPr lang="en-GB" b="1" dirty="0"/>
              <a:t>of posts and advertisements targeted specifically to him or her</a:t>
            </a:r>
            <a:r>
              <a:rPr lang="en-GB" dirty="0" smtClean="0"/>
              <a:t>.</a:t>
            </a:r>
          </a:p>
          <a:p>
            <a:endParaRPr lang="en-GB" dirty="0"/>
          </a:p>
          <a:p>
            <a:r>
              <a:rPr lang="de-DE" dirty="0" err="1" smtClean="0"/>
              <a:t>Regarding</a:t>
            </a:r>
            <a:r>
              <a:rPr lang="de-DE" dirty="0" smtClean="0"/>
              <a:t> </a:t>
            </a:r>
            <a:r>
              <a:rPr lang="de-DE" dirty="0" err="1" smtClean="0"/>
              <a:t>data</a:t>
            </a:r>
            <a:r>
              <a:rPr lang="de-DE" dirty="0" smtClean="0"/>
              <a:t> </a:t>
            </a:r>
            <a:r>
              <a:rPr lang="de-DE" dirty="0" err="1" smtClean="0"/>
              <a:t>privacy</a:t>
            </a:r>
            <a:r>
              <a:rPr lang="de-DE" dirty="0" smtClean="0"/>
              <a:t>: </a:t>
            </a:r>
            <a:r>
              <a:rPr lang="en-US" dirty="0" smtClean="0"/>
              <a:t>Microsoft, for example) </a:t>
            </a:r>
            <a:r>
              <a:rPr lang="en-US" dirty="0"/>
              <a:t>offers </a:t>
            </a:r>
            <a:r>
              <a:rPr lang="en-US" b="1" dirty="0"/>
              <a:t>no guarantee that EU data will never be shared with the US </a:t>
            </a:r>
            <a:r>
              <a:rPr lang="en-US" dirty="0"/>
              <a:t>government, according to Anton </a:t>
            </a:r>
            <a:r>
              <a:rPr lang="en-US" dirty="0" err="1"/>
              <a:t>Carniaux</a:t>
            </a:r>
            <a:r>
              <a:rPr lang="en-US" dirty="0"/>
              <a:t>, chief legal officer at Microsoft France, </a:t>
            </a:r>
            <a:r>
              <a:rPr lang="en-US" dirty="0" smtClean="0"/>
              <a:t>at </a:t>
            </a:r>
            <a:r>
              <a:rPr lang="en-US" dirty="0"/>
              <a:t>a hearing before the French Senate. </a:t>
            </a:r>
            <a:endParaRPr lang="de-DE" dirty="0"/>
          </a:p>
        </p:txBody>
      </p:sp>
    </p:spTree>
    <p:extLst>
      <p:ext uri="{BB962C8B-B14F-4D97-AF65-F5344CB8AC3E}">
        <p14:creationId xmlns:p14="http://schemas.microsoft.com/office/powerpoint/2010/main" val="1212394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2"/>
          <a:stretch>
            <a:fillRect/>
          </a:stretch>
        </p:blipFill>
        <p:spPr>
          <a:xfrm>
            <a:off x="0" y="0"/>
            <a:ext cx="12406435" cy="5052498"/>
          </a:xfrm>
          <a:prstGeom prst="rect">
            <a:avLst/>
          </a:prstGeom>
        </p:spPr>
      </p:pic>
      <p:pic>
        <p:nvPicPr>
          <p:cNvPr id="1032" name="Picture 8" descr="C:\Users\behr\AppData\Local\Temp\SNAGHTML8799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8243"/>
            <a:ext cx="12442824" cy="319870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44236" y="5052498"/>
            <a:ext cx="10993582" cy="381947"/>
          </a:xfrm>
          <a:prstGeom prst="rect">
            <a:avLst/>
          </a:prstGeom>
          <a:ln>
            <a:solidFill>
              <a:srgbClr val="FF3300"/>
            </a:solidFill>
          </a:ln>
          <a:effectLst>
            <a:outerShdw blurRad="50800" dist="38100" dir="2700000" algn="tl" rotWithShape="0">
              <a:prstClr val="black">
                <a:alpha val="40000"/>
              </a:prstClr>
            </a:outerShdw>
          </a:effectLst>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4"/>
          <a:stretch>
            <a:fillRect/>
          </a:stretch>
        </p:blipFill>
        <p:spPr>
          <a:xfrm>
            <a:off x="849175" y="1619093"/>
            <a:ext cx="10493649" cy="3619814"/>
          </a:xfrm>
          <a:prstGeom prst="rect">
            <a:avLst/>
          </a:prstGeom>
        </p:spPr>
      </p:pic>
      <p:grpSp>
        <p:nvGrpSpPr>
          <p:cNvPr id="10" name="Gruppieren 9"/>
          <p:cNvGrpSpPr/>
          <p:nvPr/>
        </p:nvGrpSpPr>
        <p:grpSpPr>
          <a:xfrm>
            <a:off x="1745673" y="3618243"/>
            <a:ext cx="3190009" cy="1167040"/>
            <a:chOff x="1745673" y="3618243"/>
            <a:chExt cx="3190009" cy="1167040"/>
          </a:xfrm>
        </p:grpSpPr>
        <p:cxnSp>
          <p:nvCxnSpPr>
            <p:cNvPr id="8" name="Gerade Verbindung mit Pfeil 7"/>
            <p:cNvCxnSpPr/>
            <p:nvPr/>
          </p:nvCxnSpPr>
          <p:spPr>
            <a:xfrm flipH="1">
              <a:off x="3065318" y="3618243"/>
              <a:ext cx="966355" cy="6939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1745673" y="4415951"/>
              <a:ext cx="3190009" cy="369332"/>
            </a:xfrm>
            <a:prstGeom prst="rect">
              <a:avLst/>
            </a:prstGeom>
            <a:noFill/>
          </p:spPr>
          <p:txBody>
            <a:bodyPr wrap="square" rtlCol="0">
              <a:spAutoFit/>
            </a:bodyPr>
            <a:lstStyle/>
            <a:p>
              <a:r>
                <a:rPr lang="de-DE" dirty="0" err="1"/>
                <a:t>a</a:t>
              </a:r>
              <a:r>
                <a:rPr lang="de-DE" dirty="0" err="1" smtClean="0"/>
                <a:t>pprox</a:t>
              </a:r>
              <a:r>
                <a:rPr lang="de-DE" dirty="0"/>
                <a:t>. </a:t>
              </a:r>
              <a:r>
                <a:rPr lang="de-DE" dirty="0" smtClean="0"/>
                <a:t>35 Trillion Pesos</a:t>
              </a:r>
              <a:endParaRPr lang="de-DE" dirty="0"/>
            </a:p>
          </p:txBody>
        </p:sp>
      </p:grpSp>
    </p:spTree>
    <p:extLst>
      <p:ext uri="{BB962C8B-B14F-4D97-AF65-F5344CB8AC3E}">
        <p14:creationId xmlns:p14="http://schemas.microsoft.com/office/powerpoint/2010/main" val="3302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Rechteck 3"/>
          <p:cNvSpPr/>
          <p:nvPr/>
        </p:nvSpPr>
        <p:spPr>
          <a:xfrm>
            <a:off x="2492525" y="2639061"/>
            <a:ext cx="6096000" cy="1477328"/>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txBody>
          <a:bodyPr>
            <a:spAutoFit/>
          </a:bodyPr>
          <a:lstStyle/>
          <a:p>
            <a:r>
              <a:rPr lang="en-US" dirty="0"/>
              <a:t>While the earnings of a minority are growing exponentially, so too is the gap separating the majority from the prosperity enjoyed by those happy few. This imbalance is the result of ideologies which defend the absolute autonomy of the marketplace and financial speculation.</a:t>
            </a:r>
            <a:endParaRPr lang="de-DE" dirty="0"/>
          </a:p>
        </p:txBody>
      </p:sp>
      <p:sp>
        <p:nvSpPr>
          <p:cNvPr id="5" name="Rechteck 4"/>
          <p:cNvSpPr/>
          <p:nvPr/>
        </p:nvSpPr>
        <p:spPr>
          <a:xfrm>
            <a:off x="3817121" y="4874814"/>
            <a:ext cx="6096000" cy="954107"/>
          </a:xfrm>
          <a:prstGeom prst="rect">
            <a:avLst/>
          </a:prstGeom>
        </p:spPr>
        <p:txBody>
          <a:bodyPr>
            <a:spAutoFit/>
          </a:bodyPr>
          <a:lstStyle/>
          <a:p>
            <a:r>
              <a:rPr lang="de-DE" sz="1400" dirty="0"/>
              <a:t>Francis, APOSTOLIC EXHORTATION</a:t>
            </a:r>
          </a:p>
          <a:p>
            <a:r>
              <a:rPr lang="de-DE" sz="1400"/>
              <a:t>EVANGELII </a:t>
            </a:r>
            <a:r>
              <a:rPr lang="de-DE" sz="1400" smtClean="0"/>
              <a:t>(</a:t>
            </a:r>
            <a:r>
              <a:rPr lang="de-DE" sz="1400" dirty="0"/>
              <a:t>24. November 2013), 202: </a:t>
            </a:r>
            <a:r>
              <a:rPr lang="de-DE" sz="1400" i="1" dirty="0"/>
              <a:t>AAS</a:t>
            </a:r>
            <a:r>
              <a:rPr lang="de-DE" sz="1400" dirty="0"/>
              <a:t> 105 (2013),</a:t>
            </a:r>
            <a:br>
              <a:rPr lang="de-DE" sz="1400" dirty="0"/>
            </a:br>
            <a:r>
              <a:rPr lang="de-DE" sz="1400" dirty="0"/>
              <a:t>https://www.vatican.va/content/francesco/en/apost_exhortations/documents/papa-francesco_esortazione-ap_20131124_evangelii-gaudium.html</a:t>
            </a:r>
          </a:p>
        </p:txBody>
      </p:sp>
      <p:sp>
        <p:nvSpPr>
          <p:cNvPr id="6" name="Textfeld 5"/>
          <p:cNvSpPr txBox="1"/>
          <p:nvPr/>
        </p:nvSpPr>
        <p:spPr>
          <a:xfrm>
            <a:off x="901748" y="949617"/>
            <a:ext cx="1111202" cy="2923877"/>
          </a:xfrm>
          <a:prstGeom prst="rect">
            <a:avLst/>
          </a:prstGeom>
          <a:noFill/>
        </p:spPr>
        <p:txBody>
          <a:bodyPr wrap="none" rtlCol="0">
            <a:spAutoFit/>
          </a:bodyPr>
          <a:lstStyle/>
          <a:p>
            <a:r>
              <a:rPr lang="de-DE" sz="166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a:p>
            <a:endParaRPr lang="de-DE"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787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Decolonialisation</a:t>
            </a:r>
            <a:r>
              <a:rPr lang="de-DE" dirty="0" smtClean="0">
                <a:solidFill>
                  <a:schemeClr val="accent4">
                    <a:lumMod val="40000"/>
                    <a:lumOff val="60000"/>
                  </a:schemeClr>
                </a:solidFill>
              </a:rPr>
              <a:t> - </a:t>
            </a:r>
            <a:r>
              <a:rPr lang="de-DE" dirty="0" err="1" smtClean="0">
                <a:solidFill>
                  <a:schemeClr val="accent4">
                    <a:lumMod val="40000"/>
                    <a:lumOff val="60000"/>
                  </a:schemeClr>
                </a:solidFill>
              </a:rPr>
              <a:t>What</a:t>
            </a:r>
            <a:r>
              <a:rPr lang="de-DE" dirty="0" smtClean="0">
                <a:solidFill>
                  <a:schemeClr val="accent4">
                    <a:lumMod val="40000"/>
                    <a:lumOff val="60000"/>
                  </a:schemeClr>
                </a:solidFill>
              </a:rPr>
              <a:t> </a:t>
            </a:r>
            <a:r>
              <a:rPr lang="de-DE" dirty="0" err="1" smtClean="0">
                <a:solidFill>
                  <a:schemeClr val="accent4">
                    <a:lumMod val="40000"/>
                    <a:lumOff val="60000"/>
                  </a:schemeClr>
                </a:solidFill>
              </a:rPr>
              <a:t>can</a:t>
            </a:r>
            <a:r>
              <a:rPr lang="de-DE" dirty="0" smtClean="0">
                <a:solidFill>
                  <a:schemeClr val="accent4">
                    <a:lumMod val="40000"/>
                    <a:lumOff val="60000"/>
                  </a:schemeClr>
                </a:solidFill>
              </a:rPr>
              <a:t> </a:t>
            </a:r>
            <a:r>
              <a:rPr lang="de-DE" dirty="0" err="1" smtClean="0">
                <a:solidFill>
                  <a:schemeClr val="accent4">
                    <a:lumMod val="40000"/>
                    <a:lumOff val="60000"/>
                  </a:schemeClr>
                </a:solidFill>
              </a:rPr>
              <a:t>we</a:t>
            </a:r>
            <a:r>
              <a:rPr lang="de-DE" dirty="0" smtClean="0">
                <a:solidFill>
                  <a:schemeClr val="accent4">
                    <a:lumMod val="40000"/>
                    <a:lumOff val="60000"/>
                  </a:schemeClr>
                </a:solidFill>
              </a:rPr>
              <a:t> do?</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normAutofit/>
          </a:bodyPr>
          <a:lstStyle/>
          <a:p>
            <a:pPr algn="r"/>
            <a:r>
              <a:rPr lang="de-DE" sz="2400" dirty="0" err="1" smtClean="0">
                <a:solidFill>
                  <a:schemeClr val="accent4">
                    <a:lumMod val="40000"/>
                    <a:lumOff val="60000"/>
                  </a:schemeClr>
                </a:solidFill>
              </a:rPr>
              <a:t>Degrowth</a:t>
            </a:r>
            <a:endParaRPr lang="de-DE" sz="2400" dirty="0" smtClean="0">
              <a:solidFill>
                <a:schemeClr val="accent4">
                  <a:lumMod val="40000"/>
                  <a:lumOff val="60000"/>
                </a:schemeClr>
              </a:solidFill>
            </a:endParaRPr>
          </a:p>
          <a:p>
            <a:pPr algn="r"/>
            <a:r>
              <a:rPr lang="de-DE" sz="2400" dirty="0">
                <a:solidFill>
                  <a:schemeClr val="accent4">
                    <a:lumMod val="40000"/>
                    <a:lumOff val="60000"/>
                  </a:schemeClr>
                </a:solidFill>
              </a:rPr>
              <a:t>#</a:t>
            </a:r>
            <a:r>
              <a:rPr lang="de-DE" sz="2400" dirty="0" err="1" smtClean="0">
                <a:solidFill>
                  <a:schemeClr val="accent4">
                    <a:lumMod val="40000"/>
                    <a:lumOff val="60000"/>
                  </a:schemeClr>
                </a:solidFill>
              </a:rPr>
              <a:t>unplugtrump</a:t>
            </a:r>
            <a:r>
              <a:rPr lang="de-DE" sz="2400" dirty="0" smtClean="0">
                <a:solidFill>
                  <a:schemeClr val="accent4">
                    <a:lumMod val="40000"/>
                    <a:lumOff val="60000"/>
                  </a:schemeClr>
                </a:solidFill>
              </a:rPr>
              <a:t>: </a:t>
            </a:r>
            <a:r>
              <a:rPr lang="de-DE" sz="2400" dirty="0" err="1" smtClean="0">
                <a:solidFill>
                  <a:schemeClr val="accent4">
                    <a:lumMod val="40000"/>
                    <a:lumOff val="60000"/>
                  </a:schemeClr>
                </a:solidFill>
              </a:rPr>
              <a:t>Extenting</a:t>
            </a:r>
            <a:r>
              <a:rPr lang="de-DE" sz="2400" dirty="0" smtClean="0">
                <a:solidFill>
                  <a:schemeClr val="accent4">
                    <a:lumMod val="40000"/>
                    <a:lumOff val="60000"/>
                  </a:schemeClr>
                </a:solidFill>
              </a:rPr>
              <a:t> </a:t>
            </a:r>
            <a:r>
              <a:rPr lang="de-DE" sz="2400" dirty="0">
                <a:solidFill>
                  <a:schemeClr val="accent4">
                    <a:lumMod val="40000"/>
                    <a:lumOff val="60000"/>
                  </a:schemeClr>
                </a:solidFill>
              </a:rPr>
              <a:t>digital </a:t>
            </a:r>
            <a:r>
              <a:rPr lang="de-DE" sz="2400" dirty="0" err="1">
                <a:solidFill>
                  <a:schemeClr val="accent4">
                    <a:lumMod val="40000"/>
                    <a:lumOff val="60000"/>
                  </a:schemeClr>
                </a:solidFill>
              </a:rPr>
              <a:t>authonomy</a:t>
            </a:r>
            <a:endParaRPr lang="de-DE" sz="2400" dirty="0" smtClean="0">
              <a:solidFill>
                <a:schemeClr val="accent4">
                  <a:lumMod val="40000"/>
                  <a:lumOff val="60000"/>
                </a:schemeClr>
              </a:solidFill>
            </a:endParaRPr>
          </a:p>
          <a:p>
            <a:pPr algn="r"/>
            <a:r>
              <a:rPr lang="de-DE" sz="2400" dirty="0" smtClean="0">
                <a:solidFill>
                  <a:schemeClr val="accent4">
                    <a:lumMod val="40000"/>
                    <a:lumOff val="60000"/>
                  </a:schemeClr>
                </a:solidFill>
              </a:rPr>
              <a:t>Focus on Open Data, Open Source, Open Education</a:t>
            </a:r>
          </a:p>
        </p:txBody>
      </p:sp>
    </p:spTree>
    <p:extLst>
      <p:ext uri="{BB962C8B-B14F-4D97-AF65-F5344CB8AC3E}">
        <p14:creationId xmlns:p14="http://schemas.microsoft.com/office/powerpoint/2010/main" val="1697677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Degrowth</a:t>
            </a:r>
            <a:endParaRPr lang="de-DE" dirty="0"/>
          </a:p>
        </p:txBody>
      </p:sp>
      <p:sp>
        <p:nvSpPr>
          <p:cNvPr id="3" name="Inhaltsplatzhalter 2"/>
          <p:cNvSpPr>
            <a:spLocks noGrp="1"/>
          </p:cNvSpPr>
          <p:nvPr>
            <p:ph idx="1"/>
          </p:nvPr>
        </p:nvSpPr>
        <p:spPr>
          <a:xfrm>
            <a:off x="838200" y="1841500"/>
            <a:ext cx="7464136" cy="4335463"/>
          </a:xfrm>
        </p:spPr>
        <p:txBody>
          <a:bodyPr/>
          <a:lstStyle/>
          <a:p>
            <a:r>
              <a:rPr lang="de-DE" dirty="0"/>
              <a:t>a </a:t>
            </a:r>
            <a:r>
              <a:rPr lang="de-DE" dirty="0" err="1"/>
              <a:t>socio-ecological</a:t>
            </a:r>
            <a:r>
              <a:rPr lang="de-DE" dirty="0"/>
              <a:t> </a:t>
            </a:r>
            <a:r>
              <a:rPr lang="de-DE" dirty="0" err="1"/>
              <a:t>movement</a:t>
            </a:r>
            <a:r>
              <a:rPr lang="de-DE" dirty="0"/>
              <a:t> </a:t>
            </a:r>
            <a:r>
              <a:rPr lang="de-DE" dirty="0" err="1"/>
              <a:t>and</a:t>
            </a:r>
            <a:r>
              <a:rPr lang="de-DE" dirty="0"/>
              <a:t> </a:t>
            </a:r>
            <a:r>
              <a:rPr lang="de-DE" dirty="0" err="1"/>
              <a:t>economic</a:t>
            </a:r>
            <a:r>
              <a:rPr lang="de-DE" dirty="0"/>
              <a:t> </a:t>
            </a:r>
            <a:r>
              <a:rPr lang="de-DE" dirty="0" err="1"/>
              <a:t>model</a:t>
            </a:r>
            <a:r>
              <a:rPr lang="de-DE" dirty="0"/>
              <a:t> </a:t>
            </a:r>
            <a:r>
              <a:rPr lang="de-DE" dirty="0" err="1"/>
              <a:t>that</a:t>
            </a:r>
            <a:r>
              <a:rPr lang="de-DE" dirty="0"/>
              <a:t> </a:t>
            </a:r>
            <a:r>
              <a:rPr lang="de-DE" b="1" dirty="0" err="1"/>
              <a:t>rejects</a:t>
            </a:r>
            <a:r>
              <a:rPr lang="de-DE" b="1" dirty="0"/>
              <a:t> </a:t>
            </a:r>
            <a:r>
              <a:rPr lang="de-DE" b="1" dirty="0" err="1"/>
              <a:t>the</a:t>
            </a:r>
            <a:r>
              <a:rPr lang="de-DE" b="1" dirty="0"/>
              <a:t> </a:t>
            </a:r>
            <a:r>
              <a:rPr lang="de-DE" b="1" dirty="0" err="1"/>
              <a:t>constant</a:t>
            </a:r>
            <a:r>
              <a:rPr lang="de-DE" b="1" dirty="0"/>
              <a:t> </a:t>
            </a:r>
            <a:r>
              <a:rPr lang="de-DE" b="1" dirty="0" err="1"/>
              <a:t>increase</a:t>
            </a:r>
            <a:r>
              <a:rPr lang="de-DE" b="1" dirty="0"/>
              <a:t> in </a:t>
            </a:r>
            <a:r>
              <a:rPr lang="de-DE" b="1" dirty="0" err="1"/>
              <a:t>economic</a:t>
            </a:r>
            <a:r>
              <a:rPr lang="de-DE" b="1" dirty="0"/>
              <a:t> </a:t>
            </a:r>
            <a:r>
              <a:rPr lang="de-DE" b="1" dirty="0" err="1" smtClean="0"/>
              <a:t>output</a:t>
            </a:r>
            <a:r>
              <a:rPr lang="de-DE" b="1" dirty="0" smtClean="0"/>
              <a:t> </a:t>
            </a:r>
            <a:r>
              <a:rPr lang="de-DE" dirty="0" smtClean="0"/>
              <a:t>(‚</a:t>
            </a:r>
            <a:r>
              <a:rPr lang="de-DE" dirty="0" err="1" smtClean="0"/>
              <a:t>growthism</a:t>
            </a:r>
            <a:r>
              <a:rPr lang="de-DE" dirty="0" smtClean="0"/>
              <a:t>“), </a:t>
            </a:r>
            <a:r>
              <a:rPr lang="de-DE" dirty="0" err="1" smtClean="0"/>
              <a:t>having</a:t>
            </a:r>
            <a:r>
              <a:rPr lang="de-DE" dirty="0" smtClean="0"/>
              <a:t> </a:t>
            </a:r>
            <a:r>
              <a:rPr lang="de-DE" dirty="0" err="1" smtClean="0"/>
              <a:t>particularly</a:t>
            </a:r>
            <a:r>
              <a:rPr lang="de-DE" dirty="0" smtClean="0"/>
              <a:t> </a:t>
            </a:r>
            <a:r>
              <a:rPr lang="de-DE" dirty="0" err="1" smtClean="0"/>
              <a:t>the</a:t>
            </a:r>
            <a:r>
              <a:rPr lang="de-DE" dirty="0" smtClean="0"/>
              <a:t> </a:t>
            </a:r>
            <a:r>
              <a:rPr lang="de-DE" dirty="0" err="1" smtClean="0"/>
              <a:t>gross</a:t>
            </a:r>
            <a:r>
              <a:rPr lang="de-DE" dirty="0" smtClean="0"/>
              <a:t> </a:t>
            </a:r>
            <a:r>
              <a:rPr lang="de-DE" dirty="0" err="1"/>
              <a:t>domestic</a:t>
            </a:r>
            <a:r>
              <a:rPr lang="de-DE" dirty="0"/>
              <a:t> </a:t>
            </a:r>
            <a:r>
              <a:rPr lang="de-DE" dirty="0" err="1"/>
              <a:t>product</a:t>
            </a:r>
            <a:r>
              <a:rPr lang="de-DE" dirty="0"/>
              <a:t> (GDP</a:t>
            </a:r>
            <a:r>
              <a:rPr lang="de-DE" dirty="0" smtClean="0"/>
              <a:t>) </a:t>
            </a:r>
            <a:r>
              <a:rPr lang="de-DE" dirty="0" err="1"/>
              <a:t>as</a:t>
            </a:r>
            <a:r>
              <a:rPr lang="de-DE" dirty="0"/>
              <a:t> </a:t>
            </a:r>
            <a:r>
              <a:rPr lang="de-DE" dirty="0" err="1"/>
              <a:t>its</a:t>
            </a:r>
            <a:r>
              <a:rPr lang="de-DE" dirty="0"/>
              <a:t> </a:t>
            </a:r>
            <a:r>
              <a:rPr lang="de-DE" dirty="0" err="1"/>
              <a:t>main</a:t>
            </a:r>
            <a:r>
              <a:rPr lang="de-DE" dirty="0"/>
              <a:t> </a:t>
            </a:r>
            <a:r>
              <a:rPr lang="de-DE" dirty="0" err="1"/>
              <a:t>goal</a:t>
            </a:r>
            <a:r>
              <a:rPr lang="de-DE" dirty="0"/>
              <a:t>. </a:t>
            </a:r>
            <a:endParaRPr lang="de-DE" dirty="0" smtClean="0"/>
          </a:p>
          <a:p>
            <a:r>
              <a:rPr lang="de-DE" dirty="0" err="1" smtClean="0"/>
              <a:t>Instead</a:t>
            </a:r>
            <a:r>
              <a:rPr lang="de-DE" dirty="0"/>
              <a:t>, </a:t>
            </a:r>
            <a:r>
              <a:rPr lang="de-DE" dirty="0" err="1"/>
              <a:t>the</a:t>
            </a:r>
            <a:r>
              <a:rPr lang="de-DE" dirty="0"/>
              <a:t> </a:t>
            </a:r>
            <a:r>
              <a:rPr lang="de-DE" dirty="0" err="1"/>
              <a:t>approach</a:t>
            </a:r>
            <a:r>
              <a:rPr lang="de-DE" dirty="0"/>
              <a:t> </a:t>
            </a:r>
            <a:r>
              <a:rPr lang="de-DE" dirty="0" err="1"/>
              <a:t>to</a:t>
            </a:r>
            <a:r>
              <a:rPr lang="de-DE" dirty="0"/>
              <a:t> </a:t>
            </a:r>
            <a:r>
              <a:rPr lang="de-DE" dirty="0" err="1"/>
              <a:t>degrowth</a:t>
            </a:r>
            <a:r>
              <a:rPr lang="de-DE" dirty="0"/>
              <a:t> </a:t>
            </a:r>
            <a:r>
              <a:rPr lang="de-DE" dirty="0" err="1"/>
              <a:t>strives</a:t>
            </a:r>
            <a:r>
              <a:rPr lang="de-DE" dirty="0"/>
              <a:t> </a:t>
            </a:r>
            <a:r>
              <a:rPr lang="de-DE" dirty="0" err="1"/>
              <a:t>for</a:t>
            </a:r>
            <a:r>
              <a:rPr lang="de-DE" dirty="0"/>
              <a:t> a </a:t>
            </a:r>
            <a:r>
              <a:rPr lang="de-DE" dirty="0" err="1"/>
              <a:t>society</a:t>
            </a:r>
            <a:r>
              <a:rPr lang="de-DE" dirty="0"/>
              <a:t> </a:t>
            </a:r>
            <a:r>
              <a:rPr lang="de-DE" dirty="0" err="1"/>
              <a:t>that</a:t>
            </a:r>
            <a:r>
              <a:rPr lang="de-DE" dirty="0"/>
              <a:t> </a:t>
            </a:r>
            <a:r>
              <a:rPr lang="de-DE" dirty="0" err="1"/>
              <a:t>prioritises</a:t>
            </a:r>
            <a:r>
              <a:rPr lang="de-DE" b="1" dirty="0"/>
              <a:t> </a:t>
            </a:r>
            <a:r>
              <a:rPr lang="de-DE" b="1" dirty="0" err="1"/>
              <a:t>the</a:t>
            </a:r>
            <a:r>
              <a:rPr lang="de-DE" b="1" dirty="0"/>
              <a:t> well-</a:t>
            </a:r>
            <a:r>
              <a:rPr lang="de-DE" b="1" dirty="0" err="1"/>
              <a:t>being</a:t>
            </a:r>
            <a:r>
              <a:rPr lang="de-DE" b="1" dirty="0"/>
              <a:t> of all </a:t>
            </a:r>
            <a:r>
              <a:rPr lang="de-DE" b="1" dirty="0" err="1"/>
              <a:t>people</a:t>
            </a:r>
            <a:r>
              <a:rPr lang="de-DE" b="1" dirty="0"/>
              <a:t> </a:t>
            </a:r>
            <a:r>
              <a:rPr lang="de-DE" dirty="0" err="1"/>
              <a:t>and</a:t>
            </a:r>
            <a:r>
              <a:rPr lang="de-DE" dirty="0"/>
              <a:t> </a:t>
            </a:r>
            <a:r>
              <a:rPr lang="de-DE" dirty="0" err="1"/>
              <a:t>the</a:t>
            </a:r>
            <a:r>
              <a:rPr lang="de-DE" dirty="0"/>
              <a:t> </a:t>
            </a:r>
            <a:r>
              <a:rPr lang="de-DE" b="1" dirty="0" err="1"/>
              <a:t>preservation</a:t>
            </a:r>
            <a:r>
              <a:rPr lang="de-DE" b="1" dirty="0"/>
              <a:t> of </a:t>
            </a:r>
            <a:r>
              <a:rPr lang="de-DE" b="1" dirty="0" err="1"/>
              <a:t>natural</a:t>
            </a:r>
            <a:r>
              <a:rPr lang="de-DE" b="1" dirty="0"/>
              <a:t> </a:t>
            </a:r>
            <a:r>
              <a:rPr lang="de-DE" b="1" dirty="0" err="1"/>
              <a:t>resources</a:t>
            </a:r>
            <a:r>
              <a:rPr lang="de-DE" dirty="0"/>
              <a:t>. </a:t>
            </a:r>
            <a:endParaRPr lang="de-DE" dirty="0" smtClean="0"/>
          </a:p>
          <a:p>
            <a:pPr lvl="1"/>
            <a:r>
              <a:rPr lang="de-DE" dirty="0" smtClean="0"/>
              <a:t>This </a:t>
            </a:r>
            <a:r>
              <a:rPr lang="de-DE" dirty="0" err="1"/>
              <a:t>includes</a:t>
            </a:r>
            <a:r>
              <a:rPr lang="de-DE" dirty="0"/>
              <a:t> a </a:t>
            </a:r>
            <a:r>
              <a:rPr lang="de-DE" b="1" dirty="0" err="1"/>
              <a:t>reduction</a:t>
            </a:r>
            <a:r>
              <a:rPr lang="de-DE" b="1" dirty="0"/>
              <a:t> in </a:t>
            </a:r>
            <a:r>
              <a:rPr lang="de-DE" b="1" dirty="0" err="1"/>
              <a:t>consumption</a:t>
            </a:r>
            <a:r>
              <a:rPr lang="de-DE" b="1" dirty="0"/>
              <a:t> </a:t>
            </a:r>
            <a:r>
              <a:rPr lang="de-DE" dirty="0" err="1"/>
              <a:t>and</a:t>
            </a:r>
            <a:r>
              <a:rPr lang="de-DE" dirty="0"/>
              <a:t> </a:t>
            </a:r>
            <a:r>
              <a:rPr lang="de-DE" dirty="0" err="1"/>
              <a:t>thus</a:t>
            </a:r>
            <a:r>
              <a:rPr lang="de-DE" dirty="0"/>
              <a:t> material </a:t>
            </a:r>
            <a:r>
              <a:rPr lang="de-DE" dirty="0" err="1"/>
              <a:t>production</a:t>
            </a:r>
            <a:r>
              <a:rPr lang="de-DE" dirty="0"/>
              <a:t>, a </a:t>
            </a:r>
            <a:r>
              <a:rPr lang="de-DE" dirty="0" err="1"/>
              <a:t>more</a:t>
            </a:r>
            <a:r>
              <a:rPr lang="de-DE" dirty="0"/>
              <a:t> </a:t>
            </a:r>
            <a:r>
              <a:rPr lang="de-DE" b="1" dirty="0" err="1"/>
              <a:t>equitable</a:t>
            </a:r>
            <a:r>
              <a:rPr lang="de-DE" b="1" dirty="0"/>
              <a:t> </a:t>
            </a:r>
            <a:r>
              <a:rPr lang="de-DE" b="1" dirty="0" err="1"/>
              <a:t>distribution</a:t>
            </a:r>
            <a:r>
              <a:rPr lang="de-DE" b="1" dirty="0"/>
              <a:t> of </a:t>
            </a:r>
            <a:r>
              <a:rPr lang="de-DE" b="1" dirty="0" err="1"/>
              <a:t>resources</a:t>
            </a:r>
            <a:r>
              <a:rPr lang="de-DE" dirty="0"/>
              <a:t>, a </a:t>
            </a:r>
            <a:r>
              <a:rPr lang="de-DE" dirty="0" err="1"/>
              <a:t>focus</a:t>
            </a:r>
            <a:r>
              <a:rPr lang="de-DE" dirty="0"/>
              <a:t> on </a:t>
            </a:r>
            <a:r>
              <a:rPr lang="de-DE" dirty="0" err="1"/>
              <a:t>quality</a:t>
            </a:r>
            <a:r>
              <a:rPr lang="de-DE" dirty="0"/>
              <a:t>, </a:t>
            </a:r>
            <a:r>
              <a:rPr lang="de-DE" dirty="0" err="1"/>
              <a:t>and</a:t>
            </a:r>
            <a:r>
              <a:rPr lang="de-DE" dirty="0"/>
              <a:t> a </a:t>
            </a:r>
            <a:r>
              <a:rPr lang="de-DE" dirty="0" err="1"/>
              <a:t>cultural</a:t>
            </a:r>
            <a:r>
              <a:rPr lang="de-DE" dirty="0"/>
              <a:t> </a:t>
            </a:r>
            <a:r>
              <a:rPr lang="de-DE" dirty="0" err="1"/>
              <a:t>shift</a:t>
            </a:r>
            <a:r>
              <a:rPr lang="de-DE" dirty="0"/>
              <a:t> </a:t>
            </a:r>
            <a:r>
              <a:rPr lang="de-DE" dirty="0" err="1"/>
              <a:t>towards</a:t>
            </a:r>
            <a:r>
              <a:rPr lang="de-DE" dirty="0"/>
              <a:t> </a:t>
            </a:r>
            <a:r>
              <a:rPr lang="de-DE" dirty="0" err="1"/>
              <a:t>greater</a:t>
            </a:r>
            <a:r>
              <a:rPr lang="de-DE" dirty="0"/>
              <a:t> </a:t>
            </a:r>
            <a:r>
              <a:rPr lang="de-DE" b="1" dirty="0" err="1" smtClean="0"/>
              <a:t>frugality</a:t>
            </a:r>
            <a:r>
              <a:rPr lang="de-DE" b="1" dirty="0" smtClean="0"/>
              <a:t> </a:t>
            </a:r>
            <a:r>
              <a:rPr lang="de-DE" b="1" dirty="0" err="1" smtClean="0"/>
              <a:t>towards</a:t>
            </a:r>
            <a:r>
              <a:rPr lang="de-DE" b="1" dirty="0" smtClean="0"/>
              <a:t> </a:t>
            </a:r>
            <a:r>
              <a:rPr lang="de-DE" b="1" dirty="0" err="1" smtClean="0"/>
              <a:t>consumption</a:t>
            </a:r>
            <a:r>
              <a:rPr lang="de-DE" dirty="0" smtClean="0"/>
              <a:t>, </a:t>
            </a:r>
            <a:r>
              <a:rPr lang="de-DE" b="1" dirty="0"/>
              <a:t>regional </a:t>
            </a:r>
            <a:r>
              <a:rPr lang="de-DE" b="1" dirty="0" err="1"/>
              <a:t>economies</a:t>
            </a:r>
            <a:r>
              <a:rPr lang="de-DE" dirty="0"/>
              <a:t>, </a:t>
            </a:r>
            <a:r>
              <a:rPr lang="de-DE" dirty="0" err="1"/>
              <a:t>and</a:t>
            </a:r>
            <a:r>
              <a:rPr lang="de-DE" dirty="0"/>
              <a:t> </a:t>
            </a:r>
            <a:r>
              <a:rPr lang="de-DE" b="1" dirty="0" err="1"/>
              <a:t>circular</a:t>
            </a:r>
            <a:r>
              <a:rPr lang="de-DE" b="1" dirty="0"/>
              <a:t> </a:t>
            </a:r>
            <a:r>
              <a:rPr lang="de-DE" b="1" dirty="0" err="1"/>
              <a:t>economies</a:t>
            </a:r>
            <a:r>
              <a:rPr lang="de-DE" dirty="0"/>
              <a:t>.</a:t>
            </a:r>
          </a:p>
          <a:p>
            <a:r>
              <a:rPr lang="de-DE" dirty="0"/>
              <a:t>Even </a:t>
            </a:r>
            <a:r>
              <a:rPr lang="de-DE" dirty="0" err="1"/>
              <a:t>though</a:t>
            </a:r>
            <a:r>
              <a:rPr lang="de-DE" dirty="0"/>
              <a:t> </a:t>
            </a:r>
            <a:r>
              <a:rPr lang="de-DE" dirty="0" err="1"/>
              <a:t>degrowth</a:t>
            </a:r>
            <a:r>
              <a:rPr lang="de-DE" dirty="0"/>
              <a:t> </a:t>
            </a:r>
            <a:r>
              <a:rPr lang="de-DE" dirty="0" err="1"/>
              <a:t>tends</a:t>
            </a:r>
            <a:r>
              <a:rPr lang="de-DE" dirty="0"/>
              <a:t> </a:t>
            </a:r>
            <a:r>
              <a:rPr lang="de-DE" dirty="0" err="1"/>
              <a:t>to</a:t>
            </a:r>
            <a:r>
              <a:rPr lang="de-DE" dirty="0"/>
              <a:t> </a:t>
            </a:r>
            <a:r>
              <a:rPr lang="de-DE" dirty="0" err="1"/>
              <a:t>be</a:t>
            </a:r>
            <a:r>
              <a:rPr lang="de-DE" dirty="0"/>
              <a:t> </a:t>
            </a:r>
            <a:r>
              <a:rPr lang="de-DE" dirty="0" err="1"/>
              <a:t>more</a:t>
            </a:r>
            <a:r>
              <a:rPr lang="de-DE" dirty="0"/>
              <a:t> </a:t>
            </a:r>
            <a:r>
              <a:rPr lang="de-DE" dirty="0" err="1"/>
              <a:t>prevalent</a:t>
            </a:r>
            <a:r>
              <a:rPr lang="de-DE" dirty="0"/>
              <a:t> in </a:t>
            </a:r>
            <a:r>
              <a:rPr lang="de-DE" dirty="0" err="1"/>
              <a:t>the</a:t>
            </a:r>
            <a:r>
              <a:rPr lang="de-DE" dirty="0"/>
              <a:t> Global North </a:t>
            </a:r>
            <a:r>
              <a:rPr lang="de-DE" dirty="0" err="1"/>
              <a:t>it</a:t>
            </a:r>
            <a:r>
              <a:rPr lang="de-DE" dirty="0"/>
              <a:t> </a:t>
            </a:r>
            <a:r>
              <a:rPr lang="de-DE" dirty="0" err="1"/>
              <a:t>is</a:t>
            </a:r>
            <a:r>
              <a:rPr lang="de-DE" dirty="0"/>
              <a:t> a </a:t>
            </a:r>
            <a:r>
              <a:rPr lang="de-DE" dirty="0" err="1"/>
              <a:t>critique</a:t>
            </a:r>
            <a:r>
              <a:rPr lang="de-DE" dirty="0"/>
              <a:t> of </a:t>
            </a:r>
            <a:r>
              <a:rPr lang="de-DE" dirty="0" err="1"/>
              <a:t>the</a:t>
            </a:r>
            <a:r>
              <a:rPr lang="de-DE" dirty="0"/>
              <a:t> </a:t>
            </a:r>
            <a:r>
              <a:rPr lang="de-DE" dirty="0" err="1"/>
              <a:t>mechanisms</a:t>
            </a:r>
            <a:r>
              <a:rPr lang="de-DE" dirty="0"/>
              <a:t> of </a:t>
            </a:r>
            <a:r>
              <a:rPr lang="de-DE" dirty="0" err="1"/>
              <a:t>colonial</a:t>
            </a:r>
            <a:r>
              <a:rPr lang="de-DE" dirty="0"/>
              <a:t> </a:t>
            </a:r>
            <a:r>
              <a:rPr lang="de-DE" dirty="0" err="1"/>
              <a:t>appropriation</a:t>
            </a:r>
            <a:r>
              <a:rPr lang="de-DE" dirty="0"/>
              <a:t>, </a:t>
            </a:r>
            <a:r>
              <a:rPr lang="de-DE" dirty="0" err="1" smtClean="0"/>
              <a:t>and</a:t>
            </a:r>
            <a:r>
              <a:rPr lang="de-DE" dirty="0" smtClean="0"/>
              <a:t> </a:t>
            </a:r>
            <a:r>
              <a:rPr lang="de-DE" dirty="0" err="1"/>
              <a:t>cheapening</a:t>
            </a:r>
            <a:r>
              <a:rPr lang="de-DE" dirty="0"/>
              <a:t> of </a:t>
            </a:r>
            <a:r>
              <a:rPr lang="de-DE" dirty="0" err="1"/>
              <a:t>labour</a:t>
            </a:r>
            <a:r>
              <a:rPr lang="de-DE" dirty="0"/>
              <a:t> </a:t>
            </a:r>
            <a:r>
              <a:rPr lang="de-DE" dirty="0" err="1"/>
              <a:t>and</a:t>
            </a:r>
            <a:r>
              <a:rPr lang="de-DE" dirty="0"/>
              <a:t> </a:t>
            </a:r>
            <a:r>
              <a:rPr lang="de-DE" dirty="0" err="1"/>
              <a:t>resources</a:t>
            </a:r>
            <a:endParaRPr lang="de-DE" dirty="0"/>
          </a:p>
          <a:p>
            <a:endParaRPr lang="de-DE" dirty="0"/>
          </a:p>
        </p:txBody>
      </p:sp>
      <p:pic>
        <p:nvPicPr>
          <p:cNvPr id="1028" name="Picture 4" descr="C:\Users\fjbehr\AppData\Local\Temp\SNAGHTML1cdf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499" y="1841500"/>
            <a:ext cx="2296969" cy="3398407"/>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7921336" y="5396348"/>
            <a:ext cx="3716482" cy="600164"/>
          </a:xfrm>
          <a:prstGeom prst="rect">
            <a:avLst/>
          </a:prstGeom>
        </p:spPr>
        <p:txBody>
          <a:bodyPr wrap="square">
            <a:spAutoFit/>
          </a:bodyPr>
          <a:lstStyle/>
          <a:p>
            <a:pPr algn="just">
              <a:spcBef>
                <a:spcPts val="600"/>
              </a:spcBef>
              <a:spcAft>
                <a:spcPts val="0"/>
              </a:spcAft>
            </a:pPr>
            <a:r>
              <a:rPr lang="de-DE" sz="1100" dirty="0">
                <a:latin typeface="Calibri" panose="020F0502020204030204" pitchFamily="34" charset="0"/>
                <a:ea typeface="Times New Roman" panose="02020603050405020304" pitchFamily="18" charset="0"/>
                <a:cs typeface="Times New Roman" panose="02020603050405020304" pitchFamily="18" charset="0"/>
              </a:rPr>
              <a:t>Buch-Hansen, Hubert; Koch, Max  &amp; </a:t>
            </a:r>
            <a:r>
              <a:rPr lang="de-DE" sz="1100" dirty="0" err="1">
                <a:latin typeface="Calibri" panose="020F0502020204030204" pitchFamily="34" charset="0"/>
                <a:ea typeface="Times New Roman" panose="02020603050405020304" pitchFamily="18" charset="0"/>
                <a:cs typeface="Times New Roman" panose="02020603050405020304" pitchFamily="18" charset="0"/>
              </a:rPr>
              <a:t>Nesterova</a:t>
            </a:r>
            <a:r>
              <a:rPr lang="de-DE" sz="1100" dirty="0">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latin typeface="Calibri" panose="020F0502020204030204" pitchFamily="34" charset="0"/>
                <a:ea typeface="Times New Roman" panose="02020603050405020304" pitchFamily="18" charset="0"/>
                <a:cs typeface="Times New Roman" panose="02020603050405020304" pitchFamily="18" charset="0"/>
              </a:rPr>
              <a:t>Iana</a:t>
            </a:r>
            <a:r>
              <a:rPr lang="de-DE" sz="1100" dirty="0">
                <a:latin typeface="Calibri" panose="020F0502020204030204" pitchFamily="34" charset="0"/>
                <a:ea typeface="Times New Roman" panose="02020603050405020304" pitchFamily="18" charset="0"/>
                <a:cs typeface="Times New Roman" panose="02020603050405020304" pitchFamily="18" charset="0"/>
              </a:rPr>
              <a:t> (2024). </a:t>
            </a:r>
            <a:r>
              <a:rPr lang="en-GB" sz="1100" dirty="0">
                <a:latin typeface="Calibri" panose="020F0502020204030204" pitchFamily="34" charset="0"/>
                <a:ea typeface="Times New Roman" panose="02020603050405020304" pitchFamily="18" charset="0"/>
                <a:cs typeface="Times New Roman" panose="02020603050405020304" pitchFamily="18" charset="0"/>
              </a:rPr>
              <a:t>Deep transformations: A theory of </a:t>
            </a:r>
            <a:r>
              <a:rPr lang="en-GB" sz="1100" dirty="0" err="1">
                <a:latin typeface="Calibri" panose="020F0502020204030204" pitchFamily="34" charset="0"/>
                <a:ea typeface="Times New Roman" panose="02020603050405020304" pitchFamily="18" charset="0"/>
                <a:cs typeface="Times New Roman" panose="02020603050405020304" pitchFamily="18" charset="0"/>
              </a:rPr>
              <a:t>degrowth</a:t>
            </a:r>
            <a:r>
              <a:rPr lang="en-GB" sz="1100" dirty="0">
                <a:latin typeface="Calibri" panose="020F0502020204030204" pitchFamily="34" charset="0"/>
                <a:ea typeface="Times New Roman" panose="02020603050405020304" pitchFamily="18" charset="0"/>
                <a:cs typeface="Times New Roman" panose="02020603050405020304" pitchFamily="18" charset="0"/>
              </a:rPr>
              <a:t>. </a:t>
            </a:r>
            <a:r>
              <a:rPr lang="de-DE" sz="1100" dirty="0">
                <a:latin typeface="Calibri" panose="020F0502020204030204" pitchFamily="34" charset="0"/>
                <a:ea typeface="Times New Roman" panose="02020603050405020304" pitchFamily="18" charset="0"/>
                <a:cs typeface="Times New Roman" panose="02020603050405020304" pitchFamily="18" charset="0"/>
              </a:rPr>
              <a:t>Manchester University Press, </a:t>
            </a:r>
            <a:r>
              <a:rPr lang="de-DE" sz="11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4"/>
              </a:rPr>
              <a:t>https://doi.org/10.7765/9781526173287</a:t>
            </a:r>
            <a:endParaRPr lang="de-DE" sz="1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522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Four</a:t>
            </a:r>
            <a:r>
              <a:rPr lang="de-DE" dirty="0" smtClean="0"/>
              <a:t> </a:t>
            </a:r>
            <a:r>
              <a:rPr lang="de-DE" dirty="0" err="1" smtClean="0"/>
              <a:t>aspects</a:t>
            </a:r>
            <a:r>
              <a:rPr lang="de-DE" dirty="0" smtClean="0"/>
              <a:t> </a:t>
            </a:r>
            <a:r>
              <a:rPr lang="de-DE" dirty="0" err="1" smtClean="0"/>
              <a:t>and</a:t>
            </a:r>
            <a:r>
              <a:rPr lang="de-DE" dirty="0" smtClean="0"/>
              <a:t> </a:t>
            </a:r>
            <a:r>
              <a:rPr lang="de-DE" dirty="0" err="1" smtClean="0"/>
              <a:t>habits</a:t>
            </a:r>
            <a:r>
              <a:rPr lang="de-DE" dirty="0" smtClean="0"/>
              <a:t> </a:t>
            </a:r>
            <a:r>
              <a:rPr lang="de-DE" dirty="0" err="1" smtClean="0"/>
              <a:t>of</a:t>
            </a:r>
            <a:r>
              <a:rPr lang="de-DE" dirty="0" smtClean="0"/>
              <a:t> </a:t>
            </a:r>
            <a:r>
              <a:rPr lang="de-DE" dirty="0" err="1" smtClean="0"/>
              <a:t>degrowth</a:t>
            </a:r>
            <a:endParaRPr lang="de-DE" dirty="0"/>
          </a:p>
        </p:txBody>
      </p:sp>
      <p:sp>
        <p:nvSpPr>
          <p:cNvPr id="3" name="Inhaltsplatzhalter 2"/>
          <p:cNvSpPr>
            <a:spLocks noGrp="1"/>
          </p:cNvSpPr>
          <p:nvPr>
            <p:ph idx="1"/>
          </p:nvPr>
        </p:nvSpPr>
        <p:spPr/>
        <p:txBody>
          <a:bodyPr/>
          <a:lstStyle/>
          <a:p>
            <a:pPr lvl="0"/>
            <a:r>
              <a:rPr lang="en-GB" b="1" dirty="0" smtClean="0"/>
              <a:t>Material transactions with nature:</a:t>
            </a:r>
            <a:r>
              <a:rPr lang="en-GB" dirty="0" smtClean="0"/>
              <a:t> Cleaner energy forms, </a:t>
            </a:r>
            <a:r>
              <a:rPr lang="en-GB" dirty="0" smtClean="0">
                <a:solidFill>
                  <a:srgbClr val="C00000"/>
                </a:solidFill>
              </a:rPr>
              <a:t>regard for nature</a:t>
            </a:r>
            <a:r>
              <a:rPr lang="en-GB" dirty="0" smtClean="0"/>
              <a:t>, </a:t>
            </a:r>
            <a:r>
              <a:rPr lang="en-GB" dirty="0" smtClean="0">
                <a:solidFill>
                  <a:srgbClr val="C00000"/>
                </a:solidFill>
              </a:rPr>
              <a:t>preservation of biodiversity</a:t>
            </a:r>
            <a:r>
              <a:rPr lang="en-GB" dirty="0" smtClean="0"/>
              <a:t> and life, place-sensitivity</a:t>
            </a:r>
            <a:r>
              <a:rPr lang="en-GB" dirty="0" smtClean="0">
                <a:solidFill>
                  <a:srgbClr val="C00000"/>
                </a:solidFill>
              </a:rPr>
              <a:t>, place-based activities</a:t>
            </a:r>
            <a:r>
              <a:rPr lang="en-GB" dirty="0" smtClean="0"/>
              <a:t>/localisation, nature-based economic activities</a:t>
            </a:r>
          </a:p>
          <a:p>
            <a:pPr lvl="0"/>
            <a:r>
              <a:rPr lang="en-GB" b="1" dirty="0" smtClean="0"/>
              <a:t>Social interactions</a:t>
            </a:r>
            <a:r>
              <a:rPr lang="en-GB" dirty="0" smtClean="0"/>
              <a:t>: Empathy, compassion, </a:t>
            </a:r>
            <a:r>
              <a:rPr lang="en-GB" dirty="0" smtClean="0">
                <a:solidFill>
                  <a:srgbClr val="C00000"/>
                </a:solidFill>
              </a:rPr>
              <a:t>peacefulness</a:t>
            </a:r>
            <a:r>
              <a:rPr lang="en-GB" dirty="0" smtClean="0"/>
              <a:t>, solidarity, sufficiency, </a:t>
            </a:r>
            <a:r>
              <a:rPr lang="en-GB" dirty="0" smtClean="0">
                <a:solidFill>
                  <a:srgbClr val="C00000"/>
                </a:solidFill>
              </a:rPr>
              <a:t>kindness</a:t>
            </a:r>
            <a:r>
              <a:rPr lang="en-GB" dirty="0" smtClean="0"/>
              <a:t>, generosity and </a:t>
            </a:r>
            <a:r>
              <a:rPr lang="en-GB" dirty="0" smtClean="0">
                <a:solidFill>
                  <a:srgbClr val="C00000"/>
                </a:solidFill>
              </a:rPr>
              <a:t>tolerance of diversity</a:t>
            </a:r>
            <a:r>
              <a:rPr lang="en-GB" dirty="0" smtClean="0"/>
              <a:t>, spontaneous right action, </a:t>
            </a:r>
            <a:r>
              <a:rPr lang="en-GB" dirty="0" smtClean="0">
                <a:solidFill>
                  <a:srgbClr val="C00000"/>
                </a:solidFill>
              </a:rPr>
              <a:t>fellow-feeling</a:t>
            </a:r>
            <a:r>
              <a:rPr lang="en-GB" dirty="0" smtClean="0"/>
              <a:t>, respect and concern for others, care, mutual learning, democracy</a:t>
            </a:r>
          </a:p>
          <a:p>
            <a:pPr lvl="0"/>
            <a:r>
              <a:rPr lang="en-GB" b="1" dirty="0" smtClean="0"/>
              <a:t>Social structures</a:t>
            </a:r>
            <a:r>
              <a:rPr lang="en-GB" dirty="0" smtClean="0"/>
              <a:t>: </a:t>
            </a:r>
            <a:r>
              <a:rPr lang="en-GB" dirty="0" smtClean="0">
                <a:solidFill>
                  <a:srgbClr val="C00000"/>
                </a:solidFill>
              </a:rPr>
              <a:t>Collaboration</a:t>
            </a:r>
            <a:r>
              <a:rPr lang="en-GB" dirty="0" smtClean="0"/>
              <a:t>, equal distribution of economic and other resources, </a:t>
            </a:r>
            <a:r>
              <a:rPr lang="en-GB" dirty="0" smtClean="0">
                <a:solidFill>
                  <a:srgbClr val="C00000"/>
                </a:solidFill>
              </a:rPr>
              <a:t>flat hierarchies</a:t>
            </a:r>
          </a:p>
          <a:p>
            <a:pPr lvl="0"/>
            <a:r>
              <a:rPr lang="en-GB" b="1" dirty="0" smtClean="0"/>
              <a:t>Inner being</a:t>
            </a:r>
            <a:r>
              <a:rPr lang="en-GB" dirty="0" smtClean="0"/>
              <a:t>: Love, </a:t>
            </a:r>
            <a:r>
              <a:rPr lang="en-GB" dirty="0" smtClean="0">
                <a:solidFill>
                  <a:srgbClr val="C00000"/>
                </a:solidFill>
              </a:rPr>
              <a:t>creativity</a:t>
            </a:r>
            <a:r>
              <a:rPr lang="en-GB" dirty="0" smtClean="0"/>
              <a:t>, oneness, gentleness towards being and beings, awareness, </a:t>
            </a:r>
            <a:r>
              <a:rPr lang="en-GB" dirty="0" smtClean="0">
                <a:solidFill>
                  <a:srgbClr val="C00000"/>
                </a:solidFill>
              </a:rPr>
              <a:t>curiosity</a:t>
            </a:r>
            <a:r>
              <a:rPr lang="en-GB" dirty="0" smtClean="0"/>
              <a:t>, </a:t>
            </a:r>
            <a:r>
              <a:rPr lang="en-GB" dirty="0" smtClean="0">
                <a:solidFill>
                  <a:srgbClr val="C00000"/>
                </a:solidFill>
              </a:rPr>
              <a:t>transcending the narrow ego/self</a:t>
            </a:r>
            <a:r>
              <a:rPr lang="en-GB" dirty="0" smtClean="0"/>
              <a:t>, seeing oneself as part of the broader existence, self-realisation, fulfilment, harmony, joy (‘to be’)</a:t>
            </a:r>
          </a:p>
          <a:p>
            <a:pPr lvl="0"/>
            <a:endParaRPr lang="en-GB" dirty="0"/>
          </a:p>
          <a:p>
            <a:pPr marL="0" lvl="0" indent="0">
              <a:buNone/>
            </a:pPr>
            <a:r>
              <a:rPr lang="en-GB" dirty="0" smtClean="0"/>
              <a:t>As the authors point out,</a:t>
            </a:r>
            <a:r>
              <a:rPr lang="en-US" dirty="0" smtClean="0"/>
              <a:t> “it </a:t>
            </a:r>
            <a:r>
              <a:rPr lang="en-US" dirty="0"/>
              <a:t>is crucial to avoid reductionism, acknowledge the interconnectedness of the planes of being and to </a:t>
            </a:r>
            <a:r>
              <a:rPr lang="en-US" dirty="0" err="1"/>
              <a:t>recognise</a:t>
            </a:r>
            <a:r>
              <a:rPr lang="en-US" dirty="0"/>
              <a:t> </a:t>
            </a:r>
            <a:r>
              <a:rPr lang="en-US" dirty="0" smtClean="0"/>
              <a:t>[the importance and] diversity </a:t>
            </a:r>
            <a:r>
              <a:rPr lang="en-US" dirty="0"/>
              <a:t>on each </a:t>
            </a:r>
            <a:r>
              <a:rPr lang="en-US" dirty="0" smtClean="0"/>
              <a:t>plane”.</a:t>
            </a:r>
          </a:p>
          <a:p>
            <a:pPr marL="0" lvl="0" indent="0">
              <a:buNone/>
            </a:pPr>
            <a:r>
              <a:rPr lang="de-DE" dirty="0" smtClean="0"/>
              <a:t>„</a:t>
            </a:r>
            <a:r>
              <a:rPr lang="de-DE" dirty="0" err="1" smtClean="0"/>
              <a:t>If</a:t>
            </a:r>
            <a:r>
              <a:rPr lang="de-DE" dirty="0" smtClean="0"/>
              <a:t> </a:t>
            </a:r>
            <a:r>
              <a:rPr lang="de-DE" dirty="0" err="1"/>
              <a:t>growthism</a:t>
            </a:r>
            <a:r>
              <a:rPr lang="de-DE" dirty="0"/>
              <a:t> </a:t>
            </a:r>
            <a:r>
              <a:rPr lang="de-DE" dirty="0" err="1"/>
              <a:t>seeks</a:t>
            </a:r>
            <a:r>
              <a:rPr lang="de-DE" dirty="0"/>
              <a:t> </a:t>
            </a:r>
            <a:r>
              <a:rPr lang="de-DE" dirty="0" err="1"/>
              <a:t>to</a:t>
            </a:r>
            <a:r>
              <a:rPr lang="de-DE" dirty="0"/>
              <a:t> </a:t>
            </a:r>
            <a:r>
              <a:rPr lang="de-DE" dirty="0" err="1"/>
              <a:t>organize</a:t>
            </a:r>
            <a:r>
              <a:rPr lang="de-DE" dirty="0"/>
              <a:t> </a:t>
            </a:r>
            <a:r>
              <a:rPr lang="de-DE" dirty="0" err="1"/>
              <a:t>the</a:t>
            </a:r>
            <a:r>
              <a:rPr lang="de-DE" dirty="0"/>
              <a:t> </a:t>
            </a:r>
            <a:r>
              <a:rPr lang="de-DE" dirty="0" err="1"/>
              <a:t>economy</a:t>
            </a:r>
            <a:r>
              <a:rPr lang="de-DE" dirty="0"/>
              <a:t> </a:t>
            </a:r>
            <a:r>
              <a:rPr lang="de-DE" dirty="0" err="1"/>
              <a:t>around</a:t>
            </a:r>
            <a:r>
              <a:rPr lang="de-DE" dirty="0"/>
              <a:t> </a:t>
            </a:r>
            <a:r>
              <a:rPr lang="de-DE" dirty="0" err="1"/>
              <a:t>the</a:t>
            </a:r>
            <a:r>
              <a:rPr lang="de-DE" dirty="0"/>
              <a:t> </a:t>
            </a:r>
            <a:r>
              <a:rPr lang="de-DE" dirty="0" err="1"/>
              <a:t>interests</a:t>
            </a:r>
            <a:r>
              <a:rPr lang="de-DE" dirty="0"/>
              <a:t> </a:t>
            </a:r>
            <a:r>
              <a:rPr lang="de-DE" dirty="0" err="1"/>
              <a:t>of</a:t>
            </a:r>
            <a:r>
              <a:rPr lang="de-DE" dirty="0"/>
              <a:t> </a:t>
            </a:r>
            <a:r>
              <a:rPr lang="de-DE" dirty="0" err="1"/>
              <a:t>capital</a:t>
            </a:r>
            <a:r>
              <a:rPr lang="de-DE" dirty="0"/>
              <a:t> (</a:t>
            </a:r>
            <a:r>
              <a:rPr lang="de-DE" dirty="0" err="1"/>
              <a:t>exchange-value</a:t>
            </a:r>
            <a:r>
              <a:rPr lang="de-DE" dirty="0"/>
              <a:t>) </a:t>
            </a:r>
            <a:r>
              <a:rPr lang="de-DE" dirty="0" err="1"/>
              <a:t>through</a:t>
            </a:r>
            <a:r>
              <a:rPr lang="de-DE" dirty="0"/>
              <a:t> </a:t>
            </a:r>
            <a:r>
              <a:rPr lang="de-DE" dirty="0" err="1"/>
              <a:t>accumulation</a:t>
            </a:r>
            <a:r>
              <a:rPr lang="de-DE" dirty="0"/>
              <a:t>, </a:t>
            </a:r>
            <a:r>
              <a:rPr lang="de-DE" dirty="0" err="1"/>
              <a:t>enclosure</a:t>
            </a:r>
            <a:r>
              <a:rPr lang="de-DE" dirty="0"/>
              <a:t>, </a:t>
            </a:r>
            <a:r>
              <a:rPr lang="de-DE" dirty="0" err="1"/>
              <a:t>and</a:t>
            </a:r>
            <a:r>
              <a:rPr lang="de-DE" dirty="0"/>
              <a:t> </a:t>
            </a:r>
            <a:r>
              <a:rPr lang="de-DE" dirty="0" err="1"/>
              <a:t>commodification</a:t>
            </a:r>
            <a:r>
              <a:rPr lang="de-DE" dirty="0"/>
              <a:t>, </a:t>
            </a:r>
            <a:r>
              <a:rPr lang="de-DE" dirty="0" err="1"/>
              <a:t>degrowth</a:t>
            </a:r>
            <a:r>
              <a:rPr lang="de-DE" dirty="0"/>
              <a:t> </a:t>
            </a:r>
            <a:r>
              <a:rPr lang="de-DE" dirty="0" err="1"/>
              <a:t>calls</a:t>
            </a:r>
            <a:r>
              <a:rPr lang="de-DE" dirty="0"/>
              <a:t> </a:t>
            </a:r>
            <a:r>
              <a:rPr lang="de-DE" dirty="0" err="1"/>
              <a:t>for</a:t>
            </a:r>
            <a:r>
              <a:rPr lang="de-DE" dirty="0"/>
              <a:t> </a:t>
            </a:r>
            <a:r>
              <a:rPr lang="de-DE" dirty="0" err="1"/>
              <a:t>the</a:t>
            </a:r>
            <a:r>
              <a:rPr lang="de-DE" dirty="0"/>
              <a:t> </a:t>
            </a:r>
            <a:r>
              <a:rPr lang="de-DE" dirty="0" err="1"/>
              <a:t>economy</a:t>
            </a:r>
            <a:r>
              <a:rPr lang="de-DE" dirty="0"/>
              <a:t> </a:t>
            </a:r>
            <a:r>
              <a:rPr lang="de-DE" dirty="0" err="1"/>
              <a:t>to</a:t>
            </a:r>
            <a:r>
              <a:rPr lang="de-DE" dirty="0"/>
              <a:t> </a:t>
            </a:r>
            <a:r>
              <a:rPr lang="de-DE" dirty="0" err="1"/>
              <a:t>be</a:t>
            </a:r>
            <a:r>
              <a:rPr lang="de-DE" dirty="0"/>
              <a:t> </a:t>
            </a:r>
            <a:r>
              <a:rPr lang="de-DE" dirty="0" err="1"/>
              <a:t>organized</a:t>
            </a:r>
            <a:r>
              <a:rPr lang="de-DE" dirty="0"/>
              <a:t> </a:t>
            </a:r>
            <a:r>
              <a:rPr lang="de-DE" dirty="0" err="1"/>
              <a:t>instead</a:t>
            </a:r>
            <a:r>
              <a:rPr lang="de-DE" dirty="0"/>
              <a:t> </a:t>
            </a:r>
            <a:r>
              <a:rPr lang="de-DE" dirty="0" err="1"/>
              <a:t>around</a:t>
            </a:r>
            <a:r>
              <a:rPr lang="de-DE" dirty="0"/>
              <a:t> </a:t>
            </a:r>
            <a:r>
              <a:rPr lang="de-DE" dirty="0" err="1"/>
              <a:t>provisioning</a:t>
            </a:r>
            <a:r>
              <a:rPr lang="de-DE" dirty="0"/>
              <a:t> </a:t>
            </a:r>
            <a:r>
              <a:rPr lang="de-DE" dirty="0" err="1"/>
              <a:t>for</a:t>
            </a:r>
            <a:r>
              <a:rPr lang="de-DE" dirty="0"/>
              <a:t> human </a:t>
            </a:r>
            <a:r>
              <a:rPr lang="de-DE" dirty="0" err="1"/>
              <a:t>needs</a:t>
            </a:r>
            <a:r>
              <a:rPr lang="de-DE" dirty="0"/>
              <a:t> (</a:t>
            </a:r>
            <a:r>
              <a:rPr lang="de-DE" dirty="0" err="1"/>
              <a:t>use-value</a:t>
            </a:r>
            <a:r>
              <a:rPr lang="de-DE" dirty="0"/>
              <a:t>) </a:t>
            </a:r>
            <a:r>
              <a:rPr lang="de-DE" dirty="0" err="1"/>
              <a:t>through</a:t>
            </a:r>
            <a:r>
              <a:rPr lang="de-DE" dirty="0"/>
              <a:t> de-</a:t>
            </a:r>
            <a:r>
              <a:rPr lang="de-DE" dirty="0" err="1"/>
              <a:t>accumulation</a:t>
            </a:r>
            <a:r>
              <a:rPr lang="de-DE" dirty="0"/>
              <a:t>, de-</a:t>
            </a:r>
            <a:r>
              <a:rPr lang="de-DE" dirty="0" err="1"/>
              <a:t>enclosure</a:t>
            </a:r>
            <a:r>
              <a:rPr lang="de-DE" dirty="0"/>
              <a:t> </a:t>
            </a:r>
            <a:r>
              <a:rPr lang="de-DE" dirty="0" err="1"/>
              <a:t>and</a:t>
            </a:r>
            <a:r>
              <a:rPr lang="de-DE" dirty="0"/>
              <a:t> de-</a:t>
            </a:r>
            <a:r>
              <a:rPr lang="de-DE" dirty="0" err="1"/>
              <a:t>commodification</a:t>
            </a:r>
            <a:r>
              <a:rPr lang="de-DE" dirty="0"/>
              <a:t>. </a:t>
            </a:r>
            <a:r>
              <a:rPr lang="de-DE" dirty="0" err="1"/>
              <a:t>Degrowth</a:t>
            </a:r>
            <a:r>
              <a:rPr lang="de-DE" dirty="0"/>
              <a:t> also </a:t>
            </a:r>
            <a:r>
              <a:rPr lang="de-DE" dirty="0" err="1"/>
              <a:t>rejects</a:t>
            </a:r>
            <a:r>
              <a:rPr lang="de-DE" dirty="0"/>
              <a:t> </a:t>
            </a:r>
            <a:r>
              <a:rPr lang="de-DE" dirty="0" err="1"/>
              <a:t>the</a:t>
            </a:r>
            <a:r>
              <a:rPr lang="de-DE" dirty="0"/>
              <a:t> </a:t>
            </a:r>
            <a:r>
              <a:rPr lang="de-DE" dirty="0" err="1"/>
              <a:t>cheapening</a:t>
            </a:r>
            <a:r>
              <a:rPr lang="de-DE" dirty="0"/>
              <a:t> </a:t>
            </a:r>
            <a:r>
              <a:rPr lang="de-DE" dirty="0" err="1"/>
              <a:t>of</a:t>
            </a:r>
            <a:r>
              <a:rPr lang="de-DE" dirty="0"/>
              <a:t> </a:t>
            </a:r>
            <a:r>
              <a:rPr lang="de-DE" dirty="0" err="1"/>
              <a:t>labour</a:t>
            </a:r>
            <a:r>
              <a:rPr lang="de-DE" dirty="0"/>
              <a:t> </a:t>
            </a:r>
            <a:r>
              <a:rPr lang="de-DE" dirty="0" err="1"/>
              <a:t>and</a:t>
            </a:r>
            <a:r>
              <a:rPr lang="de-DE" dirty="0"/>
              <a:t> </a:t>
            </a:r>
            <a:r>
              <a:rPr lang="de-DE" dirty="0" err="1" smtClean="0"/>
              <a:t>resources</a:t>
            </a:r>
            <a:r>
              <a:rPr lang="de-DE" dirty="0" smtClean="0"/>
              <a:t>.“</a:t>
            </a:r>
            <a:endParaRPr lang="en-GB" dirty="0" smtClean="0"/>
          </a:p>
          <a:p>
            <a:endParaRPr lang="de-DE" dirty="0"/>
          </a:p>
        </p:txBody>
      </p:sp>
      <p:sp>
        <p:nvSpPr>
          <p:cNvPr id="4" name="Rechteck 3"/>
          <p:cNvSpPr/>
          <p:nvPr/>
        </p:nvSpPr>
        <p:spPr>
          <a:xfrm>
            <a:off x="844550" y="5835988"/>
            <a:ext cx="10140950" cy="646331"/>
          </a:xfrm>
          <a:prstGeom prst="rect">
            <a:avLst/>
          </a:prstGeom>
        </p:spPr>
        <p:txBody>
          <a:bodyPr wrap="square">
            <a:spAutoFit/>
          </a:bodyPr>
          <a:lstStyle/>
          <a:p>
            <a:r>
              <a:rPr lang="de-DE" sz="1200" dirty="0">
                <a:latin typeface="Calibri" panose="020F0502020204030204" pitchFamily="34" charset="0"/>
                <a:ea typeface="Calibri" panose="020F0502020204030204" pitchFamily="34" charset="0"/>
                <a:cs typeface="Calibri" panose="020F0502020204030204" pitchFamily="34" charset="0"/>
              </a:rPr>
              <a:t>Buch-Hansen, Hubert &amp; </a:t>
            </a:r>
            <a:r>
              <a:rPr lang="de-DE" sz="1200" dirty="0" err="1">
                <a:latin typeface="Calibri" panose="020F0502020204030204" pitchFamily="34" charset="0"/>
                <a:ea typeface="Calibri" panose="020F0502020204030204" pitchFamily="34" charset="0"/>
                <a:cs typeface="Calibri" panose="020F0502020204030204" pitchFamily="34" charset="0"/>
              </a:rPr>
              <a:t>Nesterova</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Iana</a:t>
            </a:r>
            <a:r>
              <a:rPr lang="de-DE" sz="1200" dirty="0">
                <a:latin typeface="Calibri" panose="020F0502020204030204" pitchFamily="34" charset="0"/>
                <a:ea typeface="Calibri" panose="020F0502020204030204" pitchFamily="34" charset="0"/>
                <a:cs typeface="Calibri" panose="020F0502020204030204" pitchFamily="34" charset="0"/>
              </a:rPr>
              <a:t> (2023) ‘</a:t>
            </a:r>
            <a:r>
              <a:rPr lang="de-DE" sz="1200" dirty="0" err="1">
                <a:latin typeface="Calibri" panose="020F0502020204030204" pitchFamily="34" charset="0"/>
                <a:ea typeface="Calibri" panose="020F0502020204030204" pitchFamily="34" charset="0"/>
                <a:cs typeface="Calibri" panose="020F0502020204030204" pitchFamily="34" charset="0"/>
              </a:rPr>
              <a:t>Less</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and</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more</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Conceptualising</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degrowth</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transformations</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i="1" dirty="0" err="1">
                <a:latin typeface="Calibri" panose="020F0502020204030204" pitchFamily="34" charset="0"/>
                <a:ea typeface="Calibri" panose="020F0502020204030204" pitchFamily="34" charset="0"/>
                <a:cs typeface="Calibri" panose="020F0502020204030204" pitchFamily="34" charset="0"/>
              </a:rPr>
              <a:t>Ecological</a:t>
            </a:r>
            <a:r>
              <a:rPr lang="de-DE" sz="1200" i="1" dirty="0">
                <a:latin typeface="Calibri" panose="020F0502020204030204" pitchFamily="34" charset="0"/>
                <a:ea typeface="Calibri" panose="020F0502020204030204" pitchFamily="34" charset="0"/>
                <a:cs typeface="Calibri" panose="020F0502020204030204" pitchFamily="34" charset="0"/>
              </a:rPr>
              <a:t> Economics</a:t>
            </a:r>
            <a:r>
              <a:rPr lang="de-DE" sz="1200" dirty="0">
                <a:latin typeface="Calibri" panose="020F0502020204030204" pitchFamily="34" charset="0"/>
                <a:ea typeface="Calibri" panose="020F0502020204030204" pitchFamily="34" charset="0"/>
                <a:cs typeface="Calibri" panose="020F0502020204030204" pitchFamily="34" charset="0"/>
              </a:rPr>
              <a:t>, 205, 107731</a:t>
            </a:r>
          </a:p>
          <a:p>
            <a:r>
              <a:rPr lang="de-DE" sz="1200" dirty="0">
                <a:latin typeface="Calibri" panose="020F0502020204030204" pitchFamily="34" charset="0"/>
                <a:ea typeface="Calibri" panose="020F0502020204030204" pitchFamily="34" charset="0"/>
                <a:cs typeface="Calibri" panose="020F0502020204030204" pitchFamily="34" charset="0"/>
              </a:rPr>
              <a:t>Buch-Hansen, Hubert; Koch, </a:t>
            </a:r>
            <a:r>
              <a:rPr lang="de-DE" sz="1200" dirty="0" err="1">
                <a:latin typeface="Calibri" panose="020F0502020204030204" pitchFamily="34" charset="0"/>
                <a:ea typeface="Calibri" panose="020F0502020204030204" pitchFamily="34" charset="0"/>
                <a:cs typeface="Calibri" panose="020F0502020204030204" pitchFamily="34" charset="0"/>
              </a:rPr>
              <a:t>max</a:t>
            </a:r>
            <a:r>
              <a:rPr lang="de-DE" sz="1200" dirty="0">
                <a:latin typeface="Calibri" panose="020F0502020204030204" pitchFamily="34" charset="0"/>
                <a:ea typeface="Calibri" panose="020F0502020204030204" pitchFamily="34" charset="0"/>
                <a:cs typeface="Calibri" panose="020F0502020204030204" pitchFamily="34" charset="0"/>
              </a:rPr>
              <a:t>  &amp; </a:t>
            </a:r>
            <a:r>
              <a:rPr lang="de-DE" sz="1200" dirty="0" err="1">
                <a:latin typeface="Calibri" panose="020F0502020204030204" pitchFamily="34" charset="0"/>
                <a:ea typeface="Calibri" panose="020F0502020204030204" pitchFamily="34" charset="0"/>
                <a:cs typeface="Calibri" panose="020F0502020204030204" pitchFamily="34" charset="0"/>
              </a:rPr>
              <a:t>Nesterova</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Iana</a:t>
            </a:r>
            <a:r>
              <a:rPr lang="de-DE" sz="1200" dirty="0">
                <a:latin typeface="Calibri" panose="020F0502020204030204" pitchFamily="34" charset="0"/>
                <a:ea typeface="Calibri" panose="020F0502020204030204" pitchFamily="34" charset="0"/>
                <a:cs typeface="Calibri" panose="020F0502020204030204" pitchFamily="34" charset="0"/>
              </a:rPr>
              <a:t> (2024). </a:t>
            </a:r>
            <a:r>
              <a:rPr lang="de-DE" sz="1200" dirty="0" err="1">
                <a:latin typeface="Calibri" panose="020F0502020204030204" pitchFamily="34" charset="0"/>
                <a:ea typeface="Calibri" panose="020F0502020204030204" pitchFamily="34" charset="0"/>
                <a:cs typeface="Calibri" panose="020F0502020204030204" pitchFamily="34" charset="0"/>
              </a:rPr>
              <a:t>Deep</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transformations</a:t>
            </a:r>
            <a:r>
              <a:rPr lang="de-DE" sz="1200" dirty="0">
                <a:latin typeface="Calibri" panose="020F0502020204030204" pitchFamily="34" charset="0"/>
                <a:ea typeface="Calibri" panose="020F0502020204030204" pitchFamily="34" charset="0"/>
                <a:cs typeface="Calibri" panose="020F0502020204030204" pitchFamily="34" charset="0"/>
              </a:rPr>
              <a:t>: A </a:t>
            </a:r>
            <a:r>
              <a:rPr lang="de-DE" sz="1200" dirty="0" err="1">
                <a:latin typeface="Calibri" panose="020F0502020204030204" pitchFamily="34" charset="0"/>
                <a:ea typeface="Calibri" panose="020F0502020204030204" pitchFamily="34" charset="0"/>
                <a:cs typeface="Calibri" panose="020F0502020204030204" pitchFamily="34" charset="0"/>
              </a:rPr>
              <a:t>theory</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of</a:t>
            </a:r>
            <a:r>
              <a:rPr lang="de-DE" sz="1200" dirty="0">
                <a:latin typeface="Calibri" panose="020F0502020204030204" pitchFamily="34" charset="0"/>
                <a:ea typeface="Calibri" panose="020F0502020204030204" pitchFamily="34" charset="0"/>
                <a:cs typeface="Calibri" panose="020F0502020204030204" pitchFamily="34" charset="0"/>
              </a:rPr>
              <a:t> </a:t>
            </a:r>
            <a:r>
              <a:rPr lang="de-DE" sz="1200" dirty="0" err="1">
                <a:latin typeface="Calibri" panose="020F0502020204030204" pitchFamily="34" charset="0"/>
                <a:ea typeface="Calibri" panose="020F0502020204030204" pitchFamily="34" charset="0"/>
                <a:cs typeface="Calibri" panose="020F0502020204030204" pitchFamily="34" charset="0"/>
              </a:rPr>
              <a:t>degrowth</a:t>
            </a:r>
            <a:r>
              <a:rPr lang="de-DE" sz="1200" dirty="0">
                <a:latin typeface="Calibri" panose="020F0502020204030204" pitchFamily="34" charset="0"/>
                <a:ea typeface="Calibri" panose="020F0502020204030204" pitchFamily="34" charset="0"/>
                <a:cs typeface="Calibri" panose="020F0502020204030204" pitchFamily="34" charset="0"/>
              </a:rPr>
              <a:t>. Manchester University Press, </a:t>
            </a:r>
            <a:r>
              <a:rPr lang="de-DE" sz="1200" u="sng" dirty="0">
                <a:latin typeface="Calibri" panose="020F0502020204030204" pitchFamily="34" charset="0"/>
                <a:ea typeface="Calibri" panose="020F0502020204030204" pitchFamily="34" charset="0"/>
                <a:cs typeface="Calibri" panose="020F0502020204030204" pitchFamily="34" charset="0"/>
                <a:hlinkClick r:id="rId2"/>
              </a:rPr>
              <a:t>https://doi.org/10.7765/9781526173287</a:t>
            </a:r>
            <a:endParaRPr lang="de-DE" sz="1200" dirty="0">
              <a:latin typeface="Calibri" panose="020F0502020204030204" pitchFamily="34" charset="0"/>
              <a:ea typeface="Calibri" panose="020F0502020204030204" pitchFamily="34" charset="0"/>
              <a:cs typeface="Calibri" panose="020F0502020204030204" pitchFamily="34" charset="0"/>
            </a:endParaRPr>
          </a:p>
        </p:txBody>
      </p:sp>
      <p:sp>
        <p:nvSpPr>
          <p:cNvPr id="5" name="Wolkenförmige Legende 4"/>
          <p:cNvSpPr/>
          <p:nvPr/>
        </p:nvSpPr>
        <p:spPr>
          <a:xfrm>
            <a:off x="8084127" y="194708"/>
            <a:ext cx="2514600" cy="1264980"/>
          </a:xfrm>
          <a:prstGeom prst="cloudCallout">
            <a:avLst>
              <a:gd name="adj1" fmla="val -15874"/>
              <a:gd name="adj2" fmla="val 94477"/>
            </a:avLst>
          </a:prstGeom>
          <a:ln>
            <a:solidFill>
              <a:srgbClr val="C00000"/>
            </a:solidFill>
          </a:ln>
        </p:spPr>
        <p:txBody>
          <a:bodyPr wrap="square" rtlCol="0" anchor="ctr">
            <a:spAutoFit/>
          </a:bodyPr>
          <a:lstStyle/>
          <a:p>
            <a:pPr algn="ctr"/>
            <a:r>
              <a:rPr lang="en-US" sz="1600" dirty="0" smtClean="0">
                <a:latin typeface="Calibri" panose="020F0502020204030204" pitchFamily="34" charset="0"/>
                <a:cs typeface="Calibri" panose="020F0502020204030204" pitchFamily="34" charset="0"/>
              </a:rPr>
              <a:t>Consider our HFT Alumni Fellowship</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85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a:t>
            </a:r>
            <a:r>
              <a:rPr lang="de-DE" dirty="0" err="1" smtClean="0">
                <a:solidFill>
                  <a:schemeClr val="accent4">
                    <a:lumMod val="40000"/>
                    <a:lumOff val="60000"/>
                  </a:schemeClr>
                </a:solidFill>
              </a:rPr>
              <a:t>unplugtrump</a:t>
            </a:r>
            <a:r>
              <a:rPr lang="de-DE" dirty="0" smtClean="0">
                <a:solidFill>
                  <a:schemeClr val="accent4">
                    <a:lumMod val="40000"/>
                    <a:lumOff val="60000"/>
                  </a:schemeClr>
                </a:solidFill>
              </a:rPr>
              <a:t>: </a:t>
            </a:r>
            <a:r>
              <a:rPr lang="de-DE" dirty="0" err="1" smtClean="0">
                <a:solidFill>
                  <a:schemeClr val="accent4">
                    <a:lumMod val="40000"/>
                    <a:lumOff val="60000"/>
                  </a:schemeClr>
                </a:solidFill>
              </a:rPr>
              <a:t>Extenting</a:t>
            </a:r>
            <a:r>
              <a:rPr lang="de-DE" dirty="0" smtClean="0">
                <a:solidFill>
                  <a:schemeClr val="accent4">
                    <a:lumMod val="40000"/>
                    <a:lumOff val="60000"/>
                  </a:schemeClr>
                </a:solidFill>
              </a:rPr>
              <a:t> digital </a:t>
            </a:r>
            <a:r>
              <a:rPr lang="de-DE" dirty="0" err="1" smtClean="0">
                <a:solidFill>
                  <a:schemeClr val="accent4">
                    <a:lumMod val="40000"/>
                    <a:lumOff val="60000"/>
                  </a:schemeClr>
                </a:solidFill>
              </a:rPr>
              <a:t>authonomy</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3198131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European alternatives </a:t>
            </a:r>
            <a:r>
              <a:rPr lang="de-DE" b="1" dirty="0" err="1"/>
              <a:t>for</a:t>
            </a:r>
            <a:r>
              <a:rPr lang="de-DE" b="1" dirty="0"/>
              <a:t> </a:t>
            </a:r>
            <a:r>
              <a:rPr lang="de-DE" b="1" dirty="0" err="1"/>
              <a:t>popular</a:t>
            </a:r>
            <a:r>
              <a:rPr lang="de-DE" b="1" dirty="0"/>
              <a:t> </a:t>
            </a:r>
            <a:r>
              <a:rPr lang="de-DE" b="1" dirty="0" err="1"/>
              <a:t>services</a:t>
            </a:r>
            <a:endParaRPr lang="de-DE" dirty="0"/>
          </a:p>
        </p:txBody>
      </p:sp>
      <p:sp>
        <p:nvSpPr>
          <p:cNvPr id="3" name="Inhaltsplatzhalter 2"/>
          <p:cNvSpPr>
            <a:spLocks noGrp="1"/>
          </p:cNvSpPr>
          <p:nvPr>
            <p:ph idx="1"/>
          </p:nvPr>
        </p:nvSpPr>
        <p:spPr>
          <a:xfrm>
            <a:off x="838200" y="1841500"/>
            <a:ext cx="5157355" cy="4335463"/>
          </a:xfrm>
        </p:spPr>
        <p:txBody>
          <a:bodyPr/>
          <a:lstStyle/>
          <a:p>
            <a:r>
              <a:rPr lang="en-US" dirty="0">
                <a:hlinkClick r:id="rId2"/>
              </a:rPr>
              <a:t>https://</a:t>
            </a:r>
            <a:r>
              <a:rPr lang="en-US" dirty="0" smtClean="0">
                <a:hlinkClick r:id="rId2"/>
              </a:rPr>
              <a:t>european-alternatives.eu/alternatives-to</a:t>
            </a:r>
            <a:endParaRPr lang="en-US" dirty="0" smtClean="0"/>
          </a:p>
          <a:p>
            <a:endParaRPr lang="en-US" dirty="0"/>
          </a:p>
          <a:p>
            <a:r>
              <a:rPr lang="en-US" dirty="0"/>
              <a:t>lists of &gt;400 </a:t>
            </a:r>
            <a:r>
              <a:rPr lang="de-DE" dirty="0" smtClean="0"/>
              <a:t>European </a:t>
            </a:r>
            <a:r>
              <a:rPr lang="de-DE" dirty="0"/>
              <a:t>alternatives </a:t>
            </a:r>
            <a:r>
              <a:rPr lang="de-DE" dirty="0" err="1"/>
              <a:t>for</a:t>
            </a:r>
            <a:r>
              <a:rPr lang="de-DE" dirty="0"/>
              <a:t> </a:t>
            </a:r>
            <a:r>
              <a:rPr lang="de-DE" dirty="0" err="1"/>
              <a:t>popular</a:t>
            </a:r>
            <a:r>
              <a:rPr lang="de-DE" dirty="0"/>
              <a:t> </a:t>
            </a:r>
            <a:r>
              <a:rPr lang="de-DE" dirty="0" err="1"/>
              <a:t>services</a:t>
            </a:r>
            <a:endParaRPr lang="de-DE" dirty="0"/>
          </a:p>
          <a:p>
            <a:r>
              <a:rPr lang="en-US" dirty="0" smtClean="0"/>
              <a:t>that </a:t>
            </a:r>
            <a:r>
              <a:rPr lang="en-US" dirty="0"/>
              <a:t>were developed </a:t>
            </a:r>
            <a:r>
              <a:rPr lang="en-US" dirty="0" smtClean="0"/>
              <a:t>and hosted in Europe</a:t>
            </a:r>
          </a:p>
          <a:p>
            <a:r>
              <a:rPr lang="en-US" dirty="0"/>
              <a:t>All products </a:t>
            </a:r>
            <a:r>
              <a:rPr lang="en-US" dirty="0" smtClean="0"/>
              <a:t>that </a:t>
            </a:r>
            <a:r>
              <a:rPr lang="en-US" dirty="0"/>
              <a:t>use renewable energy to provide their services are marked with a green leaf symbol. </a:t>
            </a:r>
            <a:endParaRPr lang="en-US" dirty="0" smtClean="0"/>
          </a:p>
          <a:p>
            <a:endParaRPr lang="en-US" dirty="0"/>
          </a:p>
          <a:p>
            <a:endParaRPr lang="en-US" dirty="0" smtClean="0"/>
          </a:p>
          <a:p>
            <a:r>
              <a:rPr lang="en-US" dirty="0" smtClean="0"/>
              <a:t>Assigns                       labels </a:t>
            </a:r>
          </a:p>
          <a:p>
            <a:endParaRPr lang="de-DE" dirty="0"/>
          </a:p>
          <a:p>
            <a:endParaRPr lang="de-DE" dirty="0"/>
          </a:p>
        </p:txBody>
      </p:sp>
      <p:pic>
        <p:nvPicPr>
          <p:cNvPr id="2050" name="Picture 2" descr="C:\Users\behr\AppData\Local\Temp\SNAGHTML6b2bb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820" y="1953491"/>
            <a:ext cx="6088355" cy="4031673"/>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a:stretch>
            <a:fillRect/>
          </a:stretch>
        </p:blipFill>
        <p:spPr>
          <a:xfrm>
            <a:off x="1850588" y="4480954"/>
            <a:ext cx="739204" cy="297206"/>
          </a:xfrm>
          <a:prstGeom prst="rect">
            <a:avLst/>
          </a:prstGeom>
        </p:spPr>
      </p:pic>
    </p:spTree>
    <p:extLst>
      <p:ext uri="{BB962C8B-B14F-4D97-AF65-F5344CB8AC3E}">
        <p14:creationId xmlns:p14="http://schemas.microsoft.com/office/powerpoint/2010/main" val="2875877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Open </a:t>
            </a:r>
            <a:r>
              <a:rPr lang="de-DE" b="1" dirty="0"/>
              <a:t>alternatives </a:t>
            </a:r>
            <a:r>
              <a:rPr lang="de-DE" b="1" dirty="0" err="1"/>
              <a:t>for</a:t>
            </a:r>
            <a:r>
              <a:rPr lang="de-DE" b="1" dirty="0"/>
              <a:t> </a:t>
            </a:r>
            <a:r>
              <a:rPr lang="de-DE" b="1" dirty="0" err="1"/>
              <a:t>popular</a:t>
            </a:r>
            <a:r>
              <a:rPr lang="de-DE" b="1" dirty="0"/>
              <a:t> </a:t>
            </a:r>
            <a:r>
              <a:rPr lang="de-DE" b="1" dirty="0" err="1" smtClean="0"/>
              <a:t>services</a:t>
            </a:r>
            <a:endParaRPr lang="de-DE" dirty="0"/>
          </a:p>
        </p:txBody>
      </p:sp>
      <p:sp>
        <p:nvSpPr>
          <p:cNvPr id="3" name="Inhaltsplatzhalter 2"/>
          <p:cNvSpPr>
            <a:spLocks noGrp="1"/>
          </p:cNvSpPr>
          <p:nvPr>
            <p:ph idx="1"/>
          </p:nvPr>
        </p:nvSpPr>
        <p:spPr>
          <a:xfrm>
            <a:off x="838200" y="1841500"/>
            <a:ext cx="4897582" cy="4335463"/>
          </a:xfrm>
        </p:spPr>
        <p:txBody>
          <a:bodyPr/>
          <a:lstStyle/>
          <a:p>
            <a:r>
              <a:rPr lang="de-DE" dirty="0" smtClean="0"/>
              <a:t>Open Source alternatives</a:t>
            </a:r>
            <a:br>
              <a:rPr lang="de-DE" dirty="0" smtClean="0"/>
            </a:br>
            <a:r>
              <a:rPr lang="en-GB" dirty="0" smtClean="0">
                <a:hlinkClick r:id="rId2"/>
              </a:rPr>
              <a:t>https</a:t>
            </a:r>
            <a:r>
              <a:rPr lang="en-GB" dirty="0">
                <a:hlinkClick r:id="rId2"/>
              </a:rPr>
              <a:t>://</a:t>
            </a:r>
            <a:r>
              <a:rPr lang="en-GB" dirty="0" smtClean="0">
                <a:hlinkClick r:id="rId2"/>
              </a:rPr>
              <a:t>openalternative.co/alternatives</a:t>
            </a:r>
            <a:endParaRPr lang="en-GB" dirty="0" smtClean="0"/>
          </a:p>
          <a:p>
            <a:endParaRPr lang="en-GB" dirty="0"/>
          </a:p>
          <a:p>
            <a:r>
              <a:rPr lang="en-US" dirty="0"/>
              <a:t>lists </a:t>
            </a:r>
            <a:r>
              <a:rPr lang="en-US" dirty="0" smtClean="0"/>
              <a:t>of &gt;400 apps </a:t>
            </a:r>
            <a:r>
              <a:rPr lang="en-US" dirty="0"/>
              <a:t>that were developed in Europe at and therefore also comply with European data standards</a:t>
            </a:r>
            <a:endParaRPr lang="de-DE" dirty="0"/>
          </a:p>
        </p:txBody>
      </p:sp>
      <p:pic>
        <p:nvPicPr>
          <p:cNvPr id="1026" name="Picture 2" descr="C:\Users\behr\AppData\Local\Temp\SNAGHTML6ad625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1676401"/>
            <a:ext cx="5358823" cy="454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69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Open Source</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365595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German Peasants' War </a:t>
            </a:r>
            <a:r>
              <a:rPr lang="en-US" dirty="0" smtClean="0"/>
              <a:t>- </a:t>
            </a:r>
            <a:r>
              <a:rPr lang="de-DE" dirty="0" smtClean="0"/>
              <a:t>500th </a:t>
            </a:r>
            <a:r>
              <a:rPr lang="de-DE" dirty="0" err="1" smtClean="0"/>
              <a:t>anniversary</a:t>
            </a:r>
            <a:r>
              <a:rPr lang="de-DE" dirty="0" smtClean="0"/>
              <a:t> of </a:t>
            </a:r>
            <a:r>
              <a:rPr lang="de-DE" dirty="0" err="1" smtClean="0"/>
              <a:t>the</a:t>
            </a:r>
            <a:r>
              <a:rPr lang="de-DE" dirty="0" smtClean="0"/>
              <a:t> „</a:t>
            </a:r>
            <a:r>
              <a:rPr lang="de-DE" dirty="0" err="1" smtClean="0"/>
              <a:t>Twelve</a:t>
            </a:r>
            <a:r>
              <a:rPr lang="de-DE" dirty="0" smtClean="0"/>
              <a:t> </a:t>
            </a:r>
            <a:r>
              <a:rPr lang="de-DE" dirty="0" err="1" smtClean="0"/>
              <a:t>Articles</a:t>
            </a:r>
            <a:r>
              <a:rPr lang="de-DE" dirty="0" smtClean="0"/>
              <a:t>“ </a:t>
            </a:r>
            <a:endParaRPr lang="de-DE" dirty="0"/>
          </a:p>
        </p:txBody>
      </p:sp>
      <p:sp>
        <p:nvSpPr>
          <p:cNvPr id="4" name="Rechteck 3"/>
          <p:cNvSpPr/>
          <p:nvPr/>
        </p:nvSpPr>
        <p:spPr>
          <a:xfrm>
            <a:off x="4263045" y="2222854"/>
            <a:ext cx="4783897" cy="1015663"/>
          </a:xfrm>
          <a:prstGeom prst="rect">
            <a:avLst/>
          </a:prstGeom>
        </p:spPr>
        <p:txBody>
          <a:bodyPr wrap="square">
            <a:spAutoFit/>
          </a:bodyPr>
          <a:lstStyle/>
          <a:p>
            <a:r>
              <a:rPr lang="es-ES" dirty="0" smtClean="0"/>
              <a:t>Title page of the “Twelve Articles”</a:t>
            </a:r>
          </a:p>
          <a:p>
            <a:r>
              <a:rPr lang="es-ES" dirty="0" smtClean="0"/>
              <a:t>"</a:t>
            </a:r>
            <a:r>
              <a:rPr lang="es-ES" dirty="0"/>
              <a:t>12 articulos de los </a:t>
            </a:r>
            <a:r>
              <a:rPr lang="es-ES" dirty="0" smtClean="0"/>
              <a:t>campesinos“</a:t>
            </a:r>
          </a:p>
          <a:p>
            <a:r>
              <a:rPr lang="de-DE" sz="1200" dirty="0" smtClean="0"/>
              <a:t>Source: </a:t>
            </a:r>
            <a:r>
              <a:rPr lang="de-DE" sz="1200" dirty="0" err="1" smtClean="0"/>
              <a:t>Schönsperger</a:t>
            </a:r>
            <a:r>
              <a:rPr lang="de-DE" sz="1200" dirty="0"/>
              <a:t>, Johann d.J., (1525): </a:t>
            </a:r>
            <a:r>
              <a:rPr lang="de-DE" sz="1200" dirty="0" smtClean="0"/>
              <a:t/>
            </a:r>
            <a:br>
              <a:rPr lang="de-DE" sz="1200" dirty="0" smtClean="0"/>
            </a:br>
            <a:r>
              <a:rPr lang="de-DE" sz="1200" dirty="0" smtClean="0"/>
              <a:t>12 </a:t>
            </a:r>
            <a:r>
              <a:rPr lang="de-DE" sz="1200" dirty="0"/>
              <a:t>Artikel von Memmingen</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47" y="2123191"/>
            <a:ext cx="2976552" cy="4246440"/>
          </a:xfrm>
          <a:prstGeom prst="rect">
            <a:avLst/>
          </a:prstGeom>
        </p:spPr>
      </p:pic>
      <p:sp>
        <p:nvSpPr>
          <p:cNvPr id="7" name="Inhaltsplatzhalter 2"/>
          <p:cNvSpPr>
            <a:spLocks noGrp="1"/>
          </p:cNvSpPr>
          <p:nvPr>
            <p:ph idx="1"/>
          </p:nvPr>
        </p:nvSpPr>
        <p:spPr>
          <a:xfrm>
            <a:off x="4346790" y="3491125"/>
            <a:ext cx="3851637" cy="2169438"/>
          </a:xfrm>
        </p:spPr>
        <p:txBody>
          <a:bodyPr/>
          <a:lstStyle/>
          <a:p>
            <a:r>
              <a:rPr lang="en-US" dirty="0"/>
              <a:t>The Twelve Articles (German: </a:t>
            </a:r>
            <a:r>
              <a:rPr lang="en-US" dirty="0" err="1"/>
              <a:t>Zwölf</a:t>
            </a:r>
            <a:r>
              <a:rPr lang="en-US" dirty="0"/>
              <a:t> </a:t>
            </a:r>
            <a:r>
              <a:rPr lang="en-US" dirty="0" err="1"/>
              <a:t>Artikel</a:t>
            </a:r>
            <a:r>
              <a:rPr lang="en-US" dirty="0"/>
              <a:t>) were part of the peasants ' </a:t>
            </a:r>
            <a:r>
              <a:rPr lang="en-US" dirty="0" smtClean="0"/>
              <a:t>(</a:t>
            </a:r>
            <a:r>
              <a:rPr lang="en-US" dirty="0"/>
              <a:t>farmers') demands </a:t>
            </a:r>
            <a:r>
              <a:rPr lang="en-US" dirty="0" smtClean="0"/>
              <a:t>during </a:t>
            </a:r>
            <a:r>
              <a:rPr lang="en-US" dirty="0"/>
              <a:t>the German Peasants' War of 1525.</a:t>
            </a:r>
          </a:p>
          <a:p>
            <a:r>
              <a:rPr lang="en-US" dirty="0"/>
              <a:t>are considered the first draft of human rights and civil liberties in continental Europe</a:t>
            </a:r>
          </a:p>
        </p:txBody>
      </p:sp>
      <p:pic>
        <p:nvPicPr>
          <p:cNvPr id="5" name="Grafik 4"/>
          <p:cNvPicPr>
            <a:picLocks noChangeAspect="1"/>
          </p:cNvPicPr>
          <p:nvPr/>
        </p:nvPicPr>
        <p:blipFill>
          <a:blip r:embed="rId4"/>
          <a:stretch>
            <a:fillRect/>
          </a:stretch>
        </p:blipFill>
        <p:spPr>
          <a:xfrm>
            <a:off x="8479645" y="2123191"/>
            <a:ext cx="2728196" cy="3566469"/>
          </a:xfrm>
          <a:prstGeom prst="rect">
            <a:avLst/>
          </a:prstGeom>
        </p:spPr>
      </p:pic>
      <p:sp>
        <p:nvSpPr>
          <p:cNvPr id="8" name="Rechteck 7"/>
          <p:cNvSpPr/>
          <p:nvPr/>
        </p:nvSpPr>
        <p:spPr>
          <a:xfrm rot="16200000">
            <a:off x="8764225" y="2981145"/>
            <a:ext cx="6096000" cy="646331"/>
          </a:xfrm>
          <a:prstGeom prst="rect">
            <a:avLst/>
          </a:prstGeom>
        </p:spPr>
        <p:txBody>
          <a:bodyPr>
            <a:spAutoFit/>
          </a:bodyPr>
          <a:lstStyle/>
          <a:p>
            <a:r>
              <a:rPr lang="de-DE" sz="1200" dirty="0">
                <a:latin typeface="Calibri" panose="020F0502020204030204" pitchFamily="34" charset="0"/>
                <a:cs typeface="Calibri" panose="020F0502020204030204" pitchFamily="34" charset="0"/>
              </a:rPr>
              <a:t>https://de.wikipedia.org/wiki/Zw%C3%B6lf_Artikel</a:t>
            </a:r>
          </a:p>
          <a:p>
            <a:r>
              <a:rPr lang="de-DE" sz="1200" dirty="0" smtClean="0">
                <a:latin typeface="Calibri" panose="020F0502020204030204" pitchFamily="34" charset="0"/>
                <a:cs typeface="Calibri" panose="020F0502020204030204" pitchFamily="34" charset="0"/>
              </a:rPr>
              <a:t>https</a:t>
            </a:r>
            <a:r>
              <a:rPr lang="de-DE" sz="1200" dirty="0">
                <a:latin typeface="Calibri" panose="020F0502020204030204" pitchFamily="34" charset="0"/>
                <a:cs typeface="Calibri" panose="020F0502020204030204" pitchFamily="34" charset="0"/>
              </a:rPr>
              <a:t>://de.wikipedia.org/wiki/Deutscher_Bauernkrieg#/media/Datei:Memmingen-kramerzunft-12-artikel.JPG</a:t>
            </a:r>
          </a:p>
        </p:txBody>
      </p:sp>
      <p:sp>
        <p:nvSpPr>
          <p:cNvPr id="6" name="Rechteck 5"/>
          <p:cNvSpPr/>
          <p:nvPr/>
        </p:nvSpPr>
        <p:spPr>
          <a:xfrm>
            <a:off x="1124259" y="6369631"/>
            <a:ext cx="2326278" cy="369332"/>
          </a:xfrm>
          <a:prstGeom prst="rect">
            <a:avLst/>
          </a:prstGeom>
        </p:spPr>
        <p:txBody>
          <a:bodyPr wrap="none">
            <a:spAutoFit/>
          </a:bodyPr>
          <a:lstStyle/>
          <a:p>
            <a:r>
              <a:rPr lang="de-DE" dirty="0" smtClean="0"/>
              <a:t>[</a:t>
            </a:r>
            <a:r>
              <a:rPr lang="de-DE" dirty="0" err="1" smtClean="0"/>
              <a:t>Schönsperger</a:t>
            </a:r>
            <a:r>
              <a:rPr lang="de-DE" dirty="0" smtClean="0"/>
              <a:t> 1525]</a:t>
            </a:r>
            <a:endParaRPr lang="de-DE" dirty="0"/>
          </a:p>
        </p:txBody>
      </p:sp>
    </p:spTree>
    <p:extLst>
      <p:ext uri="{BB962C8B-B14F-4D97-AF65-F5344CB8AC3E}">
        <p14:creationId xmlns:p14="http://schemas.microsoft.com/office/powerpoint/2010/main" val="24972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Open Source </a:t>
            </a:r>
            <a:r>
              <a:rPr lang="en-US" dirty="0" smtClean="0"/>
              <a:t>is </a:t>
            </a:r>
            <a:r>
              <a:rPr lang="en-US" dirty="0"/>
              <a:t>a catalyst for Digital Sovereignty</a:t>
            </a:r>
            <a:endParaRPr lang="de-DE" dirty="0"/>
          </a:p>
        </p:txBody>
      </p:sp>
      <p:sp>
        <p:nvSpPr>
          <p:cNvPr id="3" name="Inhaltsplatzhalter 2"/>
          <p:cNvSpPr>
            <a:spLocks noGrp="1"/>
          </p:cNvSpPr>
          <p:nvPr>
            <p:ph idx="1"/>
          </p:nvPr>
        </p:nvSpPr>
        <p:spPr/>
        <p:txBody>
          <a:bodyPr/>
          <a:lstStyle/>
          <a:p>
            <a:endParaRPr lang="en-US" dirty="0" smtClean="0"/>
          </a:p>
          <a:p>
            <a:endParaRPr lang="en-US" dirty="0"/>
          </a:p>
          <a:p>
            <a:endParaRPr lang="de-DE" dirty="0"/>
          </a:p>
          <a:p>
            <a:r>
              <a:rPr lang="de-DE" dirty="0" smtClean="0"/>
              <a:t>„</a:t>
            </a:r>
            <a:r>
              <a:rPr lang="en-US" dirty="0"/>
              <a:t>Open Source Software (OSS) is</a:t>
            </a:r>
            <a:r>
              <a:rPr lang="en-US" sz="2400" b="1" dirty="0"/>
              <a:t> a key element and prerequisite for strengthening Digital Sovereignty</a:t>
            </a:r>
            <a:r>
              <a:rPr lang="en-US" dirty="0"/>
              <a:t>. </a:t>
            </a:r>
            <a:endParaRPr lang="en-US" dirty="0" smtClean="0"/>
          </a:p>
          <a:p>
            <a:r>
              <a:rPr lang="en-US" dirty="0" smtClean="0"/>
              <a:t>It enables societies to </a:t>
            </a:r>
            <a:r>
              <a:rPr lang="en-US" dirty="0"/>
              <a:t>work independently and autonomously on solutions and to adapt them as best as possible to one’s own needs. This avoids lock-in effects and expands the company’s own technical know-how. In conjunction with increasing collaboration in the OSS ecosystem, efficiency and innovation gains can be achieved in the long term. These in turn contribute to the progress of the digital transformation and enable the sustainable </a:t>
            </a:r>
            <a:r>
              <a:rPr lang="en-US" dirty="0" err="1"/>
              <a:t>realisation</a:t>
            </a:r>
            <a:r>
              <a:rPr lang="en-US" dirty="0"/>
              <a:t> of Digital Sovereignty</a:t>
            </a:r>
            <a:r>
              <a:rPr lang="en-US" dirty="0" smtClean="0"/>
              <a:t>.”</a:t>
            </a:r>
            <a:endParaRPr lang="de-DE" dirty="0"/>
          </a:p>
        </p:txBody>
      </p:sp>
      <p:sp>
        <p:nvSpPr>
          <p:cNvPr id="5" name="Rechteck 4"/>
          <p:cNvSpPr/>
          <p:nvPr/>
        </p:nvSpPr>
        <p:spPr>
          <a:xfrm>
            <a:off x="1052945" y="5097472"/>
            <a:ext cx="9493828" cy="523220"/>
          </a:xfrm>
          <a:prstGeom prst="rect">
            <a:avLst/>
          </a:prstGeom>
        </p:spPr>
        <p:txBody>
          <a:bodyPr wrap="square">
            <a:spAutoFit/>
          </a:bodyPr>
          <a:lstStyle/>
          <a:p>
            <a:r>
              <a:rPr lang="de-DE" sz="1400" dirty="0">
                <a:latin typeface="Calibri" panose="020F0502020204030204" pitchFamily="34" charset="0"/>
                <a:cs typeface="Calibri" panose="020F0502020204030204" pitchFamily="34" charset="0"/>
                <a:hlinkClick r:id="rId2"/>
              </a:rPr>
              <a:t>https://</a:t>
            </a:r>
            <a:r>
              <a:rPr lang="de-DE" sz="1400" dirty="0" smtClean="0">
                <a:latin typeface="Calibri" panose="020F0502020204030204" pitchFamily="34" charset="0"/>
                <a:cs typeface="Calibri" panose="020F0502020204030204" pitchFamily="34" charset="0"/>
                <a:hlinkClick r:id="rId2"/>
              </a:rPr>
              <a:t>www.pwc.de/en/digitale-transformation/open-source-software-management-and-compliance/digital-sovereignty-why-it-pays-to-be-independent.html</a:t>
            </a:r>
            <a:r>
              <a:rPr lang="de-DE" sz="1400" dirty="0" smtClean="0">
                <a:latin typeface="Calibri" panose="020F0502020204030204" pitchFamily="34" charset="0"/>
                <a:cs typeface="Calibri" panose="020F0502020204030204" pitchFamily="34" charset="0"/>
              </a:rPr>
              <a:t> 2025</a:t>
            </a:r>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606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Digital-</a:t>
            </a:r>
            <a:r>
              <a:rPr lang="de-DE" dirty="0" err="1" smtClean="0"/>
              <a:t>sovereignty</a:t>
            </a:r>
            <a:r>
              <a:rPr lang="de-DE" dirty="0" smtClean="0"/>
              <a:t> </a:t>
            </a:r>
            <a:r>
              <a:rPr lang="de-DE" dirty="0" err="1"/>
              <a:t>principles</a:t>
            </a:r>
            <a:endParaRPr lang="de-DE" dirty="0"/>
          </a:p>
        </p:txBody>
      </p:sp>
      <p:sp>
        <p:nvSpPr>
          <p:cNvPr id="3" name="Inhaltsplatzhalter 2"/>
          <p:cNvSpPr>
            <a:spLocks noGrp="1"/>
          </p:cNvSpPr>
          <p:nvPr>
            <p:ph idx="1"/>
          </p:nvPr>
        </p:nvSpPr>
        <p:spPr/>
        <p:txBody>
          <a:bodyPr/>
          <a:lstStyle/>
          <a:p>
            <a:r>
              <a:rPr lang="en-US" dirty="0"/>
              <a:t>The </a:t>
            </a:r>
            <a:r>
              <a:rPr lang="en-US" b="1" dirty="0"/>
              <a:t>availability</a:t>
            </a:r>
            <a:r>
              <a:rPr lang="en-US" dirty="0"/>
              <a:t> of more than one </a:t>
            </a:r>
            <a:r>
              <a:rPr lang="en-US" b="1" dirty="0" smtClean="0"/>
              <a:t>provider</a:t>
            </a:r>
            <a:r>
              <a:rPr lang="en-US" dirty="0" smtClean="0"/>
              <a:t> ensures </a:t>
            </a:r>
            <a:r>
              <a:rPr lang="en-US" dirty="0"/>
              <a:t>independence from the </a:t>
            </a:r>
            <a:r>
              <a:rPr lang="en-US" dirty="0" smtClean="0"/>
              <a:t>original manufacturer</a:t>
            </a:r>
            <a:r>
              <a:rPr lang="en-US" dirty="0"/>
              <a:t>.</a:t>
            </a:r>
          </a:p>
          <a:p>
            <a:r>
              <a:rPr lang="en-US" dirty="0" smtClean="0"/>
              <a:t>The </a:t>
            </a:r>
            <a:r>
              <a:rPr lang="en-US" dirty="0"/>
              <a:t>flexible operation of the </a:t>
            </a:r>
            <a:r>
              <a:rPr lang="en-US" dirty="0" smtClean="0"/>
              <a:t>software guarantees </a:t>
            </a:r>
            <a:r>
              <a:rPr lang="en-US" dirty="0"/>
              <a:t>independence.</a:t>
            </a:r>
          </a:p>
          <a:p>
            <a:r>
              <a:rPr lang="en-US" b="1" dirty="0" smtClean="0"/>
              <a:t>Open data standards</a:t>
            </a:r>
            <a:r>
              <a:rPr lang="en-US" dirty="0" smtClean="0"/>
              <a:t> support flexible </a:t>
            </a:r>
            <a:r>
              <a:rPr lang="en-US" dirty="0"/>
              <a:t>data </a:t>
            </a:r>
            <a:r>
              <a:rPr lang="en-US" dirty="0" smtClean="0"/>
              <a:t>migration and  facilitates </a:t>
            </a:r>
            <a:r>
              <a:rPr lang="en-US" dirty="0"/>
              <a:t>flexible and free use.</a:t>
            </a:r>
          </a:p>
          <a:p>
            <a:r>
              <a:rPr lang="en-US" dirty="0" smtClean="0"/>
              <a:t>Transparent software and code enables </a:t>
            </a:r>
            <a:r>
              <a:rPr lang="en-US" dirty="0"/>
              <a:t>joint advancement and control</a:t>
            </a:r>
            <a:r>
              <a:rPr lang="en-US" dirty="0" smtClean="0"/>
              <a:t>.</a:t>
            </a:r>
          </a:p>
          <a:p>
            <a:endParaRPr lang="en-US" dirty="0"/>
          </a:p>
          <a:p>
            <a:endParaRPr lang="en-US" dirty="0" smtClean="0"/>
          </a:p>
          <a:p>
            <a:endParaRPr lang="en-US" dirty="0" smtClean="0"/>
          </a:p>
          <a:p>
            <a:endParaRPr lang="en-US" dirty="0"/>
          </a:p>
          <a:p>
            <a:endParaRPr lang="en-US" dirty="0" smtClean="0"/>
          </a:p>
          <a:p>
            <a:r>
              <a:rPr lang="en-US" dirty="0" smtClean="0"/>
              <a:t>See also the definitions of the </a:t>
            </a:r>
            <a:r>
              <a:rPr lang="en-US" i="1" dirty="0" smtClean="0"/>
              <a:t>Free </a:t>
            </a:r>
            <a:r>
              <a:rPr lang="en-US" i="1" dirty="0"/>
              <a:t>Software Foundation</a:t>
            </a:r>
            <a:r>
              <a:rPr lang="en-US" dirty="0"/>
              <a:t>, https://www.gnu.org/philosophy/free-sw.html.en</a:t>
            </a:r>
            <a:endParaRPr lang="de-DE" dirty="0"/>
          </a:p>
        </p:txBody>
      </p:sp>
      <p:sp>
        <p:nvSpPr>
          <p:cNvPr id="4" name="Textfeld 3"/>
          <p:cNvSpPr txBox="1"/>
          <p:nvPr/>
        </p:nvSpPr>
        <p:spPr>
          <a:xfrm>
            <a:off x="1089515" y="3258127"/>
            <a:ext cx="6849140" cy="738664"/>
          </a:xfrm>
          <a:prstGeom prst="rect">
            <a:avLst/>
          </a:prstGeom>
          <a:noFill/>
        </p:spPr>
        <p:txBody>
          <a:bodyPr wrap="square" rtlCol="0">
            <a:spAutoFit/>
          </a:bodyPr>
          <a:lstStyle/>
          <a:p>
            <a:r>
              <a:rPr lang="de-DE" sz="1400" dirty="0" smtClean="0">
                <a:latin typeface="Calibri" panose="020F0502020204030204" pitchFamily="34" charset="0"/>
                <a:cs typeface="Calibri" panose="020F0502020204030204" pitchFamily="34" charset="0"/>
              </a:rPr>
              <a:t>After </a:t>
            </a:r>
            <a:r>
              <a:rPr lang="de-DE" sz="1400" dirty="0" err="1" smtClean="0">
                <a:latin typeface="Calibri" panose="020F0502020204030204" pitchFamily="34" charset="0"/>
                <a:cs typeface="Calibri" panose="020F0502020204030204" pitchFamily="34" charset="0"/>
              </a:rPr>
              <a:t>Bitkom</a:t>
            </a:r>
            <a:r>
              <a:rPr lang="de-DE" sz="1400" dirty="0" smtClean="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(2023). Open Source </a:t>
            </a:r>
            <a:r>
              <a:rPr lang="de-DE" sz="1400" dirty="0" smtClean="0">
                <a:latin typeface="Calibri" panose="020F0502020204030204" pitchFamily="34" charset="0"/>
                <a:cs typeface="Calibri" panose="020F0502020204030204" pitchFamily="34" charset="0"/>
              </a:rPr>
              <a:t>Monitor </a:t>
            </a:r>
            <a:r>
              <a:rPr lang="de-DE" sz="1400" dirty="0">
                <a:latin typeface="Calibri" panose="020F0502020204030204" pitchFamily="34" charset="0"/>
                <a:cs typeface="Calibri" panose="020F0502020204030204" pitchFamily="34" charset="0"/>
              </a:rPr>
              <a:t>2023. https://www.bitkom.org/sites/main/files/2023-11/Bitkom-Open-Source-Monitor-2023-EN.pdf</a:t>
            </a:r>
          </a:p>
        </p:txBody>
      </p:sp>
    </p:spTree>
    <p:extLst>
      <p:ext uri="{BB962C8B-B14F-4D97-AF65-F5344CB8AC3E}">
        <p14:creationId xmlns:p14="http://schemas.microsoft.com/office/powerpoint/2010/main" val="3726131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566342"/>
          </a:xfrm>
        </p:spPr>
        <p:txBody>
          <a:bodyPr>
            <a:normAutofit fontScale="90000"/>
          </a:bodyPr>
          <a:lstStyle/>
          <a:p>
            <a:pPr algn="r"/>
            <a:r>
              <a:rPr lang="de-DE" dirty="0" smtClean="0">
                <a:solidFill>
                  <a:schemeClr val="accent4">
                    <a:lumMod val="40000"/>
                    <a:lumOff val="60000"/>
                  </a:schemeClr>
                </a:solidFill>
              </a:rPr>
              <a:t>Open Source:</a:t>
            </a:r>
            <a:br>
              <a:rPr lang="de-DE" dirty="0" smtClean="0">
                <a:solidFill>
                  <a:schemeClr val="accent4">
                    <a:lumMod val="40000"/>
                    <a:lumOff val="60000"/>
                  </a:schemeClr>
                </a:solidFill>
              </a:rPr>
            </a:br>
            <a:r>
              <a:rPr lang="de-DE" dirty="0" err="1" smtClean="0">
                <a:solidFill>
                  <a:schemeClr val="accent4">
                    <a:lumMod val="40000"/>
                    <a:lumOff val="60000"/>
                  </a:schemeClr>
                </a:solidFill>
              </a:rPr>
              <a:t>Visibility</a:t>
            </a:r>
            <a:r>
              <a:rPr lang="de-DE" dirty="0" smtClean="0">
                <a:solidFill>
                  <a:schemeClr val="accent4">
                    <a:lumMod val="40000"/>
                    <a:lumOff val="60000"/>
                  </a:schemeClr>
                </a:solidFill>
              </a:rPr>
              <a:t> </a:t>
            </a:r>
            <a:r>
              <a:rPr lang="de-DE" dirty="0" err="1" smtClean="0">
                <a:solidFill>
                  <a:schemeClr val="accent4">
                    <a:lumMod val="40000"/>
                    <a:lumOff val="60000"/>
                  </a:schemeClr>
                </a:solidFill>
              </a:rPr>
              <a:t>and</a:t>
            </a:r>
            <a:r>
              <a:rPr lang="de-DE" dirty="0" smtClean="0">
                <a:solidFill>
                  <a:schemeClr val="accent4">
                    <a:lumMod val="40000"/>
                    <a:lumOff val="60000"/>
                  </a:schemeClr>
                </a:solidFill>
              </a:rPr>
              <a:t> </a:t>
            </a:r>
            <a:br>
              <a:rPr lang="de-DE" dirty="0" smtClean="0">
                <a:solidFill>
                  <a:schemeClr val="accent4">
                    <a:lumMod val="40000"/>
                    <a:lumOff val="60000"/>
                  </a:schemeClr>
                </a:solidFill>
              </a:rPr>
            </a:br>
            <a:r>
              <a:rPr lang="de-DE" dirty="0" err="1" smtClean="0">
                <a:solidFill>
                  <a:schemeClr val="accent4">
                    <a:lumMod val="40000"/>
                    <a:lumOff val="60000"/>
                  </a:schemeClr>
                </a:solidFill>
              </a:rPr>
              <a:t>Collaboration</a:t>
            </a:r>
            <a:r>
              <a:rPr lang="de-DE" dirty="0" smtClean="0">
                <a:solidFill>
                  <a:schemeClr val="accent4">
                    <a:lumMod val="40000"/>
                    <a:lumOff val="60000"/>
                  </a:schemeClr>
                </a:solidFill>
              </a:rPr>
              <a:t>:</a:t>
            </a:r>
            <a:br>
              <a:rPr lang="de-DE" dirty="0" smtClean="0">
                <a:solidFill>
                  <a:schemeClr val="accent4">
                    <a:lumMod val="40000"/>
                    <a:lumOff val="60000"/>
                  </a:schemeClr>
                </a:solidFill>
              </a:rPr>
            </a:br>
            <a:r>
              <a:rPr lang="de-DE" dirty="0" smtClean="0">
                <a:solidFill>
                  <a:schemeClr val="accent4">
                    <a:lumMod val="40000"/>
                    <a:lumOff val="60000"/>
                  </a:schemeClr>
                </a:solidFill>
              </a:rPr>
              <a:t/>
            </a:r>
            <a:br>
              <a:rPr lang="de-DE" dirty="0" smtClean="0">
                <a:solidFill>
                  <a:schemeClr val="accent4">
                    <a:lumMod val="40000"/>
                    <a:lumOff val="60000"/>
                  </a:schemeClr>
                </a:solidFill>
              </a:rPr>
            </a:br>
            <a:r>
              <a:rPr lang="de-DE" dirty="0" smtClean="0">
                <a:solidFill>
                  <a:schemeClr val="accent4">
                    <a:lumMod val="40000"/>
                    <a:lumOff val="60000"/>
                  </a:schemeClr>
                </a:solidFill>
              </a:rPr>
              <a:t>The </a:t>
            </a:r>
            <a:r>
              <a:rPr lang="de-DE" dirty="0" err="1" smtClean="0">
                <a:solidFill>
                  <a:schemeClr val="accent4">
                    <a:lumMod val="40000"/>
                    <a:lumOff val="60000"/>
                  </a:schemeClr>
                </a:solidFill>
              </a:rPr>
              <a:t>OSGeo</a:t>
            </a:r>
            <a:r>
              <a:rPr lang="de-DE" dirty="0" smtClean="0">
                <a:solidFill>
                  <a:schemeClr val="accent4">
                    <a:lumMod val="40000"/>
                    <a:lumOff val="60000"/>
                  </a:schemeClr>
                </a:solidFill>
              </a:rPr>
              <a:t> </a:t>
            </a:r>
            <a:r>
              <a:rPr lang="de-DE" dirty="0" err="1" smtClean="0">
                <a:solidFill>
                  <a:schemeClr val="accent4">
                    <a:lumMod val="40000"/>
                    <a:lumOff val="60000"/>
                  </a:schemeClr>
                </a:solidFill>
              </a:rPr>
              <a:t>Foundation</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smtClean="0">
              <a:solidFill>
                <a:schemeClr val="accent4">
                  <a:lumMod val="40000"/>
                  <a:lumOff val="60000"/>
                </a:schemeClr>
              </a:solidFill>
            </a:endParaRPr>
          </a:p>
        </p:txBody>
      </p:sp>
    </p:spTree>
    <p:extLst>
      <p:ext uri="{BB962C8B-B14F-4D97-AF65-F5344CB8AC3E}">
        <p14:creationId xmlns:p14="http://schemas.microsoft.com/office/powerpoint/2010/main" val="4147799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t>OSGeo's</a:t>
            </a:r>
            <a:r>
              <a:rPr lang="de-DE" altLang="de-DE" dirty="0"/>
              <a:t> Goals</a:t>
            </a:r>
            <a:endParaRPr lang="de-DE" dirty="0"/>
          </a:p>
        </p:txBody>
      </p:sp>
      <p:sp>
        <p:nvSpPr>
          <p:cNvPr id="3" name="Inhaltsplatzhalter 2"/>
          <p:cNvSpPr>
            <a:spLocks noGrp="1"/>
          </p:cNvSpPr>
          <p:nvPr>
            <p:ph idx="1"/>
          </p:nvPr>
        </p:nvSpPr>
        <p:spPr>
          <a:xfrm>
            <a:off x="838200" y="1841500"/>
            <a:ext cx="10515600" cy="4683991"/>
          </a:xfrm>
        </p:spPr>
        <p:txBody>
          <a:bodyPr>
            <a:normAutofit fontScale="92500" lnSpcReduction="10000"/>
          </a:bodyPr>
          <a:lstStyle/>
          <a:p>
            <a:r>
              <a:rPr lang="en-US" b="1" dirty="0" err="1"/>
              <a:t>OSGeo</a:t>
            </a:r>
            <a:r>
              <a:rPr lang="en-US" b="1" dirty="0"/>
              <a:t> Vision</a:t>
            </a:r>
          </a:p>
          <a:p>
            <a:pPr lvl="1"/>
            <a:r>
              <a:rPr lang="en-US" dirty="0"/>
              <a:t>Empower everyone with open source geospatial</a:t>
            </a:r>
          </a:p>
          <a:p>
            <a:r>
              <a:rPr lang="en-US" b="1" dirty="0" err="1"/>
              <a:t>OSGeo</a:t>
            </a:r>
            <a:r>
              <a:rPr lang="en-US" b="1" dirty="0"/>
              <a:t> Mission Statement</a:t>
            </a:r>
          </a:p>
          <a:p>
            <a:pPr lvl="1"/>
            <a:r>
              <a:rPr lang="en-US" dirty="0"/>
              <a:t>Foster global adoption of open geospatial technology by being an inclusive software foundation </a:t>
            </a:r>
            <a:r>
              <a:rPr lang="en-US" b="1" dirty="0"/>
              <a:t>devoted to an open philosophy and participatory community </a:t>
            </a:r>
            <a:r>
              <a:rPr lang="en-US" dirty="0"/>
              <a:t>driven development.</a:t>
            </a:r>
          </a:p>
          <a:p>
            <a:r>
              <a:rPr lang="en-US" b="1" dirty="0" err="1"/>
              <a:t>OSGeo</a:t>
            </a:r>
            <a:r>
              <a:rPr lang="en-US" b="1" dirty="0"/>
              <a:t> Goals</a:t>
            </a:r>
          </a:p>
          <a:p>
            <a:pPr lvl="1"/>
            <a:r>
              <a:rPr lang="en-US" dirty="0"/>
              <a:t>The following aspirational goals support the overall mission. As a foundation we seek to:</a:t>
            </a:r>
          </a:p>
          <a:p>
            <a:pPr lvl="2"/>
            <a:r>
              <a:rPr lang="en-US" dirty="0"/>
              <a:t>provide resources for foundation projects;</a:t>
            </a:r>
          </a:p>
          <a:p>
            <a:pPr lvl="2"/>
            <a:r>
              <a:rPr lang="en-US" dirty="0"/>
              <a:t>foster the use of open source geospatial software;</a:t>
            </a:r>
          </a:p>
          <a:p>
            <a:pPr lvl="2"/>
            <a:r>
              <a:rPr lang="en-US" dirty="0"/>
              <a:t>encourage interoperability with open and community standards;</a:t>
            </a:r>
          </a:p>
          <a:p>
            <a:pPr lvl="2"/>
            <a:r>
              <a:rPr lang="en-US" dirty="0"/>
              <a:t>ensure interoperability between the foundation projects;</a:t>
            </a:r>
          </a:p>
          <a:p>
            <a:pPr lvl="2"/>
            <a:r>
              <a:rPr lang="en-US" dirty="0"/>
              <a:t>encourage a high degree of quality and innovation in foundation projects;</a:t>
            </a:r>
          </a:p>
          <a:p>
            <a:pPr lvl="2"/>
            <a:r>
              <a:rPr lang="en-US" dirty="0"/>
              <a:t>champion the use of open-source and community participation through the development of an open education curriculum</a:t>
            </a:r>
          </a:p>
          <a:p>
            <a:pPr lvl="2"/>
            <a:r>
              <a:rPr lang="en-US" dirty="0"/>
              <a:t>enable communication and cooperation amongst </a:t>
            </a:r>
            <a:r>
              <a:rPr lang="en-US" dirty="0" err="1"/>
              <a:t>OSGeo</a:t>
            </a:r>
            <a:r>
              <a:rPr lang="en-US" dirty="0"/>
              <a:t> communities;</a:t>
            </a:r>
          </a:p>
          <a:p>
            <a:pPr lvl="2"/>
            <a:r>
              <a:rPr lang="en-US" dirty="0"/>
              <a:t>champion community building through horizontal (local chapters) engagement and through vertical (sector specific) agreements with like-minded organizations;</a:t>
            </a:r>
          </a:p>
          <a:p>
            <a:pPr lvl="2"/>
            <a:r>
              <a:rPr lang="en-US" dirty="0"/>
              <a:t>be a welcoming and inclusive worldwide organization at all levels;</a:t>
            </a:r>
          </a:p>
          <a:p>
            <a:pPr lvl="2"/>
            <a:r>
              <a:rPr lang="en-US" dirty="0"/>
              <a:t>celebrate excellence, openness and service within the </a:t>
            </a:r>
            <a:r>
              <a:rPr lang="en-US" dirty="0" err="1"/>
              <a:t>OSGeo</a:t>
            </a:r>
            <a:r>
              <a:rPr lang="en-US" dirty="0"/>
              <a:t> community.</a:t>
            </a:r>
          </a:p>
        </p:txBody>
      </p:sp>
      <p:pic>
        <p:nvPicPr>
          <p:cNvPr id="6" name="Grafik 5"/>
          <p:cNvPicPr>
            <a:picLocks noChangeAspect="1"/>
          </p:cNvPicPr>
          <p:nvPr/>
        </p:nvPicPr>
        <p:blipFill>
          <a:blip r:embed="rId3"/>
          <a:stretch>
            <a:fillRect/>
          </a:stretch>
        </p:blipFill>
        <p:spPr>
          <a:xfrm>
            <a:off x="6830525" y="1200109"/>
            <a:ext cx="2583404" cy="952583"/>
          </a:xfrm>
          <a:prstGeom prst="rect">
            <a:avLst/>
          </a:prstGeom>
        </p:spPr>
      </p:pic>
    </p:spTree>
    <p:extLst>
      <p:ext uri="{BB962C8B-B14F-4D97-AF65-F5344CB8AC3E}">
        <p14:creationId xmlns:p14="http://schemas.microsoft.com/office/powerpoint/2010/main" val="3848735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OSGeo</a:t>
            </a:r>
            <a:r>
              <a:rPr lang="de-DE" dirty="0" smtClean="0"/>
              <a:t> Projects</a:t>
            </a:r>
            <a:endParaRPr lang="de-DE" dirty="0"/>
          </a:p>
        </p:txBody>
      </p:sp>
      <p:pic>
        <p:nvPicPr>
          <p:cNvPr id="6" name="Grafik 5"/>
          <p:cNvPicPr>
            <a:picLocks noChangeAspect="1"/>
          </p:cNvPicPr>
          <p:nvPr/>
        </p:nvPicPr>
        <p:blipFill>
          <a:blip r:embed="rId3"/>
          <a:stretch>
            <a:fillRect/>
          </a:stretch>
        </p:blipFill>
        <p:spPr>
          <a:xfrm>
            <a:off x="852133" y="1624445"/>
            <a:ext cx="7881530" cy="5046517"/>
          </a:xfrm>
          <a:prstGeom prst="rect">
            <a:avLst/>
          </a:prstGeom>
        </p:spPr>
      </p:pic>
      <p:sp>
        <p:nvSpPr>
          <p:cNvPr id="7" name="Oval 64"/>
          <p:cNvSpPr>
            <a:spLocks noChangeArrowheads="1"/>
          </p:cNvSpPr>
          <p:nvPr/>
        </p:nvSpPr>
        <p:spPr bwMode="auto">
          <a:xfrm>
            <a:off x="375515" y="3751118"/>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8" name="Oval 64"/>
          <p:cNvSpPr>
            <a:spLocks noChangeArrowheads="1"/>
          </p:cNvSpPr>
          <p:nvPr/>
        </p:nvSpPr>
        <p:spPr bwMode="auto">
          <a:xfrm>
            <a:off x="3204000" y="2133023"/>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9" name="Oval 64"/>
          <p:cNvSpPr>
            <a:spLocks noChangeArrowheads="1"/>
          </p:cNvSpPr>
          <p:nvPr/>
        </p:nvSpPr>
        <p:spPr bwMode="auto">
          <a:xfrm>
            <a:off x="3204000" y="5221864"/>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10" name="Oval 64"/>
          <p:cNvSpPr>
            <a:spLocks noChangeArrowheads="1"/>
          </p:cNvSpPr>
          <p:nvPr/>
        </p:nvSpPr>
        <p:spPr bwMode="auto">
          <a:xfrm>
            <a:off x="5950434" y="2423391"/>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11" name="Oval 64"/>
          <p:cNvSpPr>
            <a:spLocks noChangeArrowheads="1"/>
          </p:cNvSpPr>
          <p:nvPr/>
        </p:nvSpPr>
        <p:spPr bwMode="auto">
          <a:xfrm>
            <a:off x="3204000" y="6090226"/>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12" name="Oval 64"/>
          <p:cNvSpPr>
            <a:spLocks noChangeArrowheads="1"/>
          </p:cNvSpPr>
          <p:nvPr/>
        </p:nvSpPr>
        <p:spPr bwMode="auto">
          <a:xfrm>
            <a:off x="5950434" y="3751117"/>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
        <p:nvSpPr>
          <p:cNvPr id="13" name="Oval 64"/>
          <p:cNvSpPr>
            <a:spLocks noChangeArrowheads="1"/>
          </p:cNvSpPr>
          <p:nvPr/>
        </p:nvSpPr>
        <p:spPr bwMode="auto">
          <a:xfrm>
            <a:off x="5946969" y="3022604"/>
            <a:ext cx="2471593" cy="580736"/>
          </a:xfrm>
          <a:prstGeom prst="ellipse">
            <a:avLst/>
          </a:prstGeom>
          <a:solidFill>
            <a:srgbClr val="DDDDDD">
              <a:alpha val="32156"/>
            </a:srgbClr>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tx1"/>
              </a:solidFill>
            </a:endParaRPr>
          </a:p>
        </p:txBody>
      </p:sp>
    </p:spTree>
    <p:extLst>
      <p:ext uri="{BB962C8B-B14F-4D97-AF65-F5344CB8AC3E}">
        <p14:creationId xmlns:p14="http://schemas.microsoft.com/office/powerpoint/2010/main" val="2356592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altLang="de-DE" sz="2400" dirty="0">
                <a:solidFill>
                  <a:schemeClr val="tx1">
                    <a:lumMod val="95000"/>
                    <a:lumOff val="5000"/>
                  </a:schemeClr>
                </a:solidFill>
              </a:rPr>
              <a:t>Open Source </a:t>
            </a:r>
            <a:r>
              <a:rPr lang="en-US" altLang="de-DE" sz="2400" dirty="0" smtClean="0">
                <a:solidFill>
                  <a:schemeClr val="tx1">
                    <a:lumMod val="95000"/>
                    <a:lumOff val="5000"/>
                  </a:schemeClr>
                </a:solidFill>
              </a:rPr>
              <a:t>is not a one-way-street.</a:t>
            </a:r>
          </a:p>
          <a:p>
            <a:r>
              <a:rPr lang="en-US" altLang="de-DE" sz="2400" dirty="0" smtClean="0">
                <a:solidFill>
                  <a:schemeClr val="tx1">
                    <a:lumMod val="95000"/>
                    <a:lumOff val="5000"/>
                  </a:schemeClr>
                </a:solidFill>
              </a:rPr>
              <a:t>Open </a:t>
            </a:r>
            <a:r>
              <a:rPr lang="en-US" altLang="de-DE" sz="2400" dirty="0">
                <a:solidFill>
                  <a:schemeClr val="tx1">
                    <a:lumMod val="95000"/>
                    <a:lumOff val="5000"/>
                  </a:schemeClr>
                </a:solidFill>
              </a:rPr>
              <a:t>Source </a:t>
            </a:r>
            <a:r>
              <a:rPr lang="en-US" altLang="de-DE" sz="2400" dirty="0" smtClean="0">
                <a:solidFill>
                  <a:schemeClr val="tx1">
                    <a:lumMod val="95000"/>
                    <a:lumOff val="5000"/>
                  </a:schemeClr>
                </a:solidFill>
              </a:rPr>
              <a:t>and </a:t>
            </a:r>
            <a:r>
              <a:rPr lang="en-US" altLang="de-DE" sz="2400" dirty="0" err="1" smtClean="0">
                <a:solidFill>
                  <a:schemeClr val="tx1">
                    <a:lumMod val="95000"/>
                    <a:lumOff val="5000"/>
                  </a:schemeClr>
                </a:solidFill>
              </a:rPr>
              <a:t>OSGeo</a:t>
            </a:r>
            <a:r>
              <a:rPr lang="en-US" altLang="de-DE" sz="2400" dirty="0" smtClean="0">
                <a:solidFill>
                  <a:schemeClr val="tx1">
                    <a:lumMod val="95000"/>
                    <a:lumOff val="5000"/>
                  </a:schemeClr>
                </a:solidFill>
              </a:rPr>
              <a:t> </a:t>
            </a:r>
            <a:r>
              <a:rPr lang="de-DE" altLang="de-DE" sz="2400" dirty="0" err="1">
                <a:solidFill>
                  <a:schemeClr val="tx1">
                    <a:lumMod val="95000"/>
                    <a:lumOff val="5000"/>
                  </a:schemeClr>
                </a:solidFill>
              </a:rPr>
              <a:t>require</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our</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participation</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and</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our</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joint</a:t>
            </a:r>
            <a:r>
              <a:rPr lang="de-DE" altLang="de-DE" sz="2400" dirty="0">
                <a:solidFill>
                  <a:schemeClr val="tx1">
                    <a:lumMod val="95000"/>
                    <a:lumOff val="5000"/>
                  </a:schemeClr>
                </a:solidFill>
              </a:rPr>
              <a:t> </a:t>
            </a:r>
            <a:r>
              <a:rPr lang="de-DE" altLang="de-DE" sz="2400" dirty="0" err="1" smtClean="0">
                <a:solidFill>
                  <a:schemeClr val="tx1">
                    <a:lumMod val="95000"/>
                    <a:lumOff val="5000"/>
                  </a:schemeClr>
                </a:solidFill>
              </a:rPr>
              <a:t>support</a:t>
            </a:r>
            <a:r>
              <a:rPr lang="de-DE" altLang="de-DE" sz="2400" dirty="0" smtClean="0">
                <a:solidFill>
                  <a:schemeClr val="tx1">
                    <a:lumMod val="95000"/>
                    <a:lumOff val="5000"/>
                  </a:schemeClr>
                </a:solidFill>
              </a:rPr>
              <a:t>.</a:t>
            </a:r>
            <a:endParaRPr lang="en-US" altLang="de-DE" sz="2400" dirty="0">
              <a:solidFill>
                <a:schemeClr val="tx1">
                  <a:lumMod val="95000"/>
                  <a:lumOff val="5000"/>
                </a:schemeClr>
              </a:solidFill>
            </a:endParaRPr>
          </a:p>
          <a:p>
            <a:r>
              <a:rPr lang="en-US" altLang="de-DE" sz="2400" dirty="0" err="1">
                <a:solidFill>
                  <a:schemeClr val="tx1">
                    <a:lumMod val="95000"/>
                    <a:lumOff val="5000"/>
                  </a:schemeClr>
                </a:solidFill>
              </a:rPr>
              <a:t>Parti</a:t>
            </a:r>
            <a:r>
              <a:rPr lang="de-DE" altLang="de-DE" sz="2400" dirty="0">
                <a:solidFill>
                  <a:schemeClr val="tx1">
                    <a:lumMod val="95000"/>
                    <a:lumOff val="5000"/>
                  </a:schemeClr>
                </a:solidFill>
              </a:rPr>
              <a:t>z</a:t>
            </a:r>
            <a:r>
              <a:rPr lang="en-US" altLang="de-DE" sz="2400" dirty="0" err="1">
                <a:solidFill>
                  <a:schemeClr val="tx1">
                    <a:lumMod val="95000"/>
                    <a:lumOff val="5000"/>
                  </a:schemeClr>
                </a:solidFill>
              </a:rPr>
              <a:t>ipation</a:t>
            </a:r>
            <a:r>
              <a:rPr lang="en-US" altLang="de-DE" sz="2400" dirty="0">
                <a:solidFill>
                  <a:schemeClr val="tx1">
                    <a:lumMod val="95000"/>
                    <a:lumOff val="5000"/>
                  </a:schemeClr>
                </a:solidFill>
              </a:rPr>
              <a:t> </a:t>
            </a:r>
            <a:r>
              <a:rPr lang="de-DE" altLang="de-DE" sz="2400" dirty="0" err="1">
                <a:solidFill>
                  <a:schemeClr val="tx1">
                    <a:lumMod val="95000"/>
                    <a:lumOff val="5000"/>
                  </a:schemeClr>
                </a:solidFill>
              </a:rPr>
              <a:t>comprises</a:t>
            </a:r>
            <a:endParaRPr lang="en-US" altLang="de-DE" sz="2400" dirty="0">
              <a:solidFill>
                <a:schemeClr val="tx1">
                  <a:lumMod val="95000"/>
                  <a:lumOff val="5000"/>
                </a:schemeClr>
              </a:solidFill>
            </a:endParaRPr>
          </a:p>
          <a:p>
            <a:pPr lvl="3"/>
            <a:r>
              <a:rPr lang="en-US" altLang="de-DE" sz="2400" dirty="0">
                <a:solidFill>
                  <a:schemeClr val="tx1">
                    <a:lumMod val="95000"/>
                    <a:lumOff val="5000"/>
                  </a:schemeClr>
                </a:solidFill>
              </a:rPr>
              <a:t>Usage,</a:t>
            </a:r>
          </a:p>
          <a:p>
            <a:pPr lvl="3"/>
            <a:r>
              <a:rPr lang="en-US" altLang="de-DE" sz="2400" dirty="0">
                <a:solidFill>
                  <a:schemeClr val="tx1">
                    <a:lumMod val="95000"/>
                    <a:lumOff val="5000"/>
                  </a:schemeClr>
                </a:solidFill>
              </a:rPr>
              <a:t>Education,</a:t>
            </a:r>
          </a:p>
          <a:p>
            <a:pPr lvl="3"/>
            <a:r>
              <a:rPr lang="en-US" altLang="de-DE" sz="2400" dirty="0">
                <a:solidFill>
                  <a:schemeClr val="tx1">
                    <a:lumMod val="95000"/>
                    <a:lumOff val="5000"/>
                  </a:schemeClr>
                </a:solidFill>
              </a:rPr>
              <a:t>Testing, Translating,</a:t>
            </a:r>
          </a:p>
          <a:p>
            <a:pPr lvl="3"/>
            <a:r>
              <a:rPr lang="en-US" altLang="de-DE" sz="2400" dirty="0">
                <a:solidFill>
                  <a:schemeClr val="tx1">
                    <a:lumMod val="95000"/>
                    <a:lumOff val="5000"/>
                  </a:schemeClr>
                </a:solidFill>
              </a:rPr>
              <a:t>Support of the community by hiring, financing further developments.</a:t>
            </a:r>
          </a:p>
          <a:p>
            <a:endParaRPr lang="de-DE" altLang="de-DE" sz="2400" dirty="0">
              <a:solidFill>
                <a:schemeClr val="tx1">
                  <a:lumMod val="95000"/>
                  <a:lumOff val="5000"/>
                </a:schemeClr>
              </a:solidFill>
            </a:endParaRPr>
          </a:p>
          <a:p>
            <a:endParaRPr lang="de-DE" dirty="0"/>
          </a:p>
        </p:txBody>
      </p:sp>
    </p:spTree>
    <p:extLst>
      <p:ext uri="{BB962C8B-B14F-4D97-AF65-F5344CB8AC3E}">
        <p14:creationId xmlns:p14="http://schemas.microsoft.com/office/powerpoint/2010/main" val="499234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 y="9717"/>
            <a:ext cx="12181609" cy="917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611560" y="5805264"/>
            <a:ext cx="7549778" cy="553998"/>
          </a:xfrm>
          <a:prstGeom prst="rect">
            <a:avLst/>
          </a:prstGeom>
        </p:spPr>
        <p:txBody>
          <a:bodyPr wrap="square">
            <a:spAutoFit/>
          </a:bodyPr>
          <a:lstStyle/>
          <a:p>
            <a:r>
              <a:rPr lang="en-US" sz="1200" dirty="0">
                <a:solidFill>
                  <a:schemeClr val="bg1"/>
                </a:solidFill>
              </a:rPr>
              <a:t>By Alexander W. Galbraith [Public domain or Public domain], via Wikimedia </a:t>
            </a:r>
            <a:r>
              <a:rPr lang="en-US" sz="1200" dirty="0" smtClean="0">
                <a:solidFill>
                  <a:schemeClr val="bg1"/>
                </a:solidFill>
              </a:rPr>
              <a:t>Commons</a:t>
            </a:r>
          </a:p>
          <a:p>
            <a:r>
              <a:rPr lang="de-DE" sz="1200" dirty="0">
                <a:solidFill>
                  <a:schemeClr val="bg1"/>
                </a:solidFill>
              </a:rPr>
              <a:t>https://upload.wikimedia.org/wikipedia/commons/a/ab/Barn_raising_in_Lansing.jpg</a:t>
            </a:r>
          </a:p>
        </p:txBody>
      </p:sp>
      <p:sp>
        <p:nvSpPr>
          <p:cNvPr id="7" name="Textfeld 6"/>
          <p:cNvSpPr txBox="1"/>
          <p:nvPr/>
        </p:nvSpPr>
        <p:spPr>
          <a:xfrm>
            <a:off x="758536" y="1267691"/>
            <a:ext cx="3616037" cy="646331"/>
          </a:xfrm>
          <a:prstGeom prst="rect">
            <a:avLst/>
          </a:prstGeom>
          <a:noFill/>
        </p:spPr>
        <p:txBody>
          <a:bodyPr wrap="square" rtlCol="0">
            <a:spAutoFit/>
          </a:bodyPr>
          <a:lstStyle/>
          <a:p>
            <a:r>
              <a:rPr lang="de-DE" dirty="0" err="1" smtClean="0"/>
              <a:t>Staying</a:t>
            </a:r>
            <a:r>
              <a:rPr lang="de-DE" dirty="0" smtClean="0"/>
              <a:t> </a:t>
            </a:r>
            <a:r>
              <a:rPr lang="de-DE" dirty="0" err="1" smtClean="0"/>
              <a:t>together</a:t>
            </a:r>
            <a:r>
              <a:rPr lang="de-DE" dirty="0" smtClean="0"/>
              <a:t> </a:t>
            </a:r>
            <a:r>
              <a:rPr lang="de-DE" dirty="0" err="1" smtClean="0"/>
              <a:t>to</a:t>
            </a:r>
            <a:r>
              <a:rPr lang="de-DE" dirty="0" smtClean="0"/>
              <a:t> </a:t>
            </a:r>
            <a:r>
              <a:rPr lang="de-DE" dirty="0" err="1" smtClean="0"/>
              <a:t>achieve</a:t>
            </a:r>
            <a:r>
              <a:rPr lang="de-DE" dirty="0" smtClean="0"/>
              <a:t> </a:t>
            </a:r>
            <a:r>
              <a:rPr lang="de-DE" dirty="0" err="1" smtClean="0"/>
              <a:t>greater</a:t>
            </a:r>
            <a:r>
              <a:rPr lang="de-DE" dirty="0" smtClean="0"/>
              <a:t> </a:t>
            </a:r>
            <a:r>
              <a:rPr lang="de-DE" dirty="0" err="1" smtClean="0"/>
              <a:t>output</a:t>
            </a:r>
            <a:endParaRPr lang="de-DE" dirty="0"/>
          </a:p>
        </p:txBody>
      </p:sp>
    </p:spTree>
    <p:extLst>
      <p:ext uri="{BB962C8B-B14F-4D97-AF65-F5344CB8AC3E}">
        <p14:creationId xmlns:p14="http://schemas.microsoft.com/office/powerpoint/2010/main" val="2307884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Conclusion</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dirty="0">
              <a:solidFill>
                <a:schemeClr val="accent4">
                  <a:lumMod val="40000"/>
                  <a:lumOff val="60000"/>
                </a:schemeClr>
              </a:solidFill>
            </a:endParaRPr>
          </a:p>
        </p:txBody>
      </p:sp>
    </p:spTree>
    <p:extLst>
      <p:ext uri="{BB962C8B-B14F-4D97-AF65-F5344CB8AC3E}">
        <p14:creationId xmlns:p14="http://schemas.microsoft.com/office/powerpoint/2010/main" val="2251617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2000" dirty="0" smtClean="0"/>
              <a:t>Follow </a:t>
            </a:r>
            <a:r>
              <a:rPr lang="de-DE" sz="2000" dirty="0" err="1" smtClean="0"/>
              <a:t>the</a:t>
            </a:r>
            <a:r>
              <a:rPr lang="de-DE" sz="2000" dirty="0" smtClean="0"/>
              <a:t> „Planes of </a:t>
            </a:r>
            <a:r>
              <a:rPr lang="de-DE" sz="2000" dirty="0" err="1" smtClean="0"/>
              <a:t>Degrowth</a:t>
            </a:r>
            <a:r>
              <a:rPr lang="de-DE" sz="2000" dirty="0" smtClean="0"/>
              <a:t>“!</a:t>
            </a:r>
          </a:p>
          <a:p>
            <a:pPr marL="0" indent="0">
              <a:buNone/>
            </a:pPr>
            <a:endParaRPr lang="de-DE" sz="2000" dirty="0" smtClean="0"/>
          </a:p>
          <a:p>
            <a:pPr marL="0" indent="0">
              <a:buNone/>
            </a:pPr>
            <a:r>
              <a:rPr lang="de-DE" sz="2000" dirty="0" err="1" smtClean="0"/>
              <a:t>Seek</a:t>
            </a:r>
            <a:r>
              <a:rPr lang="de-DE" sz="2000" dirty="0" smtClean="0"/>
              <a:t> </a:t>
            </a:r>
            <a:r>
              <a:rPr lang="de-DE" sz="2000" dirty="0" err="1" smtClean="0"/>
              <a:t>collaboration</a:t>
            </a:r>
            <a:r>
              <a:rPr lang="de-DE" sz="2000" dirty="0" smtClean="0"/>
              <a:t> </a:t>
            </a:r>
            <a:r>
              <a:rPr lang="de-DE" sz="2000" dirty="0" err="1" smtClean="0"/>
              <a:t>with</a:t>
            </a:r>
            <a:r>
              <a:rPr lang="de-DE" sz="2000" dirty="0" smtClean="0"/>
              <a:t> </a:t>
            </a:r>
            <a:r>
              <a:rPr lang="de-DE" sz="2000" dirty="0" err="1" smtClean="0"/>
              <a:t>others</a:t>
            </a:r>
            <a:r>
              <a:rPr lang="de-DE" sz="2000" dirty="0" smtClean="0"/>
              <a:t> in </a:t>
            </a:r>
            <a:r>
              <a:rPr lang="de-DE" sz="2000" dirty="0" err="1" smtClean="0"/>
              <a:t>the</a:t>
            </a:r>
            <a:r>
              <a:rPr lang="de-DE" sz="2000" dirty="0" smtClean="0"/>
              <a:t> sense of </a:t>
            </a:r>
            <a:r>
              <a:rPr lang="de-DE" sz="2000" dirty="0" err="1" smtClean="0"/>
              <a:t>being</a:t>
            </a:r>
            <a:r>
              <a:rPr lang="de-DE" sz="2000" dirty="0" smtClean="0"/>
              <a:t> </a:t>
            </a:r>
            <a:r>
              <a:rPr lang="de-DE" sz="2000" dirty="0" err="1" smtClean="0"/>
              <a:t>and</a:t>
            </a:r>
            <a:r>
              <a:rPr lang="de-DE" sz="2000" dirty="0" smtClean="0"/>
              <a:t> </a:t>
            </a:r>
            <a:r>
              <a:rPr lang="de-DE" sz="2000" dirty="0" err="1" smtClean="0"/>
              <a:t>supporting</a:t>
            </a:r>
            <a:r>
              <a:rPr lang="de-DE" sz="2000" dirty="0" smtClean="0"/>
              <a:t> „Open“</a:t>
            </a:r>
          </a:p>
          <a:p>
            <a:pPr marL="0" indent="0">
              <a:buNone/>
            </a:pPr>
            <a:r>
              <a:rPr lang="de-DE" sz="2000" dirty="0" smtClean="0"/>
              <a:t>	</a:t>
            </a:r>
            <a:r>
              <a:rPr lang="de-DE" sz="2000" i="1" dirty="0" smtClean="0"/>
              <a:t>„</a:t>
            </a:r>
            <a:r>
              <a:rPr lang="en-US" sz="2000" i="1" dirty="0" smtClean="0"/>
              <a:t>Brotherhood/Sisterhood: </a:t>
            </a:r>
            <a:r>
              <a:rPr lang="en-US" sz="2000" i="1" dirty="0"/>
              <a:t>the foundation and path to </a:t>
            </a:r>
            <a:r>
              <a:rPr lang="en-US" sz="2000" i="1" dirty="0" smtClean="0"/>
              <a:t>peace”</a:t>
            </a:r>
            <a:r>
              <a:rPr lang="en-US" sz="2000" dirty="0" smtClean="0"/>
              <a:t> [</a:t>
            </a:r>
            <a:r>
              <a:rPr lang="en-US" sz="2000" dirty="0" err="1" smtClean="0"/>
              <a:t>Franciscus</a:t>
            </a:r>
            <a:r>
              <a:rPr lang="en-US" sz="2000" dirty="0" smtClean="0"/>
              <a:t> 2014]</a:t>
            </a:r>
            <a:endParaRPr lang="de-DE" sz="2000" dirty="0" smtClean="0"/>
          </a:p>
          <a:p>
            <a:pPr marL="0" indent="0">
              <a:buNone/>
            </a:pPr>
            <a:endParaRPr lang="de-DE" sz="2000" dirty="0" smtClean="0"/>
          </a:p>
          <a:p>
            <a:pPr marL="0" indent="0">
              <a:buNone/>
            </a:pPr>
            <a:r>
              <a:rPr lang="de-DE" sz="2000" dirty="0" smtClean="0"/>
              <a:t>Support </a:t>
            </a:r>
            <a:r>
              <a:rPr lang="de-DE" sz="2000" dirty="0" err="1" smtClean="0"/>
              <a:t>and</a:t>
            </a:r>
            <a:r>
              <a:rPr lang="de-DE" sz="2000" dirty="0" smtClean="0"/>
              <a:t> </a:t>
            </a:r>
            <a:r>
              <a:rPr lang="de-DE" sz="2000" dirty="0" err="1" smtClean="0"/>
              <a:t>multiply</a:t>
            </a:r>
            <a:r>
              <a:rPr lang="de-DE" sz="2000" dirty="0" smtClean="0"/>
              <a:t> </a:t>
            </a:r>
            <a:r>
              <a:rPr lang="de-DE" sz="2000" dirty="0" err="1" smtClean="0"/>
              <a:t>the</a:t>
            </a:r>
            <a:r>
              <a:rPr lang="de-DE" sz="2000" dirty="0" smtClean="0"/>
              <a:t> </a:t>
            </a:r>
            <a:r>
              <a:rPr lang="de-DE" sz="2000" dirty="0" err="1" smtClean="0"/>
              <a:t>spirit</a:t>
            </a:r>
            <a:r>
              <a:rPr lang="de-DE" sz="2000" dirty="0" smtClean="0"/>
              <a:t> of AGSE </a:t>
            </a:r>
            <a:r>
              <a:rPr lang="de-DE" sz="2000" dirty="0" err="1" smtClean="0"/>
              <a:t>and</a:t>
            </a:r>
            <a:r>
              <a:rPr lang="de-DE" sz="2000" dirty="0" smtClean="0"/>
              <a:t> </a:t>
            </a:r>
            <a:r>
              <a:rPr lang="de-DE" sz="2400" b="1" dirty="0" err="1" smtClean="0"/>
              <a:t>a</a:t>
            </a:r>
            <a:r>
              <a:rPr lang="de-DE" sz="2000" dirty="0" err="1" smtClean="0"/>
              <a:t>pply</a:t>
            </a:r>
            <a:r>
              <a:rPr lang="de-DE" sz="2000" dirty="0" smtClean="0"/>
              <a:t> </a:t>
            </a:r>
            <a:r>
              <a:rPr lang="de-DE" sz="2400" b="1" dirty="0" err="1" smtClean="0"/>
              <a:t>G</a:t>
            </a:r>
            <a:r>
              <a:rPr lang="de-DE" sz="2000" dirty="0" err="1" smtClean="0"/>
              <a:t>eoinformatics</a:t>
            </a:r>
            <a:r>
              <a:rPr lang="de-DE" sz="2000" dirty="0" smtClean="0"/>
              <a:t> </a:t>
            </a:r>
            <a:r>
              <a:rPr lang="de-DE" sz="2000" dirty="0" err="1" smtClean="0"/>
              <a:t>for</a:t>
            </a:r>
            <a:r>
              <a:rPr lang="de-DE" sz="2000" dirty="0" smtClean="0"/>
              <a:t> </a:t>
            </a:r>
            <a:r>
              <a:rPr lang="de-DE" sz="2000" dirty="0" err="1" smtClean="0"/>
              <a:t>the</a:t>
            </a:r>
            <a:r>
              <a:rPr lang="de-DE" sz="2000" dirty="0" smtClean="0"/>
              <a:t> </a:t>
            </a:r>
            <a:r>
              <a:rPr lang="de-DE" sz="2000" dirty="0" err="1" smtClean="0"/>
              <a:t>betterment</a:t>
            </a:r>
            <a:r>
              <a:rPr lang="de-DE" sz="2000" dirty="0" smtClean="0"/>
              <a:t> of </a:t>
            </a:r>
            <a:r>
              <a:rPr lang="de-DE" sz="2400" b="1" dirty="0" smtClean="0"/>
              <a:t>S</a:t>
            </a:r>
            <a:r>
              <a:rPr lang="de-DE" sz="2000" dirty="0" smtClean="0"/>
              <a:t>ociety </a:t>
            </a:r>
            <a:r>
              <a:rPr lang="de-DE" sz="2000" dirty="0" err="1" smtClean="0"/>
              <a:t>and</a:t>
            </a:r>
            <a:r>
              <a:rPr lang="de-DE" sz="2000" dirty="0" smtClean="0"/>
              <a:t> </a:t>
            </a:r>
            <a:r>
              <a:rPr lang="de-DE" sz="2400" b="1" dirty="0" smtClean="0"/>
              <a:t>E</a:t>
            </a:r>
            <a:r>
              <a:rPr lang="de-DE" sz="2000" dirty="0" smtClean="0"/>
              <a:t>nvironment.</a:t>
            </a:r>
          </a:p>
          <a:p>
            <a:pPr marL="0" indent="0">
              <a:buNone/>
            </a:pPr>
            <a:endParaRPr lang="de-DE" sz="2000" dirty="0"/>
          </a:p>
          <a:p>
            <a:pPr marL="0" indent="0" algn="ctr">
              <a:buNone/>
            </a:pPr>
            <a:r>
              <a:rPr lang="de-DE" sz="2000" i="1" spc="230" dirty="0" smtClean="0"/>
              <a:t>Gracias &amp; </a:t>
            </a:r>
            <a:r>
              <a:rPr lang="de-DE" sz="2000" i="1" spc="230" dirty="0" err="1" smtClean="0"/>
              <a:t>Thank</a:t>
            </a:r>
            <a:r>
              <a:rPr lang="de-DE" sz="2000" i="1" spc="230" dirty="0" smtClean="0"/>
              <a:t> </a:t>
            </a:r>
            <a:r>
              <a:rPr lang="de-DE" sz="2000" i="1" spc="230" dirty="0" err="1" smtClean="0"/>
              <a:t>you</a:t>
            </a:r>
            <a:r>
              <a:rPr lang="de-DE" sz="2000" i="1" spc="230" dirty="0" smtClean="0"/>
              <a:t> &amp; Vielen Dank!</a:t>
            </a:r>
            <a:endParaRPr lang="de-DE" sz="2000" i="1" spc="230" dirty="0"/>
          </a:p>
        </p:txBody>
      </p:sp>
      <p:sp>
        <p:nvSpPr>
          <p:cNvPr id="6" name="Rechteck 5"/>
          <p:cNvSpPr/>
          <p:nvPr/>
        </p:nvSpPr>
        <p:spPr>
          <a:xfrm>
            <a:off x="838200" y="6254420"/>
            <a:ext cx="9802091" cy="430887"/>
          </a:xfrm>
          <a:prstGeom prst="rect">
            <a:avLst/>
          </a:prstGeom>
        </p:spPr>
        <p:txBody>
          <a:bodyPr wrap="square">
            <a:spAutoFit/>
          </a:bodyPr>
          <a:lstStyle/>
          <a:p>
            <a:r>
              <a:rPr lang="en-US" sz="1100" dirty="0" err="1" smtClean="0"/>
              <a:t>Franziscus</a:t>
            </a:r>
            <a:r>
              <a:rPr lang="en-US" sz="1100" dirty="0" smtClean="0"/>
              <a:t> </a:t>
            </a:r>
            <a:r>
              <a:rPr lang="en-US" sz="1100" dirty="0"/>
              <a:t>(2014): Message for the celebration of the World day of Peace, see https://www.vatican.va/content/francesco/en/messages/peace/documents/papa-francesco_20131208_messaggio-xlvii-giornata-mondiale-pace-2014.html</a:t>
            </a:r>
          </a:p>
        </p:txBody>
      </p:sp>
    </p:spTree>
    <p:extLst>
      <p:ext uri="{BB962C8B-B14F-4D97-AF65-F5344CB8AC3E}">
        <p14:creationId xmlns:p14="http://schemas.microsoft.com/office/powerpoint/2010/main" val="3919950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a:xfrm>
            <a:off x="838200" y="1456930"/>
            <a:ext cx="11142518" cy="4335463"/>
          </a:xfrm>
        </p:spPr>
        <p:txBody>
          <a:bodyPr>
            <a:noAutofit/>
          </a:bodyPr>
          <a:lstStyle/>
          <a:p>
            <a:r>
              <a:rPr lang="de-DE" sz="800" dirty="0" err="1"/>
              <a:t>Bitkom</a:t>
            </a:r>
            <a:r>
              <a:rPr lang="de-DE" sz="800" dirty="0"/>
              <a:t> (2023). Open Source </a:t>
            </a:r>
            <a:r>
              <a:rPr lang="de-DE" sz="800" dirty="0" err="1"/>
              <a:t>Moniitor</a:t>
            </a:r>
            <a:r>
              <a:rPr lang="de-DE" sz="800" dirty="0"/>
              <a:t> 2023. https://www.bitkom.org/sites/main/files/2023-11/Bitkom-Open-Source-Monitor-2023-EN.pdf</a:t>
            </a:r>
          </a:p>
          <a:p>
            <a:r>
              <a:rPr lang="en-GB" sz="800" dirty="0" err="1"/>
              <a:t>Buch</a:t>
            </a:r>
            <a:r>
              <a:rPr lang="en-GB" sz="800" dirty="0"/>
              <a:t>-Hansen, Hubert &amp; </a:t>
            </a:r>
            <a:r>
              <a:rPr lang="en-GB" sz="800" dirty="0" err="1"/>
              <a:t>Nesterova</a:t>
            </a:r>
            <a:r>
              <a:rPr lang="en-GB" sz="800" dirty="0"/>
              <a:t>, </a:t>
            </a:r>
            <a:r>
              <a:rPr lang="en-GB" sz="800" dirty="0" err="1"/>
              <a:t>Iana</a:t>
            </a:r>
            <a:r>
              <a:rPr lang="en-GB" sz="800" dirty="0"/>
              <a:t> (2023) ‘Less and more: Conceptualising </a:t>
            </a:r>
            <a:r>
              <a:rPr lang="en-GB" sz="800" dirty="0" err="1"/>
              <a:t>degrowth</a:t>
            </a:r>
            <a:r>
              <a:rPr lang="en-GB" sz="800" dirty="0"/>
              <a:t> transformations’. </a:t>
            </a:r>
            <a:r>
              <a:rPr lang="de-DE" sz="800" dirty="0" err="1"/>
              <a:t>Ecological</a:t>
            </a:r>
            <a:r>
              <a:rPr lang="de-DE" sz="800" dirty="0"/>
              <a:t> Economics, 205, 107731</a:t>
            </a:r>
          </a:p>
          <a:p>
            <a:r>
              <a:rPr lang="de-DE" sz="800" dirty="0"/>
              <a:t>Buch-Hansen, Hubert; Koch, Max  &amp; </a:t>
            </a:r>
            <a:r>
              <a:rPr lang="de-DE" sz="800" dirty="0" err="1"/>
              <a:t>Nesterova</a:t>
            </a:r>
            <a:r>
              <a:rPr lang="de-DE" sz="800" dirty="0"/>
              <a:t>, </a:t>
            </a:r>
            <a:r>
              <a:rPr lang="de-DE" sz="800" dirty="0" err="1"/>
              <a:t>Iana</a:t>
            </a:r>
            <a:r>
              <a:rPr lang="de-DE" sz="800" dirty="0"/>
              <a:t> (2024). </a:t>
            </a:r>
            <a:r>
              <a:rPr lang="en-GB" sz="800" dirty="0"/>
              <a:t>Deep transformations: A theory of </a:t>
            </a:r>
            <a:r>
              <a:rPr lang="en-GB" sz="800" dirty="0" err="1"/>
              <a:t>degrowth</a:t>
            </a:r>
            <a:r>
              <a:rPr lang="en-GB" sz="800" dirty="0"/>
              <a:t>. </a:t>
            </a:r>
            <a:r>
              <a:rPr lang="de-DE" sz="800" dirty="0"/>
              <a:t>Manchester University Press, </a:t>
            </a:r>
            <a:r>
              <a:rPr lang="de-DE" sz="800" u="sng" dirty="0">
                <a:hlinkClick r:id="rId2"/>
              </a:rPr>
              <a:t>https://doi.org/10.7765/9781526173287</a:t>
            </a:r>
            <a:endParaRPr lang="de-DE" sz="800" dirty="0"/>
          </a:p>
          <a:p>
            <a:r>
              <a:rPr lang="de-DE" sz="800" dirty="0"/>
              <a:t>Bundestag (2025). Deutschlands Zukunft gestalten. Koalitionsvertrag zwischen CDU, CSU und SPD, 18. </a:t>
            </a:r>
            <a:r>
              <a:rPr lang="en-GB" sz="800" dirty="0" err="1"/>
              <a:t>Legislaturperiode</a:t>
            </a:r>
            <a:r>
              <a:rPr lang="en-GB" sz="800" dirty="0"/>
              <a:t>. https://www.bundestag.de/resource/blob/194886/696f36f795961df200fb27fb6803d83e/koalitionsvertrag-data.pdf</a:t>
            </a:r>
            <a:endParaRPr lang="de-DE" sz="800" dirty="0"/>
          </a:p>
          <a:p>
            <a:r>
              <a:rPr lang="en-GB" sz="800" dirty="0"/>
              <a:t>Cohen, G. A. (1995). Self-Ownership, Freedom, and Equality (Cambridge: Cambridge University Press, 1995), 213, cited by </a:t>
            </a:r>
            <a:r>
              <a:rPr lang="en-GB" sz="800" dirty="0" err="1"/>
              <a:t>ohn</a:t>
            </a:r>
            <a:r>
              <a:rPr lang="en-GB" sz="800" dirty="0"/>
              <a:t> Thrasher, “Self-Ownership as Personal Sovereignty,” Social Philosophy &amp; Policy 36, no. 2 (2019): 116-133. https://doi.org/10.1017/S0265052519000396 </a:t>
            </a:r>
            <a:endParaRPr lang="de-DE" sz="800" dirty="0"/>
          </a:p>
          <a:p>
            <a:r>
              <a:rPr lang="en-GB" sz="800" dirty="0"/>
              <a:t>Ezell, Stephen &amp; Wu, John 2017: How Joining the Information Technology Agreement Spurs Growth in Developing Nations. </a:t>
            </a:r>
            <a:r>
              <a:rPr lang="de-DE" sz="800" u="sng" dirty="0">
                <a:hlinkClick r:id="rId3"/>
              </a:rPr>
              <a:t>https://itif.org/publications/2017/05/22/how-joining-information-technology-agreement-spurs-growth-developing-nations/</a:t>
            </a:r>
            <a:endParaRPr lang="de-DE" sz="800" dirty="0"/>
          </a:p>
          <a:p>
            <a:r>
              <a:rPr lang="en-GB" sz="800" dirty="0" err="1"/>
              <a:t>Kwet</a:t>
            </a:r>
            <a:r>
              <a:rPr lang="en-GB" sz="800" dirty="0"/>
              <a:t>, Michael (2018). Break the hold of digital colonialism. https://mg.co.za/article/2018-06-29-00-break-the-hold-of-digital-colonialism/</a:t>
            </a:r>
            <a:endParaRPr lang="de-DE" sz="800" dirty="0"/>
          </a:p>
          <a:p>
            <a:r>
              <a:rPr lang="en-GB" sz="800" dirty="0" err="1"/>
              <a:t>Kwet</a:t>
            </a:r>
            <a:r>
              <a:rPr lang="en-GB" sz="800" dirty="0"/>
              <a:t>, Michael (2019). Digital colonialism: US empire and the new imperialism in the Global South. </a:t>
            </a:r>
            <a:r>
              <a:rPr lang="en-GB" sz="800" i="1" dirty="0"/>
              <a:t>Race &amp; Class</a:t>
            </a:r>
            <a:r>
              <a:rPr lang="en-GB" sz="800" dirty="0"/>
              <a:t>, </a:t>
            </a:r>
            <a:r>
              <a:rPr lang="en-GB" sz="800" i="1" dirty="0"/>
              <a:t>60</a:t>
            </a:r>
            <a:r>
              <a:rPr lang="en-GB" sz="800" dirty="0"/>
              <a:t>(4), 3-26. </a:t>
            </a:r>
            <a:r>
              <a:rPr lang="en-GB" sz="800" u="sng" dirty="0">
                <a:hlinkClick r:id="rId4"/>
              </a:rPr>
              <a:t>https://doi.org/10.1177/0306396818823172</a:t>
            </a:r>
            <a:r>
              <a:rPr lang="en-GB" sz="800" dirty="0"/>
              <a:t> (Original work published 2019)</a:t>
            </a:r>
            <a:endParaRPr lang="de-DE" sz="800" dirty="0"/>
          </a:p>
          <a:p>
            <a:r>
              <a:rPr lang="en-GB" sz="800" dirty="0"/>
              <a:t>Mertz, Marcel, </a:t>
            </a:r>
            <a:r>
              <a:rPr lang="en-GB" sz="800" dirty="0" err="1"/>
              <a:t>Jannes</a:t>
            </a:r>
            <a:r>
              <a:rPr lang="en-GB" sz="800" dirty="0"/>
              <a:t>, Marc, </a:t>
            </a:r>
            <a:r>
              <a:rPr lang="en-GB" sz="800" dirty="0" err="1"/>
              <a:t>Schlomann</a:t>
            </a:r>
            <a:r>
              <a:rPr lang="en-GB" sz="800" dirty="0"/>
              <a:t>, Anna, </a:t>
            </a:r>
            <a:r>
              <a:rPr lang="en-GB" sz="800" dirty="0" err="1"/>
              <a:t>Manderscheid</a:t>
            </a:r>
            <a:r>
              <a:rPr lang="en-GB" sz="800" dirty="0"/>
              <a:t>, </a:t>
            </a:r>
            <a:r>
              <a:rPr lang="en-GB" sz="800" dirty="0" err="1"/>
              <a:t>Enza</a:t>
            </a:r>
            <a:r>
              <a:rPr lang="en-GB" sz="800" dirty="0"/>
              <a:t>, </a:t>
            </a:r>
            <a:r>
              <a:rPr lang="en-GB" sz="800" dirty="0" err="1"/>
              <a:t>Rietz</a:t>
            </a:r>
            <a:r>
              <a:rPr lang="en-GB" sz="800" dirty="0"/>
              <a:t>. Christian, </a:t>
            </a:r>
            <a:r>
              <a:rPr lang="en-GB" sz="800" dirty="0" err="1"/>
              <a:t>Woopen</a:t>
            </a:r>
            <a:r>
              <a:rPr lang="en-GB" sz="800" dirty="0"/>
              <a:t>, Christiane (2016): </a:t>
            </a:r>
            <a:r>
              <a:rPr lang="en-GB" sz="800" dirty="0" err="1"/>
              <a:t>Digitale</a:t>
            </a:r>
            <a:r>
              <a:rPr lang="en-GB" sz="800" dirty="0"/>
              <a:t> </a:t>
            </a:r>
            <a:r>
              <a:rPr lang="en-GB" sz="800" dirty="0" err="1"/>
              <a:t>Selbstbestimmung</a:t>
            </a:r>
            <a:r>
              <a:rPr lang="en-GB" sz="800" dirty="0"/>
              <a:t>. Cologne </a:t>
            </a:r>
            <a:r>
              <a:rPr lang="en-GB" sz="800" dirty="0" err="1"/>
              <a:t>Center</a:t>
            </a:r>
            <a:r>
              <a:rPr lang="en-GB" sz="800" dirty="0"/>
              <a:t> for Ethics, Rights, Economics, and Social Sciences of Health (</a:t>
            </a:r>
            <a:r>
              <a:rPr lang="en-GB" sz="800" dirty="0" err="1"/>
              <a:t>ceres</a:t>
            </a:r>
            <a:r>
              <a:rPr lang="en-GB" sz="800" dirty="0"/>
              <a:t>), Köln </a:t>
            </a:r>
            <a:r>
              <a:rPr lang="en-GB" sz="800" u="sng" dirty="0">
                <a:hlinkClick r:id="rId5"/>
              </a:rPr>
              <a:t>https://ceres.uni-koeln.de/fileadmin/user_upload/Bilder/Dokumente/ceres-Digitale_Selbstbestimmung_2.pdf</a:t>
            </a:r>
            <a:endParaRPr lang="de-DE" sz="800" dirty="0"/>
          </a:p>
          <a:p>
            <a:r>
              <a:rPr lang="en-GB" sz="800" dirty="0" err="1"/>
              <a:t>Makarychev</a:t>
            </a:r>
            <a:r>
              <a:rPr lang="en-GB" sz="800" dirty="0"/>
              <a:t>, A., &amp; </a:t>
            </a:r>
            <a:r>
              <a:rPr lang="en-GB" sz="800" dirty="0" err="1"/>
              <a:t>Wishnick</a:t>
            </a:r>
            <a:r>
              <a:rPr lang="en-GB" sz="800" dirty="0"/>
              <a:t>, E. (2022). Anti-pandemic policies in Estonia and Taiwan: Digital power, sovereignty and </a:t>
            </a:r>
            <a:r>
              <a:rPr lang="en-GB" sz="800" dirty="0" err="1"/>
              <a:t>biopolitics</a:t>
            </a:r>
            <a:r>
              <a:rPr lang="en-GB" sz="800" dirty="0"/>
              <a:t>.</a:t>
            </a:r>
            <a:r>
              <a:rPr lang="de-DE" sz="800" dirty="0"/>
              <a:t></a:t>
            </a:r>
            <a:r>
              <a:rPr lang="en-GB" sz="800" dirty="0"/>
              <a:t>Social Sciences, 11(3), 112–134. https:// </a:t>
            </a:r>
            <a:r>
              <a:rPr lang="en-GB" sz="800" dirty="0" err="1"/>
              <a:t>doi</a:t>
            </a:r>
            <a:r>
              <a:rPr lang="en-GB" sz="800" dirty="0"/>
              <a:t>. org/ 10. 3390/ </a:t>
            </a:r>
            <a:r>
              <a:rPr lang="en-GB" sz="800" dirty="0" err="1"/>
              <a:t>socsc</a:t>
            </a:r>
            <a:r>
              <a:rPr lang="en-GB" sz="800" dirty="0"/>
              <a:t> i1103 0112</a:t>
            </a:r>
            <a:endParaRPr lang="de-DE" sz="800" dirty="0"/>
          </a:p>
          <a:p>
            <a:r>
              <a:rPr lang="en-GB" sz="800" dirty="0"/>
              <a:t>Kwame Nkrumah (1965) </a:t>
            </a:r>
            <a:r>
              <a:rPr lang="en-GB" sz="800" i="1" dirty="0" err="1"/>
              <a:t>Neocolonialism</a:t>
            </a:r>
            <a:r>
              <a:rPr lang="en-GB" sz="800" i="1" dirty="0"/>
              <a:t>. The Last Stage of Imperialism</a:t>
            </a:r>
            <a:r>
              <a:rPr lang="en-GB" sz="800" dirty="0"/>
              <a:t> (1965) London: Thomas Nelson &amp; Sons, Ltd. Online under </a:t>
            </a:r>
            <a:r>
              <a:rPr lang="en-GB" sz="800" u="sng" dirty="0">
                <a:hlinkClick r:id="rId6"/>
              </a:rPr>
              <a:t>https://www.marxists.org/ebooks/nkrumah/nkrumah-neocolonialism.pdf</a:t>
            </a:r>
            <a:r>
              <a:rPr lang="en-GB" sz="800" dirty="0"/>
              <a:t> [2025-09-02]</a:t>
            </a:r>
            <a:endParaRPr lang="de-DE" sz="800" dirty="0"/>
          </a:p>
          <a:p>
            <a:r>
              <a:rPr lang="en-GB" sz="800" dirty="0" err="1"/>
              <a:t>Kwet</a:t>
            </a:r>
            <a:r>
              <a:rPr lang="en-GB" sz="800" dirty="0"/>
              <a:t>, Michael (2018). Break the hold of digital colonialism. https://mg.co.za/article/2018-06-29-00-break-the-hold-of-digital-colonialism/</a:t>
            </a:r>
            <a:endParaRPr lang="de-DE" sz="800" dirty="0"/>
          </a:p>
          <a:p>
            <a:r>
              <a:rPr lang="en-GB" sz="800" dirty="0" err="1"/>
              <a:t>Kwet</a:t>
            </a:r>
            <a:r>
              <a:rPr lang="en-GB" sz="800" dirty="0"/>
              <a:t>, Michael (2019). Digital colonialism: US empire and the new imperialism in the Global South. Race &amp; Class, 60(4), 3-26. https://doi.org/10.1177/0306396818823172 (Original work published 2019)</a:t>
            </a:r>
            <a:endParaRPr lang="de-DE" sz="800" dirty="0"/>
          </a:p>
          <a:p>
            <a:r>
              <a:rPr lang="en-GB" sz="800" dirty="0"/>
              <a:t>PricewaterhouseCoopers (2025): Why it pays to be independent: Digital Sovereignty. </a:t>
            </a:r>
            <a:r>
              <a:rPr lang="de-DE" sz="800" u="sng" dirty="0">
                <a:hlinkClick r:id="rId7"/>
              </a:rPr>
              <a:t>https://www.pwc.de/en/digitale-transformation/open-source-software-management-and-compliance/digital-sovereignty-why-it-pays-to-be-independent.html</a:t>
            </a:r>
            <a:r>
              <a:rPr lang="de-DE" sz="800" dirty="0"/>
              <a:t> [2025-09-05]</a:t>
            </a:r>
          </a:p>
          <a:p>
            <a:r>
              <a:rPr lang="en-GB" sz="800" dirty="0" err="1"/>
              <a:t>Tretter</a:t>
            </a:r>
            <a:r>
              <a:rPr lang="en-GB" sz="800" dirty="0"/>
              <a:t>, Max. (2022). Sovereignty in the Digital and Contact Tracing Apps. Digital Society. 2. 10.1007/s44206-022-00030-2</a:t>
            </a:r>
            <a:endParaRPr lang="de-DE" sz="800" dirty="0"/>
          </a:p>
          <a:p>
            <a:r>
              <a:rPr lang="en-GB" sz="800" dirty="0"/>
              <a:t>UNCDTA 2024: Digital Economy Report 2024. https://unctad.org/system/files/official-document/der2024_ch06_en.pdf</a:t>
            </a:r>
            <a:endParaRPr lang="de-DE" sz="800" dirty="0"/>
          </a:p>
          <a:p>
            <a:r>
              <a:rPr lang="en-GB" sz="800" dirty="0"/>
              <a:t>Yun, </a:t>
            </a:r>
            <a:r>
              <a:rPr lang="en-GB" sz="800" dirty="0" err="1"/>
              <a:t>Heylyung</a:t>
            </a:r>
            <a:r>
              <a:rPr lang="en-GB" sz="800" dirty="0"/>
              <a:t> (2025): China’s Data Sovereignty and Security: Implications for Global Digital Borders and Governance. </a:t>
            </a:r>
            <a:r>
              <a:rPr lang="en-GB" sz="800" i="1" dirty="0"/>
              <a:t>Chin. Polit. Sci. Rev.</a:t>
            </a:r>
            <a:r>
              <a:rPr lang="en-GB" sz="800" dirty="0"/>
              <a:t> </a:t>
            </a:r>
            <a:r>
              <a:rPr lang="en-GB" sz="800" b="1" dirty="0"/>
              <a:t>10</a:t>
            </a:r>
            <a:r>
              <a:rPr lang="en-GB" sz="800" dirty="0"/>
              <a:t>, 178–203 (2025). </a:t>
            </a:r>
            <a:r>
              <a:rPr lang="en-GB" sz="800" u="sng" dirty="0">
                <a:hlinkClick r:id="rId8"/>
              </a:rPr>
              <a:t>https://doi.org/10.1007/s41111-024-00269-9</a:t>
            </a:r>
            <a:endParaRPr lang="de-DE" sz="800" dirty="0"/>
          </a:p>
          <a:p>
            <a:r>
              <a:rPr lang="en-GB" sz="800" dirty="0" err="1"/>
              <a:t>Ziai</a:t>
            </a:r>
            <a:r>
              <a:rPr lang="en-GB" sz="800" dirty="0"/>
              <a:t>, Aram (2020): </a:t>
            </a:r>
            <a:r>
              <a:rPr lang="en-GB" sz="800" dirty="0" err="1"/>
              <a:t>Neocolonialism</a:t>
            </a:r>
            <a:r>
              <a:rPr lang="en-GB" sz="800" dirty="0"/>
              <a:t> in the global political economy of the 21</a:t>
            </a:r>
            <a:r>
              <a:rPr lang="en-GB" sz="800" baseline="30000" dirty="0"/>
              <a:t>st</a:t>
            </a:r>
            <a:r>
              <a:rPr lang="en-GB" sz="800" dirty="0"/>
              <a:t> century, in: </a:t>
            </a:r>
            <a:r>
              <a:rPr lang="en-GB" sz="800" i="1" dirty="0"/>
              <a:t>Momentum Quarterly</a:t>
            </a:r>
            <a:r>
              <a:rPr lang="en-GB" sz="800" dirty="0"/>
              <a:t> 9 (3), 128-140. https://www.momentum-quarterly.org/momentum/issue/view/308 </a:t>
            </a:r>
            <a:endParaRPr lang="de-DE" sz="800" dirty="0"/>
          </a:p>
          <a:p>
            <a:r>
              <a:rPr lang="de-DE" sz="800" dirty="0" err="1"/>
              <a:t>Ziai</a:t>
            </a:r>
            <a:r>
              <a:rPr lang="de-DE" sz="800" dirty="0"/>
              <a:t>, Aram (2012) Neokoloniale Weltordnung? Brüche und Kontinuitäten seit der Dekolonisation. In: Aus Politik und Zeitgeschichte, 62. Jahrgang · 44–45/2012 · 29. Oktober 2012, </a:t>
            </a:r>
            <a:r>
              <a:rPr lang="de-DE" sz="800" u="sng" dirty="0">
                <a:hlinkClick r:id="rId9"/>
              </a:rPr>
              <a:t>https://www.bpb.de/system/files/dokument_pdf/APuZ_2012-44-45_online_Kolonialismus.pdf</a:t>
            </a:r>
            <a:endParaRPr lang="de-DE" sz="800" dirty="0"/>
          </a:p>
          <a:p>
            <a:r>
              <a:rPr lang="en-GB" sz="800" dirty="0" err="1"/>
              <a:t>Zuboff</a:t>
            </a:r>
            <a:r>
              <a:rPr lang="en-GB" sz="800" dirty="0"/>
              <a:t>, S. (2015). Big other: Surveillance Capitalism and the Prospects of an Information Civilization. </a:t>
            </a:r>
            <a:r>
              <a:rPr lang="en-GB" sz="800" i="1" dirty="0"/>
              <a:t>Journal of Information Technology</a:t>
            </a:r>
            <a:r>
              <a:rPr lang="en-GB" sz="800" dirty="0"/>
              <a:t>, </a:t>
            </a:r>
            <a:r>
              <a:rPr lang="en-GB" sz="800" i="1" dirty="0"/>
              <a:t>30</a:t>
            </a:r>
            <a:r>
              <a:rPr lang="en-GB" sz="800" dirty="0"/>
              <a:t>(1), 75-89. </a:t>
            </a:r>
            <a:r>
              <a:rPr lang="en-GB" sz="800" u="sng" dirty="0">
                <a:hlinkClick r:id="rId10"/>
              </a:rPr>
              <a:t>https://doi.org/10.1057/jit.2015.5</a:t>
            </a:r>
            <a:r>
              <a:rPr lang="en-GB" sz="800" dirty="0"/>
              <a:t> (Original work published 2015)</a:t>
            </a:r>
            <a:endParaRPr lang="de-DE" sz="800" dirty="0"/>
          </a:p>
          <a:p>
            <a:r>
              <a:rPr lang="en-GB" sz="800" dirty="0" err="1"/>
              <a:t>Zuboff</a:t>
            </a:r>
            <a:r>
              <a:rPr lang="en-GB" sz="800" dirty="0"/>
              <a:t>, Shoshana (2019). The Age of Surveillance Capitalism: The Fight for a Human Future at the New Frontier of Power. </a:t>
            </a:r>
            <a:r>
              <a:rPr lang="de-DE" sz="800" dirty="0"/>
              <a:t>New York: </a:t>
            </a:r>
            <a:r>
              <a:rPr lang="de-DE" sz="800" dirty="0" err="1" smtClean="0"/>
              <a:t>PublicAffairs</a:t>
            </a:r>
            <a:r>
              <a:rPr lang="de-DE" sz="800" dirty="0"/>
              <a:t> </a:t>
            </a:r>
          </a:p>
          <a:p>
            <a:endParaRPr lang="de-DE" sz="800" dirty="0"/>
          </a:p>
        </p:txBody>
      </p:sp>
    </p:spTree>
    <p:extLst>
      <p:ext uri="{BB962C8B-B14F-4D97-AF65-F5344CB8AC3E}">
        <p14:creationId xmlns:p14="http://schemas.microsoft.com/office/powerpoint/2010/main" val="46993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a:t> modern </a:t>
            </a:r>
            <a:r>
              <a:rPr lang="de-DE" dirty="0" err="1" smtClean="0"/>
              <a:t>summary</a:t>
            </a:r>
            <a:r>
              <a:rPr lang="de-DE" dirty="0" smtClean="0"/>
              <a:t> of </a:t>
            </a:r>
            <a:r>
              <a:rPr lang="de-DE" dirty="0" err="1" smtClean="0"/>
              <a:t>the</a:t>
            </a:r>
            <a:r>
              <a:rPr lang="de-DE" dirty="0" smtClean="0"/>
              <a:t> „</a:t>
            </a:r>
            <a:r>
              <a:rPr lang="de-DE" dirty="0" err="1" smtClean="0"/>
              <a:t>Twelve</a:t>
            </a:r>
            <a:r>
              <a:rPr lang="de-DE" dirty="0" smtClean="0"/>
              <a:t> </a:t>
            </a:r>
            <a:r>
              <a:rPr lang="de-DE" dirty="0" err="1"/>
              <a:t>Articles</a:t>
            </a:r>
            <a:r>
              <a:rPr lang="de-DE" dirty="0"/>
              <a:t>“</a:t>
            </a:r>
          </a:p>
        </p:txBody>
      </p:sp>
      <p:sp>
        <p:nvSpPr>
          <p:cNvPr id="3" name="Inhaltsplatzhalter 2"/>
          <p:cNvSpPr>
            <a:spLocks noGrp="1"/>
          </p:cNvSpPr>
          <p:nvPr>
            <p:ph idx="1"/>
          </p:nvPr>
        </p:nvSpPr>
        <p:spPr/>
        <p:txBody>
          <a:bodyPr>
            <a:normAutofit lnSpcReduction="10000"/>
          </a:bodyPr>
          <a:lstStyle/>
          <a:p>
            <a:pPr marL="0" indent="0">
              <a:buNone/>
            </a:pPr>
            <a:r>
              <a:rPr lang="en-GB" dirty="0"/>
              <a:t>1- </a:t>
            </a:r>
            <a:r>
              <a:rPr lang="en-GB" b="1" dirty="0" smtClean="0"/>
              <a:t>Democracy</a:t>
            </a:r>
            <a:r>
              <a:rPr lang="en-GB" dirty="0" smtClean="0"/>
              <a:t>: Each </a:t>
            </a:r>
            <a:r>
              <a:rPr lang="en-GB" dirty="0"/>
              <a:t>local authority has to elect its representatives independently. Political leaders should present their ideas clearly and comprehensively.</a:t>
            </a:r>
            <a:endParaRPr lang="de-DE" dirty="0"/>
          </a:p>
          <a:p>
            <a:pPr marL="0" indent="0">
              <a:buNone/>
            </a:pPr>
            <a:r>
              <a:rPr lang="en-GB" dirty="0"/>
              <a:t>2- </a:t>
            </a:r>
            <a:r>
              <a:rPr lang="de-DE" b="1" dirty="0" err="1"/>
              <a:t>Prevention</a:t>
            </a:r>
            <a:r>
              <a:rPr lang="de-DE" b="1" dirty="0"/>
              <a:t> of </a:t>
            </a:r>
            <a:r>
              <a:rPr lang="de-DE" b="1" dirty="0" err="1" smtClean="0"/>
              <a:t>corruption</a:t>
            </a:r>
            <a:r>
              <a:rPr lang="de-DE" dirty="0" smtClean="0"/>
              <a:t>: </a:t>
            </a:r>
            <a:r>
              <a:rPr lang="en-GB" dirty="0" smtClean="0"/>
              <a:t>Political </a:t>
            </a:r>
            <a:r>
              <a:rPr lang="en-GB" dirty="0"/>
              <a:t>leaders should receive sufficient financial support to ensure their independence. Any funds available beyond this should be invested in social causes.</a:t>
            </a:r>
            <a:endParaRPr lang="de-DE" dirty="0"/>
          </a:p>
          <a:p>
            <a:pPr marL="0" indent="0">
              <a:buNone/>
            </a:pPr>
            <a:r>
              <a:rPr lang="en-GB" dirty="0"/>
              <a:t>3. </a:t>
            </a:r>
            <a:r>
              <a:rPr lang="en-GB" b="1" dirty="0"/>
              <a:t>Human </a:t>
            </a:r>
            <a:r>
              <a:rPr lang="en-GB" b="1" dirty="0" smtClean="0"/>
              <a:t>dignity</a:t>
            </a:r>
            <a:r>
              <a:rPr lang="en-GB" dirty="0" smtClean="0"/>
              <a:t>: The </a:t>
            </a:r>
            <a:r>
              <a:rPr lang="en-GB" dirty="0"/>
              <a:t>dignity of every human being should be recognised without distinction. Every human being is free and enjoys sovereignty.</a:t>
            </a:r>
            <a:endParaRPr lang="de-DE" dirty="0"/>
          </a:p>
          <a:p>
            <a:pPr marL="0" indent="0">
              <a:buNone/>
            </a:pPr>
            <a:r>
              <a:rPr lang="en-GB" dirty="0" smtClean="0"/>
              <a:t>4. &amp; 5. </a:t>
            </a:r>
            <a:r>
              <a:rPr lang="en-US" b="1" dirty="0" smtClean="0"/>
              <a:t>Just distribution of all resources</a:t>
            </a:r>
            <a:r>
              <a:rPr lang="en-US" dirty="0" smtClean="0"/>
              <a:t>: </a:t>
            </a:r>
            <a:r>
              <a:rPr lang="en-GB" dirty="0"/>
              <a:t>It is unjust and antisocial when goods are distributed inappropriately. Every human being should have sufficient means to live on.</a:t>
            </a:r>
            <a:endParaRPr lang="en-US" dirty="0" smtClean="0"/>
          </a:p>
          <a:p>
            <a:pPr marL="0" indent="0">
              <a:buNone/>
            </a:pPr>
            <a:r>
              <a:rPr lang="en-US" dirty="0" smtClean="0"/>
              <a:t>5. &amp; 10. </a:t>
            </a:r>
            <a:r>
              <a:rPr lang="en-US" b="1" dirty="0" smtClean="0"/>
              <a:t>Application of Commons</a:t>
            </a:r>
            <a:r>
              <a:rPr lang="en-US" dirty="0" smtClean="0"/>
              <a:t>: </a:t>
            </a:r>
            <a:r>
              <a:rPr lang="en-GB" dirty="0"/>
              <a:t>Goods should be returned to the general public as common property</a:t>
            </a:r>
            <a:r>
              <a:rPr lang="en-GB" dirty="0" smtClean="0"/>
              <a:t>. </a:t>
            </a:r>
            <a:r>
              <a:rPr lang="en-GB" dirty="0"/>
              <a:t>The privatisation of common goods must be reversed so that they are once again available to the general public.</a:t>
            </a:r>
            <a:endParaRPr lang="de-DE" dirty="0"/>
          </a:p>
          <a:p>
            <a:pPr marL="0" indent="0">
              <a:buNone/>
            </a:pPr>
            <a:r>
              <a:rPr lang="en-GB" dirty="0" smtClean="0"/>
              <a:t>6</a:t>
            </a:r>
            <a:r>
              <a:rPr lang="en-GB" dirty="0"/>
              <a:t>. Workloads and </a:t>
            </a:r>
            <a:r>
              <a:rPr lang="en-GB" b="1" dirty="0"/>
              <a:t>working conditions </a:t>
            </a:r>
            <a:r>
              <a:rPr lang="en-GB" dirty="0"/>
              <a:t>should be reasonable.</a:t>
            </a:r>
            <a:endParaRPr lang="de-DE" dirty="0"/>
          </a:p>
          <a:p>
            <a:pPr marL="0" indent="0">
              <a:buNone/>
            </a:pPr>
            <a:r>
              <a:rPr lang="en-GB" dirty="0"/>
              <a:t>8. </a:t>
            </a:r>
            <a:r>
              <a:rPr lang="en-GB" b="1" dirty="0" smtClean="0"/>
              <a:t>Just taxation and payment</a:t>
            </a:r>
            <a:r>
              <a:rPr lang="en-GB" dirty="0" smtClean="0"/>
              <a:t>: Taxation </a:t>
            </a:r>
            <a:r>
              <a:rPr lang="en-GB" dirty="0"/>
              <a:t>must take into account the individual's ability to pay. Necessary goods must be affordable. Work must be fairly remunerated.</a:t>
            </a:r>
            <a:endParaRPr lang="de-DE" dirty="0"/>
          </a:p>
          <a:p>
            <a:pPr marL="0" indent="0">
              <a:buNone/>
            </a:pPr>
            <a:r>
              <a:rPr lang="en-GB" dirty="0"/>
              <a:t>9. </a:t>
            </a:r>
            <a:r>
              <a:rPr lang="en-GB" b="1" dirty="0" smtClean="0"/>
              <a:t>Justice</a:t>
            </a:r>
            <a:r>
              <a:rPr lang="en-GB" dirty="0" smtClean="0"/>
              <a:t>: Every </a:t>
            </a:r>
            <a:r>
              <a:rPr lang="en-GB" dirty="0"/>
              <a:t>citizen must be treated fairly (including in the administration of justice). Laws must not be changed arbitrarily.</a:t>
            </a:r>
            <a:endParaRPr lang="de-DE" dirty="0"/>
          </a:p>
          <a:p>
            <a:pPr marL="0" indent="0">
              <a:buNone/>
            </a:pPr>
            <a:r>
              <a:rPr lang="en-GB" dirty="0" smtClean="0"/>
              <a:t>12</a:t>
            </a:r>
            <a:r>
              <a:rPr lang="en-GB" dirty="0"/>
              <a:t>. These demands must be examined. This list is not exhaustive.</a:t>
            </a:r>
            <a:endParaRPr lang="de-DE" dirty="0"/>
          </a:p>
          <a:p>
            <a:pPr marL="0" indent="0">
              <a:buNone/>
            </a:pPr>
            <a:endParaRPr lang="de-DE" dirty="0"/>
          </a:p>
        </p:txBody>
      </p:sp>
    </p:spTree>
    <p:extLst>
      <p:ext uri="{BB962C8B-B14F-4D97-AF65-F5344CB8AC3E}">
        <p14:creationId xmlns:p14="http://schemas.microsoft.com/office/powerpoint/2010/main" val="238076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de-DE" dirty="0"/>
          </a:p>
        </p:txBody>
      </p:sp>
      <p:sp>
        <p:nvSpPr>
          <p:cNvPr id="3" name="Inhaltsplatzhalter 2"/>
          <p:cNvSpPr>
            <a:spLocks noGrp="1"/>
          </p:cNvSpPr>
          <p:nvPr>
            <p:ph idx="1"/>
          </p:nvPr>
        </p:nvSpPr>
        <p:spPr>
          <a:xfrm>
            <a:off x="910169" y="3841211"/>
            <a:ext cx="9971617" cy="762834"/>
          </a:xfrm>
        </p:spPr>
        <p:txBody>
          <a:bodyPr/>
          <a:lstStyle/>
          <a:p>
            <a:r>
              <a:rPr lang="de-DE" dirty="0" smtClean="0"/>
              <a:t>Prof. Dr. Franz-Josef Behr, Stuttgart University of Applied Sciences</a:t>
            </a:r>
          </a:p>
          <a:p>
            <a:r>
              <a:rPr lang="de-DE" dirty="0"/>
              <a:t>franz-josef.behr@hft-stuttgart.de</a:t>
            </a:r>
          </a:p>
        </p:txBody>
      </p:sp>
      <p:sp>
        <p:nvSpPr>
          <p:cNvPr id="5" name="Foliennummernplatzhalter 4"/>
          <p:cNvSpPr>
            <a:spLocks noGrp="1"/>
          </p:cNvSpPr>
          <p:nvPr>
            <p:ph type="sldNum" sz="quarter" idx="11"/>
          </p:nvPr>
        </p:nvSpPr>
        <p:spPr/>
        <p:txBody>
          <a:bodyPr/>
          <a:lstStyle/>
          <a:p>
            <a:fld id="{4892D846-B0A7-4DFB-99C2-AC0D5C4C5C04}" type="slidenum">
              <a:rPr lang="de-DE" smtClean="0"/>
              <a:pPr/>
              <a:t>50</a:t>
            </a:fld>
            <a:r>
              <a:rPr lang="de-DE" smtClean="0"/>
              <a:t> </a:t>
            </a:r>
            <a:endParaRPr lang="de-DE" dirty="0"/>
          </a:p>
        </p:txBody>
      </p:sp>
      <p:sp>
        <p:nvSpPr>
          <p:cNvPr id="6" name="Titel 1"/>
          <p:cNvSpPr txBox="1">
            <a:spLocks/>
          </p:cNvSpPr>
          <p:nvPr/>
        </p:nvSpPr>
        <p:spPr bwMode="auto">
          <a:xfrm>
            <a:off x="915926" y="2881563"/>
            <a:ext cx="9969500" cy="55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de-DE" kern="0" smtClean="0"/>
              <a:t>Contact</a:t>
            </a:r>
            <a:endParaRPr lang="de-DE" kern="0" dirty="0"/>
          </a:p>
        </p:txBody>
      </p:sp>
    </p:spTree>
    <p:extLst>
      <p:ext uri="{BB962C8B-B14F-4D97-AF65-F5344CB8AC3E}">
        <p14:creationId xmlns:p14="http://schemas.microsoft.com/office/powerpoint/2010/main" val="24466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p:cNvSpPr>
            <a:spLocks noGrp="1"/>
          </p:cNvSpPr>
          <p:nvPr>
            <p:ph type="title"/>
          </p:nvPr>
        </p:nvSpPr>
        <p:spPr>
          <a:xfrm>
            <a:off x="838200" y="2039303"/>
            <a:ext cx="10515600" cy="1176338"/>
          </a:xfrm>
        </p:spPr>
        <p:txBody>
          <a:bodyPr/>
          <a:lstStyle/>
          <a:p>
            <a:pPr algn="r"/>
            <a:r>
              <a:rPr lang="de-DE" b="1" dirty="0" smtClean="0">
                <a:solidFill>
                  <a:schemeClr val="tx1">
                    <a:lumMod val="75000"/>
                    <a:lumOff val="25000"/>
                  </a:schemeClr>
                </a:solidFill>
              </a:rPr>
              <a:t>500 </a:t>
            </a:r>
            <a:r>
              <a:rPr lang="de-DE" b="1" dirty="0" err="1" smtClean="0">
                <a:solidFill>
                  <a:schemeClr val="tx1">
                    <a:lumMod val="75000"/>
                    <a:lumOff val="25000"/>
                  </a:schemeClr>
                </a:solidFill>
              </a:rPr>
              <a:t>Years</a:t>
            </a:r>
            <a:r>
              <a:rPr lang="de-DE" b="1" dirty="0" smtClean="0">
                <a:solidFill>
                  <a:schemeClr val="tx1">
                    <a:lumMod val="75000"/>
                    <a:lumOff val="25000"/>
                  </a:schemeClr>
                </a:solidFill>
              </a:rPr>
              <a:t> </a:t>
            </a:r>
            <a:r>
              <a:rPr lang="de-DE" b="1" dirty="0" err="1" smtClean="0">
                <a:solidFill>
                  <a:schemeClr val="tx1">
                    <a:lumMod val="75000"/>
                    <a:lumOff val="25000"/>
                  </a:schemeClr>
                </a:solidFill>
              </a:rPr>
              <a:t>later</a:t>
            </a:r>
            <a:endParaRPr lang="de-DE" b="1" dirty="0">
              <a:solidFill>
                <a:schemeClr val="tx1">
                  <a:lumMod val="75000"/>
                  <a:lumOff val="25000"/>
                </a:schemeClr>
              </a:solidFill>
            </a:endParaRPr>
          </a:p>
        </p:txBody>
      </p:sp>
      <p:sp>
        <p:nvSpPr>
          <p:cNvPr id="3" name="Inhaltsplatzhalter 2"/>
          <p:cNvSpPr>
            <a:spLocks noGrp="1"/>
          </p:cNvSpPr>
          <p:nvPr>
            <p:ph idx="1"/>
          </p:nvPr>
        </p:nvSpPr>
        <p:spPr>
          <a:xfrm>
            <a:off x="838200" y="3962400"/>
            <a:ext cx="10515600" cy="2214563"/>
          </a:xfrm>
        </p:spPr>
        <p:txBody>
          <a:bodyPr/>
          <a:lstStyle/>
          <a:p>
            <a:pPr algn="r"/>
            <a:endParaRPr lang="de-DE" b="1" dirty="0" smtClean="0">
              <a:solidFill>
                <a:schemeClr val="tx1">
                  <a:lumMod val="75000"/>
                  <a:lumOff val="25000"/>
                </a:schemeClr>
              </a:solidFill>
            </a:endParaRPr>
          </a:p>
        </p:txBody>
      </p:sp>
    </p:spTree>
    <p:extLst>
      <p:ext uri="{BB962C8B-B14F-4D97-AF65-F5344CB8AC3E}">
        <p14:creationId xmlns:p14="http://schemas.microsoft.com/office/powerpoint/2010/main" val="320453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624117" cy="704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02436"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413" y="2528888"/>
            <a:ext cx="7494587" cy="42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93856" y="6488668"/>
            <a:ext cx="5878597" cy="369332"/>
          </a:xfrm>
          <a:prstGeom prst="rect">
            <a:avLst/>
          </a:prstGeom>
        </p:spPr>
        <p:txBody>
          <a:bodyPr wrap="none">
            <a:spAutoFit/>
          </a:bodyPr>
          <a:lstStyle/>
          <a:p>
            <a:r>
              <a:rPr lang="de-DE" dirty="0" smtClean="0">
                <a:solidFill>
                  <a:schemeClr val="bg1">
                    <a:lumMod val="95000"/>
                  </a:schemeClr>
                </a:solidFill>
              </a:rPr>
              <a:t>Source: https</a:t>
            </a:r>
            <a:r>
              <a:rPr lang="de-DE" dirty="0">
                <a:solidFill>
                  <a:schemeClr val="bg1">
                    <a:lumMod val="95000"/>
                  </a:schemeClr>
                </a:solidFill>
              </a:rPr>
              <a:t>://www.bbc.com/news/videos/cd64jjvzvv9o</a:t>
            </a:r>
          </a:p>
        </p:txBody>
      </p:sp>
      <p:sp>
        <p:nvSpPr>
          <p:cNvPr id="2" name="Rechteck 1"/>
          <p:cNvSpPr/>
          <p:nvPr/>
        </p:nvSpPr>
        <p:spPr>
          <a:xfrm>
            <a:off x="2554437" y="2644685"/>
            <a:ext cx="7745412" cy="2985433"/>
          </a:xfrm>
          <a:prstGeom prst="rect">
            <a:avLst/>
          </a:prstGeom>
          <a:solidFill>
            <a:schemeClr val="bg1"/>
          </a:solidFill>
        </p:spPr>
        <p:txBody>
          <a:bodyPr wrap="square">
            <a:spAutoFit/>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“an oligarchy is taking shape in America of extreme wealth, power and influence that literally threatens our entire democracy”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
            </a:r>
            <a:br>
              <a:rPr lang="en-GB" sz="2800" dirty="0" smtClean="0">
                <a:latin typeface="Calibri" panose="020F0502020204030204" pitchFamily="34" charset="0"/>
                <a:ea typeface="Times New Roman" panose="02020603050405020304" pitchFamily="18" charset="0"/>
                <a:cs typeface="Times New Roman" panose="02020603050405020304" pitchFamily="18" charset="0"/>
              </a:rPr>
            </a:br>
            <a:r>
              <a:rPr lang="en-GB" sz="2800" dirty="0" smtClean="0">
                <a:latin typeface="Calibri" panose="020F0502020204030204" pitchFamily="34" charset="0"/>
                <a:ea typeface="Times New Roman" panose="02020603050405020304" pitchFamily="18" charset="0"/>
                <a:cs typeface="Times New Roman" panose="02020603050405020304" pitchFamily="18" charset="0"/>
              </a:rPr>
              <a:t>“</a:t>
            </a:r>
            <a:r>
              <a:rPr lang="en-GB" sz="2800" dirty="0">
                <a:latin typeface="Calibri" panose="020F0502020204030204" pitchFamily="34" charset="0"/>
                <a:ea typeface="Times New Roman" panose="02020603050405020304" pitchFamily="18" charset="0"/>
                <a:cs typeface="Times New Roman" panose="02020603050405020304" pitchFamily="18" charset="0"/>
              </a:rPr>
              <a:t>the dangerous concentration of power in the hands of a few ultra-wealthy people” </a:t>
            </a: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r"/>
            <a:r>
              <a:rPr lang="en-GB" sz="2800" dirty="0">
                <a:latin typeface="Calibri" panose="020F0502020204030204" pitchFamily="34" charset="0"/>
                <a:cs typeface="Times New Roman" panose="02020603050405020304" pitchFamily="18" charset="0"/>
              </a:rPr>
              <a:t>Joe </a:t>
            </a:r>
            <a:r>
              <a:rPr lang="en-GB" sz="2800" dirty="0" smtClean="0">
                <a:latin typeface="Calibri" panose="020F0502020204030204" pitchFamily="34" charset="0"/>
                <a:cs typeface="Times New Roman" panose="02020603050405020304" pitchFamily="18" charset="0"/>
              </a:rPr>
              <a:t>Biden (2025) </a:t>
            </a:r>
            <a:r>
              <a:rPr lang="en-GB" dirty="0">
                <a:latin typeface="Calibri" panose="020F0502020204030204" pitchFamily="34" charset="0"/>
                <a:cs typeface="Times New Roman" panose="02020603050405020304" pitchFamily="18" charset="0"/>
              </a:rPr>
              <a:t>https://</a:t>
            </a:r>
            <a:r>
              <a:rPr lang="en-GB" dirty="0" smtClean="0">
                <a:latin typeface="Calibri" panose="020F0502020204030204" pitchFamily="34" charset="0"/>
                <a:cs typeface="Times New Roman" panose="02020603050405020304" pitchFamily="18" charset="0"/>
              </a:rPr>
              <a:t>www.theguardian.com/us-news/2025/jan/15/joe-biden-farewell-address-trump-oligarchy-america</a:t>
            </a:r>
            <a:endParaRPr lang="de-DE" sz="2800" dirty="0"/>
          </a:p>
        </p:txBody>
      </p:sp>
    </p:spTree>
    <p:extLst>
      <p:ext uri="{BB962C8B-B14F-4D97-AF65-F5344CB8AC3E}">
        <p14:creationId xmlns:p14="http://schemas.microsoft.com/office/powerpoint/2010/main" val="17505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0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relevance</a:t>
            </a:r>
            <a:r>
              <a:rPr lang="de-DE" dirty="0" smtClean="0"/>
              <a:t> of </a:t>
            </a:r>
            <a:r>
              <a:rPr lang="en-GB" dirty="0"/>
              <a:t>GAFAM </a:t>
            </a:r>
            <a:endParaRPr lang="de-DE" dirty="0"/>
          </a:p>
        </p:txBody>
      </p:sp>
      <p:sp>
        <p:nvSpPr>
          <p:cNvPr id="3" name="Inhaltsplatzhalter 2"/>
          <p:cNvSpPr>
            <a:spLocks noGrp="1"/>
          </p:cNvSpPr>
          <p:nvPr>
            <p:ph idx="1"/>
          </p:nvPr>
        </p:nvSpPr>
        <p:spPr>
          <a:xfrm>
            <a:off x="838200" y="1841500"/>
            <a:ext cx="10515600" cy="4559300"/>
          </a:xfrm>
        </p:spPr>
        <p:txBody>
          <a:bodyPr>
            <a:noAutofit/>
          </a:bodyPr>
          <a:lstStyle/>
          <a:p>
            <a:r>
              <a:rPr lang="en-GB" b="1" dirty="0" smtClean="0"/>
              <a:t>G</a:t>
            </a:r>
            <a:r>
              <a:rPr lang="en-GB" dirty="0" smtClean="0"/>
              <a:t>oogle/Alphabet</a:t>
            </a:r>
            <a:r>
              <a:rPr lang="en-GB" dirty="0"/>
              <a:t>, </a:t>
            </a:r>
            <a:r>
              <a:rPr lang="en-GB" b="1" dirty="0"/>
              <a:t>A</a:t>
            </a:r>
            <a:r>
              <a:rPr lang="en-GB" dirty="0"/>
              <a:t>pple, </a:t>
            </a:r>
            <a:r>
              <a:rPr lang="en-GB" b="1" dirty="0"/>
              <a:t>F</a:t>
            </a:r>
            <a:r>
              <a:rPr lang="en-GB" dirty="0"/>
              <a:t>acebook, </a:t>
            </a:r>
            <a:r>
              <a:rPr lang="en-GB" b="1" dirty="0"/>
              <a:t>A</a:t>
            </a:r>
            <a:r>
              <a:rPr lang="en-GB" dirty="0"/>
              <a:t>mazon and </a:t>
            </a:r>
            <a:r>
              <a:rPr lang="en-GB" b="1" dirty="0" smtClean="0"/>
              <a:t>M</a:t>
            </a:r>
            <a:r>
              <a:rPr lang="en-GB" dirty="0" smtClean="0"/>
              <a:t>icrosoft </a:t>
            </a:r>
            <a:r>
              <a:rPr lang="en-GB" dirty="0"/>
              <a:t>comprise the world’s top five </a:t>
            </a:r>
            <a:r>
              <a:rPr lang="en-GB" dirty="0" smtClean="0"/>
              <a:t>tech companies</a:t>
            </a:r>
            <a:r>
              <a:rPr lang="en-GB" dirty="0"/>
              <a:t>, with a combined market value </a:t>
            </a:r>
            <a:r>
              <a:rPr lang="en-GB" dirty="0" smtClean="0"/>
              <a:t>&gt; 3-trillion (or even 5 trillion) US dollar</a:t>
            </a:r>
          </a:p>
          <a:p>
            <a:r>
              <a:rPr lang="en-GB" dirty="0" smtClean="0"/>
              <a:t>GAFAM </a:t>
            </a:r>
            <a:r>
              <a:rPr lang="en-GB" dirty="0"/>
              <a:t>and </a:t>
            </a:r>
            <a:r>
              <a:rPr lang="en-GB" dirty="0" smtClean="0"/>
              <a:t>other </a:t>
            </a:r>
            <a:r>
              <a:rPr lang="en-GB" dirty="0"/>
              <a:t>Big Tech corporations </a:t>
            </a:r>
            <a:r>
              <a:rPr lang="en-GB" dirty="0" smtClean="0"/>
              <a:t>control </a:t>
            </a:r>
            <a:r>
              <a:rPr lang="en-GB" dirty="0"/>
              <a:t>most of the </a:t>
            </a:r>
            <a:r>
              <a:rPr lang="en-GB" dirty="0" smtClean="0"/>
              <a:t>essential functions of the </a:t>
            </a:r>
            <a:r>
              <a:rPr lang="en-GB" dirty="0"/>
              <a:t>digital world: </a:t>
            </a:r>
            <a:endParaRPr lang="en-GB" dirty="0" smtClean="0"/>
          </a:p>
          <a:p>
            <a:pPr lvl="1"/>
            <a:r>
              <a:rPr lang="en-GB" dirty="0" smtClean="0"/>
              <a:t>social </a:t>
            </a:r>
            <a:r>
              <a:rPr lang="en-GB" dirty="0"/>
              <a:t>networking (X, </a:t>
            </a:r>
            <a:r>
              <a:rPr lang="en-GB" dirty="0" err="1"/>
              <a:t>TicToc</a:t>
            </a:r>
            <a:r>
              <a:rPr lang="en-GB" dirty="0"/>
              <a:t>, Instagram, Facebook), </a:t>
            </a:r>
            <a:r>
              <a:rPr lang="en-GB" dirty="0" smtClean="0"/>
              <a:t>messaging </a:t>
            </a:r>
            <a:r>
              <a:rPr lang="en-GB" dirty="0"/>
              <a:t>(Meta, which owns WhatsApp), </a:t>
            </a:r>
            <a:endParaRPr lang="en-GB" dirty="0" smtClean="0"/>
          </a:p>
          <a:p>
            <a:pPr lvl="1"/>
            <a:r>
              <a:rPr lang="en-GB" dirty="0" smtClean="0"/>
              <a:t>internet </a:t>
            </a:r>
            <a:r>
              <a:rPr lang="en-GB" dirty="0"/>
              <a:t>search (Google), </a:t>
            </a:r>
            <a:endParaRPr lang="en-GB" dirty="0" smtClean="0"/>
          </a:p>
          <a:p>
            <a:pPr lvl="1"/>
            <a:r>
              <a:rPr lang="en-GB" dirty="0" smtClean="0"/>
              <a:t>desktop </a:t>
            </a:r>
            <a:r>
              <a:rPr lang="en-GB" dirty="0"/>
              <a:t>and laptop operating systems (Microsoft Windows, Apple), </a:t>
            </a:r>
            <a:endParaRPr lang="en-GB" dirty="0" smtClean="0"/>
          </a:p>
          <a:p>
            <a:pPr lvl="1"/>
            <a:r>
              <a:rPr lang="en-US" dirty="0"/>
              <a:t>smartphone and tablet operating systems (Google, Apple), </a:t>
            </a:r>
          </a:p>
          <a:p>
            <a:pPr lvl="1"/>
            <a:r>
              <a:rPr lang="en-GB" dirty="0" smtClean="0"/>
              <a:t>office software,</a:t>
            </a:r>
          </a:p>
          <a:p>
            <a:pPr lvl="1"/>
            <a:r>
              <a:rPr lang="en-GB" dirty="0" smtClean="0"/>
              <a:t>online </a:t>
            </a:r>
            <a:r>
              <a:rPr lang="en-GB" dirty="0"/>
              <a:t>advertising (Google, Facebook), </a:t>
            </a:r>
            <a:endParaRPr lang="en-GB" dirty="0" smtClean="0"/>
          </a:p>
          <a:p>
            <a:pPr lvl="1"/>
            <a:r>
              <a:rPr lang="en-GB" dirty="0"/>
              <a:t>c</a:t>
            </a:r>
            <a:r>
              <a:rPr lang="en-GB" dirty="0" smtClean="0"/>
              <a:t>loud </a:t>
            </a:r>
            <a:r>
              <a:rPr lang="en-GB" dirty="0"/>
              <a:t>computing (Amazon, Microsoft, Google, IBM), Software depository (</a:t>
            </a:r>
            <a:r>
              <a:rPr lang="en-GB" dirty="0" err="1"/>
              <a:t>Github</a:t>
            </a:r>
            <a:r>
              <a:rPr lang="en-GB" dirty="0"/>
              <a:t>)</a:t>
            </a:r>
          </a:p>
          <a:p>
            <a:pPr lvl="1"/>
            <a:r>
              <a:rPr lang="en-GB" dirty="0" smtClean="0"/>
              <a:t>Transportation/ridesharing </a:t>
            </a:r>
            <a:r>
              <a:rPr lang="en-GB" dirty="0"/>
              <a:t>(Uber, </a:t>
            </a:r>
            <a:r>
              <a:rPr lang="en-GB" dirty="0" smtClean="0"/>
              <a:t>Lyft, </a:t>
            </a:r>
            <a:r>
              <a:rPr lang="en-GB" dirty="0" err="1"/>
              <a:t>Taxify</a:t>
            </a:r>
            <a:r>
              <a:rPr lang="en-GB" dirty="0" smtClean="0"/>
              <a:t>) – privacy?, </a:t>
            </a:r>
          </a:p>
          <a:p>
            <a:pPr lvl="1"/>
            <a:r>
              <a:rPr lang="en-GB" dirty="0" smtClean="0"/>
              <a:t>lodging </a:t>
            </a:r>
            <a:r>
              <a:rPr lang="en-GB" dirty="0"/>
              <a:t>(</a:t>
            </a:r>
            <a:r>
              <a:rPr lang="en-GB" dirty="0" smtClean="0"/>
              <a:t>Airbnb),</a:t>
            </a:r>
          </a:p>
          <a:p>
            <a:pPr lvl="1"/>
            <a:r>
              <a:rPr lang="en-GB" dirty="0" smtClean="0"/>
              <a:t>streaming </a:t>
            </a:r>
            <a:r>
              <a:rPr lang="en-GB" dirty="0"/>
              <a:t>video (Google, YouTube, Netflix, Hulu</a:t>
            </a:r>
            <a:r>
              <a:rPr lang="en-GB" dirty="0" smtClean="0"/>
              <a:t>)</a:t>
            </a:r>
          </a:p>
          <a:p>
            <a:r>
              <a:rPr lang="en-GB" dirty="0" smtClean="0"/>
              <a:t>i.e. they limit the Digital Sovereignty of states and </a:t>
            </a:r>
            <a:r>
              <a:rPr lang="en-GB" dirty="0" err="1" smtClean="0"/>
              <a:t>citizes</a:t>
            </a:r>
            <a:r>
              <a:rPr lang="en-GB" dirty="0" smtClean="0"/>
              <a:t> (</a:t>
            </a:r>
            <a:r>
              <a:rPr lang="en-GB" dirty="0"/>
              <a:t>discussed later)</a:t>
            </a:r>
          </a:p>
          <a:p>
            <a:r>
              <a:rPr lang="en-GB" dirty="0" smtClean="0"/>
              <a:t>Not to forget Chinese players (discussed later)</a:t>
            </a:r>
            <a:endParaRPr lang="de-DE" dirty="0"/>
          </a:p>
        </p:txBody>
      </p:sp>
    </p:spTree>
    <p:extLst>
      <p:ext uri="{BB962C8B-B14F-4D97-AF65-F5344CB8AC3E}">
        <p14:creationId xmlns:p14="http://schemas.microsoft.com/office/powerpoint/2010/main" val="2393728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396843" y="1518371"/>
            <a:ext cx="9656618" cy="3708255"/>
          </a:xfrm>
        </p:spPr>
        <p:txBody>
          <a:bodyPr/>
          <a:lstStyle/>
          <a:p>
            <a:r>
              <a:rPr lang="de-DE" dirty="0" err="1" smtClean="0"/>
              <a:t>Governmental</a:t>
            </a:r>
            <a:r>
              <a:rPr lang="de-DE" dirty="0" smtClean="0"/>
              <a:t> </a:t>
            </a:r>
            <a:r>
              <a:rPr lang="de-DE" dirty="0" err="1" smtClean="0"/>
              <a:t>Sovereignty</a:t>
            </a:r>
            <a:r>
              <a:rPr lang="de-DE" dirty="0"/>
              <a:t>, Personal </a:t>
            </a:r>
            <a:r>
              <a:rPr lang="de-DE" dirty="0" err="1"/>
              <a:t>Sovereignty</a:t>
            </a:r>
            <a:r>
              <a:rPr lang="de-DE" dirty="0"/>
              <a:t>  </a:t>
            </a:r>
            <a:r>
              <a:rPr lang="de-DE" dirty="0" err="1" smtClean="0"/>
              <a:t>and</a:t>
            </a:r>
            <a:r>
              <a:rPr lang="de-DE" dirty="0" smtClean="0"/>
              <a:t> Digital </a:t>
            </a:r>
            <a:r>
              <a:rPr lang="de-DE" dirty="0" err="1" smtClean="0"/>
              <a:t>Sovereignty</a:t>
            </a:r>
            <a:r>
              <a:rPr lang="de-DE" dirty="0" smtClean="0"/>
              <a:t> </a:t>
            </a:r>
            <a:r>
              <a:rPr lang="de-DE" dirty="0" err="1" smtClean="0"/>
              <a:t>are</a:t>
            </a:r>
            <a:r>
              <a:rPr lang="de-DE" dirty="0" smtClean="0"/>
              <a:t> </a:t>
            </a:r>
            <a:r>
              <a:rPr lang="de-DE" dirty="0" err="1" smtClean="0"/>
              <a:t>threatened</a:t>
            </a:r>
            <a:r>
              <a:rPr lang="de-DE" dirty="0" smtClean="0"/>
              <a:t> </a:t>
            </a:r>
            <a:r>
              <a:rPr lang="de-DE" dirty="0" err="1" smtClean="0"/>
              <a:t>by</a:t>
            </a:r>
            <a:r>
              <a:rPr lang="de-DE" dirty="0" smtClean="0"/>
              <a:t> </a:t>
            </a:r>
            <a:r>
              <a:rPr lang="de-DE" dirty="0" err="1" smtClean="0"/>
              <a:t>technocrats</a:t>
            </a:r>
            <a:r>
              <a:rPr lang="de-DE" dirty="0" smtClean="0"/>
              <a:t> </a:t>
            </a:r>
            <a:r>
              <a:rPr lang="de-DE" dirty="0" err="1" smtClean="0"/>
              <a:t>and</a:t>
            </a:r>
            <a:r>
              <a:rPr lang="de-DE" dirty="0" smtClean="0"/>
              <a:t> </a:t>
            </a:r>
            <a:r>
              <a:rPr lang="de-DE" dirty="0" err="1" smtClean="0"/>
              <a:t>oligarchs</a:t>
            </a:r>
            <a:endParaRPr lang="de-DE" dirty="0"/>
          </a:p>
        </p:txBody>
      </p:sp>
      <p:sp>
        <p:nvSpPr>
          <p:cNvPr id="5" name="Wolkenförmige Legende 4"/>
          <p:cNvSpPr/>
          <p:nvPr/>
        </p:nvSpPr>
        <p:spPr>
          <a:xfrm>
            <a:off x="3969327" y="1600200"/>
            <a:ext cx="1475509" cy="997527"/>
          </a:xfrm>
          <a:prstGeom prst="cloudCallout">
            <a:avLst/>
          </a:prstGeom>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sp>
        <p:nvSpPr>
          <p:cNvPr id="7" name="Wolkenförmige Legende 6"/>
          <p:cNvSpPr/>
          <p:nvPr/>
        </p:nvSpPr>
        <p:spPr>
          <a:xfrm>
            <a:off x="561109" y="439750"/>
            <a:ext cx="2514600" cy="1264980"/>
          </a:xfrm>
          <a:prstGeom prst="cloudCallout">
            <a:avLst>
              <a:gd name="adj1" fmla="val 38671"/>
              <a:gd name="adj2" fmla="val 111727"/>
            </a:avLst>
          </a:prstGeom>
          <a:ln>
            <a:solidFill>
              <a:srgbClr val="C00000"/>
            </a:solidFill>
          </a:ln>
        </p:spPr>
        <p:txBody>
          <a:bodyPr wrap="square" rtlCol="0" anchor="ctr">
            <a:spAutoFit/>
          </a:bodyPr>
          <a:lstStyle/>
          <a:p>
            <a:pPr algn="ctr"/>
            <a:r>
              <a:rPr lang="en-US" sz="1600" dirty="0">
                <a:latin typeface="Calibri" panose="020F0502020204030204" pitchFamily="34" charset="0"/>
                <a:cs typeface="Calibri" panose="020F0502020204030204" pitchFamily="34" charset="0"/>
              </a:rPr>
              <a:t>Supreme authority in a state. </a:t>
            </a:r>
          </a:p>
        </p:txBody>
      </p:sp>
      <p:sp>
        <p:nvSpPr>
          <p:cNvPr id="8" name="Wolkenförmige Legende 7"/>
          <p:cNvSpPr/>
          <p:nvPr/>
        </p:nvSpPr>
        <p:spPr>
          <a:xfrm>
            <a:off x="7242463" y="64942"/>
            <a:ext cx="4942610" cy="1639788"/>
          </a:xfrm>
          <a:prstGeom prst="cloudCallout">
            <a:avLst>
              <a:gd name="adj1" fmla="val -15874"/>
              <a:gd name="adj2" fmla="val 94477"/>
            </a:avLst>
          </a:prstGeom>
          <a:ln>
            <a:solidFill>
              <a:srgbClr val="C00000"/>
            </a:solidFill>
          </a:ln>
        </p:spPr>
        <p:txBody>
          <a:bodyPr wrap="square" rtlCol="0" anchor="ctr">
            <a:spAutoFit/>
          </a:bodyPr>
          <a:lstStyle/>
          <a:p>
            <a:pPr>
              <a:defRPr/>
            </a:pPr>
            <a:r>
              <a:rPr lang="de-DE" sz="1600" dirty="0">
                <a:latin typeface="Calibri" panose="020F0502020204030204" pitchFamily="34" charset="0"/>
                <a:cs typeface="Calibri" panose="020F0502020204030204" pitchFamily="34" charset="0"/>
              </a:rPr>
              <a:t>„[The] </a:t>
            </a:r>
            <a:r>
              <a:rPr lang="de-DE" sz="1600" dirty="0" err="1">
                <a:latin typeface="Calibri" panose="020F0502020204030204" pitchFamily="34" charset="0"/>
                <a:cs typeface="Calibri" panose="020F0502020204030204" pitchFamily="34" charset="0"/>
              </a:rPr>
              <a:t>fullest</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right</a:t>
            </a:r>
            <a:r>
              <a:rPr lang="de-DE" sz="1600" dirty="0">
                <a:latin typeface="Calibri" panose="020F0502020204030204" pitchFamily="34" charset="0"/>
                <a:cs typeface="Calibri" panose="020F0502020204030204" pitchFamily="34" charset="0"/>
              </a:rPr>
              <a:t> a </a:t>
            </a:r>
            <a:r>
              <a:rPr lang="de-DE" sz="1600" dirty="0" err="1" smtClean="0">
                <a:latin typeface="Calibri" panose="020F0502020204030204" pitchFamily="34" charset="0"/>
                <a:cs typeface="Calibri" panose="020F0502020204030204" pitchFamily="34" charset="0"/>
              </a:rPr>
              <a:t>person</a:t>
            </a:r>
            <a:r>
              <a:rPr lang="de-DE" sz="1600" dirty="0" smtClean="0">
                <a:latin typeface="Calibri" panose="020F0502020204030204" pitchFamily="34" charset="0"/>
                <a:cs typeface="Calibri" panose="020F0502020204030204" pitchFamily="34" charset="0"/>
              </a:rPr>
              <a:t> </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can</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have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over</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herself</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provided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that</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each</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other</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person</a:t>
            </a:r>
            <a:r>
              <a:rPr lang="de-DE" sz="1600" dirty="0">
                <a:latin typeface="Calibri" panose="020F0502020204030204" pitchFamily="34" charset="0"/>
                <a:cs typeface="Calibri" panose="020F0502020204030204" pitchFamily="34" charset="0"/>
              </a:rPr>
              <a:t> also </a:t>
            </a:r>
            <a:r>
              <a:rPr lang="de-DE" sz="1600" dirty="0" err="1">
                <a:latin typeface="Calibri" panose="020F0502020204030204" pitchFamily="34" charset="0"/>
                <a:cs typeface="Calibri" panose="020F0502020204030204" pitchFamily="34" charset="0"/>
              </a:rPr>
              <a:t>has</a:t>
            </a:r>
            <a:r>
              <a:rPr lang="de-DE" sz="1600" dirty="0">
                <a:latin typeface="Calibri" panose="020F0502020204030204" pitchFamily="34" charset="0"/>
                <a:cs typeface="Calibri" panose="020F0502020204030204" pitchFamily="34" charset="0"/>
              </a:rPr>
              <a:t> just such a </a:t>
            </a:r>
            <a:r>
              <a:rPr lang="de-DE" sz="1600" dirty="0" err="1">
                <a:latin typeface="Calibri" panose="020F0502020204030204" pitchFamily="34" charset="0"/>
                <a:cs typeface="Calibri" panose="020F0502020204030204" pitchFamily="34" charset="0"/>
              </a:rPr>
              <a:t>right</a:t>
            </a:r>
            <a:r>
              <a:rPr lang="de-DE" sz="1600" dirty="0" smtClean="0">
                <a:latin typeface="Calibri" panose="020F0502020204030204" pitchFamily="34" charset="0"/>
                <a:cs typeface="Calibri" panose="020F0502020204030204" pitchFamily="34" charset="0"/>
              </a:rPr>
              <a:t>.”</a:t>
            </a:r>
            <a:endParaRPr lang="de-DE" dirty="0"/>
          </a:p>
        </p:txBody>
      </p:sp>
      <p:sp>
        <p:nvSpPr>
          <p:cNvPr id="9" name="Wolkenförmige Legende 8"/>
          <p:cNvSpPr/>
          <p:nvPr/>
        </p:nvSpPr>
        <p:spPr>
          <a:xfrm>
            <a:off x="322119" y="1779947"/>
            <a:ext cx="2074724" cy="3139023"/>
          </a:xfrm>
          <a:prstGeom prst="cloudCallout">
            <a:avLst>
              <a:gd name="adj1" fmla="val 90111"/>
              <a:gd name="adj2" fmla="val -608"/>
            </a:avLst>
          </a:prstGeom>
          <a:ln>
            <a:solidFill>
              <a:srgbClr val="C00000"/>
            </a:solidFill>
          </a:ln>
        </p:spPr>
        <p:txBody>
          <a:bodyPr wrap="square" rtlCol="0" anchor="ctr">
            <a:spAutoFit/>
          </a:bodyPr>
          <a:lstStyle/>
          <a:p>
            <a:pPr>
              <a:defRPr/>
            </a:pPr>
            <a:r>
              <a:rPr lang="de-DE" sz="1600" dirty="0">
                <a:latin typeface="Calibri" panose="020F0502020204030204" pitchFamily="34" charset="0"/>
                <a:cs typeface="Calibri" panose="020F0502020204030204" pitchFamily="34" charset="0"/>
              </a:rPr>
              <a:t>„</a:t>
            </a:r>
            <a:r>
              <a:rPr lang="de-DE" sz="1600" dirty="0" err="1">
                <a:latin typeface="Calibri" panose="020F0502020204030204" pitchFamily="34" charset="0"/>
                <a:cs typeface="Calibri" panose="020F0502020204030204" pitchFamily="34" charset="0"/>
              </a:rPr>
              <a:t>the</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ability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to</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act</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and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develop</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independently</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and</a:t>
            </a:r>
            <a:r>
              <a:rPr lang="de-DE" sz="1600" dirty="0">
                <a:latin typeface="Calibri" panose="020F0502020204030204" pitchFamily="34" charset="0"/>
                <a:cs typeface="Calibri" panose="020F0502020204030204" pitchFamily="34" charset="0"/>
              </a:rPr>
              <a:t> </a:t>
            </a:r>
            <a:r>
              <a:rPr lang="de-DE" sz="1600" dirty="0" err="1">
                <a:latin typeface="Calibri" panose="020F0502020204030204" pitchFamily="34" charset="0"/>
                <a:cs typeface="Calibri" panose="020F0502020204030204" pitchFamily="34" charset="0"/>
              </a:rPr>
              <a:t>self-determinedly</a:t>
            </a:r>
            <a:r>
              <a:rPr lang="de-DE" sz="1600" dirty="0">
                <a:latin typeface="Calibri" panose="020F0502020204030204" pitchFamily="34" charset="0"/>
                <a:cs typeface="Calibri" panose="020F0502020204030204" pitchFamily="34" charset="0"/>
              </a:rPr>
              <a:t> in </a:t>
            </a:r>
            <a:r>
              <a:rPr lang="de-DE" sz="1600" dirty="0" err="1">
                <a:latin typeface="Calibri" panose="020F0502020204030204" pitchFamily="34" charset="0"/>
                <a:cs typeface="Calibri" panose="020F0502020204030204" pitchFamily="34" charset="0"/>
              </a:rPr>
              <a:t>the</a:t>
            </a:r>
            <a:r>
              <a:rPr lang="de-DE" sz="1600" dirty="0">
                <a:latin typeface="Calibri" panose="020F0502020204030204" pitchFamily="34" charset="0"/>
                <a:cs typeface="Calibri" panose="020F0502020204030204" pitchFamily="34" charset="0"/>
              </a:rPr>
              <a:t> digital </a:t>
            </a:r>
            <a:r>
              <a:rPr lang="de-DE" sz="1600" dirty="0" err="1">
                <a:latin typeface="Calibri" panose="020F0502020204030204" pitchFamily="34" charset="0"/>
                <a:cs typeface="Calibri" panose="020F0502020204030204" pitchFamily="34" charset="0"/>
              </a:rPr>
              <a:t>world</a:t>
            </a:r>
            <a:r>
              <a:rPr lang="de-DE" sz="1600" dirty="0" smtClean="0">
                <a:latin typeface="Calibri" panose="020F0502020204030204" pitchFamily="34" charset="0"/>
                <a:cs typeface="Calibri" panose="020F0502020204030204" pitchFamily="34" charset="0"/>
              </a:rPr>
              <a:t>”</a:t>
            </a:r>
            <a:endParaRPr lang="de-DE" sz="1600" dirty="0">
              <a:latin typeface="Calibri" panose="020F0502020204030204" pitchFamily="34" charset="0"/>
              <a:ea typeface="Calibri" panose="020F0502020204030204" pitchFamily="34" charset="0"/>
              <a:cs typeface="Calibri" panose="020F0502020204030204" pitchFamily="34" charset="0"/>
            </a:endParaRPr>
          </a:p>
        </p:txBody>
      </p:sp>
      <p:sp>
        <p:nvSpPr>
          <p:cNvPr id="10" name="Wolkenförmige Legende 9"/>
          <p:cNvSpPr/>
          <p:nvPr/>
        </p:nvSpPr>
        <p:spPr>
          <a:xfrm>
            <a:off x="1319645" y="5226627"/>
            <a:ext cx="3740728" cy="1264980"/>
          </a:xfrm>
          <a:prstGeom prst="cloudCallout">
            <a:avLst>
              <a:gd name="adj1" fmla="val -8031"/>
              <a:gd name="adj2" fmla="val -135225"/>
            </a:avLst>
          </a:prstGeom>
          <a:ln>
            <a:solidFill>
              <a:srgbClr val="C00000"/>
            </a:solidFill>
          </a:ln>
        </p:spPr>
        <p:txBody>
          <a:bodyPr wrap="square" rtlCol="0" anchor="ctr">
            <a:spAutoFit/>
          </a:bodyPr>
          <a:lstStyle/>
          <a:p>
            <a:r>
              <a:rPr lang="en-US" sz="1600" dirty="0" smtClean="0"/>
              <a:t>Neglecting social, sociological and psychological aspects</a:t>
            </a:r>
            <a:endParaRPr lang="de-DE" sz="1600" dirty="0"/>
          </a:p>
        </p:txBody>
      </p:sp>
      <p:sp>
        <p:nvSpPr>
          <p:cNvPr id="11" name="Wolkenförmige Legende 10"/>
          <p:cNvSpPr/>
          <p:nvPr/>
        </p:nvSpPr>
        <p:spPr>
          <a:xfrm>
            <a:off x="6082145" y="4963391"/>
            <a:ext cx="3740728" cy="1264980"/>
          </a:xfrm>
          <a:prstGeom prst="cloudCallout">
            <a:avLst>
              <a:gd name="adj1" fmla="val -51087"/>
              <a:gd name="adj2" fmla="val -109761"/>
            </a:avLst>
          </a:prstGeom>
          <a:ln>
            <a:solidFill>
              <a:srgbClr val="C00000"/>
            </a:solidFill>
          </a:ln>
        </p:spPr>
        <p:txBody>
          <a:bodyPr wrap="square" rtlCol="0" anchor="ctr">
            <a:spAutoFit/>
          </a:bodyPr>
          <a:lstStyle/>
          <a:p>
            <a:r>
              <a:rPr lang="en-US" sz="1600" dirty="0"/>
              <a:t>Decisions and exercise of power by a small group of people</a:t>
            </a:r>
            <a:endParaRPr lang="de-DE" sz="1600" dirty="0"/>
          </a:p>
        </p:txBody>
      </p:sp>
    </p:spTree>
    <p:extLst>
      <p:ext uri="{BB962C8B-B14F-4D97-AF65-F5344CB8AC3E}">
        <p14:creationId xmlns:p14="http://schemas.microsoft.com/office/powerpoint/2010/main" val="218486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HFT Farbschema">
      <a:dk1>
        <a:srgbClr val="000000"/>
      </a:dk1>
      <a:lt1>
        <a:srgbClr val="FFFFFF"/>
      </a:lt1>
      <a:dk2>
        <a:srgbClr val="FFFFFF"/>
      </a:dk2>
      <a:lt2>
        <a:srgbClr val="FFFFFF"/>
      </a:lt2>
      <a:accent1>
        <a:srgbClr val="E84C22"/>
      </a:accent1>
      <a:accent2>
        <a:srgbClr val="B64926"/>
      </a:accent2>
      <a:accent3>
        <a:srgbClr val="B22600"/>
      </a:accent3>
      <a:accent4>
        <a:srgbClr val="FF8427"/>
      </a:accent4>
      <a:accent5>
        <a:srgbClr val="FF6600"/>
      </a:accent5>
      <a:accent6>
        <a:srgbClr val="FE967A"/>
      </a:accent6>
      <a:hlink>
        <a:srgbClr val="FF000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1000" dirty="0">
            <a:latin typeface="Calibri" panose="020F0502020204030204" pitchFamily="34" charset="0"/>
            <a:cs typeface="Calibri" panose="020F0502020204030204" pitchFamily="34" charset="0"/>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HFT_FJB01</Template>
  <TotalTime>0</TotalTime>
  <Words>4254</Words>
  <Application>Microsoft Office PowerPoint</Application>
  <PresentationFormat>Benutzerdefiniert</PresentationFormat>
  <Paragraphs>322</Paragraphs>
  <Slides>50</Slides>
  <Notes>24</Notes>
  <HiddenSlides>3</HiddenSlides>
  <MMClips>0</MMClips>
  <ScaleCrop>false</ScaleCrop>
  <HeadingPairs>
    <vt:vector size="4" baseType="variant">
      <vt:variant>
        <vt:lpstr>Design</vt:lpstr>
      </vt:variant>
      <vt:variant>
        <vt:i4>2</vt:i4>
      </vt:variant>
      <vt:variant>
        <vt:lpstr>Folientitel</vt:lpstr>
      </vt:variant>
      <vt:variant>
        <vt:i4>50</vt:i4>
      </vt:variant>
    </vt:vector>
  </HeadingPairs>
  <TitlesOfParts>
    <vt:vector size="52" baseType="lpstr">
      <vt:lpstr>HFT_FJB01</vt:lpstr>
      <vt:lpstr>Office</vt:lpstr>
      <vt:lpstr>From Technocracy to Data Sovereignty, Open Data and Geospatial Technologies</vt:lpstr>
      <vt:lpstr>Outline</vt:lpstr>
      <vt:lpstr>Introduction</vt:lpstr>
      <vt:lpstr>German Peasants' War - 500th anniversary of the „Twelve Articles“ </vt:lpstr>
      <vt:lpstr>My modern summary of the „Twelve Articles“</vt:lpstr>
      <vt:lpstr>500 Years later</vt:lpstr>
      <vt:lpstr>PowerPoint-Präsentation</vt:lpstr>
      <vt:lpstr>The relevance of GAFAM </vt:lpstr>
      <vt:lpstr>Governmental Sovereignty, Personal Sovereignty  and Digital Sovereignty are threatened by technocrats and oligarchs</vt:lpstr>
      <vt:lpstr>Digital Sovereignty</vt:lpstr>
      <vt:lpstr>Neo-Colonialism</vt:lpstr>
      <vt:lpstr>From colonialism to neo-colonialism</vt:lpstr>
      <vt:lpstr>(Data) Economy: firmly in the hands of corporations from the Global North</vt:lpstr>
      <vt:lpstr>(Data) Economy II</vt:lpstr>
      <vt:lpstr>Digital Colonialism „data colonialism“, „techno-colonialism“ </vt:lpstr>
      <vt:lpstr>PowerPoint-Präsentation</vt:lpstr>
      <vt:lpstr>Example: Commercial OGC Members</vt:lpstr>
      <vt:lpstr>OGC staff</vt:lpstr>
      <vt:lpstr>Data colonialism: Where do the data flow?</vt:lpstr>
      <vt:lpstr>PowerPoint-Präsentation</vt:lpstr>
      <vt:lpstr>PowerPoint-Präsentation</vt:lpstr>
      <vt:lpstr>PowerPoint-Präsentation</vt:lpstr>
      <vt:lpstr>Who and where are the actors?</vt:lpstr>
      <vt:lpstr>A remark regarding China</vt:lpstr>
      <vt:lpstr>Confrontation between unequal partners</vt:lpstr>
      <vt:lpstr>PowerPoint-Präsentation</vt:lpstr>
      <vt:lpstr>Comparison of data policies: China vs. the EU vs. the US</vt:lpstr>
      <vt:lpstr>PowerPoint-Präsentation</vt:lpstr>
      <vt:lpstr>The monetary aspects</vt:lpstr>
      <vt:lpstr>Digital colonialism in our home</vt:lpstr>
      <vt:lpstr>PowerPoint-Präsentation</vt:lpstr>
      <vt:lpstr>PowerPoint-Präsentation</vt:lpstr>
      <vt:lpstr>Decolonialisation - What can we do?</vt:lpstr>
      <vt:lpstr>Degrowth</vt:lpstr>
      <vt:lpstr>Four aspects and habits of degrowth</vt:lpstr>
      <vt:lpstr>#unplugtrump: Extenting digital authonomy</vt:lpstr>
      <vt:lpstr>European alternatives for popular services</vt:lpstr>
      <vt:lpstr>Open alternatives for popular services</vt:lpstr>
      <vt:lpstr>Open Source</vt:lpstr>
      <vt:lpstr>Open Source is a catalyst for Digital Sovereignty</vt:lpstr>
      <vt:lpstr>Digital-sovereignty principles</vt:lpstr>
      <vt:lpstr>Open Source: Visibility and  Collaboration:  The OSGeo Foundation</vt:lpstr>
      <vt:lpstr>OSGeo's Goals</vt:lpstr>
      <vt:lpstr>OSGeo Projects</vt:lpstr>
      <vt:lpstr>PowerPoint-Präsentation</vt:lpstr>
      <vt:lpstr>PowerPoint-Präsentation</vt:lpstr>
      <vt:lpstr>Conclusion</vt:lpstr>
      <vt:lpstr>PowerPoint-Präsentation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und Implementierung einer Architektur zur sofortigen Geodatenbereitstellung im Katastrophenmanagement</dc:title>
  <dc:creator>"Franz-Josef Behr" &lt;franz-josef.behr@hft-stuttgart.de&gt;</dc:creator>
  <cp:lastModifiedBy>fjbehr</cp:lastModifiedBy>
  <cp:revision>390</cp:revision>
  <dcterms:created xsi:type="dcterms:W3CDTF">2017-01-29T18:10:11Z</dcterms:created>
  <dcterms:modified xsi:type="dcterms:W3CDTF">2025-11-14T13:54:13Z</dcterms:modified>
</cp:coreProperties>
</file>